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68" r:id="rId3"/>
    <p:sldId id="269" r:id="rId4"/>
    <p:sldId id="272" r:id="rId5"/>
    <p:sldId id="267" r:id="rId6"/>
    <p:sldId id="274" r:id="rId7"/>
    <p:sldId id="275" r:id="rId8"/>
    <p:sldId id="270" r:id="rId9"/>
    <p:sldId id="273" r:id="rId10"/>
    <p:sldId id="265" r:id="rId11"/>
    <p:sldId id="277" r:id="rId12"/>
  </p:sldIdLst>
  <p:sldSz cx="12192000" cy="6858000"/>
  <p:notesSz cx="12192000" cy="6858000"/>
  <p:embeddedFontLst>
    <p:embeddedFont>
      <p:font typeface="Bebas Neue Bold" panose="020B0606020202050201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Evolventa" panose="020B0502020202020204" pitchFamily="34" charset="0"/>
      <p:regular r:id="rId19"/>
      <p:bold r:id="rId20"/>
      <p:italic r:id="rId21"/>
      <p:boldItalic r:id="rId22"/>
    </p:embeddedFont>
    <p:embeddedFont>
      <p:font typeface="Montserrat" pitchFamily="2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167"/>
    <a:srgbClr val="ED613C"/>
    <a:srgbClr val="F1E755"/>
    <a:srgbClr val="004A99"/>
    <a:srgbClr val="181818"/>
    <a:srgbClr val="ED613D"/>
    <a:srgbClr val="E74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0"/>
    <p:restoredTop sz="97030"/>
  </p:normalViewPr>
  <p:slideViewPr>
    <p:cSldViewPr>
      <p:cViewPr varScale="1">
        <p:scale>
          <a:sx n="156" d="100"/>
          <a:sy n="156" d="100"/>
        </p:scale>
        <p:origin x="184" y="272"/>
      </p:cViewPr>
      <p:guideLst>
        <p:guide orient="horz" pos="2880"/>
        <p:guide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swald "/>
                <a:ea typeface="+mn-ea"/>
                <a:cs typeface="+mn-cs"/>
              </a:defRPr>
            </a:pP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Evolventa" panose="020B0502020202020204" pitchFamily="34" charset="0"/>
              </a:rPr>
              <a:t>ПОЛ</a:t>
            </a:r>
          </a:p>
        </c:rich>
      </c:tx>
      <c:layout>
        <c:manualLayout>
          <c:xMode val="edge"/>
          <c:yMode val="edge"/>
          <c:x val="3.6886388498407148E-2"/>
          <c:y val="0.21608185427649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swald 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5049190893875081E-2"/>
          <c:y val="0.3144082321271528"/>
          <c:w val="0.88995916535879405"/>
          <c:h val="0.4823974270478559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rgbClr val="E74F2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4972347791925183E-2"/>
                  <c:y val="-1.2153354277932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100" b="1" i="0" u="none" strike="noStrike" kern="1200" baseline="0">
                      <a:solidFill>
                        <a:schemeClr val="bg1"/>
                      </a:solidFill>
                      <a:latin typeface="Evolventa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15-4B04-8ADD-8E2E6B286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r">
                  <a:defRPr sz="1050" b="1" i="0" u="none" strike="noStrike" kern="1200" baseline="0">
                    <a:solidFill>
                      <a:schemeClr val="bg1"/>
                    </a:solidFill>
                    <a:latin typeface="Evolventa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15-4B04-8ADD-8E2E6B286E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rgbClr val="F1E75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96047504078133"/>
                  <c:y val="-1.82305098954141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16167"/>
                        </a:solidFill>
                        <a:latin typeface="Evolventa" panose="020B0502020202020204" pitchFamily="34" charset="0"/>
                        <a:ea typeface="+mn-ea"/>
                        <a:cs typeface="+mn-cs"/>
                      </a:defRPr>
                    </a:pPr>
                    <a:fld id="{9C9C4F79-A7FF-4403-8F7E-2112422D8C6F}" type="VALUE">
                      <a:rPr lang="en-US" sz="1200">
                        <a:solidFill>
                          <a:srgbClr val="016167"/>
                        </a:solidFill>
                        <a:latin typeface="Evolventa" panose="020B0502020202020204" pitchFamily="34" charset="0"/>
                      </a:rPr>
                      <a:pPr>
                        <a:defRPr sz="1200" b="1">
                          <a:solidFill>
                            <a:srgbClr val="016167"/>
                          </a:solidFill>
                          <a:latin typeface="Evolventa" panose="020B0502020202020204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16167"/>
                      </a:solidFill>
                      <a:latin typeface="Evolventa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04145919203454"/>
                      <c:h val="0.177024610063934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C15-4B04-8ADD-8E2E6B286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volventa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15-4B04-8ADD-8E2E6B286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967072"/>
        <c:axId val="1662551568"/>
      </c:barChart>
      <c:catAx>
        <c:axId val="193967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62551568"/>
        <c:crosses val="autoZero"/>
        <c:auto val="1"/>
        <c:lblAlgn val="ctr"/>
        <c:lblOffset val="100"/>
        <c:noMultiLvlLbl val="0"/>
      </c:catAx>
      <c:valAx>
        <c:axId val="166255156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9396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181818"/>
                </a:solidFill>
                <a:latin typeface="Evolventa" panose="020B0502020202020204" pitchFamily="34" charset="0"/>
              </a:rPr>
              <a:t>Доля </a:t>
            </a:r>
            <a:r>
              <a:rPr lang="en-US" sz="1600" b="1" dirty="0">
                <a:solidFill>
                  <a:srgbClr val="181818"/>
                </a:solidFill>
                <a:latin typeface="Evolventa" panose="020B0502020202020204" pitchFamily="34" charset="0"/>
              </a:rPr>
              <a:t>Smart</a:t>
            </a:r>
            <a:r>
              <a:rPr lang="en-US" sz="1600" b="1" baseline="0" dirty="0">
                <a:solidFill>
                  <a:srgbClr val="181818"/>
                </a:solidFill>
                <a:latin typeface="Evolventa" panose="020B0502020202020204" pitchFamily="34" charset="0"/>
              </a:rPr>
              <a:t> TV*</a:t>
            </a:r>
            <a:endParaRPr lang="ru-RU" sz="1600" b="1" dirty="0">
              <a:solidFill>
                <a:srgbClr val="181818"/>
              </a:solidFill>
              <a:latin typeface="Evolventa" panose="020B0502020202020204" pitchFamily="34" charset="0"/>
            </a:endParaRPr>
          </a:p>
        </c:rich>
      </c:tx>
      <c:layout>
        <c:manualLayout>
          <c:xMode val="edge"/>
          <c:yMode val="edge"/>
          <c:x val="0.1820575706725184"/>
          <c:y val="4.33035509998627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181818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6028859367756335E-2"/>
          <c:y val="0.25789460765904232"/>
          <c:w val="0.93397114063224362"/>
          <c:h val="0.61279923641736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1616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Evolventa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Смарт ТВ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FE-4BBF-86AE-983D37D42AD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E74F2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Evolventa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Смарт ТВ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FE-4BBF-86AE-983D37D42AD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2"/>
        <c:overlap val="-27"/>
        <c:axId val="1782892096"/>
        <c:axId val="50785264"/>
      </c:barChart>
      <c:catAx>
        <c:axId val="178289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785264"/>
        <c:crosses val="autoZero"/>
        <c:auto val="1"/>
        <c:lblAlgn val="ctr"/>
        <c:lblOffset val="100"/>
        <c:noMultiLvlLbl val="0"/>
      </c:catAx>
      <c:valAx>
        <c:axId val="5078526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782892096"/>
        <c:crosses val="autoZero"/>
        <c:crossBetween val="between"/>
        <c:majorUnit val="0.1500000000000000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2036220472440946E-2"/>
          <c:y val="0.706910046200606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Evolventa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6425196850393701E-3"/>
          <c:y val="1.2916125026595395E-2"/>
          <c:w val="0.79944776902887138"/>
          <c:h val="0.6683902918152090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 (все)</c:v>
                </c:pt>
              </c:strCache>
            </c:strRef>
          </c:tx>
          <c:spPr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4C-4A69-A221-01F8380624AA}"/>
              </c:ext>
            </c:extLst>
          </c:dPt>
          <c:dPt>
            <c:idx val="1"/>
            <c:bubble3D val="0"/>
            <c:spPr>
              <a:solidFill>
                <a:srgbClr val="181818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4C-4A69-A221-01F8380624AA}"/>
              </c:ext>
            </c:extLst>
          </c:dPt>
          <c:dPt>
            <c:idx val="2"/>
            <c:bubble3D val="0"/>
            <c:spPr>
              <a:solidFill>
                <a:srgbClr val="016167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4C-4A69-A221-01F8380624AA}"/>
              </c:ext>
            </c:extLst>
          </c:dPt>
          <c:dPt>
            <c:idx val="3"/>
            <c:bubble3D val="0"/>
            <c:spPr>
              <a:solidFill>
                <a:srgbClr val="E74F28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4C-4A69-A221-01F8380624AA}"/>
              </c:ext>
            </c:extLst>
          </c:dPt>
          <c:dPt>
            <c:idx val="4"/>
            <c:bubble3D val="0"/>
            <c:spPr>
              <a:solidFill>
                <a:srgbClr val="F1E755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14C-4A69-A221-01F8380624AA}"/>
              </c:ext>
            </c:extLst>
          </c:dPt>
          <c:dPt>
            <c:idx val="5"/>
            <c:bubble3D val="0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14C-4A69-A221-01F8380624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Evolventa" panose="020B0502020202020204" pitchFamily="34" charset="0"/>
                      <a:ea typeface="Open Sans" pitchFamily="2" charset="0"/>
                      <a:cs typeface="Open Sans" pitchFamily="2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14C-4A69-A221-01F8380624A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81818"/>
                      </a:solidFill>
                      <a:latin typeface="Evolventa" panose="020B0502020202020204" pitchFamily="34" charset="0"/>
                      <a:ea typeface="Open Sans" pitchFamily="2" charset="0"/>
                      <a:cs typeface="Open Sans" pitchFamily="2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C14C-4A69-A221-01F838062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Evolventa" panose="020B0502020202020204" pitchFamily="34" charset="0"/>
                    <a:ea typeface="Open Sans" pitchFamily="2" charset="0"/>
                    <a:cs typeface="Open Sans" pitchFamily="2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&lt;18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&gt;55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0.11</c:v>
                </c:pt>
                <c:pt idx="1">
                  <c:v>0.1</c:v>
                </c:pt>
                <c:pt idx="2">
                  <c:v>0.19</c:v>
                </c:pt>
                <c:pt idx="3">
                  <c:v>0.28000000000000003</c:v>
                </c:pt>
                <c:pt idx="4">
                  <c:v>0.17</c:v>
                </c:pt>
                <c:pt idx="5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14C-4A69-A221-01F8380624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solidFill>
            <a:schemeClr val="bg1"/>
          </a:solidFill>
        </a:ln>
        <a:effectLst/>
      </c:spPr>
    </c:plotArea>
    <c:legend>
      <c:legendPos val="b"/>
      <c:layout>
        <c:manualLayout>
          <c:xMode val="edge"/>
          <c:yMode val="edge"/>
          <c:x val="0"/>
          <c:y val="0.81619938753088983"/>
          <c:w val="1"/>
          <c:h val="0.146902312265894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anose="00000500000000000000" pitchFamily="2" charset="-52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35162401574805E-2"/>
          <c:y val="3.1885132541397833E-2"/>
          <c:w val="0.92687733759842517"/>
          <c:h val="0.759121031676206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Федеральная РК</c:v>
                </c:pt>
              </c:strCache>
            </c:strRef>
          </c:tx>
          <c:spPr>
            <a:solidFill>
              <a:srgbClr val="016167"/>
            </a:solidFill>
            <a:ln>
              <a:noFill/>
            </a:ln>
            <a:effectLst/>
          </c:spPr>
          <c:invertIfNegative val="0"/>
          <c:cat>
            <c:strRef>
              <c:f>Лист1!$A$2:$A$12</c:f>
              <c:strCache>
                <c:ptCount val="10"/>
                <c:pt idx="0">
                  <c:v>Q2 2021</c:v>
                </c:pt>
                <c:pt idx="1">
                  <c:v>Q3 2021</c:v>
                </c:pt>
                <c:pt idx="2">
                  <c:v>Q4 2021</c:v>
                </c:pt>
                <c:pt idx="3">
                  <c:v>Q1 2022</c:v>
                </c:pt>
                <c:pt idx="4">
                  <c:v>Q2 2022</c:v>
                </c:pt>
                <c:pt idx="5">
                  <c:v>Q3 2022</c:v>
                </c:pt>
                <c:pt idx="6">
                  <c:v>Q4 2022</c:v>
                </c:pt>
                <c:pt idx="7">
                  <c:v>Q1 2023</c:v>
                </c:pt>
                <c:pt idx="8">
                  <c:v>Q2 2023</c:v>
                </c:pt>
                <c:pt idx="9">
                  <c:v>Q3 2023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9-44B8-9DF6-C05538888B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Федеральная РК2</c:v>
                </c:pt>
              </c:strCache>
            </c:strRef>
          </c:tx>
          <c:spPr>
            <a:solidFill>
              <a:srgbClr val="016167"/>
            </a:solidFill>
            <a:ln>
              <a:noFill/>
            </a:ln>
            <a:effectLst/>
          </c:spPr>
          <c:invertIfNegative val="0"/>
          <c:cat>
            <c:strRef>
              <c:f>Лист1!$A$2:$A$12</c:f>
              <c:strCache>
                <c:ptCount val="10"/>
                <c:pt idx="0">
                  <c:v>Q2 2021</c:v>
                </c:pt>
                <c:pt idx="1">
                  <c:v>Q3 2021</c:v>
                </c:pt>
                <c:pt idx="2">
                  <c:v>Q4 2021</c:v>
                </c:pt>
                <c:pt idx="3">
                  <c:v>Q1 2022</c:v>
                </c:pt>
                <c:pt idx="4">
                  <c:v>Q2 2022</c:v>
                </c:pt>
                <c:pt idx="5">
                  <c:v>Q3 2022</c:v>
                </c:pt>
                <c:pt idx="6">
                  <c:v>Q4 2022</c:v>
                </c:pt>
                <c:pt idx="7">
                  <c:v>Q1 2023</c:v>
                </c:pt>
                <c:pt idx="8">
                  <c:v>Q2 2023</c:v>
                </c:pt>
                <c:pt idx="9">
                  <c:v>Q3 2023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09-44B8-9DF6-C05538888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52523184"/>
        <c:axId val="50792752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DEONICA</c:v>
                </c:pt>
              </c:strCache>
            </c:strRef>
          </c:tx>
          <c:spPr>
            <a:ln w="79375" cap="rnd">
              <a:solidFill>
                <a:srgbClr val="ED613D"/>
              </a:solidFill>
              <a:round/>
            </a:ln>
            <a:effectLst/>
          </c:spPr>
          <c:marker>
            <c:symbol val="none"/>
          </c:marker>
          <c:dPt>
            <c:idx val="8"/>
            <c:marker>
              <c:symbol val="diamond"/>
              <c:size val="10"/>
              <c:spPr>
                <a:solidFill>
                  <a:srgbClr val="F1E755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7B09-44B8-9DF6-C05538888B15}"/>
              </c:ext>
            </c:extLst>
          </c:dPt>
          <c:dPt>
            <c:idx val="10"/>
            <c:marker>
              <c:symbol val="diamond"/>
              <c:size val="10"/>
              <c:spPr>
                <a:solidFill>
                  <a:srgbClr val="F1E755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7B09-44B8-9DF6-C05538888B15}"/>
              </c:ext>
            </c:extLst>
          </c:dPt>
          <c:cat>
            <c:strRef>
              <c:f>Лист1!$A$2:$A$12</c:f>
              <c:strCache>
                <c:ptCount val="10"/>
                <c:pt idx="0">
                  <c:v>Q2 2021</c:v>
                </c:pt>
                <c:pt idx="1">
                  <c:v>Q3 2021</c:v>
                </c:pt>
                <c:pt idx="2">
                  <c:v>Q4 2021</c:v>
                </c:pt>
                <c:pt idx="3">
                  <c:v>Q1 2022</c:v>
                </c:pt>
                <c:pt idx="4">
                  <c:v>Q2 2022</c:v>
                </c:pt>
                <c:pt idx="5">
                  <c:v>Q3 2022</c:v>
                </c:pt>
                <c:pt idx="6">
                  <c:v>Q4 2022</c:v>
                </c:pt>
                <c:pt idx="7">
                  <c:v>Q1 2023</c:v>
                </c:pt>
                <c:pt idx="8">
                  <c:v>Q2 2023</c:v>
                </c:pt>
                <c:pt idx="9">
                  <c:v>Q3 2023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53</c:v>
                </c:pt>
                <c:pt idx="1">
                  <c:v>47</c:v>
                </c:pt>
                <c:pt idx="2">
                  <c:v>49</c:v>
                </c:pt>
                <c:pt idx="3">
                  <c:v>52</c:v>
                </c:pt>
                <c:pt idx="4">
                  <c:v>50</c:v>
                </c:pt>
                <c:pt idx="5">
                  <c:v>52</c:v>
                </c:pt>
                <c:pt idx="6">
                  <c:v>59</c:v>
                </c:pt>
                <c:pt idx="7">
                  <c:v>60</c:v>
                </c:pt>
                <c:pt idx="8">
                  <c:v>61</c:v>
                </c:pt>
                <c:pt idx="9">
                  <c:v>63</c:v>
                </c:pt>
                <c:pt idx="10">
                  <c:v>64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B09-44B8-9DF6-C05538888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2523184"/>
        <c:axId val="50792752"/>
      </c:lineChart>
      <c:catAx>
        <c:axId val="45252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volventa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50792752"/>
        <c:crosses val="autoZero"/>
        <c:auto val="1"/>
        <c:lblAlgn val="ctr"/>
        <c:lblOffset val="100"/>
        <c:noMultiLvlLbl val="0"/>
      </c:catAx>
      <c:valAx>
        <c:axId val="507927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volventa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45252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282981257623804"/>
          <c:w val="1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volventa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1BA18-BEEF-4307-BD29-8D81080E8F7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B180A6-87EC-4037-915D-1D8488348D21}">
      <dgm:prSet phldrT="[Текст]" custT="1"/>
      <dgm:spPr>
        <a:solidFill>
          <a:srgbClr val="F1E755"/>
        </a:solidFill>
      </dgm:spPr>
      <dgm:t>
        <a:bodyPr/>
        <a:lstStyle/>
        <a:p>
          <a:r>
            <a:rPr lang="ru-RU" sz="11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Пользователь заходит</a:t>
          </a:r>
          <a:r>
            <a:rPr lang="en-US" sz="11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ru-RU" sz="11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в раздел онлайн-ТВ своего АВС / онлайн-кинотеатра, выбирает любимый канал и начинает его смотреть</a:t>
          </a:r>
          <a:endParaRPr lang="ru-RU" sz="1100" dirty="0">
            <a:latin typeface="Evolventa" panose="020B0502020202020204" pitchFamily="34" charset="0"/>
          </a:endParaRPr>
        </a:p>
      </dgm:t>
    </dgm:pt>
    <dgm:pt modelId="{DF45E1EA-8AC6-45A8-A785-B45A1A015F5A}" type="parTrans" cxnId="{CE30B423-0F15-4B0B-94E1-D07A8277801C}">
      <dgm:prSet/>
      <dgm:spPr/>
      <dgm:t>
        <a:bodyPr/>
        <a:lstStyle/>
        <a:p>
          <a:endParaRPr lang="ru-RU" sz="900">
            <a:latin typeface="Evolventa" panose="020B0502020202020204" pitchFamily="34" charset="0"/>
          </a:endParaRPr>
        </a:p>
      </dgm:t>
    </dgm:pt>
    <dgm:pt modelId="{8A20DC92-315A-4D78-A78D-005FBE2F7DE9}" type="sibTrans" cxnId="{CE30B423-0F15-4B0B-94E1-D07A8277801C}">
      <dgm:prSet custT="1"/>
      <dgm:spPr>
        <a:solidFill>
          <a:srgbClr val="ED613D"/>
        </a:solidFill>
      </dgm:spPr>
      <dgm:t>
        <a:bodyPr/>
        <a:lstStyle/>
        <a:p>
          <a:endParaRPr lang="ru-RU" sz="900">
            <a:latin typeface="Evolventa" panose="020B0502020202020204" pitchFamily="34" charset="0"/>
          </a:endParaRPr>
        </a:p>
      </dgm:t>
    </dgm:pt>
    <dgm:pt modelId="{17B5407B-A383-4E9C-A7F6-7AB21745520D}">
      <dgm:prSet custT="1"/>
      <dgm:spPr>
        <a:solidFill>
          <a:srgbClr val="F1E755"/>
        </a:solidFill>
      </dgm:spPr>
      <dgm:t>
        <a:bodyPr/>
        <a:lstStyle/>
        <a:p>
          <a:r>
            <a:rPr lang="ru-RU" sz="11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В момент начала блока эфирной рекламы вызывается код DA. Блок digital-видеорекламы DA перекрывает эфирную рекламу</a:t>
          </a:r>
          <a:endParaRPr lang="ru-RU" sz="1100" dirty="0">
            <a:solidFill>
              <a:schemeClr val="tx1"/>
            </a:solidFill>
            <a:latin typeface="Evolventa" panose="020B0502020202020204" pitchFamily="34" charset="0"/>
          </a:endParaRPr>
        </a:p>
      </dgm:t>
    </dgm:pt>
    <dgm:pt modelId="{B53ACC4A-FFC7-4849-8791-2FB489416856}" type="parTrans" cxnId="{A2A1FC5A-2A81-45F6-A613-2328D5435594}">
      <dgm:prSet/>
      <dgm:spPr/>
      <dgm:t>
        <a:bodyPr/>
        <a:lstStyle/>
        <a:p>
          <a:endParaRPr lang="ru-RU" sz="900">
            <a:latin typeface="Evolventa" panose="020B0502020202020204" pitchFamily="34" charset="0"/>
          </a:endParaRPr>
        </a:p>
      </dgm:t>
    </dgm:pt>
    <dgm:pt modelId="{02D28553-1328-4C76-9AA0-9B2625B04F78}" type="sibTrans" cxnId="{A2A1FC5A-2A81-45F6-A613-2328D5435594}">
      <dgm:prSet custT="1"/>
      <dgm:spPr>
        <a:solidFill>
          <a:srgbClr val="ED613D"/>
        </a:solidFill>
      </dgm:spPr>
      <dgm:t>
        <a:bodyPr/>
        <a:lstStyle/>
        <a:p>
          <a:endParaRPr lang="ru-RU" sz="900">
            <a:latin typeface="Evolventa" panose="020B0502020202020204" pitchFamily="34" charset="0"/>
          </a:endParaRPr>
        </a:p>
      </dgm:t>
    </dgm:pt>
    <dgm:pt modelId="{E782498F-920E-44F8-856D-F0FF999AFC5C}">
      <dgm:prSet custT="1"/>
      <dgm:spPr>
        <a:solidFill>
          <a:srgbClr val="F1E755"/>
        </a:solidFill>
      </dgm:spPr>
      <dgm:t>
        <a:bodyPr/>
        <a:lstStyle/>
        <a:p>
          <a:r>
            <a:rPr lang="ru-RU" sz="11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Блок рекламы DA заканчивается одновременно с эфирным блоком, </a:t>
          </a:r>
          <a:r>
            <a:rPr lang="ru-RU" sz="1100" dirty="0" err="1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нативно</a:t>
          </a:r>
          <a:r>
            <a:rPr lang="ru-RU" sz="11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возвращая пользователя в контент канала</a:t>
          </a:r>
          <a:endParaRPr lang="ru-RU" sz="1100" dirty="0">
            <a:solidFill>
              <a:schemeClr val="tx1"/>
            </a:solidFill>
            <a:latin typeface="Evolventa" panose="020B0502020202020204" pitchFamily="34" charset="0"/>
          </a:endParaRPr>
        </a:p>
      </dgm:t>
    </dgm:pt>
    <dgm:pt modelId="{ECADB5A2-3D9B-4C1F-93A6-7D4A6AEEAB91}" type="parTrans" cxnId="{60C314CA-EC88-4FAA-904E-09AF5982BA4C}">
      <dgm:prSet/>
      <dgm:spPr/>
      <dgm:t>
        <a:bodyPr/>
        <a:lstStyle/>
        <a:p>
          <a:endParaRPr lang="ru-RU" sz="900">
            <a:latin typeface="Evolventa" panose="020B0502020202020204" pitchFamily="34" charset="0"/>
          </a:endParaRPr>
        </a:p>
      </dgm:t>
    </dgm:pt>
    <dgm:pt modelId="{585F1744-D4E6-454F-A95F-77901EE4A292}" type="sibTrans" cxnId="{60C314CA-EC88-4FAA-904E-09AF5982BA4C}">
      <dgm:prSet/>
      <dgm:spPr/>
      <dgm:t>
        <a:bodyPr/>
        <a:lstStyle/>
        <a:p>
          <a:endParaRPr lang="ru-RU" sz="900">
            <a:latin typeface="Evolventa" panose="020B0502020202020204" pitchFamily="34" charset="0"/>
          </a:endParaRPr>
        </a:p>
      </dgm:t>
    </dgm:pt>
    <dgm:pt modelId="{55AD7F56-A2BF-407C-93C8-0393B8BCA0C5}" type="pres">
      <dgm:prSet presAssocID="{E5B1BA18-BEEF-4307-BD29-8D81080E8F7C}" presName="linearFlow" presStyleCnt="0">
        <dgm:presLayoutVars>
          <dgm:resizeHandles val="exact"/>
        </dgm:presLayoutVars>
      </dgm:prSet>
      <dgm:spPr/>
    </dgm:pt>
    <dgm:pt modelId="{8429DA4F-ADEC-46A7-8B15-0EBFFCA9B0F8}" type="pres">
      <dgm:prSet presAssocID="{DFB180A6-87EC-4037-915D-1D8488348D21}" presName="node" presStyleLbl="node1" presStyleIdx="0" presStyleCnt="3" custScaleX="179598" custLinFactNeighborY="16492">
        <dgm:presLayoutVars>
          <dgm:bulletEnabled val="1"/>
        </dgm:presLayoutVars>
      </dgm:prSet>
      <dgm:spPr/>
    </dgm:pt>
    <dgm:pt modelId="{C38FDE27-0292-4EAD-9906-7CCC927455C0}" type="pres">
      <dgm:prSet presAssocID="{8A20DC92-315A-4D78-A78D-005FBE2F7DE9}" presName="sibTrans" presStyleLbl="sibTrans2D1" presStyleIdx="0" presStyleCnt="2"/>
      <dgm:spPr/>
    </dgm:pt>
    <dgm:pt modelId="{CBAC7785-C046-44F4-81B2-E510CE7F79EB}" type="pres">
      <dgm:prSet presAssocID="{8A20DC92-315A-4D78-A78D-005FBE2F7DE9}" presName="connectorText" presStyleLbl="sibTrans2D1" presStyleIdx="0" presStyleCnt="2"/>
      <dgm:spPr/>
    </dgm:pt>
    <dgm:pt modelId="{E22FD5AC-251A-45AB-94C6-BCE0A525CB04}" type="pres">
      <dgm:prSet presAssocID="{17B5407B-A383-4E9C-A7F6-7AB21745520D}" presName="node" presStyleLbl="node1" presStyleIdx="1" presStyleCnt="3" custScaleX="179598">
        <dgm:presLayoutVars>
          <dgm:bulletEnabled val="1"/>
        </dgm:presLayoutVars>
      </dgm:prSet>
      <dgm:spPr/>
    </dgm:pt>
    <dgm:pt modelId="{FD0EB988-294E-4168-B1CF-41335B11F02B}" type="pres">
      <dgm:prSet presAssocID="{02D28553-1328-4C76-9AA0-9B2625B04F78}" presName="sibTrans" presStyleLbl="sibTrans2D1" presStyleIdx="1" presStyleCnt="2"/>
      <dgm:spPr/>
    </dgm:pt>
    <dgm:pt modelId="{F0068B37-DABA-4893-991E-820D154CFE29}" type="pres">
      <dgm:prSet presAssocID="{02D28553-1328-4C76-9AA0-9B2625B04F78}" presName="connectorText" presStyleLbl="sibTrans2D1" presStyleIdx="1" presStyleCnt="2"/>
      <dgm:spPr/>
    </dgm:pt>
    <dgm:pt modelId="{34AAA29B-5EFD-45A9-86DC-4B3AFE859049}" type="pres">
      <dgm:prSet presAssocID="{E782498F-920E-44F8-856D-F0FF999AFC5C}" presName="node" presStyleLbl="node1" presStyleIdx="2" presStyleCnt="3" custScaleX="179598" custLinFactNeighborY="-20485">
        <dgm:presLayoutVars>
          <dgm:bulletEnabled val="1"/>
        </dgm:presLayoutVars>
      </dgm:prSet>
      <dgm:spPr/>
    </dgm:pt>
  </dgm:ptLst>
  <dgm:cxnLst>
    <dgm:cxn modelId="{CE30B423-0F15-4B0B-94E1-D07A8277801C}" srcId="{E5B1BA18-BEEF-4307-BD29-8D81080E8F7C}" destId="{DFB180A6-87EC-4037-915D-1D8488348D21}" srcOrd="0" destOrd="0" parTransId="{DF45E1EA-8AC6-45A8-A785-B45A1A015F5A}" sibTransId="{8A20DC92-315A-4D78-A78D-005FBE2F7DE9}"/>
    <dgm:cxn modelId="{4CA86D4E-3C21-4FCA-A231-C334633CBCC0}" type="presOf" srcId="{02D28553-1328-4C76-9AA0-9B2625B04F78}" destId="{F0068B37-DABA-4893-991E-820D154CFE29}" srcOrd="1" destOrd="0" presId="urn:microsoft.com/office/officeart/2005/8/layout/process2"/>
    <dgm:cxn modelId="{B0954751-E7D1-4241-81BA-0F02A3AD22A4}" type="presOf" srcId="{8A20DC92-315A-4D78-A78D-005FBE2F7DE9}" destId="{CBAC7785-C046-44F4-81B2-E510CE7F79EB}" srcOrd="1" destOrd="0" presId="urn:microsoft.com/office/officeart/2005/8/layout/process2"/>
    <dgm:cxn modelId="{6E53D459-9876-4762-905C-EE074D753162}" type="presOf" srcId="{8A20DC92-315A-4D78-A78D-005FBE2F7DE9}" destId="{C38FDE27-0292-4EAD-9906-7CCC927455C0}" srcOrd="0" destOrd="0" presId="urn:microsoft.com/office/officeart/2005/8/layout/process2"/>
    <dgm:cxn modelId="{A2A1FC5A-2A81-45F6-A613-2328D5435594}" srcId="{E5B1BA18-BEEF-4307-BD29-8D81080E8F7C}" destId="{17B5407B-A383-4E9C-A7F6-7AB21745520D}" srcOrd="1" destOrd="0" parTransId="{B53ACC4A-FFC7-4849-8791-2FB489416856}" sibTransId="{02D28553-1328-4C76-9AA0-9B2625B04F78}"/>
    <dgm:cxn modelId="{8B7B756A-F6E3-4018-B335-8E0763B3CB3D}" type="presOf" srcId="{02D28553-1328-4C76-9AA0-9B2625B04F78}" destId="{FD0EB988-294E-4168-B1CF-41335B11F02B}" srcOrd="0" destOrd="0" presId="urn:microsoft.com/office/officeart/2005/8/layout/process2"/>
    <dgm:cxn modelId="{822DBE85-0B41-4D24-94BB-DFF54F837B05}" type="presOf" srcId="{DFB180A6-87EC-4037-915D-1D8488348D21}" destId="{8429DA4F-ADEC-46A7-8B15-0EBFFCA9B0F8}" srcOrd="0" destOrd="0" presId="urn:microsoft.com/office/officeart/2005/8/layout/process2"/>
    <dgm:cxn modelId="{CD89F1C7-64D8-47E3-B2AF-E9E1450E22E5}" type="presOf" srcId="{17B5407B-A383-4E9C-A7F6-7AB21745520D}" destId="{E22FD5AC-251A-45AB-94C6-BCE0A525CB04}" srcOrd="0" destOrd="0" presId="urn:microsoft.com/office/officeart/2005/8/layout/process2"/>
    <dgm:cxn modelId="{60C314CA-EC88-4FAA-904E-09AF5982BA4C}" srcId="{E5B1BA18-BEEF-4307-BD29-8D81080E8F7C}" destId="{E782498F-920E-44F8-856D-F0FF999AFC5C}" srcOrd="2" destOrd="0" parTransId="{ECADB5A2-3D9B-4C1F-93A6-7D4A6AEEAB91}" sibTransId="{585F1744-D4E6-454F-A95F-77901EE4A292}"/>
    <dgm:cxn modelId="{67B913D4-C642-49F5-9305-5C3305A7DAC4}" type="presOf" srcId="{E5B1BA18-BEEF-4307-BD29-8D81080E8F7C}" destId="{55AD7F56-A2BF-407C-93C8-0393B8BCA0C5}" srcOrd="0" destOrd="0" presId="urn:microsoft.com/office/officeart/2005/8/layout/process2"/>
    <dgm:cxn modelId="{78C8F3FA-A260-4F22-B0ED-466332E904AE}" type="presOf" srcId="{E782498F-920E-44F8-856D-F0FF999AFC5C}" destId="{34AAA29B-5EFD-45A9-86DC-4B3AFE859049}" srcOrd="0" destOrd="0" presId="urn:microsoft.com/office/officeart/2005/8/layout/process2"/>
    <dgm:cxn modelId="{D17A577C-9D85-46A1-9302-587174788F1B}" type="presParOf" srcId="{55AD7F56-A2BF-407C-93C8-0393B8BCA0C5}" destId="{8429DA4F-ADEC-46A7-8B15-0EBFFCA9B0F8}" srcOrd="0" destOrd="0" presId="urn:microsoft.com/office/officeart/2005/8/layout/process2"/>
    <dgm:cxn modelId="{C27E696E-9C50-4E50-BF53-666CEFBECF3E}" type="presParOf" srcId="{55AD7F56-A2BF-407C-93C8-0393B8BCA0C5}" destId="{C38FDE27-0292-4EAD-9906-7CCC927455C0}" srcOrd="1" destOrd="0" presId="urn:microsoft.com/office/officeart/2005/8/layout/process2"/>
    <dgm:cxn modelId="{098274B9-D3EB-44A7-AC78-EB4DF98FF415}" type="presParOf" srcId="{C38FDE27-0292-4EAD-9906-7CCC927455C0}" destId="{CBAC7785-C046-44F4-81B2-E510CE7F79EB}" srcOrd="0" destOrd="0" presId="urn:microsoft.com/office/officeart/2005/8/layout/process2"/>
    <dgm:cxn modelId="{DEB00213-7927-4887-938A-6AA7D29A3A4B}" type="presParOf" srcId="{55AD7F56-A2BF-407C-93C8-0393B8BCA0C5}" destId="{E22FD5AC-251A-45AB-94C6-BCE0A525CB04}" srcOrd="2" destOrd="0" presId="urn:microsoft.com/office/officeart/2005/8/layout/process2"/>
    <dgm:cxn modelId="{68B065C6-80A3-4FAE-BBD7-9BE308997EC4}" type="presParOf" srcId="{55AD7F56-A2BF-407C-93C8-0393B8BCA0C5}" destId="{FD0EB988-294E-4168-B1CF-41335B11F02B}" srcOrd="3" destOrd="0" presId="urn:microsoft.com/office/officeart/2005/8/layout/process2"/>
    <dgm:cxn modelId="{FDA16EFF-8554-4423-96CD-380EB31BD28B}" type="presParOf" srcId="{FD0EB988-294E-4168-B1CF-41335B11F02B}" destId="{F0068B37-DABA-4893-991E-820D154CFE29}" srcOrd="0" destOrd="0" presId="urn:microsoft.com/office/officeart/2005/8/layout/process2"/>
    <dgm:cxn modelId="{591EB79B-7DC3-4461-9B4C-749C54330054}" type="presParOf" srcId="{55AD7F56-A2BF-407C-93C8-0393B8BCA0C5}" destId="{34AAA29B-5EFD-45A9-86DC-4B3AFE85904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9DA4F-ADEC-46A7-8B15-0EBFFCA9B0F8}">
      <dsp:nvSpPr>
        <dsp:cNvPr id="0" name=""/>
        <dsp:cNvSpPr/>
      </dsp:nvSpPr>
      <dsp:spPr>
        <a:xfrm>
          <a:off x="42805" y="49613"/>
          <a:ext cx="4222210" cy="587730"/>
        </a:xfrm>
        <a:prstGeom prst="roundRect">
          <a:avLst>
            <a:gd name="adj" fmla="val 10000"/>
          </a:avLst>
        </a:prstGeom>
        <a:solidFill>
          <a:srgbClr val="F1E75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Пользователь заходит</a:t>
          </a:r>
          <a:r>
            <a:rPr lang="en-US" sz="1100" kern="12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ru-RU" sz="1100" kern="12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в раздел онлайн-ТВ своего АВС / онлайн-кинотеатра, выбирает любимый канал и начинает его смотреть</a:t>
          </a:r>
          <a:endParaRPr lang="ru-RU" sz="1100" kern="1200" dirty="0">
            <a:latin typeface="Evolventa" panose="020B0502020202020204" pitchFamily="34" charset="0"/>
          </a:endParaRPr>
        </a:p>
      </dsp:txBody>
      <dsp:txXfrm>
        <a:off x="60019" y="66827"/>
        <a:ext cx="4187782" cy="553302"/>
      </dsp:txXfrm>
    </dsp:sp>
    <dsp:sp modelId="{C38FDE27-0292-4EAD-9906-7CCC927455C0}">
      <dsp:nvSpPr>
        <dsp:cNvPr id="0" name=""/>
        <dsp:cNvSpPr/>
      </dsp:nvSpPr>
      <dsp:spPr>
        <a:xfrm rot="5400000">
          <a:off x="2061885" y="627805"/>
          <a:ext cx="184050" cy="264478"/>
        </a:xfrm>
        <a:prstGeom prst="rightArrow">
          <a:avLst>
            <a:gd name="adj1" fmla="val 60000"/>
            <a:gd name="adj2" fmla="val 50000"/>
          </a:avLst>
        </a:prstGeom>
        <a:solidFill>
          <a:srgbClr val="ED613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Evolventa" panose="020B0502020202020204" pitchFamily="34" charset="0"/>
          </a:endParaRPr>
        </a:p>
      </dsp:txBody>
      <dsp:txXfrm rot="-5400000">
        <a:off x="2074568" y="668019"/>
        <a:ext cx="158686" cy="128835"/>
      </dsp:txXfrm>
    </dsp:sp>
    <dsp:sp modelId="{E22FD5AC-251A-45AB-94C6-BCE0A525CB04}">
      <dsp:nvSpPr>
        <dsp:cNvPr id="0" name=""/>
        <dsp:cNvSpPr/>
      </dsp:nvSpPr>
      <dsp:spPr>
        <a:xfrm>
          <a:off x="42805" y="882745"/>
          <a:ext cx="4222210" cy="587730"/>
        </a:xfrm>
        <a:prstGeom prst="roundRect">
          <a:avLst>
            <a:gd name="adj" fmla="val 10000"/>
          </a:avLst>
        </a:prstGeom>
        <a:solidFill>
          <a:srgbClr val="F1E75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В момент начала блока эфирной рекламы вызывается код DA. Блок digital-видеорекламы DA перекрывает эфирную рекламу</a:t>
          </a:r>
          <a:endParaRPr lang="ru-RU" sz="1100" kern="1200" dirty="0">
            <a:solidFill>
              <a:schemeClr val="tx1"/>
            </a:solidFill>
            <a:latin typeface="Evolventa" panose="020B0502020202020204" pitchFamily="34" charset="0"/>
          </a:endParaRPr>
        </a:p>
      </dsp:txBody>
      <dsp:txXfrm>
        <a:off x="60019" y="899959"/>
        <a:ext cx="4187782" cy="553302"/>
      </dsp:txXfrm>
    </dsp:sp>
    <dsp:sp modelId="{FD0EB988-294E-4168-B1CF-41335B11F02B}">
      <dsp:nvSpPr>
        <dsp:cNvPr id="0" name=""/>
        <dsp:cNvSpPr/>
      </dsp:nvSpPr>
      <dsp:spPr>
        <a:xfrm rot="5400000">
          <a:off x="2066285" y="1455069"/>
          <a:ext cx="175250" cy="264478"/>
        </a:xfrm>
        <a:prstGeom prst="rightArrow">
          <a:avLst>
            <a:gd name="adj1" fmla="val 60000"/>
            <a:gd name="adj2" fmla="val 50000"/>
          </a:avLst>
        </a:prstGeom>
        <a:solidFill>
          <a:srgbClr val="ED613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Evolventa" panose="020B0502020202020204" pitchFamily="34" charset="0"/>
          </a:endParaRPr>
        </a:p>
      </dsp:txBody>
      <dsp:txXfrm rot="-5400000">
        <a:off x="2074568" y="1499683"/>
        <a:ext cx="158686" cy="122675"/>
      </dsp:txXfrm>
    </dsp:sp>
    <dsp:sp modelId="{34AAA29B-5EFD-45A9-86DC-4B3AFE859049}">
      <dsp:nvSpPr>
        <dsp:cNvPr id="0" name=""/>
        <dsp:cNvSpPr/>
      </dsp:nvSpPr>
      <dsp:spPr>
        <a:xfrm>
          <a:off x="42805" y="1704142"/>
          <a:ext cx="4222210" cy="587730"/>
        </a:xfrm>
        <a:prstGeom prst="roundRect">
          <a:avLst>
            <a:gd name="adj" fmla="val 10000"/>
          </a:avLst>
        </a:prstGeom>
        <a:solidFill>
          <a:srgbClr val="F1E75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Блок рекламы DA заканчивается одновременно с эфирным блоком, </a:t>
          </a:r>
          <a:r>
            <a:rPr lang="ru-RU" sz="1100" kern="1200" dirty="0" err="1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нативно</a:t>
          </a:r>
          <a:r>
            <a:rPr lang="ru-RU" sz="1100" kern="1200" dirty="0">
              <a:solidFill>
                <a:schemeClr val="tx1"/>
              </a:solidFill>
              <a:latin typeface="Evolventa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возвращая пользователя в контент канала</a:t>
          </a:r>
          <a:endParaRPr lang="ru-RU" sz="1100" kern="1200" dirty="0">
            <a:solidFill>
              <a:schemeClr val="tx1"/>
            </a:solidFill>
            <a:latin typeface="Evolventa" panose="020B0502020202020204" pitchFamily="34" charset="0"/>
          </a:endParaRPr>
        </a:p>
      </dsp:txBody>
      <dsp:txXfrm>
        <a:off x="60019" y="1721356"/>
        <a:ext cx="4187782" cy="55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9566D-7802-42AC-B539-787B347BAAE7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1545D-6330-4052-9C61-8AD730A95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8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545D-6330-4052-9C61-8AD730A95C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58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545D-6330-4052-9C61-8AD730A95C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2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545D-6330-4052-9C61-8AD730A95C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0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545D-6330-4052-9C61-8AD730A95C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94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545D-6330-4052-9C61-8AD730A95C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220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545D-6330-4052-9C61-8AD730A95C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18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1" i="0">
                <a:solidFill>
                  <a:srgbClr val="E85B29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1" i="0">
                <a:solidFill>
                  <a:srgbClr val="E85B29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161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1" i="0">
                <a:solidFill>
                  <a:srgbClr val="E85B29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4289" y="358464"/>
            <a:ext cx="2143421" cy="72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1" i="0">
                <a:solidFill>
                  <a:srgbClr val="E85B29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6960" y="2318016"/>
            <a:ext cx="8947150" cy="2124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41.sv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24" Type="http://schemas.openxmlformats.org/officeDocument/2006/relationships/image" Target="../media/image42.png"/><Relationship Id="rId5" Type="http://schemas.openxmlformats.org/officeDocument/2006/relationships/image" Target="../media/image26.png"/><Relationship Id="rId15" Type="http://schemas.openxmlformats.org/officeDocument/2006/relationships/image" Target="../media/image35.svg"/><Relationship Id="rId23" Type="http://schemas.openxmlformats.org/officeDocument/2006/relationships/image" Target="../media/image21.sv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16.svg"/><Relationship Id="rId9" Type="http://schemas.openxmlformats.org/officeDocument/2006/relationships/image" Target="../media/image24.jpeg"/><Relationship Id="rId14" Type="http://schemas.openxmlformats.org/officeDocument/2006/relationships/image" Target="../media/image34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svg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chart" Target="../charts/chart3.xml"/><Relationship Id="rId4" Type="http://schemas.openxmlformats.org/officeDocument/2006/relationships/image" Target="../media/image21.sv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svg"/><Relationship Id="rId3" Type="http://schemas.microsoft.com/office/2007/relationships/media" Target="../media/media2.mp4"/><Relationship Id="rId7" Type="http://schemas.openxmlformats.org/officeDocument/2006/relationships/image" Target="../media/image43.pn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video" Target="../media/media2.mp4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microsoft.com/office/2007/relationships/hdphoto" Target="../media/hdphoto1.wdp"/><Relationship Id="rId1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42.png"/><Relationship Id="rId5" Type="http://schemas.openxmlformats.org/officeDocument/2006/relationships/image" Target="../media/image15.png"/><Relationship Id="rId15" Type="http://schemas.openxmlformats.org/officeDocument/2006/relationships/image" Target="../media/image49.png"/><Relationship Id="rId10" Type="http://schemas.openxmlformats.org/officeDocument/2006/relationships/image" Target="../media/image29.svg"/><Relationship Id="rId4" Type="http://schemas.openxmlformats.org/officeDocument/2006/relationships/image" Target="../media/image21.svg"/><Relationship Id="rId9" Type="http://schemas.openxmlformats.org/officeDocument/2006/relationships/image" Target="../media/image28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91793" y="3347821"/>
            <a:ext cx="2400300" cy="3510279"/>
          </a:xfrm>
          <a:custGeom>
            <a:avLst/>
            <a:gdLst/>
            <a:ahLst/>
            <a:cxnLst/>
            <a:rect l="l" t="t" r="r" b="b"/>
            <a:pathLst>
              <a:path w="2400300" h="3510279">
                <a:moveTo>
                  <a:pt x="2400211" y="0"/>
                </a:moveTo>
                <a:lnTo>
                  <a:pt x="0" y="3510178"/>
                </a:lnTo>
                <a:lnTo>
                  <a:pt x="2400211" y="3510178"/>
                </a:lnTo>
                <a:lnTo>
                  <a:pt x="2400211" y="0"/>
                </a:lnTo>
                <a:close/>
              </a:path>
            </a:pathLst>
          </a:custGeom>
          <a:solidFill>
            <a:srgbClr val="2122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49029" y="0"/>
            <a:ext cx="1922780" cy="1109980"/>
          </a:xfrm>
          <a:custGeom>
            <a:avLst/>
            <a:gdLst/>
            <a:ahLst/>
            <a:cxnLst/>
            <a:rect l="l" t="t" r="r" b="b"/>
            <a:pathLst>
              <a:path w="1922779" h="1109980">
                <a:moveTo>
                  <a:pt x="1630197" y="0"/>
                </a:moveTo>
                <a:lnTo>
                  <a:pt x="0" y="0"/>
                </a:lnTo>
                <a:lnTo>
                  <a:pt x="1922233" y="1109802"/>
                </a:lnTo>
                <a:lnTo>
                  <a:pt x="1630197" y="0"/>
                </a:lnTo>
                <a:close/>
              </a:path>
            </a:pathLst>
          </a:custGeom>
          <a:solidFill>
            <a:srgbClr val="E74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440522" y="1413963"/>
            <a:ext cx="3654050" cy="5487172"/>
            <a:chOff x="0" y="0"/>
            <a:chExt cx="4566920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6912" y="1099599"/>
              <a:ext cx="92593" cy="9252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074971"/>
              <a:ext cx="1799589" cy="781685"/>
            </a:xfrm>
            <a:custGeom>
              <a:avLst/>
              <a:gdLst/>
              <a:ahLst/>
              <a:cxnLst/>
              <a:rect l="l" t="t" r="r" b="b"/>
              <a:pathLst>
                <a:path w="1799589" h="781685">
                  <a:moveTo>
                    <a:pt x="1404570" y="0"/>
                  </a:moveTo>
                  <a:lnTo>
                    <a:pt x="1362314" y="562"/>
                  </a:lnTo>
                  <a:lnTo>
                    <a:pt x="1320094" y="2477"/>
                  </a:lnTo>
                  <a:lnTo>
                    <a:pt x="1277900" y="5750"/>
                  </a:lnTo>
                  <a:lnTo>
                    <a:pt x="1235727" y="10381"/>
                  </a:lnTo>
                  <a:lnTo>
                    <a:pt x="1193566" y="16374"/>
                  </a:lnTo>
                  <a:lnTo>
                    <a:pt x="1151412" y="23731"/>
                  </a:lnTo>
                  <a:lnTo>
                    <a:pt x="1109256" y="32455"/>
                  </a:lnTo>
                  <a:lnTo>
                    <a:pt x="1067092" y="42548"/>
                  </a:lnTo>
                  <a:lnTo>
                    <a:pt x="1024913" y="54013"/>
                  </a:lnTo>
                  <a:lnTo>
                    <a:pt x="982711" y="66853"/>
                  </a:lnTo>
                  <a:lnTo>
                    <a:pt x="940479" y="81071"/>
                  </a:lnTo>
                  <a:lnTo>
                    <a:pt x="898210" y="96668"/>
                  </a:lnTo>
                  <a:lnTo>
                    <a:pt x="855897" y="113647"/>
                  </a:lnTo>
                  <a:lnTo>
                    <a:pt x="813533" y="132012"/>
                  </a:lnTo>
                  <a:lnTo>
                    <a:pt x="771111" y="151765"/>
                  </a:lnTo>
                  <a:lnTo>
                    <a:pt x="728624" y="172907"/>
                  </a:lnTo>
                  <a:lnTo>
                    <a:pt x="686063" y="195443"/>
                  </a:lnTo>
                  <a:lnTo>
                    <a:pt x="643423" y="219375"/>
                  </a:lnTo>
                  <a:lnTo>
                    <a:pt x="600697" y="244704"/>
                  </a:lnTo>
                  <a:lnTo>
                    <a:pt x="557876" y="271434"/>
                  </a:lnTo>
                  <a:lnTo>
                    <a:pt x="514954" y="299568"/>
                  </a:lnTo>
                  <a:lnTo>
                    <a:pt x="471924" y="329107"/>
                  </a:lnTo>
                  <a:lnTo>
                    <a:pt x="428779" y="360055"/>
                  </a:lnTo>
                  <a:lnTo>
                    <a:pt x="385511" y="392415"/>
                  </a:lnTo>
                  <a:lnTo>
                    <a:pt x="342114" y="426188"/>
                  </a:lnTo>
                  <a:lnTo>
                    <a:pt x="298580" y="461378"/>
                  </a:lnTo>
                  <a:lnTo>
                    <a:pt x="254902" y="497986"/>
                  </a:lnTo>
                  <a:lnTo>
                    <a:pt x="211073" y="536017"/>
                  </a:lnTo>
                  <a:lnTo>
                    <a:pt x="167086" y="575471"/>
                  </a:lnTo>
                  <a:lnTo>
                    <a:pt x="122933" y="616353"/>
                  </a:lnTo>
                  <a:lnTo>
                    <a:pt x="78608" y="658664"/>
                  </a:lnTo>
                  <a:lnTo>
                    <a:pt x="0" y="735925"/>
                  </a:lnTo>
                  <a:lnTo>
                    <a:pt x="0" y="781089"/>
                  </a:lnTo>
                  <a:lnTo>
                    <a:pt x="12610" y="769048"/>
                  </a:lnTo>
                  <a:lnTo>
                    <a:pt x="101904" y="681275"/>
                  </a:lnTo>
                  <a:lnTo>
                    <a:pt x="146628" y="638612"/>
                  </a:lnTo>
                  <a:lnTo>
                    <a:pt x="191168" y="597426"/>
                  </a:lnTo>
                  <a:lnTo>
                    <a:pt x="235531" y="557715"/>
                  </a:lnTo>
                  <a:lnTo>
                    <a:pt x="279726" y="519475"/>
                  </a:lnTo>
                  <a:lnTo>
                    <a:pt x="323759" y="482705"/>
                  </a:lnTo>
                  <a:lnTo>
                    <a:pt x="367638" y="447401"/>
                  </a:lnTo>
                  <a:lnTo>
                    <a:pt x="411371" y="413560"/>
                  </a:lnTo>
                  <a:lnTo>
                    <a:pt x="454966" y="381180"/>
                  </a:lnTo>
                  <a:lnTo>
                    <a:pt x="498430" y="350258"/>
                  </a:lnTo>
                  <a:lnTo>
                    <a:pt x="541769" y="320791"/>
                  </a:lnTo>
                  <a:lnTo>
                    <a:pt x="584993" y="292776"/>
                  </a:lnTo>
                  <a:lnTo>
                    <a:pt x="628109" y="266210"/>
                  </a:lnTo>
                  <a:lnTo>
                    <a:pt x="671123" y="241091"/>
                  </a:lnTo>
                  <a:lnTo>
                    <a:pt x="714044" y="217416"/>
                  </a:lnTo>
                  <a:lnTo>
                    <a:pt x="756879" y="195182"/>
                  </a:lnTo>
                  <a:lnTo>
                    <a:pt x="799636" y="174386"/>
                  </a:lnTo>
                  <a:lnTo>
                    <a:pt x="842321" y="155026"/>
                  </a:lnTo>
                  <a:lnTo>
                    <a:pt x="884944" y="137098"/>
                  </a:lnTo>
                  <a:lnTo>
                    <a:pt x="927511" y="120600"/>
                  </a:lnTo>
                  <a:lnTo>
                    <a:pt x="970030" y="105530"/>
                  </a:lnTo>
                  <a:lnTo>
                    <a:pt x="1012508" y="91883"/>
                  </a:lnTo>
                  <a:lnTo>
                    <a:pt x="1054953" y="79658"/>
                  </a:lnTo>
                  <a:lnTo>
                    <a:pt x="1097372" y="68851"/>
                  </a:lnTo>
                  <a:lnTo>
                    <a:pt x="1139773" y="59461"/>
                  </a:lnTo>
                  <a:lnTo>
                    <a:pt x="1182164" y="51483"/>
                  </a:lnTo>
                  <a:lnTo>
                    <a:pt x="1224552" y="44916"/>
                  </a:lnTo>
                  <a:lnTo>
                    <a:pt x="1266944" y="39756"/>
                  </a:lnTo>
                  <a:lnTo>
                    <a:pt x="1309349" y="36000"/>
                  </a:lnTo>
                  <a:lnTo>
                    <a:pt x="1351773" y="33647"/>
                  </a:lnTo>
                  <a:lnTo>
                    <a:pt x="1394224" y="32692"/>
                  </a:lnTo>
                  <a:lnTo>
                    <a:pt x="1696803" y="32692"/>
                  </a:lnTo>
                  <a:lnTo>
                    <a:pt x="1659224" y="24910"/>
                  </a:lnTo>
                  <a:lnTo>
                    <a:pt x="1616612" y="17405"/>
                  </a:lnTo>
                  <a:lnTo>
                    <a:pt x="1574078" y="11237"/>
                  </a:lnTo>
                  <a:lnTo>
                    <a:pt x="1531613" y="6410"/>
                  </a:lnTo>
                  <a:lnTo>
                    <a:pt x="1489212" y="2926"/>
                  </a:lnTo>
                  <a:lnTo>
                    <a:pt x="1446866" y="789"/>
                  </a:lnTo>
                  <a:lnTo>
                    <a:pt x="1404570" y="0"/>
                  </a:lnTo>
                  <a:close/>
                </a:path>
                <a:path w="1799589" h="781685">
                  <a:moveTo>
                    <a:pt x="1696803" y="32692"/>
                  </a:moveTo>
                  <a:lnTo>
                    <a:pt x="1394224" y="32692"/>
                  </a:lnTo>
                  <a:lnTo>
                    <a:pt x="1436710" y="33134"/>
                  </a:lnTo>
                  <a:lnTo>
                    <a:pt x="1479238" y="34969"/>
                  </a:lnTo>
                  <a:lnTo>
                    <a:pt x="1521817" y="38195"/>
                  </a:lnTo>
                  <a:lnTo>
                    <a:pt x="1564452" y="42809"/>
                  </a:lnTo>
                  <a:lnTo>
                    <a:pt x="1607153" y="48807"/>
                  </a:lnTo>
                  <a:lnTo>
                    <a:pt x="1649925" y="56188"/>
                  </a:lnTo>
                  <a:lnTo>
                    <a:pt x="1692861" y="64968"/>
                  </a:lnTo>
                  <a:lnTo>
                    <a:pt x="1735719" y="75085"/>
                  </a:lnTo>
                  <a:lnTo>
                    <a:pt x="1778754" y="86596"/>
                  </a:lnTo>
                  <a:lnTo>
                    <a:pt x="1780799" y="87168"/>
                  </a:lnTo>
                  <a:lnTo>
                    <a:pt x="1782945" y="87346"/>
                  </a:lnTo>
                  <a:lnTo>
                    <a:pt x="1799518" y="71242"/>
                  </a:lnTo>
                  <a:lnTo>
                    <a:pt x="1799023" y="67013"/>
                  </a:lnTo>
                  <a:lnTo>
                    <a:pt x="1744707" y="43926"/>
                  </a:lnTo>
                  <a:lnTo>
                    <a:pt x="1701920" y="33752"/>
                  </a:lnTo>
                  <a:lnTo>
                    <a:pt x="1696803" y="32692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31243"/>
              <a:ext cx="2280920" cy="4267200"/>
            </a:xfrm>
            <a:custGeom>
              <a:avLst/>
              <a:gdLst/>
              <a:ahLst/>
              <a:cxnLst/>
              <a:rect l="l" t="t" r="r" b="b"/>
              <a:pathLst>
                <a:path w="2280920" h="4267200">
                  <a:moveTo>
                    <a:pt x="0" y="0"/>
                  </a:moveTo>
                  <a:lnTo>
                    <a:pt x="0" y="2299373"/>
                  </a:lnTo>
                  <a:lnTo>
                    <a:pt x="2155009" y="4266793"/>
                  </a:lnTo>
                  <a:lnTo>
                    <a:pt x="2280345" y="227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E755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8932" y="2910094"/>
              <a:ext cx="1801478" cy="198795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8938" y="0"/>
              <a:ext cx="2849880" cy="2910205"/>
            </a:xfrm>
            <a:custGeom>
              <a:avLst/>
              <a:gdLst/>
              <a:ahLst/>
              <a:cxnLst/>
              <a:rect l="l" t="t" r="r" b="b"/>
              <a:pathLst>
                <a:path w="2849880" h="2910205">
                  <a:moveTo>
                    <a:pt x="2849305" y="0"/>
                  </a:moveTo>
                  <a:lnTo>
                    <a:pt x="1698135" y="0"/>
                  </a:lnTo>
                  <a:lnTo>
                    <a:pt x="0" y="1759422"/>
                  </a:lnTo>
                  <a:lnTo>
                    <a:pt x="0" y="2910078"/>
                  </a:lnTo>
                  <a:lnTo>
                    <a:pt x="2849305" y="0"/>
                  </a:lnTo>
                  <a:close/>
                </a:path>
              </a:pathLst>
            </a:custGeom>
            <a:solidFill>
              <a:srgbClr val="007A67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3222" y="3485414"/>
              <a:ext cx="4013835" cy="3373120"/>
            </a:xfrm>
            <a:custGeom>
              <a:avLst/>
              <a:gdLst/>
              <a:ahLst/>
              <a:cxnLst/>
              <a:rect l="l" t="t" r="r" b="b"/>
              <a:pathLst>
                <a:path w="4013835" h="3373120">
                  <a:moveTo>
                    <a:pt x="575703" y="0"/>
                  </a:moveTo>
                  <a:lnTo>
                    <a:pt x="0" y="0"/>
                  </a:lnTo>
                  <a:lnTo>
                    <a:pt x="0" y="575322"/>
                  </a:lnTo>
                  <a:lnTo>
                    <a:pt x="2799152" y="3372585"/>
                  </a:lnTo>
                  <a:lnTo>
                    <a:pt x="4013544" y="3372585"/>
                  </a:lnTo>
                  <a:lnTo>
                    <a:pt x="575703" y="0"/>
                  </a:lnTo>
                  <a:close/>
                </a:path>
              </a:pathLst>
            </a:custGeom>
            <a:solidFill>
              <a:srgbClr val="007A67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0855299" y="921429"/>
            <a:ext cx="1337310" cy="2673985"/>
          </a:xfrm>
          <a:custGeom>
            <a:avLst/>
            <a:gdLst/>
            <a:ahLst/>
            <a:cxnLst/>
            <a:rect l="l" t="t" r="r" b="b"/>
            <a:pathLst>
              <a:path w="1337309" h="2673985">
                <a:moveTo>
                  <a:pt x="1336700" y="0"/>
                </a:moveTo>
                <a:lnTo>
                  <a:pt x="1288757" y="843"/>
                </a:lnTo>
                <a:lnTo>
                  <a:pt x="1241238" y="3356"/>
                </a:lnTo>
                <a:lnTo>
                  <a:pt x="1194173" y="7509"/>
                </a:lnTo>
                <a:lnTo>
                  <a:pt x="1147588" y="13274"/>
                </a:lnTo>
                <a:lnTo>
                  <a:pt x="1101513" y="20622"/>
                </a:lnTo>
                <a:lnTo>
                  <a:pt x="1055976" y="29527"/>
                </a:lnTo>
                <a:lnTo>
                  <a:pt x="1011005" y="39959"/>
                </a:lnTo>
                <a:lnTo>
                  <a:pt x="966628" y="51890"/>
                </a:lnTo>
                <a:lnTo>
                  <a:pt x="922873" y="65291"/>
                </a:lnTo>
                <a:lnTo>
                  <a:pt x="879770" y="80135"/>
                </a:lnTo>
                <a:lnTo>
                  <a:pt x="837345" y="96394"/>
                </a:lnTo>
                <a:lnTo>
                  <a:pt x="795628" y="114038"/>
                </a:lnTo>
                <a:lnTo>
                  <a:pt x="754646" y="133040"/>
                </a:lnTo>
                <a:lnTo>
                  <a:pt x="714428" y="153371"/>
                </a:lnTo>
                <a:lnTo>
                  <a:pt x="675003" y="175003"/>
                </a:lnTo>
                <a:lnTo>
                  <a:pt x="636398" y="197909"/>
                </a:lnTo>
                <a:lnTo>
                  <a:pt x="598642" y="222059"/>
                </a:lnTo>
                <a:lnTo>
                  <a:pt x="561762" y="247425"/>
                </a:lnTo>
                <a:lnTo>
                  <a:pt x="525788" y="273979"/>
                </a:lnTo>
                <a:lnTo>
                  <a:pt x="490748" y="301693"/>
                </a:lnTo>
                <a:lnTo>
                  <a:pt x="456669" y="330538"/>
                </a:lnTo>
                <a:lnTo>
                  <a:pt x="423581" y="360487"/>
                </a:lnTo>
                <a:lnTo>
                  <a:pt x="391510" y="391510"/>
                </a:lnTo>
                <a:lnTo>
                  <a:pt x="360487" y="423581"/>
                </a:lnTo>
                <a:lnTo>
                  <a:pt x="330538" y="456669"/>
                </a:lnTo>
                <a:lnTo>
                  <a:pt x="301693" y="490748"/>
                </a:lnTo>
                <a:lnTo>
                  <a:pt x="273979" y="525788"/>
                </a:lnTo>
                <a:lnTo>
                  <a:pt x="247425" y="561762"/>
                </a:lnTo>
                <a:lnTo>
                  <a:pt x="222059" y="598642"/>
                </a:lnTo>
                <a:lnTo>
                  <a:pt x="197909" y="636398"/>
                </a:lnTo>
                <a:lnTo>
                  <a:pt x="175003" y="675003"/>
                </a:lnTo>
                <a:lnTo>
                  <a:pt x="153371" y="714428"/>
                </a:lnTo>
                <a:lnTo>
                  <a:pt x="133040" y="754646"/>
                </a:lnTo>
                <a:lnTo>
                  <a:pt x="114038" y="795628"/>
                </a:lnTo>
                <a:lnTo>
                  <a:pt x="96394" y="837345"/>
                </a:lnTo>
                <a:lnTo>
                  <a:pt x="80135" y="879770"/>
                </a:lnTo>
                <a:lnTo>
                  <a:pt x="65291" y="922873"/>
                </a:lnTo>
                <a:lnTo>
                  <a:pt x="51890" y="966628"/>
                </a:lnTo>
                <a:lnTo>
                  <a:pt x="39959" y="1011005"/>
                </a:lnTo>
                <a:lnTo>
                  <a:pt x="29527" y="1055976"/>
                </a:lnTo>
                <a:lnTo>
                  <a:pt x="20622" y="1101513"/>
                </a:lnTo>
                <a:lnTo>
                  <a:pt x="13274" y="1147588"/>
                </a:lnTo>
                <a:lnTo>
                  <a:pt x="7509" y="1194173"/>
                </a:lnTo>
                <a:lnTo>
                  <a:pt x="3356" y="1241238"/>
                </a:lnTo>
                <a:lnTo>
                  <a:pt x="843" y="1288757"/>
                </a:lnTo>
                <a:lnTo>
                  <a:pt x="0" y="1336700"/>
                </a:lnTo>
                <a:lnTo>
                  <a:pt x="843" y="1384642"/>
                </a:lnTo>
                <a:lnTo>
                  <a:pt x="3356" y="1432160"/>
                </a:lnTo>
                <a:lnTo>
                  <a:pt x="7509" y="1479225"/>
                </a:lnTo>
                <a:lnTo>
                  <a:pt x="13274" y="1525808"/>
                </a:lnTo>
                <a:lnTo>
                  <a:pt x="20622" y="1571883"/>
                </a:lnTo>
                <a:lnTo>
                  <a:pt x="29527" y="1617419"/>
                </a:lnTo>
                <a:lnTo>
                  <a:pt x="39959" y="1662390"/>
                </a:lnTo>
                <a:lnTo>
                  <a:pt x="51890" y="1706767"/>
                </a:lnTo>
                <a:lnTo>
                  <a:pt x="65291" y="1750520"/>
                </a:lnTo>
                <a:lnTo>
                  <a:pt x="80135" y="1793624"/>
                </a:lnTo>
                <a:lnTo>
                  <a:pt x="96394" y="1836048"/>
                </a:lnTo>
                <a:lnTo>
                  <a:pt x="114038" y="1877764"/>
                </a:lnTo>
                <a:lnTo>
                  <a:pt x="133040" y="1918746"/>
                </a:lnTo>
                <a:lnTo>
                  <a:pt x="153371" y="1958963"/>
                </a:lnTo>
                <a:lnTo>
                  <a:pt x="175003" y="1998388"/>
                </a:lnTo>
                <a:lnTo>
                  <a:pt x="197909" y="2036993"/>
                </a:lnTo>
                <a:lnTo>
                  <a:pt x="222059" y="2074749"/>
                </a:lnTo>
                <a:lnTo>
                  <a:pt x="247425" y="2111628"/>
                </a:lnTo>
                <a:lnTo>
                  <a:pt x="273979" y="2147601"/>
                </a:lnTo>
                <a:lnTo>
                  <a:pt x="301693" y="2182642"/>
                </a:lnTo>
                <a:lnTo>
                  <a:pt x="330538" y="2216720"/>
                </a:lnTo>
                <a:lnTo>
                  <a:pt x="360487" y="2249808"/>
                </a:lnTo>
                <a:lnTo>
                  <a:pt x="391510" y="2281878"/>
                </a:lnTo>
                <a:lnTo>
                  <a:pt x="423581" y="2312902"/>
                </a:lnTo>
                <a:lnTo>
                  <a:pt x="456669" y="2342850"/>
                </a:lnTo>
                <a:lnTo>
                  <a:pt x="490748" y="2371695"/>
                </a:lnTo>
                <a:lnTo>
                  <a:pt x="525788" y="2399409"/>
                </a:lnTo>
                <a:lnTo>
                  <a:pt x="561762" y="2425963"/>
                </a:lnTo>
                <a:lnTo>
                  <a:pt x="598642" y="2451329"/>
                </a:lnTo>
                <a:lnTo>
                  <a:pt x="636398" y="2475479"/>
                </a:lnTo>
                <a:lnTo>
                  <a:pt x="675003" y="2498384"/>
                </a:lnTo>
                <a:lnTo>
                  <a:pt x="714428" y="2520016"/>
                </a:lnTo>
                <a:lnTo>
                  <a:pt x="754646" y="2540348"/>
                </a:lnTo>
                <a:lnTo>
                  <a:pt x="795628" y="2559350"/>
                </a:lnTo>
                <a:lnTo>
                  <a:pt x="837345" y="2576994"/>
                </a:lnTo>
                <a:lnTo>
                  <a:pt x="879770" y="2593252"/>
                </a:lnTo>
                <a:lnTo>
                  <a:pt x="922873" y="2608096"/>
                </a:lnTo>
                <a:lnTo>
                  <a:pt x="966628" y="2621498"/>
                </a:lnTo>
                <a:lnTo>
                  <a:pt x="1011005" y="2633428"/>
                </a:lnTo>
                <a:lnTo>
                  <a:pt x="1055976" y="2643860"/>
                </a:lnTo>
                <a:lnTo>
                  <a:pt x="1101513" y="2652765"/>
                </a:lnTo>
                <a:lnTo>
                  <a:pt x="1147588" y="2660114"/>
                </a:lnTo>
                <a:lnTo>
                  <a:pt x="1194173" y="2665879"/>
                </a:lnTo>
                <a:lnTo>
                  <a:pt x="1241238" y="2670031"/>
                </a:lnTo>
                <a:lnTo>
                  <a:pt x="1288757" y="2672544"/>
                </a:lnTo>
                <a:lnTo>
                  <a:pt x="1336700" y="2673388"/>
                </a:lnTo>
                <a:lnTo>
                  <a:pt x="1336700" y="0"/>
                </a:lnTo>
                <a:close/>
              </a:path>
            </a:pathLst>
          </a:custGeom>
          <a:solidFill>
            <a:srgbClr val="F1E755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09026" y="293843"/>
            <a:ext cx="309245" cy="309245"/>
          </a:xfrm>
          <a:custGeom>
            <a:avLst/>
            <a:gdLst/>
            <a:ahLst/>
            <a:cxnLst/>
            <a:rect l="l" t="t" r="r" b="b"/>
            <a:pathLst>
              <a:path w="309245" h="309245">
                <a:moveTo>
                  <a:pt x="162004" y="0"/>
                </a:moveTo>
                <a:lnTo>
                  <a:pt x="117007" y="4431"/>
                </a:lnTo>
                <a:lnTo>
                  <a:pt x="75008" y="21823"/>
                </a:lnTo>
                <a:lnTo>
                  <a:pt x="40060" y="50506"/>
                </a:lnTo>
                <a:lnTo>
                  <a:pt x="14803" y="88303"/>
                </a:lnTo>
                <a:lnTo>
                  <a:pt x="1680" y="131571"/>
                </a:lnTo>
                <a:lnTo>
                  <a:pt x="0" y="154300"/>
                </a:lnTo>
                <a:lnTo>
                  <a:pt x="3020" y="184560"/>
                </a:lnTo>
                <a:lnTo>
                  <a:pt x="26001" y="239954"/>
                </a:lnTo>
                <a:lnTo>
                  <a:pt x="68802" y="282762"/>
                </a:lnTo>
                <a:lnTo>
                  <a:pt x="124192" y="305744"/>
                </a:lnTo>
                <a:lnTo>
                  <a:pt x="154457" y="308770"/>
                </a:lnTo>
                <a:lnTo>
                  <a:pt x="177186" y="307090"/>
                </a:lnTo>
                <a:lnTo>
                  <a:pt x="199304" y="302122"/>
                </a:lnTo>
                <a:lnTo>
                  <a:pt x="218208" y="294838"/>
                </a:lnTo>
                <a:lnTo>
                  <a:pt x="161290" y="294838"/>
                </a:lnTo>
                <a:lnTo>
                  <a:pt x="140654" y="294326"/>
                </a:lnTo>
                <a:lnTo>
                  <a:pt x="100609" y="284285"/>
                </a:lnTo>
                <a:lnTo>
                  <a:pt x="65189" y="263063"/>
                </a:lnTo>
                <a:lnTo>
                  <a:pt x="37465" y="232469"/>
                </a:lnTo>
                <a:lnTo>
                  <a:pt x="19819" y="195142"/>
                </a:lnTo>
                <a:lnTo>
                  <a:pt x="13766" y="154300"/>
                </a:lnTo>
                <a:lnTo>
                  <a:pt x="16509" y="126725"/>
                </a:lnTo>
                <a:lnTo>
                  <a:pt x="37425" y="76241"/>
                </a:lnTo>
                <a:lnTo>
                  <a:pt x="76413" y="37233"/>
                </a:lnTo>
                <a:lnTo>
                  <a:pt x="126883" y="16298"/>
                </a:lnTo>
                <a:lnTo>
                  <a:pt x="154457" y="13546"/>
                </a:lnTo>
                <a:lnTo>
                  <a:pt x="217127" y="13546"/>
                </a:lnTo>
                <a:lnTo>
                  <a:pt x="206585" y="8870"/>
                </a:lnTo>
                <a:lnTo>
                  <a:pt x="184619" y="2789"/>
                </a:lnTo>
                <a:lnTo>
                  <a:pt x="162004" y="0"/>
                </a:lnTo>
                <a:close/>
              </a:path>
              <a:path w="309245" h="309245">
                <a:moveTo>
                  <a:pt x="217127" y="13546"/>
                </a:moveTo>
                <a:lnTo>
                  <a:pt x="154457" y="13546"/>
                </a:lnTo>
                <a:lnTo>
                  <a:pt x="175156" y="15154"/>
                </a:lnTo>
                <a:lnTo>
                  <a:pt x="195299" y="19682"/>
                </a:lnTo>
                <a:lnTo>
                  <a:pt x="232625" y="37333"/>
                </a:lnTo>
                <a:lnTo>
                  <a:pt x="263220" y="65062"/>
                </a:lnTo>
                <a:lnTo>
                  <a:pt x="284441" y="100478"/>
                </a:lnTo>
                <a:lnTo>
                  <a:pt x="294471" y="140529"/>
                </a:lnTo>
                <a:lnTo>
                  <a:pt x="294982" y="161169"/>
                </a:lnTo>
                <a:lnTo>
                  <a:pt x="292442" y="181770"/>
                </a:lnTo>
                <a:lnTo>
                  <a:pt x="278533" y="220645"/>
                </a:lnTo>
                <a:lnTo>
                  <a:pt x="253936" y="253805"/>
                </a:lnTo>
                <a:lnTo>
                  <a:pt x="220765" y="278395"/>
                </a:lnTo>
                <a:lnTo>
                  <a:pt x="181889" y="292299"/>
                </a:lnTo>
                <a:lnTo>
                  <a:pt x="161290" y="294838"/>
                </a:lnTo>
                <a:lnTo>
                  <a:pt x="218208" y="294838"/>
                </a:lnTo>
                <a:lnTo>
                  <a:pt x="258252" y="268722"/>
                </a:lnTo>
                <a:lnTo>
                  <a:pt x="286939" y="233774"/>
                </a:lnTo>
                <a:lnTo>
                  <a:pt x="304340" y="191783"/>
                </a:lnTo>
                <a:lnTo>
                  <a:pt x="308776" y="146791"/>
                </a:lnTo>
                <a:lnTo>
                  <a:pt x="305993" y="124176"/>
                </a:lnTo>
                <a:lnTo>
                  <a:pt x="290717" y="81483"/>
                </a:lnTo>
                <a:lnTo>
                  <a:pt x="263715" y="45068"/>
                </a:lnTo>
                <a:lnTo>
                  <a:pt x="227306" y="18061"/>
                </a:lnTo>
                <a:lnTo>
                  <a:pt x="217127" y="13546"/>
                </a:lnTo>
                <a:close/>
              </a:path>
            </a:pathLst>
          </a:custGeom>
          <a:solidFill>
            <a:srgbClr val="007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7D685A2-7575-2EB7-E5E6-4100F83427EE}"/>
              </a:ext>
            </a:extLst>
          </p:cNvPr>
          <p:cNvGrpSpPr/>
          <p:nvPr/>
        </p:nvGrpSpPr>
        <p:grpSpPr>
          <a:xfrm>
            <a:off x="5253691" y="-173483"/>
            <a:ext cx="1684619" cy="866054"/>
            <a:chOff x="4672788" y="140679"/>
            <a:chExt cx="2171358" cy="1116284"/>
          </a:xfrm>
        </p:grpSpPr>
        <p:sp>
          <p:nvSpPr>
            <p:cNvPr id="16" name="object 16"/>
            <p:cNvSpPr/>
            <p:nvPr/>
          </p:nvSpPr>
          <p:spPr>
            <a:xfrm>
              <a:off x="4672788" y="140680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37782" y="0"/>
                  </a:moveTo>
                  <a:lnTo>
                    <a:pt x="25501" y="0"/>
                  </a:lnTo>
                  <a:lnTo>
                    <a:pt x="19494" y="1828"/>
                  </a:lnTo>
                  <a:lnTo>
                    <a:pt x="9283" y="8648"/>
                  </a:lnTo>
                  <a:lnTo>
                    <a:pt x="5308" y="13500"/>
                  </a:lnTo>
                  <a:lnTo>
                    <a:pt x="609" y="24841"/>
                  </a:lnTo>
                  <a:lnTo>
                    <a:pt x="0" y="31076"/>
                  </a:lnTo>
                  <a:lnTo>
                    <a:pt x="2387" y="43129"/>
                  </a:lnTo>
                  <a:lnTo>
                    <a:pt x="5346" y="48653"/>
                  </a:lnTo>
                  <a:lnTo>
                    <a:pt x="9690" y="52997"/>
                  </a:lnTo>
                  <a:lnTo>
                    <a:pt x="15506" y="58813"/>
                  </a:lnTo>
                  <a:lnTo>
                    <a:pt x="23406" y="62090"/>
                  </a:lnTo>
                  <a:lnTo>
                    <a:pt x="39877" y="62090"/>
                  </a:lnTo>
                  <a:lnTo>
                    <a:pt x="47764" y="58813"/>
                  </a:lnTo>
                  <a:lnTo>
                    <a:pt x="57937" y="48653"/>
                  </a:lnTo>
                  <a:lnTo>
                    <a:pt x="60883" y="43129"/>
                  </a:lnTo>
                  <a:lnTo>
                    <a:pt x="63284" y="31076"/>
                  </a:lnTo>
                  <a:lnTo>
                    <a:pt x="62674" y="24841"/>
                  </a:lnTo>
                  <a:lnTo>
                    <a:pt x="57975" y="13500"/>
                  </a:lnTo>
                  <a:lnTo>
                    <a:pt x="53987" y="8648"/>
                  </a:lnTo>
                  <a:lnTo>
                    <a:pt x="43776" y="1828"/>
                  </a:lnTo>
                  <a:lnTo>
                    <a:pt x="37782" y="0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75493" y="14067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37782" y="0"/>
                  </a:moveTo>
                  <a:lnTo>
                    <a:pt x="25501" y="0"/>
                  </a:lnTo>
                  <a:lnTo>
                    <a:pt x="19494" y="1828"/>
                  </a:lnTo>
                  <a:lnTo>
                    <a:pt x="9283" y="8648"/>
                  </a:lnTo>
                  <a:lnTo>
                    <a:pt x="5308" y="13500"/>
                  </a:lnTo>
                  <a:lnTo>
                    <a:pt x="609" y="24841"/>
                  </a:lnTo>
                  <a:lnTo>
                    <a:pt x="0" y="31076"/>
                  </a:lnTo>
                  <a:lnTo>
                    <a:pt x="2387" y="43129"/>
                  </a:lnTo>
                  <a:lnTo>
                    <a:pt x="5346" y="48653"/>
                  </a:lnTo>
                  <a:lnTo>
                    <a:pt x="9690" y="52997"/>
                  </a:lnTo>
                  <a:lnTo>
                    <a:pt x="12572" y="55892"/>
                  </a:lnTo>
                  <a:lnTo>
                    <a:pt x="15989" y="58178"/>
                  </a:lnTo>
                  <a:lnTo>
                    <a:pt x="23520" y="61315"/>
                  </a:lnTo>
                  <a:lnTo>
                    <a:pt x="27558" y="62115"/>
                  </a:lnTo>
                  <a:lnTo>
                    <a:pt x="35725" y="62115"/>
                  </a:lnTo>
                  <a:lnTo>
                    <a:pt x="63284" y="31076"/>
                  </a:lnTo>
                  <a:lnTo>
                    <a:pt x="62674" y="24841"/>
                  </a:lnTo>
                  <a:lnTo>
                    <a:pt x="57975" y="13500"/>
                  </a:lnTo>
                  <a:lnTo>
                    <a:pt x="53987" y="8648"/>
                  </a:lnTo>
                  <a:lnTo>
                    <a:pt x="43776" y="1828"/>
                  </a:lnTo>
                  <a:lnTo>
                    <a:pt x="37782" y="0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24141" y="492032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29">
                  <a:moveTo>
                    <a:pt x="37782" y="0"/>
                  </a:moveTo>
                  <a:lnTo>
                    <a:pt x="25501" y="0"/>
                  </a:lnTo>
                  <a:lnTo>
                    <a:pt x="19494" y="1828"/>
                  </a:lnTo>
                  <a:lnTo>
                    <a:pt x="9283" y="8648"/>
                  </a:lnTo>
                  <a:lnTo>
                    <a:pt x="5308" y="13500"/>
                  </a:lnTo>
                  <a:lnTo>
                    <a:pt x="609" y="24841"/>
                  </a:lnTo>
                  <a:lnTo>
                    <a:pt x="0" y="31076"/>
                  </a:lnTo>
                  <a:lnTo>
                    <a:pt x="2387" y="43129"/>
                  </a:lnTo>
                  <a:lnTo>
                    <a:pt x="5346" y="48653"/>
                  </a:lnTo>
                  <a:lnTo>
                    <a:pt x="9690" y="52997"/>
                  </a:lnTo>
                  <a:lnTo>
                    <a:pt x="15506" y="58813"/>
                  </a:lnTo>
                  <a:lnTo>
                    <a:pt x="23406" y="62090"/>
                  </a:lnTo>
                  <a:lnTo>
                    <a:pt x="39877" y="62090"/>
                  </a:lnTo>
                  <a:lnTo>
                    <a:pt x="47764" y="58813"/>
                  </a:lnTo>
                  <a:lnTo>
                    <a:pt x="57937" y="48653"/>
                  </a:lnTo>
                  <a:lnTo>
                    <a:pt x="60883" y="43129"/>
                  </a:lnTo>
                  <a:lnTo>
                    <a:pt x="63284" y="31076"/>
                  </a:lnTo>
                  <a:lnTo>
                    <a:pt x="62674" y="24841"/>
                  </a:lnTo>
                  <a:lnTo>
                    <a:pt x="57975" y="13500"/>
                  </a:lnTo>
                  <a:lnTo>
                    <a:pt x="53987" y="8648"/>
                  </a:lnTo>
                  <a:lnTo>
                    <a:pt x="43776" y="1828"/>
                  </a:lnTo>
                  <a:lnTo>
                    <a:pt x="37782" y="0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78187" y="14067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37820" y="12"/>
                  </a:moveTo>
                  <a:lnTo>
                    <a:pt x="609" y="24828"/>
                  </a:lnTo>
                  <a:lnTo>
                    <a:pt x="0" y="31064"/>
                  </a:lnTo>
                  <a:lnTo>
                    <a:pt x="2387" y="43116"/>
                  </a:lnTo>
                  <a:lnTo>
                    <a:pt x="5346" y="48653"/>
                  </a:lnTo>
                  <a:lnTo>
                    <a:pt x="9690" y="52997"/>
                  </a:lnTo>
                  <a:lnTo>
                    <a:pt x="15506" y="58813"/>
                  </a:lnTo>
                  <a:lnTo>
                    <a:pt x="23380" y="62077"/>
                  </a:lnTo>
                  <a:lnTo>
                    <a:pt x="39827" y="62103"/>
                  </a:lnTo>
                  <a:lnTo>
                    <a:pt x="47713" y="58851"/>
                  </a:lnTo>
                  <a:lnTo>
                    <a:pt x="57899" y="48717"/>
                  </a:lnTo>
                  <a:lnTo>
                    <a:pt x="60858" y="43180"/>
                  </a:lnTo>
                  <a:lnTo>
                    <a:pt x="63284" y="31140"/>
                  </a:lnTo>
                  <a:lnTo>
                    <a:pt x="62687" y="24892"/>
                  </a:lnTo>
                  <a:lnTo>
                    <a:pt x="58000" y="13538"/>
                  </a:lnTo>
                  <a:lnTo>
                    <a:pt x="54025" y="8674"/>
                  </a:lnTo>
                  <a:lnTo>
                    <a:pt x="43814" y="1841"/>
                  </a:lnTo>
                  <a:lnTo>
                    <a:pt x="37820" y="12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26833" y="492032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29">
                  <a:moveTo>
                    <a:pt x="37782" y="0"/>
                  </a:moveTo>
                  <a:lnTo>
                    <a:pt x="25501" y="0"/>
                  </a:lnTo>
                  <a:lnTo>
                    <a:pt x="19494" y="1828"/>
                  </a:lnTo>
                  <a:lnTo>
                    <a:pt x="9283" y="8648"/>
                  </a:lnTo>
                  <a:lnTo>
                    <a:pt x="5308" y="13500"/>
                  </a:lnTo>
                  <a:lnTo>
                    <a:pt x="609" y="24841"/>
                  </a:lnTo>
                  <a:lnTo>
                    <a:pt x="0" y="31076"/>
                  </a:lnTo>
                  <a:lnTo>
                    <a:pt x="2387" y="43129"/>
                  </a:lnTo>
                  <a:lnTo>
                    <a:pt x="5346" y="48653"/>
                  </a:lnTo>
                  <a:lnTo>
                    <a:pt x="9690" y="52997"/>
                  </a:lnTo>
                  <a:lnTo>
                    <a:pt x="12572" y="55892"/>
                  </a:lnTo>
                  <a:lnTo>
                    <a:pt x="15989" y="58178"/>
                  </a:lnTo>
                  <a:lnTo>
                    <a:pt x="23520" y="61315"/>
                  </a:lnTo>
                  <a:lnTo>
                    <a:pt x="27558" y="62115"/>
                  </a:lnTo>
                  <a:lnTo>
                    <a:pt x="35725" y="62115"/>
                  </a:lnTo>
                  <a:lnTo>
                    <a:pt x="63284" y="31076"/>
                  </a:lnTo>
                  <a:lnTo>
                    <a:pt x="62674" y="24841"/>
                  </a:lnTo>
                  <a:lnTo>
                    <a:pt x="57975" y="13500"/>
                  </a:lnTo>
                  <a:lnTo>
                    <a:pt x="53987" y="8648"/>
                  </a:lnTo>
                  <a:lnTo>
                    <a:pt x="43776" y="1828"/>
                  </a:lnTo>
                  <a:lnTo>
                    <a:pt x="37782" y="0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75493" y="84337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37782" y="0"/>
                  </a:moveTo>
                  <a:lnTo>
                    <a:pt x="25501" y="0"/>
                  </a:lnTo>
                  <a:lnTo>
                    <a:pt x="19494" y="1828"/>
                  </a:lnTo>
                  <a:lnTo>
                    <a:pt x="9283" y="8648"/>
                  </a:lnTo>
                  <a:lnTo>
                    <a:pt x="5308" y="13500"/>
                  </a:lnTo>
                  <a:lnTo>
                    <a:pt x="609" y="24841"/>
                  </a:lnTo>
                  <a:lnTo>
                    <a:pt x="0" y="31076"/>
                  </a:lnTo>
                  <a:lnTo>
                    <a:pt x="2387" y="43129"/>
                  </a:lnTo>
                  <a:lnTo>
                    <a:pt x="5346" y="48653"/>
                  </a:lnTo>
                  <a:lnTo>
                    <a:pt x="9690" y="52997"/>
                  </a:lnTo>
                  <a:lnTo>
                    <a:pt x="15506" y="58813"/>
                  </a:lnTo>
                  <a:lnTo>
                    <a:pt x="23406" y="62090"/>
                  </a:lnTo>
                  <a:lnTo>
                    <a:pt x="39877" y="62090"/>
                  </a:lnTo>
                  <a:lnTo>
                    <a:pt x="47764" y="58813"/>
                  </a:lnTo>
                  <a:lnTo>
                    <a:pt x="57937" y="48653"/>
                  </a:lnTo>
                  <a:lnTo>
                    <a:pt x="60883" y="43129"/>
                  </a:lnTo>
                  <a:lnTo>
                    <a:pt x="63284" y="31076"/>
                  </a:lnTo>
                  <a:lnTo>
                    <a:pt x="62674" y="24841"/>
                  </a:lnTo>
                  <a:lnTo>
                    <a:pt x="57975" y="13500"/>
                  </a:lnTo>
                  <a:lnTo>
                    <a:pt x="53987" y="8648"/>
                  </a:lnTo>
                  <a:lnTo>
                    <a:pt x="43776" y="1828"/>
                  </a:lnTo>
                  <a:lnTo>
                    <a:pt x="37782" y="0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80646" y="140926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37769" y="0"/>
                  </a:moveTo>
                  <a:lnTo>
                    <a:pt x="25501" y="0"/>
                  </a:lnTo>
                  <a:lnTo>
                    <a:pt x="19507" y="1816"/>
                  </a:lnTo>
                  <a:lnTo>
                    <a:pt x="9309" y="8635"/>
                  </a:lnTo>
                  <a:lnTo>
                    <a:pt x="5321" y="13474"/>
                  </a:lnTo>
                  <a:lnTo>
                    <a:pt x="622" y="24803"/>
                  </a:lnTo>
                  <a:lnTo>
                    <a:pt x="0" y="31038"/>
                  </a:lnTo>
                  <a:lnTo>
                    <a:pt x="2374" y="43065"/>
                  </a:lnTo>
                  <a:lnTo>
                    <a:pt x="5308" y="48602"/>
                  </a:lnTo>
                  <a:lnTo>
                    <a:pt x="9639" y="52946"/>
                  </a:lnTo>
                  <a:lnTo>
                    <a:pt x="15468" y="58775"/>
                  </a:lnTo>
                  <a:lnTo>
                    <a:pt x="23393" y="62064"/>
                  </a:lnTo>
                  <a:lnTo>
                    <a:pt x="39890" y="62064"/>
                  </a:lnTo>
                  <a:lnTo>
                    <a:pt x="47802" y="58775"/>
                  </a:lnTo>
                  <a:lnTo>
                    <a:pt x="57962" y="48602"/>
                  </a:lnTo>
                  <a:lnTo>
                    <a:pt x="60909" y="43065"/>
                  </a:lnTo>
                  <a:lnTo>
                    <a:pt x="63284" y="31038"/>
                  </a:lnTo>
                  <a:lnTo>
                    <a:pt x="62661" y="24803"/>
                  </a:lnTo>
                  <a:lnTo>
                    <a:pt x="57950" y="13474"/>
                  </a:lnTo>
                  <a:lnTo>
                    <a:pt x="53975" y="8635"/>
                  </a:lnTo>
                  <a:lnTo>
                    <a:pt x="43764" y="1816"/>
                  </a:lnTo>
                  <a:lnTo>
                    <a:pt x="37769" y="0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29541" y="492014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29">
                  <a:moveTo>
                    <a:pt x="37846" y="25"/>
                  </a:moveTo>
                  <a:lnTo>
                    <a:pt x="622" y="24777"/>
                  </a:lnTo>
                  <a:lnTo>
                    <a:pt x="0" y="31026"/>
                  </a:lnTo>
                  <a:lnTo>
                    <a:pt x="2362" y="43065"/>
                  </a:lnTo>
                  <a:lnTo>
                    <a:pt x="35648" y="62103"/>
                  </a:lnTo>
                  <a:lnTo>
                    <a:pt x="39687" y="61315"/>
                  </a:lnTo>
                  <a:lnTo>
                    <a:pt x="63284" y="31165"/>
                  </a:lnTo>
                  <a:lnTo>
                    <a:pt x="62687" y="24917"/>
                  </a:lnTo>
                  <a:lnTo>
                    <a:pt x="58013" y="13563"/>
                  </a:lnTo>
                  <a:lnTo>
                    <a:pt x="54038" y="8712"/>
                  </a:lnTo>
                  <a:lnTo>
                    <a:pt x="43840" y="1866"/>
                  </a:lnTo>
                  <a:lnTo>
                    <a:pt x="37846" y="25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078188" y="843380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37807" y="12"/>
                  </a:moveTo>
                  <a:lnTo>
                    <a:pt x="622" y="24777"/>
                  </a:lnTo>
                  <a:lnTo>
                    <a:pt x="0" y="31026"/>
                  </a:lnTo>
                  <a:lnTo>
                    <a:pt x="2362" y="43065"/>
                  </a:lnTo>
                  <a:lnTo>
                    <a:pt x="5308" y="48602"/>
                  </a:lnTo>
                  <a:lnTo>
                    <a:pt x="9639" y="52946"/>
                  </a:lnTo>
                  <a:lnTo>
                    <a:pt x="12509" y="55841"/>
                  </a:lnTo>
                  <a:lnTo>
                    <a:pt x="15938" y="58153"/>
                  </a:lnTo>
                  <a:lnTo>
                    <a:pt x="23469" y="61302"/>
                  </a:lnTo>
                  <a:lnTo>
                    <a:pt x="27520" y="62115"/>
                  </a:lnTo>
                  <a:lnTo>
                    <a:pt x="35687" y="62115"/>
                  </a:lnTo>
                  <a:lnTo>
                    <a:pt x="63284" y="31089"/>
                  </a:lnTo>
                  <a:lnTo>
                    <a:pt x="62674" y="24853"/>
                  </a:lnTo>
                  <a:lnTo>
                    <a:pt x="57975" y="13512"/>
                  </a:lnTo>
                  <a:lnTo>
                    <a:pt x="54000" y="8661"/>
                  </a:lnTo>
                  <a:lnTo>
                    <a:pt x="43802" y="1828"/>
                  </a:lnTo>
                  <a:lnTo>
                    <a:pt x="37807" y="12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26834" y="1194733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37807" y="12"/>
                  </a:moveTo>
                  <a:lnTo>
                    <a:pt x="622" y="24777"/>
                  </a:lnTo>
                  <a:lnTo>
                    <a:pt x="0" y="31026"/>
                  </a:lnTo>
                  <a:lnTo>
                    <a:pt x="2362" y="43065"/>
                  </a:lnTo>
                  <a:lnTo>
                    <a:pt x="5308" y="48602"/>
                  </a:lnTo>
                  <a:lnTo>
                    <a:pt x="9639" y="52946"/>
                  </a:lnTo>
                  <a:lnTo>
                    <a:pt x="12522" y="55841"/>
                  </a:lnTo>
                  <a:lnTo>
                    <a:pt x="15938" y="58140"/>
                  </a:lnTo>
                  <a:lnTo>
                    <a:pt x="23482" y="61277"/>
                  </a:lnTo>
                  <a:lnTo>
                    <a:pt x="27520" y="62077"/>
                  </a:lnTo>
                  <a:lnTo>
                    <a:pt x="35687" y="62090"/>
                  </a:lnTo>
                  <a:lnTo>
                    <a:pt x="39725" y="61290"/>
                  </a:lnTo>
                  <a:lnTo>
                    <a:pt x="63284" y="31089"/>
                  </a:lnTo>
                  <a:lnTo>
                    <a:pt x="62674" y="24853"/>
                  </a:lnTo>
                  <a:lnTo>
                    <a:pt x="57975" y="13512"/>
                  </a:lnTo>
                  <a:lnTo>
                    <a:pt x="54000" y="8661"/>
                  </a:lnTo>
                  <a:lnTo>
                    <a:pt x="43802" y="1828"/>
                  </a:lnTo>
                  <a:lnTo>
                    <a:pt x="37807" y="12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A7CBB57-1C2B-A07C-DF53-7BD182F0AC4B}"/>
              </a:ext>
            </a:extLst>
          </p:cNvPr>
          <p:cNvGrpSpPr/>
          <p:nvPr/>
        </p:nvGrpSpPr>
        <p:grpSpPr>
          <a:xfrm>
            <a:off x="-422923" y="5045645"/>
            <a:ext cx="2349479" cy="1812611"/>
            <a:chOff x="0" y="5177411"/>
            <a:chExt cx="2178685" cy="1680845"/>
          </a:xfrm>
        </p:grpSpPr>
        <p:sp>
          <p:nvSpPr>
            <p:cNvPr id="12" name="object 12"/>
            <p:cNvSpPr/>
            <p:nvPr/>
          </p:nvSpPr>
          <p:spPr>
            <a:xfrm>
              <a:off x="0" y="5177411"/>
              <a:ext cx="2178685" cy="1680845"/>
            </a:xfrm>
            <a:custGeom>
              <a:avLst/>
              <a:gdLst/>
              <a:ahLst/>
              <a:cxnLst/>
              <a:rect l="l" t="t" r="r" b="b"/>
              <a:pathLst>
                <a:path w="2178685" h="1680845">
                  <a:moveTo>
                    <a:pt x="576096" y="0"/>
                  </a:moveTo>
                  <a:lnTo>
                    <a:pt x="528005" y="708"/>
                  </a:lnTo>
                  <a:lnTo>
                    <a:pt x="480266" y="2818"/>
                  </a:lnTo>
                  <a:lnTo>
                    <a:pt x="432899" y="6312"/>
                  </a:lnTo>
                  <a:lnTo>
                    <a:pt x="385924" y="11169"/>
                  </a:lnTo>
                  <a:lnTo>
                    <a:pt x="339361" y="17369"/>
                  </a:lnTo>
                  <a:lnTo>
                    <a:pt x="293229" y="24893"/>
                  </a:lnTo>
                  <a:lnTo>
                    <a:pt x="247548" y="33721"/>
                  </a:lnTo>
                  <a:lnTo>
                    <a:pt x="202339" y="43832"/>
                  </a:lnTo>
                  <a:lnTo>
                    <a:pt x="157620" y="55208"/>
                  </a:lnTo>
                  <a:lnTo>
                    <a:pt x="113412" y="67827"/>
                  </a:lnTo>
                  <a:lnTo>
                    <a:pt x="69734" y="81671"/>
                  </a:lnTo>
                  <a:lnTo>
                    <a:pt x="26607" y="96720"/>
                  </a:lnTo>
                  <a:lnTo>
                    <a:pt x="0" y="106869"/>
                  </a:lnTo>
                  <a:lnTo>
                    <a:pt x="0" y="1680588"/>
                  </a:lnTo>
                  <a:lnTo>
                    <a:pt x="2176056" y="1680588"/>
                  </a:lnTo>
                  <a:lnTo>
                    <a:pt x="2177404" y="1650106"/>
                  </a:lnTo>
                  <a:lnTo>
                    <a:pt x="2178112" y="1602016"/>
                  </a:lnTo>
                  <a:lnTo>
                    <a:pt x="2177404" y="1553925"/>
                  </a:lnTo>
                  <a:lnTo>
                    <a:pt x="2175293" y="1506186"/>
                  </a:lnTo>
                  <a:lnTo>
                    <a:pt x="2171799" y="1458819"/>
                  </a:lnTo>
                  <a:lnTo>
                    <a:pt x="2166942" y="1411844"/>
                  </a:lnTo>
                  <a:lnTo>
                    <a:pt x="2160742" y="1365281"/>
                  </a:lnTo>
                  <a:lnTo>
                    <a:pt x="2153218" y="1319149"/>
                  </a:lnTo>
                  <a:lnTo>
                    <a:pt x="2144390" y="1273468"/>
                  </a:lnTo>
                  <a:lnTo>
                    <a:pt x="2134279" y="1228258"/>
                  </a:lnTo>
                  <a:lnTo>
                    <a:pt x="2122904" y="1183540"/>
                  </a:lnTo>
                  <a:lnTo>
                    <a:pt x="2110284" y="1139332"/>
                  </a:lnTo>
                  <a:lnTo>
                    <a:pt x="2096440" y="1095654"/>
                  </a:lnTo>
                  <a:lnTo>
                    <a:pt x="2081391" y="1052527"/>
                  </a:lnTo>
                  <a:lnTo>
                    <a:pt x="2065158" y="1009970"/>
                  </a:lnTo>
                  <a:lnTo>
                    <a:pt x="2047760" y="968002"/>
                  </a:lnTo>
                  <a:lnTo>
                    <a:pt x="2029217" y="926645"/>
                  </a:lnTo>
                  <a:lnTo>
                    <a:pt x="2009548" y="885918"/>
                  </a:lnTo>
                  <a:lnTo>
                    <a:pt x="1988774" y="845840"/>
                  </a:lnTo>
                  <a:lnTo>
                    <a:pt x="1966914" y="806431"/>
                  </a:lnTo>
                  <a:lnTo>
                    <a:pt x="1943989" y="767711"/>
                  </a:lnTo>
                  <a:lnTo>
                    <a:pt x="1920018" y="729700"/>
                  </a:lnTo>
                  <a:lnTo>
                    <a:pt x="1895020" y="692418"/>
                  </a:lnTo>
                  <a:lnTo>
                    <a:pt x="1869016" y="655885"/>
                  </a:lnTo>
                  <a:lnTo>
                    <a:pt x="1842026" y="620120"/>
                  </a:lnTo>
                  <a:lnTo>
                    <a:pt x="1814069" y="585143"/>
                  </a:lnTo>
                  <a:lnTo>
                    <a:pt x="1785165" y="550975"/>
                  </a:lnTo>
                  <a:lnTo>
                    <a:pt x="1755334" y="517634"/>
                  </a:lnTo>
                  <a:lnTo>
                    <a:pt x="1724596" y="485141"/>
                  </a:lnTo>
                  <a:lnTo>
                    <a:pt x="1692970" y="453515"/>
                  </a:lnTo>
                  <a:lnTo>
                    <a:pt x="1660477" y="422777"/>
                  </a:lnTo>
                  <a:lnTo>
                    <a:pt x="1627137" y="392946"/>
                  </a:lnTo>
                  <a:lnTo>
                    <a:pt x="1592968" y="364043"/>
                  </a:lnTo>
                  <a:lnTo>
                    <a:pt x="1557991" y="336086"/>
                  </a:lnTo>
                  <a:lnTo>
                    <a:pt x="1522226" y="309095"/>
                  </a:lnTo>
                  <a:lnTo>
                    <a:pt x="1485693" y="283091"/>
                  </a:lnTo>
                  <a:lnTo>
                    <a:pt x="1448411" y="258094"/>
                  </a:lnTo>
                  <a:lnTo>
                    <a:pt x="1410400" y="234122"/>
                  </a:lnTo>
                  <a:lnTo>
                    <a:pt x="1371681" y="211197"/>
                  </a:lnTo>
                  <a:lnTo>
                    <a:pt x="1332272" y="189337"/>
                  </a:lnTo>
                  <a:lnTo>
                    <a:pt x="1292194" y="168563"/>
                  </a:lnTo>
                  <a:lnTo>
                    <a:pt x="1251466" y="148895"/>
                  </a:lnTo>
                  <a:lnTo>
                    <a:pt x="1210109" y="130351"/>
                  </a:lnTo>
                  <a:lnTo>
                    <a:pt x="1168142" y="112953"/>
                  </a:lnTo>
                  <a:lnTo>
                    <a:pt x="1125585" y="96720"/>
                  </a:lnTo>
                  <a:lnTo>
                    <a:pt x="1082457" y="81671"/>
                  </a:lnTo>
                  <a:lnTo>
                    <a:pt x="1038780" y="67827"/>
                  </a:lnTo>
                  <a:lnTo>
                    <a:pt x="994572" y="55208"/>
                  </a:lnTo>
                  <a:lnTo>
                    <a:pt x="949853" y="43832"/>
                  </a:lnTo>
                  <a:lnTo>
                    <a:pt x="904643" y="33721"/>
                  </a:lnTo>
                  <a:lnTo>
                    <a:pt x="858962" y="24893"/>
                  </a:lnTo>
                  <a:lnTo>
                    <a:pt x="812830" y="17369"/>
                  </a:lnTo>
                  <a:lnTo>
                    <a:pt x="766267" y="11169"/>
                  </a:lnTo>
                  <a:lnTo>
                    <a:pt x="719292" y="6312"/>
                  </a:lnTo>
                  <a:lnTo>
                    <a:pt x="671925" y="2818"/>
                  </a:lnTo>
                  <a:lnTo>
                    <a:pt x="624186" y="708"/>
                  </a:lnTo>
                  <a:lnTo>
                    <a:pt x="576096" y="0"/>
                  </a:lnTo>
                  <a:close/>
                </a:path>
              </a:pathLst>
            </a:custGeom>
            <a:solidFill>
              <a:srgbClr val="21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27227" y="6070876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321" y="0"/>
                  </a:moveTo>
                  <a:lnTo>
                    <a:pt x="0" y="23253"/>
                  </a:lnTo>
                  <a:lnTo>
                    <a:pt x="0" y="28854"/>
                  </a:lnTo>
                  <a:lnTo>
                    <a:pt x="12" y="36372"/>
                  </a:lnTo>
                  <a:lnTo>
                    <a:pt x="3009" y="43573"/>
                  </a:lnTo>
                  <a:lnTo>
                    <a:pt x="13652" y="54178"/>
                  </a:lnTo>
                  <a:lnTo>
                    <a:pt x="20853" y="57162"/>
                  </a:lnTo>
                  <a:lnTo>
                    <a:pt x="33972" y="57150"/>
                  </a:lnTo>
                  <a:lnTo>
                    <a:pt x="57162" y="28778"/>
                  </a:lnTo>
                  <a:lnTo>
                    <a:pt x="54965" y="17805"/>
                  </a:lnTo>
                  <a:lnTo>
                    <a:pt x="52273" y="12763"/>
                  </a:lnTo>
                  <a:lnTo>
                    <a:pt x="44348" y="4864"/>
                  </a:lnTo>
                  <a:lnTo>
                    <a:pt x="39293" y="2171"/>
                  </a:lnTo>
                  <a:lnTo>
                    <a:pt x="28321" y="0"/>
                  </a:lnTo>
                  <a:close/>
                </a:path>
              </a:pathLst>
            </a:custGeom>
            <a:solidFill>
              <a:srgbClr val="FFF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4388" y="6070878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359" y="0"/>
                  </a:moveTo>
                  <a:lnTo>
                    <a:pt x="0" y="23253"/>
                  </a:lnTo>
                  <a:lnTo>
                    <a:pt x="0" y="28854"/>
                  </a:lnTo>
                  <a:lnTo>
                    <a:pt x="0" y="36347"/>
                  </a:lnTo>
                  <a:lnTo>
                    <a:pt x="2971" y="43548"/>
                  </a:lnTo>
                  <a:lnTo>
                    <a:pt x="13563" y="54152"/>
                  </a:lnTo>
                  <a:lnTo>
                    <a:pt x="20751" y="57149"/>
                  </a:lnTo>
                  <a:lnTo>
                    <a:pt x="33845" y="57175"/>
                  </a:lnTo>
                  <a:lnTo>
                    <a:pt x="39331" y="55524"/>
                  </a:lnTo>
                  <a:lnTo>
                    <a:pt x="48653" y="49326"/>
                  </a:lnTo>
                  <a:lnTo>
                    <a:pt x="52298" y="44907"/>
                  </a:lnTo>
                  <a:lnTo>
                    <a:pt x="56603" y="34556"/>
                  </a:lnTo>
                  <a:lnTo>
                    <a:pt x="57175" y="28867"/>
                  </a:lnTo>
                  <a:lnTo>
                    <a:pt x="55003" y="17868"/>
                  </a:lnTo>
                  <a:lnTo>
                    <a:pt x="52311" y="12826"/>
                  </a:lnTo>
                  <a:lnTo>
                    <a:pt x="44399" y="4889"/>
                  </a:lnTo>
                  <a:lnTo>
                    <a:pt x="39344" y="2184"/>
                  </a:lnTo>
                  <a:lnTo>
                    <a:pt x="28359" y="0"/>
                  </a:lnTo>
                  <a:close/>
                </a:path>
              </a:pathLst>
            </a:custGeom>
            <a:solidFill>
              <a:srgbClr val="FFF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1228" y="6070876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359" y="0"/>
                  </a:moveTo>
                  <a:lnTo>
                    <a:pt x="12" y="23253"/>
                  </a:lnTo>
                  <a:lnTo>
                    <a:pt x="12" y="28854"/>
                  </a:lnTo>
                  <a:lnTo>
                    <a:pt x="0" y="32575"/>
                  </a:lnTo>
                  <a:lnTo>
                    <a:pt x="24599" y="57175"/>
                  </a:lnTo>
                  <a:lnTo>
                    <a:pt x="33921" y="57162"/>
                  </a:lnTo>
                  <a:lnTo>
                    <a:pt x="57175" y="28829"/>
                  </a:lnTo>
                  <a:lnTo>
                    <a:pt x="54991" y="17843"/>
                  </a:lnTo>
                  <a:lnTo>
                    <a:pt x="52298" y="12801"/>
                  </a:lnTo>
                  <a:lnTo>
                    <a:pt x="44386" y="4876"/>
                  </a:lnTo>
                  <a:lnTo>
                    <a:pt x="39331" y="2184"/>
                  </a:lnTo>
                  <a:lnTo>
                    <a:pt x="28359" y="0"/>
                  </a:lnTo>
                  <a:close/>
                </a:path>
              </a:pathLst>
            </a:custGeom>
            <a:solidFill>
              <a:srgbClr val="FFF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27227" y="6524030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4">
                  <a:moveTo>
                    <a:pt x="28321" y="0"/>
                  </a:moveTo>
                  <a:lnTo>
                    <a:pt x="0" y="23253"/>
                  </a:lnTo>
                  <a:lnTo>
                    <a:pt x="0" y="28854"/>
                  </a:lnTo>
                  <a:lnTo>
                    <a:pt x="12" y="36372"/>
                  </a:lnTo>
                  <a:lnTo>
                    <a:pt x="3009" y="43573"/>
                  </a:lnTo>
                  <a:lnTo>
                    <a:pt x="13652" y="54178"/>
                  </a:lnTo>
                  <a:lnTo>
                    <a:pt x="20853" y="57162"/>
                  </a:lnTo>
                  <a:lnTo>
                    <a:pt x="33972" y="57149"/>
                  </a:lnTo>
                  <a:lnTo>
                    <a:pt x="57162" y="28778"/>
                  </a:lnTo>
                  <a:lnTo>
                    <a:pt x="54965" y="17805"/>
                  </a:lnTo>
                  <a:lnTo>
                    <a:pt x="52273" y="12763"/>
                  </a:lnTo>
                  <a:lnTo>
                    <a:pt x="44348" y="4864"/>
                  </a:lnTo>
                  <a:lnTo>
                    <a:pt x="39293" y="2171"/>
                  </a:lnTo>
                  <a:lnTo>
                    <a:pt x="28321" y="0"/>
                  </a:lnTo>
                  <a:close/>
                </a:path>
              </a:pathLst>
            </a:custGeom>
            <a:solidFill>
              <a:srgbClr val="FFF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4388" y="6524030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4">
                  <a:moveTo>
                    <a:pt x="28359" y="0"/>
                  </a:moveTo>
                  <a:lnTo>
                    <a:pt x="0" y="23253"/>
                  </a:lnTo>
                  <a:lnTo>
                    <a:pt x="0" y="28854"/>
                  </a:lnTo>
                  <a:lnTo>
                    <a:pt x="0" y="36347"/>
                  </a:lnTo>
                  <a:lnTo>
                    <a:pt x="2971" y="43548"/>
                  </a:lnTo>
                  <a:lnTo>
                    <a:pt x="13563" y="54152"/>
                  </a:lnTo>
                  <a:lnTo>
                    <a:pt x="20751" y="57149"/>
                  </a:lnTo>
                  <a:lnTo>
                    <a:pt x="33845" y="57175"/>
                  </a:lnTo>
                  <a:lnTo>
                    <a:pt x="39331" y="55524"/>
                  </a:lnTo>
                  <a:lnTo>
                    <a:pt x="48653" y="49326"/>
                  </a:lnTo>
                  <a:lnTo>
                    <a:pt x="52298" y="44907"/>
                  </a:lnTo>
                  <a:lnTo>
                    <a:pt x="56603" y="34556"/>
                  </a:lnTo>
                  <a:lnTo>
                    <a:pt x="57175" y="28867"/>
                  </a:lnTo>
                  <a:lnTo>
                    <a:pt x="55003" y="17868"/>
                  </a:lnTo>
                  <a:lnTo>
                    <a:pt x="52311" y="12826"/>
                  </a:lnTo>
                  <a:lnTo>
                    <a:pt x="44399" y="4889"/>
                  </a:lnTo>
                  <a:lnTo>
                    <a:pt x="39344" y="2184"/>
                  </a:lnTo>
                  <a:lnTo>
                    <a:pt x="28359" y="0"/>
                  </a:lnTo>
                  <a:close/>
                </a:path>
              </a:pathLst>
            </a:custGeom>
            <a:solidFill>
              <a:srgbClr val="FFF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21241" y="6552379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4">
                  <a:moveTo>
                    <a:pt x="28359" y="0"/>
                  </a:moveTo>
                  <a:lnTo>
                    <a:pt x="0" y="23253"/>
                  </a:lnTo>
                  <a:lnTo>
                    <a:pt x="0" y="28854"/>
                  </a:lnTo>
                  <a:lnTo>
                    <a:pt x="0" y="36347"/>
                  </a:lnTo>
                  <a:lnTo>
                    <a:pt x="2971" y="43548"/>
                  </a:lnTo>
                  <a:lnTo>
                    <a:pt x="13563" y="54152"/>
                  </a:lnTo>
                  <a:lnTo>
                    <a:pt x="20751" y="57150"/>
                  </a:lnTo>
                  <a:lnTo>
                    <a:pt x="33845" y="57175"/>
                  </a:lnTo>
                  <a:lnTo>
                    <a:pt x="39331" y="55524"/>
                  </a:lnTo>
                  <a:lnTo>
                    <a:pt x="48653" y="49326"/>
                  </a:lnTo>
                  <a:lnTo>
                    <a:pt x="52298" y="44907"/>
                  </a:lnTo>
                  <a:lnTo>
                    <a:pt x="56603" y="34556"/>
                  </a:lnTo>
                  <a:lnTo>
                    <a:pt x="57175" y="28867"/>
                  </a:lnTo>
                  <a:lnTo>
                    <a:pt x="55003" y="17868"/>
                  </a:lnTo>
                  <a:lnTo>
                    <a:pt x="52311" y="12827"/>
                  </a:lnTo>
                  <a:lnTo>
                    <a:pt x="44399" y="4889"/>
                  </a:lnTo>
                  <a:lnTo>
                    <a:pt x="39344" y="2184"/>
                  </a:lnTo>
                  <a:lnTo>
                    <a:pt x="28359" y="0"/>
                  </a:lnTo>
                  <a:close/>
                </a:path>
              </a:pathLst>
            </a:custGeom>
            <a:solidFill>
              <a:srgbClr val="FFF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1382629" y="5423065"/>
            <a:ext cx="447675" cy="807720"/>
          </a:xfrm>
          <a:custGeom>
            <a:avLst/>
            <a:gdLst/>
            <a:ahLst/>
            <a:cxnLst/>
            <a:rect l="l" t="t" r="r" b="b"/>
            <a:pathLst>
              <a:path w="447675" h="807720">
                <a:moveTo>
                  <a:pt x="441363" y="40347"/>
                </a:moveTo>
                <a:lnTo>
                  <a:pt x="401231" y="0"/>
                </a:lnTo>
                <a:lnTo>
                  <a:pt x="0" y="0"/>
                </a:lnTo>
                <a:lnTo>
                  <a:pt x="401231" y="403669"/>
                </a:lnTo>
                <a:lnTo>
                  <a:pt x="441363" y="363308"/>
                </a:lnTo>
                <a:lnTo>
                  <a:pt x="401231" y="322922"/>
                </a:lnTo>
                <a:lnTo>
                  <a:pt x="441363" y="282575"/>
                </a:lnTo>
                <a:lnTo>
                  <a:pt x="401231" y="242214"/>
                </a:lnTo>
                <a:lnTo>
                  <a:pt x="441363" y="201828"/>
                </a:lnTo>
                <a:lnTo>
                  <a:pt x="401231" y="161467"/>
                </a:lnTo>
                <a:lnTo>
                  <a:pt x="441363" y="121094"/>
                </a:lnTo>
                <a:lnTo>
                  <a:pt x="401231" y="80733"/>
                </a:lnTo>
                <a:lnTo>
                  <a:pt x="441363" y="40347"/>
                </a:lnTo>
                <a:close/>
              </a:path>
              <a:path w="447675" h="807720">
                <a:moveTo>
                  <a:pt x="447662" y="444055"/>
                </a:moveTo>
                <a:lnTo>
                  <a:pt x="407530" y="403669"/>
                </a:lnTo>
                <a:lnTo>
                  <a:pt x="401231" y="403669"/>
                </a:lnTo>
                <a:lnTo>
                  <a:pt x="6299" y="403669"/>
                </a:lnTo>
                <a:lnTo>
                  <a:pt x="407530" y="807364"/>
                </a:lnTo>
                <a:lnTo>
                  <a:pt x="447662" y="766978"/>
                </a:lnTo>
                <a:lnTo>
                  <a:pt x="407530" y="726630"/>
                </a:lnTo>
                <a:lnTo>
                  <a:pt x="447662" y="686244"/>
                </a:lnTo>
                <a:lnTo>
                  <a:pt x="407530" y="645883"/>
                </a:lnTo>
                <a:lnTo>
                  <a:pt x="447662" y="605510"/>
                </a:lnTo>
                <a:lnTo>
                  <a:pt x="407530" y="565150"/>
                </a:lnTo>
                <a:lnTo>
                  <a:pt x="447662" y="524789"/>
                </a:lnTo>
                <a:lnTo>
                  <a:pt x="407530" y="484403"/>
                </a:lnTo>
                <a:lnTo>
                  <a:pt x="447662" y="444055"/>
                </a:lnTo>
                <a:close/>
              </a:path>
            </a:pathLst>
          </a:custGeom>
          <a:solidFill>
            <a:srgbClr val="E74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EE65C34-5E0E-7EB3-B98B-D04E15F7E85A}"/>
              </a:ext>
            </a:extLst>
          </p:cNvPr>
          <p:cNvGrpSpPr/>
          <p:nvPr/>
        </p:nvGrpSpPr>
        <p:grpSpPr>
          <a:xfrm>
            <a:off x="8720308" y="1313030"/>
            <a:ext cx="1288250" cy="1183181"/>
            <a:chOff x="8505160" y="1621351"/>
            <a:chExt cx="2273935" cy="2088474"/>
          </a:xfrm>
        </p:grpSpPr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06206" y="3620092"/>
              <a:ext cx="89744" cy="8973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3586" y="1621351"/>
              <a:ext cx="89726" cy="8973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505160" y="1757669"/>
              <a:ext cx="2273935" cy="1831339"/>
            </a:xfrm>
            <a:custGeom>
              <a:avLst/>
              <a:gdLst/>
              <a:ahLst/>
              <a:cxnLst/>
              <a:rect l="l" t="t" r="r" b="b"/>
              <a:pathLst>
                <a:path w="2273934" h="1831339">
                  <a:moveTo>
                    <a:pt x="17741" y="0"/>
                  </a:moveTo>
                  <a:lnTo>
                    <a:pt x="15684" y="12"/>
                  </a:lnTo>
                  <a:lnTo>
                    <a:pt x="13627" y="12"/>
                  </a:lnTo>
                  <a:lnTo>
                    <a:pt x="11582" y="406"/>
                  </a:lnTo>
                  <a:lnTo>
                    <a:pt x="7772" y="1993"/>
                  </a:lnTo>
                  <a:lnTo>
                    <a:pt x="6045" y="3149"/>
                  </a:lnTo>
                  <a:lnTo>
                    <a:pt x="1651" y="7556"/>
                  </a:lnTo>
                  <a:lnTo>
                    <a:pt x="0" y="11556"/>
                  </a:lnTo>
                  <a:lnTo>
                    <a:pt x="0" y="19875"/>
                  </a:lnTo>
                  <a:lnTo>
                    <a:pt x="50298" y="65737"/>
                  </a:lnTo>
                  <a:lnTo>
                    <a:pt x="96524" y="93017"/>
                  </a:lnTo>
                  <a:lnTo>
                    <a:pt x="143088" y="110593"/>
                  </a:lnTo>
                  <a:lnTo>
                    <a:pt x="189816" y="120407"/>
                  </a:lnTo>
                  <a:lnTo>
                    <a:pt x="236533" y="124402"/>
                  </a:lnTo>
                  <a:lnTo>
                    <a:pt x="283064" y="124521"/>
                  </a:lnTo>
                  <a:lnTo>
                    <a:pt x="374121" y="120956"/>
                  </a:lnTo>
                  <a:lnTo>
                    <a:pt x="418290" y="120984"/>
                  </a:lnTo>
                  <a:lnTo>
                    <a:pt x="461799" y="124552"/>
                  </a:lnTo>
                  <a:lnTo>
                    <a:pt x="504700" y="133422"/>
                  </a:lnTo>
                  <a:lnTo>
                    <a:pt x="547050" y="149358"/>
                  </a:lnTo>
                  <a:lnTo>
                    <a:pt x="588903" y="174121"/>
                  </a:lnTo>
                  <a:lnTo>
                    <a:pt x="630313" y="209473"/>
                  </a:lnTo>
                  <a:lnTo>
                    <a:pt x="665649" y="250917"/>
                  </a:lnTo>
                  <a:lnTo>
                    <a:pt x="690412" y="292806"/>
                  </a:lnTo>
                  <a:lnTo>
                    <a:pt x="706357" y="335188"/>
                  </a:lnTo>
                  <a:lnTo>
                    <a:pt x="715239" y="378107"/>
                  </a:lnTo>
                  <a:lnTo>
                    <a:pt x="718815" y="421608"/>
                  </a:lnTo>
                  <a:lnTo>
                    <a:pt x="718839" y="465737"/>
                  </a:lnTo>
                  <a:lnTo>
                    <a:pt x="715250" y="556838"/>
                  </a:lnTo>
                  <a:lnTo>
                    <a:pt x="715363" y="603428"/>
                  </a:lnTo>
                  <a:lnTo>
                    <a:pt x="719352" y="650152"/>
                  </a:lnTo>
                  <a:lnTo>
                    <a:pt x="729162" y="696853"/>
                  </a:lnTo>
                  <a:lnTo>
                    <a:pt x="746739" y="743375"/>
                  </a:lnTo>
                  <a:lnTo>
                    <a:pt x="774029" y="789561"/>
                  </a:lnTo>
                  <a:lnTo>
                    <a:pt x="812977" y="835253"/>
                  </a:lnTo>
                  <a:lnTo>
                    <a:pt x="858710" y="874178"/>
                  </a:lnTo>
                  <a:lnTo>
                    <a:pt x="904950" y="901453"/>
                  </a:lnTo>
                  <a:lnTo>
                    <a:pt x="951524" y="919022"/>
                  </a:lnTo>
                  <a:lnTo>
                    <a:pt x="998258" y="928832"/>
                  </a:lnTo>
                  <a:lnTo>
                    <a:pt x="1044980" y="932829"/>
                  </a:lnTo>
                  <a:lnTo>
                    <a:pt x="1091515" y="932957"/>
                  </a:lnTo>
                  <a:lnTo>
                    <a:pt x="1182576" y="929419"/>
                  </a:lnTo>
                  <a:lnTo>
                    <a:pt x="1226744" y="929467"/>
                  </a:lnTo>
                  <a:lnTo>
                    <a:pt x="1270250" y="933063"/>
                  </a:lnTo>
                  <a:lnTo>
                    <a:pt x="1313149" y="941959"/>
                  </a:lnTo>
                  <a:lnTo>
                    <a:pt x="1355496" y="957908"/>
                  </a:lnTo>
                  <a:lnTo>
                    <a:pt x="1397347" y="982664"/>
                  </a:lnTo>
                  <a:lnTo>
                    <a:pt x="1438757" y="1017981"/>
                  </a:lnTo>
                  <a:lnTo>
                    <a:pt x="1474090" y="1059380"/>
                  </a:lnTo>
                  <a:lnTo>
                    <a:pt x="1498845" y="1101246"/>
                  </a:lnTo>
                  <a:lnTo>
                    <a:pt x="1514782" y="1143617"/>
                  </a:lnTo>
                  <a:lnTo>
                    <a:pt x="1523659" y="1186536"/>
                  </a:lnTo>
                  <a:lnTo>
                    <a:pt x="1527235" y="1230042"/>
                  </a:lnTo>
                  <a:lnTo>
                    <a:pt x="1527271" y="1274178"/>
                  </a:lnTo>
                  <a:lnTo>
                    <a:pt x="1523725" y="1365282"/>
                  </a:lnTo>
                  <a:lnTo>
                    <a:pt x="1523852" y="1411872"/>
                  </a:lnTo>
                  <a:lnTo>
                    <a:pt x="1527849" y="1458597"/>
                  </a:lnTo>
                  <a:lnTo>
                    <a:pt x="1537665" y="1505300"/>
                  </a:lnTo>
                  <a:lnTo>
                    <a:pt x="1555245" y="1551824"/>
                  </a:lnTo>
                  <a:lnTo>
                    <a:pt x="1582536" y="1598013"/>
                  </a:lnTo>
                  <a:lnTo>
                    <a:pt x="1621485" y="1643710"/>
                  </a:lnTo>
                  <a:lnTo>
                    <a:pt x="1667194" y="1682630"/>
                  </a:lnTo>
                  <a:lnTo>
                    <a:pt x="1713379" y="1709903"/>
                  </a:lnTo>
                  <a:lnTo>
                    <a:pt x="1759891" y="1727473"/>
                  </a:lnTo>
                  <a:lnTo>
                    <a:pt x="1806579" y="1737289"/>
                  </a:lnTo>
                  <a:lnTo>
                    <a:pt x="1853293" y="1741296"/>
                  </a:lnTo>
                  <a:lnTo>
                    <a:pt x="1899883" y="1741441"/>
                  </a:lnTo>
                  <a:lnTo>
                    <a:pt x="1991081" y="1737903"/>
                  </a:lnTo>
                  <a:lnTo>
                    <a:pt x="2035241" y="1737929"/>
                  </a:lnTo>
                  <a:lnTo>
                    <a:pt x="2078739" y="1741504"/>
                  </a:lnTo>
                  <a:lnTo>
                    <a:pt x="2121632" y="1750385"/>
                  </a:lnTo>
                  <a:lnTo>
                    <a:pt x="2163981" y="1766328"/>
                  </a:lnTo>
                  <a:lnTo>
                    <a:pt x="2205843" y="1791089"/>
                  </a:lnTo>
                  <a:lnTo>
                    <a:pt x="2247277" y="1826425"/>
                  </a:lnTo>
                  <a:lnTo>
                    <a:pt x="2250236" y="1829231"/>
                  </a:lnTo>
                  <a:lnTo>
                    <a:pt x="2254186" y="1830781"/>
                  </a:lnTo>
                  <a:lnTo>
                    <a:pt x="2273808" y="1811146"/>
                  </a:lnTo>
                  <a:lnTo>
                    <a:pt x="2272271" y="1807209"/>
                  </a:lnTo>
                  <a:lnTo>
                    <a:pt x="2223748" y="1765309"/>
                  </a:lnTo>
                  <a:lnTo>
                    <a:pt x="2177553" y="1738026"/>
                  </a:lnTo>
                  <a:lnTo>
                    <a:pt x="2131032" y="1720444"/>
                  </a:lnTo>
                  <a:lnTo>
                    <a:pt x="2084339" y="1710620"/>
                  </a:lnTo>
                  <a:lnTo>
                    <a:pt x="2037626" y="1706611"/>
                  </a:lnTo>
                  <a:lnTo>
                    <a:pt x="1991045" y="1706474"/>
                  </a:lnTo>
                  <a:lnTo>
                    <a:pt x="1899865" y="1710036"/>
                  </a:lnTo>
                  <a:lnTo>
                    <a:pt x="1855697" y="1710012"/>
                  </a:lnTo>
                  <a:lnTo>
                    <a:pt x="1812190" y="1706436"/>
                  </a:lnTo>
                  <a:lnTo>
                    <a:pt x="1769290" y="1697554"/>
                  </a:lnTo>
                  <a:lnTo>
                    <a:pt x="1726941" y="1681609"/>
                  </a:lnTo>
                  <a:lnTo>
                    <a:pt x="1685086" y="1656846"/>
                  </a:lnTo>
                  <a:lnTo>
                    <a:pt x="1643672" y="1621510"/>
                  </a:lnTo>
                  <a:lnTo>
                    <a:pt x="1608336" y="1580087"/>
                  </a:lnTo>
                  <a:lnTo>
                    <a:pt x="1583574" y="1538205"/>
                  </a:lnTo>
                  <a:lnTo>
                    <a:pt x="1567627" y="1495822"/>
                  </a:lnTo>
                  <a:lnTo>
                    <a:pt x="1558739" y="1452897"/>
                  </a:lnTo>
                  <a:lnTo>
                    <a:pt x="1555153" y="1409386"/>
                  </a:lnTo>
                  <a:lnTo>
                    <a:pt x="1555110" y="1365249"/>
                  </a:lnTo>
                  <a:lnTo>
                    <a:pt x="1558668" y="1274165"/>
                  </a:lnTo>
                  <a:lnTo>
                    <a:pt x="1558548" y="1227583"/>
                  </a:lnTo>
                  <a:lnTo>
                    <a:pt x="1554551" y="1180857"/>
                  </a:lnTo>
                  <a:lnTo>
                    <a:pt x="1544735" y="1134148"/>
                  </a:lnTo>
                  <a:lnTo>
                    <a:pt x="1527159" y="1087615"/>
                  </a:lnTo>
                  <a:lnTo>
                    <a:pt x="1499880" y="1041418"/>
                  </a:lnTo>
                  <a:lnTo>
                    <a:pt x="1460957" y="995718"/>
                  </a:lnTo>
                  <a:lnTo>
                    <a:pt x="1415240" y="956794"/>
                  </a:lnTo>
                  <a:lnTo>
                    <a:pt x="1369007" y="929515"/>
                  </a:lnTo>
                  <a:lnTo>
                    <a:pt x="1322432" y="911939"/>
                  </a:lnTo>
                  <a:lnTo>
                    <a:pt x="1275692" y="902124"/>
                  </a:lnTo>
                  <a:lnTo>
                    <a:pt x="1228963" y="898127"/>
                  </a:lnTo>
                  <a:lnTo>
                    <a:pt x="1182421" y="898006"/>
                  </a:lnTo>
                  <a:lnTo>
                    <a:pt x="1091380" y="901568"/>
                  </a:lnTo>
                  <a:lnTo>
                    <a:pt x="1047227" y="901534"/>
                  </a:lnTo>
                  <a:lnTo>
                    <a:pt x="1003730" y="897960"/>
                  </a:lnTo>
                  <a:lnTo>
                    <a:pt x="960836" y="889086"/>
                  </a:lnTo>
                  <a:lnTo>
                    <a:pt x="918490" y="873152"/>
                  </a:lnTo>
                  <a:lnTo>
                    <a:pt x="876638" y="848398"/>
                  </a:lnTo>
                  <a:lnTo>
                    <a:pt x="835228" y="813066"/>
                  </a:lnTo>
                  <a:lnTo>
                    <a:pt x="799892" y="771642"/>
                  </a:lnTo>
                  <a:lnTo>
                    <a:pt x="775130" y="729758"/>
                  </a:lnTo>
                  <a:lnTo>
                    <a:pt x="759183" y="687373"/>
                  </a:lnTo>
                  <a:lnTo>
                    <a:pt x="750295" y="644445"/>
                  </a:lnTo>
                  <a:lnTo>
                    <a:pt x="746709" y="600932"/>
                  </a:lnTo>
                  <a:lnTo>
                    <a:pt x="746666" y="556794"/>
                  </a:lnTo>
                  <a:lnTo>
                    <a:pt x="750228" y="465693"/>
                  </a:lnTo>
                  <a:lnTo>
                    <a:pt x="750115" y="419106"/>
                  </a:lnTo>
                  <a:lnTo>
                    <a:pt x="746126" y="372384"/>
                  </a:lnTo>
                  <a:lnTo>
                    <a:pt x="736316" y="325683"/>
                  </a:lnTo>
                  <a:lnTo>
                    <a:pt x="718738" y="279159"/>
                  </a:lnTo>
                  <a:lnTo>
                    <a:pt x="691448" y="232971"/>
                  </a:lnTo>
                  <a:lnTo>
                    <a:pt x="652500" y="187274"/>
                  </a:lnTo>
                  <a:lnTo>
                    <a:pt x="606788" y="148346"/>
                  </a:lnTo>
                  <a:lnTo>
                    <a:pt x="560596" y="121066"/>
                  </a:lnTo>
                  <a:lnTo>
                    <a:pt x="514079" y="103490"/>
                  </a:lnTo>
                  <a:lnTo>
                    <a:pt x="467391" y="93676"/>
                  </a:lnTo>
                  <a:lnTo>
                    <a:pt x="420687" y="89680"/>
                  </a:lnTo>
                  <a:lnTo>
                    <a:pt x="374122" y="89562"/>
                  </a:lnTo>
                  <a:lnTo>
                    <a:pt x="282964" y="93144"/>
                  </a:lnTo>
                  <a:lnTo>
                    <a:pt x="238796" y="93118"/>
                  </a:lnTo>
                  <a:lnTo>
                    <a:pt x="195291" y="89542"/>
                  </a:lnTo>
                  <a:lnTo>
                    <a:pt x="152392" y="80659"/>
                  </a:lnTo>
                  <a:lnTo>
                    <a:pt x="110045" y="64714"/>
                  </a:lnTo>
                  <a:lnTo>
                    <a:pt x="68194" y="39950"/>
                  </a:lnTo>
                  <a:lnTo>
                    <a:pt x="26784" y="4610"/>
                  </a:lnTo>
                  <a:lnTo>
                    <a:pt x="25336" y="3149"/>
                  </a:lnTo>
                  <a:lnTo>
                    <a:pt x="23609" y="1981"/>
                  </a:lnTo>
                  <a:lnTo>
                    <a:pt x="19786" y="406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FFF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5992352" y="6400615"/>
            <a:ext cx="1617980" cy="457834"/>
          </a:xfrm>
          <a:custGeom>
            <a:avLst/>
            <a:gdLst/>
            <a:ahLst/>
            <a:cxnLst/>
            <a:rect l="l" t="t" r="r" b="b"/>
            <a:pathLst>
              <a:path w="1617979" h="457834">
                <a:moveTo>
                  <a:pt x="1617838" y="0"/>
                </a:moveTo>
                <a:lnTo>
                  <a:pt x="160081" y="0"/>
                </a:lnTo>
                <a:lnTo>
                  <a:pt x="0" y="457384"/>
                </a:lnTo>
                <a:lnTo>
                  <a:pt x="1160454" y="457384"/>
                </a:lnTo>
                <a:lnTo>
                  <a:pt x="1617838" y="0"/>
                </a:lnTo>
                <a:close/>
              </a:path>
            </a:pathLst>
          </a:custGeom>
          <a:solidFill>
            <a:srgbClr val="E0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53300" y="240875"/>
            <a:ext cx="120014" cy="574040"/>
          </a:xfrm>
          <a:custGeom>
            <a:avLst/>
            <a:gdLst/>
            <a:ahLst/>
            <a:cxnLst/>
            <a:rect l="l" t="t" r="r" b="b"/>
            <a:pathLst>
              <a:path w="120014" h="574040">
                <a:moveTo>
                  <a:pt x="119786" y="0"/>
                </a:moveTo>
                <a:lnTo>
                  <a:pt x="59893" y="0"/>
                </a:lnTo>
                <a:lnTo>
                  <a:pt x="0" y="57391"/>
                </a:lnTo>
                <a:lnTo>
                  <a:pt x="59893" y="114769"/>
                </a:lnTo>
                <a:lnTo>
                  <a:pt x="0" y="172161"/>
                </a:lnTo>
                <a:lnTo>
                  <a:pt x="59893" y="229501"/>
                </a:lnTo>
                <a:lnTo>
                  <a:pt x="0" y="286880"/>
                </a:lnTo>
                <a:lnTo>
                  <a:pt x="59893" y="344271"/>
                </a:lnTo>
                <a:lnTo>
                  <a:pt x="0" y="401650"/>
                </a:lnTo>
                <a:lnTo>
                  <a:pt x="59893" y="459041"/>
                </a:lnTo>
                <a:lnTo>
                  <a:pt x="0" y="516381"/>
                </a:lnTo>
                <a:lnTo>
                  <a:pt x="59893" y="573773"/>
                </a:lnTo>
                <a:lnTo>
                  <a:pt x="119786" y="573773"/>
                </a:lnTo>
                <a:lnTo>
                  <a:pt x="59893" y="516381"/>
                </a:lnTo>
                <a:lnTo>
                  <a:pt x="119786" y="459041"/>
                </a:lnTo>
                <a:lnTo>
                  <a:pt x="59893" y="401650"/>
                </a:lnTo>
                <a:lnTo>
                  <a:pt x="119786" y="344271"/>
                </a:lnTo>
                <a:lnTo>
                  <a:pt x="59893" y="286880"/>
                </a:lnTo>
                <a:lnTo>
                  <a:pt x="119786" y="229501"/>
                </a:lnTo>
                <a:lnTo>
                  <a:pt x="59893" y="172161"/>
                </a:lnTo>
                <a:lnTo>
                  <a:pt x="119786" y="114769"/>
                </a:lnTo>
                <a:lnTo>
                  <a:pt x="59893" y="57391"/>
                </a:lnTo>
                <a:lnTo>
                  <a:pt x="119786" y="0"/>
                </a:lnTo>
                <a:close/>
              </a:path>
            </a:pathLst>
          </a:custGeom>
          <a:solidFill>
            <a:srgbClr val="007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>
            <a:spLocks noGrp="1"/>
          </p:cNvSpPr>
          <p:nvPr>
            <p:ph type="title"/>
          </p:nvPr>
        </p:nvSpPr>
        <p:spPr>
          <a:xfrm>
            <a:off x="1472718" y="2852035"/>
            <a:ext cx="9246564" cy="804066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 indent="-12700" algn="ctr">
              <a:lnSpc>
                <a:spcPts val="5470"/>
              </a:lnSpc>
              <a:spcBef>
                <a:spcPts val="705"/>
              </a:spcBef>
            </a:pPr>
            <a:r>
              <a:rPr lang="ru-RU" sz="6600" b="0" dirty="0">
                <a:solidFill>
                  <a:schemeClr val="bg1"/>
                </a:solidFill>
                <a:latin typeface="Bebas Neue Bold" panose="020B0606020202050201" pitchFamily="34" charset="-52"/>
              </a:rPr>
              <a:t>КЕЙС АРНЕСТ + </a:t>
            </a:r>
            <a:r>
              <a:rPr lang="en-US" sz="6600" b="0" dirty="0">
                <a:solidFill>
                  <a:schemeClr val="bg1"/>
                </a:solidFill>
                <a:latin typeface="Bebas Neue Bold" panose="020B0606020202050201" pitchFamily="34" charset="-52"/>
              </a:rPr>
              <a:t>DIGITAL ALLIANCE</a:t>
            </a:r>
            <a:endParaRPr sz="6600" b="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E34C3C8F-2549-554D-9B6E-8E7667735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8855" y="266654"/>
            <a:ext cx="328295" cy="38013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A995D57-4FC5-5844-ADD9-E253849263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74296" y="390282"/>
            <a:ext cx="636460" cy="13761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1722242-AAB7-2146-BC52-8E79C58402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35957" y="363330"/>
            <a:ext cx="919458" cy="17027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C75F8598-71BA-2B45-8861-72E06671D7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9013" y="266990"/>
            <a:ext cx="1597424" cy="30589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A44F78BF-902D-D348-877A-8DE76A1537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749849">
            <a:off x="10603664" y="4476162"/>
            <a:ext cx="618675" cy="618675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634EFF2-C82E-D44D-8BF8-DAFCCEF522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241006" y="2130296"/>
            <a:ext cx="1200044" cy="295663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AFEC42FA-B2C4-914B-89ED-F23D4C0E7A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699819" y="1038285"/>
            <a:ext cx="2792363" cy="1255481"/>
          </a:xfrm>
          <a:prstGeom prst="rect">
            <a:avLst/>
          </a:prstGeom>
        </p:spPr>
      </p:pic>
      <p:sp>
        <p:nvSpPr>
          <p:cNvPr id="51" name="object 76">
            <a:extLst>
              <a:ext uri="{FF2B5EF4-FFF2-40B4-BE49-F238E27FC236}">
                <a16:creationId xmlns:a16="http://schemas.microsoft.com/office/drawing/2014/main" id="{2475ABE5-384A-4AAE-970E-0AAAB392D994}"/>
              </a:ext>
            </a:extLst>
          </p:cNvPr>
          <p:cNvSpPr txBox="1">
            <a:spLocks/>
          </p:cNvSpPr>
          <p:nvPr/>
        </p:nvSpPr>
        <p:spPr>
          <a:xfrm>
            <a:off x="2960319" y="3747143"/>
            <a:ext cx="6271362" cy="705962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>
            <a:lvl1pPr>
              <a:defRPr sz="4600" b="1" i="0">
                <a:solidFill>
                  <a:srgbClr val="E85B29"/>
                </a:solidFill>
                <a:latin typeface="Bebas Neue Bold"/>
                <a:ea typeface="+mj-ea"/>
                <a:cs typeface="Bebas Neue Bold"/>
              </a:defRPr>
            </a:lvl1pPr>
          </a:lstStyle>
          <a:p>
            <a:pPr marL="12700" marR="5080" indent="-12700" algn="ctr">
              <a:spcBef>
                <a:spcPts val="705"/>
              </a:spcBef>
            </a:pPr>
            <a:r>
              <a:rPr lang="ru-RU" sz="2000" b="0" kern="0" dirty="0">
                <a:solidFill>
                  <a:schemeClr val="bg1"/>
                </a:solidFill>
                <a:latin typeface="Evolventa" panose="020B0502020202020204" pitchFamily="34" charset="0"/>
              </a:rPr>
              <a:t>ONLINE TV: КАК ОТСТРОИТЬСЯ ОТ КОНКУРЕНТОВ И УВЕЛИЧИТЬ ДОЛЮ НА РЫНКЕ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D32F983-314D-9E3A-B06C-860B6B0BC9D1}"/>
              </a:ext>
            </a:extLst>
          </p:cNvPr>
          <p:cNvGrpSpPr/>
          <p:nvPr/>
        </p:nvGrpSpPr>
        <p:grpSpPr>
          <a:xfrm>
            <a:off x="2955495" y="5092329"/>
            <a:ext cx="6281011" cy="776452"/>
            <a:chOff x="2312553" y="5130871"/>
            <a:chExt cx="6281011" cy="776452"/>
          </a:xfrm>
        </p:grpSpPr>
        <p:sp>
          <p:nvSpPr>
            <p:cNvPr id="52" name="object 7">
              <a:extLst>
                <a:ext uri="{FF2B5EF4-FFF2-40B4-BE49-F238E27FC236}">
                  <a16:creationId xmlns:a16="http://schemas.microsoft.com/office/drawing/2014/main" id="{EA26AC3F-6456-4EEF-9773-09F1D66023EE}"/>
                </a:ext>
              </a:extLst>
            </p:cNvPr>
            <p:cNvSpPr txBox="1"/>
            <p:nvPr/>
          </p:nvSpPr>
          <p:spPr>
            <a:xfrm>
              <a:off x="2312553" y="5130871"/>
              <a:ext cx="2465382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400" b="1" dirty="0">
                  <a:solidFill>
                    <a:schemeClr val="bg1"/>
                  </a:solidFill>
                  <a:latin typeface="Evolventa"/>
                  <a:cs typeface="Evolventa"/>
                </a:rPr>
                <a:t>СТАНИСЛАВ ГРУДЗИНСКИЙ</a:t>
              </a:r>
            </a:p>
          </p:txBody>
        </p:sp>
        <p:sp>
          <p:nvSpPr>
            <p:cNvPr id="53" name="object 7">
              <a:extLst>
                <a:ext uri="{FF2B5EF4-FFF2-40B4-BE49-F238E27FC236}">
                  <a16:creationId xmlns:a16="http://schemas.microsoft.com/office/drawing/2014/main" id="{7A59799E-6F24-4546-A33B-BFFF99C67B1C}"/>
                </a:ext>
              </a:extLst>
            </p:cNvPr>
            <p:cNvSpPr txBox="1"/>
            <p:nvPr/>
          </p:nvSpPr>
          <p:spPr>
            <a:xfrm>
              <a:off x="2345094" y="5409751"/>
              <a:ext cx="2400300" cy="49757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050" dirty="0">
                  <a:solidFill>
                    <a:srgbClr val="CDD357"/>
                  </a:solidFill>
                  <a:latin typeface="Evolventa"/>
                  <a:cs typeface="Evolventa"/>
                </a:rPr>
                <a:t>Руководитель отдела по работе                с рекламодателями и рекламными агентствами Digital Alliance</a:t>
              </a: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00F06FC5-1C80-05DA-C0D4-5FA4C66255E9}"/>
                </a:ext>
              </a:extLst>
            </p:cNvPr>
            <p:cNvSpPr txBox="1"/>
            <p:nvPr/>
          </p:nvSpPr>
          <p:spPr>
            <a:xfrm>
              <a:off x="6558179" y="5130871"/>
              <a:ext cx="203538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 marR="5080">
                <a:lnSpc>
                  <a:spcPct val="100000"/>
                </a:lnSpc>
                <a:spcBef>
                  <a:spcPts val="100"/>
                </a:spcBef>
                <a:defRPr sz="1200" b="1">
                  <a:solidFill>
                    <a:schemeClr val="bg1"/>
                  </a:solidFill>
                  <a:latin typeface="Evolventa"/>
                  <a:cs typeface="Evolventa"/>
                </a:defRPr>
              </a:lvl1pPr>
            </a:lstStyle>
            <a:p>
              <a:pPr algn="ctr"/>
              <a:r>
                <a:rPr lang="ru-RU" sz="1400" dirty="0"/>
                <a:t>СВЕТЛАНА КИСЕЛЁВА</a:t>
              </a: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D6FD87E4-D61C-6B36-1423-6222805EAF4A}"/>
                </a:ext>
              </a:extLst>
            </p:cNvPr>
            <p:cNvSpPr txBox="1"/>
            <p:nvPr/>
          </p:nvSpPr>
          <p:spPr>
            <a:xfrm>
              <a:off x="6558179" y="5423065"/>
              <a:ext cx="2035385" cy="3359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 marR="5080" algn="ctr">
                <a:lnSpc>
                  <a:spcPct val="100000"/>
                </a:lnSpc>
                <a:spcBef>
                  <a:spcPts val="100"/>
                </a:spcBef>
                <a:defRPr sz="1050">
                  <a:solidFill>
                    <a:srgbClr val="CDD357"/>
                  </a:solidFill>
                  <a:latin typeface="Evolventa"/>
                  <a:cs typeface="Evolventa"/>
                </a:defRPr>
              </a:lvl1pPr>
            </a:lstStyle>
            <a:p>
              <a:r>
                <a:rPr lang="ru-RU" dirty="0"/>
                <a:t>Ведущий бренд-менеджер АРНЕСТ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8100" y="-35169"/>
            <a:ext cx="12268200" cy="692833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161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 flipH="1">
            <a:off x="9500000" y="-35169"/>
            <a:ext cx="2431162" cy="1284017"/>
          </a:xfrm>
          <a:custGeom>
            <a:avLst/>
            <a:gdLst/>
            <a:ahLst/>
            <a:cxnLst/>
            <a:rect l="l" t="t" r="r" b="b"/>
            <a:pathLst>
              <a:path w="1737360" h="1003300">
                <a:moveTo>
                  <a:pt x="1473276" y="0"/>
                </a:moveTo>
                <a:lnTo>
                  <a:pt x="0" y="0"/>
                </a:lnTo>
                <a:lnTo>
                  <a:pt x="1737207" y="1002982"/>
                </a:lnTo>
                <a:lnTo>
                  <a:pt x="1473276" y="0"/>
                </a:lnTo>
                <a:close/>
              </a:path>
            </a:pathLst>
          </a:custGeom>
          <a:solidFill>
            <a:srgbClr val="E74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23084" y="522408"/>
            <a:ext cx="2671911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ED613C"/>
                </a:solidFill>
                <a:latin typeface="Bebas Neue Bold" panose="020B0606020202050201" pitchFamily="34" charset="-52"/>
              </a:rPr>
              <a:t>ВАЖНО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7AA406-179B-1A41-B19D-22DA1832E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587" y="6119830"/>
            <a:ext cx="1214377" cy="545999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5FA7560-721C-7D7B-1FAF-81ECBC466745}"/>
              </a:ext>
            </a:extLst>
          </p:cNvPr>
          <p:cNvGrpSpPr/>
          <p:nvPr/>
        </p:nvGrpSpPr>
        <p:grpSpPr>
          <a:xfrm>
            <a:off x="7874635" y="4440165"/>
            <a:ext cx="4056527" cy="2525347"/>
            <a:chOff x="9069958" y="5171171"/>
            <a:chExt cx="2710552" cy="1687425"/>
          </a:xfrm>
        </p:grpSpPr>
        <p:sp>
          <p:nvSpPr>
            <p:cNvPr id="5" name="object 5"/>
            <p:cNvSpPr/>
            <p:nvPr/>
          </p:nvSpPr>
          <p:spPr>
            <a:xfrm>
              <a:off x="9295515" y="5934036"/>
              <a:ext cx="1774825" cy="924560"/>
            </a:xfrm>
            <a:custGeom>
              <a:avLst/>
              <a:gdLst/>
              <a:ahLst/>
              <a:cxnLst/>
              <a:rect l="l" t="t" r="r" b="b"/>
              <a:pathLst>
                <a:path w="1774825" h="924559">
                  <a:moveTo>
                    <a:pt x="1774745" y="0"/>
                  </a:moveTo>
                  <a:lnTo>
                    <a:pt x="323379" y="0"/>
                  </a:lnTo>
                  <a:lnTo>
                    <a:pt x="0" y="923963"/>
                  </a:lnTo>
                  <a:lnTo>
                    <a:pt x="828006" y="923963"/>
                  </a:lnTo>
                  <a:lnTo>
                    <a:pt x="1774745" y="0"/>
                  </a:lnTo>
                  <a:close/>
                </a:path>
              </a:pathLst>
            </a:custGeom>
            <a:solidFill>
              <a:srgbClr val="007A67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69958" y="6278327"/>
              <a:ext cx="462280" cy="307975"/>
            </a:xfrm>
            <a:custGeom>
              <a:avLst/>
              <a:gdLst/>
              <a:ahLst/>
              <a:cxnLst/>
              <a:rect l="l" t="t" r="r" b="b"/>
              <a:pathLst>
                <a:path w="462279" h="307975">
                  <a:moveTo>
                    <a:pt x="307962" y="0"/>
                  </a:moveTo>
                  <a:lnTo>
                    <a:pt x="0" y="307962"/>
                  </a:lnTo>
                  <a:lnTo>
                    <a:pt x="461962" y="307962"/>
                  </a:lnTo>
                  <a:lnTo>
                    <a:pt x="307962" y="0"/>
                  </a:lnTo>
                  <a:close/>
                </a:path>
              </a:pathLst>
            </a:custGeom>
            <a:solidFill>
              <a:srgbClr val="FFF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042C4BC-2FEF-9249-B4C8-524C3EC2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99460" y="5171171"/>
              <a:ext cx="781050" cy="7810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93B556-6DC8-4F8C-BA9B-CDD44794E645}"/>
              </a:ext>
            </a:extLst>
          </p:cNvPr>
          <p:cNvSpPr txBox="1"/>
          <p:nvPr/>
        </p:nvSpPr>
        <p:spPr>
          <a:xfrm>
            <a:off x="1699177" y="1587410"/>
            <a:ext cx="780082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Тренд на </a:t>
            </a:r>
            <a:r>
              <a:rPr lang="ru-RU" sz="2000" dirty="0" err="1">
                <a:solidFill>
                  <a:schemeClr val="bg1"/>
                </a:solidFill>
                <a:latin typeface="Evolventa" panose="020B0502020202020204" pitchFamily="34" charset="0"/>
              </a:rPr>
              <a:t>мультиэкранность</a:t>
            </a: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: каждый третий россиянин смотрит вещание телеканалов через интернет. </a:t>
            </a:r>
            <a:b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Идите туда, где ваш клиент</a:t>
            </a:r>
            <a:endParaRPr lang="ru-RU" sz="2000" baseline="300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FC23E-9BA7-43E0-A79C-3F2E074B733A}"/>
              </a:ext>
            </a:extLst>
          </p:cNvPr>
          <p:cNvSpPr txBox="1"/>
          <p:nvPr/>
        </p:nvSpPr>
        <p:spPr>
          <a:xfrm>
            <a:off x="656492" y="1586814"/>
            <a:ext cx="1096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1E755"/>
                </a:solidFill>
                <a:latin typeface="Evolventa" panose="020B0502020202020204" pitchFamily="34" charset="0"/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AD880-DA07-4DA9-9AB2-5EFC3C5AAB3D}"/>
              </a:ext>
            </a:extLst>
          </p:cNvPr>
          <p:cNvSpPr txBox="1"/>
          <p:nvPr/>
        </p:nvSpPr>
        <p:spPr>
          <a:xfrm>
            <a:off x="1699177" y="2966087"/>
            <a:ext cx="841578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Многомиллионный охват зрителей ТВ-контента в цифровой среде позволяет сделать рекламную коммуникацию ещё эффективнее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7C2DE-AE41-46DB-B749-7A798FAD556B}"/>
              </a:ext>
            </a:extLst>
          </p:cNvPr>
          <p:cNvSpPr txBox="1"/>
          <p:nvPr/>
        </p:nvSpPr>
        <p:spPr>
          <a:xfrm>
            <a:off x="656492" y="2965491"/>
            <a:ext cx="1096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1E755"/>
                </a:solidFill>
                <a:latin typeface="Evolventa" panose="020B0502020202020204" pitchFamily="34" charset="0"/>
              </a:rPr>
              <a:t>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77DD31-AB83-419A-A5AF-2C72B08827DA}"/>
              </a:ext>
            </a:extLst>
          </p:cNvPr>
          <p:cNvSpPr txBox="1"/>
          <p:nvPr/>
        </p:nvSpPr>
        <p:spPr>
          <a:xfrm>
            <a:off x="1699177" y="4345707"/>
            <a:ext cx="788995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Доля Smart TV в общем объеме онлайн-ТВ активно растет. </a:t>
            </a:r>
            <a:b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Мы сделали </a:t>
            </a:r>
            <a:r>
              <a:rPr lang="ru-RU" sz="2000" dirty="0" err="1">
                <a:solidFill>
                  <a:schemeClr val="bg1"/>
                </a:solidFill>
                <a:latin typeface="Evolventa" panose="020B0502020202020204" pitchFamily="34" charset="0"/>
              </a:rPr>
              <a:t>кликабельными</a:t>
            </a: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 все платформы </a:t>
            </a:r>
            <a:b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реализации РК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EAB69F-F9AD-4498-9454-18311A86AEAD}"/>
              </a:ext>
            </a:extLst>
          </p:cNvPr>
          <p:cNvSpPr txBox="1"/>
          <p:nvPr/>
        </p:nvSpPr>
        <p:spPr>
          <a:xfrm>
            <a:off x="656492" y="4345111"/>
            <a:ext cx="1096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1E755"/>
                </a:solidFill>
                <a:latin typeface="Evolventa" panose="020B0502020202020204" pitchFamily="34" charset="0"/>
              </a:rPr>
              <a:t>03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161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7624941" y="0"/>
            <a:ext cx="4567555" cy="6858000"/>
            <a:chOff x="7624941" y="0"/>
            <a:chExt cx="4567555" cy="6858000"/>
          </a:xfrm>
        </p:grpSpPr>
        <p:sp>
          <p:nvSpPr>
            <p:cNvPr id="10" name="object 10"/>
            <p:cNvSpPr/>
            <p:nvPr/>
          </p:nvSpPr>
          <p:spPr>
            <a:xfrm>
              <a:off x="9942655" y="631526"/>
              <a:ext cx="2249805" cy="4236085"/>
            </a:xfrm>
            <a:custGeom>
              <a:avLst/>
              <a:gdLst/>
              <a:ahLst/>
              <a:cxnLst/>
              <a:rect l="l" t="t" r="r" b="b"/>
              <a:pathLst>
                <a:path w="2249804" h="4236085">
                  <a:moveTo>
                    <a:pt x="2249344" y="0"/>
                  </a:moveTo>
                  <a:lnTo>
                    <a:pt x="0" y="2247855"/>
                  </a:lnTo>
                  <a:lnTo>
                    <a:pt x="125336" y="4235812"/>
                  </a:lnTo>
                  <a:lnTo>
                    <a:pt x="2249344" y="2296694"/>
                  </a:lnTo>
                  <a:lnTo>
                    <a:pt x="2249344" y="0"/>
                  </a:lnTo>
                  <a:close/>
                </a:path>
              </a:pathLst>
            </a:custGeom>
            <a:solidFill>
              <a:srgbClr val="F1E755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2589" y="2879382"/>
              <a:ext cx="1801482" cy="198795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274816" y="0"/>
              <a:ext cx="2819400" cy="2879725"/>
            </a:xfrm>
            <a:custGeom>
              <a:avLst/>
              <a:gdLst/>
              <a:ahLst/>
              <a:cxnLst/>
              <a:rect l="l" t="t" r="r" b="b"/>
              <a:pathLst>
                <a:path w="2819400" h="2879725">
                  <a:moveTo>
                    <a:pt x="1150741" y="0"/>
                  </a:moveTo>
                  <a:lnTo>
                    <a:pt x="0" y="0"/>
                  </a:lnTo>
                  <a:lnTo>
                    <a:pt x="2819247" y="2879381"/>
                  </a:lnTo>
                  <a:lnTo>
                    <a:pt x="2819247" y="1728723"/>
                  </a:lnTo>
                  <a:lnTo>
                    <a:pt x="1150741" y="0"/>
                  </a:lnTo>
                  <a:close/>
                </a:path>
              </a:pathLst>
            </a:custGeom>
            <a:solidFill>
              <a:srgbClr val="007A67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24941" y="3454717"/>
              <a:ext cx="4044950" cy="3403600"/>
            </a:xfrm>
            <a:custGeom>
              <a:avLst/>
              <a:gdLst/>
              <a:ahLst/>
              <a:cxnLst/>
              <a:rect l="l" t="t" r="r" b="b"/>
              <a:pathLst>
                <a:path w="4044950" h="3403600">
                  <a:moveTo>
                    <a:pt x="4044834" y="0"/>
                  </a:moveTo>
                  <a:lnTo>
                    <a:pt x="3469132" y="0"/>
                  </a:lnTo>
                  <a:lnTo>
                    <a:pt x="0" y="3403282"/>
                  </a:lnTo>
                  <a:lnTo>
                    <a:pt x="1214965" y="3403282"/>
                  </a:lnTo>
                  <a:lnTo>
                    <a:pt x="4044834" y="575323"/>
                  </a:lnTo>
                  <a:lnTo>
                    <a:pt x="4044834" y="0"/>
                  </a:lnTo>
                  <a:close/>
                </a:path>
              </a:pathLst>
            </a:custGeom>
            <a:solidFill>
              <a:srgbClr val="007A67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40765" y="3983024"/>
            <a:ext cx="3655036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rgbClr val="ED613C"/>
                </a:solidFill>
                <a:latin typeface="Evolventa"/>
                <a:cs typeface="Evolventa"/>
              </a:rPr>
              <a:t>TELEGRAM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latin typeface="Evolventa"/>
                <a:cs typeface="Evolventa"/>
              </a:rPr>
              <a:t>СТАНИСЛАВ ГРУДЗИНСКИЙ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9B192B-EF62-634D-8EB9-6BFF9C973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587" y="6119830"/>
            <a:ext cx="1214377" cy="545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61D40F-267F-451F-B25A-0F8CACE426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0765" y="1372495"/>
            <a:ext cx="2362200" cy="2362200"/>
          </a:xfrm>
          <a:prstGeom prst="rect">
            <a:avLst/>
          </a:prstGeom>
        </p:spPr>
      </p:pic>
      <p:sp>
        <p:nvSpPr>
          <p:cNvPr id="3" name="object 14">
            <a:extLst>
              <a:ext uri="{FF2B5EF4-FFF2-40B4-BE49-F238E27FC236}">
                <a16:creationId xmlns:a16="http://schemas.microsoft.com/office/drawing/2014/main" id="{81799F53-C0BE-F498-2B67-18AC16683971}"/>
              </a:ext>
            </a:extLst>
          </p:cNvPr>
          <p:cNvSpPr txBox="1"/>
          <p:nvPr/>
        </p:nvSpPr>
        <p:spPr>
          <a:xfrm>
            <a:off x="5547871" y="3983024"/>
            <a:ext cx="161493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rgbClr val="ED613C"/>
                </a:solidFill>
                <a:latin typeface="Evolventa"/>
                <a:cs typeface="Evolventa"/>
              </a:rPr>
              <a:t>САЙТ</a:t>
            </a:r>
          </a:p>
          <a:p>
            <a:pPr marL="12700" marR="5080"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latin typeface="Evolventa"/>
              </a:rPr>
              <a:t>АРНЕСТ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9C9AB-E60B-4898-1B32-E82C6E76E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7871" y="1372495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7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13C80EB-F88C-881E-FE7E-2802675A83D5}"/>
              </a:ext>
            </a:extLst>
          </p:cNvPr>
          <p:cNvSpPr/>
          <p:nvPr/>
        </p:nvSpPr>
        <p:spPr>
          <a:xfrm>
            <a:off x="662222" y="487555"/>
            <a:ext cx="1737131" cy="1143000"/>
          </a:xfrm>
          <a:prstGeom prst="rect">
            <a:avLst/>
          </a:prstGeom>
          <a:solidFill>
            <a:srgbClr val="ED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/>
          <p:nvPr/>
        </p:nvSpPr>
        <p:spPr>
          <a:xfrm>
            <a:off x="9791793" y="3347821"/>
            <a:ext cx="2400300" cy="3510279"/>
          </a:xfrm>
          <a:custGeom>
            <a:avLst/>
            <a:gdLst/>
            <a:ahLst/>
            <a:cxnLst/>
            <a:rect l="l" t="t" r="r" b="b"/>
            <a:pathLst>
              <a:path w="2400300" h="3510279">
                <a:moveTo>
                  <a:pt x="2400211" y="0"/>
                </a:moveTo>
                <a:lnTo>
                  <a:pt x="0" y="3510178"/>
                </a:lnTo>
                <a:lnTo>
                  <a:pt x="2400211" y="3510178"/>
                </a:lnTo>
                <a:lnTo>
                  <a:pt x="2400211" y="0"/>
                </a:lnTo>
                <a:close/>
              </a:path>
            </a:pathLst>
          </a:custGeom>
          <a:solidFill>
            <a:srgbClr val="0161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5299" y="921429"/>
            <a:ext cx="1337310" cy="2673985"/>
          </a:xfrm>
          <a:custGeom>
            <a:avLst/>
            <a:gdLst/>
            <a:ahLst/>
            <a:cxnLst/>
            <a:rect l="l" t="t" r="r" b="b"/>
            <a:pathLst>
              <a:path w="1337309" h="2673985">
                <a:moveTo>
                  <a:pt x="1336700" y="0"/>
                </a:moveTo>
                <a:lnTo>
                  <a:pt x="1288757" y="843"/>
                </a:lnTo>
                <a:lnTo>
                  <a:pt x="1241238" y="3356"/>
                </a:lnTo>
                <a:lnTo>
                  <a:pt x="1194173" y="7509"/>
                </a:lnTo>
                <a:lnTo>
                  <a:pt x="1147588" y="13274"/>
                </a:lnTo>
                <a:lnTo>
                  <a:pt x="1101513" y="20622"/>
                </a:lnTo>
                <a:lnTo>
                  <a:pt x="1055976" y="29527"/>
                </a:lnTo>
                <a:lnTo>
                  <a:pt x="1011005" y="39959"/>
                </a:lnTo>
                <a:lnTo>
                  <a:pt x="966628" y="51890"/>
                </a:lnTo>
                <a:lnTo>
                  <a:pt x="922873" y="65291"/>
                </a:lnTo>
                <a:lnTo>
                  <a:pt x="879770" y="80135"/>
                </a:lnTo>
                <a:lnTo>
                  <a:pt x="837345" y="96394"/>
                </a:lnTo>
                <a:lnTo>
                  <a:pt x="795628" y="114038"/>
                </a:lnTo>
                <a:lnTo>
                  <a:pt x="754646" y="133040"/>
                </a:lnTo>
                <a:lnTo>
                  <a:pt x="714428" y="153371"/>
                </a:lnTo>
                <a:lnTo>
                  <a:pt x="675003" y="175003"/>
                </a:lnTo>
                <a:lnTo>
                  <a:pt x="636398" y="197909"/>
                </a:lnTo>
                <a:lnTo>
                  <a:pt x="598642" y="222059"/>
                </a:lnTo>
                <a:lnTo>
                  <a:pt x="561762" y="247425"/>
                </a:lnTo>
                <a:lnTo>
                  <a:pt x="525788" y="273979"/>
                </a:lnTo>
                <a:lnTo>
                  <a:pt x="490748" y="301693"/>
                </a:lnTo>
                <a:lnTo>
                  <a:pt x="456669" y="330538"/>
                </a:lnTo>
                <a:lnTo>
                  <a:pt x="423581" y="360487"/>
                </a:lnTo>
                <a:lnTo>
                  <a:pt x="391510" y="391510"/>
                </a:lnTo>
                <a:lnTo>
                  <a:pt x="360487" y="423581"/>
                </a:lnTo>
                <a:lnTo>
                  <a:pt x="330538" y="456669"/>
                </a:lnTo>
                <a:lnTo>
                  <a:pt x="301693" y="490748"/>
                </a:lnTo>
                <a:lnTo>
                  <a:pt x="273979" y="525788"/>
                </a:lnTo>
                <a:lnTo>
                  <a:pt x="247425" y="561762"/>
                </a:lnTo>
                <a:lnTo>
                  <a:pt x="222059" y="598642"/>
                </a:lnTo>
                <a:lnTo>
                  <a:pt x="197909" y="636398"/>
                </a:lnTo>
                <a:lnTo>
                  <a:pt x="175003" y="675003"/>
                </a:lnTo>
                <a:lnTo>
                  <a:pt x="153371" y="714428"/>
                </a:lnTo>
                <a:lnTo>
                  <a:pt x="133040" y="754646"/>
                </a:lnTo>
                <a:lnTo>
                  <a:pt x="114038" y="795628"/>
                </a:lnTo>
                <a:lnTo>
                  <a:pt x="96394" y="837345"/>
                </a:lnTo>
                <a:lnTo>
                  <a:pt x="80135" y="879770"/>
                </a:lnTo>
                <a:lnTo>
                  <a:pt x="65291" y="922873"/>
                </a:lnTo>
                <a:lnTo>
                  <a:pt x="51890" y="966628"/>
                </a:lnTo>
                <a:lnTo>
                  <a:pt x="39959" y="1011005"/>
                </a:lnTo>
                <a:lnTo>
                  <a:pt x="29527" y="1055976"/>
                </a:lnTo>
                <a:lnTo>
                  <a:pt x="20622" y="1101513"/>
                </a:lnTo>
                <a:lnTo>
                  <a:pt x="13274" y="1147588"/>
                </a:lnTo>
                <a:lnTo>
                  <a:pt x="7509" y="1194173"/>
                </a:lnTo>
                <a:lnTo>
                  <a:pt x="3356" y="1241238"/>
                </a:lnTo>
                <a:lnTo>
                  <a:pt x="843" y="1288757"/>
                </a:lnTo>
                <a:lnTo>
                  <a:pt x="0" y="1336700"/>
                </a:lnTo>
                <a:lnTo>
                  <a:pt x="843" y="1384642"/>
                </a:lnTo>
                <a:lnTo>
                  <a:pt x="3356" y="1432160"/>
                </a:lnTo>
                <a:lnTo>
                  <a:pt x="7509" y="1479225"/>
                </a:lnTo>
                <a:lnTo>
                  <a:pt x="13274" y="1525808"/>
                </a:lnTo>
                <a:lnTo>
                  <a:pt x="20622" y="1571883"/>
                </a:lnTo>
                <a:lnTo>
                  <a:pt x="29527" y="1617419"/>
                </a:lnTo>
                <a:lnTo>
                  <a:pt x="39959" y="1662390"/>
                </a:lnTo>
                <a:lnTo>
                  <a:pt x="51890" y="1706767"/>
                </a:lnTo>
                <a:lnTo>
                  <a:pt x="65291" y="1750520"/>
                </a:lnTo>
                <a:lnTo>
                  <a:pt x="80135" y="1793624"/>
                </a:lnTo>
                <a:lnTo>
                  <a:pt x="96394" y="1836048"/>
                </a:lnTo>
                <a:lnTo>
                  <a:pt x="114038" y="1877764"/>
                </a:lnTo>
                <a:lnTo>
                  <a:pt x="133040" y="1918746"/>
                </a:lnTo>
                <a:lnTo>
                  <a:pt x="153371" y="1958963"/>
                </a:lnTo>
                <a:lnTo>
                  <a:pt x="175003" y="1998388"/>
                </a:lnTo>
                <a:lnTo>
                  <a:pt x="197909" y="2036993"/>
                </a:lnTo>
                <a:lnTo>
                  <a:pt x="222059" y="2074749"/>
                </a:lnTo>
                <a:lnTo>
                  <a:pt x="247425" y="2111628"/>
                </a:lnTo>
                <a:lnTo>
                  <a:pt x="273979" y="2147601"/>
                </a:lnTo>
                <a:lnTo>
                  <a:pt x="301693" y="2182642"/>
                </a:lnTo>
                <a:lnTo>
                  <a:pt x="330538" y="2216720"/>
                </a:lnTo>
                <a:lnTo>
                  <a:pt x="360487" y="2249808"/>
                </a:lnTo>
                <a:lnTo>
                  <a:pt x="391510" y="2281878"/>
                </a:lnTo>
                <a:lnTo>
                  <a:pt x="423581" y="2312902"/>
                </a:lnTo>
                <a:lnTo>
                  <a:pt x="456669" y="2342850"/>
                </a:lnTo>
                <a:lnTo>
                  <a:pt x="490748" y="2371695"/>
                </a:lnTo>
                <a:lnTo>
                  <a:pt x="525788" y="2399409"/>
                </a:lnTo>
                <a:lnTo>
                  <a:pt x="561762" y="2425963"/>
                </a:lnTo>
                <a:lnTo>
                  <a:pt x="598642" y="2451329"/>
                </a:lnTo>
                <a:lnTo>
                  <a:pt x="636398" y="2475479"/>
                </a:lnTo>
                <a:lnTo>
                  <a:pt x="675003" y="2498384"/>
                </a:lnTo>
                <a:lnTo>
                  <a:pt x="714428" y="2520016"/>
                </a:lnTo>
                <a:lnTo>
                  <a:pt x="754646" y="2540348"/>
                </a:lnTo>
                <a:lnTo>
                  <a:pt x="795628" y="2559350"/>
                </a:lnTo>
                <a:lnTo>
                  <a:pt x="837345" y="2576994"/>
                </a:lnTo>
                <a:lnTo>
                  <a:pt x="879770" y="2593252"/>
                </a:lnTo>
                <a:lnTo>
                  <a:pt x="922873" y="2608096"/>
                </a:lnTo>
                <a:lnTo>
                  <a:pt x="966628" y="2621498"/>
                </a:lnTo>
                <a:lnTo>
                  <a:pt x="1011005" y="2633428"/>
                </a:lnTo>
                <a:lnTo>
                  <a:pt x="1055976" y="2643860"/>
                </a:lnTo>
                <a:lnTo>
                  <a:pt x="1101513" y="2652765"/>
                </a:lnTo>
                <a:lnTo>
                  <a:pt x="1147588" y="2660114"/>
                </a:lnTo>
                <a:lnTo>
                  <a:pt x="1194173" y="2665879"/>
                </a:lnTo>
                <a:lnTo>
                  <a:pt x="1241238" y="2670031"/>
                </a:lnTo>
                <a:lnTo>
                  <a:pt x="1288757" y="2672544"/>
                </a:lnTo>
                <a:lnTo>
                  <a:pt x="1336700" y="2673388"/>
                </a:lnTo>
                <a:lnTo>
                  <a:pt x="1336700" y="0"/>
                </a:lnTo>
                <a:close/>
              </a:path>
            </a:pathLst>
          </a:custGeom>
          <a:solidFill>
            <a:srgbClr val="F1E755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82629" y="4704536"/>
            <a:ext cx="447675" cy="807720"/>
          </a:xfrm>
          <a:custGeom>
            <a:avLst/>
            <a:gdLst/>
            <a:ahLst/>
            <a:cxnLst/>
            <a:rect l="l" t="t" r="r" b="b"/>
            <a:pathLst>
              <a:path w="447675" h="807720">
                <a:moveTo>
                  <a:pt x="441363" y="40347"/>
                </a:moveTo>
                <a:lnTo>
                  <a:pt x="401231" y="0"/>
                </a:lnTo>
                <a:lnTo>
                  <a:pt x="0" y="0"/>
                </a:lnTo>
                <a:lnTo>
                  <a:pt x="401231" y="403669"/>
                </a:lnTo>
                <a:lnTo>
                  <a:pt x="441363" y="363308"/>
                </a:lnTo>
                <a:lnTo>
                  <a:pt x="401231" y="322922"/>
                </a:lnTo>
                <a:lnTo>
                  <a:pt x="441363" y="282575"/>
                </a:lnTo>
                <a:lnTo>
                  <a:pt x="401231" y="242214"/>
                </a:lnTo>
                <a:lnTo>
                  <a:pt x="441363" y="201828"/>
                </a:lnTo>
                <a:lnTo>
                  <a:pt x="401231" y="161467"/>
                </a:lnTo>
                <a:lnTo>
                  <a:pt x="441363" y="121094"/>
                </a:lnTo>
                <a:lnTo>
                  <a:pt x="401231" y="80733"/>
                </a:lnTo>
                <a:lnTo>
                  <a:pt x="441363" y="40347"/>
                </a:lnTo>
                <a:close/>
              </a:path>
              <a:path w="447675" h="807720">
                <a:moveTo>
                  <a:pt x="447662" y="444055"/>
                </a:moveTo>
                <a:lnTo>
                  <a:pt x="407530" y="403669"/>
                </a:lnTo>
                <a:lnTo>
                  <a:pt x="401231" y="403669"/>
                </a:lnTo>
                <a:lnTo>
                  <a:pt x="6299" y="403669"/>
                </a:lnTo>
                <a:lnTo>
                  <a:pt x="407530" y="807364"/>
                </a:lnTo>
                <a:lnTo>
                  <a:pt x="447662" y="766978"/>
                </a:lnTo>
                <a:lnTo>
                  <a:pt x="407530" y="726630"/>
                </a:lnTo>
                <a:lnTo>
                  <a:pt x="447662" y="686244"/>
                </a:lnTo>
                <a:lnTo>
                  <a:pt x="407530" y="645883"/>
                </a:lnTo>
                <a:lnTo>
                  <a:pt x="447662" y="605510"/>
                </a:lnTo>
                <a:lnTo>
                  <a:pt x="407530" y="565150"/>
                </a:lnTo>
                <a:lnTo>
                  <a:pt x="447662" y="524789"/>
                </a:lnTo>
                <a:lnTo>
                  <a:pt x="407530" y="484403"/>
                </a:lnTo>
                <a:lnTo>
                  <a:pt x="447662" y="444055"/>
                </a:lnTo>
                <a:close/>
              </a:path>
            </a:pathLst>
          </a:custGeom>
          <a:solidFill>
            <a:srgbClr val="E74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0BC94E-3B6E-2448-BAC4-45770874B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4776" y="2113498"/>
            <a:ext cx="1201046" cy="295910"/>
          </a:xfrm>
          <a:prstGeom prst="rect">
            <a:avLst/>
          </a:prstGeom>
        </p:spPr>
      </p:pic>
      <p:grpSp>
        <p:nvGrpSpPr>
          <p:cNvPr id="2" name="Рисунок 9">
            <a:extLst>
              <a:ext uri="{FF2B5EF4-FFF2-40B4-BE49-F238E27FC236}">
                <a16:creationId xmlns:a16="http://schemas.microsoft.com/office/drawing/2014/main" id="{657B507B-32AF-6D51-5A6F-F249ECF860B0}"/>
              </a:ext>
            </a:extLst>
          </p:cNvPr>
          <p:cNvGrpSpPr/>
          <p:nvPr/>
        </p:nvGrpSpPr>
        <p:grpSpPr>
          <a:xfrm>
            <a:off x="883414" y="664049"/>
            <a:ext cx="1294746" cy="790012"/>
            <a:chOff x="863776" y="509420"/>
            <a:chExt cx="1903620" cy="1161527"/>
          </a:xfrm>
          <a:solidFill>
            <a:schemeClr val="bg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BAB41161-797B-B7FD-9144-D46582A4CDC6}"/>
                </a:ext>
              </a:extLst>
            </p:cNvPr>
            <p:cNvSpPr/>
            <p:nvPr/>
          </p:nvSpPr>
          <p:spPr>
            <a:xfrm>
              <a:off x="1369705" y="598192"/>
              <a:ext cx="822645" cy="253923"/>
            </a:xfrm>
            <a:custGeom>
              <a:avLst/>
              <a:gdLst>
                <a:gd name="connsiteX0" fmla="*/ 688105 w 822645"/>
                <a:gd name="connsiteY0" fmla="*/ 253923 h 253923"/>
                <a:gd name="connsiteX1" fmla="*/ 668314 w 822645"/>
                <a:gd name="connsiteY1" fmla="*/ 13391 h 253923"/>
                <a:gd name="connsiteX2" fmla="*/ 137012 w 822645"/>
                <a:gd name="connsiteY2" fmla="*/ 159537 h 253923"/>
                <a:gd name="connsiteX3" fmla="*/ 16238 w 822645"/>
                <a:gd name="connsiteY3" fmla="*/ 228551 h 253923"/>
                <a:gd name="connsiteX4" fmla="*/ 0 w 822645"/>
                <a:gd name="connsiteY4" fmla="*/ 228043 h 253923"/>
                <a:gd name="connsiteX5" fmla="*/ 7104 w 822645"/>
                <a:gd name="connsiteY5" fmla="*/ 208760 h 253923"/>
                <a:gd name="connsiteX6" fmla="*/ 124326 w 822645"/>
                <a:gd name="connsiteY6" fmla="*/ 142791 h 253923"/>
                <a:gd name="connsiteX7" fmla="*/ 672881 w 822645"/>
                <a:gd name="connsiteY7" fmla="*/ 705 h 253923"/>
                <a:gd name="connsiteX8" fmla="*/ 701806 w 822645"/>
                <a:gd name="connsiteY8" fmla="*/ 253923 h 253923"/>
                <a:gd name="connsiteX9" fmla="*/ 688105 w 822645"/>
                <a:gd name="connsiteY9" fmla="*/ 253923 h 25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2645" h="253923">
                  <a:moveTo>
                    <a:pt x="688105" y="253923"/>
                  </a:moveTo>
                  <a:cubicBezTo>
                    <a:pt x="863683" y="133150"/>
                    <a:pt x="826131" y="24048"/>
                    <a:pt x="668314" y="13391"/>
                  </a:cubicBezTo>
                  <a:cubicBezTo>
                    <a:pt x="505422" y="4257"/>
                    <a:pt x="292292" y="77838"/>
                    <a:pt x="137012" y="159537"/>
                  </a:cubicBezTo>
                  <a:cubicBezTo>
                    <a:pt x="99968" y="178820"/>
                    <a:pt x="54805" y="205715"/>
                    <a:pt x="16238" y="228551"/>
                  </a:cubicBezTo>
                  <a:lnTo>
                    <a:pt x="0" y="228043"/>
                  </a:lnTo>
                  <a:lnTo>
                    <a:pt x="7104" y="208760"/>
                  </a:lnTo>
                  <a:cubicBezTo>
                    <a:pt x="51253" y="181865"/>
                    <a:pt x="84237" y="162074"/>
                    <a:pt x="124326" y="142791"/>
                  </a:cubicBezTo>
                  <a:cubicBezTo>
                    <a:pt x="304979" y="55510"/>
                    <a:pt x="492228" y="-7414"/>
                    <a:pt x="672881" y="705"/>
                  </a:cubicBezTo>
                  <a:cubicBezTo>
                    <a:pt x="883981" y="13899"/>
                    <a:pt x="851504" y="168164"/>
                    <a:pt x="701806" y="253923"/>
                  </a:cubicBezTo>
                  <a:lnTo>
                    <a:pt x="688105" y="253923"/>
                  </a:lnTo>
                  <a:close/>
                </a:path>
              </a:pathLst>
            </a:custGeom>
            <a:grpFill/>
            <a:ln w="5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9BF0F30A-DC4A-DE5C-F982-BEDD4D24E892}"/>
                </a:ext>
              </a:extLst>
            </p:cNvPr>
            <p:cNvSpPr/>
            <p:nvPr/>
          </p:nvSpPr>
          <p:spPr>
            <a:xfrm>
              <a:off x="1052510" y="1202257"/>
              <a:ext cx="1093596" cy="227678"/>
            </a:xfrm>
            <a:custGeom>
              <a:avLst/>
              <a:gdLst>
                <a:gd name="connsiteX0" fmla="*/ 37082 w 1093596"/>
                <a:gd name="connsiteY0" fmla="*/ 0 h 227678"/>
                <a:gd name="connsiteX1" fmla="*/ 312121 w 1093596"/>
                <a:gd name="connsiteY1" fmla="*/ 209578 h 227678"/>
                <a:gd name="connsiteX2" fmla="*/ 1026105 w 1093596"/>
                <a:gd name="connsiteY2" fmla="*/ 0 h 227678"/>
                <a:gd name="connsiteX3" fmla="*/ 1093596 w 1093596"/>
                <a:gd name="connsiteY3" fmla="*/ 0 h 227678"/>
                <a:gd name="connsiteX4" fmla="*/ 311106 w 1093596"/>
                <a:gd name="connsiteY4" fmla="*/ 227338 h 227678"/>
                <a:gd name="connsiteX5" fmla="*/ 8664 w 1093596"/>
                <a:gd name="connsiteY5" fmla="*/ 0 h 227678"/>
                <a:gd name="connsiteX6" fmla="*/ 37082 w 1093596"/>
                <a:gd name="connsiteY6" fmla="*/ 0 h 227678"/>
                <a:gd name="connsiteX7" fmla="*/ 37082 w 1093596"/>
                <a:gd name="connsiteY7" fmla="*/ 0 h 2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3596" h="227678">
                  <a:moveTo>
                    <a:pt x="37082" y="0"/>
                  </a:moveTo>
                  <a:cubicBezTo>
                    <a:pt x="-977" y="123311"/>
                    <a:pt x="57887" y="219727"/>
                    <a:pt x="312121" y="209578"/>
                  </a:cubicBezTo>
                  <a:cubicBezTo>
                    <a:pt x="635367" y="188772"/>
                    <a:pt x="954555" y="45671"/>
                    <a:pt x="1026105" y="0"/>
                  </a:cubicBezTo>
                  <a:cubicBezTo>
                    <a:pt x="1042851" y="0"/>
                    <a:pt x="1093596" y="0"/>
                    <a:pt x="1093596" y="0"/>
                  </a:cubicBezTo>
                  <a:cubicBezTo>
                    <a:pt x="868288" y="126355"/>
                    <a:pt x="595279" y="220234"/>
                    <a:pt x="311106" y="227338"/>
                  </a:cubicBezTo>
                  <a:cubicBezTo>
                    <a:pt x="41649" y="234443"/>
                    <a:pt x="-26857" y="129400"/>
                    <a:pt x="8664" y="0"/>
                  </a:cubicBezTo>
                  <a:lnTo>
                    <a:pt x="37082" y="0"/>
                  </a:lnTo>
                  <a:lnTo>
                    <a:pt x="37082" y="0"/>
                  </a:lnTo>
                  <a:close/>
                </a:path>
              </a:pathLst>
            </a:custGeom>
            <a:grpFill/>
            <a:ln w="5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A63ED30-EBA3-A81B-BB56-8005F98C85E3}"/>
                </a:ext>
              </a:extLst>
            </p:cNvPr>
            <p:cNvSpPr/>
            <p:nvPr/>
          </p:nvSpPr>
          <p:spPr>
            <a:xfrm>
              <a:off x="1374272" y="509420"/>
              <a:ext cx="1194862" cy="347262"/>
            </a:xfrm>
            <a:custGeom>
              <a:avLst/>
              <a:gdLst>
                <a:gd name="connsiteX0" fmla="*/ 1066156 w 1194862"/>
                <a:gd name="connsiteY0" fmla="*/ 347263 h 347262"/>
                <a:gd name="connsiteX1" fmla="*/ 702821 w 1194862"/>
                <a:gd name="connsiteY1" fmla="*/ 18942 h 347262"/>
                <a:gd name="connsiteX2" fmla="*/ 0 w 1194862"/>
                <a:gd name="connsiteY2" fmla="*/ 254399 h 347262"/>
                <a:gd name="connsiteX3" fmla="*/ 8119 w 1194862"/>
                <a:gd name="connsiteY3" fmla="*/ 229027 h 347262"/>
                <a:gd name="connsiteX4" fmla="*/ 691657 w 1194862"/>
                <a:gd name="connsiteY4" fmla="*/ 10315 h 347262"/>
                <a:gd name="connsiteX5" fmla="*/ 1109290 w 1194862"/>
                <a:gd name="connsiteY5" fmla="*/ 347263 h 347262"/>
                <a:gd name="connsiteX6" fmla="*/ 1066156 w 1194862"/>
                <a:gd name="connsiteY6" fmla="*/ 347263 h 3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4862" h="347262">
                  <a:moveTo>
                    <a:pt x="1066156" y="347263"/>
                  </a:moveTo>
                  <a:cubicBezTo>
                    <a:pt x="1348807" y="20971"/>
                    <a:pt x="924577" y="-5924"/>
                    <a:pt x="702821" y="18942"/>
                  </a:cubicBezTo>
                  <a:cubicBezTo>
                    <a:pt x="474975" y="44822"/>
                    <a:pt x="213637" y="121954"/>
                    <a:pt x="0" y="254399"/>
                  </a:cubicBezTo>
                  <a:lnTo>
                    <a:pt x="8119" y="229027"/>
                  </a:lnTo>
                  <a:cubicBezTo>
                    <a:pt x="219727" y="106731"/>
                    <a:pt x="471423" y="35180"/>
                    <a:pt x="691657" y="10315"/>
                  </a:cubicBezTo>
                  <a:cubicBezTo>
                    <a:pt x="914428" y="-21147"/>
                    <a:pt x="1388388" y="673"/>
                    <a:pt x="1109290" y="347263"/>
                  </a:cubicBezTo>
                  <a:lnTo>
                    <a:pt x="1066156" y="347263"/>
                  </a:lnTo>
                  <a:close/>
                </a:path>
              </a:pathLst>
            </a:custGeom>
            <a:grpFill/>
            <a:ln w="5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1BEB76C5-D598-A020-F374-C07047E630C8}"/>
                </a:ext>
              </a:extLst>
            </p:cNvPr>
            <p:cNvSpPr/>
            <p:nvPr/>
          </p:nvSpPr>
          <p:spPr>
            <a:xfrm>
              <a:off x="923208" y="1202257"/>
              <a:ext cx="1753692" cy="468690"/>
            </a:xfrm>
            <a:custGeom>
              <a:avLst/>
              <a:gdLst>
                <a:gd name="connsiteX0" fmla="*/ 60834 w 1753692"/>
                <a:gd name="connsiteY0" fmla="*/ 0 h 468690"/>
                <a:gd name="connsiteX1" fmla="*/ 306948 w 1753692"/>
                <a:gd name="connsiteY1" fmla="*/ 426767 h 468690"/>
                <a:gd name="connsiteX2" fmla="*/ 1702948 w 1753692"/>
                <a:gd name="connsiteY2" fmla="*/ 8119 h 468690"/>
                <a:gd name="connsiteX3" fmla="*/ 1753693 w 1753692"/>
                <a:gd name="connsiteY3" fmla="*/ 8119 h 468690"/>
                <a:gd name="connsiteX4" fmla="*/ 300351 w 1753692"/>
                <a:gd name="connsiteY4" fmla="*/ 443005 h 468690"/>
                <a:gd name="connsiteX5" fmla="*/ 31402 w 1753692"/>
                <a:gd name="connsiteY5" fmla="*/ 0 h 468690"/>
                <a:gd name="connsiteX6" fmla="*/ 60834 w 1753692"/>
                <a:gd name="connsiteY6" fmla="*/ 0 h 468690"/>
                <a:gd name="connsiteX7" fmla="*/ 60834 w 1753692"/>
                <a:gd name="connsiteY7" fmla="*/ 0 h 46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3692" h="468690">
                  <a:moveTo>
                    <a:pt x="60834" y="0"/>
                  </a:moveTo>
                  <a:cubicBezTo>
                    <a:pt x="-41672" y="252203"/>
                    <a:pt x="83669" y="385663"/>
                    <a:pt x="306948" y="426767"/>
                  </a:cubicBezTo>
                  <a:cubicBezTo>
                    <a:pt x="767207" y="512019"/>
                    <a:pt x="1434506" y="274531"/>
                    <a:pt x="1702948" y="8119"/>
                  </a:cubicBezTo>
                  <a:lnTo>
                    <a:pt x="1753693" y="8119"/>
                  </a:lnTo>
                  <a:cubicBezTo>
                    <a:pt x="1472057" y="314112"/>
                    <a:pt x="767714" y="548555"/>
                    <a:pt x="300351" y="443005"/>
                  </a:cubicBezTo>
                  <a:cubicBezTo>
                    <a:pt x="68953" y="390738"/>
                    <a:pt x="-64507" y="248651"/>
                    <a:pt x="31402" y="0"/>
                  </a:cubicBezTo>
                  <a:lnTo>
                    <a:pt x="60834" y="0"/>
                  </a:lnTo>
                  <a:lnTo>
                    <a:pt x="60834" y="0"/>
                  </a:lnTo>
                  <a:close/>
                </a:path>
              </a:pathLst>
            </a:custGeom>
            <a:grpFill/>
            <a:ln w="5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1" name="Рисунок 9">
              <a:extLst>
                <a:ext uri="{FF2B5EF4-FFF2-40B4-BE49-F238E27FC236}">
                  <a16:creationId xmlns:a16="http://schemas.microsoft.com/office/drawing/2014/main" id="{AAEBDA07-34E9-2466-C5C8-34F15F87CF80}"/>
                </a:ext>
              </a:extLst>
            </p:cNvPr>
            <p:cNvGrpSpPr/>
            <p:nvPr/>
          </p:nvGrpSpPr>
          <p:grpSpPr>
            <a:xfrm>
              <a:off x="863776" y="702417"/>
              <a:ext cx="1903620" cy="597777"/>
              <a:chOff x="863776" y="702417"/>
              <a:chExt cx="1903620" cy="597777"/>
            </a:xfrm>
            <a:grpFill/>
          </p:grpSpPr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5A53B669-24B4-D412-505B-8A72201C3F98}"/>
                  </a:ext>
                </a:extLst>
              </p:cNvPr>
              <p:cNvSpPr/>
              <p:nvPr/>
            </p:nvSpPr>
            <p:spPr>
              <a:xfrm>
                <a:off x="2310013" y="888652"/>
                <a:ext cx="457383" cy="282143"/>
              </a:xfrm>
              <a:custGeom>
                <a:avLst/>
                <a:gdLst>
                  <a:gd name="connsiteX0" fmla="*/ 449095 w 457383"/>
                  <a:gd name="connsiteY0" fmla="*/ 14209 h 282143"/>
                  <a:gd name="connsiteX1" fmla="*/ 419155 w 457383"/>
                  <a:gd name="connsiteY1" fmla="*/ 0 h 282143"/>
                  <a:gd name="connsiteX2" fmla="*/ 288740 w 457383"/>
                  <a:gd name="connsiteY2" fmla="*/ 100475 h 282143"/>
                  <a:gd name="connsiteX3" fmla="*/ 295337 w 457383"/>
                  <a:gd name="connsiteY3" fmla="*/ 81192 h 282143"/>
                  <a:gd name="connsiteX4" fmla="*/ 304979 w 457383"/>
                  <a:gd name="connsiteY4" fmla="*/ 46178 h 282143"/>
                  <a:gd name="connsiteX5" fmla="*/ 295844 w 457383"/>
                  <a:gd name="connsiteY5" fmla="*/ 13701 h 282143"/>
                  <a:gd name="connsiteX6" fmla="*/ 264890 w 457383"/>
                  <a:gd name="connsiteY6" fmla="*/ 0 h 282143"/>
                  <a:gd name="connsiteX7" fmla="*/ 131430 w 457383"/>
                  <a:gd name="connsiteY7" fmla="*/ 103013 h 282143"/>
                  <a:gd name="connsiteX8" fmla="*/ 165937 w 457383"/>
                  <a:gd name="connsiteY8" fmla="*/ 6089 h 282143"/>
                  <a:gd name="connsiteX9" fmla="*/ 91849 w 457383"/>
                  <a:gd name="connsiteY9" fmla="*/ 6089 h 282143"/>
                  <a:gd name="connsiteX10" fmla="*/ 0 w 457383"/>
                  <a:gd name="connsiteY10" fmla="*/ 282143 h 282143"/>
                  <a:gd name="connsiteX11" fmla="*/ 71043 w 457383"/>
                  <a:gd name="connsiteY11" fmla="*/ 282143 h 282143"/>
                  <a:gd name="connsiteX12" fmla="*/ 106565 w 457383"/>
                  <a:gd name="connsiteY12" fmla="*/ 173041 h 282143"/>
                  <a:gd name="connsiteX13" fmla="*/ 212115 w 457383"/>
                  <a:gd name="connsiteY13" fmla="*/ 63431 h 282143"/>
                  <a:gd name="connsiteX14" fmla="*/ 223279 w 457383"/>
                  <a:gd name="connsiteY14" fmla="*/ 79162 h 282143"/>
                  <a:gd name="connsiteX15" fmla="*/ 216682 w 457383"/>
                  <a:gd name="connsiteY15" fmla="*/ 103013 h 282143"/>
                  <a:gd name="connsiteX16" fmla="*/ 156803 w 457383"/>
                  <a:gd name="connsiteY16" fmla="*/ 281636 h 282143"/>
                  <a:gd name="connsiteX17" fmla="*/ 228353 w 457383"/>
                  <a:gd name="connsiteY17" fmla="*/ 281636 h 282143"/>
                  <a:gd name="connsiteX18" fmla="*/ 264890 w 457383"/>
                  <a:gd name="connsiteY18" fmla="*/ 171519 h 282143"/>
                  <a:gd name="connsiteX19" fmla="*/ 365365 w 457383"/>
                  <a:gd name="connsiteY19" fmla="*/ 62924 h 282143"/>
                  <a:gd name="connsiteX20" fmla="*/ 377544 w 457383"/>
                  <a:gd name="connsiteY20" fmla="*/ 78655 h 282143"/>
                  <a:gd name="connsiteX21" fmla="*/ 370947 w 457383"/>
                  <a:gd name="connsiteY21" fmla="*/ 101998 h 282143"/>
                  <a:gd name="connsiteX22" fmla="*/ 311575 w 457383"/>
                  <a:gd name="connsiteY22" fmla="*/ 281128 h 282143"/>
                  <a:gd name="connsiteX23" fmla="*/ 383634 w 457383"/>
                  <a:gd name="connsiteY23" fmla="*/ 281128 h 282143"/>
                  <a:gd name="connsiteX24" fmla="*/ 449095 w 457383"/>
                  <a:gd name="connsiteY24" fmla="*/ 82207 h 282143"/>
                  <a:gd name="connsiteX25" fmla="*/ 456707 w 457383"/>
                  <a:gd name="connsiteY25" fmla="*/ 50238 h 282143"/>
                  <a:gd name="connsiteX26" fmla="*/ 449095 w 457383"/>
                  <a:gd name="connsiteY26" fmla="*/ 14209 h 28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7383" h="282143">
                    <a:moveTo>
                      <a:pt x="449095" y="14209"/>
                    </a:moveTo>
                    <a:cubicBezTo>
                      <a:pt x="441991" y="4567"/>
                      <a:pt x="432349" y="0"/>
                      <a:pt x="419155" y="0"/>
                    </a:cubicBezTo>
                    <a:cubicBezTo>
                      <a:pt x="374499" y="0"/>
                      <a:pt x="345575" y="19283"/>
                      <a:pt x="288740" y="100475"/>
                    </a:cubicBezTo>
                    <a:lnTo>
                      <a:pt x="295337" y="81192"/>
                    </a:lnTo>
                    <a:cubicBezTo>
                      <a:pt x="300919" y="64954"/>
                      <a:pt x="303964" y="53282"/>
                      <a:pt x="304979" y="46178"/>
                    </a:cubicBezTo>
                    <a:cubicBezTo>
                      <a:pt x="306501" y="33492"/>
                      <a:pt x="303456" y="22328"/>
                      <a:pt x="295844" y="13701"/>
                    </a:cubicBezTo>
                    <a:cubicBezTo>
                      <a:pt x="288233" y="4567"/>
                      <a:pt x="278084" y="0"/>
                      <a:pt x="264890" y="0"/>
                    </a:cubicBezTo>
                    <a:cubicBezTo>
                      <a:pt x="219219" y="0"/>
                      <a:pt x="187250" y="21820"/>
                      <a:pt x="131430" y="103013"/>
                    </a:cubicBezTo>
                    <a:lnTo>
                      <a:pt x="165937" y="6089"/>
                    </a:lnTo>
                    <a:lnTo>
                      <a:pt x="91849" y="6089"/>
                    </a:lnTo>
                    <a:cubicBezTo>
                      <a:pt x="61402" y="97938"/>
                      <a:pt x="30955" y="190294"/>
                      <a:pt x="0" y="282143"/>
                    </a:cubicBezTo>
                    <a:lnTo>
                      <a:pt x="71043" y="282143"/>
                    </a:lnTo>
                    <a:lnTo>
                      <a:pt x="106565" y="173041"/>
                    </a:lnTo>
                    <a:cubicBezTo>
                      <a:pt x="127878" y="146146"/>
                      <a:pt x="175071" y="63431"/>
                      <a:pt x="212115" y="63431"/>
                    </a:cubicBezTo>
                    <a:cubicBezTo>
                      <a:pt x="221249" y="63431"/>
                      <a:pt x="224801" y="68506"/>
                      <a:pt x="223279" y="79162"/>
                    </a:cubicBezTo>
                    <a:cubicBezTo>
                      <a:pt x="222771" y="83222"/>
                      <a:pt x="220234" y="91341"/>
                      <a:pt x="216682" y="103013"/>
                    </a:cubicBezTo>
                    <a:lnTo>
                      <a:pt x="156803" y="281636"/>
                    </a:lnTo>
                    <a:lnTo>
                      <a:pt x="228353" y="281636"/>
                    </a:lnTo>
                    <a:lnTo>
                      <a:pt x="264890" y="171519"/>
                    </a:lnTo>
                    <a:cubicBezTo>
                      <a:pt x="318680" y="99461"/>
                      <a:pt x="342530" y="62924"/>
                      <a:pt x="365365" y="62924"/>
                    </a:cubicBezTo>
                    <a:cubicBezTo>
                      <a:pt x="375007" y="62924"/>
                      <a:pt x="379067" y="68506"/>
                      <a:pt x="377544" y="78655"/>
                    </a:cubicBezTo>
                    <a:cubicBezTo>
                      <a:pt x="377037" y="82207"/>
                      <a:pt x="375007" y="89819"/>
                      <a:pt x="370947" y="101998"/>
                    </a:cubicBezTo>
                    <a:lnTo>
                      <a:pt x="311575" y="281128"/>
                    </a:lnTo>
                    <a:lnTo>
                      <a:pt x="383634" y="281128"/>
                    </a:lnTo>
                    <a:cubicBezTo>
                      <a:pt x="405454" y="214652"/>
                      <a:pt x="426767" y="148683"/>
                      <a:pt x="449095" y="82207"/>
                    </a:cubicBezTo>
                    <a:cubicBezTo>
                      <a:pt x="453154" y="70028"/>
                      <a:pt x="455692" y="59372"/>
                      <a:pt x="456707" y="50238"/>
                    </a:cubicBezTo>
                    <a:cubicBezTo>
                      <a:pt x="458736" y="36537"/>
                      <a:pt x="456199" y="23850"/>
                      <a:pt x="449095" y="14209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EEFF79E4-0454-8C39-CC28-80D7A3BAD515}"/>
                  </a:ext>
                </a:extLst>
              </p:cNvPr>
              <p:cNvSpPr/>
              <p:nvPr/>
            </p:nvSpPr>
            <p:spPr>
              <a:xfrm>
                <a:off x="1203261" y="888652"/>
                <a:ext cx="373074" cy="411543"/>
              </a:xfrm>
              <a:custGeom>
                <a:avLst/>
                <a:gdLst>
                  <a:gd name="connsiteX0" fmla="*/ 362828 w 373074"/>
                  <a:gd name="connsiteY0" fmla="*/ 18776 h 411543"/>
                  <a:gd name="connsiteX1" fmla="*/ 325277 w 373074"/>
                  <a:gd name="connsiteY1" fmla="*/ 0 h 411543"/>
                  <a:gd name="connsiteX2" fmla="*/ 174056 w 373074"/>
                  <a:gd name="connsiteY2" fmla="*/ 112147 h 411543"/>
                  <a:gd name="connsiteX3" fmla="*/ 209070 w 373074"/>
                  <a:gd name="connsiteY3" fmla="*/ 6597 h 411543"/>
                  <a:gd name="connsiteX4" fmla="*/ 133460 w 373074"/>
                  <a:gd name="connsiteY4" fmla="*/ 6597 h 411543"/>
                  <a:gd name="connsiteX5" fmla="*/ 0 w 373074"/>
                  <a:gd name="connsiteY5" fmla="*/ 411543 h 411543"/>
                  <a:gd name="connsiteX6" fmla="*/ 74595 w 373074"/>
                  <a:gd name="connsiteY6" fmla="*/ 411543 h 411543"/>
                  <a:gd name="connsiteX7" fmla="*/ 119251 w 373074"/>
                  <a:gd name="connsiteY7" fmla="*/ 278591 h 411543"/>
                  <a:gd name="connsiteX8" fmla="*/ 156803 w 373074"/>
                  <a:gd name="connsiteY8" fmla="*/ 282143 h 411543"/>
                  <a:gd name="connsiteX9" fmla="*/ 293307 w 373074"/>
                  <a:gd name="connsiteY9" fmla="*/ 218712 h 411543"/>
                  <a:gd name="connsiteX10" fmla="*/ 372470 w 373074"/>
                  <a:gd name="connsiteY10" fmla="*/ 66984 h 411543"/>
                  <a:gd name="connsiteX11" fmla="*/ 362828 w 373074"/>
                  <a:gd name="connsiteY11" fmla="*/ 18776 h 411543"/>
                  <a:gd name="connsiteX12" fmla="*/ 294829 w 373074"/>
                  <a:gd name="connsiteY12" fmla="*/ 80685 h 411543"/>
                  <a:gd name="connsiteX13" fmla="*/ 257785 w 373074"/>
                  <a:gd name="connsiteY13" fmla="*/ 185727 h 411543"/>
                  <a:gd name="connsiteX14" fmla="*/ 178116 w 373074"/>
                  <a:gd name="connsiteY14" fmla="*/ 256263 h 411543"/>
                  <a:gd name="connsiteX15" fmla="*/ 130923 w 373074"/>
                  <a:gd name="connsiteY15" fmla="*/ 238502 h 411543"/>
                  <a:gd name="connsiteX16" fmla="*/ 154265 w 373074"/>
                  <a:gd name="connsiteY16" fmla="*/ 171519 h 411543"/>
                  <a:gd name="connsiteX17" fmla="*/ 280621 w 373074"/>
                  <a:gd name="connsiteY17" fmla="*/ 55312 h 411543"/>
                  <a:gd name="connsiteX18" fmla="*/ 294829 w 373074"/>
                  <a:gd name="connsiteY18" fmla="*/ 80685 h 41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074" h="411543">
                    <a:moveTo>
                      <a:pt x="362828" y="18776"/>
                    </a:moveTo>
                    <a:cubicBezTo>
                      <a:pt x="354201" y="6089"/>
                      <a:pt x="341515" y="0"/>
                      <a:pt x="325277" y="0"/>
                    </a:cubicBezTo>
                    <a:cubicBezTo>
                      <a:pt x="261338" y="0"/>
                      <a:pt x="203996" y="62417"/>
                      <a:pt x="174056" y="112147"/>
                    </a:cubicBezTo>
                    <a:lnTo>
                      <a:pt x="209070" y="6597"/>
                    </a:lnTo>
                    <a:lnTo>
                      <a:pt x="133460" y="6597"/>
                    </a:lnTo>
                    <a:cubicBezTo>
                      <a:pt x="92864" y="131937"/>
                      <a:pt x="41611" y="286710"/>
                      <a:pt x="0" y="411543"/>
                    </a:cubicBezTo>
                    <a:lnTo>
                      <a:pt x="74595" y="411543"/>
                    </a:lnTo>
                    <a:lnTo>
                      <a:pt x="119251" y="278591"/>
                    </a:lnTo>
                    <a:cubicBezTo>
                      <a:pt x="133967" y="281128"/>
                      <a:pt x="146654" y="282143"/>
                      <a:pt x="156803" y="282143"/>
                    </a:cubicBezTo>
                    <a:cubicBezTo>
                      <a:pt x="203488" y="282143"/>
                      <a:pt x="247636" y="264890"/>
                      <a:pt x="293307" y="218712"/>
                    </a:cubicBezTo>
                    <a:cubicBezTo>
                      <a:pt x="338978" y="172534"/>
                      <a:pt x="365365" y="121788"/>
                      <a:pt x="372470" y="66984"/>
                    </a:cubicBezTo>
                    <a:cubicBezTo>
                      <a:pt x="374499" y="47193"/>
                      <a:pt x="371455" y="30955"/>
                      <a:pt x="362828" y="18776"/>
                    </a:cubicBezTo>
                    <a:close/>
                    <a:moveTo>
                      <a:pt x="294829" y="80685"/>
                    </a:moveTo>
                    <a:cubicBezTo>
                      <a:pt x="291277" y="108087"/>
                      <a:pt x="279098" y="143101"/>
                      <a:pt x="257785" y="185727"/>
                    </a:cubicBezTo>
                    <a:cubicBezTo>
                      <a:pt x="232920" y="236472"/>
                      <a:pt x="207548" y="256263"/>
                      <a:pt x="178116" y="256263"/>
                    </a:cubicBezTo>
                    <a:cubicBezTo>
                      <a:pt x="159847" y="256263"/>
                      <a:pt x="144116" y="250174"/>
                      <a:pt x="130923" y="238502"/>
                    </a:cubicBezTo>
                    <a:lnTo>
                      <a:pt x="154265" y="171519"/>
                    </a:lnTo>
                    <a:cubicBezTo>
                      <a:pt x="174056" y="147161"/>
                      <a:pt x="240025" y="55312"/>
                      <a:pt x="280621" y="55312"/>
                    </a:cubicBezTo>
                    <a:cubicBezTo>
                      <a:pt x="292292" y="55312"/>
                      <a:pt x="297367" y="63431"/>
                      <a:pt x="294829" y="80685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786A59EE-989C-8E25-528A-A4D7E2D98F2E}"/>
                  </a:ext>
                </a:extLst>
              </p:cNvPr>
              <p:cNvSpPr/>
              <p:nvPr/>
            </p:nvSpPr>
            <p:spPr>
              <a:xfrm>
                <a:off x="1837612" y="888652"/>
                <a:ext cx="269888" cy="288739"/>
              </a:xfrm>
              <a:custGeom>
                <a:avLst/>
                <a:gdLst>
                  <a:gd name="connsiteX0" fmla="*/ 88260 w 269888"/>
                  <a:gd name="connsiteY0" fmla="*/ 231905 h 288739"/>
                  <a:gd name="connsiteX1" fmla="*/ 77604 w 269888"/>
                  <a:gd name="connsiteY1" fmla="*/ 186742 h 288739"/>
                  <a:gd name="connsiteX2" fmla="*/ 79633 w 269888"/>
                  <a:gd name="connsiteY2" fmla="*/ 174056 h 288739"/>
                  <a:gd name="connsiteX3" fmla="*/ 206496 w 269888"/>
                  <a:gd name="connsiteY3" fmla="*/ 139042 h 288739"/>
                  <a:gd name="connsiteX4" fmla="*/ 269420 w 269888"/>
                  <a:gd name="connsiteY4" fmla="*/ 55820 h 288739"/>
                  <a:gd name="connsiteX5" fmla="*/ 255719 w 269888"/>
                  <a:gd name="connsiteY5" fmla="*/ 15731 h 288739"/>
                  <a:gd name="connsiteX6" fmla="*/ 210048 w 269888"/>
                  <a:gd name="connsiteY6" fmla="*/ 0 h 288739"/>
                  <a:gd name="connsiteX7" fmla="*/ 75066 w 269888"/>
                  <a:gd name="connsiteY7" fmla="*/ 59879 h 288739"/>
                  <a:gd name="connsiteX8" fmla="*/ 978 w 269888"/>
                  <a:gd name="connsiteY8" fmla="*/ 196384 h 288739"/>
                  <a:gd name="connsiteX9" fmla="*/ 19754 w 269888"/>
                  <a:gd name="connsiteY9" fmla="*/ 263367 h 288739"/>
                  <a:gd name="connsiteX10" fmla="*/ 88767 w 269888"/>
                  <a:gd name="connsiteY10" fmla="*/ 288740 h 288739"/>
                  <a:gd name="connsiteX11" fmla="*/ 233899 w 269888"/>
                  <a:gd name="connsiteY11" fmla="*/ 248651 h 288739"/>
                  <a:gd name="connsiteX12" fmla="*/ 245570 w 269888"/>
                  <a:gd name="connsiteY12" fmla="*/ 214145 h 288739"/>
                  <a:gd name="connsiteX13" fmla="*/ 129871 w 269888"/>
                  <a:gd name="connsiteY13" fmla="*/ 249159 h 288739"/>
                  <a:gd name="connsiteX14" fmla="*/ 88260 w 269888"/>
                  <a:gd name="connsiteY14" fmla="*/ 231905 h 288739"/>
                  <a:gd name="connsiteX15" fmla="*/ 123274 w 269888"/>
                  <a:gd name="connsiteY15" fmla="*/ 62417 h 288739"/>
                  <a:gd name="connsiteX16" fmla="*/ 174019 w 269888"/>
                  <a:gd name="connsiteY16" fmla="*/ 28417 h 288739"/>
                  <a:gd name="connsiteX17" fmla="*/ 197362 w 269888"/>
                  <a:gd name="connsiteY17" fmla="*/ 71043 h 288739"/>
                  <a:gd name="connsiteX18" fmla="*/ 161333 w 269888"/>
                  <a:gd name="connsiteY18" fmla="*/ 127370 h 288739"/>
                  <a:gd name="connsiteX19" fmla="*/ 85723 w 269888"/>
                  <a:gd name="connsiteY19" fmla="*/ 149698 h 288739"/>
                  <a:gd name="connsiteX20" fmla="*/ 123274 w 269888"/>
                  <a:gd name="connsiteY20" fmla="*/ 62417 h 28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888" h="288739">
                    <a:moveTo>
                      <a:pt x="88260" y="231905"/>
                    </a:moveTo>
                    <a:cubicBezTo>
                      <a:pt x="78618" y="220741"/>
                      <a:pt x="75066" y="205518"/>
                      <a:pt x="77604" y="186742"/>
                    </a:cubicBezTo>
                    <a:cubicBezTo>
                      <a:pt x="78111" y="183190"/>
                      <a:pt x="78618" y="179130"/>
                      <a:pt x="79633" y="174056"/>
                    </a:cubicBezTo>
                    <a:cubicBezTo>
                      <a:pt x="126826" y="174056"/>
                      <a:pt x="169452" y="162384"/>
                      <a:pt x="206496" y="139042"/>
                    </a:cubicBezTo>
                    <a:cubicBezTo>
                      <a:pt x="244048" y="115699"/>
                      <a:pt x="264853" y="87789"/>
                      <a:pt x="269420" y="55820"/>
                    </a:cubicBezTo>
                    <a:cubicBezTo>
                      <a:pt x="271450" y="39581"/>
                      <a:pt x="266883" y="26388"/>
                      <a:pt x="255719" y="15731"/>
                    </a:cubicBezTo>
                    <a:cubicBezTo>
                      <a:pt x="244555" y="5075"/>
                      <a:pt x="229332" y="0"/>
                      <a:pt x="210048" y="0"/>
                    </a:cubicBezTo>
                    <a:cubicBezTo>
                      <a:pt x="162855" y="0"/>
                      <a:pt x="117692" y="19791"/>
                      <a:pt x="75066" y="59879"/>
                    </a:cubicBezTo>
                    <a:cubicBezTo>
                      <a:pt x="32440" y="99968"/>
                      <a:pt x="7575" y="145639"/>
                      <a:pt x="978" y="196384"/>
                    </a:cubicBezTo>
                    <a:cubicBezTo>
                      <a:pt x="-2574" y="223786"/>
                      <a:pt x="3516" y="246114"/>
                      <a:pt x="19754" y="263367"/>
                    </a:cubicBezTo>
                    <a:cubicBezTo>
                      <a:pt x="35993" y="280621"/>
                      <a:pt x="58828" y="288740"/>
                      <a:pt x="88767" y="288740"/>
                    </a:cubicBezTo>
                    <a:cubicBezTo>
                      <a:pt x="127841" y="288740"/>
                      <a:pt x="176049" y="275546"/>
                      <a:pt x="233899" y="248651"/>
                    </a:cubicBezTo>
                    <a:lnTo>
                      <a:pt x="245570" y="214145"/>
                    </a:lnTo>
                    <a:cubicBezTo>
                      <a:pt x="197870" y="237487"/>
                      <a:pt x="159303" y="249159"/>
                      <a:pt x="129871" y="249159"/>
                    </a:cubicBezTo>
                    <a:cubicBezTo>
                      <a:pt x="111603" y="249159"/>
                      <a:pt x="97394" y="243577"/>
                      <a:pt x="88260" y="231905"/>
                    </a:cubicBezTo>
                    <a:close/>
                    <a:moveTo>
                      <a:pt x="123274" y="62417"/>
                    </a:moveTo>
                    <a:cubicBezTo>
                      <a:pt x="139513" y="39581"/>
                      <a:pt x="156766" y="28417"/>
                      <a:pt x="174019" y="28417"/>
                    </a:cubicBezTo>
                    <a:cubicBezTo>
                      <a:pt x="193303" y="28417"/>
                      <a:pt x="201422" y="42626"/>
                      <a:pt x="197362" y="71043"/>
                    </a:cubicBezTo>
                    <a:cubicBezTo>
                      <a:pt x="194317" y="93879"/>
                      <a:pt x="182139" y="112654"/>
                      <a:pt x="161333" y="127370"/>
                    </a:cubicBezTo>
                    <a:cubicBezTo>
                      <a:pt x="140020" y="142086"/>
                      <a:pt x="115155" y="149698"/>
                      <a:pt x="85723" y="149698"/>
                    </a:cubicBezTo>
                    <a:cubicBezTo>
                      <a:pt x="94349" y="114177"/>
                      <a:pt x="107036" y="85252"/>
                      <a:pt x="123274" y="62417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C8F1408C-F1AD-4890-80AB-001ED0593478}"/>
                  </a:ext>
                </a:extLst>
              </p:cNvPr>
              <p:cNvSpPr/>
              <p:nvPr/>
            </p:nvSpPr>
            <p:spPr>
              <a:xfrm>
                <a:off x="2085759" y="888144"/>
                <a:ext cx="286670" cy="288739"/>
              </a:xfrm>
              <a:custGeom>
                <a:avLst/>
                <a:gdLst>
                  <a:gd name="connsiteX0" fmla="*/ 80645 w 286670"/>
                  <a:gd name="connsiteY0" fmla="*/ 183697 h 288739"/>
                  <a:gd name="connsiteX1" fmla="*/ 124793 w 286670"/>
                  <a:gd name="connsiteY1" fmla="*/ 72058 h 288739"/>
                  <a:gd name="connsiteX2" fmla="*/ 200404 w 286670"/>
                  <a:gd name="connsiteY2" fmla="*/ 25880 h 288739"/>
                  <a:gd name="connsiteX3" fmla="*/ 229329 w 286670"/>
                  <a:gd name="connsiteY3" fmla="*/ 89819 h 288739"/>
                  <a:gd name="connsiteX4" fmla="*/ 261298 w 286670"/>
                  <a:gd name="connsiteY4" fmla="*/ 89819 h 288739"/>
                  <a:gd name="connsiteX5" fmla="*/ 286671 w 286670"/>
                  <a:gd name="connsiteY5" fmla="*/ 13701 h 288739"/>
                  <a:gd name="connsiteX6" fmla="*/ 215627 w 286670"/>
                  <a:gd name="connsiteY6" fmla="*/ 0 h 288739"/>
                  <a:gd name="connsiteX7" fmla="*/ 75571 w 286670"/>
                  <a:gd name="connsiteY7" fmla="*/ 58357 h 288739"/>
                  <a:gd name="connsiteX8" fmla="*/ 975 w 286670"/>
                  <a:gd name="connsiteY8" fmla="*/ 195369 h 288739"/>
                  <a:gd name="connsiteX9" fmla="*/ 20258 w 286670"/>
                  <a:gd name="connsiteY9" fmla="*/ 262860 h 288739"/>
                  <a:gd name="connsiteX10" fmla="*/ 90794 w 286670"/>
                  <a:gd name="connsiteY10" fmla="*/ 288740 h 288739"/>
                  <a:gd name="connsiteX11" fmla="*/ 210553 w 286670"/>
                  <a:gd name="connsiteY11" fmla="*/ 262352 h 288739"/>
                  <a:gd name="connsiteX12" fmla="*/ 220702 w 286670"/>
                  <a:gd name="connsiteY12" fmla="*/ 229876 h 288739"/>
                  <a:gd name="connsiteX13" fmla="*/ 137480 w 286670"/>
                  <a:gd name="connsiteY13" fmla="*/ 248144 h 288739"/>
                  <a:gd name="connsiteX14" fmla="*/ 80645 w 286670"/>
                  <a:gd name="connsiteY14" fmla="*/ 183697 h 28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6670" h="288739">
                    <a:moveTo>
                      <a:pt x="80645" y="183697"/>
                    </a:moveTo>
                    <a:cubicBezTo>
                      <a:pt x="86227" y="142086"/>
                      <a:pt x="100943" y="104535"/>
                      <a:pt x="124793" y="72058"/>
                    </a:cubicBezTo>
                    <a:cubicBezTo>
                      <a:pt x="148644" y="39581"/>
                      <a:pt x="175539" y="25880"/>
                      <a:pt x="200404" y="25880"/>
                    </a:cubicBezTo>
                    <a:cubicBezTo>
                      <a:pt x="246074" y="25880"/>
                      <a:pt x="238970" y="57342"/>
                      <a:pt x="229329" y="89819"/>
                    </a:cubicBezTo>
                    <a:lnTo>
                      <a:pt x="261298" y="89819"/>
                    </a:lnTo>
                    <a:lnTo>
                      <a:pt x="286671" y="13701"/>
                    </a:lnTo>
                    <a:cubicBezTo>
                      <a:pt x="262313" y="4567"/>
                      <a:pt x="238463" y="0"/>
                      <a:pt x="215627" y="0"/>
                    </a:cubicBezTo>
                    <a:cubicBezTo>
                      <a:pt x="164882" y="0"/>
                      <a:pt x="118197" y="19283"/>
                      <a:pt x="75571" y="58357"/>
                    </a:cubicBezTo>
                    <a:cubicBezTo>
                      <a:pt x="32945" y="97431"/>
                      <a:pt x="8080" y="143101"/>
                      <a:pt x="975" y="195369"/>
                    </a:cubicBezTo>
                    <a:cubicBezTo>
                      <a:pt x="-2577" y="223279"/>
                      <a:pt x="3513" y="245607"/>
                      <a:pt x="20258" y="262860"/>
                    </a:cubicBezTo>
                    <a:cubicBezTo>
                      <a:pt x="37004" y="280113"/>
                      <a:pt x="60347" y="288740"/>
                      <a:pt x="90794" y="288740"/>
                    </a:cubicBezTo>
                    <a:cubicBezTo>
                      <a:pt x="124286" y="288740"/>
                      <a:pt x="164375" y="280113"/>
                      <a:pt x="210553" y="262352"/>
                    </a:cubicBezTo>
                    <a:lnTo>
                      <a:pt x="220702" y="229876"/>
                    </a:lnTo>
                    <a:cubicBezTo>
                      <a:pt x="188732" y="242054"/>
                      <a:pt x="160823" y="248144"/>
                      <a:pt x="137480" y="248144"/>
                    </a:cubicBezTo>
                    <a:cubicBezTo>
                      <a:pt x="94346" y="248144"/>
                      <a:pt x="74556" y="228861"/>
                      <a:pt x="80645" y="183697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A522F350-CE99-C2A8-5A9B-288171D7A4FD}"/>
                  </a:ext>
                </a:extLst>
              </p:cNvPr>
              <p:cNvSpPr/>
              <p:nvPr/>
            </p:nvSpPr>
            <p:spPr>
              <a:xfrm>
                <a:off x="1534119" y="894741"/>
                <a:ext cx="338470" cy="276561"/>
              </a:xfrm>
              <a:custGeom>
                <a:avLst/>
                <a:gdLst>
                  <a:gd name="connsiteX0" fmla="*/ 264382 w 338470"/>
                  <a:gd name="connsiteY0" fmla="*/ 0 h 276561"/>
                  <a:gd name="connsiteX1" fmla="*/ 240025 w 338470"/>
                  <a:gd name="connsiteY1" fmla="*/ 74595 h 276561"/>
                  <a:gd name="connsiteX2" fmla="*/ 239517 w 338470"/>
                  <a:gd name="connsiteY2" fmla="*/ 74595 h 276561"/>
                  <a:gd name="connsiteX3" fmla="*/ 202981 w 338470"/>
                  <a:gd name="connsiteY3" fmla="*/ 121281 h 276561"/>
                  <a:gd name="connsiteX4" fmla="*/ 119251 w 338470"/>
                  <a:gd name="connsiteY4" fmla="*/ 143609 h 276561"/>
                  <a:gd name="connsiteX5" fmla="*/ 121281 w 338470"/>
                  <a:gd name="connsiteY5" fmla="*/ 135997 h 276561"/>
                  <a:gd name="connsiteX6" fmla="*/ 121281 w 338470"/>
                  <a:gd name="connsiteY6" fmla="*/ 135997 h 276561"/>
                  <a:gd name="connsiteX7" fmla="*/ 166444 w 338470"/>
                  <a:gd name="connsiteY7" fmla="*/ 507 h 276561"/>
                  <a:gd name="connsiteX8" fmla="*/ 91341 w 338470"/>
                  <a:gd name="connsiteY8" fmla="*/ 507 h 276561"/>
                  <a:gd name="connsiteX9" fmla="*/ 0 w 338470"/>
                  <a:gd name="connsiteY9" fmla="*/ 276561 h 276561"/>
                  <a:gd name="connsiteX10" fmla="*/ 74595 w 338470"/>
                  <a:gd name="connsiteY10" fmla="*/ 276561 h 276561"/>
                  <a:gd name="connsiteX11" fmla="*/ 110624 w 338470"/>
                  <a:gd name="connsiteY11" fmla="*/ 167459 h 276561"/>
                  <a:gd name="connsiteX12" fmla="*/ 120773 w 338470"/>
                  <a:gd name="connsiteY12" fmla="*/ 167966 h 276561"/>
                  <a:gd name="connsiteX13" fmla="*/ 215160 w 338470"/>
                  <a:gd name="connsiteY13" fmla="*/ 149698 h 276561"/>
                  <a:gd name="connsiteX14" fmla="*/ 173548 w 338470"/>
                  <a:gd name="connsiteY14" fmla="*/ 276561 h 276561"/>
                  <a:gd name="connsiteX15" fmla="*/ 248651 w 338470"/>
                  <a:gd name="connsiteY15" fmla="*/ 276561 h 276561"/>
                  <a:gd name="connsiteX16" fmla="*/ 338470 w 338470"/>
                  <a:gd name="connsiteY16" fmla="*/ 507 h 276561"/>
                  <a:gd name="connsiteX17" fmla="*/ 264382 w 338470"/>
                  <a:gd name="connsiteY17" fmla="*/ 507 h 27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8470" h="276561">
                    <a:moveTo>
                      <a:pt x="264382" y="0"/>
                    </a:moveTo>
                    <a:lnTo>
                      <a:pt x="240025" y="74595"/>
                    </a:lnTo>
                    <a:lnTo>
                      <a:pt x="239517" y="74595"/>
                    </a:lnTo>
                    <a:cubicBezTo>
                      <a:pt x="232920" y="92356"/>
                      <a:pt x="219727" y="109610"/>
                      <a:pt x="202981" y="121281"/>
                    </a:cubicBezTo>
                    <a:cubicBezTo>
                      <a:pt x="181668" y="135997"/>
                      <a:pt x="148683" y="143609"/>
                      <a:pt x="119251" y="143609"/>
                    </a:cubicBezTo>
                    <a:cubicBezTo>
                      <a:pt x="119759" y="141072"/>
                      <a:pt x="120773" y="138534"/>
                      <a:pt x="121281" y="135997"/>
                    </a:cubicBezTo>
                    <a:lnTo>
                      <a:pt x="121281" y="135997"/>
                    </a:lnTo>
                    <a:lnTo>
                      <a:pt x="166444" y="507"/>
                    </a:lnTo>
                    <a:lnTo>
                      <a:pt x="91341" y="507"/>
                    </a:lnTo>
                    <a:cubicBezTo>
                      <a:pt x="61402" y="92864"/>
                      <a:pt x="30955" y="184712"/>
                      <a:pt x="0" y="276561"/>
                    </a:cubicBezTo>
                    <a:lnTo>
                      <a:pt x="74595" y="276561"/>
                    </a:lnTo>
                    <a:lnTo>
                      <a:pt x="110624" y="167459"/>
                    </a:lnTo>
                    <a:lnTo>
                      <a:pt x="120773" y="167966"/>
                    </a:lnTo>
                    <a:cubicBezTo>
                      <a:pt x="154773" y="167966"/>
                      <a:pt x="186235" y="161877"/>
                      <a:pt x="215160" y="149698"/>
                    </a:cubicBezTo>
                    <a:lnTo>
                      <a:pt x="173548" y="276561"/>
                    </a:lnTo>
                    <a:lnTo>
                      <a:pt x="248651" y="276561"/>
                    </a:lnTo>
                    <a:cubicBezTo>
                      <a:pt x="278591" y="184712"/>
                      <a:pt x="308531" y="92356"/>
                      <a:pt x="338470" y="507"/>
                    </a:cubicBezTo>
                    <a:lnTo>
                      <a:pt x="264382" y="507"/>
                    </a:ln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90B461AA-687A-1054-D36C-B23DC7558D57}"/>
                  </a:ext>
                </a:extLst>
              </p:cNvPr>
              <p:cNvSpPr/>
              <p:nvPr/>
            </p:nvSpPr>
            <p:spPr>
              <a:xfrm>
                <a:off x="863776" y="702417"/>
                <a:ext cx="496287" cy="473959"/>
              </a:xfrm>
              <a:custGeom>
                <a:avLst/>
                <a:gdLst>
                  <a:gd name="connsiteX0" fmla="*/ 275546 w 496287"/>
                  <a:gd name="connsiteY0" fmla="*/ 468885 h 473959"/>
                  <a:gd name="connsiteX1" fmla="*/ 344560 w 496287"/>
                  <a:gd name="connsiteY1" fmla="*/ 468885 h 473959"/>
                  <a:gd name="connsiteX2" fmla="*/ 496288 w 496287"/>
                  <a:gd name="connsiteY2" fmla="*/ 0 h 473959"/>
                  <a:gd name="connsiteX3" fmla="*/ 410021 w 496287"/>
                  <a:gd name="connsiteY3" fmla="*/ 23850 h 473959"/>
                  <a:gd name="connsiteX4" fmla="*/ 218712 w 496287"/>
                  <a:gd name="connsiteY4" fmla="*/ 270979 h 473959"/>
                  <a:gd name="connsiteX5" fmla="*/ 11671 w 496287"/>
                  <a:gd name="connsiteY5" fmla="*/ 435393 h 473959"/>
                  <a:gd name="connsiteX6" fmla="*/ 11164 w 496287"/>
                  <a:gd name="connsiteY6" fmla="*/ 436408 h 473959"/>
                  <a:gd name="connsiteX7" fmla="*/ 0 w 496287"/>
                  <a:gd name="connsiteY7" fmla="*/ 473960 h 473959"/>
                  <a:gd name="connsiteX8" fmla="*/ 204503 w 496287"/>
                  <a:gd name="connsiteY8" fmla="*/ 367395 h 473959"/>
                  <a:gd name="connsiteX9" fmla="*/ 209578 w 496287"/>
                  <a:gd name="connsiteY9" fmla="*/ 367395 h 473959"/>
                  <a:gd name="connsiteX10" fmla="*/ 315128 w 496287"/>
                  <a:gd name="connsiteY10" fmla="*/ 347604 h 473959"/>
                  <a:gd name="connsiteX11" fmla="*/ 313605 w 496287"/>
                  <a:gd name="connsiteY11" fmla="*/ 351664 h 473959"/>
                  <a:gd name="connsiteX12" fmla="*/ 275546 w 496287"/>
                  <a:gd name="connsiteY12" fmla="*/ 468885 h 473959"/>
                  <a:gd name="connsiteX13" fmla="*/ 219727 w 496287"/>
                  <a:gd name="connsiteY13" fmla="*/ 339485 h 473959"/>
                  <a:gd name="connsiteX14" fmla="*/ 252711 w 496287"/>
                  <a:gd name="connsiteY14" fmla="*/ 265397 h 473959"/>
                  <a:gd name="connsiteX15" fmla="*/ 408499 w 496287"/>
                  <a:gd name="connsiteY15" fmla="*/ 56327 h 473959"/>
                  <a:gd name="connsiteX16" fmla="*/ 338470 w 496287"/>
                  <a:gd name="connsiteY16" fmla="*/ 273516 h 473959"/>
                  <a:gd name="connsiteX17" fmla="*/ 301934 w 496287"/>
                  <a:gd name="connsiteY17" fmla="*/ 315127 h 473959"/>
                  <a:gd name="connsiteX18" fmla="*/ 219727 w 496287"/>
                  <a:gd name="connsiteY18" fmla="*/ 339485 h 47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96287" h="473959">
                    <a:moveTo>
                      <a:pt x="275546" y="468885"/>
                    </a:moveTo>
                    <a:lnTo>
                      <a:pt x="344560" y="468885"/>
                    </a:lnTo>
                    <a:cubicBezTo>
                      <a:pt x="451632" y="138534"/>
                      <a:pt x="432349" y="196891"/>
                      <a:pt x="496288" y="0"/>
                    </a:cubicBezTo>
                    <a:cubicBezTo>
                      <a:pt x="465333" y="4567"/>
                      <a:pt x="435901" y="13194"/>
                      <a:pt x="410021" y="23850"/>
                    </a:cubicBezTo>
                    <a:cubicBezTo>
                      <a:pt x="301934" y="69521"/>
                      <a:pt x="256771" y="169489"/>
                      <a:pt x="218712" y="270979"/>
                    </a:cubicBezTo>
                    <a:cubicBezTo>
                      <a:pt x="177101" y="382618"/>
                      <a:pt x="121788" y="428797"/>
                      <a:pt x="11671" y="435393"/>
                    </a:cubicBezTo>
                    <a:lnTo>
                      <a:pt x="11164" y="436408"/>
                    </a:lnTo>
                    <a:lnTo>
                      <a:pt x="0" y="473960"/>
                    </a:lnTo>
                    <a:cubicBezTo>
                      <a:pt x="93371" y="470408"/>
                      <a:pt x="153250" y="444528"/>
                      <a:pt x="204503" y="367395"/>
                    </a:cubicBezTo>
                    <a:lnTo>
                      <a:pt x="209578" y="367395"/>
                    </a:lnTo>
                    <a:cubicBezTo>
                      <a:pt x="247636" y="367395"/>
                      <a:pt x="282651" y="360798"/>
                      <a:pt x="315128" y="347604"/>
                    </a:cubicBezTo>
                    <a:lnTo>
                      <a:pt x="313605" y="351664"/>
                    </a:lnTo>
                    <a:lnTo>
                      <a:pt x="275546" y="468885"/>
                    </a:lnTo>
                    <a:close/>
                    <a:moveTo>
                      <a:pt x="219727" y="339485"/>
                    </a:moveTo>
                    <a:cubicBezTo>
                      <a:pt x="229876" y="318680"/>
                      <a:pt x="250174" y="277069"/>
                      <a:pt x="252711" y="265397"/>
                    </a:cubicBezTo>
                    <a:cubicBezTo>
                      <a:pt x="284173" y="186235"/>
                      <a:pt x="328829" y="91341"/>
                      <a:pt x="408499" y="56327"/>
                    </a:cubicBezTo>
                    <a:lnTo>
                      <a:pt x="338470" y="273516"/>
                    </a:lnTo>
                    <a:cubicBezTo>
                      <a:pt x="330351" y="289247"/>
                      <a:pt x="317157" y="303963"/>
                      <a:pt x="301934" y="315127"/>
                    </a:cubicBezTo>
                    <a:cubicBezTo>
                      <a:pt x="281128" y="329336"/>
                      <a:pt x="249666" y="337455"/>
                      <a:pt x="219727" y="339485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BBA411B-59D9-49B2-8B27-16856A6BAFFE}"/>
              </a:ext>
            </a:extLst>
          </p:cNvPr>
          <p:cNvSpPr txBox="1"/>
          <p:nvPr/>
        </p:nvSpPr>
        <p:spPr>
          <a:xfrm>
            <a:off x="2530942" y="254722"/>
            <a:ext cx="8077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4600" b="1" dirty="0">
                <a:solidFill>
                  <a:srgbClr val="ED613D"/>
                </a:solidFill>
                <a:latin typeface="Bebas Neue Bold" panose="020B0606020202050201" pitchFamily="34" charset="-52"/>
              </a:rPr>
              <a:t>20 </a:t>
            </a:r>
            <a:r>
              <a:rPr lang="ru-RU" sz="4600" b="1" dirty="0">
                <a:solidFill>
                  <a:srgbClr val="ED613D"/>
                </a:solidFill>
                <a:latin typeface="Bebas Neue Bold" panose="020B0606020202050201" pitchFamily="34" charset="-52"/>
              </a:rPr>
              <a:t>лет поставляем косметические продукты и товары бытовой химии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ED613D"/>
              </a:solidFill>
              <a:effectLst/>
              <a:uLnTx/>
              <a:uFillTx/>
              <a:latin typeface="Bebas Neue Bold" panose="020B0606020202050201" pitchFamily="34" charset="-52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B50FCB7-745B-4571-9463-80EE977EDA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21498" r="51500" b="14978"/>
          <a:stretch/>
        </p:blipFill>
        <p:spPr>
          <a:xfrm>
            <a:off x="633263" y="2461897"/>
            <a:ext cx="4130774" cy="3908548"/>
          </a:xfrm>
          <a:prstGeom prst="rect">
            <a:avLst/>
          </a:prstGeom>
        </p:spPr>
      </p:pic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0847ACE6-B8C7-4F0C-BF88-1049043CCEED}"/>
              </a:ext>
            </a:extLst>
          </p:cNvPr>
          <p:cNvSpPr txBox="1">
            <a:spLocks/>
          </p:cNvSpPr>
          <p:nvPr/>
        </p:nvSpPr>
        <p:spPr>
          <a:xfrm>
            <a:off x="544732" y="1999699"/>
            <a:ext cx="4332068" cy="4616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181818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НАГРАДЫ И ДОСТИЖЕНИЯ</a:t>
            </a: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11273BA3-C6CE-430F-B2FE-518F370321F7}"/>
              </a:ext>
            </a:extLst>
          </p:cNvPr>
          <p:cNvSpPr txBox="1">
            <a:spLocks/>
          </p:cNvSpPr>
          <p:nvPr/>
        </p:nvSpPr>
        <p:spPr>
          <a:xfrm>
            <a:off x="5449893" y="1999699"/>
            <a:ext cx="3610865" cy="4616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181818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НАША ДИСТРИБУЦИЯ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1408B3CF-1685-48A5-B000-18146FADE958}"/>
              </a:ext>
            </a:extLst>
          </p:cNvPr>
          <p:cNvSpPr txBox="1">
            <a:spLocks/>
          </p:cNvSpPr>
          <p:nvPr/>
        </p:nvSpPr>
        <p:spPr>
          <a:xfrm>
            <a:off x="5468457" y="2566078"/>
            <a:ext cx="1215802" cy="101566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6000" b="1" dirty="0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15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0B8217DC-4DEA-404D-83F3-5CE16B7E2E73}"/>
              </a:ext>
            </a:extLst>
          </p:cNvPr>
          <p:cNvSpPr txBox="1">
            <a:spLocks/>
          </p:cNvSpPr>
          <p:nvPr/>
        </p:nvSpPr>
        <p:spPr>
          <a:xfrm>
            <a:off x="6480558" y="2673853"/>
            <a:ext cx="1320423" cy="4616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СТРАН</a:t>
            </a:r>
            <a:endParaRPr lang="ru-RU" sz="5400" b="1" dirty="0">
              <a:solidFill>
                <a:srgbClr val="ED613D"/>
              </a:solidFill>
              <a:latin typeface="Evolventa" panose="020B0502020202020204" pitchFamily="34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BD4A9044-6F94-447F-B0F3-4715793BD9F4}"/>
              </a:ext>
            </a:extLst>
          </p:cNvPr>
          <p:cNvSpPr txBox="1">
            <a:spLocks/>
          </p:cNvSpPr>
          <p:nvPr/>
        </p:nvSpPr>
        <p:spPr>
          <a:xfrm>
            <a:off x="6480559" y="3068806"/>
            <a:ext cx="2279306" cy="41549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50" dirty="0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В которых продаётся </a:t>
            </a:r>
            <a:br>
              <a:rPr lang="ru-RU" sz="1050" dirty="0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</a:br>
            <a:r>
              <a:rPr lang="ru-RU" sz="1050" dirty="0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продукция компании «</a:t>
            </a:r>
            <a:r>
              <a:rPr lang="ru-RU" sz="1050" dirty="0" err="1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Арнест</a:t>
            </a:r>
            <a:r>
              <a:rPr lang="ru-RU" sz="1050" dirty="0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» </a:t>
            </a:r>
            <a:endParaRPr lang="ru-RU" sz="2400" dirty="0">
              <a:solidFill>
                <a:srgbClr val="ED613D"/>
              </a:solidFill>
              <a:latin typeface="Evolventa" panose="020B0502020202020204" pitchFamily="34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DB0D75FA-251C-4DFC-BE83-4A811448B0AF}"/>
              </a:ext>
            </a:extLst>
          </p:cNvPr>
          <p:cNvSpPr txBox="1">
            <a:spLocks/>
          </p:cNvSpPr>
          <p:nvPr/>
        </p:nvSpPr>
        <p:spPr>
          <a:xfrm>
            <a:off x="5568474" y="3707047"/>
            <a:ext cx="861320" cy="101566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6000" b="1" dirty="0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5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FD0A7431-8181-478B-93F1-6B554FD776BC}"/>
              </a:ext>
            </a:extLst>
          </p:cNvPr>
          <p:cNvSpPr txBox="1">
            <a:spLocks/>
          </p:cNvSpPr>
          <p:nvPr/>
        </p:nvSpPr>
        <p:spPr>
          <a:xfrm>
            <a:off x="6121536" y="3908452"/>
            <a:ext cx="2984400" cy="6833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ru-RU"/>
            </a:defPPr>
            <a:lvl1pPr defTabSz="758951">
              <a:lnSpc>
                <a:spcPct val="100000"/>
              </a:lnSpc>
              <a:spcBef>
                <a:spcPct val="0"/>
              </a:spcBef>
              <a:buNone/>
              <a:defRPr sz="2400" b="1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/>
              <a:t>ТЫС.</a:t>
            </a:r>
          </a:p>
          <a:p>
            <a:pPr>
              <a:lnSpc>
                <a:spcPct val="80000"/>
              </a:lnSpc>
            </a:pPr>
            <a:r>
              <a:rPr lang="ru-RU" dirty="0"/>
              <a:t>ГОРОДОВ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6966552A-E594-49B0-A280-374D01D3DF89}"/>
              </a:ext>
            </a:extLst>
          </p:cNvPr>
          <p:cNvSpPr txBox="1">
            <a:spLocks/>
          </p:cNvSpPr>
          <p:nvPr/>
        </p:nvSpPr>
        <p:spPr>
          <a:xfrm>
            <a:off x="5593807" y="4537755"/>
            <a:ext cx="2400300" cy="41549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50" dirty="0">
                <a:solidFill>
                  <a:srgbClr val="ED613D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В охвате продаж продукции компании </a:t>
            </a:r>
            <a:endParaRPr lang="ru-RU" sz="2400" dirty="0">
              <a:solidFill>
                <a:srgbClr val="ED613D"/>
              </a:solidFill>
              <a:latin typeface="Evolventa" panose="020B0502020202020204" pitchFamily="34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1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 rot="2076736">
            <a:off x="9763476" y="4255142"/>
            <a:ext cx="1035953" cy="2071414"/>
          </a:xfrm>
          <a:custGeom>
            <a:avLst/>
            <a:gdLst/>
            <a:ahLst/>
            <a:cxnLst/>
            <a:rect l="l" t="t" r="r" b="b"/>
            <a:pathLst>
              <a:path w="1337309" h="2673985">
                <a:moveTo>
                  <a:pt x="1336700" y="0"/>
                </a:moveTo>
                <a:lnTo>
                  <a:pt x="1288757" y="843"/>
                </a:lnTo>
                <a:lnTo>
                  <a:pt x="1241238" y="3356"/>
                </a:lnTo>
                <a:lnTo>
                  <a:pt x="1194173" y="7509"/>
                </a:lnTo>
                <a:lnTo>
                  <a:pt x="1147588" y="13274"/>
                </a:lnTo>
                <a:lnTo>
                  <a:pt x="1101513" y="20622"/>
                </a:lnTo>
                <a:lnTo>
                  <a:pt x="1055976" y="29527"/>
                </a:lnTo>
                <a:lnTo>
                  <a:pt x="1011005" y="39959"/>
                </a:lnTo>
                <a:lnTo>
                  <a:pt x="966628" y="51890"/>
                </a:lnTo>
                <a:lnTo>
                  <a:pt x="922873" y="65291"/>
                </a:lnTo>
                <a:lnTo>
                  <a:pt x="879770" y="80135"/>
                </a:lnTo>
                <a:lnTo>
                  <a:pt x="837345" y="96394"/>
                </a:lnTo>
                <a:lnTo>
                  <a:pt x="795628" y="114038"/>
                </a:lnTo>
                <a:lnTo>
                  <a:pt x="754646" y="133040"/>
                </a:lnTo>
                <a:lnTo>
                  <a:pt x="714428" y="153371"/>
                </a:lnTo>
                <a:lnTo>
                  <a:pt x="675003" y="175003"/>
                </a:lnTo>
                <a:lnTo>
                  <a:pt x="636398" y="197909"/>
                </a:lnTo>
                <a:lnTo>
                  <a:pt x="598642" y="222059"/>
                </a:lnTo>
                <a:lnTo>
                  <a:pt x="561762" y="247425"/>
                </a:lnTo>
                <a:lnTo>
                  <a:pt x="525788" y="273979"/>
                </a:lnTo>
                <a:lnTo>
                  <a:pt x="490748" y="301693"/>
                </a:lnTo>
                <a:lnTo>
                  <a:pt x="456669" y="330538"/>
                </a:lnTo>
                <a:lnTo>
                  <a:pt x="423581" y="360487"/>
                </a:lnTo>
                <a:lnTo>
                  <a:pt x="391510" y="391510"/>
                </a:lnTo>
                <a:lnTo>
                  <a:pt x="360487" y="423581"/>
                </a:lnTo>
                <a:lnTo>
                  <a:pt x="330538" y="456669"/>
                </a:lnTo>
                <a:lnTo>
                  <a:pt x="301693" y="490748"/>
                </a:lnTo>
                <a:lnTo>
                  <a:pt x="273979" y="525788"/>
                </a:lnTo>
                <a:lnTo>
                  <a:pt x="247425" y="561762"/>
                </a:lnTo>
                <a:lnTo>
                  <a:pt x="222059" y="598642"/>
                </a:lnTo>
                <a:lnTo>
                  <a:pt x="197909" y="636398"/>
                </a:lnTo>
                <a:lnTo>
                  <a:pt x="175003" y="675003"/>
                </a:lnTo>
                <a:lnTo>
                  <a:pt x="153371" y="714428"/>
                </a:lnTo>
                <a:lnTo>
                  <a:pt x="133040" y="754646"/>
                </a:lnTo>
                <a:lnTo>
                  <a:pt x="114038" y="795628"/>
                </a:lnTo>
                <a:lnTo>
                  <a:pt x="96394" y="837345"/>
                </a:lnTo>
                <a:lnTo>
                  <a:pt x="80135" y="879770"/>
                </a:lnTo>
                <a:lnTo>
                  <a:pt x="65291" y="922873"/>
                </a:lnTo>
                <a:lnTo>
                  <a:pt x="51890" y="966628"/>
                </a:lnTo>
                <a:lnTo>
                  <a:pt x="39959" y="1011005"/>
                </a:lnTo>
                <a:lnTo>
                  <a:pt x="29527" y="1055976"/>
                </a:lnTo>
                <a:lnTo>
                  <a:pt x="20622" y="1101513"/>
                </a:lnTo>
                <a:lnTo>
                  <a:pt x="13274" y="1147588"/>
                </a:lnTo>
                <a:lnTo>
                  <a:pt x="7509" y="1194173"/>
                </a:lnTo>
                <a:lnTo>
                  <a:pt x="3356" y="1241238"/>
                </a:lnTo>
                <a:lnTo>
                  <a:pt x="843" y="1288757"/>
                </a:lnTo>
                <a:lnTo>
                  <a:pt x="0" y="1336700"/>
                </a:lnTo>
                <a:lnTo>
                  <a:pt x="843" y="1384642"/>
                </a:lnTo>
                <a:lnTo>
                  <a:pt x="3356" y="1432160"/>
                </a:lnTo>
                <a:lnTo>
                  <a:pt x="7509" y="1479225"/>
                </a:lnTo>
                <a:lnTo>
                  <a:pt x="13274" y="1525808"/>
                </a:lnTo>
                <a:lnTo>
                  <a:pt x="20622" y="1571883"/>
                </a:lnTo>
                <a:lnTo>
                  <a:pt x="29527" y="1617419"/>
                </a:lnTo>
                <a:lnTo>
                  <a:pt x="39959" y="1662390"/>
                </a:lnTo>
                <a:lnTo>
                  <a:pt x="51890" y="1706767"/>
                </a:lnTo>
                <a:lnTo>
                  <a:pt x="65291" y="1750520"/>
                </a:lnTo>
                <a:lnTo>
                  <a:pt x="80135" y="1793624"/>
                </a:lnTo>
                <a:lnTo>
                  <a:pt x="96394" y="1836048"/>
                </a:lnTo>
                <a:lnTo>
                  <a:pt x="114038" y="1877764"/>
                </a:lnTo>
                <a:lnTo>
                  <a:pt x="133040" y="1918746"/>
                </a:lnTo>
                <a:lnTo>
                  <a:pt x="153371" y="1958963"/>
                </a:lnTo>
                <a:lnTo>
                  <a:pt x="175003" y="1998388"/>
                </a:lnTo>
                <a:lnTo>
                  <a:pt x="197909" y="2036993"/>
                </a:lnTo>
                <a:lnTo>
                  <a:pt x="222059" y="2074749"/>
                </a:lnTo>
                <a:lnTo>
                  <a:pt x="247425" y="2111628"/>
                </a:lnTo>
                <a:lnTo>
                  <a:pt x="273979" y="2147601"/>
                </a:lnTo>
                <a:lnTo>
                  <a:pt x="301693" y="2182642"/>
                </a:lnTo>
                <a:lnTo>
                  <a:pt x="330538" y="2216720"/>
                </a:lnTo>
                <a:lnTo>
                  <a:pt x="360487" y="2249808"/>
                </a:lnTo>
                <a:lnTo>
                  <a:pt x="391510" y="2281878"/>
                </a:lnTo>
                <a:lnTo>
                  <a:pt x="423581" y="2312902"/>
                </a:lnTo>
                <a:lnTo>
                  <a:pt x="456669" y="2342850"/>
                </a:lnTo>
                <a:lnTo>
                  <a:pt x="490748" y="2371695"/>
                </a:lnTo>
                <a:lnTo>
                  <a:pt x="525788" y="2399409"/>
                </a:lnTo>
                <a:lnTo>
                  <a:pt x="561762" y="2425963"/>
                </a:lnTo>
                <a:lnTo>
                  <a:pt x="598642" y="2451329"/>
                </a:lnTo>
                <a:lnTo>
                  <a:pt x="636398" y="2475479"/>
                </a:lnTo>
                <a:lnTo>
                  <a:pt x="675003" y="2498384"/>
                </a:lnTo>
                <a:lnTo>
                  <a:pt x="714428" y="2520016"/>
                </a:lnTo>
                <a:lnTo>
                  <a:pt x="754646" y="2540348"/>
                </a:lnTo>
                <a:lnTo>
                  <a:pt x="795628" y="2559350"/>
                </a:lnTo>
                <a:lnTo>
                  <a:pt x="837345" y="2576994"/>
                </a:lnTo>
                <a:lnTo>
                  <a:pt x="879770" y="2593252"/>
                </a:lnTo>
                <a:lnTo>
                  <a:pt x="922873" y="2608096"/>
                </a:lnTo>
                <a:lnTo>
                  <a:pt x="966628" y="2621498"/>
                </a:lnTo>
                <a:lnTo>
                  <a:pt x="1011005" y="2633428"/>
                </a:lnTo>
                <a:lnTo>
                  <a:pt x="1055976" y="2643860"/>
                </a:lnTo>
                <a:lnTo>
                  <a:pt x="1101513" y="2652765"/>
                </a:lnTo>
                <a:lnTo>
                  <a:pt x="1147588" y="2660114"/>
                </a:lnTo>
                <a:lnTo>
                  <a:pt x="1194173" y="2665879"/>
                </a:lnTo>
                <a:lnTo>
                  <a:pt x="1241238" y="2670031"/>
                </a:lnTo>
                <a:lnTo>
                  <a:pt x="1288757" y="2672544"/>
                </a:lnTo>
                <a:lnTo>
                  <a:pt x="1336700" y="2673388"/>
                </a:lnTo>
                <a:lnTo>
                  <a:pt x="1336700" y="0"/>
                </a:lnTo>
                <a:close/>
              </a:path>
            </a:pathLst>
          </a:custGeom>
          <a:solidFill>
            <a:srgbClr val="F1E755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91793" y="3347821"/>
            <a:ext cx="2400300" cy="3510279"/>
          </a:xfrm>
          <a:custGeom>
            <a:avLst/>
            <a:gdLst/>
            <a:ahLst/>
            <a:cxnLst/>
            <a:rect l="l" t="t" r="r" b="b"/>
            <a:pathLst>
              <a:path w="2400300" h="3510279">
                <a:moveTo>
                  <a:pt x="2400211" y="0"/>
                </a:moveTo>
                <a:lnTo>
                  <a:pt x="0" y="3510178"/>
                </a:lnTo>
                <a:lnTo>
                  <a:pt x="2400211" y="3510178"/>
                </a:lnTo>
                <a:lnTo>
                  <a:pt x="2400211" y="0"/>
                </a:lnTo>
                <a:close/>
              </a:path>
            </a:pathLst>
          </a:custGeom>
          <a:solidFill>
            <a:srgbClr val="0161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50724" y="264016"/>
            <a:ext cx="447675" cy="807720"/>
          </a:xfrm>
          <a:custGeom>
            <a:avLst/>
            <a:gdLst/>
            <a:ahLst/>
            <a:cxnLst/>
            <a:rect l="l" t="t" r="r" b="b"/>
            <a:pathLst>
              <a:path w="447675" h="807720">
                <a:moveTo>
                  <a:pt x="441363" y="40347"/>
                </a:moveTo>
                <a:lnTo>
                  <a:pt x="401231" y="0"/>
                </a:lnTo>
                <a:lnTo>
                  <a:pt x="0" y="0"/>
                </a:lnTo>
                <a:lnTo>
                  <a:pt x="401231" y="403669"/>
                </a:lnTo>
                <a:lnTo>
                  <a:pt x="441363" y="363308"/>
                </a:lnTo>
                <a:lnTo>
                  <a:pt x="401231" y="322922"/>
                </a:lnTo>
                <a:lnTo>
                  <a:pt x="441363" y="282575"/>
                </a:lnTo>
                <a:lnTo>
                  <a:pt x="401231" y="242214"/>
                </a:lnTo>
                <a:lnTo>
                  <a:pt x="441363" y="201828"/>
                </a:lnTo>
                <a:lnTo>
                  <a:pt x="401231" y="161467"/>
                </a:lnTo>
                <a:lnTo>
                  <a:pt x="441363" y="121094"/>
                </a:lnTo>
                <a:lnTo>
                  <a:pt x="401231" y="80733"/>
                </a:lnTo>
                <a:lnTo>
                  <a:pt x="441363" y="40347"/>
                </a:lnTo>
                <a:close/>
              </a:path>
              <a:path w="447675" h="807720">
                <a:moveTo>
                  <a:pt x="447662" y="444055"/>
                </a:moveTo>
                <a:lnTo>
                  <a:pt x="407530" y="403669"/>
                </a:lnTo>
                <a:lnTo>
                  <a:pt x="401231" y="403669"/>
                </a:lnTo>
                <a:lnTo>
                  <a:pt x="6299" y="403669"/>
                </a:lnTo>
                <a:lnTo>
                  <a:pt x="407530" y="807364"/>
                </a:lnTo>
                <a:lnTo>
                  <a:pt x="447662" y="766978"/>
                </a:lnTo>
                <a:lnTo>
                  <a:pt x="407530" y="726630"/>
                </a:lnTo>
                <a:lnTo>
                  <a:pt x="447662" y="686244"/>
                </a:lnTo>
                <a:lnTo>
                  <a:pt x="407530" y="645883"/>
                </a:lnTo>
                <a:lnTo>
                  <a:pt x="447662" y="605510"/>
                </a:lnTo>
                <a:lnTo>
                  <a:pt x="407530" y="565150"/>
                </a:lnTo>
                <a:lnTo>
                  <a:pt x="447662" y="524789"/>
                </a:lnTo>
                <a:lnTo>
                  <a:pt x="407530" y="484403"/>
                </a:lnTo>
                <a:lnTo>
                  <a:pt x="447662" y="444055"/>
                </a:lnTo>
                <a:close/>
              </a:path>
            </a:pathLst>
          </a:custGeom>
          <a:solidFill>
            <a:srgbClr val="E74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355F46-A911-8F44-89C8-983D055A6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66" y="6248400"/>
            <a:ext cx="873712" cy="3928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BBA411B-59D9-49B2-8B27-16856A6BAFFE}"/>
              </a:ext>
            </a:extLst>
          </p:cNvPr>
          <p:cNvSpPr txBox="1"/>
          <p:nvPr/>
        </p:nvSpPr>
        <p:spPr>
          <a:xfrm>
            <a:off x="2515949" y="323619"/>
            <a:ext cx="6172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600" b="1" dirty="0">
                <a:solidFill>
                  <a:srgbClr val="ED613D"/>
                </a:solidFill>
                <a:latin typeface="Bebas Neue Bold" panose="020B0606020202050201" pitchFamily="34" charset="-52"/>
              </a:rPr>
              <a:t>Узнаваемые бренды </a:t>
            </a:r>
            <a:br>
              <a:rPr lang="ru-RU" sz="4600" b="1" dirty="0">
                <a:solidFill>
                  <a:srgbClr val="ED613D"/>
                </a:solidFill>
                <a:latin typeface="Bebas Neue Bold" panose="020B0606020202050201" pitchFamily="34" charset="-52"/>
              </a:rPr>
            </a:br>
            <a:r>
              <a:rPr lang="ru-RU" sz="4600" b="1" dirty="0">
                <a:solidFill>
                  <a:srgbClr val="ED613D"/>
                </a:solidFill>
                <a:latin typeface="Bebas Neue Bold" panose="020B0606020202050201" pitchFamily="34" charset="-52"/>
              </a:rPr>
              <a:t>на полках магазинов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448B4D-7CCB-422C-8341-0704DC7B7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90" y="4626741"/>
            <a:ext cx="2136227" cy="13223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39E504-BA48-4816-A315-095ED5174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4360" y="2051840"/>
            <a:ext cx="2137150" cy="19284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CFCCFD-BB02-474F-B20A-472CBB49D4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" y="2049546"/>
            <a:ext cx="5849371" cy="389958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F371E56-1DB2-4305-AEC1-B758720422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390" y="2049546"/>
            <a:ext cx="2136227" cy="250018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50FEFF-DA09-BEDE-4C9C-97B6AFBCB5D7}"/>
              </a:ext>
            </a:extLst>
          </p:cNvPr>
          <p:cNvSpPr/>
          <p:nvPr/>
        </p:nvSpPr>
        <p:spPr>
          <a:xfrm>
            <a:off x="641276" y="505868"/>
            <a:ext cx="1737131" cy="1143000"/>
          </a:xfrm>
          <a:prstGeom prst="rect">
            <a:avLst/>
          </a:prstGeom>
          <a:solidFill>
            <a:srgbClr val="ED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Рисунок 9">
            <a:extLst>
              <a:ext uri="{FF2B5EF4-FFF2-40B4-BE49-F238E27FC236}">
                <a16:creationId xmlns:a16="http://schemas.microsoft.com/office/drawing/2014/main" id="{C0381F06-2E5A-CACD-3EBB-E4894BCE454E}"/>
              </a:ext>
            </a:extLst>
          </p:cNvPr>
          <p:cNvGrpSpPr/>
          <p:nvPr/>
        </p:nvGrpSpPr>
        <p:grpSpPr>
          <a:xfrm>
            <a:off x="862468" y="682362"/>
            <a:ext cx="1294746" cy="790012"/>
            <a:chOff x="863776" y="509420"/>
            <a:chExt cx="1903620" cy="1161527"/>
          </a:xfrm>
          <a:solidFill>
            <a:schemeClr val="bg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ECB1C76-67E8-630A-25CD-1F4122AAE21C}"/>
                </a:ext>
              </a:extLst>
            </p:cNvPr>
            <p:cNvSpPr/>
            <p:nvPr/>
          </p:nvSpPr>
          <p:spPr>
            <a:xfrm>
              <a:off x="1369705" y="598192"/>
              <a:ext cx="822645" cy="253923"/>
            </a:xfrm>
            <a:custGeom>
              <a:avLst/>
              <a:gdLst>
                <a:gd name="connsiteX0" fmla="*/ 688105 w 822645"/>
                <a:gd name="connsiteY0" fmla="*/ 253923 h 253923"/>
                <a:gd name="connsiteX1" fmla="*/ 668314 w 822645"/>
                <a:gd name="connsiteY1" fmla="*/ 13391 h 253923"/>
                <a:gd name="connsiteX2" fmla="*/ 137012 w 822645"/>
                <a:gd name="connsiteY2" fmla="*/ 159537 h 253923"/>
                <a:gd name="connsiteX3" fmla="*/ 16238 w 822645"/>
                <a:gd name="connsiteY3" fmla="*/ 228551 h 253923"/>
                <a:gd name="connsiteX4" fmla="*/ 0 w 822645"/>
                <a:gd name="connsiteY4" fmla="*/ 228043 h 253923"/>
                <a:gd name="connsiteX5" fmla="*/ 7104 w 822645"/>
                <a:gd name="connsiteY5" fmla="*/ 208760 h 253923"/>
                <a:gd name="connsiteX6" fmla="*/ 124326 w 822645"/>
                <a:gd name="connsiteY6" fmla="*/ 142791 h 253923"/>
                <a:gd name="connsiteX7" fmla="*/ 672881 w 822645"/>
                <a:gd name="connsiteY7" fmla="*/ 705 h 253923"/>
                <a:gd name="connsiteX8" fmla="*/ 701806 w 822645"/>
                <a:gd name="connsiteY8" fmla="*/ 253923 h 253923"/>
                <a:gd name="connsiteX9" fmla="*/ 688105 w 822645"/>
                <a:gd name="connsiteY9" fmla="*/ 253923 h 25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2645" h="253923">
                  <a:moveTo>
                    <a:pt x="688105" y="253923"/>
                  </a:moveTo>
                  <a:cubicBezTo>
                    <a:pt x="863683" y="133150"/>
                    <a:pt x="826131" y="24048"/>
                    <a:pt x="668314" y="13391"/>
                  </a:cubicBezTo>
                  <a:cubicBezTo>
                    <a:pt x="505422" y="4257"/>
                    <a:pt x="292292" y="77838"/>
                    <a:pt x="137012" y="159537"/>
                  </a:cubicBezTo>
                  <a:cubicBezTo>
                    <a:pt x="99968" y="178820"/>
                    <a:pt x="54805" y="205715"/>
                    <a:pt x="16238" y="228551"/>
                  </a:cubicBezTo>
                  <a:lnTo>
                    <a:pt x="0" y="228043"/>
                  </a:lnTo>
                  <a:lnTo>
                    <a:pt x="7104" y="208760"/>
                  </a:lnTo>
                  <a:cubicBezTo>
                    <a:pt x="51253" y="181865"/>
                    <a:pt x="84237" y="162074"/>
                    <a:pt x="124326" y="142791"/>
                  </a:cubicBezTo>
                  <a:cubicBezTo>
                    <a:pt x="304979" y="55510"/>
                    <a:pt x="492228" y="-7414"/>
                    <a:pt x="672881" y="705"/>
                  </a:cubicBezTo>
                  <a:cubicBezTo>
                    <a:pt x="883981" y="13899"/>
                    <a:pt x="851504" y="168164"/>
                    <a:pt x="701806" y="253923"/>
                  </a:cubicBezTo>
                  <a:lnTo>
                    <a:pt x="688105" y="253923"/>
                  </a:lnTo>
                  <a:close/>
                </a:path>
              </a:pathLst>
            </a:custGeom>
            <a:grpFill/>
            <a:ln w="5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AD5ECE08-2FB9-1D09-0DA5-E12E1C6BD8FB}"/>
                </a:ext>
              </a:extLst>
            </p:cNvPr>
            <p:cNvSpPr/>
            <p:nvPr/>
          </p:nvSpPr>
          <p:spPr>
            <a:xfrm>
              <a:off x="1052510" y="1202257"/>
              <a:ext cx="1093596" cy="227678"/>
            </a:xfrm>
            <a:custGeom>
              <a:avLst/>
              <a:gdLst>
                <a:gd name="connsiteX0" fmla="*/ 37082 w 1093596"/>
                <a:gd name="connsiteY0" fmla="*/ 0 h 227678"/>
                <a:gd name="connsiteX1" fmla="*/ 312121 w 1093596"/>
                <a:gd name="connsiteY1" fmla="*/ 209578 h 227678"/>
                <a:gd name="connsiteX2" fmla="*/ 1026105 w 1093596"/>
                <a:gd name="connsiteY2" fmla="*/ 0 h 227678"/>
                <a:gd name="connsiteX3" fmla="*/ 1093596 w 1093596"/>
                <a:gd name="connsiteY3" fmla="*/ 0 h 227678"/>
                <a:gd name="connsiteX4" fmla="*/ 311106 w 1093596"/>
                <a:gd name="connsiteY4" fmla="*/ 227338 h 227678"/>
                <a:gd name="connsiteX5" fmla="*/ 8664 w 1093596"/>
                <a:gd name="connsiteY5" fmla="*/ 0 h 227678"/>
                <a:gd name="connsiteX6" fmla="*/ 37082 w 1093596"/>
                <a:gd name="connsiteY6" fmla="*/ 0 h 227678"/>
                <a:gd name="connsiteX7" fmla="*/ 37082 w 1093596"/>
                <a:gd name="connsiteY7" fmla="*/ 0 h 2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3596" h="227678">
                  <a:moveTo>
                    <a:pt x="37082" y="0"/>
                  </a:moveTo>
                  <a:cubicBezTo>
                    <a:pt x="-977" y="123311"/>
                    <a:pt x="57887" y="219727"/>
                    <a:pt x="312121" y="209578"/>
                  </a:cubicBezTo>
                  <a:cubicBezTo>
                    <a:pt x="635367" y="188772"/>
                    <a:pt x="954555" y="45671"/>
                    <a:pt x="1026105" y="0"/>
                  </a:cubicBezTo>
                  <a:cubicBezTo>
                    <a:pt x="1042851" y="0"/>
                    <a:pt x="1093596" y="0"/>
                    <a:pt x="1093596" y="0"/>
                  </a:cubicBezTo>
                  <a:cubicBezTo>
                    <a:pt x="868288" y="126355"/>
                    <a:pt x="595279" y="220234"/>
                    <a:pt x="311106" y="227338"/>
                  </a:cubicBezTo>
                  <a:cubicBezTo>
                    <a:pt x="41649" y="234443"/>
                    <a:pt x="-26857" y="129400"/>
                    <a:pt x="8664" y="0"/>
                  </a:cubicBezTo>
                  <a:lnTo>
                    <a:pt x="37082" y="0"/>
                  </a:lnTo>
                  <a:lnTo>
                    <a:pt x="37082" y="0"/>
                  </a:lnTo>
                  <a:close/>
                </a:path>
              </a:pathLst>
            </a:custGeom>
            <a:grpFill/>
            <a:ln w="5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51694F1D-A72C-C57E-F61F-C854F12B176B}"/>
                </a:ext>
              </a:extLst>
            </p:cNvPr>
            <p:cNvSpPr/>
            <p:nvPr/>
          </p:nvSpPr>
          <p:spPr>
            <a:xfrm>
              <a:off x="1374272" y="509420"/>
              <a:ext cx="1194862" cy="347262"/>
            </a:xfrm>
            <a:custGeom>
              <a:avLst/>
              <a:gdLst>
                <a:gd name="connsiteX0" fmla="*/ 1066156 w 1194862"/>
                <a:gd name="connsiteY0" fmla="*/ 347263 h 347262"/>
                <a:gd name="connsiteX1" fmla="*/ 702821 w 1194862"/>
                <a:gd name="connsiteY1" fmla="*/ 18942 h 347262"/>
                <a:gd name="connsiteX2" fmla="*/ 0 w 1194862"/>
                <a:gd name="connsiteY2" fmla="*/ 254399 h 347262"/>
                <a:gd name="connsiteX3" fmla="*/ 8119 w 1194862"/>
                <a:gd name="connsiteY3" fmla="*/ 229027 h 347262"/>
                <a:gd name="connsiteX4" fmla="*/ 691657 w 1194862"/>
                <a:gd name="connsiteY4" fmla="*/ 10315 h 347262"/>
                <a:gd name="connsiteX5" fmla="*/ 1109290 w 1194862"/>
                <a:gd name="connsiteY5" fmla="*/ 347263 h 347262"/>
                <a:gd name="connsiteX6" fmla="*/ 1066156 w 1194862"/>
                <a:gd name="connsiteY6" fmla="*/ 347263 h 3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4862" h="347262">
                  <a:moveTo>
                    <a:pt x="1066156" y="347263"/>
                  </a:moveTo>
                  <a:cubicBezTo>
                    <a:pt x="1348807" y="20971"/>
                    <a:pt x="924577" y="-5924"/>
                    <a:pt x="702821" y="18942"/>
                  </a:cubicBezTo>
                  <a:cubicBezTo>
                    <a:pt x="474975" y="44822"/>
                    <a:pt x="213637" y="121954"/>
                    <a:pt x="0" y="254399"/>
                  </a:cubicBezTo>
                  <a:lnTo>
                    <a:pt x="8119" y="229027"/>
                  </a:lnTo>
                  <a:cubicBezTo>
                    <a:pt x="219727" y="106731"/>
                    <a:pt x="471423" y="35180"/>
                    <a:pt x="691657" y="10315"/>
                  </a:cubicBezTo>
                  <a:cubicBezTo>
                    <a:pt x="914428" y="-21147"/>
                    <a:pt x="1388388" y="673"/>
                    <a:pt x="1109290" y="347263"/>
                  </a:cubicBezTo>
                  <a:lnTo>
                    <a:pt x="1066156" y="347263"/>
                  </a:lnTo>
                  <a:close/>
                </a:path>
              </a:pathLst>
            </a:custGeom>
            <a:grpFill/>
            <a:ln w="5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8328D162-97E9-B68B-AAFC-A52382927FA0}"/>
                </a:ext>
              </a:extLst>
            </p:cNvPr>
            <p:cNvSpPr/>
            <p:nvPr/>
          </p:nvSpPr>
          <p:spPr>
            <a:xfrm>
              <a:off x="923208" y="1202257"/>
              <a:ext cx="1753692" cy="468690"/>
            </a:xfrm>
            <a:custGeom>
              <a:avLst/>
              <a:gdLst>
                <a:gd name="connsiteX0" fmla="*/ 60834 w 1753692"/>
                <a:gd name="connsiteY0" fmla="*/ 0 h 468690"/>
                <a:gd name="connsiteX1" fmla="*/ 306948 w 1753692"/>
                <a:gd name="connsiteY1" fmla="*/ 426767 h 468690"/>
                <a:gd name="connsiteX2" fmla="*/ 1702948 w 1753692"/>
                <a:gd name="connsiteY2" fmla="*/ 8119 h 468690"/>
                <a:gd name="connsiteX3" fmla="*/ 1753693 w 1753692"/>
                <a:gd name="connsiteY3" fmla="*/ 8119 h 468690"/>
                <a:gd name="connsiteX4" fmla="*/ 300351 w 1753692"/>
                <a:gd name="connsiteY4" fmla="*/ 443005 h 468690"/>
                <a:gd name="connsiteX5" fmla="*/ 31402 w 1753692"/>
                <a:gd name="connsiteY5" fmla="*/ 0 h 468690"/>
                <a:gd name="connsiteX6" fmla="*/ 60834 w 1753692"/>
                <a:gd name="connsiteY6" fmla="*/ 0 h 468690"/>
                <a:gd name="connsiteX7" fmla="*/ 60834 w 1753692"/>
                <a:gd name="connsiteY7" fmla="*/ 0 h 46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3692" h="468690">
                  <a:moveTo>
                    <a:pt x="60834" y="0"/>
                  </a:moveTo>
                  <a:cubicBezTo>
                    <a:pt x="-41672" y="252203"/>
                    <a:pt x="83669" y="385663"/>
                    <a:pt x="306948" y="426767"/>
                  </a:cubicBezTo>
                  <a:cubicBezTo>
                    <a:pt x="767207" y="512019"/>
                    <a:pt x="1434506" y="274531"/>
                    <a:pt x="1702948" y="8119"/>
                  </a:cubicBezTo>
                  <a:lnTo>
                    <a:pt x="1753693" y="8119"/>
                  </a:lnTo>
                  <a:cubicBezTo>
                    <a:pt x="1472057" y="314112"/>
                    <a:pt x="767714" y="548555"/>
                    <a:pt x="300351" y="443005"/>
                  </a:cubicBezTo>
                  <a:cubicBezTo>
                    <a:pt x="68953" y="390738"/>
                    <a:pt x="-64507" y="248651"/>
                    <a:pt x="31402" y="0"/>
                  </a:cubicBezTo>
                  <a:lnTo>
                    <a:pt x="60834" y="0"/>
                  </a:lnTo>
                  <a:lnTo>
                    <a:pt x="60834" y="0"/>
                  </a:lnTo>
                  <a:close/>
                </a:path>
              </a:pathLst>
            </a:custGeom>
            <a:grpFill/>
            <a:ln w="50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2" name="Рисунок 9">
              <a:extLst>
                <a:ext uri="{FF2B5EF4-FFF2-40B4-BE49-F238E27FC236}">
                  <a16:creationId xmlns:a16="http://schemas.microsoft.com/office/drawing/2014/main" id="{C09A69D3-F0CD-350F-C892-8B10D0FF785F}"/>
                </a:ext>
              </a:extLst>
            </p:cNvPr>
            <p:cNvGrpSpPr/>
            <p:nvPr/>
          </p:nvGrpSpPr>
          <p:grpSpPr>
            <a:xfrm>
              <a:off x="863776" y="702417"/>
              <a:ext cx="1903620" cy="597777"/>
              <a:chOff x="863776" y="702417"/>
              <a:chExt cx="1903620" cy="597777"/>
            </a:xfrm>
            <a:grpFill/>
          </p:grpSpPr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446629C1-0EFD-FA92-C2D4-7FEBB7EFF139}"/>
                  </a:ext>
                </a:extLst>
              </p:cNvPr>
              <p:cNvSpPr/>
              <p:nvPr/>
            </p:nvSpPr>
            <p:spPr>
              <a:xfrm>
                <a:off x="2310013" y="888652"/>
                <a:ext cx="457383" cy="282143"/>
              </a:xfrm>
              <a:custGeom>
                <a:avLst/>
                <a:gdLst>
                  <a:gd name="connsiteX0" fmla="*/ 449095 w 457383"/>
                  <a:gd name="connsiteY0" fmla="*/ 14209 h 282143"/>
                  <a:gd name="connsiteX1" fmla="*/ 419155 w 457383"/>
                  <a:gd name="connsiteY1" fmla="*/ 0 h 282143"/>
                  <a:gd name="connsiteX2" fmla="*/ 288740 w 457383"/>
                  <a:gd name="connsiteY2" fmla="*/ 100475 h 282143"/>
                  <a:gd name="connsiteX3" fmla="*/ 295337 w 457383"/>
                  <a:gd name="connsiteY3" fmla="*/ 81192 h 282143"/>
                  <a:gd name="connsiteX4" fmla="*/ 304979 w 457383"/>
                  <a:gd name="connsiteY4" fmla="*/ 46178 h 282143"/>
                  <a:gd name="connsiteX5" fmla="*/ 295844 w 457383"/>
                  <a:gd name="connsiteY5" fmla="*/ 13701 h 282143"/>
                  <a:gd name="connsiteX6" fmla="*/ 264890 w 457383"/>
                  <a:gd name="connsiteY6" fmla="*/ 0 h 282143"/>
                  <a:gd name="connsiteX7" fmla="*/ 131430 w 457383"/>
                  <a:gd name="connsiteY7" fmla="*/ 103013 h 282143"/>
                  <a:gd name="connsiteX8" fmla="*/ 165937 w 457383"/>
                  <a:gd name="connsiteY8" fmla="*/ 6089 h 282143"/>
                  <a:gd name="connsiteX9" fmla="*/ 91849 w 457383"/>
                  <a:gd name="connsiteY9" fmla="*/ 6089 h 282143"/>
                  <a:gd name="connsiteX10" fmla="*/ 0 w 457383"/>
                  <a:gd name="connsiteY10" fmla="*/ 282143 h 282143"/>
                  <a:gd name="connsiteX11" fmla="*/ 71043 w 457383"/>
                  <a:gd name="connsiteY11" fmla="*/ 282143 h 282143"/>
                  <a:gd name="connsiteX12" fmla="*/ 106565 w 457383"/>
                  <a:gd name="connsiteY12" fmla="*/ 173041 h 282143"/>
                  <a:gd name="connsiteX13" fmla="*/ 212115 w 457383"/>
                  <a:gd name="connsiteY13" fmla="*/ 63431 h 282143"/>
                  <a:gd name="connsiteX14" fmla="*/ 223279 w 457383"/>
                  <a:gd name="connsiteY14" fmla="*/ 79162 h 282143"/>
                  <a:gd name="connsiteX15" fmla="*/ 216682 w 457383"/>
                  <a:gd name="connsiteY15" fmla="*/ 103013 h 282143"/>
                  <a:gd name="connsiteX16" fmla="*/ 156803 w 457383"/>
                  <a:gd name="connsiteY16" fmla="*/ 281636 h 282143"/>
                  <a:gd name="connsiteX17" fmla="*/ 228353 w 457383"/>
                  <a:gd name="connsiteY17" fmla="*/ 281636 h 282143"/>
                  <a:gd name="connsiteX18" fmla="*/ 264890 w 457383"/>
                  <a:gd name="connsiteY18" fmla="*/ 171519 h 282143"/>
                  <a:gd name="connsiteX19" fmla="*/ 365365 w 457383"/>
                  <a:gd name="connsiteY19" fmla="*/ 62924 h 282143"/>
                  <a:gd name="connsiteX20" fmla="*/ 377544 w 457383"/>
                  <a:gd name="connsiteY20" fmla="*/ 78655 h 282143"/>
                  <a:gd name="connsiteX21" fmla="*/ 370947 w 457383"/>
                  <a:gd name="connsiteY21" fmla="*/ 101998 h 282143"/>
                  <a:gd name="connsiteX22" fmla="*/ 311575 w 457383"/>
                  <a:gd name="connsiteY22" fmla="*/ 281128 h 282143"/>
                  <a:gd name="connsiteX23" fmla="*/ 383634 w 457383"/>
                  <a:gd name="connsiteY23" fmla="*/ 281128 h 282143"/>
                  <a:gd name="connsiteX24" fmla="*/ 449095 w 457383"/>
                  <a:gd name="connsiteY24" fmla="*/ 82207 h 282143"/>
                  <a:gd name="connsiteX25" fmla="*/ 456707 w 457383"/>
                  <a:gd name="connsiteY25" fmla="*/ 50238 h 282143"/>
                  <a:gd name="connsiteX26" fmla="*/ 449095 w 457383"/>
                  <a:gd name="connsiteY26" fmla="*/ 14209 h 28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7383" h="282143">
                    <a:moveTo>
                      <a:pt x="449095" y="14209"/>
                    </a:moveTo>
                    <a:cubicBezTo>
                      <a:pt x="441991" y="4567"/>
                      <a:pt x="432349" y="0"/>
                      <a:pt x="419155" y="0"/>
                    </a:cubicBezTo>
                    <a:cubicBezTo>
                      <a:pt x="374499" y="0"/>
                      <a:pt x="345575" y="19283"/>
                      <a:pt x="288740" y="100475"/>
                    </a:cubicBezTo>
                    <a:lnTo>
                      <a:pt x="295337" y="81192"/>
                    </a:lnTo>
                    <a:cubicBezTo>
                      <a:pt x="300919" y="64954"/>
                      <a:pt x="303964" y="53282"/>
                      <a:pt x="304979" y="46178"/>
                    </a:cubicBezTo>
                    <a:cubicBezTo>
                      <a:pt x="306501" y="33492"/>
                      <a:pt x="303456" y="22328"/>
                      <a:pt x="295844" y="13701"/>
                    </a:cubicBezTo>
                    <a:cubicBezTo>
                      <a:pt x="288233" y="4567"/>
                      <a:pt x="278084" y="0"/>
                      <a:pt x="264890" y="0"/>
                    </a:cubicBezTo>
                    <a:cubicBezTo>
                      <a:pt x="219219" y="0"/>
                      <a:pt x="187250" y="21820"/>
                      <a:pt x="131430" y="103013"/>
                    </a:cubicBezTo>
                    <a:lnTo>
                      <a:pt x="165937" y="6089"/>
                    </a:lnTo>
                    <a:lnTo>
                      <a:pt x="91849" y="6089"/>
                    </a:lnTo>
                    <a:cubicBezTo>
                      <a:pt x="61402" y="97938"/>
                      <a:pt x="30955" y="190294"/>
                      <a:pt x="0" y="282143"/>
                    </a:cubicBezTo>
                    <a:lnTo>
                      <a:pt x="71043" y="282143"/>
                    </a:lnTo>
                    <a:lnTo>
                      <a:pt x="106565" y="173041"/>
                    </a:lnTo>
                    <a:cubicBezTo>
                      <a:pt x="127878" y="146146"/>
                      <a:pt x="175071" y="63431"/>
                      <a:pt x="212115" y="63431"/>
                    </a:cubicBezTo>
                    <a:cubicBezTo>
                      <a:pt x="221249" y="63431"/>
                      <a:pt x="224801" y="68506"/>
                      <a:pt x="223279" y="79162"/>
                    </a:cubicBezTo>
                    <a:cubicBezTo>
                      <a:pt x="222771" y="83222"/>
                      <a:pt x="220234" y="91341"/>
                      <a:pt x="216682" y="103013"/>
                    </a:cubicBezTo>
                    <a:lnTo>
                      <a:pt x="156803" y="281636"/>
                    </a:lnTo>
                    <a:lnTo>
                      <a:pt x="228353" y="281636"/>
                    </a:lnTo>
                    <a:lnTo>
                      <a:pt x="264890" y="171519"/>
                    </a:lnTo>
                    <a:cubicBezTo>
                      <a:pt x="318680" y="99461"/>
                      <a:pt x="342530" y="62924"/>
                      <a:pt x="365365" y="62924"/>
                    </a:cubicBezTo>
                    <a:cubicBezTo>
                      <a:pt x="375007" y="62924"/>
                      <a:pt x="379067" y="68506"/>
                      <a:pt x="377544" y="78655"/>
                    </a:cubicBezTo>
                    <a:cubicBezTo>
                      <a:pt x="377037" y="82207"/>
                      <a:pt x="375007" y="89819"/>
                      <a:pt x="370947" y="101998"/>
                    </a:cubicBezTo>
                    <a:lnTo>
                      <a:pt x="311575" y="281128"/>
                    </a:lnTo>
                    <a:lnTo>
                      <a:pt x="383634" y="281128"/>
                    </a:lnTo>
                    <a:cubicBezTo>
                      <a:pt x="405454" y="214652"/>
                      <a:pt x="426767" y="148683"/>
                      <a:pt x="449095" y="82207"/>
                    </a:cubicBezTo>
                    <a:cubicBezTo>
                      <a:pt x="453154" y="70028"/>
                      <a:pt x="455692" y="59372"/>
                      <a:pt x="456707" y="50238"/>
                    </a:cubicBezTo>
                    <a:cubicBezTo>
                      <a:pt x="458736" y="36537"/>
                      <a:pt x="456199" y="23850"/>
                      <a:pt x="449095" y="14209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88B8C49E-65C5-B950-A4BF-D3C4C0F77D1E}"/>
                  </a:ext>
                </a:extLst>
              </p:cNvPr>
              <p:cNvSpPr/>
              <p:nvPr/>
            </p:nvSpPr>
            <p:spPr>
              <a:xfrm>
                <a:off x="1203261" y="888652"/>
                <a:ext cx="373074" cy="411543"/>
              </a:xfrm>
              <a:custGeom>
                <a:avLst/>
                <a:gdLst>
                  <a:gd name="connsiteX0" fmla="*/ 362828 w 373074"/>
                  <a:gd name="connsiteY0" fmla="*/ 18776 h 411543"/>
                  <a:gd name="connsiteX1" fmla="*/ 325277 w 373074"/>
                  <a:gd name="connsiteY1" fmla="*/ 0 h 411543"/>
                  <a:gd name="connsiteX2" fmla="*/ 174056 w 373074"/>
                  <a:gd name="connsiteY2" fmla="*/ 112147 h 411543"/>
                  <a:gd name="connsiteX3" fmla="*/ 209070 w 373074"/>
                  <a:gd name="connsiteY3" fmla="*/ 6597 h 411543"/>
                  <a:gd name="connsiteX4" fmla="*/ 133460 w 373074"/>
                  <a:gd name="connsiteY4" fmla="*/ 6597 h 411543"/>
                  <a:gd name="connsiteX5" fmla="*/ 0 w 373074"/>
                  <a:gd name="connsiteY5" fmla="*/ 411543 h 411543"/>
                  <a:gd name="connsiteX6" fmla="*/ 74595 w 373074"/>
                  <a:gd name="connsiteY6" fmla="*/ 411543 h 411543"/>
                  <a:gd name="connsiteX7" fmla="*/ 119251 w 373074"/>
                  <a:gd name="connsiteY7" fmla="*/ 278591 h 411543"/>
                  <a:gd name="connsiteX8" fmla="*/ 156803 w 373074"/>
                  <a:gd name="connsiteY8" fmla="*/ 282143 h 411543"/>
                  <a:gd name="connsiteX9" fmla="*/ 293307 w 373074"/>
                  <a:gd name="connsiteY9" fmla="*/ 218712 h 411543"/>
                  <a:gd name="connsiteX10" fmla="*/ 372470 w 373074"/>
                  <a:gd name="connsiteY10" fmla="*/ 66984 h 411543"/>
                  <a:gd name="connsiteX11" fmla="*/ 362828 w 373074"/>
                  <a:gd name="connsiteY11" fmla="*/ 18776 h 411543"/>
                  <a:gd name="connsiteX12" fmla="*/ 294829 w 373074"/>
                  <a:gd name="connsiteY12" fmla="*/ 80685 h 411543"/>
                  <a:gd name="connsiteX13" fmla="*/ 257785 w 373074"/>
                  <a:gd name="connsiteY13" fmla="*/ 185727 h 411543"/>
                  <a:gd name="connsiteX14" fmla="*/ 178116 w 373074"/>
                  <a:gd name="connsiteY14" fmla="*/ 256263 h 411543"/>
                  <a:gd name="connsiteX15" fmla="*/ 130923 w 373074"/>
                  <a:gd name="connsiteY15" fmla="*/ 238502 h 411543"/>
                  <a:gd name="connsiteX16" fmla="*/ 154265 w 373074"/>
                  <a:gd name="connsiteY16" fmla="*/ 171519 h 411543"/>
                  <a:gd name="connsiteX17" fmla="*/ 280621 w 373074"/>
                  <a:gd name="connsiteY17" fmla="*/ 55312 h 411543"/>
                  <a:gd name="connsiteX18" fmla="*/ 294829 w 373074"/>
                  <a:gd name="connsiteY18" fmla="*/ 80685 h 41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074" h="411543">
                    <a:moveTo>
                      <a:pt x="362828" y="18776"/>
                    </a:moveTo>
                    <a:cubicBezTo>
                      <a:pt x="354201" y="6089"/>
                      <a:pt x="341515" y="0"/>
                      <a:pt x="325277" y="0"/>
                    </a:cubicBezTo>
                    <a:cubicBezTo>
                      <a:pt x="261338" y="0"/>
                      <a:pt x="203996" y="62417"/>
                      <a:pt x="174056" y="112147"/>
                    </a:cubicBezTo>
                    <a:lnTo>
                      <a:pt x="209070" y="6597"/>
                    </a:lnTo>
                    <a:lnTo>
                      <a:pt x="133460" y="6597"/>
                    </a:lnTo>
                    <a:cubicBezTo>
                      <a:pt x="92864" y="131937"/>
                      <a:pt x="41611" y="286710"/>
                      <a:pt x="0" y="411543"/>
                    </a:cubicBezTo>
                    <a:lnTo>
                      <a:pt x="74595" y="411543"/>
                    </a:lnTo>
                    <a:lnTo>
                      <a:pt x="119251" y="278591"/>
                    </a:lnTo>
                    <a:cubicBezTo>
                      <a:pt x="133967" y="281128"/>
                      <a:pt x="146654" y="282143"/>
                      <a:pt x="156803" y="282143"/>
                    </a:cubicBezTo>
                    <a:cubicBezTo>
                      <a:pt x="203488" y="282143"/>
                      <a:pt x="247636" y="264890"/>
                      <a:pt x="293307" y="218712"/>
                    </a:cubicBezTo>
                    <a:cubicBezTo>
                      <a:pt x="338978" y="172534"/>
                      <a:pt x="365365" y="121788"/>
                      <a:pt x="372470" y="66984"/>
                    </a:cubicBezTo>
                    <a:cubicBezTo>
                      <a:pt x="374499" y="47193"/>
                      <a:pt x="371455" y="30955"/>
                      <a:pt x="362828" y="18776"/>
                    </a:cubicBezTo>
                    <a:close/>
                    <a:moveTo>
                      <a:pt x="294829" y="80685"/>
                    </a:moveTo>
                    <a:cubicBezTo>
                      <a:pt x="291277" y="108087"/>
                      <a:pt x="279098" y="143101"/>
                      <a:pt x="257785" y="185727"/>
                    </a:cubicBezTo>
                    <a:cubicBezTo>
                      <a:pt x="232920" y="236472"/>
                      <a:pt x="207548" y="256263"/>
                      <a:pt x="178116" y="256263"/>
                    </a:cubicBezTo>
                    <a:cubicBezTo>
                      <a:pt x="159847" y="256263"/>
                      <a:pt x="144116" y="250174"/>
                      <a:pt x="130923" y="238502"/>
                    </a:cubicBezTo>
                    <a:lnTo>
                      <a:pt x="154265" y="171519"/>
                    </a:lnTo>
                    <a:cubicBezTo>
                      <a:pt x="174056" y="147161"/>
                      <a:pt x="240025" y="55312"/>
                      <a:pt x="280621" y="55312"/>
                    </a:cubicBezTo>
                    <a:cubicBezTo>
                      <a:pt x="292292" y="55312"/>
                      <a:pt x="297367" y="63431"/>
                      <a:pt x="294829" y="80685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F4A89333-B28A-E86C-D7B3-78F0B9160CFE}"/>
                  </a:ext>
                </a:extLst>
              </p:cNvPr>
              <p:cNvSpPr/>
              <p:nvPr/>
            </p:nvSpPr>
            <p:spPr>
              <a:xfrm>
                <a:off x="1837612" y="888652"/>
                <a:ext cx="269888" cy="288739"/>
              </a:xfrm>
              <a:custGeom>
                <a:avLst/>
                <a:gdLst>
                  <a:gd name="connsiteX0" fmla="*/ 88260 w 269888"/>
                  <a:gd name="connsiteY0" fmla="*/ 231905 h 288739"/>
                  <a:gd name="connsiteX1" fmla="*/ 77604 w 269888"/>
                  <a:gd name="connsiteY1" fmla="*/ 186742 h 288739"/>
                  <a:gd name="connsiteX2" fmla="*/ 79633 w 269888"/>
                  <a:gd name="connsiteY2" fmla="*/ 174056 h 288739"/>
                  <a:gd name="connsiteX3" fmla="*/ 206496 w 269888"/>
                  <a:gd name="connsiteY3" fmla="*/ 139042 h 288739"/>
                  <a:gd name="connsiteX4" fmla="*/ 269420 w 269888"/>
                  <a:gd name="connsiteY4" fmla="*/ 55820 h 288739"/>
                  <a:gd name="connsiteX5" fmla="*/ 255719 w 269888"/>
                  <a:gd name="connsiteY5" fmla="*/ 15731 h 288739"/>
                  <a:gd name="connsiteX6" fmla="*/ 210048 w 269888"/>
                  <a:gd name="connsiteY6" fmla="*/ 0 h 288739"/>
                  <a:gd name="connsiteX7" fmla="*/ 75066 w 269888"/>
                  <a:gd name="connsiteY7" fmla="*/ 59879 h 288739"/>
                  <a:gd name="connsiteX8" fmla="*/ 978 w 269888"/>
                  <a:gd name="connsiteY8" fmla="*/ 196384 h 288739"/>
                  <a:gd name="connsiteX9" fmla="*/ 19754 w 269888"/>
                  <a:gd name="connsiteY9" fmla="*/ 263367 h 288739"/>
                  <a:gd name="connsiteX10" fmla="*/ 88767 w 269888"/>
                  <a:gd name="connsiteY10" fmla="*/ 288740 h 288739"/>
                  <a:gd name="connsiteX11" fmla="*/ 233899 w 269888"/>
                  <a:gd name="connsiteY11" fmla="*/ 248651 h 288739"/>
                  <a:gd name="connsiteX12" fmla="*/ 245570 w 269888"/>
                  <a:gd name="connsiteY12" fmla="*/ 214145 h 288739"/>
                  <a:gd name="connsiteX13" fmla="*/ 129871 w 269888"/>
                  <a:gd name="connsiteY13" fmla="*/ 249159 h 288739"/>
                  <a:gd name="connsiteX14" fmla="*/ 88260 w 269888"/>
                  <a:gd name="connsiteY14" fmla="*/ 231905 h 288739"/>
                  <a:gd name="connsiteX15" fmla="*/ 123274 w 269888"/>
                  <a:gd name="connsiteY15" fmla="*/ 62417 h 288739"/>
                  <a:gd name="connsiteX16" fmla="*/ 174019 w 269888"/>
                  <a:gd name="connsiteY16" fmla="*/ 28417 h 288739"/>
                  <a:gd name="connsiteX17" fmla="*/ 197362 w 269888"/>
                  <a:gd name="connsiteY17" fmla="*/ 71043 h 288739"/>
                  <a:gd name="connsiteX18" fmla="*/ 161333 w 269888"/>
                  <a:gd name="connsiteY18" fmla="*/ 127370 h 288739"/>
                  <a:gd name="connsiteX19" fmla="*/ 85723 w 269888"/>
                  <a:gd name="connsiteY19" fmla="*/ 149698 h 288739"/>
                  <a:gd name="connsiteX20" fmla="*/ 123274 w 269888"/>
                  <a:gd name="connsiteY20" fmla="*/ 62417 h 28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888" h="288739">
                    <a:moveTo>
                      <a:pt x="88260" y="231905"/>
                    </a:moveTo>
                    <a:cubicBezTo>
                      <a:pt x="78618" y="220741"/>
                      <a:pt x="75066" y="205518"/>
                      <a:pt x="77604" y="186742"/>
                    </a:cubicBezTo>
                    <a:cubicBezTo>
                      <a:pt x="78111" y="183190"/>
                      <a:pt x="78618" y="179130"/>
                      <a:pt x="79633" y="174056"/>
                    </a:cubicBezTo>
                    <a:cubicBezTo>
                      <a:pt x="126826" y="174056"/>
                      <a:pt x="169452" y="162384"/>
                      <a:pt x="206496" y="139042"/>
                    </a:cubicBezTo>
                    <a:cubicBezTo>
                      <a:pt x="244048" y="115699"/>
                      <a:pt x="264853" y="87789"/>
                      <a:pt x="269420" y="55820"/>
                    </a:cubicBezTo>
                    <a:cubicBezTo>
                      <a:pt x="271450" y="39581"/>
                      <a:pt x="266883" y="26388"/>
                      <a:pt x="255719" y="15731"/>
                    </a:cubicBezTo>
                    <a:cubicBezTo>
                      <a:pt x="244555" y="5075"/>
                      <a:pt x="229332" y="0"/>
                      <a:pt x="210048" y="0"/>
                    </a:cubicBezTo>
                    <a:cubicBezTo>
                      <a:pt x="162855" y="0"/>
                      <a:pt x="117692" y="19791"/>
                      <a:pt x="75066" y="59879"/>
                    </a:cubicBezTo>
                    <a:cubicBezTo>
                      <a:pt x="32440" y="99968"/>
                      <a:pt x="7575" y="145639"/>
                      <a:pt x="978" y="196384"/>
                    </a:cubicBezTo>
                    <a:cubicBezTo>
                      <a:pt x="-2574" y="223786"/>
                      <a:pt x="3516" y="246114"/>
                      <a:pt x="19754" y="263367"/>
                    </a:cubicBezTo>
                    <a:cubicBezTo>
                      <a:pt x="35993" y="280621"/>
                      <a:pt x="58828" y="288740"/>
                      <a:pt x="88767" y="288740"/>
                    </a:cubicBezTo>
                    <a:cubicBezTo>
                      <a:pt x="127841" y="288740"/>
                      <a:pt x="176049" y="275546"/>
                      <a:pt x="233899" y="248651"/>
                    </a:cubicBezTo>
                    <a:lnTo>
                      <a:pt x="245570" y="214145"/>
                    </a:lnTo>
                    <a:cubicBezTo>
                      <a:pt x="197870" y="237487"/>
                      <a:pt x="159303" y="249159"/>
                      <a:pt x="129871" y="249159"/>
                    </a:cubicBezTo>
                    <a:cubicBezTo>
                      <a:pt x="111603" y="249159"/>
                      <a:pt x="97394" y="243577"/>
                      <a:pt x="88260" y="231905"/>
                    </a:cubicBezTo>
                    <a:close/>
                    <a:moveTo>
                      <a:pt x="123274" y="62417"/>
                    </a:moveTo>
                    <a:cubicBezTo>
                      <a:pt x="139513" y="39581"/>
                      <a:pt x="156766" y="28417"/>
                      <a:pt x="174019" y="28417"/>
                    </a:cubicBezTo>
                    <a:cubicBezTo>
                      <a:pt x="193303" y="28417"/>
                      <a:pt x="201422" y="42626"/>
                      <a:pt x="197362" y="71043"/>
                    </a:cubicBezTo>
                    <a:cubicBezTo>
                      <a:pt x="194317" y="93879"/>
                      <a:pt x="182139" y="112654"/>
                      <a:pt x="161333" y="127370"/>
                    </a:cubicBezTo>
                    <a:cubicBezTo>
                      <a:pt x="140020" y="142086"/>
                      <a:pt x="115155" y="149698"/>
                      <a:pt x="85723" y="149698"/>
                    </a:cubicBezTo>
                    <a:cubicBezTo>
                      <a:pt x="94349" y="114177"/>
                      <a:pt x="107036" y="85252"/>
                      <a:pt x="123274" y="62417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BE713686-2045-B204-34E9-E0C0F3576F8C}"/>
                  </a:ext>
                </a:extLst>
              </p:cNvPr>
              <p:cNvSpPr/>
              <p:nvPr/>
            </p:nvSpPr>
            <p:spPr>
              <a:xfrm>
                <a:off x="2085759" y="888144"/>
                <a:ext cx="286670" cy="288739"/>
              </a:xfrm>
              <a:custGeom>
                <a:avLst/>
                <a:gdLst>
                  <a:gd name="connsiteX0" fmla="*/ 80645 w 286670"/>
                  <a:gd name="connsiteY0" fmla="*/ 183697 h 288739"/>
                  <a:gd name="connsiteX1" fmla="*/ 124793 w 286670"/>
                  <a:gd name="connsiteY1" fmla="*/ 72058 h 288739"/>
                  <a:gd name="connsiteX2" fmla="*/ 200404 w 286670"/>
                  <a:gd name="connsiteY2" fmla="*/ 25880 h 288739"/>
                  <a:gd name="connsiteX3" fmla="*/ 229329 w 286670"/>
                  <a:gd name="connsiteY3" fmla="*/ 89819 h 288739"/>
                  <a:gd name="connsiteX4" fmla="*/ 261298 w 286670"/>
                  <a:gd name="connsiteY4" fmla="*/ 89819 h 288739"/>
                  <a:gd name="connsiteX5" fmla="*/ 286671 w 286670"/>
                  <a:gd name="connsiteY5" fmla="*/ 13701 h 288739"/>
                  <a:gd name="connsiteX6" fmla="*/ 215627 w 286670"/>
                  <a:gd name="connsiteY6" fmla="*/ 0 h 288739"/>
                  <a:gd name="connsiteX7" fmla="*/ 75571 w 286670"/>
                  <a:gd name="connsiteY7" fmla="*/ 58357 h 288739"/>
                  <a:gd name="connsiteX8" fmla="*/ 975 w 286670"/>
                  <a:gd name="connsiteY8" fmla="*/ 195369 h 288739"/>
                  <a:gd name="connsiteX9" fmla="*/ 20258 w 286670"/>
                  <a:gd name="connsiteY9" fmla="*/ 262860 h 288739"/>
                  <a:gd name="connsiteX10" fmla="*/ 90794 w 286670"/>
                  <a:gd name="connsiteY10" fmla="*/ 288740 h 288739"/>
                  <a:gd name="connsiteX11" fmla="*/ 210553 w 286670"/>
                  <a:gd name="connsiteY11" fmla="*/ 262352 h 288739"/>
                  <a:gd name="connsiteX12" fmla="*/ 220702 w 286670"/>
                  <a:gd name="connsiteY12" fmla="*/ 229876 h 288739"/>
                  <a:gd name="connsiteX13" fmla="*/ 137480 w 286670"/>
                  <a:gd name="connsiteY13" fmla="*/ 248144 h 288739"/>
                  <a:gd name="connsiteX14" fmla="*/ 80645 w 286670"/>
                  <a:gd name="connsiteY14" fmla="*/ 183697 h 28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6670" h="288739">
                    <a:moveTo>
                      <a:pt x="80645" y="183697"/>
                    </a:moveTo>
                    <a:cubicBezTo>
                      <a:pt x="86227" y="142086"/>
                      <a:pt x="100943" y="104535"/>
                      <a:pt x="124793" y="72058"/>
                    </a:cubicBezTo>
                    <a:cubicBezTo>
                      <a:pt x="148644" y="39581"/>
                      <a:pt x="175539" y="25880"/>
                      <a:pt x="200404" y="25880"/>
                    </a:cubicBezTo>
                    <a:cubicBezTo>
                      <a:pt x="246074" y="25880"/>
                      <a:pt x="238970" y="57342"/>
                      <a:pt x="229329" y="89819"/>
                    </a:cubicBezTo>
                    <a:lnTo>
                      <a:pt x="261298" y="89819"/>
                    </a:lnTo>
                    <a:lnTo>
                      <a:pt x="286671" y="13701"/>
                    </a:lnTo>
                    <a:cubicBezTo>
                      <a:pt x="262313" y="4567"/>
                      <a:pt x="238463" y="0"/>
                      <a:pt x="215627" y="0"/>
                    </a:cubicBezTo>
                    <a:cubicBezTo>
                      <a:pt x="164882" y="0"/>
                      <a:pt x="118197" y="19283"/>
                      <a:pt x="75571" y="58357"/>
                    </a:cubicBezTo>
                    <a:cubicBezTo>
                      <a:pt x="32945" y="97431"/>
                      <a:pt x="8080" y="143101"/>
                      <a:pt x="975" y="195369"/>
                    </a:cubicBezTo>
                    <a:cubicBezTo>
                      <a:pt x="-2577" y="223279"/>
                      <a:pt x="3513" y="245607"/>
                      <a:pt x="20258" y="262860"/>
                    </a:cubicBezTo>
                    <a:cubicBezTo>
                      <a:pt x="37004" y="280113"/>
                      <a:pt x="60347" y="288740"/>
                      <a:pt x="90794" y="288740"/>
                    </a:cubicBezTo>
                    <a:cubicBezTo>
                      <a:pt x="124286" y="288740"/>
                      <a:pt x="164375" y="280113"/>
                      <a:pt x="210553" y="262352"/>
                    </a:cubicBezTo>
                    <a:lnTo>
                      <a:pt x="220702" y="229876"/>
                    </a:lnTo>
                    <a:cubicBezTo>
                      <a:pt x="188732" y="242054"/>
                      <a:pt x="160823" y="248144"/>
                      <a:pt x="137480" y="248144"/>
                    </a:cubicBezTo>
                    <a:cubicBezTo>
                      <a:pt x="94346" y="248144"/>
                      <a:pt x="74556" y="228861"/>
                      <a:pt x="80645" y="183697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A58FABB3-9004-8A45-A76F-5CF7E91A9BF4}"/>
                  </a:ext>
                </a:extLst>
              </p:cNvPr>
              <p:cNvSpPr/>
              <p:nvPr/>
            </p:nvSpPr>
            <p:spPr>
              <a:xfrm>
                <a:off x="1534119" y="894741"/>
                <a:ext cx="338470" cy="276561"/>
              </a:xfrm>
              <a:custGeom>
                <a:avLst/>
                <a:gdLst>
                  <a:gd name="connsiteX0" fmla="*/ 264382 w 338470"/>
                  <a:gd name="connsiteY0" fmla="*/ 0 h 276561"/>
                  <a:gd name="connsiteX1" fmla="*/ 240025 w 338470"/>
                  <a:gd name="connsiteY1" fmla="*/ 74595 h 276561"/>
                  <a:gd name="connsiteX2" fmla="*/ 239517 w 338470"/>
                  <a:gd name="connsiteY2" fmla="*/ 74595 h 276561"/>
                  <a:gd name="connsiteX3" fmla="*/ 202981 w 338470"/>
                  <a:gd name="connsiteY3" fmla="*/ 121281 h 276561"/>
                  <a:gd name="connsiteX4" fmla="*/ 119251 w 338470"/>
                  <a:gd name="connsiteY4" fmla="*/ 143609 h 276561"/>
                  <a:gd name="connsiteX5" fmla="*/ 121281 w 338470"/>
                  <a:gd name="connsiteY5" fmla="*/ 135997 h 276561"/>
                  <a:gd name="connsiteX6" fmla="*/ 121281 w 338470"/>
                  <a:gd name="connsiteY6" fmla="*/ 135997 h 276561"/>
                  <a:gd name="connsiteX7" fmla="*/ 166444 w 338470"/>
                  <a:gd name="connsiteY7" fmla="*/ 507 h 276561"/>
                  <a:gd name="connsiteX8" fmla="*/ 91341 w 338470"/>
                  <a:gd name="connsiteY8" fmla="*/ 507 h 276561"/>
                  <a:gd name="connsiteX9" fmla="*/ 0 w 338470"/>
                  <a:gd name="connsiteY9" fmla="*/ 276561 h 276561"/>
                  <a:gd name="connsiteX10" fmla="*/ 74595 w 338470"/>
                  <a:gd name="connsiteY10" fmla="*/ 276561 h 276561"/>
                  <a:gd name="connsiteX11" fmla="*/ 110624 w 338470"/>
                  <a:gd name="connsiteY11" fmla="*/ 167459 h 276561"/>
                  <a:gd name="connsiteX12" fmla="*/ 120773 w 338470"/>
                  <a:gd name="connsiteY12" fmla="*/ 167966 h 276561"/>
                  <a:gd name="connsiteX13" fmla="*/ 215160 w 338470"/>
                  <a:gd name="connsiteY13" fmla="*/ 149698 h 276561"/>
                  <a:gd name="connsiteX14" fmla="*/ 173548 w 338470"/>
                  <a:gd name="connsiteY14" fmla="*/ 276561 h 276561"/>
                  <a:gd name="connsiteX15" fmla="*/ 248651 w 338470"/>
                  <a:gd name="connsiteY15" fmla="*/ 276561 h 276561"/>
                  <a:gd name="connsiteX16" fmla="*/ 338470 w 338470"/>
                  <a:gd name="connsiteY16" fmla="*/ 507 h 276561"/>
                  <a:gd name="connsiteX17" fmla="*/ 264382 w 338470"/>
                  <a:gd name="connsiteY17" fmla="*/ 507 h 27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8470" h="276561">
                    <a:moveTo>
                      <a:pt x="264382" y="0"/>
                    </a:moveTo>
                    <a:lnTo>
                      <a:pt x="240025" y="74595"/>
                    </a:lnTo>
                    <a:lnTo>
                      <a:pt x="239517" y="74595"/>
                    </a:lnTo>
                    <a:cubicBezTo>
                      <a:pt x="232920" y="92356"/>
                      <a:pt x="219727" y="109610"/>
                      <a:pt x="202981" y="121281"/>
                    </a:cubicBezTo>
                    <a:cubicBezTo>
                      <a:pt x="181668" y="135997"/>
                      <a:pt x="148683" y="143609"/>
                      <a:pt x="119251" y="143609"/>
                    </a:cubicBezTo>
                    <a:cubicBezTo>
                      <a:pt x="119759" y="141072"/>
                      <a:pt x="120773" y="138534"/>
                      <a:pt x="121281" y="135997"/>
                    </a:cubicBezTo>
                    <a:lnTo>
                      <a:pt x="121281" y="135997"/>
                    </a:lnTo>
                    <a:lnTo>
                      <a:pt x="166444" y="507"/>
                    </a:lnTo>
                    <a:lnTo>
                      <a:pt x="91341" y="507"/>
                    </a:lnTo>
                    <a:cubicBezTo>
                      <a:pt x="61402" y="92864"/>
                      <a:pt x="30955" y="184712"/>
                      <a:pt x="0" y="276561"/>
                    </a:cubicBezTo>
                    <a:lnTo>
                      <a:pt x="74595" y="276561"/>
                    </a:lnTo>
                    <a:lnTo>
                      <a:pt x="110624" y="167459"/>
                    </a:lnTo>
                    <a:lnTo>
                      <a:pt x="120773" y="167966"/>
                    </a:lnTo>
                    <a:cubicBezTo>
                      <a:pt x="154773" y="167966"/>
                      <a:pt x="186235" y="161877"/>
                      <a:pt x="215160" y="149698"/>
                    </a:cubicBezTo>
                    <a:lnTo>
                      <a:pt x="173548" y="276561"/>
                    </a:lnTo>
                    <a:lnTo>
                      <a:pt x="248651" y="276561"/>
                    </a:lnTo>
                    <a:cubicBezTo>
                      <a:pt x="278591" y="184712"/>
                      <a:pt x="308531" y="92356"/>
                      <a:pt x="338470" y="507"/>
                    </a:cubicBezTo>
                    <a:lnTo>
                      <a:pt x="264382" y="507"/>
                    </a:ln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5367D6B2-FE17-DA4E-6674-FF75E5926B8E}"/>
                  </a:ext>
                </a:extLst>
              </p:cNvPr>
              <p:cNvSpPr/>
              <p:nvPr/>
            </p:nvSpPr>
            <p:spPr>
              <a:xfrm>
                <a:off x="863776" y="702417"/>
                <a:ext cx="496287" cy="473959"/>
              </a:xfrm>
              <a:custGeom>
                <a:avLst/>
                <a:gdLst>
                  <a:gd name="connsiteX0" fmla="*/ 275546 w 496287"/>
                  <a:gd name="connsiteY0" fmla="*/ 468885 h 473959"/>
                  <a:gd name="connsiteX1" fmla="*/ 344560 w 496287"/>
                  <a:gd name="connsiteY1" fmla="*/ 468885 h 473959"/>
                  <a:gd name="connsiteX2" fmla="*/ 496288 w 496287"/>
                  <a:gd name="connsiteY2" fmla="*/ 0 h 473959"/>
                  <a:gd name="connsiteX3" fmla="*/ 410021 w 496287"/>
                  <a:gd name="connsiteY3" fmla="*/ 23850 h 473959"/>
                  <a:gd name="connsiteX4" fmla="*/ 218712 w 496287"/>
                  <a:gd name="connsiteY4" fmla="*/ 270979 h 473959"/>
                  <a:gd name="connsiteX5" fmla="*/ 11671 w 496287"/>
                  <a:gd name="connsiteY5" fmla="*/ 435393 h 473959"/>
                  <a:gd name="connsiteX6" fmla="*/ 11164 w 496287"/>
                  <a:gd name="connsiteY6" fmla="*/ 436408 h 473959"/>
                  <a:gd name="connsiteX7" fmla="*/ 0 w 496287"/>
                  <a:gd name="connsiteY7" fmla="*/ 473960 h 473959"/>
                  <a:gd name="connsiteX8" fmla="*/ 204503 w 496287"/>
                  <a:gd name="connsiteY8" fmla="*/ 367395 h 473959"/>
                  <a:gd name="connsiteX9" fmla="*/ 209578 w 496287"/>
                  <a:gd name="connsiteY9" fmla="*/ 367395 h 473959"/>
                  <a:gd name="connsiteX10" fmla="*/ 315128 w 496287"/>
                  <a:gd name="connsiteY10" fmla="*/ 347604 h 473959"/>
                  <a:gd name="connsiteX11" fmla="*/ 313605 w 496287"/>
                  <a:gd name="connsiteY11" fmla="*/ 351664 h 473959"/>
                  <a:gd name="connsiteX12" fmla="*/ 275546 w 496287"/>
                  <a:gd name="connsiteY12" fmla="*/ 468885 h 473959"/>
                  <a:gd name="connsiteX13" fmla="*/ 219727 w 496287"/>
                  <a:gd name="connsiteY13" fmla="*/ 339485 h 473959"/>
                  <a:gd name="connsiteX14" fmla="*/ 252711 w 496287"/>
                  <a:gd name="connsiteY14" fmla="*/ 265397 h 473959"/>
                  <a:gd name="connsiteX15" fmla="*/ 408499 w 496287"/>
                  <a:gd name="connsiteY15" fmla="*/ 56327 h 473959"/>
                  <a:gd name="connsiteX16" fmla="*/ 338470 w 496287"/>
                  <a:gd name="connsiteY16" fmla="*/ 273516 h 473959"/>
                  <a:gd name="connsiteX17" fmla="*/ 301934 w 496287"/>
                  <a:gd name="connsiteY17" fmla="*/ 315127 h 473959"/>
                  <a:gd name="connsiteX18" fmla="*/ 219727 w 496287"/>
                  <a:gd name="connsiteY18" fmla="*/ 339485 h 47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96287" h="473959">
                    <a:moveTo>
                      <a:pt x="275546" y="468885"/>
                    </a:moveTo>
                    <a:lnTo>
                      <a:pt x="344560" y="468885"/>
                    </a:lnTo>
                    <a:cubicBezTo>
                      <a:pt x="451632" y="138534"/>
                      <a:pt x="432349" y="196891"/>
                      <a:pt x="496288" y="0"/>
                    </a:cubicBezTo>
                    <a:cubicBezTo>
                      <a:pt x="465333" y="4567"/>
                      <a:pt x="435901" y="13194"/>
                      <a:pt x="410021" y="23850"/>
                    </a:cubicBezTo>
                    <a:cubicBezTo>
                      <a:pt x="301934" y="69521"/>
                      <a:pt x="256771" y="169489"/>
                      <a:pt x="218712" y="270979"/>
                    </a:cubicBezTo>
                    <a:cubicBezTo>
                      <a:pt x="177101" y="382618"/>
                      <a:pt x="121788" y="428797"/>
                      <a:pt x="11671" y="435393"/>
                    </a:cubicBezTo>
                    <a:lnTo>
                      <a:pt x="11164" y="436408"/>
                    </a:lnTo>
                    <a:lnTo>
                      <a:pt x="0" y="473960"/>
                    </a:lnTo>
                    <a:cubicBezTo>
                      <a:pt x="93371" y="470408"/>
                      <a:pt x="153250" y="444528"/>
                      <a:pt x="204503" y="367395"/>
                    </a:cubicBezTo>
                    <a:lnTo>
                      <a:pt x="209578" y="367395"/>
                    </a:lnTo>
                    <a:cubicBezTo>
                      <a:pt x="247636" y="367395"/>
                      <a:pt x="282651" y="360798"/>
                      <a:pt x="315128" y="347604"/>
                    </a:cubicBezTo>
                    <a:lnTo>
                      <a:pt x="313605" y="351664"/>
                    </a:lnTo>
                    <a:lnTo>
                      <a:pt x="275546" y="468885"/>
                    </a:lnTo>
                    <a:close/>
                    <a:moveTo>
                      <a:pt x="219727" y="339485"/>
                    </a:moveTo>
                    <a:cubicBezTo>
                      <a:pt x="229876" y="318680"/>
                      <a:pt x="250174" y="277069"/>
                      <a:pt x="252711" y="265397"/>
                    </a:cubicBezTo>
                    <a:cubicBezTo>
                      <a:pt x="284173" y="186235"/>
                      <a:pt x="328829" y="91341"/>
                      <a:pt x="408499" y="56327"/>
                    </a:cubicBezTo>
                    <a:lnTo>
                      <a:pt x="338470" y="273516"/>
                    </a:lnTo>
                    <a:cubicBezTo>
                      <a:pt x="330351" y="289247"/>
                      <a:pt x="317157" y="303963"/>
                      <a:pt x="301934" y="315127"/>
                    </a:cubicBezTo>
                    <a:cubicBezTo>
                      <a:pt x="281128" y="329336"/>
                      <a:pt x="249666" y="337455"/>
                      <a:pt x="219727" y="339485"/>
                    </a:cubicBezTo>
                    <a:close/>
                  </a:path>
                </a:pathLst>
              </a:custGeom>
              <a:grpFill/>
              <a:ln w="50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823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155584" y="4160691"/>
            <a:ext cx="1036955" cy="2092325"/>
          </a:xfrm>
          <a:custGeom>
            <a:avLst/>
            <a:gdLst/>
            <a:ahLst/>
            <a:cxnLst/>
            <a:rect l="l" t="t" r="r" b="b"/>
            <a:pathLst>
              <a:path w="1036954" h="2092325">
                <a:moveTo>
                  <a:pt x="1036415" y="0"/>
                </a:moveTo>
                <a:lnTo>
                  <a:pt x="998202" y="859"/>
                </a:lnTo>
                <a:lnTo>
                  <a:pt x="950871" y="4057"/>
                </a:lnTo>
                <a:lnTo>
                  <a:pt x="904138" y="9332"/>
                </a:lnTo>
                <a:lnTo>
                  <a:pt x="858051" y="16636"/>
                </a:lnTo>
                <a:lnTo>
                  <a:pt x="812654" y="25924"/>
                </a:lnTo>
                <a:lnTo>
                  <a:pt x="767995" y="37149"/>
                </a:lnTo>
                <a:lnTo>
                  <a:pt x="724119" y="50266"/>
                </a:lnTo>
                <a:lnTo>
                  <a:pt x="681073" y="65228"/>
                </a:lnTo>
                <a:lnTo>
                  <a:pt x="638903" y="81989"/>
                </a:lnTo>
                <a:lnTo>
                  <a:pt x="597654" y="100503"/>
                </a:lnTo>
                <a:lnTo>
                  <a:pt x="557373" y="120723"/>
                </a:lnTo>
                <a:lnTo>
                  <a:pt x="518107" y="142604"/>
                </a:lnTo>
                <a:lnTo>
                  <a:pt x="479901" y="166099"/>
                </a:lnTo>
                <a:lnTo>
                  <a:pt x="442801" y="191163"/>
                </a:lnTo>
                <a:lnTo>
                  <a:pt x="406854" y="217748"/>
                </a:lnTo>
                <a:lnTo>
                  <a:pt x="372106" y="245809"/>
                </a:lnTo>
                <a:lnTo>
                  <a:pt x="338604" y="275300"/>
                </a:lnTo>
                <a:lnTo>
                  <a:pt x="306392" y="306174"/>
                </a:lnTo>
                <a:lnTo>
                  <a:pt x="275517" y="338386"/>
                </a:lnTo>
                <a:lnTo>
                  <a:pt x="246026" y="371889"/>
                </a:lnTo>
                <a:lnTo>
                  <a:pt x="217965" y="406637"/>
                </a:lnTo>
                <a:lnTo>
                  <a:pt x="191380" y="442584"/>
                </a:lnTo>
                <a:lnTo>
                  <a:pt x="166317" y="479683"/>
                </a:lnTo>
                <a:lnTo>
                  <a:pt x="142821" y="517889"/>
                </a:lnTo>
                <a:lnTo>
                  <a:pt x="120940" y="557156"/>
                </a:lnTo>
                <a:lnTo>
                  <a:pt x="100720" y="597436"/>
                </a:lnTo>
                <a:lnTo>
                  <a:pt x="82206" y="638685"/>
                </a:lnTo>
                <a:lnTo>
                  <a:pt x="65446" y="680856"/>
                </a:lnTo>
                <a:lnTo>
                  <a:pt x="50484" y="723902"/>
                </a:lnTo>
                <a:lnTo>
                  <a:pt x="37367" y="767778"/>
                </a:lnTo>
                <a:lnTo>
                  <a:pt x="26141" y="812437"/>
                </a:lnTo>
                <a:lnTo>
                  <a:pt x="16853" y="857834"/>
                </a:lnTo>
                <a:lnTo>
                  <a:pt x="9549" y="903921"/>
                </a:lnTo>
                <a:lnTo>
                  <a:pt x="4275" y="950653"/>
                </a:lnTo>
                <a:lnTo>
                  <a:pt x="1076" y="997985"/>
                </a:lnTo>
                <a:lnTo>
                  <a:pt x="0" y="1045868"/>
                </a:lnTo>
                <a:lnTo>
                  <a:pt x="1076" y="1093752"/>
                </a:lnTo>
                <a:lnTo>
                  <a:pt x="4275" y="1141083"/>
                </a:lnTo>
                <a:lnTo>
                  <a:pt x="9549" y="1187816"/>
                </a:lnTo>
                <a:lnTo>
                  <a:pt x="16853" y="1233903"/>
                </a:lnTo>
                <a:lnTo>
                  <a:pt x="26141" y="1279300"/>
                </a:lnTo>
                <a:lnTo>
                  <a:pt x="37367" y="1323959"/>
                </a:lnTo>
                <a:lnTo>
                  <a:pt x="50484" y="1367835"/>
                </a:lnTo>
                <a:lnTo>
                  <a:pt x="65446" y="1410881"/>
                </a:lnTo>
                <a:lnTo>
                  <a:pt x="82206" y="1453052"/>
                </a:lnTo>
                <a:lnTo>
                  <a:pt x="100720" y="1494300"/>
                </a:lnTo>
                <a:lnTo>
                  <a:pt x="120940" y="1534581"/>
                </a:lnTo>
                <a:lnTo>
                  <a:pt x="142821" y="1573847"/>
                </a:lnTo>
                <a:lnTo>
                  <a:pt x="166317" y="1612053"/>
                </a:lnTo>
                <a:lnTo>
                  <a:pt x="191380" y="1649153"/>
                </a:lnTo>
                <a:lnTo>
                  <a:pt x="217965" y="1685100"/>
                </a:lnTo>
                <a:lnTo>
                  <a:pt x="246026" y="1719848"/>
                </a:lnTo>
                <a:lnTo>
                  <a:pt x="275517" y="1753351"/>
                </a:lnTo>
                <a:lnTo>
                  <a:pt x="306392" y="1785562"/>
                </a:lnTo>
                <a:lnTo>
                  <a:pt x="338604" y="1816437"/>
                </a:lnTo>
                <a:lnTo>
                  <a:pt x="372106" y="1845928"/>
                </a:lnTo>
                <a:lnTo>
                  <a:pt x="406854" y="1873989"/>
                </a:lnTo>
                <a:lnTo>
                  <a:pt x="442801" y="1900574"/>
                </a:lnTo>
                <a:lnTo>
                  <a:pt x="479901" y="1925638"/>
                </a:lnTo>
                <a:lnTo>
                  <a:pt x="518107" y="1949133"/>
                </a:lnTo>
                <a:lnTo>
                  <a:pt x="557373" y="1971014"/>
                </a:lnTo>
                <a:lnTo>
                  <a:pt x="597654" y="1991234"/>
                </a:lnTo>
                <a:lnTo>
                  <a:pt x="638903" y="2009748"/>
                </a:lnTo>
                <a:lnTo>
                  <a:pt x="681073" y="2026509"/>
                </a:lnTo>
                <a:lnTo>
                  <a:pt x="724119" y="2041471"/>
                </a:lnTo>
                <a:lnTo>
                  <a:pt x="767995" y="2054587"/>
                </a:lnTo>
                <a:lnTo>
                  <a:pt x="812654" y="2065813"/>
                </a:lnTo>
                <a:lnTo>
                  <a:pt x="858051" y="2075101"/>
                </a:lnTo>
                <a:lnTo>
                  <a:pt x="904138" y="2082405"/>
                </a:lnTo>
                <a:lnTo>
                  <a:pt x="950871" y="2087680"/>
                </a:lnTo>
                <a:lnTo>
                  <a:pt x="998202" y="2090878"/>
                </a:lnTo>
                <a:lnTo>
                  <a:pt x="1036415" y="2091737"/>
                </a:lnTo>
                <a:lnTo>
                  <a:pt x="1036415" y="0"/>
                </a:lnTo>
                <a:close/>
              </a:path>
            </a:pathLst>
          </a:custGeom>
          <a:solidFill>
            <a:srgbClr val="016167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47542" y="3012666"/>
            <a:ext cx="557530" cy="1005205"/>
          </a:xfrm>
          <a:custGeom>
            <a:avLst/>
            <a:gdLst/>
            <a:ahLst/>
            <a:cxnLst/>
            <a:rect l="l" t="t" r="r" b="b"/>
            <a:pathLst>
              <a:path w="557529" h="1005204">
                <a:moveTo>
                  <a:pt x="549249" y="50215"/>
                </a:moveTo>
                <a:lnTo>
                  <a:pt x="499300" y="0"/>
                </a:lnTo>
                <a:lnTo>
                  <a:pt x="0" y="0"/>
                </a:lnTo>
                <a:lnTo>
                  <a:pt x="499300" y="502348"/>
                </a:lnTo>
                <a:lnTo>
                  <a:pt x="549249" y="452120"/>
                </a:lnTo>
                <a:lnTo>
                  <a:pt x="499300" y="401866"/>
                </a:lnTo>
                <a:lnTo>
                  <a:pt x="549249" y="351637"/>
                </a:lnTo>
                <a:lnTo>
                  <a:pt x="499300" y="301421"/>
                </a:lnTo>
                <a:lnTo>
                  <a:pt x="549249" y="251167"/>
                </a:lnTo>
                <a:lnTo>
                  <a:pt x="499300" y="200939"/>
                </a:lnTo>
                <a:lnTo>
                  <a:pt x="549249" y="150698"/>
                </a:lnTo>
                <a:lnTo>
                  <a:pt x="499300" y="100469"/>
                </a:lnTo>
                <a:lnTo>
                  <a:pt x="549249" y="50215"/>
                </a:lnTo>
                <a:close/>
              </a:path>
              <a:path w="557529" h="1005204">
                <a:moveTo>
                  <a:pt x="557098" y="552602"/>
                </a:moveTo>
                <a:lnTo>
                  <a:pt x="507149" y="502348"/>
                </a:lnTo>
                <a:lnTo>
                  <a:pt x="499300" y="502348"/>
                </a:lnTo>
                <a:lnTo>
                  <a:pt x="7848" y="502348"/>
                </a:lnTo>
                <a:lnTo>
                  <a:pt x="507149" y="1004722"/>
                </a:lnTo>
                <a:lnTo>
                  <a:pt x="557098" y="954468"/>
                </a:lnTo>
                <a:lnTo>
                  <a:pt x="507149" y="904252"/>
                </a:lnTo>
                <a:lnTo>
                  <a:pt x="557098" y="853998"/>
                </a:lnTo>
                <a:lnTo>
                  <a:pt x="507149" y="803770"/>
                </a:lnTo>
                <a:lnTo>
                  <a:pt x="557098" y="753516"/>
                </a:lnTo>
                <a:lnTo>
                  <a:pt x="507149" y="703300"/>
                </a:lnTo>
                <a:lnTo>
                  <a:pt x="557098" y="653072"/>
                </a:lnTo>
                <a:lnTo>
                  <a:pt x="507149" y="602818"/>
                </a:lnTo>
                <a:lnTo>
                  <a:pt x="557098" y="552602"/>
                </a:lnTo>
                <a:close/>
              </a:path>
            </a:pathLst>
          </a:custGeom>
          <a:solidFill>
            <a:srgbClr val="E0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1F398BD-00E5-F246-AA15-BA5E6FC5E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8157" y="5106804"/>
            <a:ext cx="876300" cy="2159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BB6BF30-04CD-444C-BC55-42BE892D24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9742" y="231264"/>
            <a:ext cx="456565" cy="45656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B82AB5-CE78-0E43-824F-C76F07B0BF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02335" y="5608862"/>
            <a:ext cx="1632056" cy="8330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1883FC-15ED-45CE-AC8D-F20AC94447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r="4763"/>
          <a:stretch/>
        </p:blipFill>
        <p:spPr>
          <a:xfrm>
            <a:off x="6400800" y="913695"/>
            <a:ext cx="5932880" cy="45081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C23136-C9AA-42C1-A2E1-FB8BDC09CEAB}"/>
              </a:ext>
            </a:extLst>
          </p:cNvPr>
          <p:cNvSpPr txBox="1"/>
          <p:nvPr/>
        </p:nvSpPr>
        <p:spPr>
          <a:xfrm>
            <a:off x="470679" y="1803742"/>
            <a:ext cx="463762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sz="2000" dirty="0">
                <a:solidFill>
                  <a:srgbClr val="181818"/>
                </a:solidFill>
                <a:latin typeface="Evolventa" panose="020B0502020202020204" pitchFamily="34" charset="0"/>
              </a:rPr>
              <a:t>Основной и растущий сегмент потребителей бренда </a:t>
            </a:r>
            <a:r>
              <a:rPr lang="ru-RU" sz="2000" dirty="0" err="1">
                <a:solidFill>
                  <a:srgbClr val="181818"/>
                </a:solidFill>
                <a:latin typeface="Evolventa" panose="020B0502020202020204" pitchFamily="34" charset="0"/>
              </a:rPr>
              <a:t>Deonica</a:t>
            </a:r>
            <a:r>
              <a:rPr lang="ru-RU" sz="2000" dirty="0">
                <a:solidFill>
                  <a:srgbClr val="181818"/>
                </a:solidFill>
                <a:latin typeface="Evolventa" panose="020B0502020202020204" pitchFamily="34" charset="0"/>
              </a:rPr>
              <a:t> — </a:t>
            </a:r>
            <a:r>
              <a:rPr lang="ru-RU" sz="2000" b="1" dirty="0">
                <a:solidFill>
                  <a:srgbClr val="016167"/>
                </a:solidFill>
                <a:latin typeface="Evolventa" panose="020B0502020202020204" pitchFamily="34" charset="0"/>
              </a:rPr>
              <a:t>традиционалисты</a:t>
            </a:r>
          </a:p>
        </p:txBody>
      </p:sp>
      <p:sp>
        <p:nvSpPr>
          <p:cNvPr id="19" name="Google Shape;4785;p14">
            <a:extLst>
              <a:ext uri="{FF2B5EF4-FFF2-40B4-BE49-F238E27FC236}">
                <a16:creationId xmlns:a16="http://schemas.microsoft.com/office/drawing/2014/main" id="{909CB0C2-EC89-42B4-89D3-91736F759A29}"/>
              </a:ext>
            </a:extLst>
          </p:cNvPr>
          <p:cNvSpPr txBox="1"/>
          <p:nvPr/>
        </p:nvSpPr>
        <p:spPr>
          <a:xfrm>
            <a:off x="1327385" y="6485108"/>
            <a:ext cx="5410199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indent="-171450" defTabSz="14528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Делают это раз в мес. и чаще                    ** Делают это раз в неделю и чаще                    *** Часы в неделю</a:t>
            </a:r>
          </a:p>
        </p:txBody>
      </p:sp>
      <p:sp>
        <p:nvSpPr>
          <p:cNvPr id="21" name="Google Shape;4781;p14">
            <a:extLst>
              <a:ext uri="{FF2B5EF4-FFF2-40B4-BE49-F238E27FC236}">
                <a16:creationId xmlns:a16="http://schemas.microsoft.com/office/drawing/2014/main" id="{2AA2604E-1D67-4A39-946F-734B6CF4727A}"/>
              </a:ext>
            </a:extLst>
          </p:cNvPr>
          <p:cNvSpPr txBox="1"/>
          <p:nvPr/>
        </p:nvSpPr>
        <p:spPr>
          <a:xfrm>
            <a:off x="3465858" y="3084282"/>
            <a:ext cx="2466702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452890"/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Интересуются спортом (42%)</a:t>
            </a:r>
            <a:endParaRPr sz="1200" dirty="0">
              <a:solidFill>
                <a:srgbClr val="181818"/>
              </a:solidFill>
              <a:latin typeface="Evolventa" panose="020B0502020202020204" pitchFamily="34" charset="0"/>
            </a:endParaRPr>
          </a:p>
          <a:p>
            <a:pPr defTabSz="1452890">
              <a:spcBef>
                <a:spcPts val="636"/>
              </a:spcBef>
            </a:pP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Посещают спортивные мероприятия (39%</a:t>
            </a:r>
            <a:r>
              <a:rPr lang="ru-RU" sz="1200" baseline="300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*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)</a:t>
            </a:r>
            <a:endParaRPr sz="1200" dirty="0">
              <a:solidFill>
                <a:srgbClr val="181818"/>
              </a:solidFill>
              <a:latin typeface="Evolventa" panose="020B0502020202020204" pitchFamily="34" charset="0"/>
            </a:endParaRPr>
          </a:p>
          <a:p>
            <a:pPr defTabSz="1452890">
              <a:spcBef>
                <a:spcPts val="636"/>
              </a:spcBef>
            </a:pP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Занимаются спортом (36%</a:t>
            </a:r>
            <a:r>
              <a:rPr lang="ru-RU" sz="1200" baseline="300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**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)</a:t>
            </a:r>
            <a:endParaRPr sz="1200" dirty="0">
              <a:solidFill>
                <a:srgbClr val="181818"/>
              </a:solidFill>
              <a:latin typeface="Evolventa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2" name="Google Shape;4795;p14">
            <a:extLst>
              <a:ext uri="{FF2B5EF4-FFF2-40B4-BE49-F238E27FC236}">
                <a16:creationId xmlns:a16="http://schemas.microsoft.com/office/drawing/2014/main" id="{793C1415-ADE6-4CBC-A48E-29A8F6D17798}"/>
              </a:ext>
            </a:extLst>
          </p:cNvPr>
          <p:cNvSpPr txBox="1"/>
          <p:nvPr/>
        </p:nvSpPr>
        <p:spPr>
          <a:xfrm>
            <a:off x="1127375" y="3084282"/>
            <a:ext cx="14335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452890"/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Интересуются религией (20%)</a:t>
            </a:r>
            <a:endParaRPr sz="1200" dirty="0">
              <a:solidFill>
                <a:srgbClr val="181818"/>
              </a:solidFill>
              <a:latin typeface="Evolventa" panose="020B0502020202020204" pitchFamily="34" charset="0"/>
            </a:endParaRPr>
          </a:p>
        </p:txBody>
      </p:sp>
      <p:sp>
        <p:nvSpPr>
          <p:cNvPr id="23" name="Google Shape;4799;p14">
            <a:extLst>
              <a:ext uri="{FF2B5EF4-FFF2-40B4-BE49-F238E27FC236}">
                <a16:creationId xmlns:a16="http://schemas.microsoft.com/office/drawing/2014/main" id="{B9A842A0-6284-46F2-98F2-47978D754BBF}"/>
              </a:ext>
            </a:extLst>
          </p:cNvPr>
          <p:cNvSpPr txBox="1"/>
          <p:nvPr/>
        </p:nvSpPr>
        <p:spPr>
          <a:xfrm>
            <a:off x="3465858" y="4207669"/>
            <a:ext cx="276203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452890"/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Что-то ремонтируют у себя дома (67%</a:t>
            </a:r>
            <a:r>
              <a:rPr lang="ru-RU" sz="1200" baseline="300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*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), работают на даче, огороде или приусадебном участке (59%</a:t>
            </a:r>
            <a:r>
              <a:rPr lang="ru-RU" sz="1200" baseline="300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*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)</a:t>
            </a:r>
            <a:endParaRPr sz="1200" dirty="0">
              <a:solidFill>
                <a:srgbClr val="181818"/>
              </a:solidFill>
              <a:latin typeface="Evolventa" panose="020B0502020202020204" pitchFamily="34" charset="0"/>
            </a:endParaRPr>
          </a:p>
        </p:txBody>
      </p:sp>
      <p:sp>
        <p:nvSpPr>
          <p:cNvPr id="24" name="Google Shape;4804;p14">
            <a:extLst>
              <a:ext uri="{FF2B5EF4-FFF2-40B4-BE49-F238E27FC236}">
                <a16:creationId xmlns:a16="http://schemas.microsoft.com/office/drawing/2014/main" id="{53D16944-4851-4A65-BDA5-59B0CA27E8CE}"/>
              </a:ext>
            </a:extLst>
          </p:cNvPr>
          <p:cNvSpPr txBox="1"/>
          <p:nvPr/>
        </p:nvSpPr>
        <p:spPr>
          <a:xfrm>
            <a:off x="1127375" y="4207669"/>
            <a:ext cx="16602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452890"/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Ходят в кино (51%</a:t>
            </a:r>
            <a:r>
              <a:rPr lang="ru-RU" sz="1200" baseline="300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*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), посещают концерты, театр, шоу (35%</a:t>
            </a:r>
            <a:r>
              <a:rPr lang="ru-RU" sz="1200" baseline="300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*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)</a:t>
            </a:r>
            <a:endParaRPr sz="1200" dirty="0">
              <a:solidFill>
                <a:srgbClr val="181818"/>
              </a:solidFill>
              <a:latin typeface="Evolventa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790899-56CB-4053-A23C-6A417588EE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02492" y="4207668"/>
            <a:ext cx="359335" cy="3593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796499-FF7F-4735-A67F-6C78258C51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5997" y="3048000"/>
            <a:ext cx="359335" cy="3593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040E84-DC5D-4A9F-863F-4157AD4FCD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1080" y="4207669"/>
            <a:ext cx="449169" cy="3593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49B832-A802-4D2F-8C03-FA29349C7D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02492" y="3048000"/>
            <a:ext cx="359335" cy="3593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3CAB74-8C50-4846-8FB1-DD2E5C52DB4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5997" y="5018668"/>
            <a:ext cx="357102" cy="357102"/>
          </a:xfrm>
          <a:prstGeom prst="rect">
            <a:avLst/>
          </a:prstGeom>
        </p:spPr>
      </p:pic>
      <p:sp>
        <p:nvSpPr>
          <p:cNvPr id="29" name="Google Shape;4795;p14">
            <a:extLst>
              <a:ext uri="{FF2B5EF4-FFF2-40B4-BE49-F238E27FC236}">
                <a16:creationId xmlns:a16="http://schemas.microsoft.com/office/drawing/2014/main" id="{05C3A63E-9D64-4C72-B699-C330BEB0D81C}"/>
              </a:ext>
            </a:extLst>
          </p:cNvPr>
          <p:cNvSpPr txBox="1"/>
          <p:nvPr/>
        </p:nvSpPr>
        <p:spPr>
          <a:xfrm>
            <a:off x="1127375" y="5052482"/>
            <a:ext cx="15662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452890"/>
            <a:r>
              <a:rPr lang="ru-RU" sz="1200" b="1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Больше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 других смотрят ТВ (8,7ч</a:t>
            </a:r>
            <a:r>
              <a:rPr lang="ru-RU" sz="1200" baseline="300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***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E6BADE-10E3-4955-A747-6A8A08C09D4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04725" y="5018668"/>
            <a:ext cx="357102" cy="357102"/>
          </a:xfrm>
          <a:prstGeom prst="rect">
            <a:avLst/>
          </a:prstGeom>
        </p:spPr>
      </p:pic>
      <p:sp>
        <p:nvSpPr>
          <p:cNvPr id="30" name="Google Shape;4795;p14">
            <a:extLst>
              <a:ext uri="{FF2B5EF4-FFF2-40B4-BE49-F238E27FC236}">
                <a16:creationId xmlns:a16="http://schemas.microsoft.com/office/drawing/2014/main" id="{E9AD4A98-FA4D-47B8-9C60-92EC1C57081A}"/>
              </a:ext>
            </a:extLst>
          </p:cNvPr>
          <p:cNvSpPr txBox="1"/>
          <p:nvPr/>
        </p:nvSpPr>
        <p:spPr>
          <a:xfrm>
            <a:off x="3465858" y="5052482"/>
            <a:ext cx="1930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452890"/>
            <a:r>
              <a:rPr lang="ru-RU" sz="1200" b="1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Меньше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 других слушают радио (2,5ч</a:t>
            </a:r>
            <a:r>
              <a:rPr lang="ru-RU" sz="1200" baseline="300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***</a:t>
            </a:r>
            <a:r>
              <a:rPr lang="ru-RU" sz="12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001763-06B3-45E9-A4BA-2C5D811A2C8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6166" y="6248400"/>
            <a:ext cx="873712" cy="392832"/>
          </a:xfrm>
          <a:prstGeom prst="rect">
            <a:avLst/>
          </a:prstGeom>
        </p:spPr>
      </p:pic>
      <p:pic>
        <p:nvPicPr>
          <p:cNvPr id="5" name="Picture 2" descr="Выбирайте эффективность и безопасность — ФК Динамо Ставрополь">
            <a:extLst>
              <a:ext uri="{FF2B5EF4-FFF2-40B4-BE49-F238E27FC236}">
                <a16:creationId xmlns:a16="http://schemas.microsoft.com/office/drawing/2014/main" id="{1FC0FBCD-6954-78DF-1ACB-42ADC0AF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2" y="420495"/>
            <a:ext cx="3256903" cy="9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0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Прямоугольник: скругленные углы 142">
            <a:extLst>
              <a:ext uri="{FF2B5EF4-FFF2-40B4-BE49-F238E27FC236}">
                <a16:creationId xmlns:a16="http://schemas.microsoft.com/office/drawing/2014/main" id="{FA93C6B9-2802-474A-B28D-2C328B7DC384}"/>
              </a:ext>
            </a:extLst>
          </p:cNvPr>
          <p:cNvSpPr/>
          <p:nvPr/>
        </p:nvSpPr>
        <p:spPr>
          <a:xfrm>
            <a:off x="3820235" y="1720886"/>
            <a:ext cx="2942033" cy="589193"/>
          </a:xfrm>
          <a:prstGeom prst="roundRect">
            <a:avLst/>
          </a:prstGeom>
          <a:solidFill>
            <a:srgbClr val="F1E755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181818"/>
              </a:solidFill>
              <a:latin typeface="Evolventa" panose="020B0502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07827" y="3810000"/>
            <a:ext cx="2084266" cy="3048100"/>
          </a:xfrm>
          <a:custGeom>
            <a:avLst/>
            <a:gdLst/>
            <a:ahLst/>
            <a:cxnLst/>
            <a:rect l="l" t="t" r="r" b="b"/>
            <a:pathLst>
              <a:path w="2400300" h="3510279">
                <a:moveTo>
                  <a:pt x="2400211" y="0"/>
                </a:moveTo>
                <a:lnTo>
                  <a:pt x="0" y="3510178"/>
                </a:lnTo>
                <a:lnTo>
                  <a:pt x="2400211" y="3510178"/>
                </a:lnTo>
                <a:lnTo>
                  <a:pt x="2400211" y="0"/>
                </a:lnTo>
                <a:close/>
              </a:path>
            </a:pathLst>
          </a:custGeom>
          <a:solidFill>
            <a:srgbClr val="0161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31375" y="1622029"/>
            <a:ext cx="1161234" cy="2321916"/>
          </a:xfrm>
          <a:custGeom>
            <a:avLst/>
            <a:gdLst/>
            <a:ahLst/>
            <a:cxnLst/>
            <a:rect l="l" t="t" r="r" b="b"/>
            <a:pathLst>
              <a:path w="1337309" h="2673985">
                <a:moveTo>
                  <a:pt x="1336700" y="0"/>
                </a:moveTo>
                <a:lnTo>
                  <a:pt x="1288757" y="843"/>
                </a:lnTo>
                <a:lnTo>
                  <a:pt x="1241238" y="3356"/>
                </a:lnTo>
                <a:lnTo>
                  <a:pt x="1194173" y="7509"/>
                </a:lnTo>
                <a:lnTo>
                  <a:pt x="1147588" y="13274"/>
                </a:lnTo>
                <a:lnTo>
                  <a:pt x="1101513" y="20622"/>
                </a:lnTo>
                <a:lnTo>
                  <a:pt x="1055976" y="29527"/>
                </a:lnTo>
                <a:lnTo>
                  <a:pt x="1011005" y="39959"/>
                </a:lnTo>
                <a:lnTo>
                  <a:pt x="966628" y="51890"/>
                </a:lnTo>
                <a:lnTo>
                  <a:pt x="922873" y="65291"/>
                </a:lnTo>
                <a:lnTo>
                  <a:pt x="879770" y="80135"/>
                </a:lnTo>
                <a:lnTo>
                  <a:pt x="837345" y="96394"/>
                </a:lnTo>
                <a:lnTo>
                  <a:pt x="795628" y="114038"/>
                </a:lnTo>
                <a:lnTo>
                  <a:pt x="754646" y="133040"/>
                </a:lnTo>
                <a:lnTo>
                  <a:pt x="714428" y="153371"/>
                </a:lnTo>
                <a:lnTo>
                  <a:pt x="675003" y="175003"/>
                </a:lnTo>
                <a:lnTo>
                  <a:pt x="636398" y="197909"/>
                </a:lnTo>
                <a:lnTo>
                  <a:pt x="598642" y="222059"/>
                </a:lnTo>
                <a:lnTo>
                  <a:pt x="561762" y="247425"/>
                </a:lnTo>
                <a:lnTo>
                  <a:pt x="525788" y="273979"/>
                </a:lnTo>
                <a:lnTo>
                  <a:pt x="490748" y="301693"/>
                </a:lnTo>
                <a:lnTo>
                  <a:pt x="456669" y="330538"/>
                </a:lnTo>
                <a:lnTo>
                  <a:pt x="423581" y="360487"/>
                </a:lnTo>
                <a:lnTo>
                  <a:pt x="391510" y="391510"/>
                </a:lnTo>
                <a:lnTo>
                  <a:pt x="360487" y="423581"/>
                </a:lnTo>
                <a:lnTo>
                  <a:pt x="330538" y="456669"/>
                </a:lnTo>
                <a:lnTo>
                  <a:pt x="301693" y="490748"/>
                </a:lnTo>
                <a:lnTo>
                  <a:pt x="273979" y="525788"/>
                </a:lnTo>
                <a:lnTo>
                  <a:pt x="247425" y="561762"/>
                </a:lnTo>
                <a:lnTo>
                  <a:pt x="222059" y="598642"/>
                </a:lnTo>
                <a:lnTo>
                  <a:pt x="197909" y="636398"/>
                </a:lnTo>
                <a:lnTo>
                  <a:pt x="175003" y="675003"/>
                </a:lnTo>
                <a:lnTo>
                  <a:pt x="153371" y="714428"/>
                </a:lnTo>
                <a:lnTo>
                  <a:pt x="133040" y="754646"/>
                </a:lnTo>
                <a:lnTo>
                  <a:pt x="114038" y="795628"/>
                </a:lnTo>
                <a:lnTo>
                  <a:pt x="96394" y="837345"/>
                </a:lnTo>
                <a:lnTo>
                  <a:pt x="80135" y="879770"/>
                </a:lnTo>
                <a:lnTo>
                  <a:pt x="65291" y="922873"/>
                </a:lnTo>
                <a:lnTo>
                  <a:pt x="51890" y="966628"/>
                </a:lnTo>
                <a:lnTo>
                  <a:pt x="39959" y="1011005"/>
                </a:lnTo>
                <a:lnTo>
                  <a:pt x="29527" y="1055976"/>
                </a:lnTo>
                <a:lnTo>
                  <a:pt x="20622" y="1101513"/>
                </a:lnTo>
                <a:lnTo>
                  <a:pt x="13274" y="1147588"/>
                </a:lnTo>
                <a:lnTo>
                  <a:pt x="7509" y="1194173"/>
                </a:lnTo>
                <a:lnTo>
                  <a:pt x="3356" y="1241238"/>
                </a:lnTo>
                <a:lnTo>
                  <a:pt x="843" y="1288757"/>
                </a:lnTo>
                <a:lnTo>
                  <a:pt x="0" y="1336700"/>
                </a:lnTo>
                <a:lnTo>
                  <a:pt x="843" y="1384642"/>
                </a:lnTo>
                <a:lnTo>
                  <a:pt x="3356" y="1432160"/>
                </a:lnTo>
                <a:lnTo>
                  <a:pt x="7509" y="1479225"/>
                </a:lnTo>
                <a:lnTo>
                  <a:pt x="13274" y="1525808"/>
                </a:lnTo>
                <a:lnTo>
                  <a:pt x="20622" y="1571883"/>
                </a:lnTo>
                <a:lnTo>
                  <a:pt x="29527" y="1617419"/>
                </a:lnTo>
                <a:lnTo>
                  <a:pt x="39959" y="1662390"/>
                </a:lnTo>
                <a:lnTo>
                  <a:pt x="51890" y="1706767"/>
                </a:lnTo>
                <a:lnTo>
                  <a:pt x="65291" y="1750520"/>
                </a:lnTo>
                <a:lnTo>
                  <a:pt x="80135" y="1793624"/>
                </a:lnTo>
                <a:lnTo>
                  <a:pt x="96394" y="1836048"/>
                </a:lnTo>
                <a:lnTo>
                  <a:pt x="114038" y="1877764"/>
                </a:lnTo>
                <a:lnTo>
                  <a:pt x="133040" y="1918746"/>
                </a:lnTo>
                <a:lnTo>
                  <a:pt x="153371" y="1958963"/>
                </a:lnTo>
                <a:lnTo>
                  <a:pt x="175003" y="1998388"/>
                </a:lnTo>
                <a:lnTo>
                  <a:pt x="197909" y="2036993"/>
                </a:lnTo>
                <a:lnTo>
                  <a:pt x="222059" y="2074749"/>
                </a:lnTo>
                <a:lnTo>
                  <a:pt x="247425" y="2111628"/>
                </a:lnTo>
                <a:lnTo>
                  <a:pt x="273979" y="2147601"/>
                </a:lnTo>
                <a:lnTo>
                  <a:pt x="301693" y="2182642"/>
                </a:lnTo>
                <a:lnTo>
                  <a:pt x="330538" y="2216720"/>
                </a:lnTo>
                <a:lnTo>
                  <a:pt x="360487" y="2249808"/>
                </a:lnTo>
                <a:lnTo>
                  <a:pt x="391510" y="2281878"/>
                </a:lnTo>
                <a:lnTo>
                  <a:pt x="423581" y="2312902"/>
                </a:lnTo>
                <a:lnTo>
                  <a:pt x="456669" y="2342850"/>
                </a:lnTo>
                <a:lnTo>
                  <a:pt x="490748" y="2371695"/>
                </a:lnTo>
                <a:lnTo>
                  <a:pt x="525788" y="2399409"/>
                </a:lnTo>
                <a:lnTo>
                  <a:pt x="561762" y="2425963"/>
                </a:lnTo>
                <a:lnTo>
                  <a:pt x="598642" y="2451329"/>
                </a:lnTo>
                <a:lnTo>
                  <a:pt x="636398" y="2475479"/>
                </a:lnTo>
                <a:lnTo>
                  <a:pt x="675003" y="2498384"/>
                </a:lnTo>
                <a:lnTo>
                  <a:pt x="714428" y="2520016"/>
                </a:lnTo>
                <a:lnTo>
                  <a:pt x="754646" y="2540348"/>
                </a:lnTo>
                <a:lnTo>
                  <a:pt x="795628" y="2559350"/>
                </a:lnTo>
                <a:lnTo>
                  <a:pt x="837345" y="2576994"/>
                </a:lnTo>
                <a:lnTo>
                  <a:pt x="879770" y="2593252"/>
                </a:lnTo>
                <a:lnTo>
                  <a:pt x="922873" y="2608096"/>
                </a:lnTo>
                <a:lnTo>
                  <a:pt x="966628" y="2621498"/>
                </a:lnTo>
                <a:lnTo>
                  <a:pt x="1011005" y="2633428"/>
                </a:lnTo>
                <a:lnTo>
                  <a:pt x="1055976" y="2643860"/>
                </a:lnTo>
                <a:lnTo>
                  <a:pt x="1101513" y="2652765"/>
                </a:lnTo>
                <a:lnTo>
                  <a:pt x="1147588" y="2660114"/>
                </a:lnTo>
                <a:lnTo>
                  <a:pt x="1194173" y="2665879"/>
                </a:lnTo>
                <a:lnTo>
                  <a:pt x="1241238" y="2670031"/>
                </a:lnTo>
                <a:lnTo>
                  <a:pt x="1288757" y="2672544"/>
                </a:lnTo>
                <a:lnTo>
                  <a:pt x="1336700" y="2673388"/>
                </a:lnTo>
                <a:lnTo>
                  <a:pt x="1336700" y="0"/>
                </a:lnTo>
                <a:close/>
              </a:path>
            </a:pathLst>
          </a:custGeom>
          <a:solidFill>
            <a:srgbClr val="F1E755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1572" y="4810884"/>
            <a:ext cx="388732" cy="701372"/>
          </a:xfrm>
          <a:custGeom>
            <a:avLst/>
            <a:gdLst/>
            <a:ahLst/>
            <a:cxnLst/>
            <a:rect l="l" t="t" r="r" b="b"/>
            <a:pathLst>
              <a:path w="447675" h="807720">
                <a:moveTo>
                  <a:pt x="441363" y="40347"/>
                </a:moveTo>
                <a:lnTo>
                  <a:pt x="401231" y="0"/>
                </a:lnTo>
                <a:lnTo>
                  <a:pt x="0" y="0"/>
                </a:lnTo>
                <a:lnTo>
                  <a:pt x="401231" y="403669"/>
                </a:lnTo>
                <a:lnTo>
                  <a:pt x="441363" y="363308"/>
                </a:lnTo>
                <a:lnTo>
                  <a:pt x="401231" y="322922"/>
                </a:lnTo>
                <a:lnTo>
                  <a:pt x="441363" y="282575"/>
                </a:lnTo>
                <a:lnTo>
                  <a:pt x="401231" y="242214"/>
                </a:lnTo>
                <a:lnTo>
                  <a:pt x="441363" y="201828"/>
                </a:lnTo>
                <a:lnTo>
                  <a:pt x="401231" y="161467"/>
                </a:lnTo>
                <a:lnTo>
                  <a:pt x="441363" y="121094"/>
                </a:lnTo>
                <a:lnTo>
                  <a:pt x="401231" y="80733"/>
                </a:lnTo>
                <a:lnTo>
                  <a:pt x="441363" y="40347"/>
                </a:lnTo>
                <a:close/>
              </a:path>
              <a:path w="447675" h="807720">
                <a:moveTo>
                  <a:pt x="447662" y="444055"/>
                </a:moveTo>
                <a:lnTo>
                  <a:pt x="407530" y="403669"/>
                </a:lnTo>
                <a:lnTo>
                  <a:pt x="401231" y="403669"/>
                </a:lnTo>
                <a:lnTo>
                  <a:pt x="6299" y="403669"/>
                </a:lnTo>
                <a:lnTo>
                  <a:pt x="407530" y="807364"/>
                </a:lnTo>
                <a:lnTo>
                  <a:pt x="447662" y="766978"/>
                </a:lnTo>
                <a:lnTo>
                  <a:pt x="407530" y="726630"/>
                </a:lnTo>
                <a:lnTo>
                  <a:pt x="447662" y="686244"/>
                </a:lnTo>
                <a:lnTo>
                  <a:pt x="407530" y="645883"/>
                </a:lnTo>
                <a:lnTo>
                  <a:pt x="447662" y="605510"/>
                </a:lnTo>
                <a:lnTo>
                  <a:pt x="407530" y="565150"/>
                </a:lnTo>
                <a:lnTo>
                  <a:pt x="447662" y="524789"/>
                </a:lnTo>
                <a:lnTo>
                  <a:pt x="407530" y="484403"/>
                </a:lnTo>
                <a:lnTo>
                  <a:pt x="447662" y="444055"/>
                </a:lnTo>
                <a:close/>
              </a:path>
            </a:pathLst>
          </a:custGeom>
          <a:solidFill>
            <a:srgbClr val="E74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6763" y="358464"/>
            <a:ext cx="9720982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0" dirty="0">
                <a:latin typeface="Bebas Neue Bold" panose="020B0606020202050201" pitchFamily="34" charset="-52"/>
              </a:rPr>
              <a:t>ONLINE TV — продукт на стыке ТВ и Digital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0BC94E-3B6E-2448-BAC4-45770874B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2912" y="2500989"/>
            <a:ext cx="1042910" cy="256949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68B1917A-E20D-480F-922F-BDB08C86CB97}"/>
              </a:ext>
            </a:extLst>
          </p:cNvPr>
          <p:cNvSpPr txBox="1"/>
          <p:nvPr/>
        </p:nvSpPr>
        <p:spPr>
          <a:xfrm>
            <a:off x="646666" y="2980418"/>
            <a:ext cx="4158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16167"/>
                </a:solidFill>
                <a:latin typeface="Evolventa" panose="020B0502020202020204" pitchFamily="34" charset="0"/>
              </a:rPr>
              <a:t>ЧТО ПРИВЛЕКАЕТ КЛИЕНТОВ: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D49637B-31CB-442A-A613-BC39647A942F}"/>
              </a:ext>
            </a:extLst>
          </p:cNvPr>
          <p:cNvSpPr txBox="1"/>
          <p:nvPr/>
        </p:nvSpPr>
        <p:spPr>
          <a:xfrm>
            <a:off x="646666" y="3401258"/>
            <a:ext cx="5454033" cy="175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988" indent="-172988">
              <a:lnSpc>
                <a:spcPct val="110000"/>
              </a:lnSpc>
              <a:spcBef>
                <a:spcPts val="800"/>
              </a:spcBef>
              <a:buClr>
                <a:srgbClr val="ED613C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81818"/>
                </a:solidFill>
                <a:latin typeface="Evolventa" panose="020B0502020202020204" pitchFamily="34" charset="0"/>
              </a:rPr>
              <a:t>Премиальный </a:t>
            </a:r>
            <a:r>
              <a:rPr lang="en-US" sz="1500" dirty="0">
                <a:solidFill>
                  <a:srgbClr val="181818"/>
                </a:solidFill>
                <a:latin typeface="Evolventa" panose="020B0502020202020204" pitchFamily="34" charset="0"/>
              </a:rPr>
              <a:t>BRAND SAFE </a:t>
            </a:r>
            <a:r>
              <a:rPr lang="ru-RU" sz="1500" dirty="0">
                <a:solidFill>
                  <a:srgbClr val="181818"/>
                </a:solidFill>
                <a:latin typeface="Evolventa" panose="020B0502020202020204" pitchFamily="34" charset="0"/>
              </a:rPr>
              <a:t>контент</a:t>
            </a:r>
          </a:p>
          <a:p>
            <a:pPr marL="172988" indent="-172988">
              <a:lnSpc>
                <a:spcPct val="110000"/>
              </a:lnSpc>
              <a:spcBef>
                <a:spcPts val="800"/>
              </a:spcBef>
              <a:buClr>
                <a:srgbClr val="ED613C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81818"/>
                </a:solidFill>
                <a:latin typeface="Evolventa" panose="020B0502020202020204" pitchFamily="34" charset="0"/>
              </a:rPr>
              <a:t>Высокий процент досмотра рекламного ролика</a:t>
            </a:r>
          </a:p>
          <a:p>
            <a:pPr marL="172988" indent="-172988">
              <a:lnSpc>
                <a:spcPct val="110000"/>
              </a:lnSpc>
              <a:spcBef>
                <a:spcPts val="800"/>
              </a:spcBef>
              <a:buClr>
                <a:srgbClr val="ED613C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81818"/>
                </a:solidFill>
                <a:latin typeface="Evolventa" panose="020B0502020202020204" pitchFamily="34" charset="0"/>
              </a:rPr>
              <a:t>Дополнительный охват аудитории в интернете</a:t>
            </a:r>
          </a:p>
          <a:p>
            <a:pPr marL="172988" indent="-172988">
              <a:lnSpc>
                <a:spcPct val="110000"/>
              </a:lnSpc>
              <a:spcBef>
                <a:spcPts val="800"/>
              </a:spcBef>
              <a:buClr>
                <a:srgbClr val="ED613C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81818"/>
                </a:solidFill>
                <a:latin typeface="Evolventa" panose="020B0502020202020204" pitchFamily="34" charset="0"/>
              </a:rPr>
              <a:t>Доступность аудитории с подпиской</a:t>
            </a:r>
          </a:p>
          <a:p>
            <a:pPr marL="172988" indent="-172988">
              <a:lnSpc>
                <a:spcPct val="110000"/>
              </a:lnSpc>
              <a:spcBef>
                <a:spcPts val="800"/>
              </a:spcBef>
              <a:buClr>
                <a:srgbClr val="ED613C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81818"/>
                </a:solidFill>
                <a:latin typeface="Evolventa" panose="020B0502020202020204" pitchFamily="34" charset="0"/>
              </a:rPr>
              <a:t>Высокая доля </a:t>
            </a:r>
            <a:r>
              <a:rPr lang="ru-RU" sz="1500" dirty="0" err="1">
                <a:solidFill>
                  <a:srgbClr val="181818"/>
                </a:solidFill>
                <a:latin typeface="Evolventa" panose="020B0502020202020204" pitchFamily="34" charset="0"/>
              </a:rPr>
              <a:t>открутки</a:t>
            </a:r>
            <a:r>
              <a:rPr lang="ru-RU" sz="1500" dirty="0">
                <a:solidFill>
                  <a:srgbClr val="181818"/>
                </a:solidFill>
                <a:latin typeface="Evolventa" panose="020B0502020202020204" pitchFamily="34" charset="0"/>
              </a:rPr>
              <a:t> на больших экранах</a:t>
            </a:r>
          </a:p>
        </p:txBody>
      </p:sp>
      <p:sp>
        <p:nvSpPr>
          <p:cNvPr id="138" name="Прямоугольник: скругленные углы 137">
            <a:extLst>
              <a:ext uri="{FF2B5EF4-FFF2-40B4-BE49-F238E27FC236}">
                <a16:creationId xmlns:a16="http://schemas.microsoft.com/office/drawing/2014/main" id="{758D2B63-7046-4044-9781-6FA6EC6A32CD}"/>
              </a:ext>
            </a:extLst>
          </p:cNvPr>
          <p:cNvSpPr/>
          <p:nvPr/>
        </p:nvSpPr>
        <p:spPr>
          <a:xfrm>
            <a:off x="6444178" y="1720885"/>
            <a:ext cx="2635137" cy="589194"/>
          </a:xfrm>
          <a:prstGeom prst="roundRect">
            <a:avLst/>
          </a:prstGeom>
          <a:solidFill>
            <a:srgbClr val="E74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181818"/>
              </a:solidFill>
              <a:latin typeface="Evolventa" panose="020B0502020202020204" pitchFamily="34" charset="0"/>
            </a:endParaRPr>
          </a:p>
        </p:txBody>
      </p:sp>
      <p:sp>
        <p:nvSpPr>
          <p:cNvPr id="139" name="Заголовок 1">
            <a:extLst>
              <a:ext uri="{FF2B5EF4-FFF2-40B4-BE49-F238E27FC236}">
                <a16:creationId xmlns:a16="http://schemas.microsoft.com/office/drawing/2014/main" id="{E2779635-8D4D-43B0-B950-3801E773E571}"/>
              </a:ext>
            </a:extLst>
          </p:cNvPr>
          <p:cNvSpPr txBox="1">
            <a:spLocks/>
          </p:cNvSpPr>
          <p:nvPr/>
        </p:nvSpPr>
        <p:spPr>
          <a:xfrm>
            <a:off x="3903349" y="2315603"/>
            <a:ext cx="2718050" cy="26161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050" b="1" dirty="0">
                <a:solidFill>
                  <a:srgbClr val="181818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ЦА: 12+ / ЯДРО ЦА: Все / 25-44: (40%)</a:t>
            </a: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5E6205FC-FD9A-4E8B-912C-BE716AEDD0A2}"/>
              </a:ext>
            </a:extLst>
          </p:cNvPr>
          <p:cNvSpPr/>
          <p:nvPr/>
        </p:nvSpPr>
        <p:spPr>
          <a:xfrm>
            <a:off x="646764" y="1725659"/>
            <a:ext cx="3378815" cy="579647"/>
          </a:xfrm>
          <a:prstGeom prst="roundRect">
            <a:avLst/>
          </a:prstGeom>
          <a:solidFill>
            <a:srgbClr val="0161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181818"/>
              </a:solidFill>
              <a:latin typeface="Evolventa" panose="020B0502020202020204" pitchFamily="34" charset="0"/>
            </a:endParaRPr>
          </a:p>
        </p:txBody>
      </p:sp>
      <p:sp>
        <p:nvSpPr>
          <p:cNvPr id="141" name="Заголовок 1">
            <a:extLst>
              <a:ext uri="{FF2B5EF4-FFF2-40B4-BE49-F238E27FC236}">
                <a16:creationId xmlns:a16="http://schemas.microsoft.com/office/drawing/2014/main" id="{D6788EC3-E6F5-4D38-AEB2-D6AA4799DD93}"/>
              </a:ext>
            </a:extLst>
          </p:cNvPr>
          <p:cNvSpPr txBox="1">
            <a:spLocks/>
          </p:cNvSpPr>
          <p:nvPr/>
        </p:nvSpPr>
        <p:spPr>
          <a:xfrm>
            <a:off x="870818" y="1781555"/>
            <a:ext cx="1816686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Evolventa" panose="020B0502020202020204" pitchFamily="34" charset="0"/>
              </a:rPr>
              <a:t>ТВ</a:t>
            </a:r>
            <a:r>
              <a:rPr lang="en-US" sz="3200" spc="-150" dirty="0">
                <a:solidFill>
                  <a:schemeClr val="bg1"/>
                </a:solidFill>
                <a:latin typeface="Evolventa" panose="020B0502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Evolventa" panose="020B0502020202020204" pitchFamily="34" charset="0"/>
              </a:rPr>
              <a:t>136</a:t>
            </a:r>
            <a:endParaRPr lang="ru-RU" sz="3200" baseline="300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144" name="Заголовок 1">
            <a:extLst>
              <a:ext uri="{FF2B5EF4-FFF2-40B4-BE49-F238E27FC236}">
                <a16:creationId xmlns:a16="http://schemas.microsoft.com/office/drawing/2014/main" id="{7EDAFBDE-0D09-4B63-B417-BE0618B183A8}"/>
              </a:ext>
            </a:extLst>
          </p:cNvPr>
          <p:cNvSpPr txBox="1">
            <a:spLocks/>
          </p:cNvSpPr>
          <p:nvPr/>
        </p:nvSpPr>
        <p:spPr>
          <a:xfrm>
            <a:off x="4104799" y="1781555"/>
            <a:ext cx="723200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sz="3200" dirty="0">
                <a:solidFill>
                  <a:srgbClr val="181818"/>
                </a:solidFill>
                <a:latin typeface="Evolventa" panose="020B0502020202020204" pitchFamily="34" charset="0"/>
              </a:rPr>
              <a:t>18</a:t>
            </a:r>
            <a:endParaRPr lang="ru-RU" sz="4400" baseline="30000" dirty="0">
              <a:solidFill>
                <a:srgbClr val="181818"/>
              </a:solidFill>
              <a:latin typeface="Evolventa" panose="020B0502020202020204" pitchFamily="34" charset="0"/>
            </a:endParaRPr>
          </a:p>
        </p:txBody>
      </p:sp>
      <p:sp>
        <p:nvSpPr>
          <p:cNvPr id="146" name="Заголовок 1">
            <a:extLst>
              <a:ext uri="{FF2B5EF4-FFF2-40B4-BE49-F238E27FC236}">
                <a16:creationId xmlns:a16="http://schemas.microsoft.com/office/drawing/2014/main" id="{48652669-C017-4EAB-BD06-DEB9116BFC5A}"/>
              </a:ext>
            </a:extLst>
          </p:cNvPr>
          <p:cNvSpPr txBox="1">
            <a:spLocks/>
          </p:cNvSpPr>
          <p:nvPr/>
        </p:nvSpPr>
        <p:spPr>
          <a:xfrm>
            <a:off x="4591813" y="1907595"/>
            <a:ext cx="1749072" cy="33598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lnSpc>
                <a:spcPts val="1900"/>
              </a:lnSpc>
            </a:pPr>
            <a:r>
              <a:rPr lang="ru-RU" sz="2000" dirty="0">
                <a:solidFill>
                  <a:srgbClr val="181818"/>
                </a:solidFill>
                <a:latin typeface="Evolventa" panose="020B0502020202020204" pitchFamily="34" charset="0"/>
              </a:rPr>
              <a:t>МЛН</a:t>
            </a:r>
            <a:r>
              <a:rPr lang="en-US" sz="2000" dirty="0">
                <a:solidFill>
                  <a:srgbClr val="181818"/>
                </a:solidFill>
                <a:latin typeface="Evolventa" panose="020B0502020202020204" pitchFamily="34" charset="0"/>
              </a:rPr>
              <a:t> </a:t>
            </a:r>
            <a:r>
              <a:rPr lang="ru-RU" sz="2000" dirty="0">
                <a:solidFill>
                  <a:srgbClr val="181818"/>
                </a:solidFill>
                <a:latin typeface="Evolventa" panose="020B0502020202020204" pitchFamily="34" charset="0"/>
              </a:rPr>
              <a:t>ЧЕЛ.</a:t>
            </a:r>
            <a:r>
              <a:rPr lang="ru-RU" sz="2000" baseline="30000" dirty="0">
                <a:solidFill>
                  <a:srgbClr val="181818"/>
                </a:solidFill>
                <a:latin typeface="Evolventa" panose="020B0502020202020204" pitchFamily="34" charset="0"/>
              </a:rPr>
              <a:t>**</a:t>
            </a:r>
          </a:p>
        </p:txBody>
      </p:sp>
      <p:sp>
        <p:nvSpPr>
          <p:cNvPr id="148" name="Заголовок 1">
            <a:extLst>
              <a:ext uri="{FF2B5EF4-FFF2-40B4-BE49-F238E27FC236}">
                <a16:creationId xmlns:a16="http://schemas.microsoft.com/office/drawing/2014/main" id="{AE43F004-9E68-4D6C-9611-4EDF4B8C8798}"/>
              </a:ext>
            </a:extLst>
          </p:cNvPr>
          <p:cNvSpPr txBox="1">
            <a:spLocks/>
          </p:cNvSpPr>
          <p:nvPr/>
        </p:nvSpPr>
        <p:spPr>
          <a:xfrm>
            <a:off x="6649522" y="1781555"/>
            <a:ext cx="929362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Evolventa" panose="020B0502020202020204" pitchFamily="34" charset="0"/>
              </a:rPr>
              <a:t>37</a:t>
            </a:r>
            <a:endParaRPr lang="ru-RU" sz="3200" baseline="300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150" name="Заголовок 1">
            <a:extLst>
              <a:ext uri="{FF2B5EF4-FFF2-40B4-BE49-F238E27FC236}">
                <a16:creationId xmlns:a16="http://schemas.microsoft.com/office/drawing/2014/main" id="{BA7E863A-3A26-43C6-89F4-A258E08087FC}"/>
              </a:ext>
            </a:extLst>
          </p:cNvPr>
          <p:cNvSpPr txBox="1">
            <a:spLocks/>
          </p:cNvSpPr>
          <p:nvPr/>
        </p:nvSpPr>
        <p:spPr>
          <a:xfrm>
            <a:off x="4160271" y="1414053"/>
            <a:ext cx="1687628" cy="30777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181818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NEW </a:t>
            </a:r>
            <a:r>
              <a:rPr lang="ru-RU" sz="1400" b="1" dirty="0">
                <a:solidFill>
                  <a:srgbClr val="181818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ОНЛАЙН-ТВ</a:t>
            </a:r>
          </a:p>
        </p:txBody>
      </p:sp>
      <p:sp>
        <p:nvSpPr>
          <p:cNvPr id="151" name="Заголовок 1">
            <a:extLst>
              <a:ext uri="{FF2B5EF4-FFF2-40B4-BE49-F238E27FC236}">
                <a16:creationId xmlns:a16="http://schemas.microsoft.com/office/drawing/2014/main" id="{9524E01A-8FB5-4CBC-B9A0-49F640F7C49C}"/>
              </a:ext>
            </a:extLst>
          </p:cNvPr>
          <p:cNvSpPr txBox="1">
            <a:spLocks/>
          </p:cNvSpPr>
          <p:nvPr/>
        </p:nvSpPr>
        <p:spPr>
          <a:xfrm>
            <a:off x="6535953" y="1393997"/>
            <a:ext cx="2997160" cy="30777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rgbClr val="181818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ОНЛАЙН-КИНОТЕАТРЫ</a:t>
            </a:r>
          </a:p>
        </p:txBody>
      </p:sp>
      <p:sp>
        <p:nvSpPr>
          <p:cNvPr id="152" name="Заголовок 1">
            <a:extLst>
              <a:ext uri="{FF2B5EF4-FFF2-40B4-BE49-F238E27FC236}">
                <a16:creationId xmlns:a16="http://schemas.microsoft.com/office/drawing/2014/main" id="{04009726-2EBF-465F-AE55-58699172427A}"/>
              </a:ext>
            </a:extLst>
          </p:cNvPr>
          <p:cNvSpPr txBox="1">
            <a:spLocks/>
          </p:cNvSpPr>
          <p:nvPr/>
        </p:nvSpPr>
        <p:spPr>
          <a:xfrm>
            <a:off x="762037" y="1414053"/>
            <a:ext cx="2202677" cy="30777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rgbClr val="181818"/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КЛАССИЧЕСКОЕ ТВ</a:t>
            </a:r>
          </a:p>
        </p:txBody>
      </p:sp>
      <p:sp>
        <p:nvSpPr>
          <p:cNvPr id="153" name="Заголовок 1">
            <a:extLst>
              <a:ext uri="{FF2B5EF4-FFF2-40B4-BE49-F238E27FC236}">
                <a16:creationId xmlns:a16="http://schemas.microsoft.com/office/drawing/2014/main" id="{C5B013BC-5D4B-4139-B250-5ECFAE80D7AD}"/>
              </a:ext>
            </a:extLst>
          </p:cNvPr>
          <p:cNvSpPr txBox="1">
            <a:spLocks/>
          </p:cNvSpPr>
          <p:nvPr/>
        </p:nvSpPr>
        <p:spPr>
          <a:xfrm>
            <a:off x="2129885" y="1907595"/>
            <a:ext cx="1546035" cy="33598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lnSpc>
                <a:spcPts val="1900"/>
              </a:lnSpc>
            </a:pP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МЛН</a:t>
            </a:r>
            <a:r>
              <a:rPr lang="en-US" sz="2000" dirty="0">
                <a:solidFill>
                  <a:schemeClr val="bg1"/>
                </a:solidFill>
                <a:latin typeface="Evolventa" panose="020B0502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ЧЕЛ.</a:t>
            </a:r>
            <a:r>
              <a:rPr lang="ru-RU" sz="2000" baseline="30000" dirty="0">
                <a:solidFill>
                  <a:schemeClr val="bg1"/>
                </a:solidFill>
                <a:latin typeface="Evolventa" panose="020B0502020202020204" pitchFamily="34" charset="0"/>
              </a:rPr>
              <a:t>*</a:t>
            </a:r>
          </a:p>
        </p:txBody>
      </p:sp>
      <p:sp>
        <p:nvSpPr>
          <p:cNvPr id="154" name="Заголовок 1">
            <a:extLst>
              <a:ext uri="{FF2B5EF4-FFF2-40B4-BE49-F238E27FC236}">
                <a16:creationId xmlns:a16="http://schemas.microsoft.com/office/drawing/2014/main" id="{A3593C6C-9529-4180-887A-08EA5A6ED8B6}"/>
              </a:ext>
            </a:extLst>
          </p:cNvPr>
          <p:cNvSpPr txBox="1">
            <a:spLocks/>
          </p:cNvSpPr>
          <p:nvPr/>
        </p:nvSpPr>
        <p:spPr>
          <a:xfrm>
            <a:off x="7105975" y="1897808"/>
            <a:ext cx="1799343" cy="33598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lnSpc>
                <a:spcPts val="1900"/>
              </a:lnSpc>
            </a:pP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МЛН</a:t>
            </a:r>
            <a:r>
              <a:rPr lang="en-US" sz="2000" dirty="0">
                <a:solidFill>
                  <a:schemeClr val="bg1"/>
                </a:solidFill>
                <a:latin typeface="Evolventa" panose="020B0502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Evolventa" panose="020B0502020202020204" pitchFamily="34" charset="0"/>
              </a:rPr>
              <a:t>ЧЕЛ.</a:t>
            </a:r>
            <a:r>
              <a:rPr lang="ru-RU" sz="2000" baseline="30000" dirty="0">
                <a:solidFill>
                  <a:schemeClr val="bg1"/>
                </a:solidFill>
                <a:latin typeface="Evolventa" panose="020B0502020202020204" pitchFamily="34" charset="0"/>
              </a:rPr>
              <a:t>***</a:t>
            </a:r>
          </a:p>
        </p:txBody>
      </p:sp>
      <p:sp>
        <p:nvSpPr>
          <p:cNvPr id="155" name="Заголовок 1">
            <a:extLst>
              <a:ext uri="{FF2B5EF4-FFF2-40B4-BE49-F238E27FC236}">
                <a16:creationId xmlns:a16="http://schemas.microsoft.com/office/drawing/2014/main" id="{27053375-6592-401E-8887-B9B3583F3E95}"/>
              </a:ext>
            </a:extLst>
          </p:cNvPr>
          <p:cNvSpPr txBox="1">
            <a:spLocks/>
          </p:cNvSpPr>
          <p:nvPr/>
        </p:nvSpPr>
        <p:spPr>
          <a:xfrm>
            <a:off x="1247498" y="6226404"/>
            <a:ext cx="8702708" cy="20005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*Накопленный охват, посмотрели хотя бы одну минуту,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Mediascope</a:t>
            </a: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TV Index, </a:t>
            </a: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Россия 0+, 4+, январь — август 2023 </a:t>
            </a:r>
          </a:p>
        </p:txBody>
      </p:sp>
      <p:sp>
        <p:nvSpPr>
          <p:cNvPr id="156" name="Заголовок 1">
            <a:extLst>
              <a:ext uri="{FF2B5EF4-FFF2-40B4-BE49-F238E27FC236}">
                <a16:creationId xmlns:a16="http://schemas.microsoft.com/office/drawing/2014/main" id="{2856E490-8E57-4FF2-BFC8-FD1751DB6EAF}"/>
              </a:ext>
            </a:extLst>
          </p:cNvPr>
          <p:cNvSpPr txBox="1">
            <a:spLocks/>
          </p:cNvSpPr>
          <p:nvPr/>
        </p:nvSpPr>
        <p:spPr>
          <a:xfrm>
            <a:off x="1247498" y="6360284"/>
            <a:ext cx="6688656" cy="20005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**По данным 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Alliance</a:t>
            </a: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ноябрь 2023 </a:t>
            </a:r>
          </a:p>
        </p:txBody>
      </p:sp>
      <p:sp>
        <p:nvSpPr>
          <p:cNvPr id="157" name="Заголовок 1">
            <a:extLst>
              <a:ext uri="{FF2B5EF4-FFF2-40B4-BE49-F238E27FC236}">
                <a16:creationId xmlns:a16="http://schemas.microsoft.com/office/drawing/2014/main" id="{3080E321-CCBE-4281-B05F-A8C1659D1C39}"/>
              </a:ext>
            </a:extLst>
          </p:cNvPr>
          <p:cNvSpPr txBox="1">
            <a:spLocks/>
          </p:cNvSpPr>
          <p:nvPr/>
        </p:nvSpPr>
        <p:spPr>
          <a:xfrm>
            <a:off x="1247498" y="6494164"/>
            <a:ext cx="2539164" cy="20005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7589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0" b="0" kern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***</a:t>
            </a:r>
            <a:r>
              <a:rPr lang="en-US" sz="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TelecomDaily</a:t>
            </a:r>
            <a:r>
              <a:rPr 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январь — июнь 2023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4FA36E-F882-44D8-B3C6-F70884497B88}"/>
              </a:ext>
            </a:extLst>
          </p:cNvPr>
          <p:cNvSpPr txBox="1"/>
          <p:nvPr/>
        </p:nvSpPr>
        <p:spPr>
          <a:xfrm>
            <a:off x="6202854" y="2980418"/>
            <a:ext cx="254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16167"/>
                </a:solidFill>
                <a:latin typeface="Evolventa" panose="020B0502020202020204" pitchFamily="34" charset="0"/>
              </a:defRPr>
            </a:lvl1pPr>
          </a:lstStyle>
          <a:p>
            <a:r>
              <a:rPr lang="ru-RU" dirty="0"/>
              <a:t>КАК ЭТО РАБОТАЕТ: </a:t>
            </a:r>
          </a:p>
        </p:txBody>
      </p:sp>
      <p:graphicFrame>
        <p:nvGraphicFramePr>
          <p:cNvPr id="29" name="Схема 28">
            <a:extLst>
              <a:ext uri="{FF2B5EF4-FFF2-40B4-BE49-F238E27FC236}">
                <a16:creationId xmlns:a16="http://schemas.microsoft.com/office/drawing/2014/main" id="{831EF22F-2F2C-44D2-93B9-1B36FB79B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87002"/>
              </p:ext>
            </p:extLst>
          </p:nvPr>
        </p:nvGraphicFramePr>
        <p:xfrm>
          <a:off x="6202854" y="3437979"/>
          <a:ext cx="4307821" cy="235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849659-8A53-D03F-E11E-5D20504467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166" y="6248400"/>
            <a:ext cx="873712" cy="3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8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959757A-90A8-420F-AF20-8891AB813F25}"/>
              </a:ext>
            </a:extLst>
          </p:cNvPr>
          <p:cNvGrpSpPr/>
          <p:nvPr/>
        </p:nvGrpSpPr>
        <p:grpSpPr>
          <a:xfrm>
            <a:off x="9699486" y="2460221"/>
            <a:ext cx="3059611" cy="1044979"/>
            <a:chOff x="8341012" y="3305467"/>
            <a:chExt cx="3355687" cy="1318330"/>
          </a:xfrm>
        </p:grpSpPr>
        <p:graphicFrame>
          <p:nvGraphicFramePr>
            <p:cNvPr id="47" name="Диаграмма 46">
              <a:extLst>
                <a:ext uri="{FF2B5EF4-FFF2-40B4-BE49-F238E27FC236}">
                  <a16:creationId xmlns:a16="http://schemas.microsoft.com/office/drawing/2014/main" id="{C2E8A74B-0148-4E84-B92D-BFEF461E6AA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40371327"/>
                </p:ext>
              </p:extLst>
            </p:nvPr>
          </p:nvGraphicFramePr>
          <p:xfrm>
            <a:off x="8341012" y="3305467"/>
            <a:ext cx="3355687" cy="13183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8" name="Заголовок 1">
              <a:extLst>
                <a:ext uri="{FF2B5EF4-FFF2-40B4-BE49-F238E27FC236}">
                  <a16:creationId xmlns:a16="http://schemas.microsoft.com/office/drawing/2014/main" id="{8B48D0B1-A284-4C0F-8B9E-EA136F6CA559}"/>
                </a:ext>
              </a:extLst>
            </p:cNvPr>
            <p:cNvSpPr txBox="1"/>
            <p:nvPr/>
          </p:nvSpPr>
          <p:spPr>
            <a:xfrm>
              <a:off x="8484669" y="3873404"/>
              <a:ext cx="534703" cy="3261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ctr">
              <a:spAutoFit/>
            </a:bodyPr>
            <a:lstStyle>
              <a:lvl1pPr defTabSz="341985">
                <a:lnSpc>
                  <a:spcPct val="90000"/>
                </a:lnSpc>
                <a:defRPr sz="170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rPr lang="ru-RU" sz="1200" b="1" dirty="0">
                  <a:solidFill>
                    <a:schemeClr val="bg1"/>
                  </a:solidFill>
                  <a:latin typeface="Evolventa" panose="020B0502020202020204" pitchFamily="34" charset="0"/>
                </a:rPr>
                <a:t>М</a:t>
              </a:r>
              <a:endParaRPr lang="ru-RU" sz="1100" b="1" dirty="0">
                <a:solidFill>
                  <a:schemeClr val="bg1"/>
                </a:solidFill>
                <a:latin typeface="Evolventa" panose="020B0502020202020204" pitchFamily="34" charset="0"/>
              </a:endParaRPr>
            </a:p>
          </p:txBody>
        </p:sp>
        <p:sp>
          <p:nvSpPr>
            <p:cNvPr id="49" name="Заголовок 1">
              <a:extLst>
                <a:ext uri="{FF2B5EF4-FFF2-40B4-BE49-F238E27FC236}">
                  <a16:creationId xmlns:a16="http://schemas.microsoft.com/office/drawing/2014/main" id="{7BBC36D2-9837-4D68-95EF-F2C50EC5F554}"/>
                </a:ext>
              </a:extLst>
            </p:cNvPr>
            <p:cNvSpPr txBox="1"/>
            <p:nvPr/>
          </p:nvSpPr>
          <p:spPr>
            <a:xfrm>
              <a:off x="9246852" y="3873404"/>
              <a:ext cx="534703" cy="3261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ctr">
              <a:spAutoFit/>
            </a:bodyPr>
            <a:lstStyle>
              <a:lvl1pPr defTabSz="341985">
                <a:lnSpc>
                  <a:spcPct val="90000"/>
                </a:lnSpc>
                <a:defRPr sz="170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rPr lang="ru-RU" sz="1200" b="1" dirty="0">
                  <a:solidFill>
                    <a:srgbClr val="016167"/>
                  </a:solidFill>
                  <a:latin typeface="Evolventa" panose="020B0502020202020204" pitchFamily="34" charset="0"/>
                </a:rPr>
                <a:t>Ж</a:t>
              </a:r>
              <a:endParaRPr lang="ru-RU" sz="1100" b="1" dirty="0">
                <a:solidFill>
                  <a:srgbClr val="016167"/>
                </a:solidFill>
                <a:latin typeface="Evolventa" panose="020B0502020202020204" pitchFamily="34" charset="0"/>
              </a:endParaRPr>
            </a:p>
          </p:txBody>
        </p:sp>
      </p:grpSp>
      <p:sp>
        <p:nvSpPr>
          <p:cNvPr id="9" name="Прямоугольник: скругленные углы 10">
            <a:extLst>
              <a:ext uri="{FF2B5EF4-FFF2-40B4-BE49-F238E27FC236}">
                <a16:creationId xmlns:a16="http://schemas.microsoft.com/office/drawing/2014/main" id="{4EBADE6C-24DF-C216-0026-E8576118D64F}"/>
              </a:ext>
            </a:extLst>
          </p:cNvPr>
          <p:cNvSpPr/>
          <p:nvPr/>
        </p:nvSpPr>
        <p:spPr>
          <a:xfrm>
            <a:off x="7769935" y="2604120"/>
            <a:ext cx="1816357" cy="3073287"/>
          </a:xfrm>
          <a:prstGeom prst="roundRect">
            <a:avLst>
              <a:gd name="adj" fmla="val 5876"/>
            </a:avLst>
          </a:prstGeom>
          <a:noFill/>
          <a:ln w="28575" cap="flat">
            <a:solidFill>
              <a:srgbClr val="016167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 anchorCtr="0">
            <a:noAutofit/>
          </a:bodyPr>
          <a:lstStyle/>
          <a:p>
            <a:pPr marL="92075">
              <a:defRPr sz="1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50407" y="108243"/>
            <a:ext cx="1142202" cy="2283862"/>
          </a:xfrm>
          <a:custGeom>
            <a:avLst/>
            <a:gdLst/>
            <a:ahLst/>
            <a:cxnLst/>
            <a:rect l="l" t="t" r="r" b="b"/>
            <a:pathLst>
              <a:path w="1337309" h="2673985">
                <a:moveTo>
                  <a:pt x="1336700" y="0"/>
                </a:moveTo>
                <a:lnTo>
                  <a:pt x="1288757" y="843"/>
                </a:lnTo>
                <a:lnTo>
                  <a:pt x="1241238" y="3356"/>
                </a:lnTo>
                <a:lnTo>
                  <a:pt x="1194173" y="7509"/>
                </a:lnTo>
                <a:lnTo>
                  <a:pt x="1147588" y="13274"/>
                </a:lnTo>
                <a:lnTo>
                  <a:pt x="1101513" y="20622"/>
                </a:lnTo>
                <a:lnTo>
                  <a:pt x="1055976" y="29527"/>
                </a:lnTo>
                <a:lnTo>
                  <a:pt x="1011005" y="39959"/>
                </a:lnTo>
                <a:lnTo>
                  <a:pt x="966628" y="51890"/>
                </a:lnTo>
                <a:lnTo>
                  <a:pt x="922873" y="65291"/>
                </a:lnTo>
                <a:lnTo>
                  <a:pt x="879770" y="80135"/>
                </a:lnTo>
                <a:lnTo>
                  <a:pt x="837345" y="96394"/>
                </a:lnTo>
                <a:lnTo>
                  <a:pt x="795628" y="114038"/>
                </a:lnTo>
                <a:lnTo>
                  <a:pt x="754646" y="133040"/>
                </a:lnTo>
                <a:lnTo>
                  <a:pt x="714428" y="153371"/>
                </a:lnTo>
                <a:lnTo>
                  <a:pt x="675003" y="175003"/>
                </a:lnTo>
                <a:lnTo>
                  <a:pt x="636398" y="197909"/>
                </a:lnTo>
                <a:lnTo>
                  <a:pt x="598642" y="222059"/>
                </a:lnTo>
                <a:lnTo>
                  <a:pt x="561762" y="247425"/>
                </a:lnTo>
                <a:lnTo>
                  <a:pt x="525788" y="273979"/>
                </a:lnTo>
                <a:lnTo>
                  <a:pt x="490748" y="301693"/>
                </a:lnTo>
                <a:lnTo>
                  <a:pt x="456669" y="330538"/>
                </a:lnTo>
                <a:lnTo>
                  <a:pt x="423581" y="360487"/>
                </a:lnTo>
                <a:lnTo>
                  <a:pt x="391510" y="391510"/>
                </a:lnTo>
                <a:lnTo>
                  <a:pt x="360487" y="423581"/>
                </a:lnTo>
                <a:lnTo>
                  <a:pt x="330538" y="456669"/>
                </a:lnTo>
                <a:lnTo>
                  <a:pt x="301693" y="490748"/>
                </a:lnTo>
                <a:lnTo>
                  <a:pt x="273979" y="525788"/>
                </a:lnTo>
                <a:lnTo>
                  <a:pt x="247425" y="561762"/>
                </a:lnTo>
                <a:lnTo>
                  <a:pt x="222059" y="598642"/>
                </a:lnTo>
                <a:lnTo>
                  <a:pt x="197909" y="636398"/>
                </a:lnTo>
                <a:lnTo>
                  <a:pt x="175003" y="675003"/>
                </a:lnTo>
                <a:lnTo>
                  <a:pt x="153371" y="714428"/>
                </a:lnTo>
                <a:lnTo>
                  <a:pt x="133040" y="754646"/>
                </a:lnTo>
                <a:lnTo>
                  <a:pt x="114038" y="795628"/>
                </a:lnTo>
                <a:lnTo>
                  <a:pt x="96394" y="837345"/>
                </a:lnTo>
                <a:lnTo>
                  <a:pt x="80135" y="879770"/>
                </a:lnTo>
                <a:lnTo>
                  <a:pt x="65291" y="922873"/>
                </a:lnTo>
                <a:lnTo>
                  <a:pt x="51890" y="966628"/>
                </a:lnTo>
                <a:lnTo>
                  <a:pt x="39959" y="1011005"/>
                </a:lnTo>
                <a:lnTo>
                  <a:pt x="29527" y="1055976"/>
                </a:lnTo>
                <a:lnTo>
                  <a:pt x="20622" y="1101513"/>
                </a:lnTo>
                <a:lnTo>
                  <a:pt x="13274" y="1147588"/>
                </a:lnTo>
                <a:lnTo>
                  <a:pt x="7509" y="1194173"/>
                </a:lnTo>
                <a:lnTo>
                  <a:pt x="3356" y="1241238"/>
                </a:lnTo>
                <a:lnTo>
                  <a:pt x="843" y="1288757"/>
                </a:lnTo>
                <a:lnTo>
                  <a:pt x="0" y="1336700"/>
                </a:lnTo>
                <a:lnTo>
                  <a:pt x="843" y="1384642"/>
                </a:lnTo>
                <a:lnTo>
                  <a:pt x="3356" y="1432160"/>
                </a:lnTo>
                <a:lnTo>
                  <a:pt x="7509" y="1479225"/>
                </a:lnTo>
                <a:lnTo>
                  <a:pt x="13274" y="1525808"/>
                </a:lnTo>
                <a:lnTo>
                  <a:pt x="20622" y="1571883"/>
                </a:lnTo>
                <a:lnTo>
                  <a:pt x="29527" y="1617419"/>
                </a:lnTo>
                <a:lnTo>
                  <a:pt x="39959" y="1662390"/>
                </a:lnTo>
                <a:lnTo>
                  <a:pt x="51890" y="1706767"/>
                </a:lnTo>
                <a:lnTo>
                  <a:pt x="65291" y="1750520"/>
                </a:lnTo>
                <a:lnTo>
                  <a:pt x="80135" y="1793624"/>
                </a:lnTo>
                <a:lnTo>
                  <a:pt x="96394" y="1836048"/>
                </a:lnTo>
                <a:lnTo>
                  <a:pt x="114038" y="1877764"/>
                </a:lnTo>
                <a:lnTo>
                  <a:pt x="133040" y="1918746"/>
                </a:lnTo>
                <a:lnTo>
                  <a:pt x="153371" y="1958963"/>
                </a:lnTo>
                <a:lnTo>
                  <a:pt x="175003" y="1998388"/>
                </a:lnTo>
                <a:lnTo>
                  <a:pt x="197909" y="2036993"/>
                </a:lnTo>
                <a:lnTo>
                  <a:pt x="222059" y="2074749"/>
                </a:lnTo>
                <a:lnTo>
                  <a:pt x="247425" y="2111628"/>
                </a:lnTo>
                <a:lnTo>
                  <a:pt x="273979" y="2147601"/>
                </a:lnTo>
                <a:lnTo>
                  <a:pt x="301693" y="2182642"/>
                </a:lnTo>
                <a:lnTo>
                  <a:pt x="330538" y="2216720"/>
                </a:lnTo>
                <a:lnTo>
                  <a:pt x="360487" y="2249808"/>
                </a:lnTo>
                <a:lnTo>
                  <a:pt x="391510" y="2281878"/>
                </a:lnTo>
                <a:lnTo>
                  <a:pt x="423581" y="2312902"/>
                </a:lnTo>
                <a:lnTo>
                  <a:pt x="456669" y="2342850"/>
                </a:lnTo>
                <a:lnTo>
                  <a:pt x="490748" y="2371695"/>
                </a:lnTo>
                <a:lnTo>
                  <a:pt x="525788" y="2399409"/>
                </a:lnTo>
                <a:lnTo>
                  <a:pt x="561762" y="2425963"/>
                </a:lnTo>
                <a:lnTo>
                  <a:pt x="598642" y="2451329"/>
                </a:lnTo>
                <a:lnTo>
                  <a:pt x="636398" y="2475479"/>
                </a:lnTo>
                <a:lnTo>
                  <a:pt x="675003" y="2498384"/>
                </a:lnTo>
                <a:lnTo>
                  <a:pt x="714428" y="2520016"/>
                </a:lnTo>
                <a:lnTo>
                  <a:pt x="754646" y="2540348"/>
                </a:lnTo>
                <a:lnTo>
                  <a:pt x="795628" y="2559350"/>
                </a:lnTo>
                <a:lnTo>
                  <a:pt x="837345" y="2576994"/>
                </a:lnTo>
                <a:lnTo>
                  <a:pt x="879770" y="2593252"/>
                </a:lnTo>
                <a:lnTo>
                  <a:pt x="922873" y="2608096"/>
                </a:lnTo>
                <a:lnTo>
                  <a:pt x="966628" y="2621498"/>
                </a:lnTo>
                <a:lnTo>
                  <a:pt x="1011005" y="2633428"/>
                </a:lnTo>
                <a:lnTo>
                  <a:pt x="1055976" y="2643860"/>
                </a:lnTo>
                <a:lnTo>
                  <a:pt x="1101513" y="2652765"/>
                </a:lnTo>
                <a:lnTo>
                  <a:pt x="1147588" y="2660114"/>
                </a:lnTo>
                <a:lnTo>
                  <a:pt x="1194173" y="2665879"/>
                </a:lnTo>
                <a:lnTo>
                  <a:pt x="1241238" y="2670031"/>
                </a:lnTo>
                <a:lnTo>
                  <a:pt x="1288757" y="2672544"/>
                </a:lnTo>
                <a:lnTo>
                  <a:pt x="1336700" y="2673388"/>
                </a:lnTo>
                <a:lnTo>
                  <a:pt x="1336700" y="0"/>
                </a:lnTo>
                <a:close/>
              </a:path>
            </a:pathLst>
          </a:custGeom>
          <a:solidFill>
            <a:srgbClr val="F1E755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06200" y="6030461"/>
            <a:ext cx="324104" cy="584766"/>
          </a:xfrm>
          <a:custGeom>
            <a:avLst/>
            <a:gdLst/>
            <a:ahLst/>
            <a:cxnLst/>
            <a:rect l="l" t="t" r="r" b="b"/>
            <a:pathLst>
              <a:path w="447675" h="807720">
                <a:moveTo>
                  <a:pt x="441363" y="40347"/>
                </a:moveTo>
                <a:lnTo>
                  <a:pt x="401231" y="0"/>
                </a:lnTo>
                <a:lnTo>
                  <a:pt x="0" y="0"/>
                </a:lnTo>
                <a:lnTo>
                  <a:pt x="401231" y="403669"/>
                </a:lnTo>
                <a:lnTo>
                  <a:pt x="441363" y="363308"/>
                </a:lnTo>
                <a:lnTo>
                  <a:pt x="401231" y="322922"/>
                </a:lnTo>
                <a:lnTo>
                  <a:pt x="441363" y="282575"/>
                </a:lnTo>
                <a:lnTo>
                  <a:pt x="401231" y="242214"/>
                </a:lnTo>
                <a:lnTo>
                  <a:pt x="441363" y="201828"/>
                </a:lnTo>
                <a:lnTo>
                  <a:pt x="401231" y="161467"/>
                </a:lnTo>
                <a:lnTo>
                  <a:pt x="441363" y="121094"/>
                </a:lnTo>
                <a:lnTo>
                  <a:pt x="401231" y="80733"/>
                </a:lnTo>
                <a:lnTo>
                  <a:pt x="441363" y="40347"/>
                </a:lnTo>
                <a:close/>
              </a:path>
              <a:path w="447675" h="807720">
                <a:moveTo>
                  <a:pt x="447662" y="444055"/>
                </a:moveTo>
                <a:lnTo>
                  <a:pt x="407530" y="403669"/>
                </a:lnTo>
                <a:lnTo>
                  <a:pt x="401231" y="403669"/>
                </a:lnTo>
                <a:lnTo>
                  <a:pt x="6299" y="403669"/>
                </a:lnTo>
                <a:lnTo>
                  <a:pt x="407530" y="807364"/>
                </a:lnTo>
                <a:lnTo>
                  <a:pt x="447662" y="766978"/>
                </a:lnTo>
                <a:lnTo>
                  <a:pt x="407530" y="726630"/>
                </a:lnTo>
                <a:lnTo>
                  <a:pt x="447662" y="686244"/>
                </a:lnTo>
                <a:lnTo>
                  <a:pt x="407530" y="645883"/>
                </a:lnTo>
                <a:lnTo>
                  <a:pt x="447662" y="605510"/>
                </a:lnTo>
                <a:lnTo>
                  <a:pt x="407530" y="565150"/>
                </a:lnTo>
                <a:lnTo>
                  <a:pt x="447662" y="524789"/>
                </a:lnTo>
                <a:lnTo>
                  <a:pt x="407530" y="484403"/>
                </a:lnTo>
                <a:lnTo>
                  <a:pt x="447662" y="444055"/>
                </a:lnTo>
                <a:close/>
              </a:path>
            </a:pathLst>
          </a:custGeom>
          <a:solidFill>
            <a:srgbClr val="E74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6763" y="358464"/>
            <a:ext cx="9720982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 dirty="0">
                <a:latin typeface="Bebas Neue Bold" panose="020B0606020202050201" pitchFamily="34" charset="-52"/>
              </a:rPr>
              <a:t>SMART TV </a:t>
            </a:r>
            <a:r>
              <a:rPr lang="ru-RU" b="0" dirty="0">
                <a:latin typeface="Bebas Neue Bold" panose="020B0606020202050201" pitchFamily="34" charset="-52"/>
              </a:rPr>
              <a:t>—</a:t>
            </a:r>
            <a:r>
              <a:rPr lang="en-US" b="0" dirty="0">
                <a:latin typeface="Bebas Neue Bold" panose="020B0606020202050201" pitchFamily="34" charset="-52"/>
              </a:rPr>
              <a:t> </a:t>
            </a:r>
            <a:r>
              <a:rPr lang="ru-RU" b="0" dirty="0">
                <a:latin typeface="Bebas Neue Bold" panose="020B0606020202050201" pitchFamily="34" charset="-52"/>
              </a:rPr>
              <a:t>ГЛАВНЫЙ ДРАЙВЕР </a:t>
            </a:r>
            <a:r>
              <a:rPr lang="en-US" b="0" dirty="0">
                <a:latin typeface="Bebas Neue Bold" panose="020B0606020202050201" pitchFamily="34" charset="-52"/>
              </a:rPr>
              <a:t>ONLINE TV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355F46-A911-8F44-89C8-983D055A6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589" y="6126784"/>
            <a:ext cx="1214375" cy="5459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0BC94E-3B6E-2448-BAC4-45770874BD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0002" y="1300311"/>
            <a:ext cx="1025819" cy="252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FE2F25-B931-481E-864E-DAC066ADF173}"/>
              </a:ext>
            </a:extLst>
          </p:cNvPr>
          <p:cNvSpPr txBox="1"/>
          <p:nvPr/>
        </p:nvSpPr>
        <p:spPr>
          <a:xfrm>
            <a:off x="2114503" y="1518631"/>
            <a:ext cx="3129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81818"/>
                </a:solidFill>
                <a:latin typeface="Evolventa" panose="020B0502020202020204" pitchFamily="34" charset="0"/>
              </a:rPr>
              <a:t>CONNECTED TV С ПОДПИСКОЙ </a:t>
            </a:r>
            <a:br>
              <a:rPr lang="en-US" sz="1400" dirty="0">
                <a:solidFill>
                  <a:srgbClr val="181818"/>
                </a:solidFill>
                <a:latin typeface="Evolventa" panose="020B0502020202020204" pitchFamily="34" charset="0"/>
              </a:rPr>
            </a:br>
            <a:r>
              <a:rPr lang="ru-RU" sz="1400" dirty="0">
                <a:solidFill>
                  <a:srgbClr val="181818"/>
                </a:solidFill>
                <a:latin typeface="Evolventa" panose="020B0502020202020204" pitchFamily="34" charset="0"/>
              </a:rPr>
              <a:t>НА ОНЛАЙН-КИНОТЕАТРЫ СМОТРЯТ ТЕЛЕКАНАЛЫ </a:t>
            </a:r>
          </a:p>
          <a:p>
            <a:r>
              <a:rPr lang="ru-RU" sz="1400" dirty="0">
                <a:solidFill>
                  <a:srgbClr val="181818"/>
                </a:solidFill>
                <a:latin typeface="Evolventa" panose="020B0502020202020204" pitchFamily="34" charset="0"/>
              </a:rPr>
              <a:t>ЧЕРЕЗ </a:t>
            </a:r>
            <a:r>
              <a:rPr lang="en-US" sz="1400" dirty="0">
                <a:solidFill>
                  <a:srgbClr val="181818"/>
                </a:solidFill>
                <a:latin typeface="Evolventa" panose="020B0502020202020204" pitchFamily="34" charset="0"/>
              </a:rPr>
              <a:t>SMART TV</a:t>
            </a:r>
            <a:r>
              <a:rPr lang="ru-RU" sz="1400" baseline="30000" dirty="0">
                <a:solidFill>
                  <a:srgbClr val="181818"/>
                </a:solidFill>
                <a:latin typeface="Evolventa" panose="020B0502020202020204" pitchFamily="34" charset="0"/>
              </a:rPr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E1BD5B-0204-4FC6-8DCF-8E54FFCAC53A}"/>
              </a:ext>
            </a:extLst>
          </p:cNvPr>
          <p:cNvSpPr txBox="1"/>
          <p:nvPr/>
        </p:nvSpPr>
        <p:spPr>
          <a:xfrm>
            <a:off x="501083" y="1924959"/>
            <a:ext cx="1675345" cy="54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5400" b="1" dirty="0">
                <a:solidFill>
                  <a:srgbClr val="016167"/>
                </a:solidFill>
                <a:latin typeface="Evolventa" panose="020B0502020202020204" pitchFamily="34" charset="0"/>
              </a:rPr>
              <a:t>46% </a:t>
            </a:r>
            <a:r>
              <a:rPr lang="ru-RU" sz="1600" b="1" dirty="0">
                <a:solidFill>
                  <a:srgbClr val="016167"/>
                </a:solidFill>
                <a:latin typeface="Evolventa" panose="020B0502020202020204" pitchFamily="34" charset="0"/>
              </a:rPr>
              <a:t>ВЛАДЕЛЬЦЕВ</a:t>
            </a:r>
            <a:r>
              <a:rPr lang="ru-RU" sz="2400" b="1" dirty="0">
                <a:solidFill>
                  <a:srgbClr val="016167"/>
                </a:solidFill>
                <a:latin typeface="Evolventa" panose="020B0502020202020204" pitchFamily="34" charset="0"/>
              </a:rPr>
              <a:t> </a:t>
            </a:r>
            <a:endParaRPr lang="ru-RU" sz="4400" b="1" dirty="0">
              <a:solidFill>
                <a:srgbClr val="016167"/>
              </a:solidFill>
              <a:latin typeface="Evolventa" panose="020B0502020202020204" pitchFamily="34" charset="0"/>
            </a:endParaRPr>
          </a:p>
        </p:txBody>
      </p:sp>
      <p:sp>
        <p:nvSpPr>
          <p:cNvPr id="13" name="Google Shape;4785;p14">
            <a:extLst>
              <a:ext uri="{FF2B5EF4-FFF2-40B4-BE49-F238E27FC236}">
                <a16:creationId xmlns:a16="http://schemas.microsoft.com/office/drawing/2014/main" id="{10D15C28-A537-402A-8F6E-1F8D20B2207C}"/>
              </a:ext>
            </a:extLst>
          </p:cNvPr>
          <p:cNvSpPr txBox="1"/>
          <p:nvPr/>
        </p:nvSpPr>
        <p:spPr>
          <a:xfrm>
            <a:off x="1752601" y="6165402"/>
            <a:ext cx="38100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452890">
              <a:lnSpc>
                <a:spcPct val="150000"/>
              </a:lnSpc>
            </a:pPr>
            <a:r>
              <a:rPr lang="en-US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*Mediascope tv+ index, </a:t>
            </a:r>
            <a:r>
              <a:rPr lang="en-US" sz="700" dirty="0" err="1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Россия</a:t>
            </a:r>
            <a:r>
              <a:rPr lang="en-US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 100+, % other tv vs total tv set, 2022</a:t>
            </a:r>
          </a:p>
        </p:txBody>
      </p:sp>
      <p:sp>
        <p:nvSpPr>
          <p:cNvPr id="14" name="Google Shape;4785;p14">
            <a:extLst>
              <a:ext uri="{FF2B5EF4-FFF2-40B4-BE49-F238E27FC236}">
                <a16:creationId xmlns:a16="http://schemas.microsoft.com/office/drawing/2014/main" id="{0739C60B-6E7F-4D84-B0D4-475ED8A5A3F8}"/>
              </a:ext>
            </a:extLst>
          </p:cNvPr>
          <p:cNvSpPr txBox="1"/>
          <p:nvPr/>
        </p:nvSpPr>
        <p:spPr>
          <a:xfrm>
            <a:off x="1752601" y="6399783"/>
            <a:ext cx="3810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452890"/>
            <a:r>
              <a:rPr lang="ru-RU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Источник: </a:t>
            </a:r>
            <a:r>
              <a:rPr lang="en-US" sz="700" dirty="0" err="1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J’Son</a:t>
            </a:r>
            <a:r>
              <a:rPr lang="en-US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 &amp; Partners Consulting, «</a:t>
            </a:r>
            <a:r>
              <a:rPr lang="ru-RU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Атлас легальных видеосервисов России. Итоги 2022 года» 3</a:t>
            </a:r>
            <a:r>
              <a:rPr lang="en-US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R Research, </a:t>
            </a:r>
            <a:r>
              <a:rPr lang="ru-RU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онлайн-опрос, Россия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4A68A96-9552-48C5-99A1-BDD9AC4337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8932573"/>
              </p:ext>
            </p:extLst>
          </p:nvPr>
        </p:nvGraphicFramePr>
        <p:xfrm>
          <a:off x="-353817" y="2604119"/>
          <a:ext cx="5520952" cy="317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25CFC051-9A1C-425F-8C2B-54C7AB74D160}"/>
              </a:ext>
            </a:extLst>
          </p:cNvPr>
          <p:cNvGrpSpPr/>
          <p:nvPr/>
        </p:nvGrpSpPr>
        <p:grpSpPr>
          <a:xfrm>
            <a:off x="5669887" y="3039662"/>
            <a:ext cx="1406678" cy="1014681"/>
            <a:chOff x="1172827" y="3849021"/>
            <a:chExt cx="3145214" cy="2268741"/>
          </a:xfrm>
        </p:grpSpPr>
        <p:pic>
          <p:nvPicPr>
            <p:cNvPr id="31" name="Рисунок 54" descr="Рисунок 54">
              <a:extLst>
                <a:ext uri="{FF2B5EF4-FFF2-40B4-BE49-F238E27FC236}">
                  <a16:creationId xmlns:a16="http://schemas.microsoft.com/office/drawing/2014/main" id="{FCF825AB-CF23-43F1-BD39-29BE1DEB7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9444" t="23332" r="20274" b="18692"/>
            <a:stretch>
              <a:fillRect/>
            </a:stretch>
          </p:blipFill>
          <p:spPr>
            <a:xfrm>
              <a:off x="1172827" y="3849021"/>
              <a:ext cx="3145214" cy="22687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Screenshot 2023-04-19 at 17.08.09.png" descr="Screenshot 2023-04-19 at 17.08.09.png">
              <a:extLst>
                <a:ext uri="{FF2B5EF4-FFF2-40B4-BE49-F238E27FC236}">
                  <a16:creationId xmlns:a16="http://schemas.microsoft.com/office/drawing/2014/main" id="{8135D751-CBF9-4177-8FEC-53DF224CC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2332" y="3980706"/>
              <a:ext cx="2814578" cy="159684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3" name="Прямоугольник 16">
            <a:extLst>
              <a:ext uri="{FF2B5EF4-FFF2-40B4-BE49-F238E27FC236}">
                <a16:creationId xmlns:a16="http://schemas.microsoft.com/office/drawing/2014/main" id="{B9EFB126-40AF-486A-B99B-CFA966A98B13}"/>
              </a:ext>
            </a:extLst>
          </p:cNvPr>
          <p:cNvSpPr txBox="1"/>
          <p:nvPr/>
        </p:nvSpPr>
        <p:spPr>
          <a:xfrm>
            <a:off x="307250" y="11022830"/>
            <a:ext cx="2063013" cy="151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50000"/>
              </a:lnSpc>
              <a:defRPr sz="800">
                <a:solidFill>
                  <a:srgbClr val="76717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3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*Mediascope tv+ index, </a:t>
            </a:r>
            <a:r>
              <a:rPr lang="ru-RU" sz="3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Р</a:t>
            </a:r>
            <a:r>
              <a:rPr sz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оссия</a:t>
            </a:r>
            <a:r>
              <a:rPr sz="300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  <a:ea typeface="Open Sans" pitchFamily="2" charset="0"/>
                <a:cs typeface="Open Sans" pitchFamily="2" charset="0"/>
              </a:rPr>
              <a:t> 100+, % other tv vs total tv set, 2022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05DCD3FF-40F2-4290-9479-4D32AF7B89BF}"/>
              </a:ext>
            </a:extLst>
          </p:cNvPr>
          <p:cNvSpPr txBox="1"/>
          <p:nvPr/>
        </p:nvSpPr>
        <p:spPr>
          <a:xfrm>
            <a:off x="5681190" y="2670334"/>
            <a:ext cx="184841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84047">
              <a:lnSpc>
                <a:spcPct val="90000"/>
              </a:lnSpc>
              <a:defRPr sz="12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</a:rPr>
              <a:t>ДОСТРОЙКА 25-СЕКУНДНОГО БАННЕРА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Evolventa" panose="020B0502020202020204" pitchFamily="34" charset="0"/>
              <a:ea typeface="Open Sans" pitchFamily="2" charset="0"/>
              <a:cs typeface="Open Sans" pitchFamily="2" charset="0"/>
              <a:sym typeface="Montserrat Regular"/>
            </a:endParaRPr>
          </a:p>
        </p:txBody>
      </p:sp>
      <p:sp>
        <p:nvSpPr>
          <p:cNvPr id="35" name="Прямоугольник 95">
            <a:extLst>
              <a:ext uri="{FF2B5EF4-FFF2-40B4-BE49-F238E27FC236}">
                <a16:creationId xmlns:a16="http://schemas.microsoft.com/office/drawing/2014/main" id="{1AF7DF1C-8EE6-490A-B956-CF76E2EFDDAB}"/>
              </a:ext>
            </a:extLst>
          </p:cNvPr>
          <p:cNvSpPr txBox="1"/>
          <p:nvPr/>
        </p:nvSpPr>
        <p:spPr>
          <a:xfrm>
            <a:off x="5810321" y="1643747"/>
            <a:ext cx="448539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4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lang="ru-RU" sz="1400" dirty="0">
              <a:solidFill>
                <a:srgbClr val="181818"/>
              </a:solidFill>
              <a:latin typeface="Evolventa" panose="020B0502020202020204" pitchFamily="34" charset="0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id="{83F15CB9-C79E-4E75-829B-085048B3EFF2}"/>
              </a:ext>
            </a:extLst>
          </p:cNvPr>
          <p:cNvSpPr txBox="1"/>
          <p:nvPr/>
        </p:nvSpPr>
        <p:spPr>
          <a:xfrm>
            <a:off x="7855099" y="3098557"/>
            <a:ext cx="1713586" cy="2482987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>
            <a:defPPr>
              <a:defRPr lang="ru-RU"/>
            </a:defPPr>
            <a:lvl1pPr marL="172988" indent="-172988">
              <a:lnSpc>
                <a:spcPct val="110000"/>
              </a:lnSpc>
              <a:spcBef>
                <a:spcPts val="800"/>
              </a:spcBef>
              <a:buClr>
                <a:srgbClr val="ED613C"/>
              </a:buClr>
              <a:buSzPct val="150000"/>
              <a:buFont typeface="Arial" panose="020B0604020202020204" pitchFamily="34" charset="0"/>
              <a:buChar char="•"/>
              <a:defRPr sz="1500">
                <a:solidFill>
                  <a:srgbClr val="181818"/>
                </a:solidFill>
                <a:latin typeface="Evolventa" panose="020B0502020202020204" pitchFamily="34" charset="0"/>
              </a:defRPr>
            </a:lvl1pPr>
          </a:lstStyle>
          <a:p>
            <a:pPr marL="100988" indent="-100988">
              <a:lnSpc>
                <a:spcPct val="90000"/>
              </a:lnSpc>
              <a:spcBef>
                <a:spcPts val="600"/>
              </a:spcBef>
            </a:pPr>
            <a:r>
              <a:rPr lang="ru-RU" sz="950" dirty="0"/>
              <a:t>Модель</a:t>
            </a:r>
            <a:r>
              <a:rPr lang="ru-RU" sz="950" dirty="0">
                <a:sym typeface="Montserrat Regular"/>
              </a:rPr>
              <a:t> сегментирует одно устройство до нескольких аудиторных профилей</a:t>
            </a:r>
          </a:p>
          <a:p>
            <a:pPr marL="100988" indent="-100988">
              <a:lnSpc>
                <a:spcPct val="90000"/>
              </a:lnSpc>
              <a:spcBef>
                <a:spcPts val="600"/>
              </a:spcBef>
            </a:pPr>
            <a:r>
              <a:rPr lang="ru-RU" sz="950" dirty="0"/>
              <a:t>Искусственный интеллект анализирует описание передач и историю </a:t>
            </a:r>
            <a:br>
              <a:rPr lang="ru-RU" sz="950" dirty="0"/>
            </a:br>
            <a:r>
              <a:rPr lang="ru-RU" sz="950" dirty="0"/>
              <a:t>смотрения на устройстве, </a:t>
            </a:r>
            <a:br>
              <a:rPr lang="ru-RU" sz="950" dirty="0"/>
            </a:br>
            <a:r>
              <a:rPr lang="ru-RU" sz="950" dirty="0"/>
              <a:t>для формирования </a:t>
            </a:r>
            <a:r>
              <a:rPr lang="ru-RU" sz="950" dirty="0" err="1"/>
              <a:t>соцдем</a:t>
            </a:r>
            <a:r>
              <a:rPr lang="ru-RU" sz="950" dirty="0"/>
              <a:t>-групп</a:t>
            </a:r>
          </a:p>
          <a:p>
            <a:pPr marL="100988" indent="-100988">
              <a:lnSpc>
                <a:spcPct val="90000"/>
              </a:lnSpc>
              <a:spcBef>
                <a:spcPts val="600"/>
              </a:spcBef>
            </a:pPr>
            <a:r>
              <a:rPr lang="ru-RU" sz="950" dirty="0"/>
              <a:t>Определение</a:t>
            </a:r>
            <a:r>
              <a:rPr lang="ru-RU" sz="950" dirty="0">
                <a:sym typeface="Montserrat Regular"/>
              </a:rPr>
              <a:t> пола </a:t>
            </a:r>
            <a:br>
              <a:rPr lang="ru-RU" sz="950" dirty="0">
                <a:sym typeface="Montserrat Regular"/>
              </a:rPr>
            </a:br>
            <a:r>
              <a:rPr lang="ru-RU" sz="950" dirty="0">
                <a:sym typeface="Montserrat Regular"/>
              </a:rPr>
              <a:t>и возраста в REAL-TIME </a:t>
            </a:r>
            <a:br>
              <a:rPr lang="ru-RU" sz="950" dirty="0">
                <a:sym typeface="Montserrat Regular"/>
              </a:rPr>
            </a:br>
            <a:r>
              <a:rPr lang="ru-RU" sz="950" dirty="0">
                <a:sym typeface="Montserrat Regular"/>
              </a:rPr>
              <a:t>на основе просматриваемого контента 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25E92810-09B3-4C9E-B504-3CFF0CE0560A}"/>
              </a:ext>
            </a:extLst>
          </p:cNvPr>
          <p:cNvSpPr txBox="1"/>
          <p:nvPr/>
        </p:nvSpPr>
        <p:spPr>
          <a:xfrm>
            <a:off x="7872707" y="2671345"/>
            <a:ext cx="136977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defTabSz="341985">
              <a:lnSpc>
                <a:spcPct val="90000"/>
              </a:lnSpc>
              <a:defRPr sz="170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</a:rPr>
              <a:t>СОЦДЕМ ТАРГЕТИНГ </a:t>
            </a:r>
            <a:b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</a:rPr>
            </a:br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volventa" panose="020B0502020202020204" pitchFamily="34" charset="0"/>
              </a:rPr>
              <a:t>НА ONLINE TV</a:t>
            </a:r>
          </a:p>
        </p:txBody>
      </p:sp>
      <p:sp>
        <p:nvSpPr>
          <p:cNvPr id="38" name="Прямоугольник: скругленные углы 10">
            <a:extLst>
              <a:ext uri="{FF2B5EF4-FFF2-40B4-BE49-F238E27FC236}">
                <a16:creationId xmlns:a16="http://schemas.microsoft.com/office/drawing/2014/main" id="{A0CF12CD-A154-4231-85AC-C9D7CD3F1047}"/>
              </a:ext>
            </a:extLst>
          </p:cNvPr>
          <p:cNvSpPr/>
          <p:nvPr/>
        </p:nvSpPr>
        <p:spPr>
          <a:xfrm>
            <a:off x="5562601" y="2604120"/>
            <a:ext cx="2085597" cy="3073287"/>
          </a:xfrm>
          <a:prstGeom prst="roundRect">
            <a:avLst>
              <a:gd name="adj" fmla="val 5876"/>
            </a:avLst>
          </a:prstGeom>
          <a:noFill/>
          <a:ln w="28575" cap="flat">
            <a:solidFill>
              <a:srgbClr val="016167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 anchorCtr="0">
            <a:noAutofit/>
          </a:bodyPr>
          <a:lstStyle/>
          <a:p>
            <a:pPr marL="92075">
              <a:defRPr sz="1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id="{635F1DEA-B34A-4D87-B67F-439DE7693C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2549618"/>
              </p:ext>
            </p:extLst>
          </p:nvPr>
        </p:nvGraphicFramePr>
        <p:xfrm>
          <a:off x="9829800" y="3284069"/>
          <a:ext cx="1905000" cy="2354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id="{B0490B98-6807-4F85-AD67-0317DA82B008}"/>
              </a:ext>
            </a:extLst>
          </p:cNvPr>
          <p:cNvSpPr txBox="1"/>
          <p:nvPr/>
        </p:nvSpPr>
        <p:spPr>
          <a:xfrm>
            <a:off x="5639666" y="4054343"/>
            <a:ext cx="2085597" cy="1430392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>
            <a:defPPr>
              <a:defRPr lang="ru-RU"/>
            </a:defPPr>
            <a:lvl1pPr marL="172988" indent="-172988">
              <a:lnSpc>
                <a:spcPct val="110000"/>
              </a:lnSpc>
              <a:spcBef>
                <a:spcPts val="800"/>
              </a:spcBef>
              <a:buClr>
                <a:srgbClr val="ED613C"/>
              </a:buClr>
              <a:buSzPct val="150000"/>
              <a:buFont typeface="Arial" panose="020B0604020202020204" pitchFamily="34" charset="0"/>
              <a:buChar char="•"/>
              <a:defRPr sz="1500">
                <a:solidFill>
                  <a:srgbClr val="181818"/>
                </a:solidFill>
                <a:latin typeface="Evolventa" panose="020B0502020202020204" pitchFamily="34" charset="0"/>
              </a:defRPr>
            </a:lvl1pPr>
          </a:lstStyle>
          <a:p>
            <a:pPr marL="100988" indent="-100988">
              <a:lnSpc>
                <a:spcPct val="90000"/>
              </a:lnSpc>
              <a:spcBef>
                <a:spcPts val="600"/>
              </a:spcBef>
            </a:pPr>
            <a:r>
              <a:rPr lang="ru-RU" sz="950" dirty="0"/>
              <a:t>Бесплатный монтаж </a:t>
            </a:r>
            <a:r>
              <a:rPr lang="en-US" sz="950" dirty="0"/>
              <a:t>QR-</a:t>
            </a:r>
            <a:r>
              <a:rPr lang="ru-RU" sz="950" dirty="0"/>
              <a:t>кода </a:t>
            </a:r>
            <a:br>
              <a:rPr lang="en-US" sz="950" dirty="0"/>
            </a:br>
            <a:r>
              <a:rPr lang="ru-RU" sz="950" dirty="0"/>
              <a:t>в креатив на платформе </a:t>
            </a:r>
            <a:r>
              <a:rPr lang="en-US" sz="950" dirty="0"/>
              <a:t>Smart TV</a:t>
            </a:r>
            <a:endParaRPr lang="ru-RU" sz="950" dirty="0">
              <a:sym typeface="Montserrat Regular"/>
            </a:endParaRPr>
          </a:p>
          <a:p>
            <a:pPr marL="100988" indent="-100988">
              <a:lnSpc>
                <a:spcPct val="90000"/>
              </a:lnSpc>
              <a:spcBef>
                <a:spcPts val="600"/>
              </a:spcBef>
            </a:pPr>
            <a:r>
              <a:rPr lang="ru-RU" sz="950" dirty="0"/>
              <a:t>Аналитика по сканированиям</a:t>
            </a:r>
            <a:br>
              <a:rPr lang="ru-RU" sz="950" dirty="0"/>
            </a:br>
            <a:r>
              <a:rPr lang="en-US" sz="950" dirty="0"/>
              <a:t>QR-</a:t>
            </a:r>
            <a:r>
              <a:rPr lang="ru-RU" sz="950" dirty="0"/>
              <a:t>кода</a:t>
            </a:r>
          </a:p>
          <a:p>
            <a:pPr marL="100988" indent="-100988">
              <a:lnSpc>
                <a:spcPct val="90000"/>
              </a:lnSpc>
              <a:spcBef>
                <a:spcPts val="600"/>
              </a:spcBef>
            </a:pPr>
            <a:r>
              <a:rPr lang="ru-RU" sz="950" dirty="0"/>
              <a:t>Отсутствие наценки к ролику </a:t>
            </a:r>
            <a:br>
              <a:rPr lang="ru-RU" sz="950" dirty="0"/>
            </a:br>
            <a:r>
              <a:rPr lang="ru-RU" sz="950" dirty="0"/>
              <a:t>за дополнительный хронометраж</a:t>
            </a:r>
            <a:endParaRPr lang="ru-RU" sz="950" dirty="0">
              <a:sym typeface="Montserrat Regular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581040-59E8-4561-AA8B-8BD75912332D}"/>
              </a:ext>
            </a:extLst>
          </p:cNvPr>
          <p:cNvSpPr txBox="1"/>
          <p:nvPr/>
        </p:nvSpPr>
        <p:spPr>
          <a:xfrm>
            <a:off x="5507254" y="1484422"/>
            <a:ext cx="3400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800"/>
              </a:spcBef>
              <a:defRPr sz="1400">
                <a:solidFill>
                  <a:srgbClr val="181818"/>
                </a:solidFill>
                <a:latin typeface="Evolventa" panose="020B0502020202020204" pitchFamily="34" charset="0"/>
              </a:defRPr>
            </a:lvl1pPr>
          </a:lstStyle>
          <a:p>
            <a:r>
              <a:rPr lang="ru-RU" sz="1800" b="1" dirty="0">
                <a:solidFill>
                  <a:srgbClr val="016167"/>
                </a:solidFill>
              </a:rPr>
              <a:t>МЫ УЖЕ СДЕЛАЛИ ЭТУ ПЛАТФОРМУ ПРОЗРАЧНОЙ </a:t>
            </a:r>
            <a:br>
              <a:rPr lang="ru-RU" sz="1800" b="1" dirty="0">
                <a:solidFill>
                  <a:srgbClr val="016167"/>
                </a:solidFill>
              </a:rPr>
            </a:br>
            <a:r>
              <a:rPr lang="ru-RU" sz="1800" b="1" dirty="0">
                <a:solidFill>
                  <a:srgbClr val="016167"/>
                </a:solidFill>
              </a:rPr>
              <a:t>И ЭФФЕКТИВНОЙ </a:t>
            </a:r>
          </a:p>
        </p:txBody>
      </p:sp>
      <p:sp>
        <p:nvSpPr>
          <p:cNvPr id="10" name="Прямоугольник: скругленные углы 10">
            <a:extLst>
              <a:ext uri="{FF2B5EF4-FFF2-40B4-BE49-F238E27FC236}">
                <a16:creationId xmlns:a16="http://schemas.microsoft.com/office/drawing/2014/main" id="{AB7EC249-8AD4-DBAE-C6CB-CB23EAA2E750}"/>
              </a:ext>
            </a:extLst>
          </p:cNvPr>
          <p:cNvSpPr/>
          <p:nvPr/>
        </p:nvSpPr>
        <p:spPr>
          <a:xfrm>
            <a:off x="9708029" y="2604120"/>
            <a:ext cx="2122275" cy="3073287"/>
          </a:xfrm>
          <a:prstGeom prst="roundRect">
            <a:avLst>
              <a:gd name="adj" fmla="val 5876"/>
            </a:avLst>
          </a:prstGeom>
          <a:noFill/>
          <a:ln w="28575" cap="flat">
            <a:solidFill>
              <a:srgbClr val="016167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 anchorCtr="0">
            <a:noAutofit/>
          </a:bodyPr>
          <a:lstStyle/>
          <a:p>
            <a:pPr marL="92075">
              <a:defRPr sz="1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E46429-0F98-FB1F-D4DA-5905A70330C5}"/>
              </a:ext>
            </a:extLst>
          </p:cNvPr>
          <p:cNvSpPr txBox="1"/>
          <p:nvPr/>
        </p:nvSpPr>
        <p:spPr>
          <a:xfrm>
            <a:off x="897342" y="537644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16167"/>
                </a:solidFill>
                <a:latin typeface="Evolventa" panose="020B0502020202020204" pitchFamily="34" charset="0"/>
              </a:rPr>
              <a:t>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C7E937-9A23-530F-1C51-D28316BF67FD}"/>
              </a:ext>
            </a:extLst>
          </p:cNvPr>
          <p:cNvSpPr txBox="1"/>
          <p:nvPr/>
        </p:nvSpPr>
        <p:spPr>
          <a:xfrm>
            <a:off x="3069568" y="537644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ED613C"/>
                </a:solidFill>
                <a:latin typeface="Evolventa" panose="020B0502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99193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54" descr="Рисунок 54">
            <a:extLst>
              <a:ext uri="{FF2B5EF4-FFF2-40B4-BE49-F238E27FC236}">
                <a16:creationId xmlns:a16="http://schemas.microsoft.com/office/drawing/2014/main" id="{8B508CF9-268B-4495-8124-4D219C8F3D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444" t="23332" r="20274" b="18692"/>
          <a:stretch>
            <a:fillRect/>
          </a:stretch>
        </p:blipFill>
        <p:spPr>
          <a:xfrm>
            <a:off x="6202169" y="3601140"/>
            <a:ext cx="4485396" cy="325691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object 4"/>
          <p:cNvSpPr/>
          <p:nvPr/>
        </p:nvSpPr>
        <p:spPr>
          <a:xfrm>
            <a:off x="11050407" y="179705"/>
            <a:ext cx="1142202" cy="2283862"/>
          </a:xfrm>
          <a:custGeom>
            <a:avLst/>
            <a:gdLst/>
            <a:ahLst/>
            <a:cxnLst/>
            <a:rect l="l" t="t" r="r" b="b"/>
            <a:pathLst>
              <a:path w="1337309" h="2673985">
                <a:moveTo>
                  <a:pt x="1336700" y="0"/>
                </a:moveTo>
                <a:lnTo>
                  <a:pt x="1288757" y="843"/>
                </a:lnTo>
                <a:lnTo>
                  <a:pt x="1241238" y="3356"/>
                </a:lnTo>
                <a:lnTo>
                  <a:pt x="1194173" y="7509"/>
                </a:lnTo>
                <a:lnTo>
                  <a:pt x="1147588" y="13274"/>
                </a:lnTo>
                <a:lnTo>
                  <a:pt x="1101513" y="20622"/>
                </a:lnTo>
                <a:lnTo>
                  <a:pt x="1055976" y="29527"/>
                </a:lnTo>
                <a:lnTo>
                  <a:pt x="1011005" y="39959"/>
                </a:lnTo>
                <a:lnTo>
                  <a:pt x="966628" y="51890"/>
                </a:lnTo>
                <a:lnTo>
                  <a:pt x="922873" y="65291"/>
                </a:lnTo>
                <a:lnTo>
                  <a:pt x="879770" y="80135"/>
                </a:lnTo>
                <a:lnTo>
                  <a:pt x="837345" y="96394"/>
                </a:lnTo>
                <a:lnTo>
                  <a:pt x="795628" y="114038"/>
                </a:lnTo>
                <a:lnTo>
                  <a:pt x="754646" y="133040"/>
                </a:lnTo>
                <a:lnTo>
                  <a:pt x="714428" y="153371"/>
                </a:lnTo>
                <a:lnTo>
                  <a:pt x="675003" y="175003"/>
                </a:lnTo>
                <a:lnTo>
                  <a:pt x="636398" y="197909"/>
                </a:lnTo>
                <a:lnTo>
                  <a:pt x="598642" y="222059"/>
                </a:lnTo>
                <a:lnTo>
                  <a:pt x="561762" y="247425"/>
                </a:lnTo>
                <a:lnTo>
                  <a:pt x="525788" y="273979"/>
                </a:lnTo>
                <a:lnTo>
                  <a:pt x="490748" y="301693"/>
                </a:lnTo>
                <a:lnTo>
                  <a:pt x="456669" y="330538"/>
                </a:lnTo>
                <a:lnTo>
                  <a:pt x="423581" y="360487"/>
                </a:lnTo>
                <a:lnTo>
                  <a:pt x="391510" y="391510"/>
                </a:lnTo>
                <a:lnTo>
                  <a:pt x="360487" y="423581"/>
                </a:lnTo>
                <a:lnTo>
                  <a:pt x="330538" y="456669"/>
                </a:lnTo>
                <a:lnTo>
                  <a:pt x="301693" y="490748"/>
                </a:lnTo>
                <a:lnTo>
                  <a:pt x="273979" y="525788"/>
                </a:lnTo>
                <a:lnTo>
                  <a:pt x="247425" y="561762"/>
                </a:lnTo>
                <a:lnTo>
                  <a:pt x="222059" y="598642"/>
                </a:lnTo>
                <a:lnTo>
                  <a:pt x="197909" y="636398"/>
                </a:lnTo>
                <a:lnTo>
                  <a:pt x="175003" y="675003"/>
                </a:lnTo>
                <a:lnTo>
                  <a:pt x="153371" y="714428"/>
                </a:lnTo>
                <a:lnTo>
                  <a:pt x="133040" y="754646"/>
                </a:lnTo>
                <a:lnTo>
                  <a:pt x="114038" y="795628"/>
                </a:lnTo>
                <a:lnTo>
                  <a:pt x="96394" y="837345"/>
                </a:lnTo>
                <a:lnTo>
                  <a:pt x="80135" y="879770"/>
                </a:lnTo>
                <a:lnTo>
                  <a:pt x="65291" y="922873"/>
                </a:lnTo>
                <a:lnTo>
                  <a:pt x="51890" y="966628"/>
                </a:lnTo>
                <a:lnTo>
                  <a:pt x="39959" y="1011005"/>
                </a:lnTo>
                <a:lnTo>
                  <a:pt x="29527" y="1055976"/>
                </a:lnTo>
                <a:lnTo>
                  <a:pt x="20622" y="1101513"/>
                </a:lnTo>
                <a:lnTo>
                  <a:pt x="13274" y="1147588"/>
                </a:lnTo>
                <a:lnTo>
                  <a:pt x="7509" y="1194173"/>
                </a:lnTo>
                <a:lnTo>
                  <a:pt x="3356" y="1241238"/>
                </a:lnTo>
                <a:lnTo>
                  <a:pt x="843" y="1288757"/>
                </a:lnTo>
                <a:lnTo>
                  <a:pt x="0" y="1336700"/>
                </a:lnTo>
                <a:lnTo>
                  <a:pt x="843" y="1384642"/>
                </a:lnTo>
                <a:lnTo>
                  <a:pt x="3356" y="1432160"/>
                </a:lnTo>
                <a:lnTo>
                  <a:pt x="7509" y="1479225"/>
                </a:lnTo>
                <a:lnTo>
                  <a:pt x="13274" y="1525808"/>
                </a:lnTo>
                <a:lnTo>
                  <a:pt x="20622" y="1571883"/>
                </a:lnTo>
                <a:lnTo>
                  <a:pt x="29527" y="1617419"/>
                </a:lnTo>
                <a:lnTo>
                  <a:pt x="39959" y="1662390"/>
                </a:lnTo>
                <a:lnTo>
                  <a:pt x="51890" y="1706767"/>
                </a:lnTo>
                <a:lnTo>
                  <a:pt x="65291" y="1750520"/>
                </a:lnTo>
                <a:lnTo>
                  <a:pt x="80135" y="1793624"/>
                </a:lnTo>
                <a:lnTo>
                  <a:pt x="96394" y="1836048"/>
                </a:lnTo>
                <a:lnTo>
                  <a:pt x="114038" y="1877764"/>
                </a:lnTo>
                <a:lnTo>
                  <a:pt x="133040" y="1918746"/>
                </a:lnTo>
                <a:lnTo>
                  <a:pt x="153371" y="1958963"/>
                </a:lnTo>
                <a:lnTo>
                  <a:pt x="175003" y="1998388"/>
                </a:lnTo>
                <a:lnTo>
                  <a:pt x="197909" y="2036993"/>
                </a:lnTo>
                <a:lnTo>
                  <a:pt x="222059" y="2074749"/>
                </a:lnTo>
                <a:lnTo>
                  <a:pt x="247425" y="2111628"/>
                </a:lnTo>
                <a:lnTo>
                  <a:pt x="273979" y="2147601"/>
                </a:lnTo>
                <a:lnTo>
                  <a:pt x="301693" y="2182642"/>
                </a:lnTo>
                <a:lnTo>
                  <a:pt x="330538" y="2216720"/>
                </a:lnTo>
                <a:lnTo>
                  <a:pt x="360487" y="2249808"/>
                </a:lnTo>
                <a:lnTo>
                  <a:pt x="391510" y="2281878"/>
                </a:lnTo>
                <a:lnTo>
                  <a:pt x="423581" y="2312902"/>
                </a:lnTo>
                <a:lnTo>
                  <a:pt x="456669" y="2342850"/>
                </a:lnTo>
                <a:lnTo>
                  <a:pt x="490748" y="2371695"/>
                </a:lnTo>
                <a:lnTo>
                  <a:pt x="525788" y="2399409"/>
                </a:lnTo>
                <a:lnTo>
                  <a:pt x="561762" y="2425963"/>
                </a:lnTo>
                <a:lnTo>
                  <a:pt x="598642" y="2451329"/>
                </a:lnTo>
                <a:lnTo>
                  <a:pt x="636398" y="2475479"/>
                </a:lnTo>
                <a:lnTo>
                  <a:pt x="675003" y="2498384"/>
                </a:lnTo>
                <a:lnTo>
                  <a:pt x="714428" y="2520016"/>
                </a:lnTo>
                <a:lnTo>
                  <a:pt x="754646" y="2540348"/>
                </a:lnTo>
                <a:lnTo>
                  <a:pt x="795628" y="2559350"/>
                </a:lnTo>
                <a:lnTo>
                  <a:pt x="837345" y="2576994"/>
                </a:lnTo>
                <a:lnTo>
                  <a:pt x="879770" y="2593252"/>
                </a:lnTo>
                <a:lnTo>
                  <a:pt x="922873" y="2608096"/>
                </a:lnTo>
                <a:lnTo>
                  <a:pt x="966628" y="2621498"/>
                </a:lnTo>
                <a:lnTo>
                  <a:pt x="1011005" y="2633428"/>
                </a:lnTo>
                <a:lnTo>
                  <a:pt x="1055976" y="2643860"/>
                </a:lnTo>
                <a:lnTo>
                  <a:pt x="1101513" y="2652765"/>
                </a:lnTo>
                <a:lnTo>
                  <a:pt x="1147588" y="2660114"/>
                </a:lnTo>
                <a:lnTo>
                  <a:pt x="1194173" y="2665879"/>
                </a:lnTo>
                <a:lnTo>
                  <a:pt x="1241238" y="2670031"/>
                </a:lnTo>
                <a:lnTo>
                  <a:pt x="1288757" y="2672544"/>
                </a:lnTo>
                <a:lnTo>
                  <a:pt x="1336700" y="2673388"/>
                </a:lnTo>
                <a:lnTo>
                  <a:pt x="1336700" y="0"/>
                </a:lnTo>
                <a:close/>
              </a:path>
            </a:pathLst>
          </a:custGeom>
          <a:solidFill>
            <a:srgbClr val="F1E755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82629" y="5807507"/>
            <a:ext cx="447675" cy="807720"/>
          </a:xfrm>
          <a:custGeom>
            <a:avLst/>
            <a:gdLst/>
            <a:ahLst/>
            <a:cxnLst/>
            <a:rect l="l" t="t" r="r" b="b"/>
            <a:pathLst>
              <a:path w="447675" h="807720">
                <a:moveTo>
                  <a:pt x="441363" y="40347"/>
                </a:moveTo>
                <a:lnTo>
                  <a:pt x="401231" y="0"/>
                </a:lnTo>
                <a:lnTo>
                  <a:pt x="0" y="0"/>
                </a:lnTo>
                <a:lnTo>
                  <a:pt x="401231" y="403669"/>
                </a:lnTo>
                <a:lnTo>
                  <a:pt x="441363" y="363308"/>
                </a:lnTo>
                <a:lnTo>
                  <a:pt x="401231" y="322922"/>
                </a:lnTo>
                <a:lnTo>
                  <a:pt x="441363" y="282575"/>
                </a:lnTo>
                <a:lnTo>
                  <a:pt x="401231" y="242214"/>
                </a:lnTo>
                <a:lnTo>
                  <a:pt x="441363" y="201828"/>
                </a:lnTo>
                <a:lnTo>
                  <a:pt x="401231" y="161467"/>
                </a:lnTo>
                <a:lnTo>
                  <a:pt x="441363" y="121094"/>
                </a:lnTo>
                <a:lnTo>
                  <a:pt x="401231" y="80733"/>
                </a:lnTo>
                <a:lnTo>
                  <a:pt x="441363" y="40347"/>
                </a:lnTo>
                <a:close/>
              </a:path>
              <a:path w="447675" h="807720">
                <a:moveTo>
                  <a:pt x="447662" y="444055"/>
                </a:moveTo>
                <a:lnTo>
                  <a:pt x="407530" y="403669"/>
                </a:lnTo>
                <a:lnTo>
                  <a:pt x="401231" y="403669"/>
                </a:lnTo>
                <a:lnTo>
                  <a:pt x="6299" y="403669"/>
                </a:lnTo>
                <a:lnTo>
                  <a:pt x="407530" y="807364"/>
                </a:lnTo>
                <a:lnTo>
                  <a:pt x="447662" y="766978"/>
                </a:lnTo>
                <a:lnTo>
                  <a:pt x="407530" y="726630"/>
                </a:lnTo>
                <a:lnTo>
                  <a:pt x="447662" y="686244"/>
                </a:lnTo>
                <a:lnTo>
                  <a:pt x="407530" y="645883"/>
                </a:lnTo>
                <a:lnTo>
                  <a:pt x="447662" y="605510"/>
                </a:lnTo>
                <a:lnTo>
                  <a:pt x="407530" y="565150"/>
                </a:lnTo>
                <a:lnTo>
                  <a:pt x="447662" y="524789"/>
                </a:lnTo>
                <a:lnTo>
                  <a:pt x="407530" y="484403"/>
                </a:lnTo>
                <a:lnTo>
                  <a:pt x="447662" y="444055"/>
                </a:lnTo>
                <a:close/>
              </a:path>
            </a:pathLst>
          </a:custGeom>
          <a:solidFill>
            <a:srgbClr val="E74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7610" y="358464"/>
            <a:ext cx="4811176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0" dirty="0">
                <a:latin typeface="Bebas Neue Bold" panose="020B0606020202050201" pitchFamily="34" charset="-52"/>
              </a:rPr>
              <a:t>Результаты кампании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0BC94E-3B6E-2448-BAC4-45770874B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22842" y="592450"/>
            <a:ext cx="1025819" cy="252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FE2F25-B931-481E-864E-DAC066ADF173}"/>
              </a:ext>
            </a:extLst>
          </p:cNvPr>
          <p:cNvSpPr txBox="1"/>
          <p:nvPr/>
        </p:nvSpPr>
        <p:spPr>
          <a:xfrm>
            <a:off x="574244" y="1480290"/>
            <a:ext cx="27023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b="1" dirty="0">
                <a:solidFill>
                  <a:srgbClr val="016167"/>
                </a:solidFill>
                <a:latin typeface="Evolventa" panose="020B0502020202020204" pitchFamily="34" charset="0"/>
              </a:rPr>
              <a:t>СРОКИ РК:  </a:t>
            </a:r>
            <a:br>
              <a:rPr lang="ru-RU" b="1" dirty="0">
                <a:solidFill>
                  <a:srgbClr val="181818"/>
                </a:solidFill>
                <a:latin typeface="Evolventa" panose="020B0502020202020204" pitchFamily="34" charset="0"/>
              </a:rPr>
            </a:br>
            <a:r>
              <a:rPr lang="ru-RU" dirty="0">
                <a:solidFill>
                  <a:srgbClr val="181818"/>
                </a:solidFill>
                <a:latin typeface="Evolventa" panose="020B0502020202020204" pitchFamily="34" charset="0"/>
              </a:rPr>
              <a:t>01.05.2023–31.05.2023</a:t>
            </a:r>
          </a:p>
        </p:txBody>
      </p:sp>
      <p:pic>
        <p:nvPicPr>
          <p:cNvPr id="31" name="Рисунок 54" descr="Рисунок 54">
            <a:extLst>
              <a:ext uri="{FF2B5EF4-FFF2-40B4-BE49-F238E27FC236}">
                <a16:creationId xmlns:a16="http://schemas.microsoft.com/office/drawing/2014/main" id="{FCF825AB-CF23-43F1-BD39-29BE1DEB7C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444" t="23332" r="20274" b="18692"/>
          <a:stretch>
            <a:fillRect/>
          </a:stretch>
        </p:blipFill>
        <p:spPr>
          <a:xfrm>
            <a:off x="6096000" y="386392"/>
            <a:ext cx="4811176" cy="345227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Прямоугольник 95">
            <a:extLst>
              <a:ext uri="{FF2B5EF4-FFF2-40B4-BE49-F238E27FC236}">
                <a16:creationId xmlns:a16="http://schemas.microsoft.com/office/drawing/2014/main" id="{1AF7DF1C-8EE6-490A-B956-CF76E2EFDDAB}"/>
              </a:ext>
            </a:extLst>
          </p:cNvPr>
          <p:cNvSpPr txBox="1"/>
          <p:nvPr/>
        </p:nvSpPr>
        <p:spPr>
          <a:xfrm>
            <a:off x="7188318" y="1480672"/>
            <a:ext cx="3293823" cy="2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4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lang="ru-RU" sz="1400" dirty="0">
              <a:solidFill>
                <a:srgbClr val="181818"/>
              </a:solidFill>
              <a:latin typeface="Evolventa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948306-592D-4337-94E9-CA9FA06BA27E}"/>
              </a:ext>
            </a:extLst>
          </p:cNvPr>
          <p:cNvSpPr txBox="1"/>
          <p:nvPr/>
        </p:nvSpPr>
        <p:spPr>
          <a:xfrm>
            <a:off x="574244" y="2197052"/>
            <a:ext cx="270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16167"/>
                </a:solidFill>
                <a:latin typeface="Evolventa" panose="020B0502020202020204" pitchFamily="34" charset="0"/>
              </a:rPr>
              <a:t>VTR: </a:t>
            </a:r>
            <a:r>
              <a:rPr lang="ru-RU" dirty="0">
                <a:solidFill>
                  <a:srgbClr val="181818"/>
                </a:solidFill>
                <a:latin typeface="Evolventa" panose="020B0502020202020204" pitchFamily="34" charset="0"/>
              </a:rPr>
              <a:t>86,4% </a:t>
            </a:r>
          </a:p>
          <a:p>
            <a:r>
              <a:rPr lang="ru-RU" b="1" dirty="0">
                <a:solidFill>
                  <a:srgbClr val="016167"/>
                </a:solidFill>
                <a:latin typeface="Evolventa" panose="020B0502020202020204" pitchFamily="34" charset="0"/>
              </a:rPr>
              <a:t>CTR </a:t>
            </a:r>
            <a:r>
              <a:rPr lang="ru-RU" dirty="0">
                <a:solidFill>
                  <a:srgbClr val="181818"/>
                </a:solidFill>
                <a:latin typeface="Evolventa" panose="020B0502020202020204" pitchFamily="34" charset="0"/>
              </a:rPr>
              <a:t>0,01%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CC9E23-3935-4CC1-9B7A-9F2B31853608}"/>
              </a:ext>
            </a:extLst>
          </p:cNvPr>
          <p:cNvSpPr txBox="1"/>
          <p:nvPr/>
        </p:nvSpPr>
        <p:spPr>
          <a:xfrm>
            <a:off x="3590168" y="1480290"/>
            <a:ext cx="24296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b="1" dirty="0">
                <a:solidFill>
                  <a:srgbClr val="016167"/>
                </a:solidFill>
                <a:latin typeface="Evolventa" panose="020B0502020202020204" pitchFamily="34" charset="0"/>
              </a:rPr>
              <a:t>СРОКИ РК:  </a:t>
            </a:r>
            <a:br>
              <a:rPr lang="ru-RU" b="1" dirty="0">
                <a:solidFill>
                  <a:srgbClr val="181818"/>
                </a:solidFill>
                <a:latin typeface="Evolventa" panose="020B0502020202020204" pitchFamily="34" charset="0"/>
              </a:rPr>
            </a:br>
            <a:r>
              <a:rPr lang="ru-RU" dirty="0">
                <a:solidFill>
                  <a:srgbClr val="181818"/>
                </a:solidFill>
                <a:latin typeface="Evolventa" panose="020B0502020202020204" pitchFamily="34" charset="0"/>
              </a:rPr>
              <a:t>05.06.23–30.06.2023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9D51F2-1CD3-47C2-B305-3A912B103EA6}"/>
              </a:ext>
            </a:extLst>
          </p:cNvPr>
          <p:cNvSpPr txBox="1"/>
          <p:nvPr/>
        </p:nvSpPr>
        <p:spPr>
          <a:xfrm>
            <a:off x="3537061" y="2197052"/>
            <a:ext cx="242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16167"/>
                </a:solidFill>
                <a:latin typeface="Evolventa" panose="020B0502020202020204" pitchFamily="34" charset="0"/>
              </a:rPr>
              <a:t>VTR: </a:t>
            </a:r>
            <a:r>
              <a:rPr lang="ru-RU" dirty="0">
                <a:solidFill>
                  <a:srgbClr val="181818"/>
                </a:solidFill>
                <a:latin typeface="Evolventa" panose="020B0502020202020204" pitchFamily="34" charset="0"/>
              </a:rPr>
              <a:t>90,8%</a:t>
            </a:r>
          </a:p>
          <a:p>
            <a:r>
              <a:rPr lang="ru-RU" b="1" dirty="0">
                <a:solidFill>
                  <a:srgbClr val="016167"/>
                </a:solidFill>
                <a:latin typeface="Evolventa" panose="020B0502020202020204" pitchFamily="34" charset="0"/>
              </a:rPr>
              <a:t>CTR</a:t>
            </a:r>
            <a:r>
              <a:rPr lang="ru-RU" b="1" dirty="0">
                <a:solidFill>
                  <a:srgbClr val="181818"/>
                </a:solidFill>
                <a:latin typeface="Evolventa" panose="020B0502020202020204" pitchFamily="34" charset="0"/>
              </a:rPr>
              <a:t> </a:t>
            </a:r>
            <a:r>
              <a:rPr lang="ru-RU" dirty="0">
                <a:solidFill>
                  <a:srgbClr val="181818"/>
                </a:solidFill>
                <a:latin typeface="Evolventa" panose="020B0502020202020204" pitchFamily="34" charset="0"/>
              </a:rPr>
              <a:t>0,01%</a:t>
            </a:r>
          </a:p>
        </p:txBody>
      </p:sp>
      <p:pic>
        <p:nvPicPr>
          <p:cNvPr id="52" name="imho_HD_deonica_60sec">
            <a:hlinkClick r:id="" action="ppaction://media"/>
            <a:extLst>
              <a:ext uri="{FF2B5EF4-FFF2-40B4-BE49-F238E27FC236}">
                <a16:creationId xmlns:a16="http://schemas.microsoft.com/office/drawing/2014/main" id="{A3006DCF-4BEE-49D1-A18B-81E46A9D6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12381" y="581749"/>
            <a:ext cx="4221483" cy="2383672"/>
          </a:xfrm>
          <a:prstGeom prst="rect">
            <a:avLst/>
          </a:prstGeom>
        </p:spPr>
      </p:pic>
      <p:pic>
        <p:nvPicPr>
          <p:cNvPr id="15" name="MST_DEO_MAN_2024+title">
            <a:hlinkClick r:id="" action="ppaction://media"/>
            <a:extLst>
              <a:ext uri="{FF2B5EF4-FFF2-40B4-BE49-F238E27FC236}">
                <a16:creationId xmlns:a16="http://schemas.microsoft.com/office/drawing/2014/main" id="{709C1E7D-F345-4AFE-B9DA-400080BE5F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6658" y="3791987"/>
            <a:ext cx="3976908" cy="22370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186ED3-DB09-43A2-A422-0A01496B24DA}"/>
              </a:ext>
            </a:extLst>
          </p:cNvPr>
          <p:cNvSpPr txBox="1"/>
          <p:nvPr/>
        </p:nvSpPr>
        <p:spPr>
          <a:xfrm>
            <a:off x="574244" y="3737619"/>
            <a:ext cx="339638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b="1" dirty="0">
                <a:solidFill>
                  <a:srgbClr val="016167"/>
                </a:solidFill>
                <a:latin typeface="Evolventa" panose="020B0502020202020204" pitchFamily="34" charset="0"/>
              </a:rPr>
              <a:t>СРОКИ РК:  </a:t>
            </a:r>
            <a:br>
              <a:rPr lang="ru-RU" b="1" dirty="0">
                <a:solidFill>
                  <a:srgbClr val="181818"/>
                </a:solidFill>
                <a:latin typeface="Evolventa" panose="020B0502020202020204" pitchFamily="34" charset="0"/>
              </a:rPr>
            </a:br>
            <a:r>
              <a:rPr lang="ru-RU" dirty="0">
                <a:solidFill>
                  <a:srgbClr val="181818"/>
                </a:solidFill>
                <a:latin typeface="Evolventa" panose="020B0502020202020204" pitchFamily="34" charset="0"/>
              </a:rPr>
              <a:t>16.11.2023–30.11.2023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D0C28-54BB-4183-AAB8-5C3635A4FD80}"/>
              </a:ext>
            </a:extLst>
          </p:cNvPr>
          <p:cNvSpPr txBox="1"/>
          <p:nvPr/>
        </p:nvSpPr>
        <p:spPr>
          <a:xfrm>
            <a:off x="574244" y="4456001"/>
            <a:ext cx="339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16167"/>
                </a:solidFill>
                <a:latin typeface="Evolventa" panose="020B0502020202020204" pitchFamily="34" charset="0"/>
              </a:rPr>
              <a:t>Платформы: </a:t>
            </a:r>
            <a:r>
              <a:rPr lang="en-US" dirty="0">
                <a:solidFill>
                  <a:srgbClr val="181818"/>
                </a:solidFill>
                <a:latin typeface="Evolventa" panose="020B0502020202020204" pitchFamily="34" charset="0"/>
              </a:rPr>
              <a:t>Smart TV</a:t>
            </a:r>
          </a:p>
          <a:p>
            <a:r>
              <a:rPr lang="en-US" b="1" dirty="0">
                <a:solidFill>
                  <a:srgbClr val="016167"/>
                </a:solidFill>
                <a:latin typeface="Evolventa" panose="020B0502020202020204" pitchFamily="34" charset="0"/>
              </a:rPr>
              <a:t>VTR: </a:t>
            </a:r>
            <a:r>
              <a:rPr lang="en-US" dirty="0">
                <a:solidFill>
                  <a:srgbClr val="181818"/>
                </a:solidFill>
                <a:latin typeface="Evolventa" panose="020B0502020202020204" pitchFamily="34" charset="0"/>
              </a:rPr>
              <a:t>95,1%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AEED24-564E-DE71-A963-258DE38EED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6166" y="6222395"/>
            <a:ext cx="873712" cy="392832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0BD3018-2971-A1C3-8494-0478D1D82B3C}"/>
              </a:ext>
            </a:extLst>
          </p:cNvPr>
          <p:cNvCxnSpPr>
            <a:cxnSpLocks/>
          </p:cNvCxnSpPr>
          <p:nvPr/>
        </p:nvCxnSpPr>
        <p:spPr>
          <a:xfrm>
            <a:off x="3352800" y="1524000"/>
            <a:ext cx="0" cy="1319383"/>
          </a:xfrm>
          <a:prstGeom prst="line">
            <a:avLst/>
          </a:prstGeom>
          <a:ln w="76200" cap="sq">
            <a:solidFill>
              <a:srgbClr val="ED6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1059AC3-E183-32C3-992D-4BCFE09BE2FA}"/>
              </a:ext>
            </a:extLst>
          </p:cNvPr>
          <p:cNvCxnSpPr>
            <a:cxnSpLocks/>
          </p:cNvCxnSpPr>
          <p:nvPr/>
        </p:nvCxnSpPr>
        <p:spPr>
          <a:xfrm flipH="1">
            <a:off x="685800" y="3419061"/>
            <a:ext cx="5181600" cy="0"/>
          </a:xfrm>
          <a:prstGeom prst="line">
            <a:avLst/>
          </a:prstGeom>
          <a:ln w="76200" cap="sq">
            <a:solidFill>
              <a:srgbClr val="ED6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7317">
                <p:cTn id="16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791793" y="3347821"/>
            <a:ext cx="2400300" cy="3510279"/>
          </a:xfrm>
          <a:custGeom>
            <a:avLst/>
            <a:gdLst/>
            <a:ahLst/>
            <a:cxnLst/>
            <a:rect l="l" t="t" r="r" b="b"/>
            <a:pathLst>
              <a:path w="2400300" h="3510279">
                <a:moveTo>
                  <a:pt x="2400211" y="0"/>
                </a:moveTo>
                <a:lnTo>
                  <a:pt x="0" y="3510178"/>
                </a:lnTo>
                <a:lnTo>
                  <a:pt x="2400211" y="3510178"/>
                </a:lnTo>
                <a:lnTo>
                  <a:pt x="2400211" y="0"/>
                </a:lnTo>
                <a:close/>
              </a:path>
            </a:pathLst>
          </a:custGeom>
          <a:solidFill>
            <a:srgbClr val="0161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5299" y="921429"/>
            <a:ext cx="1337310" cy="2673985"/>
          </a:xfrm>
          <a:custGeom>
            <a:avLst/>
            <a:gdLst/>
            <a:ahLst/>
            <a:cxnLst/>
            <a:rect l="l" t="t" r="r" b="b"/>
            <a:pathLst>
              <a:path w="1337309" h="2673985">
                <a:moveTo>
                  <a:pt x="1336700" y="0"/>
                </a:moveTo>
                <a:lnTo>
                  <a:pt x="1288757" y="843"/>
                </a:lnTo>
                <a:lnTo>
                  <a:pt x="1241238" y="3356"/>
                </a:lnTo>
                <a:lnTo>
                  <a:pt x="1194173" y="7509"/>
                </a:lnTo>
                <a:lnTo>
                  <a:pt x="1147588" y="13274"/>
                </a:lnTo>
                <a:lnTo>
                  <a:pt x="1101513" y="20622"/>
                </a:lnTo>
                <a:lnTo>
                  <a:pt x="1055976" y="29527"/>
                </a:lnTo>
                <a:lnTo>
                  <a:pt x="1011005" y="39959"/>
                </a:lnTo>
                <a:lnTo>
                  <a:pt x="966628" y="51890"/>
                </a:lnTo>
                <a:lnTo>
                  <a:pt x="922873" y="65291"/>
                </a:lnTo>
                <a:lnTo>
                  <a:pt x="879770" y="80135"/>
                </a:lnTo>
                <a:lnTo>
                  <a:pt x="837345" y="96394"/>
                </a:lnTo>
                <a:lnTo>
                  <a:pt x="795628" y="114038"/>
                </a:lnTo>
                <a:lnTo>
                  <a:pt x="754646" y="133040"/>
                </a:lnTo>
                <a:lnTo>
                  <a:pt x="714428" y="153371"/>
                </a:lnTo>
                <a:lnTo>
                  <a:pt x="675003" y="175003"/>
                </a:lnTo>
                <a:lnTo>
                  <a:pt x="636398" y="197909"/>
                </a:lnTo>
                <a:lnTo>
                  <a:pt x="598642" y="222059"/>
                </a:lnTo>
                <a:lnTo>
                  <a:pt x="561762" y="247425"/>
                </a:lnTo>
                <a:lnTo>
                  <a:pt x="525788" y="273979"/>
                </a:lnTo>
                <a:lnTo>
                  <a:pt x="490748" y="301693"/>
                </a:lnTo>
                <a:lnTo>
                  <a:pt x="456669" y="330538"/>
                </a:lnTo>
                <a:lnTo>
                  <a:pt x="423581" y="360487"/>
                </a:lnTo>
                <a:lnTo>
                  <a:pt x="391510" y="391510"/>
                </a:lnTo>
                <a:lnTo>
                  <a:pt x="360487" y="423581"/>
                </a:lnTo>
                <a:lnTo>
                  <a:pt x="330538" y="456669"/>
                </a:lnTo>
                <a:lnTo>
                  <a:pt x="301693" y="490748"/>
                </a:lnTo>
                <a:lnTo>
                  <a:pt x="273979" y="525788"/>
                </a:lnTo>
                <a:lnTo>
                  <a:pt x="247425" y="561762"/>
                </a:lnTo>
                <a:lnTo>
                  <a:pt x="222059" y="598642"/>
                </a:lnTo>
                <a:lnTo>
                  <a:pt x="197909" y="636398"/>
                </a:lnTo>
                <a:lnTo>
                  <a:pt x="175003" y="675003"/>
                </a:lnTo>
                <a:lnTo>
                  <a:pt x="153371" y="714428"/>
                </a:lnTo>
                <a:lnTo>
                  <a:pt x="133040" y="754646"/>
                </a:lnTo>
                <a:lnTo>
                  <a:pt x="114038" y="795628"/>
                </a:lnTo>
                <a:lnTo>
                  <a:pt x="96394" y="837345"/>
                </a:lnTo>
                <a:lnTo>
                  <a:pt x="80135" y="879770"/>
                </a:lnTo>
                <a:lnTo>
                  <a:pt x="65291" y="922873"/>
                </a:lnTo>
                <a:lnTo>
                  <a:pt x="51890" y="966628"/>
                </a:lnTo>
                <a:lnTo>
                  <a:pt x="39959" y="1011005"/>
                </a:lnTo>
                <a:lnTo>
                  <a:pt x="29527" y="1055976"/>
                </a:lnTo>
                <a:lnTo>
                  <a:pt x="20622" y="1101513"/>
                </a:lnTo>
                <a:lnTo>
                  <a:pt x="13274" y="1147588"/>
                </a:lnTo>
                <a:lnTo>
                  <a:pt x="7509" y="1194173"/>
                </a:lnTo>
                <a:lnTo>
                  <a:pt x="3356" y="1241238"/>
                </a:lnTo>
                <a:lnTo>
                  <a:pt x="843" y="1288757"/>
                </a:lnTo>
                <a:lnTo>
                  <a:pt x="0" y="1336700"/>
                </a:lnTo>
                <a:lnTo>
                  <a:pt x="843" y="1384642"/>
                </a:lnTo>
                <a:lnTo>
                  <a:pt x="3356" y="1432160"/>
                </a:lnTo>
                <a:lnTo>
                  <a:pt x="7509" y="1479225"/>
                </a:lnTo>
                <a:lnTo>
                  <a:pt x="13274" y="1525808"/>
                </a:lnTo>
                <a:lnTo>
                  <a:pt x="20622" y="1571883"/>
                </a:lnTo>
                <a:lnTo>
                  <a:pt x="29527" y="1617419"/>
                </a:lnTo>
                <a:lnTo>
                  <a:pt x="39959" y="1662390"/>
                </a:lnTo>
                <a:lnTo>
                  <a:pt x="51890" y="1706767"/>
                </a:lnTo>
                <a:lnTo>
                  <a:pt x="65291" y="1750520"/>
                </a:lnTo>
                <a:lnTo>
                  <a:pt x="80135" y="1793624"/>
                </a:lnTo>
                <a:lnTo>
                  <a:pt x="96394" y="1836048"/>
                </a:lnTo>
                <a:lnTo>
                  <a:pt x="114038" y="1877764"/>
                </a:lnTo>
                <a:lnTo>
                  <a:pt x="133040" y="1918746"/>
                </a:lnTo>
                <a:lnTo>
                  <a:pt x="153371" y="1958963"/>
                </a:lnTo>
                <a:lnTo>
                  <a:pt x="175003" y="1998388"/>
                </a:lnTo>
                <a:lnTo>
                  <a:pt x="197909" y="2036993"/>
                </a:lnTo>
                <a:lnTo>
                  <a:pt x="222059" y="2074749"/>
                </a:lnTo>
                <a:lnTo>
                  <a:pt x="247425" y="2111628"/>
                </a:lnTo>
                <a:lnTo>
                  <a:pt x="273979" y="2147601"/>
                </a:lnTo>
                <a:lnTo>
                  <a:pt x="301693" y="2182642"/>
                </a:lnTo>
                <a:lnTo>
                  <a:pt x="330538" y="2216720"/>
                </a:lnTo>
                <a:lnTo>
                  <a:pt x="360487" y="2249808"/>
                </a:lnTo>
                <a:lnTo>
                  <a:pt x="391510" y="2281878"/>
                </a:lnTo>
                <a:lnTo>
                  <a:pt x="423581" y="2312902"/>
                </a:lnTo>
                <a:lnTo>
                  <a:pt x="456669" y="2342850"/>
                </a:lnTo>
                <a:lnTo>
                  <a:pt x="490748" y="2371695"/>
                </a:lnTo>
                <a:lnTo>
                  <a:pt x="525788" y="2399409"/>
                </a:lnTo>
                <a:lnTo>
                  <a:pt x="561762" y="2425963"/>
                </a:lnTo>
                <a:lnTo>
                  <a:pt x="598642" y="2451329"/>
                </a:lnTo>
                <a:lnTo>
                  <a:pt x="636398" y="2475479"/>
                </a:lnTo>
                <a:lnTo>
                  <a:pt x="675003" y="2498384"/>
                </a:lnTo>
                <a:lnTo>
                  <a:pt x="714428" y="2520016"/>
                </a:lnTo>
                <a:lnTo>
                  <a:pt x="754646" y="2540348"/>
                </a:lnTo>
                <a:lnTo>
                  <a:pt x="795628" y="2559350"/>
                </a:lnTo>
                <a:lnTo>
                  <a:pt x="837345" y="2576994"/>
                </a:lnTo>
                <a:lnTo>
                  <a:pt x="879770" y="2593252"/>
                </a:lnTo>
                <a:lnTo>
                  <a:pt x="922873" y="2608096"/>
                </a:lnTo>
                <a:lnTo>
                  <a:pt x="966628" y="2621498"/>
                </a:lnTo>
                <a:lnTo>
                  <a:pt x="1011005" y="2633428"/>
                </a:lnTo>
                <a:lnTo>
                  <a:pt x="1055976" y="2643860"/>
                </a:lnTo>
                <a:lnTo>
                  <a:pt x="1101513" y="2652765"/>
                </a:lnTo>
                <a:lnTo>
                  <a:pt x="1147588" y="2660114"/>
                </a:lnTo>
                <a:lnTo>
                  <a:pt x="1194173" y="2665879"/>
                </a:lnTo>
                <a:lnTo>
                  <a:pt x="1241238" y="2670031"/>
                </a:lnTo>
                <a:lnTo>
                  <a:pt x="1288757" y="2672544"/>
                </a:lnTo>
                <a:lnTo>
                  <a:pt x="1336700" y="2673388"/>
                </a:lnTo>
                <a:lnTo>
                  <a:pt x="1336700" y="0"/>
                </a:lnTo>
                <a:close/>
              </a:path>
            </a:pathLst>
          </a:custGeom>
          <a:solidFill>
            <a:srgbClr val="F1E755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82629" y="4704536"/>
            <a:ext cx="447675" cy="807720"/>
          </a:xfrm>
          <a:custGeom>
            <a:avLst/>
            <a:gdLst/>
            <a:ahLst/>
            <a:cxnLst/>
            <a:rect l="l" t="t" r="r" b="b"/>
            <a:pathLst>
              <a:path w="447675" h="807720">
                <a:moveTo>
                  <a:pt x="441363" y="40347"/>
                </a:moveTo>
                <a:lnTo>
                  <a:pt x="401231" y="0"/>
                </a:lnTo>
                <a:lnTo>
                  <a:pt x="0" y="0"/>
                </a:lnTo>
                <a:lnTo>
                  <a:pt x="401231" y="403669"/>
                </a:lnTo>
                <a:lnTo>
                  <a:pt x="441363" y="363308"/>
                </a:lnTo>
                <a:lnTo>
                  <a:pt x="401231" y="322922"/>
                </a:lnTo>
                <a:lnTo>
                  <a:pt x="441363" y="282575"/>
                </a:lnTo>
                <a:lnTo>
                  <a:pt x="401231" y="242214"/>
                </a:lnTo>
                <a:lnTo>
                  <a:pt x="441363" y="201828"/>
                </a:lnTo>
                <a:lnTo>
                  <a:pt x="401231" y="161467"/>
                </a:lnTo>
                <a:lnTo>
                  <a:pt x="441363" y="121094"/>
                </a:lnTo>
                <a:lnTo>
                  <a:pt x="401231" y="80733"/>
                </a:lnTo>
                <a:lnTo>
                  <a:pt x="441363" y="40347"/>
                </a:lnTo>
                <a:close/>
              </a:path>
              <a:path w="447675" h="807720">
                <a:moveTo>
                  <a:pt x="447662" y="444055"/>
                </a:moveTo>
                <a:lnTo>
                  <a:pt x="407530" y="403669"/>
                </a:lnTo>
                <a:lnTo>
                  <a:pt x="401231" y="403669"/>
                </a:lnTo>
                <a:lnTo>
                  <a:pt x="6299" y="403669"/>
                </a:lnTo>
                <a:lnTo>
                  <a:pt x="407530" y="807364"/>
                </a:lnTo>
                <a:lnTo>
                  <a:pt x="447662" y="766978"/>
                </a:lnTo>
                <a:lnTo>
                  <a:pt x="407530" y="726630"/>
                </a:lnTo>
                <a:lnTo>
                  <a:pt x="447662" y="686244"/>
                </a:lnTo>
                <a:lnTo>
                  <a:pt x="407530" y="645883"/>
                </a:lnTo>
                <a:lnTo>
                  <a:pt x="447662" y="605510"/>
                </a:lnTo>
                <a:lnTo>
                  <a:pt x="407530" y="565150"/>
                </a:lnTo>
                <a:lnTo>
                  <a:pt x="447662" y="524789"/>
                </a:lnTo>
                <a:lnTo>
                  <a:pt x="407530" y="484403"/>
                </a:lnTo>
                <a:lnTo>
                  <a:pt x="447662" y="444055"/>
                </a:lnTo>
                <a:close/>
              </a:path>
            </a:pathLst>
          </a:custGeom>
          <a:solidFill>
            <a:srgbClr val="E74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5433" y="358464"/>
            <a:ext cx="10711582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0" dirty="0">
                <a:latin typeface="Bebas Neue Bold" panose="020B0606020202050201" pitchFamily="34" charset="-52"/>
              </a:rPr>
              <a:t>Выбранная стратегия фокуса </a:t>
            </a:r>
            <a:br>
              <a:rPr lang="ru-RU" b="0" dirty="0">
                <a:latin typeface="Bebas Neue Bold" panose="020B0606020202050201" pitchFamily="34" charset="-52"/>
              </a:rPr>
            </a:br>
            <a:r>
              <a:rPr lang="ru-RU" b="0" dirty="0">
                <a:latin typeface="Bebas Neue Bold" panose="020B0606020202050201" pitchFamily="34" charset="-52"/>
              </a:rPr>
              <a:t>на ТВ-инструменты дала позитивный результат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0BC94E-3B6E-2448-BAC4-45770874B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4776" y="2113498"/>
            <a:ext cx="1201046" cy="295910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C14A8E4D-1698-4180-95C4-8866DDA6C1A4}"/>
              </a:ext>
            </a:extLst>
          </p:cNvPr>
          <p:cNvSpPr txBox="1">
            <a:spLocks/>
          </p:cNvSpPr>
          <p:nvPr/>
        </p:nvSpPr>
        <p:spPr>
          <a:xfrm>
            <a:off x="6056857" y="2111736"/>
            <a:ext cx="3923373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600" b="1" i="0">
                <a:solidFill>
                  <a:srgbClr val="E85B29"/>
                </a:solidFill>
                <a:latin typeface="Bebas Neue Bold"/>
                <a:ea typeface="+mj-ea"/>
                <a:cs typeface="Bebas Neue 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800" kern="0" dirty="0">
                <a:solidFill>
                  <a:srgbClr val="ED613C"/>
                </a:solidFill>
                <a:latin typeface="Evolventa" panose="020B0502020202020204" pitchFamily="34" charset="0"/>
              </a:rPr>
              <a:t>Дезодоранты: </a:t>
            </a:r>
            <a:br>
              <a:rPr lang="en-US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</a:br>
            <a:r>
              <a:rPr lang="en-US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  <a:t>DEONICA </a:t>
            </a:r>
            <a:r>
              <a:rPr lang="ru-RU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  <a:t>демонстрирует позитивный тренд по показателю </a:t>
            </a:r>
            <a:r>
              <a:rPr lang="ru-RU" sz="1800" kern="0" dirty="0">
                <a:solidFill>
                  <a:srgbClr val="016167"/>
                </a:solidFill>
                <a:latin typeface="Evolventa" panose="020B0502020202020204" pitchFamily="34" charset="0"/>
              </a:rPr>
              <a:t>«ПОДСКАЗАННОЕ ЗНАНИЕ»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892FD3C2-4B17-4C9A-AA1E-B5EBEA2EB07C}"/>
              </a:ext>
            </a:extLst>
          </p:cNvPr>
          <p:cNvSpPr txBox="1">
            <a:spLocks/>
          </p:cNvSpPr>
          <p:nvPr/>
        </p:nvSpPr>
        <p:spPr>
          <a:xfrm>
            <a:off x="6098925" y="4144126"/>
            <a:ext cx="3695793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600" b="1" i="0">
                <a:solidFill>
                  <a:srgbClr val="E85B29"/>
                </a:solidFill>
                <a:latin typeface="Bebas Neue Bold"/>
                <a:ea typeface="+mj-ea"/>
                <a:cs typeface="Bebas Neue 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800" kern="0" dirty="0">
                <a:solidFill>
                  <a:srgbClr val="ED613C"/>
                </a:solidFill>
                <a:latin typeface="Evolventa" panose="020B0502020202020204" pitchFamily="34" charset="0"/>
              </a:rPr>
              <a:t>Дезодоранты: </a:t>
            </a:r>
            <a:br>
              <a:rPr lang="en-US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</a:br>
            <a:r>
              <a:rPr lang="ru-RU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  <a:t>Бренд </a:t>
            </a:r>
            <a:r>
              <a:rPr lang="en-US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  <a:t>DEONICA</a:t>
            </a:r>
            <a:r>
              <a:rPr lang="ru-RU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  <a:t> начиная </a:t>
            </a:r>
            <a:br>
              <a:rPr lang="en-US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</a:br>
            <a:r>
              <a:rPr lang="ru-RU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  <a:t>с </a:t>
            </a:r>
            <a:r>
              <a:rPr lang="en-US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  <a:t>Q3 </a:t>
            </a:r>
            <a:r>
              <a:rPr lang="ru-RU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  <a:t>2022 стабильно растёт </a:t>
            </a:r>
            <a:br>
              <a:rPr lang="en-US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</a:br>
            <a:r>
              <a:rPr lang="ru-RU" sz="1800" b="0" kern="0" dirty="0">
                <a:solidFill>
                  <a:srgbClr val="181818"/>
                </a:solidFill>
                <a:latin typeface="Evolventa" panose="020B0502020202020204" pitchFamily="34" charset="0"/>
              </a:rPr>
              <a:t>по показателю </a:t>
            </a:r>
            <a:r>
              <a:rPr lang="ru-RU" sz="1800" kern="0" dirty="0">
                <a:solidFill>
                  <a:srgbClr val="016167"/>
                </a:solidFill>
                <a:latin typeface="Evolventa" panose="020B0502020202020204" pitchFamily="34" charset="0"/>
              </a:rPr>
              <a:t>«ПОТРЕБЛЕНИЕ»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30408DC5-D139-4DD4-A080-D9048D2024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902289"/>
              </p:ext>
            </p:extLst>
          </p:nvPr>
        </p:nvGraphicFramePr>
        <p:xfrm>
          <a:off x="610107" y="2113498"/>
          <a:ext cx="5172205" cy="3898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50BA2C-A15C-681A-A1A7-D24F81EFFB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6166" y="6222395"/>
            <a:ext cx="873712" cy="3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59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1AA975F-A7C5-614B-B650-1802323DD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589" y="6126784"/>
            <a:ext cx="1214375" cy="54599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13173C0-69C0-A26F-0995-32F4785FB535}"/>
              </a:ext>
            </a:extLst>
          </p:cNvPr>
          <p:cNvGrpSpPr/>
          <p:nvPr/>
        </p:nvGrpSpPr>
        <p:grpSpPr>
          <a:xfrm>
            <a:off x="10057861" y="1744340"/>
            <a:ext cx="2134139" cy="4810252"/>
            <a:chOff x="10571871" y="3012666"/>
            <a:chExt cx="1620668" cy="3652912"/>
          </a:xfrm>
        </p:grpSpPr>
        <p:sp>
          <p:nvSpPr>
            <p:cNvPr id="3" name="object 3"/>
            <p:cNvSpPr/>
            <p:nvPr/>
          </p:nvSpPr>
          <p:spPr>
            <a:xfrm>
              <a:off x="11155584" y="4160691"/>
              <a:ext cx="1036955" cy="2092325"/>
            </a:xfrm>
            <a:custGeom>
              <a:avLst/>
              <a:gdLst/>
              <a:ahLst/>
              <a:cxnLst/>
              <a:rect l="l" t="t" r="r" b="b"/>
              <a:pathLst>
                <a:path w="1036954" h="2092325">
                  <a:moveTo>
                    <a:pt x="1036415" y="0"/>
                  </a:moveTo>
                  <a:lnTo>
                    <a:pt x="998202" y="859"/>
                  </a:lnTo>
                  <a:lnTo>
                    <a:pt x="950871" y="4057"/>
                  </a:lnTo>
                  <a:lnTo>
                    <a:pt x="904138" y="9332"/>
                  </a:lnTo>
                  <a:lnTo>
                    <a:pt x="858051" y="16636"/>
                  </a:lnTo>
                  <a:lnTo>
                    <a:pt x="812654" y="25924"/>
                  </a:lnTo>
                  <a:lnTo>
                    <a:pt x="767995" y="37149"/>
                  </a:lnTo>
                  <a:lnTo>
                    <a:pt x="724119" y="50266"/>
                  </a:lnTo>
                  <a:lnTo>
                    <a:pt x="681073" y="65228"/>
                  </a:lnTo>
                  <a:lnTo>
                    <a:pt x="638903" y="81989"/>
                  </a:lnTo>
                  <a:lnTo>
                    <a:pt x="597654" y="100503"/>
                  </a:lnTo>
                  <a:lnTo>
                    <a:pt x="557373" y="120723"/>
                  </a:lnTo>
                  <a:lnTo>
                    <a:pt x="518107" y="142604"/>
                  </a:lnTo>
                  <a:lnTo>
                    <a:pt x="479901" y="166099"/>
                  </a:lnTo>
                  <a:lnTo>
                    <a:pt x="442801" y="191163"/>
                  </a:lnTo>
                  <a:lnTo>
                    <a:pt x="406854" y="217748"/>
                  </a:lnTo>
                  <a:lnTo>
                    <a:pt x="372106" y="245809"/>
                  </a:lnTo>
                  <a:lnTo>
                    <a:pt x="338604" y="275300"/>
                  </a:lnTo>
                  <a:lnTo>
                    <a:pt x="306392" y="306174"/>
                  </a:lnTo>
                  <a:lnTo>
                    <a:pt x="275517" y="338386"/>
                  </a:lnTo>
                  <a:lnTo>
                    <a:pt x="246026" y="371889"/>
                  </a:lnTo>
                  <a:lnTo>
                    <a:pt x="217965" y="406637"/>
                  </a:lnTo>
                  <a:lnTo>
                    <a:pt x="191380" y="442584"/>
                  </a:lnTo>
                  <a:lnTo>
                    <a:pt x="166317" y="479683"/>
                  </a:lnTo>
                  <a:lnTo>
                    <a:pt x="142821" y="517889"/>
                  </a:lnTo>
                  <a:lnTo>
                    <a:pt x="120940" y="557156"/>
                  </a:lnTo>
                  <a:lnTo>
                    <a:pt x="100720" y="597436"/>
                  </a:lnTo>
                  <a:lnTo>
                    <a:pt x="82206" y="638685"/>
                  </a:lnTo>
                  <a:lnTo>
                    <a:pt x="65446" y="680856"/>
                  </a:lnTo>
                  <a:lnTo>
                    <a:pt x="50484" y="723902"/>
                  </a:lnTo>
                  <a:lnTo>
                    <a:pt x="37367" y="767778"/>
                  </a:lnTo>
                  <a:lnTo>
                    <a:pt x="26141" y="812437"/>
                  </a:lnTo>
                  <a:lnTo>
                    <a:pt x="16853" y="857834"/>
                  </a:lnTo>
                  <a:lnTo>
                    <a:pt x="9549" y="903921"/>
                  </a:lnTo>
                  <a:lnTo>
                    <a:pt x="4275" y="950653"/>
                  </a:lnTo>
                  <a:lnTo>
                    <a:pt x="1076" y="997985"/>
                  </a:lnTo>
                  <a:lnTo>
                    <a:pt x="0" y="1045868"/>
                  </a:lnTo>
                  <a:lnTo>
                    <a:pt x="1076" y="1093752"/>
                  </a:lnTo>
                  <a:lnTo>
                    <a:pt x="4275" y="1141083"/>
                  </a:lnTo>
                  <a:lnTo>
                    <a:pt x="9549" y="1187816"/>
                  </a:lnTo>
                  <a:lnTo>
                    <a:pt x="16853" y="1233903"/>
                  </a:lnTo>
                  <a:lnTo>
                    <a:pt x="26141" y="1279300"/>
                  </a:lnTo>
                  <a:lnTo>
                    <a:pt x="37367" y="1323959"/>
                  </a:lnTo>
                  <a:lnTo>
                    <a:pt x="50484" y="1367835"/>
                  </a:lnTo>
                  <a:lnTo>
                    <a:pt x="65446" y="1410881"/>
                  </a:lnTo>
                  <a:lnTo>
                    <a:pt x="82206" y="1453052"/>
                  </a:lnTo>
                  <a:lnTo>
                    <a:pt x="100720" y="1494300"/>
                  </a:lnTo>
                  <a:lnTo>
                    <a:pt x="120940" y="1534581"/>
                  </a:lnTo>
                  <a:lnTo>
                    <a:pt x="142821" y="1573847"/>
                  </a:lnTo>
                  <a:lnTo>
                    <a:pt x="166317" y="1612053"/>
                  </a:lnTo>
                  <a:lnTo>
                    <a:pt x="191380" y="1649153"/>
                  </a:lnTo>
                  <a:lnTo>
                    <a:pt x="217965" y="1685100"/>
                  </a:lnTo>
                  <a:lnTo>
                    <a:pt x="246026" y="1719848"/>
                  </a:lnTo>
                  <a:lnTo>
                    <a:pt x="275517" y="1753351"/>
                  </a:lnTo>
                  <a:lnTo>
                    <a:pt x="306392" y="1785562"/>
                  </a:lnTo>
                  <a:lnTo>
                    <a:pt x="338604" y="1816437"/>
                  </a:lnTo>
                  <a:lnTo>
                    <a:pt x="372106" y="1845928"/>
                  </a:lnTo>
                  <a:lnTo>
                    <a:pt x="406854" y="1873989"/>
                  </a:lnTo>
                  <a:lnTo>
                    <a:pt x="442801" y="1900574"/>
                  </a:lnTo>
                  <a:lnTo>
                    <a:pt x="479901" y="1925638"/>
                  </a:lnTo>
                  <a:lnTo>
                    <a:pt x="518107" y="1949133"/>
                  </a:lnTo>
                  <a:lnTo>
                    <a:pt x="557373" y="1971014"/>
                  </a:lnTo>
                  <a:lnTo>
                    <a:pt x="597654" y="1991234"/>
                  </a:lnTo>
                  <a:lnTo>
                    <a:pt x="638903" y="2009748"/>
                  </a:lnTo>
                  <a:lnTo>
                    <a:pt x="681073" y="2026509"/>
                  </a:lnTo>
                  <a:lnTo>
                    <a:pt x="724119" y="2041471"/>
                  </a:lnTo>
                  <a:lnTo>
                    <a:pt x="767995" y="2054587"/>
                  </a:lnTo>
                  <a:lnTo>
                    <a:pt x="812654" y="2065813"/>
                  </a:lnTo>
                  <a:lnTo>
                    <a:pt x="858051" y="2075101"/>
                  </a:lnTo>
                  <a:lnTo>
                    <a:pt x="904138" y="2082405"/>
                  </a:lnTo>
                  <a:lnTo>
                    <a:pt x="950871" y="2087680"/>
                  </a:lnTo>
                  <a:lnTo>
                    <a:pt x="998202" y="2090878"/>
                  </a:lnTo>
                  <a:lnTo>
                    <a:pt x="1036415" y="2091737"/>
                  </a:lnTo>
                  <a:lnTo>
                    <a:pt x="1036415" y="0"/>
                  </a:lnTo>
                  <a:close/>
                </a:path>
              </a:pathLst>
            </a:custGeom>
            <a:solidFill>
              <a:srgbClr val="F1E755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047542" y="3012666"/>
              <a:ext cx="557530" cy="1005205"/>
            </a:xfrm>
            <a:custGeom>
              <a:avLst/>
              <a:gdLst/>
              <a:ahLst/>
              <a:cxnLst/>
              <a:rect l="l" t="t" r="r" b="b"/>
              <a:pathLst>
                <a:path w="557529" h="1005204">
                  <a:moveTo>
                    <a:pt x="549249" y="50215"/>
                  </a:moveTo>
                  <a:lnTo>
                    <a:pt x="499300" y="0"/>
                  </a:lnTo>
                  <a:lnTo>
                    <a:pt x="0" y="0"/>
                  </a:lnTo>
                  <a:lnTo>
                    <a:pt x="499300" y="502348"/>
                  </a:lnTo>
                  <a:lnTo>
                    <a:pt x="549249" y="452120"/>
                  </a:lnTo>
                  <a:lnTo>
                    <a:pt x="499300" y="401866"/>
                  </a:lnTo>
                  <a:lnTo>
                    <a:pt x="549249" y="351637"/>
                  </a:lnTo>
                  <a:lnTo>
                    <a:pt x="499300" y="301421"/>
                  </a:lnTo>
                  <a:lnTo>
                    <a:pt x="549249" y="251167"/>
                  </a:lnTo>
                  <a:lnTo>
                    <a:pt x="499300" y="200939"/>
                  </a:lnTo>
                  <a:lnTo>
                    <a:pt x="549249" y="150698"/>
                  </a:lnTo>
                  <a:lnTo>
                    <a:pt x="499300" y="100469"/>
                  </a:lnTo>
                  <a:lnTo>
                    <a:pt x="549249" y="50215"/>
                  </a:lnTo>
                  <a:close/>
                </a:path>
                <a:path w="557529" h="1005204">
                  <a:moveTo>
                    <a:pt x="557098" y="552602"/>
                  </a:moveTo>
                  <a:lnTo>
                    <a:pt x="507149" y="502348"/>
                  </a:lnTo>
                  <a:lnTo>
                    <a:pt x="499300" y="502348"/>
                  </a:lnTo>
                  <a:lnTo>
                    <a:pt x="7848" y="502348"/>
                  </a:lnTo>
                  <a:lnTo>
                    <a:pt x="507149" y="1004722"/>
                  </a:lnTo>
                  <a:lnTo>
                    <a:pt x="557098" y="954468"/>
                  </a:lnTo>
                  <a:lnTo>
                    <a:pt x="507149" y="904252"/>
                  </a:lnTo>
                  <a:lnTo>
                    <a:pt x="557098" y="853998"/>
                  </a:lnTo>
                  <a:lnTo>
                    <a:pt x="507149" y="803770"/>
                  </a:lnTo>
                  <a:lnTo>
                    <a:pt x="557098" y="753516"/>
                  </a:lnTo>
                  <a:lnTo>
                    <a:pt x="507149" y="703300"/>
                  </a:lnTo>
                  <a:lnTo>
                    <a:pt x="557098" y="653072"/>
                  </a:lnTo>
                  <a:lnTo>
                    <a:pt x="507149" y="602818"/>
                  </a:lnTo>
                  <a:lnTo>
                    <a:pt x="557098" y="552602"/>
                  </a:lnTo>
                  <a:close/>
                </a:path>
              </a:pathLst>
            </a:custGeom>
            <a:solidFill>
              <a:srgbClr val="E07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1F398BD-00E5-F246-AA15-BA5E6FC5E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88157" y="5106804"/>
              <a:ext cx="876300" cy="21590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BB6BF30-04CD-444C-BC55-42BE892D2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71871" y="6209013"/>
              <a:ext cx="456565" cy="456565"/>
            </a:xfrm>
            <a:prstGeom prst="rect">
              <a:avLst/>
            </a:prstGeom>
          </p:spPr>
        </p:pic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B82AB5-CE78-0E43-824F-C76F07B0BF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30344" y="192421"/>
            <a:ext cx="2060720" cy="1051825"/>
          </a:xfrm>
          <a:prstGeom prst="rect">
            <a:avLst/>
          </a:prstGeom>
        </p:spPr>
      </p:pic>
      <p:pic>
        <p:nvPicPr>
          <p:cNvPr id="12" name="Picture 2" descr="Выбирайте эффективность и безопасность — ФК Динамо Ставрополь">
            <a:extLst>
              <a:ext uri="{FF2B5EF4-FFF2-40B4-BE49-F238E27FC236}">
                <a16:creationId xmlns:a16="http://schemas.microsoft.com/office/drawing/2014/main" id="{59B09126-5C7E-42FA-9E83-B974CE5CF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5" y="467440"/>
            <a:ext cx="3250765" cy="9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C23136-C9AA-42C1-A2E1-FB8BDC09CEAB}"/>
              </a:ext>
            </a:extLst>
          </p:cNvPr>
          <p:cNvSpPr txBox="1"/>
          <p:nvPr/>
        </p:nvSpPr>
        <p:spPr>
          <a:xfrm>
            <a:off x="676705" y="2605791"/>
            <a:ext cx="24907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sz="2000" dirty="0">
                <a:solidFill>
                  <a:srgbClr val="181818"/>
                </a:solidFill>
                <a:latin typeface="Evolventa" panose="020B0502020202020204" pitchFamily="34" charset="0"/>
              </a:rPr>
              <a:t>рост продаж выше рынка</a:t>
            </a:r>
          </a:p>
        </p:txBody>
      </p:sp>
      <p:sp>
        <p:nvSpPr>
          <p:cNvPr id="19" name="Google Shape;4785;p14">
            <a:extLst>
              <a:ext uri="{FF2B5EF4-FFF2-40B4-BE49-F238E27FC236}">
                <a16:creationId xmlns:a16="http://schemas.microsoft.com/office/drawing/2014/main" id="{909CB0C2-EC89-42B4-89D3-91736F759A29}"/>
              </a:ext>
            </a:extLst>
          </p:cNvPr>
          <p:cNvSpPr txBox="1"/>
          <p:nvPr/>
        </p:nvSpPr>
        <p:spPr>
          <a:xfrm>
            <a:off x="1752601" y="6165402"/>
            <a:ext cx="38100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452890">
              <a:lnSpc>
                <a:spcPct val="150000"/>
              </a:lnSpc>
            </a:pPr>
            <a:r>
              <a:rPr lang="ru-RU" sz="700" dirty="0" err="1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NielsenIQ</a:t>
            </a:r>
            <a:r>
              <a:rPr lang="ru-RU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ru-RU" sz="700" dirty="0" err="1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Янв</a:t>
            </a:r>
            <a:r>
              <a:rPr lang="ru-RU" sz="700" dirty="0">
                <a:solidFill>
                  <a:srgbClr val="181818"/>
                </a:solidFill>
                <a:latin typeface="Evolventa" panose="020B0502020202020204" pitchFamily="34" charset="0"/>
                <a:ea typeface="Arial"/>
                <a:cs typeface="Arial"/>
                <a:sym typeface="Arial"/>
              </a:rPr>
              <a:t>–Дек 2023, доля рынка в шт.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0D3F6E-8917-4B48-906B-593A4DB974F7}"/>
              </a:ext>
            </a:extLst>
          </p:cNvPr>
          <p:cNvSpPr txBox="1"/>
          <p:nvPr/>
        </p:nvSpPr>
        <p:spPr>
          <a:xfrm>
            <a:off x="676705" y="2301679"/>
            <a:ext cx="2719307" cy="42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sz="4400" b="1" dirty="0">
                <a:solidFill>
                  <a:srgbClr val="016167"/>
                </a:solidFill>
                <a:latin typeface="Evolventa" panose="020B0502020202020204" pitchFamily="34" charset="0"/>
              </a:rPr>
              <a:t>&gt;10 раз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F0A815-473D-4874-AC1C-AB5909BE4CFF}"/>
              </a:ext>
            </a:extLst>
          </p:cNvPr>
          <p:cNvSpPr txBox="1"/>
          <p:nvPr/>
        </p:nvSpPr>
        <p:spPr>
          <a:xfrm>
            <a:off x="676705" y="4342032"/>
            <a:ext cx="299447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ru-RU" sz="2000" dirty="0">
                <a:solidFill>
                  <a:srgbClr val="181818"/>
                </a:solidFill>
                <a:latin typeface="Evolventa" panose="020B0502020202020204" pitchFamily="34" charset="0"/>
              </a:rPr>
              <a:t>вошла в топ-3 </a:t>
            </a:r>
            <a:br>
              <a:rPr lang="ru-RU" sz="2000" dirty="0">
                <a:solidFill>
                  <a:srgbClr val="181818"/>
                </a:solidFill>
                <a:latin typeface="Evolventa" panose="020B0502020202020204" pitchFamily="34" charset="0"/>
              </a:rPr>
            </a:br>
            <a:r>
              <a:rPr lang="ru-RU" sz="2000" dirty="0">
                <a:solidFill>
                  <a:srgbClr val="181818"/>
                </a:solidFill>
                <a:latin typeface="Evolventa" panose="020B0502020202020204" pitchFamily="34" charset="0"/>
              </a:rPr>
              <a:t>в категории «АНТИПЕРСПИРАНТЫ»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2C1DF2-5A83-4E72-A227-4D1506F366B2}"/>
              </a:ext>
            </a:extLst>
          </p:cNvPr>
          <p:cNvSpPr txBox="1"/>
          <p:nvPr/>
        </p:nvSpPr>
        <p:spPr>
          <a:xfrm>
            <a:off x="676705" y="4048354"/>
            <a:ext cx="2947907" cy="42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</a:pPr>
            <a:r>
              <a:rPr lang="en-US" sz="4400" b="1" dirty="0">
                <a:solidFill>
                  <a:srgbClr val="016167"/>
                </a:solidFill>
                <a:latin typeface="Evolventa" panose="020B0502020202020204" pitchFamily="34" charset="0"/>
              </a:rPr>
              <a:t>DEONICA</a:t>
            </a:r>
            <a:endParaRPr lang="ru-RU" sz="4400" b="1" dirty="0">
              <a:solidFill>
                <a:srgbClr val="016167"/>
              </a:solidFill>
              <a:latin typeface="Evolventa" panose="020B0502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AE8DBD0-768A-4DD8-9498-86A83CE9FBEE}"/>
              </a:ext>
            </a:extLst>
          </p:cNvPr>
          <p:cNvGrpSpPr/>
          <p:nvPr/>
        </p:nvGrpSpPr>
        <p:grpSpPr>
          <a:xfrm>
            <a:off x="4698091" y="956179"/>
            <a:ext cx="4902446" cy="5250885"/>
            <a:chOff x="12126650" y="2368860"/>
            <a:chExt cx="5375842" cy="5757927"/>
          </a:xfrm>
        </p:grpSpPr>
        <p:pic>
          <p:nvPicPr>
            <p:cNvPr id="2052" name="Picture 4" descr="Более 27 400 работ на тему «пьедестал почёта»: стоковые фото, картинки и  изображения royalty-free - iStock">
              <a:extLst>
                <a:ext uri="{FF2B5EF4-FFF2-40B4-BE49-F238E27FC236}">
                  <a16:creationId xmlns:a16="http://schemas.microsoft.com/office/drawing/2014/main" id="{90C39B10-DD4E-4820-8F61-34FB9C168F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22"/>
            <a:stretch/>
          </p:blipFill>
          <p:spPr bwMode="auto">
            <a:xfrm>
              <a:off x="12126650" y="4697787"/>
              <a:ext cx="5375842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АНТИПЕРСПИРАНТ АЭРОЗОЛЬ DEONICA ОН&amp;ОНА, 200 мл — Deonica">
              <a:extLst>
                <a:ext uri="{FF2B5EF4-FFF2-40B4-BE49-F238E27FC236}">
                  <a16:creationId xmlns:a16="http://schemas.microsoft.com/office/drawing/2014/main" id="{1C7359E2-79AE-437B-906C-475223D5B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8451" y="3281521"/>
              <a:ext cx="739412" cy="353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 descr="Изображение выглядит как текст, бутылка, Пластиковая бутылка, поро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EB8124E3-EA1A-465A-9D8B-1E2158DBF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2195" y="2368860"/>
              <a:ext cx="1551860" cy="4244400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, буты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294DD973-B3D7-4109-80D3-48F32B0F8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6628" y="3799023"/>
              <a:ext cx="1453406" cy="3521098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14930AB-1392-2A78-AF41-B447767C0096}"/>
              </a:ext>
            </a:extLst>
          </p:cNvPr>
          <p:cNvGrpSpPr/>
          <p:nvPr/>
        </p:nvGrpSpPr>
        <p:grpSpPr>
          <a:xfrm>
            <a:off x="5231491" y="342900"/>
            <a:ext cx="3959548" cy="1829806"/>
            <a:chOff x="5486400" y="251734"/>
            <a:chExt cx="3959548" cy="182980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6A7CA4E-30AD-462E-BC36-9F6FEFD72141}"/>
                </a:ext>
              </a:extLst>
            </p:cNvPr>
            <p:cNvSpPr txBox="1"/>
            <p:nvPr/>
          </p:nvSpPr>
          <p:spPr>
            <a:xfrm>
              <a:off x="7841313" y="251734"/>
              <a:ext cx="1503216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  <a:spcBef>
                  <a:spcPts val="800"/>
                </a:spcBef>
              </a:pPr>
              <a:r>
                <a:rPr lang="en-US" sz="1400" b="1" dirty="0">
                  <a:solidFill>
                    <a:srgbClr val="181818"/>
                  </a:solidFill>
                  <a:latin typeface="Evolventa" panose="020B0502020202020204" pitchFamily="34" charset="0"/>
                </a:rPr>
                <a:t>DEONICA</a:t>
              </a:r>
              <a:endParaRPr lang="ru-RU" sz="1400" b="1" dirty="0">
                <a:solidFill>
                  <a:srgbClr val="181818"/>
                </a:solidFill>
                <a:latin typeface="Evolventa" panose="020B0502020202020204" pitchFamily="34" charset="0"/>
              </a:endParaRPr>
            </a:p>
            <a:p>
              <a:pPr algn="ctr">
                <a:spcBef>
                  <a:spcPts val="400"/>
                </a:spcBef>
              </a:pPr>
              <a:r>
                <a:rPr lang="ru-RU" sz="1400" b="1" dirty="0">
                  <a:latin typeface="Evolventa" panose="020B0502020202020204" pitchFamily="34" charset="0"/>
                </a:rPr>
                <a:t>Доля, шт. </a:t>
              </a:r>
            </a:p>
            <a:p>
              <a:pPr algn="ctr">
                <a:spcBef>
                  <a:spcPts val="400"/>
                </a:spcBef>
              </a:pPr>
              <a:r>
                <a:rPr lang="ru-RU" sz="1400" b="1" dirty="0">
                  <a:latin typeface="Evolventa" panose="020B0502020202020204" pitchFamily="34" charset="0"/>
                </a:rPr>
                <a:t>12%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FF23A3-370E-4C24-A0A6-1531F3C22C6E}"/>
                </a:ext>
              </a:extLst>
            </p:cNvPr>
            <p:cNvSpPr txBox="1"/>
            <p:nvPr/>
          </p:nvSpPr>
          <p:spPr>
            <a:xfrm>
              <a:off x="7732456" y="1246074"/>
              <a:ext cx="1713492" cy="396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  <a:spcBef>
                  <a:spcPts val="800"/>
                </a:spcBef>
              </a:pPr>
              <a:r>
                <a:rPr lang="ru-RU" sz="4400" b="1" dirty="0">
                  <a:solidFill>
                    <a:srgbClr val="E74F28"/>
                  </a:solidFill>
                  <a:latin typeface="Evolventa" panose="020B0502020202020204" pitchFamily="34" charset="0"/>
                </a:rPr>
                <a:t>+44%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E76009-8D35-4587-A0DB-E6ED77F05E2E}"/>
                </a:ext>
              </a:extLst>
            </p:cNvPr>
            <p:cNvSpPr txBox="1"/>
            <p:nvPr/>
          </p:nvSpPr>
          <p:spPr>
            <a:xfrm>
              <a:off x="6794349" y="830774"/>
              <a:ext cx="108214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  <a:spcBef>
                  <a:spcPts val="800"/>
                </a:spcBef>
              </a:pP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Evolventa" panose="020B0502020202020204" pitchFamily="34" charset="0"/>
                </a:rPr>
                <a:t>REXONA</a:t>
              </a:r>
              <a:endParaRPr lang="ru-RU" sz="1200" b="1" dirty="0">
                <a:solidFill>
                  <a:schemeClr val="bg1">
                    <a:lumMod val="50000"/>
                  </a:schemeClr>
                </a:solidFill>
                <a:latin typeface="Evolventa" panose="020B0502020202020204" pitchFamily="34" charset="0"/>
              </a:endParaRPr>
            </a:p>
            <a:p>
              <a:pPr algn="ctr">
                <a:spcBef>
                  <a:spcPts val="400"/>
                </a:spcBef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Evolventa" panose="020B0502020202020204" pitchFamily="34" charset="0"/>
                </a:rPr>
                <a:t>Доля, шт. 32%</a:t>
              </a:r>
            </a:p>
            <a:p>
              <a:pPr algn="ctr">
                <a:spcBef>
                  <a:spcPts val="400"/>
                </a:spcBef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Evolventa" panose="020B0502020202020204" pitchFamily="34" charset="0"/>
                </a:rPr>
                <a:t>+7%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F45748-9414-43E5-8981-81F4844CFBAA}"/>
                </a:ext>
              </a:extLst>
            </p:cNvPr>
            <p:cNvSpPr txBox="1"/>
            <p:nvPr/>
          </p:nvSpPr>
          <p:spPr>
            <a:xfrm>
              <a:off x="5486400" y="1153081"/>
              <a:ext cx="1341584" cy="92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  <a:spcBef>
                  <a:spcPts val="800"/>
                </a:spcBef>
              </a:pP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Evolventa" panose="020B0502020202020204" pitchFamily="34" charset="0"/>
                </a:rPr>
                <a:t>NIVEA</a:t>
              </a:r>
              <a:endParaRPr lang="ru-RU" sz="1200" b="1" dirty="0">
                <a:solidFill>
                  <a:schemeClr val="bg1">
                    <a:lumMod val="50000"/>
                  </a:schemeClr>
                </a:solidFill>
                <a:latin typeface="Evolventa" panose="020B0502020202020204" pitchFamily="34" charset="0"/>
              </a:endParaRPr>
            </a:p>
            <a:p>
              <a:pPr algn="ctr">
                <a:spcBef>
                  <a:spcPts val="400"/>
                </a:spcBef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Evolventa" panose="020B0502020202020204" pitchFamily="34" charset="0"/>
                </a:rPr>
                <a:t>Доля, шт. </a:t>
              </a:r>
            </a:p>
            <a:p>
              <a:pPr algn="ctr">
                <a:spcBef>
                  <a:spcPts val="400"/>
                </a:spcBef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Evolventa" panose="020B0502020202020204" pitchFamily="34" charset="0"/>
                </a:rPr>
                <a:t>15,7%</a:t>
              </a:r>
            </a:p>
            <a:p>
              <a:pPr algn="ctr">
                <a:spcBef>
                  <a:spcPts val="400"/>
                </a:spcBef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Evolventa" panose="020B0502020202020204" pitchFamily="34" charset="0"/>
                </a:rPr>
                <a:t>-10%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460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1119</TotalTime>
  <Words>713</Words>
  <Application>Microsoft Macintosh PowerPoint</Application>
  <PresentationFormat>Широкоэкранный</PresentationFormat>
  <Paragraphs>121</Paragraphs>
  <Slides>11</Slides>
  <Notes>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Evolventa</vt:lpstr>
      <vt:lpstr>Montserrat</vt:lpstr>
      <vt:lpstr>Calibri</vt:lpstr>
      <vt:lpstr>Bebas Neue Bold</vt:lpstr>
      <vt:lpstr>Arial</vt:lpstr>
      <vt:lpstr>Office Theme</vt:lpstr>
      <vt:lpstr>КЕЙС АРНЕСТ + DIGITAL ALLIANCE</vt:lpstr>
      <vt:lpstr>Презентация PowerPoint</vt:lpstr>
      <vt:lpstr>Презентация PowerPoint</vt:lpstr>
      <vt:lpstr>Презентация PowerPoint</vt:lpstr>
      <vt:lpstr>ONLINE TV — продукт на стыке ТВ и Digital</vt:lpstr>
      <vt:lpstr>SMART TV — ГЛАВНЫЙ ДРАЙВЕР ONLINE TV</vt:lpstr>
      <vt:lpstr>Результаты кампании </vt:lpstr>
      <vt:lpstr>Выбранная стратегия фокуса  на ТВ-инструменты дала позитивный результат </vt:lpstr>
      <vt:lpstr>Презентация PowerPoint</vt:lpstr>
      <vt:lpstr>ВАЖНО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Шаблон_Презентации_ДБД_2024</dc:title>
  <dc:creator>Ольга Аверина</dc:creator>
  <cp:lastModifiedBy>39</cp:lastModifiedBy>
  <cp:revision>42</cp:revision>
  <dcterms:created xsi:type="dcterms:W3CDTF">2024-02-07T11:51:32Z</dcterms:created>
  <dcterms:modified xsi:type="dcterms:W3CDTF">2024-03-21T14:18:58Z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2024-02-07T00:00:00Z</vt:filetime>
  </property>
  <property fmtid="{D5CDD505-2E9C-101B-9397-08002B2CF9AE}" pid="3" name="Creator">
    <vt:lpwstr>Adobe Illustrator 26.1 (Macintosh)</vt:lpwstr>
  </property>
  <property fmtid="{D5CDD505-2E9C-101B-9397-08002B2CF9AE}" pid="4" name="LastSaved">
    <vt:filetime>2024-02-07T00:00:00Z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2024-03-21T07:57:05Z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d2bfd839-a432-455f-94ab-dc8d3141bc98</vt:lpwstr>
  </property>
  <property fmtid="{D5CDD505-2E9C-101B-9397-08002B2CF9AE}" pid="10" name="MSIP_Label_defa4170-0d19-0005-0004-bc88714345d2_ActionId">
    <vt:lpwstr>91a9ad7b-046c-4b29-b380-ef8fc3a4d4bf</vt:lpwstr>
  </property>
  <property fmtid="{D5CDD505-2E9C-101B-9397-08002B2CF9AE}" pid="11" name="MSIP_Label_defa4170-0d19-0005-0004-bc88714345d2_ContentBits">
    <vt:lpwstr>0</vt:lpwstr>
  </property>
</Properties>
</file>