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5443">
          <p15:clr>
            <a:srgbClr val="A4A3A4"/>
          </p15:clr>
        </p15:guide>
        <p15:guide id="3" orient="horz" pos="280">
          <p15:clr>
            <a:srgbClr val="9AA0A6"/>
          </p15:clr>
        </p15:guide>
        <p15:guide id="4" orient="horz" pos="2983">
          <p15:clr>
            <a:srgbClr val="9AA0A6"/>
          </p15:clr>
        </p15:guide>
        <p15:guide id="5" pos="333">
          <p15:clr>
            <a:srgbClr val="9AA0A6"/>
          </p15:clr>
        </p15:guide>
        <p15:guide id="6" orient="horz" pos="2808">
          <p15:clr>
            <a:srgbClr val="9AA0A6"/>
          </p15:clr>
        </p15:guide>
        <p15:guide id="7" pos="2880">
          <p15:clr>
            <a:srgbClr val="9AA0A6"/>
          </p15:clr>
        </p15:guide>
        <p15:guide id="8" pos="4225">
          <p15:clr>
            <a:srgbClr val="9AA0A6"/>
          </p15:clr>
        </p15:guide>
        <p15:guide id="9" orient="horz" pos="850">
          <p15:clr>
            <a:srgbClr val="9AA0A6"/>
          </p15:clr>
        </p15:guide>
        <p15:guide id="10" pos="1631">
          <p15:clr>
            <a:srgbClr val="9AA0A6"/>
          </p15:clr>
        </p15:guide>
        <p15:guide id="11" pos="3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5443"/>
        <p:guide pos="280" orient="horz"/>
        <p:guide pos="2983" orient="horz"/>
        <p:guide pos="333"/>
        <p:guide pos="2808" orient="horz"/>
        <p:guide pos="2880"/>
        <p:guide pos="4225"/>
        <p:guide pos="850" orient="horz"/>
        <p:guide pos="1631"/>
        <p:guide pos="3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6f73a04f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6f73a04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6f73a04f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6f73a0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c95f0d571_1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c95f0d57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c95f0d571_2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c95f0d571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c8adbb1ec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ec8adbb1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ec95f0d4ea_0_8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ec95f0d4e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30f54967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a30f5496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55cede665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a55cede6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55cede665_0_9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a55cede66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5a1be836c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a5a1be836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hyperlink" Target="http://drive.google.com/file/d/1AE59X1l88WdHaD99xx8PPYcy_1Cyj852/view" TargetMode="External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image" Target="../media/image17.jpg"/><Relationship Id="rId7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6.jpg"/><Relationship Id="rId5" Type="http://schemas.openxmlformats.org/officeDocument/2006/relationships/image" Target="../media/image14.jpg"/><Relationship Id="rId6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52925" y="2334450"/>
            <a:ext cx="73197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</a:rPr>
              <a:t>Как мы искали баланс между покупателями, perfomance-задачами, ценностями и tone of voice бренда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6440075" y="4366025"/>
            <a:ext cx="2467500" cy="554100"/>
          </a:xfrm>
          <a:prstGeom prst="rect">
            <a:avLst/>
          </a:prstGeom>
        </p:spPr>
        <p:txBody>
          <a:bodyPr anchorCtr="0" anchor="t" bIns="91425" lIns="22569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2DBE64"/>
                </a:solidFill>
              </a:rPr>
              <a:t>12</a:t>
            </a:r>
            <a:r>
              <a:rPr b="1" lang="ru" sz="2400">
                <a:solidFill>
                  <a:srgbClr val="2DBE64"/>
                </a:solidFill>
              </a:rPr>
              <a:t>.12.2023</a:t>
            </a:r>
            <a:endParaRPr b="1" sz="2400">
              <a:solidFill>
                <a:srgbClr val="2DBE64"/>
              </a:solidFill>
            </a:endParaRPr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76725" y="408600"/>
            <a:ext cx="8767200" cy="18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500">
                <a:solidFill>
                  <a:schemeClr val="lt1"/>
                </a:solidFill>
              </a:rPr>
              <a:t>3 инструмента на балансе </a:t>
            </a:r>
            <a:endParaRPr b="1" sz="5500">
              <a:solidFill>
                <a:schemeClr val="lt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25" y="4186208"/>
            <a:ext cx="2203226" cy="8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529125" y="445025"/>
            <a:ext cx="8110800" cy="26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5900">
                <a:solidFill>
                  <a:srgbClr val="2DBE64"/>
                </a:solidFill>
              </a:rPr>
              <a:t>10</a:t>
            </a:r>
            <a:r>
              <a:rPr lang="ru" sz="15900">
                <a:solidFill>
                  <a:srgbClr val="2DBE64"/>
                </a:solidFill>
              </a:rPr>
              <a:t>0%</a:t>
            </a:r>
            <a:endParaRPr sz="15900">
              <a:solidFill>
                <a:srgbClr val="2DBE64"/>
              </a:solidFill>
            </a:endParaRPr>
          </a:p>
        </p:txBody>
      </p: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529125" y="2771225"/>
            <a:ext cx="82383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rgbClr val="2DBE64"/>
                </a:solidFill>
                <a:highlight>
                  <a:srgbClr val="FFFFFF"/>
                </a:highlight>
              </a:rPr>
              <a:t>клиентокартии приносят 150% и более ROAS</a:t>
            </a:r>
            <a:r>
              <a:rPr b="1" lang="ru" sz="2500">
                <a:solidFill>
                  <a:srgbClr val="2DBE64"/>
                </a:solidFill>
                <a:highlight>
                  <a:srgbClr val="FFFFFF"/>
                </a:highlight>
              </a:rPr>
              <a:t> </a:t>
            </a:r>
            <a:endParaRPr b="1" sz="2500">
              <a:solidFill>
                <a:srgbClr val="2DBE64"/>
              </a:solidFill>
            </a:endParaRPr>
          </a:p>
        </p:txBody>
      </p:sp>
      <p:sp>
        <p:nvSpPr>
          <p:cNvPr id="194" name="Google Shape;194;p22"/>
          <p:cNvSpPr txBox="1"/>
          <p:nvPr>
            <p:ph idx="1" type="body"/>
          </p:nvPr>
        </p:nvSpPr>
        <p:spPr>
          <a:xfrm>
            <a:off x="2588625" y="3409400"/>
            <a:ext cx="4119000" cy="9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5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2300">
              <a:solidFill>
                <a:srgbClr val="2DBE6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0150" y="-104775"/>
            <a:ext cx="9424148" cy="53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>
            <p:ph type="title"/>
          </p:nvPr>
        </p:nvSpPr>
        <p:spPr>
          <a:xfrm>
            <a:off x="529125" y="445025"/>
            <a:ext cx="8110800" cy="188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chemeClr val="lt1"/>
                </a:solidFill>
              </a:rPr>
              <a:t>Спасибо!</a:t>
            </a:r>
            <a:endParaRPr b="1" sz="6000">
              <a:solidFill>
                <a:schemeClr val="lt1"/>
              </a:solidFill>
            </a:endParaRPr>
          </a:p>
        </p:txBody>
      </p:sp>
      <p:pic>
        <p:nvPicPr>
          <p:cNvPr id="201" name="Google Shape;20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6775" y="4186208"/>
            <a:ext cx="2203226" cy="8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 txBox="1"/>
          <p:nvPr/>
        </p:nvSpPr>
        <p:spPr>
          <a:xfrm>
            <a:off x="658075" y="2110050"/>
            <a:ext cx="540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@anna_platova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429825" y="246400"/>
            <a:ext cx="8520600" cy="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920">
                <a:solidFill>
                  <a:schemeClr val="lt1"/>
                </a:solidFill>
              </a:rPr>
              <a:t>Мангомир ВкусВилл в Roblox</a:t>
            </a:r>
            <a:endParaRPr b="1" sz="2920">
              <a:solidFill>
                <a:schemeClr val="lt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429825" y="246400"/>
            <a:ext cx="8520600" cy="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920">
                <a:solidFill>
                  <a:schemeClr val="lt1"/>
                </a:solidFill>
              </a:rPr>
              <a:t>Партнёрская программа</a:t>
            </a:r>
            <a:endParaRPr b="1" sz="2920">
              <a:solidFill>
                <a:schemeClr val="lt1"/>
              </a:solidFill>
            </a:endParaRPr>
          </a:p>
        </p:txBody>
      </p:sp>
      <p:sp>
        <p:nvSpPr>
          <p:cNvPr id="66" name="Google Shape;66;p14"/>
          <p:cNvSpPr txBox="1"/>
          <p:nvPr>
            <p:ph idx="4294967295" type="subTitle"/>
          </p:nvPr>
        </p:nvSpPr>
        <p:spPr>
          <a:xfrm>
            <a:off x="504875" y="688250"/>
            <a:ext cx="6468000" cy="7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chemeClr val="lt1"/>
                </a:solidFill>
              </a:rPr>
              <a:t>Partners.VkusVill.ru </a:t>
            </a:r>
            <a:br>
              <a:rPr lang="ru" sz="1200">
                <a:solidFill>
                  <a:schemeClr val="lt1"/>
                </a:solidFill>
              </a:rPr>
            </a:br>
            <a:r>
              <a:rPr lang="ru" sz="1200">
                <a:solidFill>
                  <a:schemeClr val="lt1"/>
                </a:solidFill>
              </a:rPr>
              <a:t>Взаимовыгодного сотрудничества с партнёрами: CPA-сетями, вебмастерами, блогерами и обычными покупателями, с сохранением tone of voice бренда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2644375" y="1883300"/>
            <a:ext cx="1784700" cy="7845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2644375" y="2044700"/>
            <a:ext cx="17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~ 300 тыс.</a:t>
            </a:r>
            <a:r>
              <a:rPr lang="ru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840587" y="2206100"/>
            <a:ext cx="178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фото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518725" y="1883300"/>
            <a:ext cx="1784700" cy="7845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518725" y="2044700"/>
            <a:ext cx="17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2 года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18725" y="2667800"/>
            <a:ext cx="17847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6363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Непрерывной работы с момента запуска программы от октября 2021 года</a:t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73" name="Google Shape;73;p14"/>
          <p:cNvSpPr txBox="1"/>
          <p:nvPr/>
        </p:nvSpPr>
        <p:spPr>
          <a:xfrm>
            <a:off x="2644375" y="2667800"/>
            <a:ext cx="17847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6363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Привлечённых</a:t>
            </a: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новых покупателей через партнёрскую программу</a:t>
            </a:r>
            <a:endParaRPr sz="800"/>
          </a:p>
        </p:txBody>
      </p:sp>
      <p:sp>
        <p:nvSpPr>
          <p:cNvPr id="74" name="Google Shape;74;p14"/>
          <p:cNvSpPr/>
          <p:nvPr/>
        </p:nvSpPr>
        <p:spPr>
          <a:xfrm>
            <a:off x="4704700" y="1869375"/>
            <a:ext cx="1784700" cy="7845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6844900" y="1883300"/>
            <a:ext cx="1784700" cy="7845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4704700" y="2667800"/>
            <a:ext cx="18639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6363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От года к году увеличивается число новых покупателей привлечённых через программу</a:t>
            </a:r>
            <a:endParaRPr sz="800"/>
          </a:p>
        </p:txBody>
      </p:sp>
      <p:sp>
        <p:nvSpPr>
          <p:cNvPr id="77" name="Google Shape;77;p14"/>
          <p:cNvSpPr/>
          <p:nvPr/>
        </p:nvSpPr>
        <p:spPr>
          <a:xfrm>
            <a:off x="2644388" y="3377900"/>
            <a:ext cx="1784700" cy="7845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518738" y="3377900"/>
            <a:ext cx="1784700" cy="7845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6844913" y="3377900"/>
            <a:ext cx="1784700" cy="7845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6844912" y="3539300"/>
            <a:ext cx="17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Статистика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6844913" y="4162400"/>
            <a:ext cx="18984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6363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Удобная статистика в</a:t>
            </a: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программе</a:t>
            </a: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которая позволяет отслеживать эффективность каждого </a:t>
            </a: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партнёра</a:t>
            </a: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и быстро со всеми </a:t>
            </a: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рассчитываться</a:t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704725" y="4162400"/>
            <a:ext cx="20031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6363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Партнёры могут </a:t>
            </a: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сами </a:t>
            </a: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выбрать способ получения вознаграждения:                           * бонусами на карту лояльности           * деньгами на карту или счёт</a:t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4704700" y="3377900"/>
            <a:ext cx="1784700" cy="7845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704700" y="3539300"/>
            <a:ext cx="17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Бонусы</a:t>
            </a:r>
            <a:r>
              <a:rPr lang="ru">
                <a:solidFill>
                  <a:schemeClr val="lt1"/>
                </a:solidFill>
              </a:rPr>
              <a:t> / </a:t>
            </a:r>
            <a:r>
              <a:rPr lang="ru" sz="1800">
                <a:solidFill>
                  <a:schemeClr val="lt1"/>
                </a:solidFill>
              </a:rPr>
              <a:t>Рубли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518750" y="3400700"/>
            <a:ext cx="178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4 активных оффера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504875" y="4162400"/>
            <a:ext cx="18639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6363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</a:t>
            </a: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ацелены на привлечение новых покупателей и сотрудников </a:t>
            </a:r>
            <a:endParaRPr sz="800"/>
          </a:p>
        </p:txBody>
      </p:sp>
      <p:sp>
        <p:nvSpPr>
          <p:cNvPr id="87" name="Google Shape;87;p14"/>
          <p:cNvSpPr txBox="1"/>
          <p:nvPr/>
        </p:nvSpPr>
        <p:spPr>
          <a:xfrm>
            <a:off x="2644400" y="3422150"/>
            <a:ext cx="178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Юридическая гибкость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2644400" y="4176750"/>
            <a:ext cx="17847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6363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Могут участвовать: физические лица, самозанятые, </a:t>
            </a: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ИП </a:t>
            </a: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 юридические лица</a:t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4704700" y="2044700"/>
            <a:ext cx="17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на 24 %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6844225" y="2044700"/>
            <a:ext cx="17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~ 35 тыс.</a:t>
            </a:r>
            <a:r>
              <a:rPr lang="ru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6844225" y="2668500"/>
            <a:ext cx="18984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6363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" sz="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Партнёров зарегистрированы в программе, ~15% постоянно активных</a:t>
            </a:r>
            <a:endParaRPr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" y="0"/>
            <a:ext cx="9136051" cy="311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250" y="4200825"/>
            <a:ext cx="859625" cy="88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83250" y="1189626"/>
            <a:ext cx="1699200" cy="4581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6215950" y="4811100"/>
            <a:ext cx="1953300" cy="3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ct val="116786"/>
              <a:buNone/>
            </a:pPr>
            <a:r>
              <a:rPr b="1" lang="ru" sz="871">
                <a:solidFill>
                  <a:schemeClr val="dk1"/>
                </a:solidFill>
                <a:highlight>
                  <a:srgbClr val="FFFFFF"/>
                </a:highlight>
              </a:rPr>
              <a:t>Обзор партнёрской программы</a:t>
            </a:r>
            <a:endParaRPr sz="1935"/>
          </a:p>
        </p:txBody>
      </p:sp>
      <p:sp>
        <p:nvSpPr>
          <p:cNvPr id="100" name="Google Shape;100;p15"/>
          <p:cNvSpPr txBox="1"/>
          <p:nvPr>
            <p:ph type="title"/>
          </p:nvPr>
        </p:nvSpPr>
        <p:spPr>
          <a:xfrm>
            <a:off x="87750" y="1186325"/>
            <a:ext cx="16902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1500">
                <a:solidFill>
                  <a:schemeClr val="lt1"/>
                </a:solidFill>
              </a:rPr>
              <a:t>Статистика</a:t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4740153" y="1212496"/>
            <a:ext cx="1699200" cy="4581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 txBox="1"/>
          <p:nvPr>
            <p:ph type="title"/>
          </p:nvPr>
        </p:nvSpPr>
        <p:spPr>
          <a:xfrm>
            <a:off x="4744725" y="1212500"/>
            <a:ext cx="16902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1500">
                <a:solidFill>
                  <a:schemeClr val="lt1"/>
                </a:solidFill>
              </a:rPr>
              <a:t>Баннеры</a:t>
            </a:r>
            <a:endParaRPr b="1" sz="1500">
              <a:solidFill>
                <a:schemeClr val="lt1"/>
              </a:solidFill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0150" y="1702025"/>
            <a:ext cx="3089152" cy="301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250" y="1702013"/>
            <a:ext cx="4435350" cy="301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>
            <p:ph type="title"/>
          </p:nvPr>
        </p:nvSpPr>
        <p:spPr>
          <a:xfrm>
            <a:off x="429825" y="246400"/>
            <a:ext cx="8520600" cy="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920">
                <a:solidFill>
                  <a:schemeClr val="lt1"/>
                </a:solidFill>
              </a:rPr>
              <a:t>Разделы личного кабинета</a:t>
            </a:r>
            <a:endParaRPr b="1" sz="29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>
            <p:ph type="title"/>
          </p:nvPr>
        </p:nvSpPr>
        <p:spPr>
          <a:xfrm>
            <a:off x="429825" y="246400"/>
            <a:ext cx="8520600" cy="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920">
                <a:solidFill>
                  <a:schemeClr val="lt1"/>
                </a:solidFill>
              </a:rPr>
              <a:t>Мангомир ВкусВилл в Roblox</a:t>
            </a:r>
            <a:endParaRPr b="1" sz="2920">
              <a:solidFill>
                <a:schemeClr val="lt1"/>
              </a:solidFill>
            </a:endParaRPr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3009750" y="1700050"/>
            <a:ext cx="6344400" cy="28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ВкусВилл создал Мангомир в метавселенной Roblox.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За первую неделю среднее количество игровой </a:t>
            </a:r>
            <a:r>
              <a:rPr lang="ru" sz="1700">
                <a:solidFill>
                  <a:schemeClr val="dk1"/>
                </a:solidFill>
              </a:rPr>
              <a:t>сессии</a:t>
            </a:r>
            <a:r>
              <a:rPr lang="ru" sz="1700">
                <a:solidFill>
                  <a:schemeClr val="dk1"/>
                </a:solidFill>
              </a:rPr>
              <a:t> </a:t>
            </a:r>
            <a:r>
              <a:rPr lang="ru" sz="1700">
                <a:solidFill>
                  <a:schemeClr val="dk1"/>
                </a:solidFill>
              </a:rPr>
              <a:t>в Мангомире </a:t>
            </a:r>
            <a:r>
              <a:rPr lang="ru" sz="1700">
                <a:solidFill>
                  <a:schemeClr val="dk1"/>
                </a:solidFill>
              </a:rPr>
              <a:t>выросло до </a:t>
            </a:r>
            <a:r>
              <a:rPr b="1" lang="ru" sz="1700">
                <a:solidFill>
                  <a:schemeClr val="dk1"/>
                </a:solidFill>
              </a:rPr>
              <a:t>21,6 минут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Мир посетили уже </a:t>
            </a:r>
            <a:r>
              <a:rPr b="1" lang="ru" sz="1700">
                <a:solidFill>
                  <a:schemeClr val="dk1"/>
                </a:solidFill>
              </a:rPr>
              <a:t>282 348 раз</a:t>
            </a:r>
            <a:r>
              <a:rPr lang="ru" sz="1700">
                <a:solidFill>
                  <a:schemeClr val="dk1"/>
                </a:solidFill>
              </a:rPr>
              <a:t>,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К</a:t>
            </a:r>
            <a:r>
              <a:rPr lang="ru" sz="1700">
                <a:solidFill>
                  <a:schemeClr val="dk1"/>
                </a:solidFill>
              </a:rPr>
              <a:t>оличество уникальных пользователей  </a:t>
            </a:r>
            <a:r>
              <a:rPr b="1" lang="ru" sz="1700">
                <a:solidFill>
                  <a:schemeClr val="dk1"/>
                </a:solidFill>
              </a:rPr>
              <a:t>240 435 чел.</a:t>
            </a:r>
            <a:r>
              <a:rPr lang="ru" sz="1700">
                <a:solidFill>
                  <a:schemeClr val="dk1"/>
                </a:solidFill>
              </a:rPr>
              <a:t>,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Cреднее время игровой сессии -   </a:t>
            </a:r>
            <a:r>
              <a:rPr b="1" lang="ru" sz="1700">
                <a:solidFill>
                  <a:schemeClr val="dk1"/>
                </a:solidFill>
              </a:rPr>
              <a:t>5,7 минут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Пользователи 18+ </a:t>
            </a:r>
            <a:r>
              <a:rPr b="1" lang="ru" sz="1700">
                <a:solidFill>
                  <a:schemeClr val="dk1"/>
                </a:solidFill>
              </a:rPr>
              <a:t>51%</a:t>
            </a:r>
            <a:r>
              <a:rPr lang="ru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5" y="1526250"/>
            <a:ext cx="2902526" cy="36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429825" y="246400"/>
            <a:ext cx="8520600" cy="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920">
                <a:solidFill>
                  <a:schemeClr val="lt1"/>
                </a:solidFill>
              </a:rPr>
              <a:t>Мангомир ВкусВилл в Roblox</a:t>
            </a:r>
            <a:endParaRPr b="1" sz="2920">
              <a:solidFill>
                <a:schemeClr val="lt1"/>
              </a:solidFill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 title="X2Download.com-Â«ÐÐºÑÑÐÐ¸Ð»Ð»Â» Ð²ÑÑÐµÐ» Â«Ð·Ð° Ð¿ÑÐµÐ´ÐµÐ»Ñ ÑÐµÐ°Ð»ÑÐ½Ð¾ÑÑÐ¸Â» Ð¸ ÑÐ¾Ð·Ð´Ð°Ð» Â«ÐÐ°Ð½Ð³Ð¾Ð¼Ð¸ÑÂ»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3576" y="1620006"/>
            <a:ext cx="4548600" cy="341144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>
            <p:ph type="title"/>
          </p:nvPr>
        </p:nvSpPr>
        <p:spPr>
          <a:xfrm>
            <a:off x="429825" y="246400"/>
            <a:ext cx="8520600" cy="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920">
                <a:solidFill>
                  <a:schemeClr val="lt1"/>
                </a:solidFill>
              </a:rPr>
              <a:t>Мангомир ВкусВилл в Roblox</a:t>
            </a:r>
            <a:endParaRPr b="1" sz="2920">
              <a:solidFill>
                <a:schemeClr val="lt1"/>
              </a:solidFill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3975" y="1579125"/>
            <a:ext cx="4381500" cy="22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ru">
                <a:solidFill>
                  <a:schemeClr val="dk1"/>
                </a:solidFill>
              </a:rPr>
              <a:t>4</a:t>
            </a:r>
            <a:r>
              <a:rPr b="1" lang="ru">
                <a:solidFill>
                  <a:schemeClr val="dk1"/>
                </a:solidFill>
              </a:rPr>
              <a:t>8%</a:t>
            </a:r>
            <a:r>
              <a:rPr lang="ru">
                <a:solidFill>
                  <a:schemeClr val="dk1"/>
                </a:solidFill>
              </a:rPr>
              <a:t> участников игры совершили конверсионное действие - заказ (первый или повторный).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Вернули из оттока </a:t>
            </a:r>
            <a:r>
              <a:rPr b="1" lang="ru">
                <a:solidFill>
                  <a:schemeClr val="dk1"/>
                </a:solidFill>
              </a:rPr>
              <a:t>38%</a:t>
            </a:r>
            <a:r>
              <a:rPr lang="ru">
                <a:solidFill>
                  <a:schemeClr val="dk1"/>
                </a:solidFill>
              </a:rPr>
              <a:t> от всех участников игры.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5180" l="0" r="931" t="6713"/>
          <a:stretch/>
        </p:blipFill>
        <p:spPr>
          <a:xfrm>
            <a:off x="6" y="-12"/>
            <a:ext cx="5110531" cy="29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b="5240" l="0" r="0" t="0"/>
          <a:stretch/>
        </p:blipFill>
        <p:spPr>
          <a:xfrm>
            <a:off x="4468619" y="0"/>
            <a:ext cx="4675382" cy="26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3725" y="2673733"/>
            <a:ext cx="4100275" cy="24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73725"/>
            <a:ext cx="4100285" cy="246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35099" y="2673725"/>
            <a:ext cx="2958128" cy="246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429825" y="246400"/>
            <a:ext cx="8520600" cy="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920">
                <a:solidFill>
                  <a:schemeClr val="lt1"/>
                </a:solidFill>
              </a:rPr>
              <a:t>Мангомир ВкусВилл в Roblox</a:t>
            </a:r>
            <a:endParaRPr b="1" sz="2920">
              <a:solidFill>
                <a:schemeClr val="lt1"/>
              </a:solidFill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>
            <p:ph type="title"/>
          </p:nvPr>
        </p:nvSpPr>
        <p:spPr>
          <a:xfrm>
            <a:off x="429825" y="246400"/>
            <a:ext cx="8520600" cy="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920">
                <a:solidFill>
                  <a:schemeClr val="lt1"/>
                </a:solidFill>
              </a:rPr>
              <a:t>ПромоСтраницы - реклама голосом бренда </a:t>
            </a:r>
            <a:endParaRPr b="1" sz="2920">
              <a:solidFill>
                <a:schemeClr val="lt1"/>
              </a:solidFill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2644375" y="1883300"/>
            <a:ext cx="1784700" cy="7845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6840587" y="2206100"/>
            <a:ext cx="178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фото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518725" y="1883300"/>
            <a:ext cx="1784700" cy="7845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518700" y="1911950"/>
            <a:ext cx="17847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lt1"/>
                </a:solidFill>
              </a:rPr>
              <a:t>705,</a:t>
            </a:r>
            <a:r>
              <a:rPr b="1" lang="ru" sz="1500">
                <a:solidFill>
                  <a:schemeClr val="lt1"/>
                </a:solidFill>
              </a:rPr>
              <a:t>1 миллионов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518725" y="2667800"/>
            <a:ext cx="1784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Показов наших статей в интернете (РСЯ)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2644375" y="2667800"/>
            <a:ext cx="1784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Людей читало статьи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4704700" y="1869375"/>
            <a:ext cx="1784700" cy="7845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6844900" y="1883300"/>
            <a:ext cx="1784700" cy="7845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4704700" y="2667800"/>
            <a:ext cx="1863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Дочитали статьи до конца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2644388" y="3377900"/>
            <a:ext cx="1784700" cy="7845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518738" y="3377900"/>
            <a:ext cx="1784700" cy="784500"/>
          </a:xfrm>
          <a:prstGeom prst="rect">
            <a:avLst/>
          </a:prstGeom>
          <a:solidFill>
            <a:srgbClr val="2DBE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504875" y="4162400"/>
            <a:ext cx="18639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Переходов в наше приложение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6363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2644400" y="4176750"/>
            <a:ext cx="1784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Средний CT</a:t>
            </a:r>
            <a:r>
              <a:rPr lang="ru" sz="1100">
                <a:solidFill>
                  <a:schemeClr val="dk1"/>
                </a:solidFill>
              </a:rPr>
              <a:t>R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844225" y="2668500"/>
            <a:ext cx="1898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Процент дочитываний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2611712" y="2044700"/>
            <a:ext cx="1784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lt1"/>
                </a:solidFill>
              </a:rPr>
              <a:t>7 миллионов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4726150" y="2044700"/>
            <a:ext cx="1784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lt1"/>
                </a:solidFill>
              </a:rPr>
              <a:t>3,9 миллионов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6807925" y="2044700"/>
            <a:ext cx="1784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lt1"/>
                </a:solidFill>
              </a:rPr>
              <a:t>55,41%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518750" y="3551700"/>
            <a:ext cx="1784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lt1"/>
                </a:solidFill>
              </a:rPr>
              <a:t>1 434 465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2644375" y="3551700"/>
            <a:ext cx="1784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lt1"/>
                </a:solidFill>
              </a:rPr>
              <a:t>1,1%</a:t>
            </a:r>
            <a:endParaRPr b="1"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429825" y="246400"/>
            <a:ext cx="8520600" cy="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920">
                <a:solidFill>
                  <a:schemeClr val="lt1"/>
                </a:solidFill>
              </a:rPr>
              <a:t>Мангомир ВкусВилл в Roblox</a:t>
            </a:r>
            <a:endParaRPr b="1" sz="2920">
              <a:solidFill>
                <a:schemeClr val="lt1"/>
              </a:solidFill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>
            <p:ph type="title"/>
          </p:nvPr>
        </p:nvSpPr>
        <p:spPr>
          <a:xfrm>
            <a:off x="228975" y="445025"/>
            <a:ext cx="8520600" cy="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920">
                <a:solidFill>
                  <a:schemeClr val="lt1"/>
                </a:solidFill>
              </a:rPr>
              <a:t>ПромоСтраницы: т</a:t>
            </a:r>
            <a:r>
              <a:rPr b="1" lang="ru" sz="2920">
                <a:solidFill>
                  <a:schemeClr val="lt1"/>
                </a:solidFill>
              </a:rPr>
              <a:t>оп 3 обложки</a:t>
            </a:r>
            <a:endParaRPr b="1" sz="2920">
              <a:solidFill>
                <a:schemeClr val="lt1"/>
              </a:solidFill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49" y="1855250"/>
            <a:ext cx="2870549" cy="25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6725" y="1855263"/>
            <a:ext cx="2870549" cy="251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0498" y="1855250"/>
            <a:ext cx="2870549" cy="25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429825" y="4579300"/>
            <a:ext cx="1784700" cy="415500"/>
          </a:xfrm>
          <a:prstGeom prst="rect">
            <a:avLst/>
          </a:prstGeom>
          <a:noFill/>
          <a:ln cap="flat" cmpd="sng" w="28575">
            <a:solidFill>
              <a:srgbClr val="2DBE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</a:rPr>
              <a:t>CTR 8,5%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3679650" y="4527150"/>
            <a:ext cx="1784700" cy="415500"/>
          </a:xfrm>
          <a:prstGeom prst="rect">
            <a:avLst/>
          </a:prstGeom>
          <a:noFill/>
          <a:ln cap="flat" cmpd="sng" w="28575">
            <a:solidFill>
              <a:srgbClr val="2DBE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</a:rPr>
              <a:t>CTR 5,8%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6733425" y="4579300"/>
            <a:ext cx="1784700" cy="415500"/>
          </a:xfrm>
          <a:prstGeom prst="rect">
            <a:avLst/>
          </a:prstGeom>
          <a:noFill/>
          <a:ln cap="flat" cmpd="sng" w="28575">
            <a:solidFill>
              <a:srgbClr val="2DBE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</a:rPr>
              <a:t>CTR 5,1%</a:t>
            </a:r>
            <a:endParaRPr b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125" y="1041400"/>
            <a:ext cx="1132275" cy="124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/>
          <p:nvPr>
            <p:ph type="title"/>
          </p:nvPr>
        </p:nvSpPr>
        <p:spPr>
          <a:xfrm>
            <a:off x="429825" y="246400"/>
            <a:ext cx="8520600" cy="7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920"/>
              <a:t>ПромоСтраницы: результаты за год</a:t>
            </a:r>
            <a:r>
              <a:rPr b="1" lang="ru" sz="2920"/>
              <a:t> </a:t>
            </a:r>
            <a:endParaRPr b="1" sz="2920"/>
          </a:p>
        </p:txBody>
      </p:sp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1538775" y="1350049"/>
            <a:ext cx="2909400" cy="12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50">
                <a:solidFill>
                  <a:schemeClr val="dk1"/>
                </a:solidFill>
                <a:highlight>
                  <a:srgbClr val="FFFFFF"/>
                </a:highlight>
              </a:rPr>
              <a:t>Средний ROAS 150%</a:t>
            </a:r>
            <a:endParaRPr sz="2600"/>
          </a:p>
        </p:txBody>
      </p:sp>
      <p:sp>
        <p:nvSpPr>
          <p:cNvPr id="178" name="Google Shape;178;p21"/>
          <p:cNvSpPr txBox="1"/>
          <p:nvPr>
            <p:ph type="title"/>
          </p:nvPr>
        </p:nvSpPr>
        <p:spPr>
          <a:xfrm>
            <a:off x="776775" y="1436003"/>
            <a:ext cx="13068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820">
                <a:solidFill>
                  <a:schemeClr val="lt1"/>
                </a:solidFill>
              </a:rPr>
              <a:t>1</a:t>
            </a:r>
            <a:endParaRPr b="1" sz="2820">
              <a:solidFill>
                <a:schemeClr val="lt1"/>
              </a:solidFill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8250" y="1041400"/>
            <a:ext cx="1132275" cy="124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5857900" y="1350049"/>
            <a:ext cx="2909400" cy="12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50">
                <a:solidFill>
                  <a:schemeClr val="dk1"/>
                </a:solidFill>
                <a:highlight>
                  <a:srgbClr val="FFFFFF"/>
                </a:highlight>
              </a:rPr>
              <a:t>Привлечена выручка на 589 миллионов рублей</a:t>
            </a:r>
            <a:endParaRPr sz="2600"/>
          </a:p>
        </p:txBody>
      </p:sp>
      <p:sp>
        <p:nvSpPr>
          <p:cNvPr id="181" name="Google Shape;181;p21"/>
          <p:cNvSpPr txBox="1"/>
          <p:nvPr>
            <p:ph type="title"/>
          </p:nvPr>
        </p:nvSpPr>
        <p:spPr>
          <a:xfrm>
            <a:off x="5095900" y="1408603"/>
            <a:ext cx="13068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820">
                <a:solidFill>
                  <a:schemeClr val="lt1"/>
                </a:solidFill>
              </a:rPr>
              <a:t>2</a:t>
            </a:r>
            <a:endParaRPr b="1" sz="2820">
              <a:solidFill>
                <a:schemeClr val="lt1"/>
              </a:solidFill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125" y="2900800"/>
            <a:ext cx="1132275" cy="124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>
            <p:ph idx="1" type="body"/>
          </p:nvPr>
        </p:nvSpPr>
        <p:spPr>
          <a:xfrm>
            <a:off x="1538775" y="3209449"/>
            <a:ext cx="2909400" cy="12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50">
                <a:solidFill>
                  <a:schemeClr val="dk1"/>
                </a:solidFill>
                <a:highlight>
                  <a:srgbClr val="FFFFFF"/>
                </a:highlight>
              </a:rPr>
              <a:t>471 тысяча  привлеченных заказов</a:t>
            </a:r>
            <a:endParaRPr sz="1700"/>
          </a:p>
        </p:txBody>
      </p:sp>
      <p:sp>
        <p:nvSpPr>
          <p:cNvPr id="184" name="Google Shape;184;p21"/>
          <p:cNvSpPr txBox="1"/>
          <p:nvPr>
            <p:ph type="title"/>
          </p:nvPr>
        </p:nvSpPr>
        <p:spPr>
          <a:xfrm>
            <a:off x="776775" y="3295403"/>
            <a:ext cx="13068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820">
                <a:solidFill>
                  <a:schemeClr val="lt1"/>
                </a:solidFill>
              </a:rPr>
              <a:t>3</a:t>
            </a:r>
            <a:endParaRPr b="1" sz="2820">
              <a:solidFill>
                <a:schemeClr val="lt1"/>
              </a:solidFill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8250" y="2900800"/>
            <a:ext cx="1132275" cy="124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1"/>
          <p:cNvSpPr txBox="1"/>
          <p:nvPr>
            <p:ph idx="1" type="body"/>
          </p:nvPr>
        </p:nvSpPr>
        <p:spPr>
          <a:xfrm>
            <a:off x="5857900" y="3209449"/>
            <a:ext cx="2909400" cy="12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50">
                <a:solidFill>
                  <a:schemeClr val="dk1"/>
                </a:solidFill>
                <a:highlight>
                  <a:srgbClr val="FFFFFF"/>
                </a:highlight>
              </a:rPr>
              <a:t>Удобный канал - донести длинные истории в много букв и ценности бренда + успешно привлекает покупки и выручку.</a:t>
            </a:r>
            <a:endParaRPr sz="2200"/>
          </a:p>
        </p:txBody>
      </p:sp>
      <p:sp>
        <p:nvSpPr>
          <p:cNvPr id="187" name="Google Shape;187;p21"/>
          <p:cNvSpPr txBox="1"/>
          <p:nvPr>
            <p:ph type="title"/>
          </p:nvPr>
        </p:nvSpPr>
        <p:spPr>
          <a:xfrm>
            <a:off x="5095900" y="3295403"/>
            <a:ext cx="13068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820">
                <a:solidFill>
                  <a:schemeClr val="lt1"/>
                </a:solidFill>
              </a:rPr>
              <a:t>4</a:t>
            </a:r>
            <a:endParaRPr b="1" sz="28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