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9" r:id="rId10"/>
    <p:sldId id="288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3" r:id="rId27"/>
    <p:sldId id="284" r:id="rId28"/>
    <p:sldId id="285" r:id="rId29"/>
    <p:sldId id="286" r:id="rId30"/>
    <p:sldId id="287" r:id="rId31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0" algn="ctr" defTabSz="5503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6801" autoAdjust="0"/>
  </p:normalViewPr>
  <p:slideViewPr>
    <p:cSldViewPr snapToGrid="0" snapToObjects="1" showGuides="1">
      <p:cViewPr varScale="1">
        <p:scale>
          <a:sx n="44" d="100"/>
          <a:sy n="44" d="100"/>
        </p:scale>
        <p:origin x="1291" y="13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027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Flurry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Flurry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Будет</a:t>
            </a:r>
            <a:r>
              <a:rPr lang="ru-RU" baseline="0" dirty="0" smtClean="0"/>
              <a:t> что рассказать весной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0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21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45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42950" indent="-742950">
              <a:buSzPct val="100000"/>
              <a:buAutoNum type="arabicPeriod"/>
              <a:defRPr sz="2400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37"/>
          <p:cNvSpPr/>
          <p:nvPr/>
        </p:nvSpPr>
        <p:spPr>
          <a:xfrm>
            <a:off x="-1" y="0"/>
            <a:ext cx="16256002" cy="9144001"/>
          </a:xfrm>
          <a:prstGeom prst="rect">
            <a:avLst/>
          </a:prstGeom>
          <a:gradFill>
            <a:gsLst>
              <a:gs pos="68176">
                <a:srgbClr val="FFFFFF"/>
              </a:gs>
              <a:gs pos="95694">
                <a:srgbClr val="F5F5F5"/>
              </a:gs>
              <a:gs pos="100000">
                <a:srgbClr val="EBEBEB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Чистый слайд с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22"/>
          <p:cNvSpPr/>
          <p:nvPr/>
        </p:nvSpPr>
        <p:spPr>
          <a:xfrm flipV="1">
            <a:off x="14638238" y="7742331"/>
            <a:ext cx="1" cy="1067983"/>
          </a:xfrm>
          <a:prstGeom prst="line">
            <a:avLst/>
          </a:prstGeom>
          <a:ln w="12700">
            <a:solidFill>
              <a:srgbClr val="5B595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6" name="Group 171"/>
          <p:cNvGrpSpPr/>
          <p:nvPr/>
        </p:nvGrpSpPr>
        <p:grpSpPr>
          <a:xfrm>
            <a:off x="14759263" y="7790860"/>
            <a:ext cx="1019301" cy="66525"/>
            <a:chOff x="0" y="0"/>
            <a:chExt cx="1019300" cy="66524"/>
          </a:xfrm>
        </p:grpSpPr>
        <p:sp>
          <p:nvSpPr>
            <p:cNvPr id="28" name="Shape 153"/>
            <p:cNvSpPr/>
            <p:nvPr/>
          </p:nvSpPr>
          <p:spPr>
            <a:xfrm>
              <a:off x="689665" y="15159"/>
              <a:ext cx="41782" cy="49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3" y="0"/>
                  </a:moveTo>
                  <a:cubicBezTo>
                    <a:pt x="8080" y="0"/>
                    <a:pt x="5461" y="812"/>
                    <a:pt x="3334" y="2607"/>
                  </a:cubicBezTo>
                  <a:cubicBezTo>
                    <a:pt x="3334" y="2003"/>
                    <a:pt x="3334" y="2003"/>
                    <a:pt x="3334" y="2003"/>
                  </a:cubicBezTo>
                  <a:cubicBezTo>
                    <a:pt x="3334" y="1209"/>
                    <a:pt x="2618" y="604"/>
                    <a:pt x="1677" y="604"/>
                  </a:cubicBezTo>
                  <a:cubicBezTo>
                    <a:pt x="961" y="604"/>
                    <a:pt x="0" y="1209"/>
                    <a:pt x="0" y="2003"/>
                  </a:cubicBezTo>
                  <a:cubicBezTo>
                    <a:pt x="0" y="20409"/>
                    <a:pt x="0" y="20409"/>
                    <a:pt x="0" y="20409"/>
                  </a:cubicBezTo>
                  <a:cubicBezTo>
                    <a:pt x="0" y="21203"/>
                    <a:pt x="961" y="21600"/>
                    <a:pt x="1677" y="21600"/>
                  </a:cubicBezTo>
                  <a:cubicBezTo>
                    <a:pt x="2393" y="21600"/>
                    <a:pt x="3334" y="21203"/>
                    <a:pt x="3334" y="20409"/>
                  </a:cubicBezTo>
                  <a:cubicBezTo>
                    <a:pt x="3334" y="8996"/>
                    <a:pt x="3334" y="8996"/>
                    <a:pt x="3334" y="8996"/>
                  </a:cubicBezTo>
                  <a:cubicBezTo>
                    <a:pt x="3334" y="5612"/>
                    <a:pt x="6648" y="2814"/>
                    <a:pt x="10923" y="2814"/>
                  </a:cubicBezTo>
                  <a:cubicBezTo>
                    <a:pt x="14952" y="2814"/>
                    <a:pt x="18286" y="5612"/>
                    <a:pt x="18286" y="8996"/>
                  </a:cubicBezTo>
                  <a:cubicBezTo>
                    <a:pt x="18286" y="20409"/>
                    <a:pt x="18286" y="20409"/>
                    <a:pt x="18286" y="20409"/>
                  </a:cubicBezTo>
                  <a:cubicBezTo>
                    <a:pt x="18286" y="21203"/>
                    <a:pt x="19248" y="21600"/>
                    <a:pt x="19943" y="21600"/>
                  </a:cubicBezTo>
                  <a:cubicBezTo>
                    <a:pt x="20884" y="21600"/>
                    <a:pt x="21600" y="21203"/>
                    <a:pt x="21600" y="20409"/>
                  </a:cubicBezTo>
                  <a:cubicBezTo>
                    <a:pt x="21600" y="8996"/>
                    <a:pt x="21600" y="8996"/>
                    <a:pt x="21600" y="8996"/>
                  </a:cubicBezTo>
                  <a:cubicBezTo>
                    <a:pt x="21600" y="4196"/>
                    <a:pt x="16609" y="0"/>
                    <a:pt x="10923" y="0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Shape 154"/>
            <p:cNvSpPr/>
            <p:nvPr/>
          </p:nvSpPr>
          <p:spPr>
            <a:xfrm>
              <a:off x="741590" y="15159"/>
              <a:ext cx="45441" cy="51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3" y="0"/>
                  </a:moveTo>
                  <a:cubicBezTo>
                    <a:pt x="3274" y="0"/>
                    <a:pt x="0" y="5591"/>
                    <a:pt x="0" y="10800"/>
                  </a:cubicBezTo>
                  <a:cubicBezTo>
                    <a:pt x="0" y="16009"/>
                    <a:pt x="3274" y="21600"/>
                    <a:pt x="10913" y="21600"/>
                  </a:cubicBezTo>
                  <a:cubicBezTo>
                    <a:pt x="13961" y="21600"/>
                    <a:pt x="16802" y="20435"/>
                    <a:pt x="18778" y="18505"/>
                  </a:cubicBezTo>
                  <a:cubicBezTo>
                    <a:pt x="18994" y="18214"/>
                    <a:pt x="19102" y="18068"/>
                    <a:pt x="19156" y="17995"/>
                  </a:cubicBezTo>
                  <a:cubicBezTo>
                    <a:pt x="19210" y="17922"/>
                    <a:pt x="19210" y="17922"/>
                    <a:pt x="19210" y="17922"/>
                  </a:cubicBezTo>
                  <a:cubicBezTo>
                    <a:pt x="19436" y="17739"/>
                    <a:pt x="19436" y="17357"/>
                    <a:pt x="19436" y="17157"/>
                  </a:cubicBezTo>
                  <a:cubicBezTo>
                    <a:pt x="19436" y="16391"/>
                    <a:pt x="18778" y="15809"/>
                    <a:pt x="18119" y="15809"/>
                  </a:cubicBezTo>
                  <a:cubicBezTo>
                    <a:pt x="17461" y="15809"/>
                    <a:pt x="17028" y="16009"/>
                    <a:pt x="16802" y="16391"/>
                  </a:cubicBezTo>
                  <a:cubicBezTo>
                    <a:pt x="15485" y="18122"/>
                    <a:pt x="12870" y="18904"/>
                    <a:pt x="10913" y="18904"/>
                  </a:cubicBezTo>
                  <a:cubicBezTo>
                    <a:pt x="6548" y="18904"/>
                    <a:pt x="3500" y="16192"/>
                    <a:pt x="3048" y="12148"/>
                  </a:cubicBezTo>
                  <a:cubicBezTo>
                    <a:pt x="11675" y="12148"/>
                    <a:pt x="15988" y="12148"/>
                    <a:pt x="18145" y="12148"/>
                  </a:cubicBezTo>
                  <a:cubicBezTo>
                    <a:pt x="20302" y="12148"/>
                    <a:pt x="20302" y="12148"/>
                    <a:pt x="20302" y="12148"/>
                  </a:cubicBezTo>
                  <a:cubicBezTo>
                    <a:pt x="20960" y="12148"/>
                    <a:pt x="21600" y="11382"/>
                    <a:pt x="21600" y="10800"/>
                  </a:cubicBezTo>
                  <a:cubicBezTo>
                    <a:pt x="21600" y="5591"/>
                    <a:pt x="18345" y="0"/>
                    <a:pt x="10913" y="0"/>
                  </a:cubicBezTo>
                  <a:moveTo>
                    <a:pt x="3048" y="9452"/>
                  </a:moveTo>
                  <a:cubicBezTo>
                    <a:pt x="3500" y="6174"/>
                    <a:pt x="5682" y="2712"/>
                    <a:pt x="10913" y="2712"/>
                  </a:cubicBezTo>
                  <a:cubicBezTo>
                    <a:pt x="15052" y="2712"/>
                    <a:pt x="18119" y="5408"/>
                    <a:pt x="18552" y="9452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" name="Shape 155"/>
            <p:cNvSpPr/>
            <p:nvPr/>
          </p:nvSpPr>
          <p:spPr>
            <a:xfrm>
              <a:off x="793341" y="521"/>
              <a:ext cx="23834" cy="64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3" y="19602"/>
                  </a:moveTo>
                  <a:cubicBezTo>
                    <a:pt x="16191" y="19602"/>
                    <a:pt x="16191" y="19602"/>
                    <a:pt x="16191" y="19602"/>
                  </a:cubicBezTo>
                  <a:cubicBezTo>
                    <a:pt x="12430" y="19602"/>
                    <a:pt x="11606" y="19283"/>
                    <a:pt x="11606" y="18058"/>
                  </a:cubicBezTo>
                  <a:cubicBezTo>
                    <a:pt x="11606" y="7564"/>
                    <a:pt x="11606" y="7564"/>
                    <a:pt x="11606" y="7564"/>
                  </a:cubicBezTo>
                  <a:cubicBezTo>
                    <a:pt x="18663" y="7564"/>
                    <a:pt x="18663" y="7564"/>
                    <a:pt x="18663" y="7564"/>
                  </a:cubicBezTo>
                  <a:cubicBezTo>
                    <a:pt x="20346" y="7564"/>
                    <a:pt x="21600" y="6951"/>
                    <a:pt x="21600" y="6485"/>
                  </a:cubicBezTo>
                  <a:cubicBezTo>
                    <a:pt x="21600" y="6019"/>
                    <a:pt x="20346" y="5407"/>
                    <a:pt x="18663" y="5407"/>
                  </a:cubicBezTo>
                  <a:cubicBezTo>
                    <a:pt x="11606" y="5407"/>
                    <a:pt x="11606" y="5407"/>
                    <a:pt x="11606" y="5407"/>
                  </a:cubicBezTo>
                  <a:cubicBezTo>
                    <a:pt x="11606" y="1092"/>
                    <a:pt x="11606" y="1092"/>
                    <a:pt x="11606" y="1092"/>
                  </a:cubicBezTo>
                  <a:cubicBezTo>
                    <a:pt x="11606" y="466"/>
                    <a:pt x="10388" y="0"/>
                    <a:pt x="9134" y="0"/>
                  </a:cubicBezTo>
                  <a:cubicBezTo>
                    <a:pt x="7451" y="0"/>
                    <a:pt x="6233" y="466"/>
                    <a:pt x="6233" y="1092"/>
                  </a:cubicBezTo>
                  <a:cubicBezTo>
                    <a:pt x="6233" y="5407"/>
                    <a:pt x="6233" y="5407"/>
                    <a:pt x="6233" y="5407"/>
                  </a:cubicBezTo>
                  <a:cubicBezTo>
                    <a:pt x="2472" y="5407"/>
                    <a:pt x="2472" y="5407"/>
                    <a:pt x="2472" y="5407"/>
                  </a:cubicBezTo>
                  <a:cubicBezTo>
                    <a:pt x="824" y="5407"/>
                    <a:pt x="0" y="6019"/>
                    <a:pt x="0" y="6485"/>
                  </a:cubicBezTo>
                  <a:cubicBezTo>
                    <a:pt x="0" y="6951"/>
                    <a:pt x="824" y="7564"/>
                    <a:pt x="2472" y="7564"/>
                  </a:cubicBezTo>
                  <a:cubicBezTo>
                    <a:pt x="6233" y="7564"/>
                    <a:pt x="6233" y="7564"/>
                    <a:pt x="6233" y="7564"/>
                  </a:cubicBezTo>
                  <a:cubicBezTo>
                    <a:pt x="6233" y="18058"/>
                    <a:pt x="6233" y="18058"/>
                    <a:pt x="6233" y="18058"/>
                  </a:cubicBezTo>
                  <a:cubicBezTo>
                    <a:pt x="6233" y="20375"/>
                    <a:pt x="9564" y="21600"/>
                    <a:pt x="16191" y="21600"/>
                  </a:cubicBezTo>
                  <a:cubicBezTo>
                    <a:pt x="18663" y="21600"/>
                    <a:pt x="18663" y="21600"/>
                    <a:pt x="18663" y="21600"/>
                  </a:cubicBezTo>
                  <a:cubicBezTo>
                    <a:pt x="20346" y="21600"/>
                    <a:pt x="21600" y="21134"/>
                    <a:pt x="21600" y="20681"/>
                  </a:cubicBezTo>
                  <a:cubicBezTo>
                    <a:pt x="21600" y="20069"/>
                    <a:pt x="20346" y="19602"/>
                    <a:pt x="18663" y="19602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" name="Shape 156"/>
            <p:cNvSpPr/>
            <p:nvPr/>
          </p:nvSpPr>
          <p:spPr>
            <a:xfrm>
              <a:off x="824009" y="16553"/>
              <a:ext cx="63214" cy="48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94" y="0"/>
                  </a:moveTo>
                  <a:cubicBezTo>
                    <a:pt x="20021" y="0"/>
                    <a:pt x="19711" y="409"/>
                    <a:pt x="19549" y="1226"/>
                  </a:cubicBezTo>
                  <a:cubicBezTo>
                    <a:pt x="15650" y="16253"/>
                    <a:pt x="15650" y="16253"/>
                    <a:pt x="15650" y="16253"/>
                  </a:cubicBezTo>
                  <a:cubicBezTo>
                    <a:pt x="11724" y="1226"/>
                    <a:pt x="11724" y="1226"/>
                    <a:pt x="11724" y="1226"/>
                  </a:cubicBezTo>
                  <a:cubicBezTo>
                    <a:pt x="11576" y="213"/>
                    <a:pt x="11104" y="0"/>
                    <a:pt x="10793" y="0"/>
                  </a:cubicBezTo>
                  <a:cubicBezTo>
                    <a:pt x="10173" y="0"/>
                    <a:pt x="9849" y="409"/>
                    <a:pt x="9700" y="1226"/>
                  </a:cubicBezTo>
                  <a:cubicBezTo>
                    <a:pt x="5950" y="16253"/>
                    <a:pt x="5950" y="16253"/>
                    <a:pt x="5950" y="16253"/>
                  </a:cubicBezTo>
                  <a:cubicBezTo>
                    <a:pt x="1875" y="1030"/>
                    <a:pt x="1875" y="1030"/>
                    <a:pt x="1875" y="1030"/>
                  </a:cubicBezTo>
                  <a:cubicBezTo>
                    <a:pt x="1713" y="409"/>
                    <a:pt x="1241" y="0"/>
                    <a:pt x="931" y="0"/>
                  </a:cubicBezTo>
                  <a:cubicBezTo>
                    <a:pt x="310" y="0"/>
                    <a:pt x="0" y="622"/>
                    <a:pt x="0" y="1439"/>
                  </a:cubicBezTo>
                  <a:cubicBezTo>
                    <a:pt x="0" y="1652"/>
                    <a:pt x="0" y="1847"/>
                    <a:pt x="0" y="2061"/>
                  </a:cubicBezTo>
                  <a:cubicBezTo>
                    <a:pt x="4857" y="20570"/>
                    <a:pt x="4857" y="20570"/>
                    <a:pt x="4857" y="20570"/>
                  </a:cubicBezTo>
                  <a:cubicBezTo>
                    <a:pt x="5167" y="21405"/>
                    <a:pt x="5478" y="21600"/>
                    <a:pt x="5950" y="21600"/>
                  </a:cubicBezTo>
                  <a:cubicBezTo>
                    <a:pt x="6422" y="21600"/>
                    <a:pt x="6732" y="21405"/>
                    <a:pt x="7043" y="20570"/>
                  </a:cubicBezTo>
                  <a:cubicBezTo>
                    <a:pt x="10793" y="5560"/>
                    <a:pt x="10793" y="5560"/>
                    <a:pt x="10793" y="5560"/>
                  </a:cubicBezTo>
                  <a:cubicBezTo>
                    <a:pt x="14544" y="20783"/>
                    <a:pt x="14544" y="20783"/>
                    <a:pt x="14544" y="20783"/>
                  </a:cubicBezTo>
                  <a:cubicBezTo>
                    <a:pt x="14706" y="21405"/>
                    <a:pt x="15016" y="21600"/>
                    <a:pt x="15488" y="21600"/>
                  </a:cubicBezTo>
                  <a:cubicBezTo>
                    <a:pt x="16109" y="21600"/>
                    <a:pt x="16419" y="21405"/>
                    <a:pt x="16581" y="20570"/>
                  </a:cubicBezTo>
                  <a:cubicBezTo>
                    <a:pt x="21600" y="1847"/>
                    <a:pt x="21600" y="1847"/>
                    <a:pt x="21600" y="1847"/>
                  </a:cubicBezTo>
                  <a:cubicBezTo>
                    <a:pt x="21600" y="1847"/>
                    <a:pt x="21600" y="1652"/>
                    <a:pt x="21600" y="1439"/>
                  </a:cubicBezTo>
                  <a:cubicBezTo>
                    <a:pt x="21600" y="622"/>
                    <a:pt x="21128" y="0"/>
                    <a:pt x="20494" y="0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Shape 157"/>
            <p:cNvSpPr/>
            <p:nvPr/>
          </p:nvSpPr>
          <p:spPr>
            <a:xfrm>
              <a:off x="893707" y="15159"/>
              <a:ext cx="45441" cy="51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94" y="0"/>
                  </a:moveTo>
                  <a:cubicBezTo>
                    <a:pt x="3274" y="0"/>
                    <a:pt x="0" y="5591"/>
                    <a:pt x="0" y="10800"/>
                  </a:cubicBezTo>
                  <a:cubicBezTo>
                    <a:pt x="0" y="16009"/>
                    <a:pt x="3274" y="21600"/>
                    <a:pt x="10894" y="21600"/>
                  </a:cubicBezTo>
                  <a:cubicBezTo>
                    <a:pt x="18326" y="21600"/>
                    <a:pt x="21600" y="16009"/>
                    <a:pt x="21600" y="10800"/>
                  </a:cubicBezTo>
                  <a:cubicBezTo>
                    <a:pt x="21600" y="5591"/>
                    <a:pt x="18326" y="0"/>
                    <a:pt x="10894" y="0"/>
                  </a:cubicBezTo>
                  <a:lnTo>
                    <a:pt x="10894" y="18904"/>
                  </a:lnTo>
                  <a:cubicBezTo>
                    <a:pt x="6115" y="18904"/>
                    <a:pt x="2841" y="15609"/>
                    <a:pt x="2841" y="10800"/>
                  </a:cubicBezTo>
                  <a:cubicBezTo>
                    <a:pt x="2841" y="5791"/>
                    <a:pt x="6115" y="2712"/>
                    <a:pt x="10894" y="2712"/>
                  </a:cubicBezTo>
                  <a:cubicBezTo>
                    <a:pt x="15485" y="2712"/>
                    <a:pt x="18759" y="5791"/>
                    <a:pt x="18759" y="10800"/>
                  </a:cubicBezTo>
                  <a:cubicBezTo>
                    <a:pt x="18759" y="15609"/>
                    <a:pt x="15485" y="18904"/>
                    <a:pt x="10894" y="18904"/>
                  </a:cubicBezTo>
                  <a:lnTo>
                    <a:pt x="10894" y="0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Shape 158"/>
            <p:cNvSpPr/>
            <p:nvPr/>
          </p:nvSpPr>
          <p:spPr>
            <a:xfrm>
              <a:off x="951034" y="16030"/>
              <a:ext cx="23834" cy="4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4" y="0"/>
                  </a:moveTo>
                  <a:cubicBezTo>
                    <a:pt x="13706" y="0"/>
                    <a:pt x="9150" y="810"/>
                    <a:pt x="5813" y="2641"/>
                  </a:cubicBezTo>
                  <a:cubicBezTo>
                    <a:pt x="5813" y="1620"/>
                    <a:pt x="5813" y="1620"/>
                    <a:pt x="5813" y="1620"/>
                  </a:cubicBezTo>
                  <a:cubicBezTo>
                    <a:pt x="5813" y="810"/>
                    <a:pt x="4162" y="194"/>
                    <a:pt x="2906" y="194"/>
                  </a:cubicBezTo>
                  <a:cubicBezTo>
                    <a:pt x="1256" y="194"/>
                    <a:pt x="0" y="810"/>
                    <a:pt x="0" y="1620"/>
                  </a:cubicBezTo>
                  <a:cubicBezTo>
                    <a:pt x="0" y="20385"/>
                    <a:pt x="0" y="20385"/>
                    <a:pt x="0" y="20385"/>
                  </a:cubicBezTo>
                  <a:cubicBezTo>
                    <a:pt x="0" y="21195"/>
                    <a:pt x="1256" y="21600"/>
                    <a:pt x="2906" y="21600"/>
                  </a:cubicBezTo>
                  <a:cubicBezTo>
                    <a:pt x="4162" y="21600"/>
                    <a:pt x="5813" y="21195"/>
                    <a:pt x="5813" y="20385"/>
                  </a:cubicBezTo>
                  <a:cubicBezTo>
                    <a:pt x="5813" y="9172"/>
                    <a:pt x="5813" y="9172"/>
                    <a:pt x="5813" y="9172"/>
                  </a:cubicBezTo>
                  <a:cubicBezTo>
                    <a:pt x="5813" y="5704"/>
                    <a:pt x="11625" y="2641"/>
                    <a:pt x="18694" y="2641"/>
                  </a:cubicBezTo>
                  <a:cubicBezTo>
                    <a:pt x="20380" y="2641"/>
                    <a:pt x="21600" y="2024"/>
                    <a:pt x="21600" y="1215"/>
                  </a:cubicBezTo>
                  <a:cubicBezTo>
                    <a:pt x="21600" y="599"/>
                    <a:pt x="20380" y="0"/>
                    <a:pt x="18694" y="0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Shape 159"/>
            <p:cNvSpPr/>
            <p:nvPr/>
          </p:nvSpPr>
          <p:spPr>
            <a:xfrm>
              <a:off x="983966" y="521"/>
              <a:ext cx="35335" cy="64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91" y="12198"/>
                  </a:moveTo>
                  <a:cubicBezTo>
                    <a:pt x="21044" y="7258"/>
                    <a:pt x="21044" y="7258"/>
                    <a:pt x="21044" y="7258"/>
                  </a:cubicBezTo>
                  <a:cubicBezTo>
                    <a:pt x="21310" y="6951"/>
                    <a:pt x="21600" y="6792"/>
                    <a:pt x="21600" y="6485"/>
                  </a:cubicBezTo>
                  <a:cubicBezTo>
                    <a:pt x="21600" y="5873"/>
                    <a:pt x="20754" y="5407"/>
                    <a:pt x="19619" y="5407"/>
                  </a:cubicBezTo>
                  <a:cubicBezTo>
                    <a:pt x="19063" y="5407"/>
                    <a:pt x="18797" y="5566"/>
                    <a:pt x="18242" y="5713"/>
                  </a:cubicBezTo>
                  <a:cubicBezTo>
                    <a:pt x="3938" y="13583"/>
                    <a:pt x="3938" y="13583"/>
                    <a:pt x="3938" y="13583"/>
                  </a:cubicBezTo>
                  <a:cubicBezTo>
                    <a:pt x="3938" y="1092"/>
                    <a:pt x="3938" y="1092"/>
                    <a:pt x="3938" y="1092"/>
                  </a:cubicBezTo>
                  <a:cubicBezTo>
                    <a:pt x="3938" y="466"/>
                    <a:pt x="3093" y="0"/>
                    <a:pt x="1981" y="0"/>
                  </a:cubicBezTo>
                  <a:cubicBezTo>
                    <a:pt x="1136" y="0"/>
                    <a:pt x="0" y="466"/>
                    <a:pt x="0" y="1092"/>
                  </a:cubicBezTo>
                  <a:cubicBezTo>
                    <a:pt x="0" y="20681"/>
                    <a:pt x="0" y="20681"/>
                    <a:pt x="0" y="20681"/>
                  </a:cubicBezTo>
                  <a:cubicBezTo>
                    <a:pt x="0" y="21294"/>
                    <a:pt x="1136" y="21600"/>
                    <a:pt x="1981" y="21600"/>
                  </a:cubicBezTo>
                  <a:cubicBezTo>
                    <a:pt x="3093" y="21600"/>
                    <a:pt x="3938" y="21294"/>
                    <a:pt x="3938" y="20681"/>
                  </a:cubicBezTo>
                  <a:cubicBezTo>
                    <a:pt x="3938" y="16673"/>
                    <a:pt x="3938" y="16673"/>
                    <a:pt x="3938" y="16673"/>
                  </a:cubicBezTo>
                  <a:cubicBezTo>
                    <a:pt x="8988" y="13730"/>
                    <a:pt x="8988" y="13730"/>
                    <a:pt x="8988" y="13730"/>
                  </a:cubicBezTo>
                  <a:cubicBezTo>
                    <a:pt x="17686" y="21134"/>
                    <a:pt x="17686" y="21134"/>
                    <a:pt x="17686" y="21134"/>
                  </a:cubicBezTo>
                  <a:cubicBezTo>
                    <a:pt x="18242" y="21454"/>
                    <a:pt x="18797" y="21600"/>
                    <a:pt x="19353" y="21600"/>
                  </a:cubicBezTo>
                  <a:cubicBezTo>
                    <a:pt x="20464" y="21600"/>
                    <a:pt x="21310" y="21134"/>
                    <a:pt x="21310" y="20681"/>
                  </a:cubicBezTo>
                  <a:cubicBezTo>
                    <a:pt x="21310" y="20375"/>
                    <a:pt x="21044" y="20069"/>
                    <a:pt x="21044" y="20069"/>
                  </a:cubicBezTo>
                  <a:lnTo>
                    <a:pt x="11791" y="12198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Shape 160"/>
            <p:cNvSpPr/>
            <p:nvPr/>
          </p:nvSpPr>
          <p:spPr>
            <a:xfrm>
              <a:off x="-1" y="-1"/>
              <a:ext cx="47706" cy="6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0" y="0"/>
                  </a:moveTo>
                  <a:cubicBezTo>
                    <a:pt x="15170" y="3729"/>
                    <a:pt x="15170" y="3729"/>
                    <a:pt x="15170" y="3729"/>
                  </a:cubicBezTo>
                  <a:cubicBezTo>
                    <a:pt x="11839" y="3729"/>
                    <a:pt x="11839" y="3729"/>
                    <a:pt x="11839" y="3729"/>
                  </a:cubicBezTo>
                  <a:cubicBezTo>
                    <a:pt x="2078" y="3729"/>
                    <a:pt x="0" y="8936"/>
                    <a:pt x="0" y="12806"/>
                  </a:cubicBezTo>
                  <a:cubicBezTo>
                    <a:pt x="0" y="15493"/>
                    <a:pt x="1254" y="17871"/>
                    <a:pt x="3313" y="19517"/>
                  </a:cubicBezTo>
                  <a:cubicBezTo>
                    <a:pt x="5194" y="20854"/>
                    <a:pt x="7469" y="21600"/>
                    <a:pt x="10388" y="21600"/>
                  </a:cubicBezTo>
                  <a:cubicBezTo>
                    <a:pt x="12251" y="21600"/>
                    <a:pt x="13719" y="21304"/>
                    <a:pt x="15170" y="20854"/>
                  </a:cubicBezTo>
                  <a:cubicBezTo>
                    <a:pt x="15170" y="21150"/>
                    <a:pt x="15170" y="21150"/>
                    <a:pt x="15170" y="21150"/>
                  </a:cubicBezTo>
                  <a:cubicBezTo>
                    <a:pt x="21600" y="21150"/>
                    <a:pt x="21600" y="21150"/>
                    <a:pt x="21600" y="2115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15170" y="0"/>
                  </a:lnTo>
                  <a:close/>
                  <a:moveTo>
                    <a:pt x="6233" y="12664"/>
                  </a:moveTo>
                  <a:cubicBezTo>
                    <a:pt x="6233" y="10877"/>
                    <a:pt x="6842" y="7894"/>
                    <a:pt x="11624" y="7599"/>
                  </a:cubicBezTo>
                  <a:cubicBezTo>
                    <a:pt x="12251" y="7599"/>
                    <a:pt x="13934" y="7444"/>
                    <a:pt x="15170" y="7444"/>
                  </a:cubicBezTo>
                  <a:cubicBezTo>
                    <a:pt x="15170" y="16676"/>
                    <a:pt x="15170" y="16676"/>
                    <a:pt x="15170" y="16676"/>
                  </a:cubicBezTo>
                  <a:cubicBezTo>
                    <a:pt x="14346" y="17126"/>
                    <a:pt x="12878" y="17421"/>
                    <a:pt x="11427" y="17421"/>
                  </a:cubicBezTo>
                  <a:cubicBezTo>
                    <a:pt x="9958" y="17421"/>
                    <a:pt x="8722" y="17126"/>
                    <a:pt x="7899" y="16534"/>
                  </a:cubicBezTo>
                  <a:cubicBezTo>
                    <a:pt x="6645" y="15789"/>
                    <a:pt x="6233" y="14451"/>
                    <a:pt x="6233" y="12664"/>
                  </a:cubicBezTo>
                  <a:close/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Shape 161"/>
            <p:cNvSpPr/>
            <p:nvPr/>
          </p:nvSpPr>
          <p:spPr>
            <a:xfrm>
              <a:off x="56804" y="10106"/>
              <a:ext cx="49448" cy="5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05" y="16856"/>
                  </a:moveTo>
                  <a:cubicBezTo>
                    <a:pt x="8999" y="16674"/>
                    <a:pt x="6999" y="15097"/>
                    <a:pt x="6585" y="12293"/>
                  </a:cubicBezTo>
                  <a:cubicBezTo>
                    <a:pt x="21600" y="12293"/>
                    <a:pt x="21600" y="12293"/>
                    <a:pt x="21600" y="12293"/>
                  </a:cubicBezTo>
                  <a:cubicBezTo>
                    <a:pt x="21600" y="12111"/>
                    <a:pt x="21600" y="12111"/>
                    <a:pt x="21600" y="12111"/>
                  </a:cubicBezTo>
                  <a:cubicBezTo>
                    <a:pt x="21600" y="10353"/>
                    <a:pt x="21600" y="8776"/>
                    <a:pt x="21600" y="8079"/>
                  </a:cubicBezTo>
                  <a:cubicBezTo>
                    <a:pt x="21204" y="5608"/>
                    <a:pt x="20393" y="3683"/>
                    <a:pt x="18807" y="2289"/>
                  </a:cubicBezTo>
                  <a:cubicBezTo>
                    <a:pt x="16997" y="879"/>
                    <a:pt x="14411" y="0"/>
                    <a:pt x="11412" y="0"/>
                  </a:cubicBezTo>
                  <a:cubicBezTo>
                    <a:pt x="7792" y="0"/>
                    <a:pt x="4792" y="1228"/>
                    <a:pt x="2810" y="3335"/>
                  </a:cubicBezTo>
                  <a:cubicBezTo>
                    <a:pt x="1000" y="5260"/>
                    <a:pt x="0" y="8079"/>
                    <a:pt x="0" y="11065"/>
                  </a:cubicBezTo>
                  <a:cubicBezTo>
                    <a:pt x="0" y="16143"/>
                    <a:pt x="3206" y="21600"/>
                    <a:pt x="12412" y="21600"/>
                  </a:cubicBezTo>
                  <a:cubicBezTo>
                    <a:pt x="15808" y="21600"/>
                    <a:pt x="19204" y="20721"/>
                    <a:pt x="21204" y="19842"/>
                  </a:cubicBezTo>
                  <a:cubicBezTo>
                    <a:pt x="21204" y="14749"/>
                    <a:pt x="21204" y="14749"/>
                    <a:pt x="21204" y="14749"/>
                  </a:cubicBezTo>
                  <a:cubicBezTo>
                    <a:pt x="20204" y="15279"/>
                    <a:pt x="16808" y="16856"/>
                    <a:pt x="12205" y="16856"/>
                  </a:cubicBezTo>
                  <a:lnTo>
                    <a:pt x="11412" y="4744"/>
                  </a:lnTo>
                  <a:cubicBezTo>
                    <a:pt x="13601" y="4744"/>
                    <a:pt x="15204" y="6139"/>
                    <a:pt x="15394" y="7897"/>
                  </a:cubicBezTo>
                  <a:cubicBezTo>
                    <a:pt x="6585" y="7897"/>
                    <a:pt x="6585" y="7897"/>
                    <a:pt x="6585" y="7897"/>
                  </a:cubicBezTo>
                  <a:cubicBezTo>
                    <a:pt x="7189" y="5972"/>
                    <a:pt x="8792" y="4744"/>
                    <a:pt x="11412" y="4744"/>
                  </a:cubicBezTo>
                  <a:lnTo>
                    <a:pt x="12205" y="16856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Shape 162"/>
            <p:cNvSpPr/>
            <p:nvPr/>
          </p:nvSpPr>
          <p:spPr>
            <a:xfrm>
              <a:off x="117789" y="10106"/>
              <a:ext cx="45790" cy="5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15" y="9184"/>
                  </a:moveTo>
                  <a:cubicBezTo>
                    <a:pt x="14915" y="21600"/>
                    <a:pt x="14915" y="21600"/>
                    <a:pt x="1491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283"/>
                    <a:pt x="21600" y="8283"/>
                    <a:pt x="21600" y="8283"/>
                  </a:cubicBezTo>
                  <a:cubicBezTo>
                    <a:pt x="21600" y="2704"/>
                    <a:pt x="18583" y="0"/>
                    <a:pt x="12103" y="0"/>
                  </a:cubicBezTo>
                  <a:cubicBezTo>
                    <a:pt x="9962" y="0"/>
                    <a:pt x="7579" y="715"/>
                    <a:pt x="6703" y="1072"/>
                  </a:cubicBezTo>
                  <a:cubicBezTo>
                    <a:pt x="6703" y="544"/>
                    <a:pt x="6703" y="544"/>
                    <a:pt x="6703" y="544"/>
                  </a:cubicBezTo>
                  <a:cubicBezTo>
                    <a:pt x="0" y="544"/>
                    <a:pt x="0" y="544"/>
                    <a:pt x="0" y="54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6703" y="21600"/>
                    <a:pt x="6703" y="21600"/>
                    <a:pt x="6703" y="21600"/>
                  </a:cubicBezTo>
                  <a:cubicBezTo>
                    <a:pt x="6703" y="5936"/>
                    <a:pt x="6703" y="5936"/>
                    <a:pt x="6703" y="5936"/>
                  </a:cubicBezTo>
                  <a:cubicBezTo>
                    <a:pt x="8230" y="5035"/>
                    <a:pt x="10390" y="4864"/>
                    <a:pt x="12327" y="5221"/>
                  </a:cubicBezTo>
                  <a:cubicBezTo>
                    <a:pt x="14059" y="5579"/>
                    <a:pt x="14915" y="6480"/>
                    <a:pt x="14915" y="9184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Shape 163"/>
            <p:cNvSpPr/>
            <p:nvPr/>
          </p:nvSpPr>
          <p:spPr>
            <a:xfrm>
              <a:off x="270428" y="11499"/>
              <a:ext cx="46313" cy="5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16" y="12603"/>
                  </a:moveTo>
                  <a:cubicBezTo>
                    <a:pt x="6616" y="0"/>
                    <a:pt x="6616" y="0"/>
                    <a:pt x="66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317"/>
                    <a:pt x="0" y="13317"/>
                    <a:pt x="0" y="13317"/>
                  </a:cubicBezTo>
                  <a:cubicBezTo>
                    <a:pt x="0" y="18896"/>
                    <a:pt x="2986" y="21600"/>
                    <a:pt x="9399" y="21600"/>
                  </a:cubicBezTo>
                  <a:cubicBezTo>
                    <a:pt x="11537" y="21600"/>
                    <a:pt x="13896" y="21056"/>
                    <a:pt x="14965" y="20699"/>
                  </a:cubicBezTo>
                  <a:cubicBezTo>
                    <a:pt x="14965" y="21056"/>
                    <a:pt x="14965" y="21056"/>
                    <a:pt x="14965" y="21056"/>
                  </a:cubicBezTo>
                  <a:cubicBezTo>
                    <a:pt x="21600" y="21056"/>
                    <a:pt x="21600" y="21056"/>
                    <a:pt x="21600" y="2105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965" y="0"/>
                    <a:pt x="14965" y="0"/>
                    <a:pt x="14965" y="0"/>
                  </a:cubicBezTo>
                  <a:cubicBezTo>
                    <a:pt x="14965" y="15835"/>
                    <a:pt x="14965" y="15835"/>
                    <a:pt x="14965" y="15835"/>
                  </a:cubicBezTo>
                  <a:cubicBezTo>
                    <a:pt x="13472" y="16550"/>
                    <a:pt x="11113" y="16923"/>
                    <a:pt x="9399" y="16550"/>
                  </a:cubicBezTo>
                  <a:cubicBezTo>
                    <a:pt x="7464" y="16192"/>
                    <a:pt x="6616" y="15291"/>
                    <a:pt x="6616" y="12603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Shape 164"/>
            <p:cNvSpPr/>
            <p:nvPr/>
          </p:nvSpPr>
          <p:spPr>
            <a:xfrm>
              <a:off x="175988" y="-1"/>
              <a:ext cx="30804" cy="6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5184"/>
                    <a:pt x="0" y="15184"/>
                    <a:pt x="0" y="15184"/>
                  </a:cubicBezTo>
                  <a:cubicBezTo>
                    <a:pt x="0" y="17280"/>
                    <a:pt x="666" y="18759"/>
                    <a:pt x="2277" y="19813"/>
                  </a:cubicBezTo>
                  <a:cubicBezTo>
                    <a:pt x="4192" y="20996"/>
                    <a:pt x="7413" y="21600"/>
                    <a:pt x="12271" y="21600"/>
                  </a:cubicBezTo>
                  <a:cubicBezTo>
                    <a:pt x="15797" y="21600"/>
                    <a:pt x="19657" y="21150"/>
                    <a:pt x="21600" y="20854"/>
                  </a:cubicBezTo>
                  <a:cubicBezTo>
                    <a:pt x="21600" y="16676"/>
                    <a:pt x="21600" y="16676"/>
                    <a:pt x="21600" y="16676"/>
                  </a:cubicBezTo>
                  <a:cubicBezTo>
                    <a:pt x="20323" y="16830"/>
                    <a:pt x="16464" y="17280"/>
                    <a:pt x="13882" y="17280"/>
                  </a:cubicBezTo>
                  <a:cubicBezTo>
                    <a:pt x="12605" y="17280"/>
                    <a:pt x="11633" y="17126"/>
                    <a:pt x="10994" y="16830"/>
                  </a:cubicBezTo>
                  <a:cubicBezTo>
                    <a:pt x="10023" y="16380"/>
                    <a:pt x="10023" y="15634"/>
                    <a:pt x="10023" y="15043"/>
                  </a:cubicBezTo>
                  <a:cubicBezTo>
                    <a:pt x="10023" y="7599"/>
                    <a:pt x="10023" y="7599"/>
                    <a:pt x="10023" y="7599"/>
                  </a:cubicBezTo>
                  <a:cubicBezTo>
                    <a:pt x="13882" y="7599"/>
                    <a:pt x="18713" y="7740"/>
                    <a:pt x="21600" y="7894"/>
                  </a:cubicBezTo>
                  <a:cubicBezTo>
                    <a:pt x="21600" y="3729"/>
                    <a:pt x="21600" y="3729"/>
                    <a:pt x="21600" y="3729"/>
                  </a:cubicBezTo>
                  <a:cubicBezTo>
                    <a:pt x="10023" y="3729"/>
                    <a:pt x="10023" y="3729"/>
                    <a:pt x="10023" y="3729"/>
                  </a:cubicBezTo>
                  <a:cubicBezTo>
                    <a:pt x="10023" y="0"/>
                    <a:pt x="10023" y="0"/>
                    <a:pt x="10023" y="0"/>
                  </a:cubicBez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Shape 165"/>
            <p:cNvSpPr/>
            <p:nvPr/>
          </p:nvSpPr>
          <p:spPr>
            <a:xfrm>
              <a:off x="217208" y="10106"/>
              <a:ext cx="43890" cy="5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600" extrusionOk="0">
                  <a:moveTo>
                    <a:pt x="19847" y="11232"/>
                  </a:moveTo>
                  <a:cubicBezTo>
                    <a:pt x="18289" y="9656"/>
                    <a:pt x="16314" y="8776"/>
                    <a:pt x="12362" y="8246"/>
                  </a:cubicBezTo>
                  <a:cubicBezTo>
                    <a:pt x="10804" y="8079"/>
                    <a:pt x="8810" y="7715"/>
                    <a:pt x="7708" y="7367"/>
                  </a:cubicBezTo>
                  <a:cubicBezTo>
                    <a:pt x="7271" y="7018"/>
                    <a:pt x="6834" y="6669"/>
                    <a:pt x="7062" y="6321"/>
                  </a:cubicBezTo>
                  <a:cubicBezTo>
                    <a:pt x="7062" y="5972"/>
                    <a:pt x="7271" y="5608"/>
                    <a:pt x="7708" y="5442"/>
                  </a:cubicBezTo>
                  <a:cubicBezTo>
                    <a:pt x="8810" y="5093"/>
                    <a:pt x="10577" y="4911"/>
                    <a:pt x="13236" y="5260"/>
                  </a:cubicBezTo>
                  <a:cubicBezTo>
                    <a:pt x="15877" y="5608"/>
                    <a:pt x="18954" y="6503"/>
                    <a:pt x="19847" y="6669"/>
                  </a:cubicBezTo>
                  <a:cubicBezTo>
                    <a:pt x="19847" y="1758"/>
                    <a:pt x="19847" y="1758"/>
                    <a:pt x="19847" y="1758"/>
                  </a:cubicBezTo>
                  <a:cubicBezTo>
                    <a:pt x="16542" y="531"/>
                    <a:pt x="13901" y="0"/>
                    <a:pt x="10577" y="0"/>
                  </a:cubicBezTo>
                  <a:cubicBezTo>
                    <a:pt x="7708" y="167"/>
                    <a:pt x="5067" y="697"/>
                    <a:pt x="3301" y="1758"/>
                  </a:cubicBezTo>
                  <a:cubicBezTo>
                    <a:pt x="1325" y="2986"/>
                    <a:pt x="223" y="4744"/>
                    <a:pt x="14" y="6851"/>
                  </a:cubicBezTo>
                  <a:cubicBezTo>
                    <a:pt x="-214" y="10186"/>
                    <a:pt x="2427" y="12293"/>
                    <a:pt x="8582" y="13172"/>
                  </a:cubicBezTo>
                  <a:cubicBezTo>
                    <a:pt x="9912" y="13339"/>
                    <a:pt x="11906" y="13688"/>
                    <a:pt x="12799" y="13869"/>
                  </a:cubicBezTo>
                  <a:cubicBezTo>
                    <a:pt x="13464" y="14218"/>
                    <a:pt x="13901" y="14567"/>
                    <a:pt x="13901" y="15097"/>
                  </a:cubicBezTo>
                  <a:cubicBezTo>
                    <a:pt x="13901" y="15628"/>
                    <a:pt x="13464" y="15976"/>
                    <a:pt x="13008" y="16143"/>
                  </a:cubicBezTo>
                  <a:cubicBezTo>
                    <a:pt x="11678" y="16674"/>
                    <a:pt x="9912" y="16507"/>
                    <a:pt x="8582" y="16507"/>
                  </a:cubicBezTo>
                  <a:cubicBezTo>
                    <a:pt x="5067" y="16143"/>
                    <a:pt x="1762" y="15097"/>
                    <a:pt x="451" y="14749"/>
                  </a:cubicBezTo>
                  <a:cubicBezTo>
                    <a:pt x="451" y="19842"/>
                    <a:pt x="451" y="19842"/>
                    <a:pt x="451" y="19842"/>
                  </a:cubicBezTo>
                  <a:cubicBezTo>
                    <a:pt x="2655" y="20721"/>
                    <a:pt x="5941" y="21600"/>
                    <a:pt x="9703" y="21600"/>
                  </a:cubicBezTo>
                  <a:cubicBezTo>
                    <a:pt x="14338" y="21600"/>
                    <a:pt x="19847" y="20539"/>
                    <a:pt x="20930" y="15795"/>
                  </a:cubicBezTo>
                  <a:cubicBezTo>
                    <a:pt x="21386" y="14036"/>
                    <a:pt x="20930" y="12460"/>
                    <a:pt x="19847" y="11232"/>
                  </a:cubicBez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Shape 166"/>
            <p:cNvSpPr/>
            <p:nvPr/>
          </p:nvSpPr>
          <p:spPr>
            <a:xfrm>
              <a:off x="569609" y="12370"/>
              <a:ext cx="17038" cy="51714"/>
            </a:xfrm>
            <a:prstGeom prst="rect">
              <a:avLst/>
            </a:pr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Shape 167"/>
            <p:cNvSpPr/>
            <p:nvPr/>
          </p:nvSpPr>
          <p:spPr>
            <a:xfrm>
              <a:off x="350582" y="12370"/>
              <a:ext cx="78722" cy="51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56" y="21600"/>
                  </a:moveTo>
                  <a:lnTo>
                    <a:pt x="0" y="21600"/>
                  </a:lnTo>
                  <a:lnTo>
                    <a:pt x="7908" y="0"/>
                  </a:lnTo>
                  <a:lnTo>
                    <a:pt x="13562" y="0"/>
                  </a:lnTo>
                  <a:lnTo>
                    <a:pt x="21600" y="21600"/>
                  </a:lnTo>
                  <a:lnTo>
                    <a:pt x="16086" y="21600"/>
                  </a:lnTo>
                  <a:lnTo>
                    <a:pt x="10800" y="5346"/>
                  </a:lnTo>
                  <a:lnTo>
                    <a:pt x="10670" y="5346"/>
                  </a:lnTo>
                  <a:lnTo>
                    <a:pt x="5156" y="21600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Shape 168"/>
            <p:cNvSpPr/>
            <p:nvPr/>
          </p:nvSpPr>
          <p:spPr>
            <a:xfrm>
              <a:off x="437705" y="12370"/>
              <a:ext cx="50843" cy="51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4967"/>
                  </a:lnTo>
                  <a:lnTo>
                    <a:pt x="7194" y="4967"/>
                  </a:lnTo>
                  <a:lnTo>
                    <a:pt x="7194" y="8597"/>
                  </a:lnTo>
                  <a:lnTo>
                    <a:pt x="15764" y="8597"/>
                  </a:lnTo>
                  <a:lnTo>
                    <a:pt x="15764" y="12607"/>
                  </a:lnTo>
                  <a:lnTo>
                    <a:pt x="7194" y="12607"/>
                  </a:lnTo>
                  <a:lnTo>
                    <a:pt x="7194" y="16815"/>
                  </a:lnTo>
                  <a:lnTo>
                    <a:pt x="21600" y="1681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Shape 169"/>
            <p:cNvSpPr/>
            <p:nvPr/>
          </p:nvSpPr>
          <p:spPr>
            <a:xfrm>
              <a:off x="496426" y="11499"/>
              <a:ext cx="59032" cy="5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88"/>
                  </a:moveTo>
                  <a:cubicBezTo>
                    <a:pt x="21600" y="20117"/>
                    <a:pt x="21600" y="20117"/>
                    <a:pt x="21600" y="20117"/>
                  </a:cubicBezTo>
                  <a:cubicBezTo>
                    <a:pt x="18250" y="21409"/>
                    <a:pt x="14568" y="21600"/>
                    <a:pt x="12229" y="21600"/>
                  </a:cubicBezTo>
                  <a:cubicBezTo>
                    <a:pt x="6541" y="21600"/>
                    <a:pt x="0" y="18826"/>
                    <a:pt x="0" y="10888"/>
                  </a:cubicBezTo>
                  <a:cubicBezTo>
                    <a:pt x="0" y="3874"/>
                    <a:pt x="5703" y="0"/>
                    <a:pt x="13558" y="0"/>
                  </a:cubicBezTo>
                  <a:cubicBezTo>
                    <a:pt x="15406" y="0"/>
                    <a:pt x="18914" y="367"/>
                    <a:pt x="21095" y="1100"/>
                  </a:cubicBezTo>
                  <a:cubicBezTo>
                    <a:pt x="21095" y="5723"/>
                    <a:pt x="21095" y="5723"/>
                    <a:pt x="21095" y="5723"/>
                  </a:cubicBezTo>
                  <a:cubicBezTo>
                    <a:pt x="18409" y="4432"/>
                    <a:pt x="15074" y="4065"/>
                    <a:pt x="13731" y="4065"/>
                  </a:cubicBezTo>
                  <a:cubicBezTo>
                    <a:pt x="9212" y="4065"/>
                    <a:pt x="5876" y="6823"/>
                    <a:pt x="5876" y="10888"/>
                  </a:cubicBezTo>
                  <a:cubicBezTo>
                    <a:pt x="5876" y="14953"/>
                    <a:pt x="8548" y="17360"/>
                    <a:pt x="12735" y="17360"/>
                  </a:cubicBezTo>
                  <a:cubicBezTo>
                    <a:pt x="13399" y="17360"/>
                    <a:pt x="15911" y="17168"/>
                    <a:pt x="16402" y="16977"/>
                  </a:cubicBezTo>
                  <a:cubicBezTo>
                    <a:pt x="16402" y="10888"/>
                    <a:pt x="16402" y="10888"/>
                    <a:pt x="16402" y="10888"/>
                  </a:cubicBezTo>
                  <a:lnTo>
                    <a:pt x="21600" y="10888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Shape 170"/>
            <p:cNvSpPr/>
            <p:nvPr/>
          </p:nvSpPr>
          <p:spPr>
            <a:xfrm>
              <a:off x="597663" y="11499"/>
              <a:ext cx="56767" cy="5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8" y="1467"/>
                  </a:moveTo>
                  <a:cubicBezTo>
                    <a:pt x="17589" y="733"/>
                    <a:pt x="13774" y="0"/>
                    <a:pt x="10980" y="0"/>
                  </a:cubicBezTo>
                  <a:cubicBezTo>
                    <a:pt x="6444" y="0"/>
                    <a:pt x="0" y="1658"/>
                    <a:pt x="0" y="7014"/>
                  </a:cubicBezTo>
                  <a:cubicBezTo>
                    <a:pt x="0" y="15144"/>
                    <a:pt x="14991" y="11812"/>
                    <a:pt x="14991" y="15144"/>
                  </a:cubicBezTo>
                  <a:cubicBezTo>
                    <a:pt x="14991" y="17726"/>
                    <a:pt x="11326" y="17726"/>
                    <a:pt x="10289" y="17726"/>
                  </a:cubicBezTo>
                  <a:cubicBezTo>
                    <a:pt x="9418" y="17726"/>
                    <a:pt x="3305" y="17535"/>
                    <a:pt x="180" y="15144"/>
                  </a:cubicBezTo>
                  <a:cubicBezTo>
                    <a:pt x="180" y="19751"/>
                    <a:pt x="180" y="19751"/>
                    <a:pt x="180" y="19751"/>
                  </a:cubicBezTo>
                  <a:cubicBezTo>
                    <a:pt x="2779" y="20851"/>
                    <a:pt x="6098" y="21600"/>
                    <a:pt x="10980" y="21600"/>
                  </a:cubicBezTo>
                  <a:cubicBezTo>
                    <a:pt x="15502" y="21600"/>
                    <a:pt x="21600" y="19942"/>
                    <a:pt x="21600" y="14586"/>
                  </a:cubicBezTo>
                  <a:cubicBezTo>
                    <a:pt x="21600" y="6647"/>
                    <a:pt x="6624" y="10521"/>
                    <a:pt x="6624" y="6456"/>
                  </a:cubicBezTo>
                  <a:cubicBezTo>
                    <a:pt x="6624" y="3874"/>
                    <a:pt x="10635" y="4065"/>
                    <a:pt x="11506" y="4065"/>
                  </a:cubicBezTo>
                  <a:cubicBezTo>
                    <a:pt x="12377" y="4065"/>
                    <a:pt x="16733" y="4065"/>
                    <a:pt x="19858" y="5723"/>
                  </a:cubicBezTo>
                  <a:lnTo>
                    <a:pt x="19858" y="1467"/>
                  </a:lnTo>
                </a:path>
              </a:pathLst>
            </a:custGeom>
            <a:solidFill>
              <a:srgbClr val="484848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pPr algn="l" defTabSz="449262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47" name="Рисунок 27" descr="Рисунок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9870" y="8097443"/>
            <a:ext cx="1171645" cy="722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9487" y="7480835"/>
            <a:ext cx="1724235" cy="159097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/>
          <p:nvPr/>
        </p:nvSpPr>
        <p:spPr>
          <a:xfrm>
            <a:off x="-1" y="0"/>
            <a:ext cx="16256002" cy="9144001"/>
          </a:xfrm>
          <a:prstGeom prst="rect">
            <a:avLst/>
          </a:prstGeom>
          <a:gradFill>
            <a:gsLst>
              <a:gs pos="0">
                <a:srgbClr val="FFFFFF"/>
              </a:gs>
              <a:gs pos="76723">
                <a:srgbClr val="F5F5F5"/>
              </a:gs>
              <a:gs pos="100000">
                <a:srgbClr val="EBEBEB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2800" y="122766"/>
            <a:ext cx="14630400" cy="20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12800" y="2133600"/>
            <a:ext cx="146304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53599" y="8475133"/>
            <a:ext cx="3793068" cy="486834"/>
          </a:xfrm>
          <a:prstGeom prst="rect">
            <a:avLst/>
          </a:prstGeom>
          <a:ln w="12700">
            <a:miter lim="400000"/>
          </a:ln>
        </p:spPr>
        <p:txBody>
          <a:bodyPr wrap="none" lIns="33865" tIns="33865" rIns="33865" bIns="33865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0" marR="0" indent="0" algn="l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titleStyle>
    <p:bodyStyle>
      <a:lvl1pPr marL="415192" marR="0" indent="-415192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1050192" marR="0" indent="-415192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1685191" marR="0" indent="-415192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2320191" marR="0" indent="-415191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2955191" marR="0" indent="-415191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3468076" marR="0" indent="-293076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4103076" marR="0" indent="-293076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4738076" marR="0" indent="-293076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5373076" marR="0" indent="-293076" algn="l" defTabSz="55033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ctr" defTabSz="550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mobilestack.dentsuaegis.com/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9F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Изображение" descr="Изображение"/>
          <p:cNvPicPr>
            <a:picLocks/>
          </p:cNvPicPr>
          <p:nvPr/>
        </p:nvPicPr>
        <p:blipFill>
          <a:blip r:embed="rId3">
            <a:alphaModFix amt="23682"/>
            <a:extLst/>
          </a:blip>
          <a:stretch>
            <a:fillRect/>
          </a:stretch>
        </p:blipFill>
        <p:spPr>
          <a:xfrm>
            <a:off x="12782487" y="5973202"/>
            <a:ext cx="5066310" cy="506361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141"/>
          <p:cNvSpPr txBox="1"/>
          <p:nvPr/>
        </p:nvSpPr>
        <p:spPr>
          <a:xfrm>
            <a:off x="6933385" y="2609387"/>
            <a:ext cx="7506281" cy="119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lnSpc>
                <a:spcPct val="90000"/>
              </a:lnSpc>
              <a:defRPr sz="67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dirty="0" err="1"/>
              <a:t>Цуприков</a:t>
            </a:r>
            <a:r>
              <a:t> Михаил</a:t>
            </a:r>
          </a:p>
        </p:txBody>
      </p:sp>
      <p:sp>
        <p:nvSpPr>
          <p:cNvPr id="61" name="Shape 142"/>
          <p:cNvSpPr txBox="1"/>
          <p:nvPr/>
        </p:nvSpPr>
        <p:spPr>
          <a:xfrm>
            <a:off x="6933386" y="3824819"/>
            <a:ext cx="8338657" cy="47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l">
              <a:lnSpc>
                <a:spcPct val="90000"/>
              </a:lnSpc>
              <a:defRPr sz="2900">
                <a:solidFill>
                  <a:srgbClr val="FFFFFF"/>
                </a:solidFill>
              </a:defRPr>
            </a:pPr>
            <a:r>
              <a:rPr lang="en-US" dirty="0" smtClean="0"/>
              <a:t>Mobile Stack Leader</a:t>
            </a:r>
            <a:r>
              <a:rPr dirty="0" smtClean="0"/>
              <a:t>, </a:t>
            </a:r>
            <a:r>
              <a:rPr lang="en-US" dirty="0" err="1" smtClean="0"/>
              <a:t>Dentsu</a:t>
            </a:r>
            <a:r>
              <a:rPr lang="en-US" dirty="0" smtClean="0"/>
              <a:t> Aegis</a:t>
            </a:r>
            <a:r>
              <a:rPr dirty="0" smtClean="0"/>
              <a:t> </a:t>
            </a:r>
            <a:r>
              <a:rPr lang="en-US" dirty="0" smtClean="0"/>
              <a:t>Network </a:t>
            </a:r>
            <a:r>
              <a:rPr dirty="0" smtClean="0"/>
              <a:t>Russia</a:t>
            </a:r>
            <a:endParaRPr dirty="0"/>
          </a:p>
        </p:txBody>
      </p:sp>
      <p:sp>
        <p:nvSpPr>
          <p:cNvPr id="62" name="Shape 142"/>
          <p:cNvSpPr txBox="1"/>
          <p:nvPr/>
        </p:nvSpPr>
        <p:spPr>
          <a:xfrm>
            <a:off x="6933386" y="4485337"/>
            <a:ext cx="8338657" cy="1419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l">
              <a:lnSpc>
                <a:spcPct val="90000"/>
              </a:lnSpc>
              <a:defRPr sz="2900">
                <a:solidFill>
                  <a:srgbClr val="FFFFFF"/>
                </a:solidFill>
              </a:defRPr>
            </a:pPr>
            <a:r>
              <a:rPr dirty="0"/>
              <a:t>«Mobile Strategy Framework DAN. </a:t>
            </a:r>
          </a:p>
          <a:p>
            <a:pPr algn="l">
              <a:lnSpc>
                <a:spcPct val="90000"/>
              </a:lnSpc>
              <a:defRPr sz="2900">
                <a:solidFill>
                  <a:srgbClr val="FFFFFF"/>
                </a:solidFill>
              </a:defRPr>
            </a:pPr>
            <a:r>
              <a:rPr dirty="0" err="1"/>
              <a:t>Какие</a:t>
            </a:r>
            <a:r>
              <a:rPr dirty="0"/>
              <a:t> </a:t>
            </a:r>
            <a:r>
              <a:rPr dirty="0" err="1"/>
              <a:t>шаги</a:t>
            </a:r>
            <a:r>
              <a:rPr dirty="0"/>
              <a:t> </a:t>
            </a:r>
            <a:r>
              <a:rPr dirty="0" err="1"/>
              <a:t>предпринять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добиться</a:t>
            </a:r>
            <a:r>
              <a:rPr dirty="0"/>
              <a:t> </a:t>
            </a:r>
            <a:r>
              <a:rPr dirty="0" err="1"/>
              <a:t>успеха</a:t>
            </a:r>
            <a:r>
              <a:rPr dirty="0"/>
              <a:t> в </a:t>
            </a:r>
            <a:r>
              <a:rPr dirty="0" err="1"/>
              <a:t>новой</a:t>
            </a:r>
            <a:r>
              <a:rPr dirty="0"/>
              <a:t> </a:t>
            </a:r>
            <a:r>
              <a:rPr dirty="0" err="1"/>
              <a:t>мобильной</a:t>
            </a:r>
            <a:r>
              <a:rPr dirty="0"/>
              <a:t> </a:t>
            </a:r>
            <a:r>
              <a:rPr dirty="0" err="1"/>
              <a:t>экономике</a:t>
            </a:r>
            <a:r>
              <a:rPr dirty="0"/>
              <a:t>?»</a:t>
            </a:r>
          </a:p>
        </p:txBody>
      </p:sp>
      <p:pic>
        <p:nvPicPr>
          <p:cNvPr id="63" name="Рисунок 40" descr="Рисунок 4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29857" y="7633155"/>
            <a:ext cx="1263497" cy="1263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r="2"/>
          <a:stretch>
            <a:fillRect/>
          </a:stretch>
        </p:blipFill>
        <p:spPr>
          <a:xfrm>
            <a:off x="1468681" y="2087602"/>
            <a:ext cx="4476751" cy="463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35168" y="3055778"/>
            <a:ext cx="5999387" cy="3636655"/>
            <a:chOff x="6080564" y="2331024"/>
            <a:chExt cx="5701408" cy="3714689"/>
          </a:xfrm>
        </p:grpSpPr>
        <p:grpSp>
          <p:nvGrpSpPr>
            <p:cNvPr id="5" name="Group 4"/>
            <p:cNvGrpSpPr/>
            <p:nvPr/>
          </p:nvGrpSpPr>
          <p:grpSpPr>
            <a:xfrm>
              <a:off x="10080947" y="4900717"/>
              <a:ext cx="1701025" cy="1144996"/>
              <a:chOff x="9692530" y="3748618"/>
              <a:chExt cx="1275769" cy="85874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9717930" y="3748618"/>
                <a:ext cx="940837" cy="338554"/>
              </a:xfrm>
              <a:prstGeom prst="rect">
                <a:avLst/>
              </a:prstGeom>
              <a:noFill/>
            </p:spPr>
            <p:txBody>
              <a:bodyPr wrap="square" lIns="0" rtlCol="0">
                <a:noAutofit/>
              </a:bodyPr>
              <a:lstStyle/>
              <a:p>
                <a:pPr defTabSz="457189"/>
                <a:r>
                  <a:rPr lang="en-GB" sz="160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j-lt"/>
                  </a:rPr>
                  <a:t>MOBILE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9692530" y="3837924"/>
                <a:ext cx="1275769" cy="769441"/>
                <a:chOff x="9232900" y="3914811"/>
                <a:chExt cx="1275769" cy="769441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9232900" y="3914811"/>
                  <a:ext cx="1138609" cy="769441"/>
                </a:xfrm>
                <a:prstGeom prst="rect">
                  <a:avLst/>
                </a:prstGeom>
                <a:noFill/>
              </p:spPr>
              <p:txBody>
                <a:bodyPr wrap="square" lIns="0" rtlCol="0">
                  <a:noAutofit/>
                </a:bodyPr>
                <a:lstStyle/>
                <a:p>
                  <a:pPr defTabSz="457189"/>
                  <a:r>
                    <a:rPr lang="en-GB" sz="4400" b="1">
                      <a:solidFill>
                        <a:srgbClr val="323232"/>
                      </a:solidFill>
                      <a:latin typeface="+mj-lt"/>
                    </a:rPr>
                    <a:t>ROI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0163925" y="3920459"/>
                  <a:ext cx="344744" cy="447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89"/>
                  <a:r>
                    <a:rPr lang="en-GB" b="1" dirty="0">
                      <a:solidFill>
                        <a:srgbClr val="ED1B24"/>
                      </a:solidFill>
                      <a:latin typeface="+mj-lt"/>
                    </a:rPr>
                    <a:t>2</a:t>
                  </a:r>
                </a:p>
              </p:txBody>
            </p:sp>
          </p:grpSp>
        </p:grpSp>
        <p:sp>
          <p:nvSpPr>
            <p:cNvPr id="6" name="Title 1"/>
            <p:cNvSpPr txBox="1">
              <a:spLocks/>
            </p:cNvSpPr>
            <p:nvPr/>
          </p:nvSpPr>
          <p:spPr>
            <a:xfrm>
              <a:off x="6080564" y="2331024"/>
              <a:ext cx="5630288" cy="6626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8000">
                  <a:srgbClr val="DED700"/>
                </a:gs>
                <a:gs pos="100000">
                  <a:srgbClr val="DED700"/>
                </a:gs>
              </a:gsLst>
              <a:lin ang="0" scaled="1"/>
              <a:tileRect/>
            </a:gradFill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411480">
                <a:lnSpc>
                  <a:spcPct val="90000"/>
                </a:lnSpc>
                <a:spcBef>
                  <a:spcPct val="0"/>
                </a:spcBef>
                <a:buNone/>
                <a:defRPr sz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dirty="0" smtClean="0">
                  <a:solidFill>
                    <a:prstClr val="white"/>
                  </a:solidFill>
                </a:rPr>
                <a:t>СОЗДАНИЕ ПОЛОЖИТЕЛЬНОГО ОПЫТА </a:t>
              </a:r>
            </a:p>
            <a:p>
              <a:r>
                <a:rPr lang="ru-RU" sz="1600" dirty="0" smtClean="0">
                  <a:solidFill>
                    <a:prstClr val="white"/>
                  </a:solidFill>
                </a:rPr>
                <a:t>ИСПОЛЬЗОВАНИЯ МОБАЙЛА КЛИЕНТАМИ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080565" y="3252939"/>
              <a:ext cx="5630288" cy="6626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2960E"/>
                </a:gs>
                <a:gs pos="100000">
                  <a:srgbClr val="F2960E"/>
                </a:gs>
              </a:gsLst>
              <a:lin ang="0" scaled="1"/>
              <a:tileRect/>
            </a:gradFill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411480">
                <a:lnSpc>
                  <a:spcPct val="90000"/>
                </a:lnSpc>
                <a:spcBef>
                  <a:spcPct val="0"/>
                </a:spcBef>
                <a:buNone/>
                <a:defRPr sz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700" dirty="0" smtClean="0">
                  <a:solidFill>
                    <a:prstClr val="white"/>
                  </a:solidFill>
                </a:rPr>
                <a:t>AUDIENCE FIRST</a:t>
              </a:r>
            </a:p>
            <a:p>
              <a:r>
                <a:rPr lang="ru-RU" sz="1700" dirty="0" smtClean="0">
                  <a:solidFill>
                    <a:prstClr val="white"/>
                  </a:solidFill>
                </a:rPr>
                <a:t>МЕДИА ПЛАНИРОВАНИЕ</a:t>
              </a:r>
              <a:endParaRPr lang="en-GB" sz="1700" dirty="0">
                <a:solidFill>
                  <a:prstClr val="white"/>
                </a:solidFill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6080565" y="4174852"/>
              <a:ext cx="5630288" cy="6626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5000">
                  <a:srgbClr val="3C8A8D"/>
                </a:gs>
                <a:gs pos="100000">
                  <a:srgbClr val="3C8A8D"/>
                </a:gs>
              </a:gsLst>
              <a:lin ang="0" scaled="1"/>
              <a:tileRect/>
            </a:gradFill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411480">
                <a:lnSpc>
                  <a:spcPct val="90000"/>
                </a:lnSpc>
                <a:spcBef>
                  <a:spcPct val="0"/>
                </a:spcBef>
                <a:buNone/>
                <a:defRPr sz="1200" cap="none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700" dirty="0" smtClean="0">
                  <a:solidFill>
                    <a:prstClr val="white"/>
                  </a:solidFill>
                </a:rPr>
                <a:t>ИЗМЕРЕНИЕ ЭФФЕКТИВНОСТИ </a:t>
              </a:r>
            </a:p>
            <a:p>
              <a:r>
                <a:rPr lang="ru-RU" sz="1700" dirty="0" smtClean="0">
                  <a:solidFill>
                    <a:prstClr val="white"/>
                  </a:solidFill>
                </a:rPr>
                <a:t>МОБАЙЛА</a:t>
              </a:r>
              <a:endParaRPr lang="en-GB" sz="1700" dirty="0">
                <a:solidFill>
                  <a:prstClr val="white"/>
                </a:solidFill>
              </a:endParaRPr>
            </a:p>
          </p:txBody>
        </p:sp>
        <p:sp>
          <p:nvSpPr>
            <p:cNvPr id="9" name="Plus 8"/>
            <p:cNvSpPr/>
            <p:nvPr/>
          </p:nvSpPr>
          <p:spPr>
            <a:xfrm>
              <a:off x="11113201" y="2995007"/>
              <a:ext cx="256553" cy="256553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GB" err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Plus 9"/>
            <p:cNvSpPr/>
            <p:nvPr/>
          </p:nvSpPr>
          <p:spPr>
            <a:xfrm>
              <a:off x="11097397" y="3916921"/>
              <a:ext cx="256553" cy="256553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GB" err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" name="Equal 10"/>
            <p:cNvSpPr/>
            <p:nvPr/>
          </p:nvSpPr>
          <p:spPr>
            <a:xfrm>
              <a:off x="9657081" y="5217792"/>
              <a:ext cx="314960" cy="314960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GB" err="1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75469" y="1669002"/>
            <a:ext cx="6160695" cy="5705691"/>
            <a:chOff x="2388403" y="1168867"/>
            <a:chExt cx="5604647" cy="5213037"/>
          </a:xfrm>
        </p:grpSpPr>
        <p:sp>
          <p:nvSpPr>
            <p:cNvPr id="18" name="Right Arrow 17"/>
            <p:cNvSpPr/>
            <p:nvPr/>
          </p:nvSpPr>
          <p:spPr>
            <a:xfrm>
              <a:off x="6900453" y="2976916"/>
              <a:ext cx="1092597" cy="1177864"/>
            </a:xfrm>
            <a:prstGeom prst="rightArrow">
              <a:avLst/>
            </a:prstGeom>
            <a:solidFill>
              <a:schemeClr val="tx1"/>
            </a:solidFill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GB" err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Shape 911"/>
            <p:cNvSpPr/>
            <p:nvPr/>
          </p:nvSpPr>
          <p:spPr>
            <a:xfrm>
              <a:off x="2943948" y="1541332"/>
              <a:ext cx="4320000" cy="432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189">
                <a:defRPr>
                  <a:solidFill>
                    <a:srgbClr val="FFFFFF"/>
                  </a:solidFill>
                </a:defRPr>
              </a:pPr>
              <a:endParaRPr sz="140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0" name="Shape 918"/>
            <p:cNvSpPr/>
            <p:nvPr/>
          </p:nvSpPr>
          <p:spPr>
            <a:xfrm>
              <a:off x="3351948" y="1949332"/>
              <a:ext cx="3504000" cy="350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189">
                <a:defRPr>
                  <a:solidFill>
                    <a:srgbClr val="FFFFFF"/>
                  </a:solidFill>
                </a:defRPr>
              </a:pPr>
              <a:endParaRPr sz="7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60948" y="1168867"/>
              <a:ext cx="4756130" cy="40490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457189"/>
              <a:r>
                <a:rPr lang="ru-RU" sz="1700" b="1" dirty="0" smtClean="0">
                  <a:solidFill>
                    <a:srgbClr val="323232"/>
                  </a:solidFill>
                  <a:latin typeface="+mj-lt"/>
                </a:rPr>
                <a:t>АУДИТОРИЯ</a:t>
              </a:r>
              <a:endParaRPr lang="en-GB" sz="1700" b="1" dirty="0">
                <a:solidFill>
                  <a:srgbClr val="323232"/>
                </a:solidFill>
                <a:latin typeface="+mj-lt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388403" y="1541332"/>
              <a:ext cx="5424000" cy="48405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algn="ctr" defTabSz="457189"/>
              <a:r>
                <a:rPr lang="ru-RU" sz="1600" b="1" dirty="0" smtClean="0">
                  <a:solidFill>
                    <a:srgbClr val="323232"/>
                  </a:solidFill>
                  <a:latin typeface="+mj-lt"/>
                </a:rPr>
                <a:t>МОТИВАЦИЯ</a:t>
              </a:r>
              <a:r>
                <a:rPr lang="en-GB" sz="1600" b="1" dirty="0" smtClean="0">
                  <a:solidFill>
                    <a:srgbClr val="323232"/>
                  </a:solidFill>
                  <a:latin typeface="+mj-lt"/>
                </a:rPr>
                <a:t>, </a:t>
              </a:r>
              <a:r>
                <a:rPr lang="ru-RU" sz="1600" b="1" dirty="0" smtClean="0">
                  <a:solidFill>
                    <a:srgbClr val="323232"/>
                  </a:solidFill>
                  <a:latin typeface="+mj-lt"/>
                </a:rPr>
                <a:t>ХАРАКТЕРИСТИКИ</a:t>
              </a:r>
              <a:r>
                <a:rPr lang="en-GB" sz="1600" b="1" dirty="0" smtClean="0">
                  <a:solidFill>
                    <a:srgbClr val="323232"/>
                  </a:solidFill>
                  <a:latin typeface="+mj-lt"/>
                </a:rPr>
                <a:t>, </a:t>
              </a:r>
              <a:r>
                <a:rPr lang="ru-RU" sz="1600" b="1" dirty="0" smtClean="0">
                  <a:solidFill>
                    <a:srgbClr val="323232"/>
                  </a:solidFill>
                  <a:latin typeface="+mj-lt"/>
                </a:rPr>
                <a:t>ПОВЕДЕНИЕ</a:t>
              </a:r>
              <a:endParaRPr lang="en-GB" sz="1600" b="1" dirty="0">
                <a:solidFill>
                  <a:srgbClr val="323232"/>
                </a:solidFill>
                <a:latin typeface="+mj-lt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27628" y="2435903"/>
              <a:ext cx="1752641" cy="699013"/>
            </a:xfrm>
            <a:prstGeom prst="roundRect">
              <a:avLst/>
            </a:prstGeom>
            <a:solidFill>
              <a:srgbClr val="DED700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ru-RU" sz="1700" dirty="0" smtClean="0">
                  <a:solidFill>
                    <a:prstClr val="white"/>
                  </a:solidFill>
                  <a:latin typeface="+mj-lt"/>
                </a:rPr>
                <a:t>ОПЫТ</a:t>
              </a:r>
              <a:endParaRPr lang="en-GB" sz="17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27628" y="4239499"/>
              <a:ext cx="1752641" cy="699013"/>
            </a:xfrm>
            <a:prstGeom prst="roundRect">
              <a:avLst/>
            </a:prstGeom>
            <a:solidFill>
              <a:srgbClr val="3C8A8D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ru-RU" sz="1400" dirty="0" smtClean="0">
                  <a:solidFill>
                    <a:prstClr val="white"/>
                  </a:solidFill>
                  <a:latin typeface="+mj-lt"/>
                </a:rPr>
                <a:t>ЭФФЕКТИВНОСТ</a:t>
              </a:r>
              <a:r>
                <a:rPr lang="ru-RU" sz="1400" dirty="0">
                  <a:solidFill>
                    <a:prstClr val="white"/>
                  </a:solidFill>
                  <a:latin typeface="+mj-lt"/>
                </a:rPr>
                <a:t>Ь</a:t>
              </a:r>
              <a:endParaRPr lang="en-GB" sz="14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227628" y="3374792"/>
              <a:ext cx="1752641" cy="629920"/>
            </a:xfrm>
            <a:prstGeom prst="roundRect">
              <a:avLst/>
            </a:prstGeom>
            <a:solidFill>
              <a:srgbClr val="EA5529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ru-RU" sz="1700" dirty="0" smtClean="0">
                  <a:solidFill>
                    <a:prstClr val="white"/>
                  </a:solidFill>
                  <a:latin typeface="+mj-lt"/>
                </a:rPr>
                <a:t>ВОВЛЕЧЕНИЕ</a:t>
              </a:r>
              <a:endParaRPr lang="en-GB" sz="1700" dirty="0">
                <a:solidFill>
                  <a:prstClr val="white"/>
                </a:solidFill>
                <a:latin typeface="+mj-lt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64" y="3131933"/>
            <a:ext cx="2835776" cy="2617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238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угольник"/>
          <p:cNvSpPr/>
          <p:nvPr/>
        </p:nvSpPr>
        <p:spPr>
          <a:xfrm>
            <a:off x="-5789" y="-6350"/>
            <a:ext cx="16267577" cy="9156701"/>
          </a:xfrm>
          <a:prstGeom prst="rect">
            <a:avLst/>
          </a:prstGeom>
          <a:solidFill>
            <a:srgbClr val="3EA0CA">
              <a:alpha val="96325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00FDFF"/>
                </a:solidFill>
              </a:defRPr>
            </a:pPr>
            <a:endParaRPr/>
          </a:p>
        </p:txBody>
      </p:sp>
      <p:sp>
        <p:nvSpPr>
          <p:cNvPr id="165" name="Нашим клиентам мы помогаем найти ответы на волнующие всех вопросы:"/>
          <p:cNvSpPr txBox="1"/>
          <p:nvPr/>
        </p:nvSpPr>
        <p:spPr>
          <a:xfrm>
            <a:off x="1459243" y="779405"/>
            <a:ext cx="7874629" cy="930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>
            <a:lvl1pPr algn="l">
              <a:lnSpc>
                <a:spcPct val="80000"/>
              </a:lnSpc>
              <a:spcBef>
                <a:spcPts val="1000"/>
              </a:spcBef>
              <a:defRPr sz="35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dirty="0" err="1"/>
              <a:t>Нашим</a:t>
            </a:r>
            <a:r>
              <a:rPr dirty="0"/>
              <a:t> </a:t>
            </a:r>
            <a:r>
              <a:rPr dirty="0" err="1"/>
              <a:t>клиентам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помогаем</a:t>
            </a:r>
            <a:r>
              <a:rPr dirty="0"/>
              <a:t> </a:t>
            </a:r>
            <a:r>
              <a:rPr dirty="0" err="1"/>
              <a:t>найти</a:t>
            </a:r>
            <a:r>
              <a:rPr dirty="0"/>
              <a:t> </a:t>
            </a:r>
            <a:r>
              <a:rPr dirty="0" err="1"/>
              <a:t>ответы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волнующие</a:t>
            </a:r>
            <a:r>
              <a:rPr dirty="0"/>
              <a:t> </a:t>
            </a:r>
            <a:r>
              <a:rPr dirty="0" err="1" smtClean="0"/>
              <a:t>вопросы</a:t>
            </a:r>
            <a:r>
              <a:rPr dirty="0"/>
              <a:t>:</a:t>
            </a:r>
          </a:p>
        </p:txBody>
      </p:sp>
      <p:sp>
        <p:nvSpPr>
          <p:cNvPr id="166" name="Насколько мобилен ваш бизнес и маркетинг?…"/>
          <p:cNvSpPr txBox="1"/>
          <p:nvPr/>
        </p:nvSpPr>
        <p:spPr>
          <a:xfrm>
            <a:off x="1461411" y="2847764"/>
            <a:ext cx="12604352" cy="3851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>
            <a:spAutoFit/>
          </a:bodyPr>
          <a:lstStyle/>
          <a:p>
            <a:pPr algn="l">
              <a:lnSpc>
                <a:spcPct val="90000"/>
              </a:lnSpc>
              <a:spcBef>
                <a:spcPts val="5300"/>
              </a:spcBef>
              <a:defRPr sz="3500" b="1">
                <a:solidFill>
                  <a:srgbClr val="FFFFFF"/>
                </a:solidFill>
              </a:defRPr>
            </a:pPr>
            <a:r>
              <a:rPr dirty="0" err="1"/>
              <a:t>Насколько</a:t>
            </a:r>
            <a:r>
              <a:rPr dirty="0"/>
              <a:t> </a:t>
            </a:r>
            <a:r>
              <a:rPr dirty="0" err="1"/>
              <a:t>мобилен</a:t>
            </a:r>
            <a:r>
              <a:rPr dirty="0"/>
              <a:t> </a:t>
            </a:r>
            <a:r>
              <a:rPr dirty="0" err="1"/>
              <a:t>ваш</a:t>
            </a:r>
            <a:r>
              <a:rPr dirty="0"/>
              <a:t> </a:t>
            </a:r>
            <a:r>
              <a:rPr dirty="0" err="1"/>
              <a:t>бизнес</a:t>
            </a:r>
            <a:r>
              <a:rPr dirty="0"/>
              <a:t> и </a:t>
            </a:r>
            <a:r>
              <a:rPr dirty="0" err="1"/>
              <a:t>маркетинг</a:t>
            </a:r>
            <a:r>
              <a:rPr dirty="0"/>
              <a:t>?</a:t>
            </a:r>
          </a:p>
          <a:p>
            <a:pPr algn="l">
              <a:lnSpc>
                <a:spcPct val="90000"/>
              </a:lnSpc>
              <a:spcBef>
                <a:spcPts val="5300"/>
              </a:spcBef>
              <a:defRPr sz="3500" b="1">
                <a:solidFill>
                  <a:srgbClr val="FFFFFF"/>
                </a:solidFill>
              </a:defRPr>
            </a:pPr>
            <a:r>
              <a:rPr dirty="0" err="1"/>
              <a:t>Насколько</a:t>
            </a:r>
            <a:r>
              <a:rPr dirty="0"/>
              <a:t> </a:t>
            </a:r>
            <a:r>
              <a:rPr dirty="0" err="1"/>
              <a:t>оперативно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можете</a:t>
            </a:r>
            <a:r>
              <a:rPr dirty="0"/>
              <a:t> </a:t>
            </a:r>
            <a:r>
              <a:rPr dirty="0" err="1"/>
              <a:t>подстроиться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драматически</a:t>
            </a:r>
            <a:r>
              <a:rPr dirty="0"/>
              <a:t> </a:t>
            </a:r>
            <a:r>
              <a:rPr dirty="0" err="1"/>
              <a:t>меняющийся</a:t>
            </a:r>
            <a:r>
              <a:rPr dirty="0"/>
              <a:t> </a:t>
            </a:r>
            <a:r>
              <a:rPr dirty="0" err="1" smtClean="0"/>
              <a:t>медиа</a:t>
            </a:r>
            <a:r>
              <a:rPr dirty="0" smtClean="0"/>
              <a:t> </a:t>
            </a:r>
            <a:r>
              <a:rPr dirty="0" err="1"/>
              <a:t>ландшафт</a:t>
            </a:r>
            <a:r>
              <a:rPr dirty="0"/>
              <a:t>?</a:t>
            </a:r>
          </a:p>
          <a:p>
            <a:pPr algn="l">
              <a:lnSpc>
                <a:spcPct val="90000"/>
              </a:lnSpc>
              <a:spcBef>
                <a:spcPts val="5300"/>
              </a:spcBef>
              <a:defRPr sz="3500" b="1">
                <a:solidFill>
                  <a:srgbClr val="FFFFFF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нужно</a:t>
            </a:r>
            <a:r>
              <a:rPr dirty="0"/>
              <a:t> </a:t>
            </a:r>
            <a:r>
              <a:rPr dirty="0" err="1"/>
              <a:t>сделать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добиться</a:t>
            </a:r>
            <a:r>
              <a:rPr dirty="0"/>
              <a:t> </a:t>
            </a:r>
            <a:br>
              <a:rPr dirty="0"/>
            </a:br>
            <a:r>
              <a:rPr dirty="0" err="1"/>
              <a:t>успеха</a:t>
            </a:r>
            <a:r>
              <a:rPr dirty="0"/>
              <a:t> в </a:t>
            </a:r>
            <a:r>
              <a:rPr dirty="0" err="1"/>
              <a:t>новой</a:t>
            </a:r>
            <a:r>
              <a:rPr dirty="0"/>
              <a:t> </a:t>
            </a:r>
            <a:r>
              <a:rPr dirty="0" err="1"/>
              <a:t>мобильной</a:t>
            </a:r>
            <a:r>
              <a:rPr dirty="0"/>
              <a:t> </a:t>
            </a:r>
            <a:r>
              <a:rPr dirty="0" err="1"/>
              <a:t>экономике</a:t>
            </a:r>
            <a:r>
              <a:rPr dirty="0"/>
              <a:t>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ик"/>
          <p:cNvSpPr/>
          <p:nvPr/>
        </p:nvSpPr>
        <p:spPr>
          <a:xfrm>
            <a:off x="6775400" y="-17853"/>
            <a:ext cx="2658365" cy="570569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CONSUMER JOURNEY"/>
          <p:cNvSpPr txBox="1"/>
          <p:nvPr/>
        </p:nvSpPr>
        <p:spPr>
          <a:xfrm>
            <a:off x="6775400" y="4420267"/>
            <a:ext cx="2658365" cy="98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lvl1pPr>
          </a:lstStyle>
          <a:p>
            <a:r>
              <a:t>CONSUMER JOURNEY</a:t>
            </a:r>
          </a:p>
        </p:txBody>
      </p:sp>
      <p:sp>
        <p:nvSpPr>
          <p:cNvPr id="170" name="Прямоугольник"/>
          <p:cNvSpPr/>
          <p:nvPr/>
        </p:nvSpPr>
        <p:spPr>
          <a:xfrm>
            <a:off x="9643742" y="-17853"/>
            <a:ext cx="2658364" cy="570569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SUPER…"/>
          <p:cNvSpPr txBox="1"/>
          <p:nvPr/>
        </p:nvSpPr>
        <p:spPr>
          <a:xfrm>
            <a:off x="9643742" y="4446394"/>
            <a:ext cx="2658364" cy="98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pPr>
            <a:r>
              <a:t>SUPER </a:t>
            </a:r>
          </a:p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pPr>
            <a:r>
              <a:t>GEO</a:t>
            </a:r>
          </a:p>
        </p:txBody>
      </p:sp>
      <p:sp>
        <p:nvSpPr>
          <p:cNvPr id="172" name="Прямоугольник"/>
          <p:cNvSpPr/>
          <p:nvPr/>
        </p:nvSpPr>
        <p:spPr>
          <a:xfrm>
            <a:off x="1086589" y="-17853"/>
            <a:ext cx="2658365" cy="570569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EXPERIENCE PLANNER"/>
          <p:cNvSpPr txBox="1"/>
          <p:nvPr/>
        </p:nvSpPr>
        <p:spPr>
          <a:xfrm>
            <a:off x="1086589" y="4449587"/>
            <a:ext cx="2658365" cy="98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lvl1pPr>
          </a:lstStyle>
          <a:p>
            <a:r>
              <a:t>EXPERIENCE PLANNER</a:t>
            </a:r>
          </a:p>
        </p:txBody>
      </p:sp>
      <p:sp>
        <p:nvSpPr>
          <p:cNvPr id="174" name="Прямоугольник"/>
          <p:cNvSpPr/>
          <p:nvPr/>
        </p:nvSpPr>
        <p:spPr>
          <a:xfrm>
            <a:off x="3930995" y="-17853"/>
            <a:ext cx="2658365" cy="570569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AUDIENCE INSIGHTS"/>
          <p:cNvSpPr txBox="1"/>
          <p:nvPr/>
        </p:nvSpPr>
        <p:spPr>
          <a:xfrm>
            <a:off x="3930995" y="4420267"/>
            <a:ext cx="2658365" cy="98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lvl1pPr>
          </a:lstStyle>
          <a:p>
            <a:r>
              <a:t>AUDIENCE INSIGHTS</a:t>
            </a:r>
          </a:p>
        </p:txBody>
      </p:sp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1252" y="1903228"/>
            <a:ext cx="2441384" cy="172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5580" y="1903228"/>
            <a:ext cx="2467589" cy="172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9208" y="1903228"/>
            <a:ext cx="2483725" cy="172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4200" y="1903228"/>
            <a:ext cx="2455014" cy="172088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le 2"/>
          <p:cNvSpPr txBox="1"/>
          <p:nvPr/>
        </p:nvSpPr>
        <p:spPr>
          <a:xfrm>
            <a:off x="4072470" y="6433679"/>
            <a:ext cx="806422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/>
            </a:lvl1pPr>
          </a:lstStyle>
          <a:p>
            <a:r>
              <a:t>Mobile Strategy Framework</a:t>
            </a:r>
          </a:p>
        </p:txBody>
      </p:sp>
      <p:sp>
        <p:nvSpPr>
          <p:cNvPr id="181" name="Прямоугольник"/>
          <p:cNvSpPr/>
          <p:nvPr/>
        </p:nvSpPr>
        <p:spPr>
          <a:xfrm>
            <a:off x="12511046" y="-17853"/>
            <a:ext cx="2658365" cy="570569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EFFECTIV-…"/>
          <p:cNvSpPr txBox="1"/>
          <p:nvPr/>
        </p:nvSpPr>
        <p:spPr>
          <a:xfrm>
            <a:off x="12511046" y="4449587"/>
            <a:ext cx="2658365" cy="98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pPr>
            <a:r>
              <a:t>EFFECTIV-</a:t>
            </a:r>
          </a:p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pPr>
            <a:r>
              <a:t>ENESS</a:t>
            </a:r>
          </a:p>
        </p:txBody>
      </p:sp>
      <p:pic>
        <p:nvPicPr>
          <p:cNvPr id="183" name="Picture 16" descr="Picture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11509" y="1903228"/>
            <a:ext cx="2449445" cy="173483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Box 6"/>
          <p:cNvSpPr txBox="1"/>
          <p:nvPr/>
        </p:nvSpPr>
        <p:spPr>
          <a:xfrm>
            <a:off x="4464911" y="7214887"/>
            <a:ext cx="727934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Основа для кросс-канальной медиа стратегии</a:t>
            </a:r>
          </a:p>
        </p:txBody>
      </p:sp>
      <p:sp>
        <p:nvSpPr>
          <p:cNvPr id="185" name="Фигура"/>
          <p:cNvSpPr/>
          <p:nvPr/>
        </p:nvSpPr>
        <p:spPr>
          <a:xfrm>
            <a:off x="12511046" y="-7299"/>
            <a:ext cx="2658365" cy="1720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5" extrusionOk="0">
                <a:moveTo>
                  <a:pt x="0" y="0"/>
                </a:moveTo>
                <a:lnTo>
                  <a:pt x="21600" y="0"/>
                </a:lnTo>
                <a:lnTo>
                  <a:pt x="21600" y="21425"/>
                </a:lnTo>
                <a:cubicBezTo>
                  <a:pt x="21021" y="19213"/>
                  <a:pt x="19929" y="18182"/>
                  <a:pt x="18900" y="18877"/>
                </a:cubicBezTo>
                <a:cubicBezTo>
                  <a:pt x="17955" y="19515"/>
                  <a:pt x="17194" y="21600"/>
                  <a:pt x="16200" y="21425"/>
                </a:cubicBezTo>
                <a:cubicBezTo>
                  <a:pt x="15215" y="21251"/>
                  <a:pt x="14496" y="18833"/>
                  <a:pt x="13500" y="18877"/>
                </a:cubicBezTo>
                <a:cubicBezTo>
                  <a:pt x="12506" y="18921"/>
                  <a:pt x="11796" y="21425"/>
                  <a:pt x="10800" y="21425"/>
                </a:cubicBezTo>
                <a:cubicBezTo>
                  <a:pt x="9804" y="21425"/>
                  <a:pt x="9094" y="18921"/>
                  <a:pt x="8100" y="18877"/>
                </a:cubicBezTo>
                <a:cubicBezTo>
                  <a:pt x="7104" y="18833"/>
                  <a:pt x="6385" y="21251"/>
                  <a:pt x="5400" y="21425"/>
                </a:cubicBezTo>
                <a:cubicBezTo>
                  <a:pt x="4406" y="21600"/>
                  <a:pt x="3645" y="19515"/>
                  <a:pt x="2700" y="18877"/>
                </a:cubicBezTo>
                <a:cubicBezTo>
                  <a:pt x="1671" y="18182"/>
                  <a:pt x="579" y="19213"/>
                  <a:pt x="0" y="21425"/>
                </a:cubicBezTo>
                <a:lnTo>
                  <a:pt x="0" y="0"/>
                </a:lnTo>
                <a:close/>
              </a:path>
            </a:pathLst>
          </a:cu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b"/>
          <a:lstStyle/>
          <a:p>
            <a:pPr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TextBox 17"/>
          <p:cNvSpPr txBox="1"/>
          <p:nvPr/>
        </p:nvSpPr>
        <p:spPr>
          <a:xfrm>
            <a:off x="13287662" y="666252"/>
            <a:ext cx="1105134" cy="559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i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Скоро</a:t>
            </a:r>
          </a:p>
        </p:txBody>
      </p:sp>
      <p:sp>
        <p:nvSpPr>
          <p:cNvPr id="187" name="Линия"/>
          <p:cNvSpPr/>
          <p:nvPr/>
        </p:nvSpPr>
        <p:spPr>
          <a:xfrm>
            <a:off x="1087834" y="6017021"/>
            <a:ext cx="14045179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088" y="0"/>
                </a:lnTo>
                <a:lnTo>
                  <a:pt x="10800" y="21600"/>
                </a:lnTo>
                <a:lnTo>
                  <a:pt x="11512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C0C0C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rcRect l="8573" r="6507"/>
          <a:stretch>
            <a:fillRect/>
          </a:stretch>
        </p:blipFill>
        <p:spPr>
          <a:xfrm>
            <a:off x="3312933" y="1129142"/>
            <a:ext cx="9907931" cy="5567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4970" y="762376"/>
            <a:ext cx="13208001" cy="707136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 26"/>
          <p:cNvSpPr txBox="1"/>
          <p:nvPr/>
        </p:nvSpPr>
        <p:spPr>
          <a:xfrm>
            <a:off x="3290992" y="7632455"/>
            <a:ext cx="9674016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500" b="1">
                <a:solidFill>
                  <a:srgbClr val="389FCA"/>
                </a:solidFill>
              </a:defRPr>
            </a:pPr>
            <a:r>
              <a:rPr dirty="0">
                <a:uFill>
                  <a:solidFill>
                    <a:srgbClr val="0000FF"/>
                  </a:solidFill>
                </a:uFill>
                <a:hlinkClick r:id="rId5"/>
              </a:rPr>
              <a:t>www.mobilestack.dentsuaegis.com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Квадрат"/>
          <p:cNvSpPr/>
          <p:nvPr/>
        </p:nvSpPr>
        <p:spPr>
          <a:xfrm>
            <a:off x="990600" y="2146299"/>
            <a:ext cx="762001" cy="76200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198" name="TextBox 8"/>
          <p:cNvSpPr txBox="1"/>
          <p:nvPr/>
        </p:nvSpPr>
        <p:spPr>
          <a:xfrm>
            <a:off x="948051" y="2946461"/>
            <a:ext cx="4248728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Аудит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бизнес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активов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клиента</a:t>
            </a:r>
            <a:r>
              <a:rPr dirty="0"/>
              <a:t> </a:t>
            </a:r>
            <a:br>
              <a:rPr dirty="0"/>
            </a:b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готовность</a:t>
            </a:r>
            <a:r>
              <a:rPr dirty="0"/>
              <a:t> к </a:t>
            </a:r>
            <a:r>
              <a:rPr dirty="0" err="1"/>
              <a:t>работе</a:t>
            </a:r>
            <a:r>
              <a:rPr dirty="0"/>
              <a:t> </a:t>
            </a:r>
            <a:br>
              <a:rPr dirty="0"/>
            </a:br>
            <a:r>
              <a:rPr dirty="0"/>
              <a:t>в </a:t>
            </a:r>
            <a:r>
              <a:rPr dirty="0" err="1"/>
              <a:t>мире</a:t>
            </a:r>
            <a:r>
              <a:rPr dirty="0"/>
              <a:t> </a:t>
            </a:r>
            <a:r>
              <a:rPr dirty="0" err="1"/>
              <a:t>мобайл</a:t>
            </a:r>
            <a:r>
              <a:rPr dirty="0"/>
              <a:t> </a:t>
            </a:r>
            <a:r>
              <a:rPr dirty="0" err="1"/>
              <a:t>потребления</a:t>
            </a:r>
            <a:endParaRPr dirty="0"/>
          </a:p>
        </p:txBody>
      </p:sp>
      <p:sp>
        <p:nvSpPr>
          <p:cNvPr id="199" name="TextBox 11"/>
          <p:cNvSpPr txBox="1"/>
          <p:nvPr/>
        </p:nvSpPr>
        <p:spPr>
          <a:xfrm>
            <a:off x="7471101" y="2946460"/>
            <a:ext cx="4571708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Аудит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медиа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активностей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клиента</a:t>
            </a:r>
            <a:r>
              <a:rPr dirty="0"/>
              <a:t> </a:t>
            </a:r>
            <a:br>
              <a:rPr dirty="0"/>
            </a:b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готовность</a:t>
            </a:r>
            <a:r>
              <a:rPr dirty="0"/>
              <a:t> к </a:t>
            </a:r>
            <a:r>
              <a:rPr dirty="0" err="1"/>
              <a:t>продвижению</a:t>
            </a:r>
            <a:r>
              <a:rPr dirty="0"/>
              <a:t> </a:t>
            </a:r>
            <a:br>
              <a:rPr dirty="0"/>
            </a:br>
            <a:r>
              <a:rPr dirty="0"/>
              <a:t>в </a:t>
            </a:r>
            <a:r>
              <a:rPr dirty="0" err="1"/>
              <a:t>мобильной</a:t>
            </a:r>
            <a:r>
              <a:rPr dirty="0"/>
              <a:t> </a:t>
            </a:r>
            <a:r>
              <a:rPr dirty="0" err="1"/>
              <a:t>среде</a:t>
            </a:r>
            <a:endParaRPr dirty="0"/>
          </a:p>
        </p:txBody>
      </p:sp>
      <p:sp>
        <p:nvSpPr>
          <p:cNvPr id="200" name="TextBox 14"/>
          <p:cNvSpPr txBox="1"/>
          <p:nvPr/>
        </p:nvSpPr>
        <p:spPr>
          <a:xfrm>
            <a:off x="948053" y="5974647"/>
            <a:ext cx="3953324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Выработка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персональ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-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ных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рекомендаций</a:t>
            </a:r>
            <a:r>
              <a:rPr dirty="0"/>
              <a:t> </a:t>
            </a:r>
            <a:br>
              <a:rPr dirty="0"/>
            </a:br>
            <a:r>
              <a:rPr dirty="0"/>
              <a:t>к </a:t>
            </a:r>
            <a:r>
              <a:rPr dirty="0" err="1"/>
              <a:t>доработке</a:t>
            </a:r>
            <a:r>
              <a:rPr dirty="0"/>
              <a:t> </a:t>
            </a:r>
            <a:r>
              <a:rPr dirty="0" err="1"/>
              <a:t>активов</a:t>
            </a:r>
            <a:r>
              <a:rPr dirty="0"/>
              <a:t> (</a:t>
            </a:r>
            <a:r>
              <a:rPr dirty="0" err="1"/>
              <a:t>сайты</a:t>
            </a:r>
            <a:r>
              <a:rPr dirty="0"/>
              <a:t>, </a:t>
            </a:r>
            <a:r>
              <a:rPr dirty="0" err="1"/>
              <a:t>лендинги</a:t>
            </a:r>
            <a:r>
              <a:rPr dirty="0"/>
              <a:t>, </a:t>
            </a:r>
            <a:r>
              <a:rPr dirty="0" err="1"/>
              <a:t>креативы</a:t>
            </a:r>
            <a:r>
              <a:rPr dirty="0"/>
              <a:t> и </a:t>
            </a:r>
            <a:r>
              <a:rPr dirty="0" err="1"/>
              <a:t>т.д</a:t>
            </a:r>
            <a:r>
              <a:rPr dirty="0"/>
              <a:t>.) </a:t>
            </a:r>
          </a:p>
        </p:txBody>
      </p:sp>
      <p:sp>
        <p:nvSpPr>
          <p:cNvPr id="201" name="TextBox 17"/>
          <p:cNvSpPr txBox="1"/>
          <p:nvPr/>
        </p:nvSpPr>
        <p:spPr>
          <a:xfrm>
            <a:off x="7471104" y="5974643"/>
            <a:ext cx="3261571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Построение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дорожной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карты</a:t>
            </a:r>
            <a:r>
              <a:rPr dirty="0"/>
              <a:t> </a:t>
            </a:r>
            <a:br>
              <a:rPr dirty="0"/>
            </a:b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совместной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и </a:t>
            </a:r>
            <a:r>
              <a:rPr dirty="0" err="1"/>
              <a:t>пути</a:t>
            </a:r>
            <a:r>
              <a:rPr dirty="0"/>
              <a:t> к </a:t>
            </a:r>
            <a:r>
              <a:rPr dirty="0" err="1"/>
              <a:t>успеху</a:t>
            </a:r>
            <a:r>
              <a:rPr dirty="0"/>
              <a:t> </a:t>
            </a:r>
          </a:p>
        </p:txBody>
      </p:sp>
      <p:sp>
        <p:nvSpPr>
          <p:cNvPr id="202" name="Продукт #1: Experience Planner"/>
          <p:cNvSpPr txBox="1"/>
          <p:nvPr/>
        </p:nvSpPr>
        <p:spPr>
          <a:xfrm>
            <a:off x="987458" y="683683"/>
            <a:ext cx="6796550" cy="6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l">
              <a:lnSpc>
                <a:spcPct val="80000"/>
              </a:lnSpc>
              <a:defRPr sz="3500" b="1">
                <a:solidFill>
                  <a:srgbClr val="7F7F7F"/>
                </a:solidFill>
              </a:defRPr>
            </a:pPr>
            <a:r>
              <a:rPr>
                <a:solidFill>
                  <a:srgbClr val="000000"/>
                </a:solidFill>
              </a:rPr>
              <a:t>Продукт #1: </a:t>
            </a:r>
            <a:r>
              <a:rPr>
                <a:solidFill>
                  <a:srgbClr val="389FCA"/>
                </a:solidFill>
              </a:rPr>
              <a:t>Experience Planner</a:t>
            </a:r>
          </a:p>
        </p:txBody>
      </p:sp>
      <p:sp>
        <p:nvSpPr>
          <p:cNvPr id="203" name="1"/>
          <p:cNvSpPr txBox="1"/>
          <p:nvPr/>
        </p:nvSpPr>
        <p:spPr>
          <a:xfrm>
            <a:off x="1214504" y="2220384"/>
            <a:ext cx="314192" cy="61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04" name="Квадрат"/>
          <p:cNvSpPr/>
          <p:nvPr/>
        </p:nvSpPr>
        <p:spPr>
          <a:xfrm>
            <a:off x="7518399" y="2146299"/>
            <a:ext cx="762001" cy="76200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05" name="2"/>
          <p:cNvSpPr txBox="1"/>
          <p:nvPr/>
        </p:nvSpPr>
        <p:spPr>
          <a:xfrm>
            <a:off x="7742304" y="2220383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06" name="Квадрат"/>
          <p:cNvSpPr/>
          <p:nvPr/>
        </p:nvSpPr>
        <p:spPr>
          <a:xfrm>
            <a:off x="990600" y="5166674"/>
            <a:ext cx="762001" cy="76200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07" name="3"/>
          <p:cNvSpPr txBox="1"/>
          <p:nvPr/>
        </p:nvSpPr>
        <p:spPr>
          <a:xfrm>
            <a:off x="1214504" y="5240758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08" name="Квадрат"/>
          <p:cNvSpPr/>
          <p:nvPr/>
        </p:nvSpPr>
        <p:spPr>
          <a:xfrm>
            <a:off x="7518400" y="5166674"/>
            <a:ext cx="762001" cy="76200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09" name="4"/>
          <p:cNvSpPr txBox="1"/>
          <p:nvPr/>
        </p:nvSpPr>
        <p:spPr>
          <a:xfrm>
            <a:off x="7742304" y="5240758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рямоугольник"/>
          <p:cNvSpPr/>
          <p:nvPr/>
        </p:nvSpPr>
        <p:spPr>
          <a:xfrm>
            <a:off x="13832945" y="554566"/>
            <a:ext cx="2448456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9400" y="976877"/>
            <a:ext cx="9369299" cy="5586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737" y="604518"/>
            <a:ext cx="12450526" cy="70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Интерфейс плэнера DAN"/>
          <p:cNvSpPr txBox="1"/>
          <p:nvPr/>
        </p:nvSpPr>
        <p:spPr>
          <a:xfrm>
            <a:off x="1744323" y="7520622"/>
            <a:ext cx="12767381" cy="60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>
              <a:defRPr sz="3500" b="1"/>
            </a:pPr>
            <a:r>
              <a:rPr lang="ru-RU" dirty="0" smtClean="0"/>
              <a:t>Проводим аудит для определения уровня мобильности  </a:t>
            </a:r>
            <a:endParaRPr dirty="0"/>
          </a:p>
        </p:txBody>
      </p:sp>
      <p:sp>
        <p:nvSpPr>
          <p:cNvPr id="215" name="#1: Experience Planner"/>
          <p:cNvSpPr txBox="1"/>
          <p:nvPr/>
        </p:nvSpPr>
        <p:spPr>
          <a:xfrm>
            <a:off x="13902832" y="618067"/>
            <a:ext cx="2113890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#1: Experience Planner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482" y="963202"/>
            <a:ext cx="9322436" cy="558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737" y="604518"/>
            <a:ext cx="12450526" cy="70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Результат аудита"/>
          <p:cNvSpPr txBox="1"/>
          <p:nvPr/>
        </p:nvSpPr>
        <p:spPr>
          <a:xfrm>
            <a:off x="3990922" y="7520623"/>
            <a:ext cx="8274164" cy="60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sz="3500" b="1"/>
            </a:lvl1pPr>
          </a:lstStyle>
          <a:p>
            <a:r>
              <a:rPr lang="ru-RU" dirty="0" smtClean="0"/>
              <a:t>Получаем и анализируем р</a:t>
            </a:r>
            <a:r>
              <a:rPr dirty="0" err="1" smtClean="0"/>
              <a:t>езультат</a:t>
            </a:r>
            <a:r>
              <a:rPr lang="ru-RU" dirty="0" smtClean="0"/>
              <a:t> 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26" name="Прямоугольник"/>
          <p:cNvSpPr/>
          <p:nvPr/>
        </p:nvSpPr>
        <p:spPr>
          <a:xfrm>
            <a:off x="13832946" y="554566"/>
            <a:ext cx="2448455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27" name="#1: Experience Planner"/>
          <p:cNvSpPr txBox="1"/>
          <p:nvPr/>
        </p:nvSpPr>
        <p:spPr>
          <a:xfrm>
            <a:off x="13902832" y="618067"/>
            <a:ext cx="2113890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#1: Experience Planner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traight Arrow Connector 4"/>
          <p:cNvSpPr/>
          <p:nvPr/>
        </p:nvSpPr>
        <p:spPr>
          <a:xfrm flipV="1">
            <a:off x="9258106" y="1855889"/>
            <a:ext cx="1" cy="5325466"/>
          </a:xfrm>
          <a:prstGeom prst="line">
            <a:avLst/>
          </a:prstGeom>
          <a:ln w="50800">
            <a:solidFill>
              <a:srgbClr val="389FCA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0" name="Straight Arrow Connector 5"/>
          <p:cNvSpPr/>
          <p:nvPr/>
        </p:nvSpPr>
        <p:spPr>
          <a:xfrm flipH="1" flipV="1">
            <a:off x="4981512" y="4575925"/>
            <a:ext cx="8553189" cy="1"/>
          </a:xfrm>
          <a:prstGeom prst="line">
            <a:avLst/>
          </a:prstGeom>
          <a:ln w="50800">
            <a:solidFill>
              <a:srgbClr val="389FCA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1" name="TextBox 6"/>
          <p:cNvSpPr txBox="1"/>
          <p:nvPr/>
        </p:nvSpPr>
        <p:spPr>
          <a:xfrm>
            <a:off x="8267557" y="1031959"/>
            <a:ext cx="198109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</a:defRPr>
            </a:lvl1pPr>
          </a:lstStyle>
          <a:p>
            <a:r>
              <a:t>МОБИЛЬНАЯ ПЛАТФОРМА КАК УСЛУГА</a:t>
            </a:r>
          </a:p>
        </p:txBody>
      </p:sp>
      <p:sp>
        <p:nvSpPr>
          <p:cNvPr id="232" name="TextBox 7"/>
          <p:cNvSpPr txBox="1"/>
          <p:nvPr/>
        </p:nvSpPr>
        <p:spPr>
          <a:xfrm>
            <a:off x="8395989" y="7507444"/>
            <a:ext cx="172423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08080"/>
                </a:solidFill>
              </a:defRPr>
            </a:lvl1pPr>
          </a:lstStyle>
          <a:p>
            <a:r>
              <a:t>МОБИЛЬНАЯ СРЕДА КАК МЕДИА-КАНАЛ</a:t>
            </a:r>
          </a:p>
        </p:txBody>
      </p:sp>
      <p:sp>
        <p:nvSpPr>
          <p:cNvPr id="233" name="TextBox 8"/>
          <p:cNvSpPr txBox="1"/>
          <p:nvPr/>
        </p:nvSpPr>
        <p:spPr>
          <a:xfrm>
            <a:off x="13796777" y="4225405"/>
            <a:ext cx="158983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1200">
                <a:solidFill>
                  <a:srgbClr val="808080"/>
                </a:solidFill>
              </a:defRPr>
            </a:pPr>
            <a:r>
              <a:t>ВЫСОКИЙ УРОВЕНЬ РАЗВИТИЯ БИЗНЕСА В МОБАЙЛЕ</a:t>
            </a:r>
          </a:p>
        </p:txBody>
      </p:sp>
      <p:sp>
        <p:nvSpPr>
          <p:cNvPr id="234" name="TextBox 9"/>
          <p:cNvSpPr txBox="1"/>
          <p:nvPr/>
        </p:nvSpPr>
        <p:spPr>
          <a:xfrm>
            <a:off x="2995200" y="4225405"/>
            <a:ext cx="172423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sz="1200">
                <a:solidFill>
                  <a:srgbClr val="808080"/>
                </a:solidFill>
              </a:defRPr>
            </a:pPr>
            <a:r>
              <a:t>НИЗКИЙ УРОВЕНЬ РАЗВИТИЯ БИЗНЕСА </a:t>
            </a:r>
            <a:br/>
            <a:r>
              <a:t>В МОБАЙЛЕ</a:t>
            </a:r>
          </a:p>
        </p:txBody>
      </p:sp>
      <p:sp>
        <p:nvSpPr>
          <p:cNvPr id="235" name="TextBox 10"/>
          <p:cNvSpPr txBox="1"/>
          <p:nvPr/>
        </p:nvSpPr>
        <p:spPr>
          <a:xfrm>
            <a:off x="5754592" y="5062883"/>
            <a:ext cx="2674544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000" b="1" spc="480">
                <a:solidFill>
                  <a:srgbClr val="F0474A"/>
                </a:solidFill>
              </a:defRPr>
            </a:pPr>
            <a:r>
              <a:rPr dirty="0"/>
              <a:t>MOBILE STARTER</a:t>
            </a:r>
          </a:p>
          <a:p>
            <a:pPr algn="r">
              <a:defRPr sz="1500">
                <a:solidFill>
                  <a:srgbClr val="323232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 err="1"/>
              <a:t>Сайты</a:t>
            </a:r>
            <a:r>
              <a:rPr dirty="0"/>
              <a:t>, </a:t>
            </a:r>
            <a:r>
              <a:rPr dirty="0" err="1"/>
              <a:t>лендинги</a:t>
            </a:r>
            <a:r>
              <a:rPr dirty="0"/>
              <a:t>, </a:t>
            </a:r>
            <a:r>
              <a:rPr dirty="0" err="1"/>
              <a:t>реклама</a:t>
            </a:r>
            <a:r>
              <a:rPr dirty="0"/>
              <a:t> </a:t>
            </a:r>
            <a:r>
              <a:rPr dirty="0" err="1"/>
              <a:t>оптимизированы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мобильные</a:t>
            </a:r>
            <a:r>
              <a:rPr dirty="0"/>
              <a:t> </a:t>
            </a:r>
            <a:r>
              <a:rPr dirty="0" err="1"/>
              <a:t>устройства</a:t>
            </a:r>
            <a:endParaRPr dirty="0"/>
          </a:p>
        </p:txBody>
      </p:sp>
      <p:sp>
        <p:nvSpPr>
          <p:cNvPr id="236" name="Rectangle 11"/>
          <p:cNvSpPr txBox="1"/>
          <p:nvPr/>
        </p:nvSpPr>
        <p:spPr>
          <a:xfrm>
            <a:off x="10066672" y="5063459"/>
            <a:ext cx="3253672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000" b="1" spc="480">
                <a:solidFill>
                  <a:srgbClr val="F0474A"/>
                </a:solidFill>
              </a:defRPr>
            </a:pPr>
            <a:r>
              <a:rPr dirty="0"/>
              <a:t>MOBILE INTEGRATED</a:t>
            </a:r>
          </a:p>
          <a:p>
            <a:pPr algn="l">
              <a:defRPr sz="1500">
                <a:solidFill>
                  <a:srgbClr val="323232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 err="1"/>
              <a:t>Активное</a:t>
            </a:r>
            <a:r>
              <a:rPr dirty="0"/>
              <a:t> </a:t>
            </a:r>
            <a:r>
              <a:rPr dirty="0" err="1"/>
              <a:t>использование</a:t>
            </a:r>
            <a:r>
              <a:rPr dirty="0"/>
              <a:t> </a:t>
            </a:r>
            <a:r>
              <a:rPr dirty="0" err="1"/>
              <a:t>возможностей</a:t>
            </a:r>
            <a:r>
              <a:rPr dirty="0"/>
              <a:t> </a:t>
            </a:r>
            <a:r>
              <a:rPr dirty="0" err="1"/>
              <a:t>мобайл</a:t>
            </a:r>
            <a:endParaRPr dirty="0"/>
          </a:p>
        </p:txBody>
      </p:sp>
      <p:sp>
        <p:nvSpPr>
          <p:cNvPr id="237" name="Rectangle 12"/>
          <p:cNvSpPr txBox="1"/>
          <p:nvPr/>
        </p:nvSpPr>
        <p:spPr>
          <a:xfrm>
            <a:off x="4904576" y="2404813"/>
            <a:ext cx="3540326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000" b="1" spc="480">
                <a:solidFill>
                  <a:srgbClr val="F0474A"/>
                </a:solidFill>
              </a:defRPr>
            </a:pPr>
            <a:r>
              <a:rPr dirty="0"/>
              <a:t>MOBILE LED</a:t>
            </a:r>
          </a:p>
          <a:p>
            <a:pPr algn="r">
              <a:defRPr sz="1500">
                <a:solidFill>
                  <a:srgbClr val="323232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 err="1"/>
              <a:t>Мобильные</a:t>
            </a:r>
            <a:r>
              <a:rPr dirty="0"/>
              <a:t> </a:t>
            </a:r>
            <a:r>
              <a:rPr dirty="0" err="1"/>
              <a:t>приложения</a:t>
            </a:r>
            <a:r>
              <a:rPr dirty="0"/>
              <a:t>, </a:t>
            </a:r>
            <a:r>
              <a:rPr dirty="0" err="1"/>
              <a:t>предоставление</a:t>
            </a:r>
            <a:r>
              <a:rPr dirty="0"/>
              <a:t> </a:t>
            </a:r>
            <a:r>
              <a:rPr dirty="0" err="1"/>
              <a:t>сервисов</a:t>
            </a:r>
            <a:r>
              <a:rPr dirty="0"/>
              <a:t> в </a:t>
            </a:r>
            <a:r>
              <a:rPr dirty="0" err="1"/>
              <a:t>мобайл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долгосрочной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, </a:t>
            </a:r>
            <a:r>
              <a:rPr dirty="0" err="1"/>
              <a:t>стратегия</a:t>
            </a:r>
            <a:r>
              <a:rPr dirty="0"/>
              <a:t> </a:t>
            </a:r>
            <a:r>
              <a:rPr dirty="0" err="1"/>
              <a:t>продвижения</a:t>
            </a:r>
            <a:r>
              <a:rPr dirty="0"/>
              <a:t> в </a:t>
            </a:r>
            <a:r>
              <a:rPr dirty="0" err="1"/>
              <a:t>мобайл</a:t>
            </a:r>
            <a:r>
              <a:rPr dirty="0"/>
              <a:t> always-on</a:t>
            </a:r>
          </a:p>
        </p:txBody>
      </p:sp>
      <p:sp>
        <p:nvSpPr>
          <p:cNvPr id="238" name="Rectangle 13"/>
          <p:cNvSpPr txBox="1"/>
          <p:nvPr/>
        </p:nvSpPr>
        <p:spPr>
          <a:xfrm>
            <a:off x="10039495" y="2399033"/>
            <a:ext cx="2949316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000" b="1" spc="480">
                <a:solidFill>
                  <a:srgbClr val="F0474A"/>
                </a:solidFill>
              </a:defRPr>
            </a:pPr>
            <a:r>
              <a:rPr dirty="0"/>
              <a:t>MOBILITY</a:t>
            </a:r>
          </a:p>
          <a:p>
            <a:pPr algn="l">
              <a:defRPr sz="1500">
                <a:solidFill>
                  <a:srgbClr val="323232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 err="1"/>
              <a:t>Создание</a:t>
            </a:r>
            <a:r>
              <a:rPr dirty="0"/>
              <a:t>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мобильных</a:t>
            </a:r>
            <a:r>
              <a:rPr dirty="0"/>
              <a:t> </a:t>
            </a:r>
            <a:r>
              <a:rPr dirty="0" err="1"/>
              <a:t>сервисов</a:t>
            </a:r>
            <a:r>
              <a:rPr dirty="0"/>
              <a:t>, </a:t>
            </a:r>
            <a:r>
              <a:rPr dirty="0" err="1"/>
              <a:t>продуктов</a:t>
            </a:r>
            <a:r>
              <a:rPr dirty="0"/>
              <a:t>, </a:t>
            </a:r>
            <a:r>
              <a:rPr dirty="0" err="1"/>
              <a:t>платформ</a:t>
            </a:r>
            <a:endParaRPr dirty="0"/>
          </a:p>
        </p:txBody>
      </p:sp>
      <p:sp>
        <p:nvSpPr>
          <p:cNvPr id="239" name="Прямоугольник"/>
          <p:cNvSpPr/>
          <p:nvPr/>
        </p:nvSpPr>
        <p:spPr>
          <a:xfrm>
            <a:off x="13832946" y="554566"/>
            <a:ext cx="2448455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40" name="#1: Experience Planner"/>
          <p:cNvSpPr txBox="1"/>
          <p:nvPr/>
        </p:nvSpPr>
        <p:spPr>
          <a:xfrm>
            <a:off x="13902832" y="618067"/>
            <a:ext cx="2113890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#1: Experience Planner</a:t>
            </a:r>
          </a:p>
        </p:txBody>
      </p:sp>
      <p:sp>
        <p:nvSpPr>
          <p:cNvPr id="241" name="Title 2"/>
          <p:cNvSpPr txBox="1"/>
          <p:nvPr/>
        </p:nvSpPr>
        <p:spPr>
          <a:xfrm>
            <a:off x="1265116" y="966606"/>
            <a:ext cx="4866237" cy="122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3500" b="1"/>
            </a:lvl1pPr>
          </a:lstStyle>
          <a:p>
            <a:r>
              <a:t>Текущий уровень мобильности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build="p" bldLvl="5" animBg="1" advAuto="0"/>
      <p:bldP spid="236" grpId="2" build="p" bldLvl="5" animBg="1" advAuto="0"/>
      <p:bldP spid="237" grpId="3" build="p" bldLvl="5" animBg="1" advAuto="0"/>
      <p:bldP spid="238" grpId="4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268" y="955448"/>
            <a:ext cx="9369464" cy="574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737" y="604518"/>
            <a:ext cx="12450526" cy="70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Рекомендации"/>
          <p:cNvSpPr txBox="1"/>
          <p:nvPr/>
        </p:nvSpPr>
        <p:spPr>
          <a:xfrm>
            <a:off x="6471262" y="7491807"/>
            <a:ext cx="3313476" cy="6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sz="3500" b="1"/>
            </a:lvl1pPr>
          </a:lstStyle>
          <a:p>
            <a:r>
              <a:rPr dirty="0" err="1"/>
              <a:t>Рекомендации</a:t>
            </a:r>
            <a:endParaRPr dirty="0"/>
          </a:p>
        </p:txBody>
      </p:sp>
      <p:sp>
        <p:nvSpPr>
          <p:cNvPr id="248" name="Прямоугольник"/>
          <p:cNvSpPr/>
          <p:nvPr/>
        </p:nvSpPr>
        <p:spPr>
          <a:xfrm>
            <a:off x="13832946" y="554566"/>
            <a:ext cx="2448455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49" name="#1: Experience Planner"/>
          <p:cNvSpPr txBox="1"/>
          <p:nvPr/>
        </p:nvSpPr>
        <p:spPr>
          <a:xfrm>
            <a:off x="13902832" y="618067"/>
            <a:ext cx="2113890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#1: Experience Planner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Прямоугольник"/>
          <p:cNvSpPr/>
          <p:nvPr/>
        </p:nvSpPr>
        <p:spPr>
          <a:xfrm>
            <a:off x="-10054" y="2044433"/>
            <a:ext cx="16276108" cy="748872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52" name="TextBox 5"/>
          <p:cNvSpPr txBox="1"/>
          <p:nvPr/>
        </p:nvSpPr>
        <p:spPr>
          <a:xfrm>
            <a:off x="1195302" y="1569776"/>
            <a:ext cx="3162301" cy="480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spAutoFit/>
          </a:bodyPr>
          <a:lstStyle/>
          <a:p>
            <a:pPr algn="l">
              <a:spcBef>
                <a:spcPts val="1400"/>
              </a:spcBef>
              <a:spcAft>
                <a:spcPts val="1200"/>
              </a:spcAft>
              <a:defRPr sz="2400" b="1">
                <a:solidFill>
                  <a:srgbClr val="F0474A"/>
                </a:solidFill>
              </a:defRPr>
            </a:pPr>
            <a:r>
              <a:rPr dirty="0"/>
              <a:t>Mobile </a:t>
            </a:r>
            <a:r>
              <a:rPr dirty="0" smtClean="0"/>
              <a:t>Starter</a:t>
            </a:r>
            <a:endParaRPr dirty="0"/>
          </a:p>
          <a:p>
            <a:pPr algn="l">
              <a:defRPr sz="1700" b="1">
                <a:solidFill>
                  <a:srgbClr val="FFFFFF"/>
                </a:solidFill>
              </a:defRPr>
            </a:pPr>
            <a:r>
              <a:rPr dirty="0"/>
              <a:t>Абсолютно все рекламодатели</a:t>
            </a:r>
          </a:p>
          <a:p>
            <a:pPr algn="l">
              <a:defRPr sz="1700"/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Готовы ли адаптивные сайты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dirty="0" smtClean="0"/>
              <a:t>и </a:t>
            </a:r>
            <a:r>
              <a:rPr dirty="0"/>
              <a:t>лендинги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Адаптированы ли рекламные материалы под мобайл 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Разные стратегии размещения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dirty="0" smtClean="0"/>
              <a:t>в </a:t>
            </a:r>
            <a:r>
              <a:rPr dirty="0"/>
              <a:t>контексте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Осознанное использование мобильного инвентаря в медиа каналах </a:t>
            </a:r>
          </a:p>
          <a:p>
            <a:pPr marL="304803" indent="-304803" algn="l">
              <a:buSzPct val="100000"/>
              <a:buFont typeface="Arial"/>
              <a:buChar char="•"/>
              <a:defRPr sz="1700"/>
            </a:pPr>
            <a:endParaRPr dirty="0"/>
          </a:p>
          <a:p>
            <a:pPr algn="l">
              <a:defRPr sz="1700"/>
            </a:pPr>
            <a:endParaRPr dirty="0"/>
          </a:p>
          <a:p>
            <a:pPr algn="l">
              <a:defRPr sz="1900" b="1"/>
            </a:pPr>
            <a:endParaRPr dirty="0"/>
          </a:p>
        </p:txBody>
      </p:sp>
      <p:sp>
        <p:nvSpPr>
          <p:cNvPr id="253" name="TextBox 6"/>
          <p:cNvSpPr txBox="1"/>
          <p:nvPr/>
        </p:nvSpPr>
        <p:spPr>
          <a:xfrm>
            <a:off x="4842421" y="1569776"/>
            <a:ext cx="3162301" cy="6909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spAutoFit/>
          </a:bodyPr>
          <a:lstStyle/>
          <a:p>
            <a:pPr algn="l">
              <a:spcBef>
                <a:spcPts val="1400"/>
              </a:spcBef>
              <a:spcAft>
                <a:spcPts val="1200"/>
              </a:spcAft>
              <a:defRPr sz="2400" b="1">
                <a:solidFill>
                  <a:srgbClr val="F0474A"/>
                </a:solidFill>
              </a:defRPr>
            </a:pPr>
            <a:r>
              <a:rPr dirty="0"/>
              <a:t>Mobile Integrated</a:t>
            </a:r>
          </a:p>
          <a:p>
            <a:pPr algn="l">
              <a:defRPr sz="1700" b="1">
                <a:solidFill>
                  <a:srgbClr val="FFFFFF"/>
                </a:solidFill>
              </a:defRPr>
            </a:pPr>
            <a:r>
              <a:rPr dirty="0"/>
              <a:t>Мобайл – </a:t>
            </a:r>
            <a:br>
              <a:rPr dirty="0"/>
            </a:br>
            <a:r>
              <a:rPr dirty="0"/>
              <a:t>приоритетный канал</a:t>
            </a:r>
          </a:p>
          <a:p>
            <a:pPr algn="l">
              <a:defRPr sz="1700"/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Аудиторная сегментация пользователей, в т.ч. на основе геолокаций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Использование 1</a:t>
            </a:r>
            <a:r>
              <a:rPr baseline="29571" dirty="0"/>
              <a:t>st</a:t>
            </a:r>
            <a:r>
              <a:rPr dirty="0"/>
              <a:t>, 2</a:t>
            </a:r>
            <a:r>
              <a:rPr baseline="29571" dirty="0"/>
              <a:t>nd</a:t>
            </a:r>
            <a:r>
              <a:rPr dirty="0"/>
              <a:t>, 3</a:t>
            </a:r>
            <a:r>
              <a:rPr baseline="29571" dirty="0"/>
              <a:t>rd</a:t>
            </a:r>
            <a:r>
              <a:rPr dirty="0"/>
              <a:t> party data, CRM, трекинг offline конверсий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Использование персональных креативов под каждый сегмент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Автоматизация групп объявлений и их оптимизация на основе достижения KPI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Трекинг размещений сторонними пикселями (фрод, видимость, исследования)</a:t>
            </a:r>
          </a:p>
          <a:p>
            <a:pPr algn="l"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  </a:t>
            </a:r>
          </a:p>
          <a:p>
            <a:pPr marL="285750" indent="-285750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Использование html5 форматов с задействованием особенностей мобильных устройств (сенсорный экран, гироскоп, камера и т.д.) </a:t>
            </a:r>
          </a:p>
          <a:p>
            <a:pPr algn="l">
              <a:defRPr sz="1700"/>
            </a:pPr>
            <a:endParaRPr dirty="0"/>
          </a:p>
          <a:p>
            <a:pPr algn="l">
              <a:defRPr sz="1900" b="1"/>
            </a:pPr>
            <a:endParaRPr dirty="0"/>
          </a:p>
        </p:txBody>
      </p:sp>
      <p:sp>
        <p:nvSpPr>
          <p:cNvPr id="254" name="TextBox 7"/>
          <p:cNvSpPr txBox="1"/>
          <p:nvPr/>
        </p:nvSpPr>
        <p:spPr>
          <a:xfrm>
            <a:off x="8639853" y="1569776"/>
            <a:ext cx="3162301" cy="578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spAutoFit/>
          </a:bodyPr>
          <a:lstStyle/>
          <a:p>
            <a:pPr algn="l">
              <a:spcBef>
                <a:spcPts val="1400"/>
              </a:spcBef>
              <a:spcAft>
                <a:spcPts val="1200"/>
              </a:spcAft>
              <a:defRPr sz="2400" b="1">
                <a:solidFill>
                  <a:srgbClr val="F0474A"/>
                </a:solidFill>
              </a:defRPr>
            </a:pPr>
            <a:r>
              <a:rPr dirty="0"/>
              <a:t>Mobile Led</a:t>
            </a:r>
          </a:p>
          <a:p>
            <a:pPr algn="l">
              <a:defRPr sz="1700" b="1">
                <a:solidFill>
                  <a:srgbClr val="FFFFFF"/>
                </a:solidFill>
              </a:defRPr>
            </a:pPr>
            <a:r>
              <a:rPr dirty="0"/>
              <a:t>Мобайл – </a:t>
            </a:r>
            <a:br>
              <a:rPr dirty="0"/>
            </a:br>
            <a:r>
              <a:rPr dirty="0"/>
              <a:t>как платформа</a:t>
            </a:r>
          </a:p>
          <a:p>
            <a:pPr algn="l">
              <a:defRPr sz="1700"/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Бизнес сервисы на основе мобильных платформ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Кросс-платформенная коммуникационная и медийная стратегии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Always-on поддержка с постоянными корректировками размещений на основе текущих результатов кампаний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Ставка на приложения и постоянная работа в сторах (promo, ASO)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Кросс-канальные модели атрибуции (в т.ч. в offline), эконометрика</a:t>
            </a:r>
          </a:p>
          <a:p>
            <a:pPr algn="l">
              <a:defRPr sz="19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 </a:t>
            </a:r>
          </a:p>
        </p:txBody>
      </p:sp>
      <p:sp>
        <p:nvSpPr>
          <p:cNvPr id="255" name="TextBox 8"/>
          <p:cNvSpPr txBox="1"/>
          <p:nvPr/>
        </p:nvSpPr>
        <p:spPr>
          <a:xfrm>
            <a:off x="12136660" y="1569776"/>
            <a:ext cx="3162301" cy="4924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spAutoFit/>
          </a:bodyPr>
          <a:lstStyle/>
          <a:p>
            <a:pPr algn="l">
              <a:spcBef>
                <a:spcPts val="1400"/>
              </a:spcBef>
              <a:spcAft>
                <a:spcPts val="1200"/>
              </a:spcAft>
              <a:defRPr sz="2400" b="1">
                <a:solidFill>
                  <a:srgbClr val="F0474A"/>
                </a:solidFill>
              </a:defRPr>
            </a:pPr>
            <a:r>
              <a:rPr dirty="0"/>
              <a:t>Mobility</a:t>
            </a:r>
          </a:p>
          <a:p>
            <a:pPr algn="l">
              <a:defRPr sz="1700" b="1">
                <a:solidFill>
                  <a:srgbClr val="FFFFFF"/>
                </a:solidFill>
              </a:defRPr>
            </a:pPr>
            <a:r>
              <a:rPr dirty="0"/>
              <a:t>Игроки цифровой экономики</a:t>
            </a:r>
          </a:p>
          <a:p>
            <a:pPr algn="l">
              <a:defRPr sz="1700"/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Стратегии развития бизнеса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dirty="0" smtClean="0"/>
              <a:t>в </a:t>
            </a:r>
            <a:r>
              <a:rPr dirty="0"/>
              <a:t>цифровой экономике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Карты существующего пользовательского опыта и планы его дальнейшего развития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Стратегии owned assets, относящиеся к мобильным платформам и IOT </a:t>
            </a:r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dirty="0"/>
          </a:p>
          <a:p>
            <a:pPr marL="304804" indent="-304804" algn="l">
              <a:buSzPct val="100000"/>
              <a:buFont typeface="Arial"/>
              <a:buChar char="•"/>
              <a:defRPr sz="14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Стратегии размещений адресуемых/не адресуемых медиа, основанные на использовании big data и machine learning  </a:t>
            </a:r>
          </a:p>
          <a:p>
            <a:pPr algn="l">
              <a:defRPr sz="1900" b="1"/>
            </a:pPr>
            <a:r>
              <a:rPr dirty="0"/>
              <a:t> </a:t>
            </a:r>
          </a:p>
        </p:txBody>
      </p:sp>
      <p:sp>
        <p:nvSpPr>
          <p:cNvPr id="256" name="Title 2"/>
          <p:cNvSpPr txBox="1"/>
          <p:nvPr/>
        </p:nvSpPr>
        <p:spPr>
          <a:xfrm>
            <a:off x="1112715" y="434763"/>
            <a:ext cx="13120119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lnSpc>
                <a:spcPct val="90000"/>
              </a:lnSpc>
              <a:defRPr sz="3500" b="1"/>
            </a:lvl1pPr>
          </a:lstStyle>
          <a:p>
            <a:r>
              <a:rPr dirty="0"/>
              <a:t> Check </a:t>
            </a:r>
            <a:r>
              <a:rPr dirty="0" smtClean="0"/>
              <a:t>list</a:t>
            </a:r>
            <a:r>
              <a:rPr lang="ru-RU" dirty="0" smtClean="0"/>
              <a:t> по дальнейшим шагам на пути к мобильности</a:t>
            </a:r>
            <a:endParaRPr dirty="0"/>
          </a:p>
        </p:txBody>
      </p:sp>
      <p:sp>
        <p:nvSpPr>
          <p:cNvPr id="257" name="Прямоугольник"/>
          <p:cNvSpPr/>
          <p:nvPr/>
        </p:nvSpPr>
        <p:spPr>
          <a:xfrm>
            <a:off x="13832946" y="554566"/>
            <a:ext cx="2448455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58" name="#1: Experience Planner"/>
          <p:cNvSpPr txBox="1"/>
          <p:nvPr/>
        </p:nvSpPr>
        <p:spPr>
          <a:xfrm>
            <a:off x="13902832" y="618067"/>
            <a:ext cx="2113890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#1: Experience Planner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&gt;30"/>
          <p:cNvSpPr txBox="1"/>
          <p:nvPr/>
        </p:nvSpPr>
        <p:spPr>
          <a:xfrm>
            <a:off x="10106931" y="1691104"/>
            <a:ext cx="4883812" cy="277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>
              <a:defRPr sz="17600" b="1"/>
            </a:pPr>
            <a:r>
              <a:rPr dirty="0" smtClean="0"/>
              <a:t>&gt;</a:t>
            </a:r>
            <a:r>
              <a:rPr lang="ru-RU" dirty="0" smtClean="0"/>
              <a:t>2</a:t>
            </a:r>
            <a:r>
              <a:rPr dirty="0" smtClean="0"/>
              <a:t>0 </a:t>
            </a:r>
            <a:endParaRPr dirty="0"/>
          </a:p>
        </p:txBody>
      </p:sp>
      <p:pic>
        <p:nvPicPr>
          <p:cNvPr id="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0864" y="-229613"/>
            <a:ext cx="7786004" cy="278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0864" y="2518173"/>
            <a:ext cx="7786004" cy="339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1249" y="5889350"/>
            <a:ext cx="7685235" cy="336502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2"/>
          <p:cNvSpPr txBox="1"/>
          <p:nvPr/>
        </p:nvSpPr>
        <p:spPr>
          <a:xfrm>
            <a:off x="10711155" y="5741147"/>
            <a:ext cx="3219176" cy="53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>
            <a:lvl1pPr>
              <a:lnSpc>
                <a:spcPct val="70000"/>
              </a:lnSpc>
              <a:defRPr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и это только в РФ</a:t>
            </a:r>
          </a:p>
        </p:txBody>
      </p:sp>
      <p:sp>
        <p:nvSpPr>
          <p:cNvPr id="71" name="организовано за 2 года"/>
          <p:cNvSpPr txBox="1"/>
          <p:nvPr/>
        </p:nvSpPr>
        <p:spPr>
          <a:xfrm>
            <a:off x="10186539" y="5320554"/>
            <a:ext cx="4268407" cy="53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>
            <a:lvl1pPr>
              <a:lnSpc>
                <a:spcPct val="70000"/>
              </a:lnSpc>
              <a:defRPr sz="28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dirty="0" err="1"/>
              <a:t>организовано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2 </a:t>
            </a:r>
            <a:r>
              <a:rPr dirty="0" err="1"/>
              <a:t>года</a:t>
            </a:r>
            <a:endParaRPr dirty="0"/>
          </a:p>
        </p:txBody>
      </p:sp>
      <p:sp>
        <p:nvSpPr>
          <p:cNvPr id="72" name="конференций"/>
          <p:cNvSpPr txBox="1"/>
          <p:nvPr/>
        </p:nvSpPr>
        <p:spPr>
          <a:xfrm>
            <a:off x="10377034" y="3852117"/>
            <a:ext cx="3894760" cy="142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>
              <a:defRPr sz="4400" b="1"/>
            </a:pPr>
            <a:r>
              <a:rPr dirty="0">
                <a:solidFill>
                  <a:srgbClr val="389FCA"/>
                </a:solidFill>
              </a:rPr>
              <a:t/>
            </a:r>
            <a:br>
              <a:rPr dirty="0">
                <a:solidFill>
                  <a:srgbClr val="389FCA"/>
                </a:solidFill>
              </a:rPr>
            </a:br>
            <a:r>
              <a:rPr dirty="0">
                <a:solidFill>
                  <a:srgbClr val="389FCA"/>
                </a:solidFill>
              </a:rPr>
              <a:t>конференций</a:t>
            </a:r>
          </a:p>
        </p:txBody>
      </p:sp>
      <p:sp>
        <p:nvSpPr>
          <p:cNvPr id="73" name="мобильных"/>
          <p:cNvSpPr txBox="1"/>
          <p:nvPr/>
        </p:nvSpPr>
        <p:spPr>
          <a:xfrm>
            <a:off x="10367417" y="3899208"/>
            <a:ext cx="3913995" cy="86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sz="5200" b="1"/>
            </a:lvl1pPr>
          </a:lstStyle>
          <a:p>
            <a:r>
              <a:rPr dirty="0">
                <a:solidFill>
                  <a:srgbClr val="389FCA"/>
                </a:solidFill>
              </a:rPr>
              <a:t>мобильных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рямоугольник"/>
          <p:cNvSpPr/>
          <p:nvPr/>
        </p:nvSpPr>
        <p:spPr>
          <a:xfrm>
            <a:off x="-5789" y="-6350"/>
            <a:ext cx="16267577" cy="9156701"/>
          </a:xfrm>
          <a:prstGeom prst="rect">
            <a:avLst/>
          </a:prstGeom>
          <a:solidFill>
            <a:srgbClr val="3EA0CA">
              <a:alpha val="96325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00FDFF"/>
                </a:solidFill>
              </a:defRPr>
            </a:pPr>
            <a:endParaRPr/>
          </a:p>
        </p:txBody>
      </p:sp>
      <p:sp>
        <p:nvSpPr>
          <p:cNvPr id="263" name="TextBox 5"/>
          <p:cNvSpPr txBox="1"/>
          <p:nvPr/>
        </p:nvSpPr>
        <p:spPr>
          <a:xfrm>
            <a:off x="1542157" y="2152054"/>
            <a:ext cx="14324375" cy="402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мобильности</a:t>
            </a:r>
            <a:r>
              <a:rPr dirty="0"/>
              <a:t> </a:t>
            </a:r>
            <a:r>
              <a:rPr dirty="0" err="1"/>
              <a:t>определен</a:t>
            </a:r>
            <a:endParaRPr dirty="0"/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Рекомендации</a:t>
            </a:r>
            <a:r>
              <a:rPr dirty="0"/>
              <a:t> </a:t>
            </a:r>
            <a:r>
              <a:rPr lang="ru-RU" dirty="0" smtClean="0"/>
              <a:t>по </a:t>
            </a:r>
            <a:r>
              <a:rPr dirty="0" err="1" smtClean="0"/>
              <a:t>улучшени</a:t>
            </a:r>
            <a:r>
              <a:rPr lang="ru-RU" dirty="0" smtClean="0"/>
              <a:t>ям</a:t>
            </a:r>
            <a:r>
              <a:rPr dirty="0" smtClean="0"/>
              <a:t> </a:t>
            </a:r>
            <a:r>
              <a:rPr dirty="0" err="1"/>
              <a:t>составлены</a:t>
            </a:r>
            <a:r>
              <a:rPr dirty="0"/>
              <a:t> </a:t>
            </a:r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FFFFFF">
                  <a:alpha val="10331"/>
                </a:srgbClr>
              </a:buClr>
              <a:buSzPct val="100000"/>
              <a:buFont typeface="Arial"/>
              <a:buChar char="•"/>
              <a:defRPr sz="4800" b="1">
                <a:solidFill>
                  <a:srgbClr val="FFFFFF">
                    <a:alpha val="9880"/>
                  </a:srgbClr>
                </a:solidFill>
              </a:defRPr>
            </a:pPr>
            <a:r>
              <a:rPr dirty="0" err="1"/>
              <a:t>Категория</a:t>
            </a:r>
            <a:r>
              <a:rPr dirty="0"/>
              <a:t> и ЦА </a:t>
            </a:r>
            <a:r>
              <a:rPr dirty="0" err="1"/>
              <a:t>изучены</a:t>
            </a:r>
            <a:endParaRPr dirty="0"/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Clr>
                <a:srgbClr val="FFFFFF">
                  <a:alpha val="10331"/>
                </a:srgbClr>
              </a:buClr>
              <a:buSzPct val="100000"/>
              <a:buFont typeface="Arial"/>
              <a:buChar char="•"/>
              <a:defRPr sz="4800" b="1">
                <a:solidFill>
                  <a:srgbClr val="FFFFFF">
                    <a:alpha val="50000"/>
                  </a:srgbClr>
                </a:solidFill>
              </a:defRPr>
            </a:pPr>
            <a:r>
              <a:rPr dirty="0" err="1">
                <a:solidFill>
                  <a:srgbClr val="FFFFFF">
                    <a:alpha val="9880"/>
                  </a:srgbClr>
                </a:solidFill>
              </a:rPr>
              <a:t>Дорожная</a:t>
            </a:r>
            <a:r>
              <a:rPr dirty="0">
                <a:solidFill>
                  <a:srgbClr val="FFFFFF">
                    <a:alpha val="9880"/>
                  </a:srgbClr>
                </a:solidFill>
              </a:rPr>
              <a:t> </a:t>
            </a:r>
            <a:r>
              <a:rPr dirty="0" err="1">
                <a:solidFill>
                  <a:srgbClr val="FFFFFF">
                    <a:alpha val="9880"/>
                  </a:srgbClr>
                </a:solidFill>
              </a:rPr>
              <a:t>карта</a:t>
            </a:r>
            <a:r>
              <a:rPr dirty="0">
                <a:solidFill>
                  <a:srgbClr val="FFFFFF">
                    <a:alpha val="9880"/>
                  </a:srgbClr>
                </a:solidFill>
              </a:rPr>
              <a:t> </a:t>
            </a:r>
            <a:r>
              <a:rPr dirty="0" err="1">
                <a:solidFill>
                  <a:srgbClr val="FFFFFF">
                    <a:alpha val="9880"/>
                  </a:srgbClr>
                </a:solidFill>
              </a:rPr>
              <a:t>готова</a:t>
            </a:r>
            <a:r>
              <a:rPr dirty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Box 8"/>
          <p:cNvSpPr txBox="1"/>
          <p:nvPr/>
        </p:nvSpPr>
        <p:spPr>
          <a:xfrm>
            <a:off x="5312919" y="4478685"/>
            <a:ext cx="3872464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300" b="1"/>
            </a:lvl1pPr>
          </a:lstStyle>
          <a:p>
            <a:pPr>
              <a:defRPr b="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Определение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точек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коммуникации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в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мобильной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среде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</a:p>
        </p:txBody>
      </p:sp>
      <p:sp>
        <p:nvSpPr>
          <p:cNvPr id="266" name="TextBox 11"/>
          <p:cNvSpPr txBox="1"/>
          <p:nvPr/>
        </p:nvSpPr>
        <p:spPr>
          <a:xfrm>
            <a:off x="958851" y="4478685"/>
            <a:ext cx="3872463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Изучение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категории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и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поведения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ЦА </a:t>
            </a:r>
            <a:br>
              <a:rPr b="1" dirty="0">
                <a:latin typeface="Segoe UI"/>
                <a:ea typeface="Segoe UI"/>
                <a:cs typeface="Segoe UI"/>
                <a:sym typeface="Segoe UI"/>
              </a:rPr>
            </a:b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в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мобайле</a:t>
            </a:r>
            <a:endParaRPr b="1" dirty="0"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267" name="TextBox 14"/>
          <p:cNvSpPr txBox="1"/>
          <p:nvPr/>
        </p:nvSpPr>
        <p:spPr>
          <a:xfrm>
            <a:off x="9672356" y="4478685"/>
            <a:ext cx="3872464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300" b="1"/>
            </a:lvl1pPr>
          </a:lstStyle>
          <a:p>
            <a:pPr>
              <a:defRPr b="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Инсайты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для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планирования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эффективных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кампаний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, в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т.ч</a:t>
            </a:r>
            <a:r>
              <a:rPr b="1" dirty="0">
                <a:latin typeface="Segoe UI"/>
                <a:ea typeface="Segoe UI"/>
                <a:cs typeface="Segoe UI"/>
                <a:sym typeface="Segoe UI"/>
              </a:rPr>
              <a:t>. </a:t>
            </a:r>
            <a:r>
              <a:rPr b="1" dirty="0" err="1">
                <a:latin typeface="Segoe UI"/>
                <a:ea typeface="Segoe UI"/>
                <a:cs typeface="Segoe UI"/>
                <a:sym typeface="Segoe UI"/>
              </a:rPr>
              <a:t>геолокальных</a:t>
            </a:r>
            <a:endParaRPr b="1" dirty="0"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268" name="Продукт #2: Engagement Mapper"/>
          <p:cNvSpPr txBox="1"/>
          <p:nvPr/>
        </p:nvSpPr>
        <p:spPr>
          <a:xfrm>
            <a:off x="987458" y="683683"/>
            <a:ext cx="7194821" cy="6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l">
              <a:lnSpc>
                <a:spcPct val="80000"/>
              </a:lnSpc>
              <a:defRPr sz="3500" b="1">
                <a:solidFill>
                  <a:srgbClr val="7F7F7F"/>
                </a:solidFill>
              </a:defRPr>
            </a:pPr>
            <a:r>
              <a:rPr>
                <a:solidFill>
                  <a:srgbClr val="000000"/>
                </a:solidFill>
              </a:rPr>
              <a:t>Продукт #2: </a:t>
            </a:r>
            <a:r>
              <a:rPr>
                <a:solidFill>
                  <a:srgbClr val="389FCA"/>
                </a:solidFill>
              </a:rPr>
              <a:t>Engagement Mapper</a:t>
            </a:r>
          </a:p>
        </p:txBody>
      </p:sp>
      <p:grpSp>
        <p:nvGrpSpPr>
          <p:cNvPr id="271" name="Группа"/>
          <p:cNvGrpSpPr/>
          <p:nvPr/>
        </p:nvGrpSpPr>
        <p:grpSpPr>
          <a:xfrm>
            <a:off x="1007533" y="3388674"/>
            <a:ext cx="762001" cy="762001"/>
            <a:chOff x="0" y="0"/>
            <a:chExt cx="762000" cy="762000"/>
          </a:xfrm>
        </p:grpSpPr>
        <p:sp>
          <p:nvSpPr>
            <p:cNvPr id="269" name="Квадрат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389FCA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endParaRPr/>
            </a:p>
          </p:txBody>
        </p:sp>
        <p:sp>
          <p:nvSpPr>
            <p:cNvPr id="270" name="1"/>
            <p:cNvSpPr txBox="1"/>
            <p:nvPr/>
          </p:nvSpPr>
          <p:spPr>
            <a:xfrm>
              <a:off x="223904" y="74084"/>
              <a:ext cx="314192" cy="61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3865" tIns="33865" rIns="33865" bIns="33865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74" name="Группа"/>
          <p:cNvGrpSpPr/>
          <p:nvPr/>
        </p:nvGrpSpPr>
        <p:grpSpPr>
          <a:xfrm>
            <a:off x="5372751" y="3388674"/>
            <a:ext cx="762001" cy="762001"/>
            <a:chOff x="0" y="0"/>
            <a:chExt cx="762000" cy="762000"/>
          </a:xfrm>
        </p:grpSpPr>
        <p:sp>
          <p:nvSpPr>
            <p:cNvPr id="272" name="Квадрат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389FCA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endParaRPr/>
            </a:p>
          </p:txBody>
        </p:sp>
        <p:sp>
          <p:nvSpPr>
            <p:cNvPr id="273" name="2"/>
            <p:cNvSpPr txBox="1"/>
            <p:nvPr/>
          </p:nvSpPr>
          <p:spPr>
            <a:xfrm>
              <a:off x="223904" y="74084"/>
              <a:ext cx="314192" cy="61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3865" tIns="33865" rIns="33865" bIns="33865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77" name="Группа"/>
          <p:cNvGrpSpPr/>
          <p:nvPr/>
        </p:nvGrpSpPr>
        <p:grpSpPr>
          <a:xfrm>
            <a:off x="9737969" y="3388674"/>
            <a:ext cx="762001" cy="762001"/>
            <a:chOff x="0" y="0"/>
            <a:chExt cx="762000" cy="762000"/>
          </a:xfrm>
        </p:grpSpPr>
        <p:sp>
          <p:nvSpPr>
            <p:cNvPr id="275" name="Квадрат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389FCA"/>
            </a:solidFill>
            <a:ln w="12700" cap="flat">
              <a:noFill/>
              <a:miter lim="400000"/>
            </a:ln>
            <a:effectLst/>
          </p:spPr>
          <p:txBody>
            <a:bodyPr wrap="square" lIns="33865" tIns="33865" rIns="33865" bIns="33865" numCol="1" anchor="ctr">
              <a:noAutofit/>
            </a:bodyPr>
            <a:lstStyle/>
            <a:p>
              <a:endParaRPr/>
            </a:p>
          </p:txBody>
        </p:sp>
        <p:sp>
          <p:nvSpPr>
            <p:cNvPr id="276" name="3"/>
            <p:cNvSpPr txBox="1"/>
            <p:nvPr/>
          </p:nvSpPr>
          <p:spPr>
            <a:xfrm>
              <a:off x="223904" y="74084"/>
              <a:ext cx="314192" cy="61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3865" tIns="33865" rIns="33865" bIns="33865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737" y="1036318"/>
            <a:ext cx="12450526" cy="707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0858" y="1365488"/>
            <a:ext cx="9374284" cy="561887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Прямоугольник"/>
          <p:cNvSpPr/>
          <p:nvPr/>
        </p:nvSpPr>
        <p:spPr>
          <a:xfrm>
            <a:off x="13624322" y="554566"/>
            <a:ext cx="2657079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82" name="#2: Engagement Mapper"/>
          <p:cNvSpPr txBox="1"/>
          <p:nvPr/>
        </p:nvSpPr>
        <p:spPr>
          <a:xfrm>
            <a:off x="13732145" y="618067"/>
            <a:ext cx="2284577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#2: Engagement Mapper</a:t>
            </a:r>
          </a:p>
        </p:txBody>
      </p:sp>
      <p:sp>
        <p:nvSpPr>
          <p:cNvPr id="6" name="Рекомендации"/>
          <p:cNvSpPr txBox="1"/>
          <p:nvPr/>
        </p:nvSpPr>
        <p:spPr>
          <a:xfrm>
            <a:off x="2882460" y="7741735"/>
            <a:ext cx="10491116" cy="1145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sz="3500" b="1"/>
            </a:lvl1pPr>
          </a:lstStyle>
          <a:p>
            <a:r>
              <a:rPr lang="ru-RU" dirty="0" smtClean="0"/>
              <a:t>Инструмент объединяющий лучшие практики </a:t>
            </a:r>
          </a:p>
          <a:p>
            <a:r>
              <a:rPr lang="en-US" dirty="0" smtClean="0"/>
              <a:t>DAN </a:t>
            </a:r>
            <a:r>
              <a:rPr lang="ru-RU" dirty="0" smtClean="0"/>
              <a:t>и данные глобальных партнеров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1"/>
          <p:cNvSpPr txBox="1"/>
          <p:nvPr/>
        </p:nvSpPr>
        <p:spPr>
          <a:xfrm>
            <a:off x="884681" y="338415"/>
            <a:ext cx="12785185" cy="88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>
              <a:defRPr sz="3500" b="1"/>
            </a:lvl1pPr>
          </a:lstStyle>
          <a:p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категории</a:t>
            </a:r>
            <a:r>
              <a:rPr dirty="0"/>
              <a:t> </a:t>
            </a:r>
            <a:r>
              <a:rPr lang="ru-RU" dirty="0" smtClean="0"/>
              <a:t>и ее ЦА</a:t>
            </a:r>
            <a:endParaRPr dirty="0"/>
          </a:p>
        </p:txBody>
      </p:sp>
      <p:grpSp>
        <p:nvGrpSpPr>
          <p:cNvPr id="288" name="Группа"/>
          <p:cNvGrpSpPr/>
          <p:nvPr/>
        </p:nvGrpSpPr>
        <p:grpSpPr>
          <a:xfrm>
            <a:off x="944874" y="1244827"/>
            <a:ext cx="14366252" cy="6305975"/>
            <a:chOff x="0" y="0"/>
            <a:chExt cx="14366251" cy="6305974"/>
          </a:xfrm>
        </p:grpSpPr>
        <p:pic>
          <p:nvPicPr>
            <p:cNvPr id="285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14366252" cy="614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28362" y="2461880"/>
              <a:ext cx="9267909" cy="3844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7609" y="5180953"/>
              <a:ext cx="2378493" cy="887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9" name="Прямоугольник"/>
          <p:cNvSpPr/>
          <p:nvPr/>
        </p:nvSpPr>
        <p:spPr>
          <a:xfrm>
            <a:off x="13624321" y="554566"/>
            <a:ext cx="2657079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290" name="#2: Engagement Mapper"/>
          <p:cNvSpPr txBox="1"/>
          <p:nvPr/>
        </p:nvSpPr>
        <p:spPr>
          <a:xfrm>
            <a:off x="13732145" y="618067"/>
            <a:ext cx="2284577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#2: Engagement Mapper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520" y="1600451"/>
            <a:ext cx="13962291" cy="712946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itle 1"/>
          <p:cNvSpPr txBox="1"/>
          <p:nvPr/>
        </p:nvSpPr>
        <p:spPr>
          <a:xfrm>
            <a:off x="884681" y="338415"/>
            <a:ext cx="12785185" cy="88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>
              <a:defRPr sz="3500" b="1"/>
            </a:lvl1pPr>
          </a:lstStyle>
          <a:p>
            <a:r>
              <a:rPr dirty="0" err="1"/>
              <a:t>Покупательский</a:t>
            </a:r>
            <a:r>
              <a:rPr dirty="0"/>
              <a:t> </a:t>
            </a:r>
            <a:r>
              <a:rPr dirty="0" err="1" smtClean="0"/>
              <a:t>путь</a:t>
            </a:r>
            <a:r>
              <a:rPr lang="ru-RU" dirty="0" smtClean="0"/>
              <a:t> </a:t>
            </a:r>
            <a:endParaRPr dirty="0"/>
          </a:p>
        </p:txBody>
      </p:sp>
      <p:sp>
        <p:nvSpPr>
          <p:cNvPr id="303" name="Прямоугольник"/>
          <p:cNvSpPr/>
          <p:nvPr/>
        </p:nvSpPr>
        <p:spPr>
          <a:xfrm>
            <a:off x="13624321" y="554566"/>
            <a:ext cx="2657079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04" name="#2: Engagement Mapper"/>
          <p:cNvSpPr txBox="1"/>
          <p:nvPr/>
        </p:nvSpPr>
        <p:spPr>
          <a:xfrm>
            <a:off x="13732145" y="618067"/>
            <a:ext cx="2284577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#2: Engagement Mapper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2563" y="987200"/>
            <a:ext cx="9350874" cy="564493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Прямоугольник"/>
          <p:cNvSpPr/>
          <p:nvPr/>
        </p:nvSpPr>
        <p:spPr>
          <a:xfrm>
            <a:off x="13624321" y="554566"/>
            <a:ext cx="2657079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22" name="#2: Engagement Mapper"/>
          <p:cNvSpPr txBox="1"/>
          <p:nvPr/>
        </p:nvSpPr>
        <p:spPr>
          <a:xfrm>
            <a:off x="13732145" y="618067"/>
            <a:ext cx="2284577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#2: Engagement Mapper</a:t>
            </a:r>
          </a:p>
        </p:txBody>
      </p:sp>
      <p:pic>
        <p:nvPicPr>
          <p:cNvPr id="32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2737" y="604518"/>
            <a:ext cx="12450526" cy="70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Когда и какими приложениями пользуются"/>
          <p:cNvSpPr txBox="1"/>
          <p:nvPr/>
        </p:nvSpPr>
        <p:spPr>
          <a:xfrm>
            <a:off x="2742981" y="7520623"/>
            <a:ext cx="10770039" cy="60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sz="3500" b="1"/>
            </a:lvl1pPr>
          </a:lstStyle>
          <a:p>
            <a:r>
              <a:rPr dirty="0" err="1"/>
              <a:t>Когда</a:t>
            </a:r>
            <a:r>
              <a:rPr dirty="0"/>
              <a:t> и </a:t>
            </a:r>
            <a:r>
              <a:rPr dirty="0" err="1"/>
              <a:t>какими</a:t>
            </a:r>
            <a:r>
              <a:rPr dirty="0"/>
              <a:t> </a:t>
            </a:r>
            <a:r>
              <a:rPr dirty="0" err="1"/>
              <a:t>приложениями</a:t>
            </a:r>
            <a:r>
              <a:rPr dirty="0"/>
              <a:t> </a:t>
            </a:r>
            <a:r>
              <a:rPr lang="ru-RU" dirty="0" smtClean="0"/>
              <a:t>они </a:t>
            </a:r>
            <a:r>
              <a:rPr dirty="0" err="1" smtClean="0"/>
              <a:t>пользуются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451" y="959294"/>
            <a:ext cx="9708882" cy="35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8879" y="4522582"/>
            <a:ext cx="9709738" cy="3255724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Прямоугольник"/>
          <p:cNvSpPr/>
          <p:nvPr/>
        </p:nvSpPr>
        <p:spPr>
          <a:xfrm>
            <a:off x="13624321" y="554566"/>
            <a:ext cx="2657079" cy="448734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31" name="#2: Engagement Mapper"/>
          <p:cNvSpPr txBox="1"/>
          <p:nvPr/>
        </p:nvSpPr>
        <p:spPr>
          <a:xfrm>
            <a:off x="13732145" y="618067"/>
            <a:ext cx="2284577" cy="32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r">
              <a:lnSpc>
                <a:spcPct val="80000"/>
              </a:lnSpc>
              <a:defRPr sz="1500" b="1">
                <a:solidFill>
                  <a:srgbClr val="FFFFFF"/>
                </a:solidFill>
              </a:defRPr>
            </a:pPr>
            <a:r>
              <a:t>#2: Engagement Mapper</a:t>
            </a:r>
          </a:p>
        </p:txBody>
      </p:sp>
      <p:sp>
        <p:nvSpPr>
          <p:cNvPr id="332" name="Офлайн активность  по соц-дему  и категориям приложений"/>
          <p:cNvSpPr txBox="1"/>
          <p:nvPr/>
        </p:nvSpPr>
        <p:spPr>
          <a:xfrm>
            <a:off x="10591474" y="899160"/>
            <a:ext cx="4055458" cy="2976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l">
              <a:lnSpc>
                <a:spcPct val="90000"/>
              </a:lnSpc>
              <a:defRPr sz="3500" b="1"/>
            </a:pPr>
            <a:r>
              <a:rPr lang="ru-RU" dirty="0" smtClean="0"/>
              <a:t>Их о</a:t>
            </a:r>
            <a:r>
              <a:rPr dirty="0" err="1" smtClean="0"/>
              <a:t>флайн</a:t>
            </a:r>
            <a:r>
              <a:rPr dirty="0" smtClean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br>
              <a:rPr dirty="0"/>
            </a:b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соц-дему</a:t>
            </a:r>
            <a:r>
              <a:rPr dirty="0"/>
              <a:t> </a:t>
            </a:r>
            <a:br>
              <a:rPr dirty="0"/>
            </a:br>
            <a:r>
              <a:rPr dirty="0"/>
              <a:t>и </a:t>
            </a:r>
            <a:r>
              <a:rPr dirty="0" err="1"/>
              <a:t>категориям</a:t>
            </a:r>
            <a:r>
              <a:rPr dirty="0"/>
              <a:t> </a:t>
            </a:r>
            <a:r>
              <a:rPr dirty="0" err="1" smtClean="0"/>
              <a:t>приложений</a:t>
            </a:r>
            <a:endParaRPr lang="ru-RU" dirty="0" smtClean="0"/>
          </a:p>
          <a:p>
            <a:pPr algn="l">
              <a:lnSpc>
                <a:spcPct val="90000"/>
              </a:lnSpc>
              <a:defRPr sz="3500" b="1"/>
            </a:pPr>
            <a:endParaRPr lang="ru-RU" dirty="0"/>
          </a:p>
        </p:txBody>
      </p:sp>
      <p:pic>
        <p:nvPicPr>
          <p:cNvPr id="333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76230" y="519852"/>
            <a:ext cx="14911891" cy="846931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И мы, впрочем, тоже. :)"/>
          <p:cNvSpPr txBox="1"/>
          <p:nvPr/>
        </p:nvSpPr>
        <p:spPr>
          <a:xfrm>
            <a:off x="10661556" y="4080242"/>
            <a:ext cx="3705606" cy="44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lnSpc>
                <a:spcPct val="90000"/>
              </a:lnSpc>
              <a:defRPr sz="2700" i="1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Даже в Усть-Илимске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:)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5789" y="-6350"/>
            <a:ext cx="16267577" cy="9156701"/>
          </a:xfrm>
          <a:prstGeom prst="rect">
            <a:avLst/>
          </a:prstGeom>
          <a:solidFill>
            <a:srgbClr val="3EA0CA">
              <a:alpha val="96325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00FDFF"/>
                </a:solidFill>
              </a:defRPr>
            </a:pPr>
            <a:endParaRPr/>
          </a:p>
        </p:txBody>
      </p:sp>
      <p:pic>
        <p:nvPicPr>
          <p:cNvPr id="33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905" t="5553" r="3019" b="5435"/>
          <a:stretch>
            <a:fillRect/>
          </a:stretch>
        </p:blipFill>
        <p:spPr>
          <a:xfrm>
            <a:off x="10708642" y="4013356"/>
            <a:ext cx="4869572" cy="4511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35" extrusionOk="0">
                <a:moveTo>
                  <a:pt x="9414" y="0"/>
                </a:moveTo>
                <a:cubicBezTo>
                  <a:pt x="8923" y="-3"/>
                  <a:pt x="8739" y="34"/>
                  <a:pt x="8392" y="205"/>
                </a:cubicBezTo>
                <a:cubicBezTo>
                  <a:pt x="7160" y="815"/>
                  <a:pt x="6597" y="2353"/>
                  <a:pt x="7095" y="3751"/>
                </a:cubicBezTo>
                <a:cubicBezTo>
                  <a:pt x="7123" y="3831"/>
                  <a:pt x="6913" y="4014"/>
                  <a:pt x="6408" y="4346"/>
                </a:cubicBezTo>
                <a:cubicBezTo>
                  <a:pt x="5918" y="4668"/>
                  <a:pt x="5467" y="5054"/>
                  <a:pt x="5036" y="5521"/>
                </a:cubicBezTo>
                <a:lnTo>
                  <a:pt x="4394" y="6218"/>
                </a:lnTo>
                <a:lnTo>
                  <a:pt x="4046" y="5831"/>
                </a:lnTo>
                <a:cubicBezTo>
                  <a:pt x="3855" y="5620"/>
                  <a:pt x="3501" y="5344"/>
                  <a:pt x="3262" y="5218"/>
                </a:cubicBezTo>
                <a:cubicBezTo>
                  <a:pt x="2887" y="5019"/>
                  <a:pt x="2741" y="4986"/>
                  <a:pt x="2186" y="4986"/>
                </a:cubicBezTo>
                <a:cubicBezTo>
                  <a:pt x="1603" y="4986"/>
                  <a:pt x="1511" y="5009"/>
                  <a:pt x="1182" y="5229"/>
                </a:cubicBezTo>
                <a:cubicBezTo>
                  <a:pt x="477" y="5701"/>
                  <a:pt x="20" y="6761"/>
                  <a:pt x="1" y="7970"/>
                </a:cubicBezTo>
                <a:cubicBezTo>
                  <a:pt x="-11" y="8727"/>
                  <a:pt x="140" y="9296"/>
                  <a:pt x="521" y="9919"/>
                </a:cubicBezTo>
                <a:cubicBezTo>
                  <a:pt x="822" y="10412"/>
                  <a:pt x="1142" y="10691"/>
                  <a:pt x="1854" y="11083"/>
                </a:cubicBezTo>
                <a:lnTo>
                  <a:pt x="2380" y="11373"/>
                </a:lnTo>
                <a:lnTo>
                  <a:pt x="2395" y="11929"/>
                </a:lnTo>
                <a:cubicBezTo>
                  <a:pt x="2455" y="13861"/>
                  <a:pt x="2686" y="14966"/>
                  <a:pt x="3317" y="16336"/>
                </a:cubicBezTo>
                <a:cubicBezTo>
                  <a:pt x="3835" y="17461"/>
                  <a:pt x="4161" y="17956"/>
                  <a:pt x="4924" y="18780"/>
                </a:cubicBezTo>
                <a:cubicBezTo>
                  <a:pt x="6301" y="20267"/>
                  <a:pt x="8009" y="21187"/>
                  <a:pt x="9938" y="21481"/>
                </a:cubicBezTo>
                <a:cubicBezTo>
                  <a:pt x="10699" y="21597"/>
                  <a:pt x="12254" y="21518"/>
                  <a:pt x="13039" y="21324"/>
                </a:cubicBezTo>
                <a:cubicBezTo>
                  <a:pt x="15462" y="20725"/>
                  <a:pt x="17513" y="19080"/>
                  <a:pt x="18627" y="16842"/>
                </a:cubicBezTo>
                <a:cubicBezTo>
                  <a:pt x="18975" y="16142"/>
                  <a:pt x="19089" y="15996"/>
                  <a:pt x="19288" y="15993"/>
                </a:cubicBezTo>
                <a:cubicBezTo>
                  <a:pt x="19374" y="15992"/>
                  <a:pt x="19504" y="15941"/>
                  <a:pt x="19580" y="15879"/>
                </a:cubicBezTo>
                <a:cubicBezTo>
                  <a:pt x="19696" y="15784"/>
                  <a:pt x="19754" y="15783"/>
                  <a:pt x="19965" y="15877"/>
                </a:cubicBezTo>
                <a:cubicBezTo>
                  <a:pt x="20253" y="16007"/>
                  <a:pt x="20566" y="15938"/>
                  <a:pt x="20940" y="15661"/>
                </a:cubicBezTo>
                <a:cubicBezTo>
                  <a:pt x="21351" y="15358"/>
                  <a:pt x="21531" y="14988"/>
                  <a:pt x="21563" y="14390"/>
                </a:cubicBezTo>
                <a:cubicBezTo>
                  <a:pt x="21589" y="13888"/>
                  <a:pt x="21576" y="13833"/>
                  <a:pt x="21322" y="13426"/>
                </a:cubicBezTo>
                <a:cubicBezTo>
                  <a:pt x="21173" y="13188"/>
                  <a:pt x="21029" y="12899"/>
                  <a:pt x="21002" y="12784"/>
                </a:cubicBezTo>
                <a:cubicBezTo>
                  <a:pt x="20975" y="12669"/>
                  <a:pt x="20676" y="12289"/>
                  <a:pt x="20337" y="11941"/>
                </a:cubicBezTo>
                <a:lnTo>
                  <a:pt x="19722" y="11308"/>
                </a:lnTo>
                <a:lnTo>
                  <a:pt x="19669" y="10768"/>
                </a:lnTo>
                <a:cubicBezTo>
                  <a:pt x="19548" y="9545"/>
                  <a:pt x="18964" y="7957"/>
                  <a:pt x="18222" y="6832"/>
                </a:cubicBezTo>
                <a:cubicBezTo>
                  <a:pt x="16931" y="4871"/>
                  <a:pt x="15297" y="3719"/>
                  <a:pt x="12900" y="3079"/>
                </a:cubicBezTo>
                <a:lnTo>
                  <a:pt x="12492" y="2971"/>
                </a:lnTo>
                <a:lnTo>
                  <a:pt x="12392" y="2478"/>
                </a:lnTo>
                <a:cubicBezTo>
                  <a:pt x="12100" y="1058"/>
                  <a:pt x="10840" y="10"/>
                  <a:pt x="941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9" name="Комментарий в прямоугольнике"/>
          <p:cNvSpPr/>
          <p:nvPr/>
        </p:nvSpPr>
        <p:spPr>
          <a:xfrm>
            <a:off x="8830733" y="7319588"/>
            <a:ext cx="3639741" cy="156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4" y="0"/>
                </a:moveTo>
                <a:cubicBezTo>
                  <a:pt x="4470" y="0"/>
                  <a:pt x="0" y="4835"/>
                  <a:pt x="0" y="10800"/>
                </a:cubicBezTo>
                <a:cubicBezTo>
                  <a:pt x="0" y="16765"/>
                  <a:pt x="4470" y="21600"/>
                  <a:pt x="9984" y="21600"/>
                </a:cubicBezTo>
                <a:cubicBezTo>
                  <a:pt x="15498" y="21600"/>
                  <a:pt x="19968" y="16765"/>
                  <a:pt x="19968" y="10800"/>
                </a:cubicBezTo>
                <a:cubicBezTo>
                  <a:pt x="19968" y="9406"/>
                  <a:pt x="19715" y="8080"/>
                  <a:pt x="19271" y="6857"/>
                </a:cubicBezTo>
                <a:lnTo>
                  <a:pt x="21600" y="1314"/>
                </a:lnTo>
                <a:lnTo>
                  <a:pt x="18039" y="4442"/>
                </a:lnTo>
                <a:cubicBezTo>
                  <a:pt x="16223" y="1755"/>
                  <a:pt x="13296" y="0"/>
                  <a:pt x="9984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340" name="TextBox 5"/>
          <p:cNvSpPr txBox="1"/>
          <p:nvPr/>
        </p:nvSpPr>
        <p:spPr>
          <a:xfrm>
            <a:off x="1508292" y="1711856"/>
            <a:ext cx="14146575" cy="402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мобильности</a:t>
            </a:r>
            <a:r>
              <a:rPr dirty="0"/>
              <a:t> </a:t>
            </a:r>
            <a:r>
              <a:rPr dirty="0" err="1"/>
              <a:t>определен</a:t>
            </a:r>
            <a:endParaRPr dirty="0"/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Рекомендации</a:t>
            </a:r>
            <a:r>
              <a:rPr dirty="0"/>
              <a:t> </a:t>
            </a:r>
            <a:r>
              <a:rPr lang="ru-RU" dirty="0" smtClean="0"/>
              <a:t>по </a:t>
            </a:r>
            <a:r>
              <a:rPr dirty="0" err="1" smtClean="0"/>
              <a:t>улучшени</a:t>
            </a:r>
            <a:r>
              <a:rPr lang="ru-RU" dirty="0" smtClean="0"/>
              <a:t>ям</a:t>
            </a:r>
            <a:r>
              <a:rPr dirty="0" smtClean="0"/>
              <a:t> </a:t>
            </a:r>
            <a:r>
              <a:rPr dirty="0" err="1"/>
              <a:t>составлены</a:t>
            </a:r>
            <a:r>
              <a:rPr dirty="0"/>
              <a:t> </a:t>
            </a:r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Категория</a:t>
            </a:r>
            <a:r>
              <a:rPr dirty="0"/>
              <a:t> и ЦА </a:t>
            </a:r>
            <a:r>
              <a:rPr dirty="0" err="1"/>
              <a:t>изучены</a:t>
            </a:r>
            <a:endParaRPr dirty="0"/>
          </a:p>
          <a:p>
            <a:pPr marL="685800" indent="-6858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sz="4800" b="1">
                <a:solidFill>
                  <a:srgbClr val="FFFFFF"/>
                </a:solidFill>
              </a:defRPr>
            </a:pPr>
            <a:r>
              <a:rPr dirty="0" err="1"/>
              <a:t>Дорожная</a:t>
            </a:r>
            <a:r>
              <a:rPr dirty="0"/>
              <a:t> </a:t>
            </a:r>
            <a:r>
              <a:rPr dirty="0" err="1"/>
              <a:t>карта</a:t>
            </a:r>
            <a:r>
              <a:rPr dirty="0"/>
              <a:t> </a:t>
            </a:r>
            <a:r>
              <a:rPr dirty="0" err="1"/>
              <a:t>готова</a:t>
            </a:r>
            <a:r>
              <a:rPr dirty="0"/>
              <a:t> </a:t>
            </a:r>
          </a:p>
        </p:txBody>
      </p:sp>
      <p:sp>
        <p:nvSpPr>
          <p:cNvPr id="341" name="А теперь  за работу!"/>
          <p:cNvSpPr txBox="1"/>
          <p:nvPr/>
        </p:nvSpPr>
        <p:spPr>
          <a:xfrm>
            <a:off x="9015089" y="7486594"/>
            <a:ext cx="2433175" cy="110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defRPr i="1"/>
            </a:pPr>
            <a:r>
              <a:t>А теперь </a:t>
            </a:r>
            <a:br/>
            <a:r>
              <a:t>за работу!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Прямоугольник"/>
          <p:cNvSpPr/>
          <p:nvPr/>
        </p:nvSpPr>
        <p:spPr>
          <a:xfrm>
            <a:off x="7383958" y="1263253"/>
            <a:ext cx="8877830" cy="6072718"/>
          </a:xfrm>
          <a:prstGeom prst="rect">
            <a:avLst/>
          </a:prstGeom>
          <a:solidFill>
            <a:srgbClr val="3EA0CA">
              <a:alpha val="96325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00FDFF"/>
                </a:solidFill>
              </a:defRPr>
            </a:pPr>
            <a:endParaRPr/>
          </a:p>
        </p:txBody>
      </p:sp>
      <p:sp>
        <p:nvSpPr>
          <p:cNvPr id="344" name="TextBox 18"/>
          <p:cNvSpPr txBox="1"/>
          <p:nvPr/>
        </p:nvSpPr>
        <p:spPr>
          <a:xfrm>
            <a:off x="7929050" y="557805"/>
            <a:ext cx="8434807" cy="550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3000"/>
              </a:spcBef>
              <a:defRPr sz="2600">
                <a:solidFill>
                  <a:srgbClr val="FFFFFF"/>
                </a:solidFill>
              </a:defRPr>
            </a:pPr>
            <a:endParaRPr sz="2800" dirty="0"/>
          </a:p>
          <a:p>
            <a:pPr algn="l">
              <a:spcBef>
                <a:spcPts val="3000"/>
              </a:spcBef>
              <a:defRPr sz="2600">
                <a:solidFill>
                  <a:srgbClr val="FFFFFF"/>
                </a:solidFill>
              </a:defRPr>
            </a:pPr>
            <a:endParaRPr sz="2800" dirty="0"/>
          </a:p>
          <a:p>
            <a:pPr marL="508006" indent="-508006" algn="l">
              <a:spcBef>
                <a:spcPts val="3000"/>
              </a:spcBef>
              <a:buSzPct val="100000"/>
              <a:buFont typeface="Arial"/>
              <a:buChar char="•"/>
              <a:defRPr sz="2600">
                <a:solidFill>
                  <a:srgbClr val="FFFFFF"/>
                </a:solidFill>
              </a:defRPr>
            </a:pPr>
            <a:r>
              <a:rPr sz="2800" dirty="0"/>
              <a:t>«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выбрать</a:t>
            </a:r>
            <a:r>
              <a:rPr sz="2800" dirty="0"/>
              <a:t> </a:t>
            </a:r>
            <a:r>
              <a:rPr sz="2800" dirty="0" err="1"/>
              <a:t>наилучший</a:t>
            </a:r>
            <a:r>
              <a:rPr sz="2800" dirty="0"/>
              <a:t> </a:t>
            </a:r>
            <a:r>
              <a:rPr sz="2800" dirty="0" err="1"/>
              <a:t>формат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коммуникации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lang="ru-RU" sz="2800" dirty="0" smtClean="0"/>
              <a:t>нужный сегмент </a:t>
            </a:r>
            <a:r>
              <a:rPr sz="2800" dirty="0" smtClean="0"/>
              <a:t>ЦА</a:t>
            </a:r>
            <a:r>
              <a:rPr sz="2800" dirty="0"/>
              <a:t>?»</a:t>
            </a:r>
          </a:p>
          <a:p>
            <a:pPr marL="508006" indent="-508006" algn="l">
              <a:spcBef>
                <a:spcPts val="3000"/>
              </a:spcBef>
              <a:buSzPct val="100000"/>
              <a:buFont typeface="Arial"/>
              <a:buChar char="•"/>
              <a:defRPr sz="2600">
                <a:solidFill>
                  <a:srgbClr val="FFFFFF"/>
                </a:solidFill>
              </a:defRPr>
            </a:pPr>
            <a:r>
              <a:rPr sz="2800" dirty="0"/>
              <a:t>«</a:t>
            </a:r>
            <a:r>
              <a:rPr sz="2800" dirty="0" err="1"/>
              <a:t>Где</a:t>
            </a:r>
            <a:r>
              <a:rPr sz="2800" dirty="0"/>
              <a:t> и в </a:t>
            </a:r>
            <a:r>
              <a:rPr sz="2800" dirty="0" err="1"/>
              <a:t>какое</a:t>
            </a:r>
            <a:r>
              <a:rPr sz="2800" dirty="0"/>
              <a:t> </a:t>
            </a:r>
            <a:r>
              <a:rPr sz="2800" dirty="0" err="1"/>
              <a:t>время</a:t>
            </a:r>
            <a:r>
              <a:rPr sz="2800" dirty="0"/>
              <a:t> </a:t>
            </a:r>
            <a:r>
              <a:rPr sz="2800" dirty="0" err="1"/>
              <a:t>ваше</a:t>
            </a:r>
            <a:r>
              <a:rPr sz="2800" dirty="0"/>
              <a:t> </a:t>
            </a:r>
            <a:r>
              <a:rPr sz="2800" dirty="0" err="1"/>
              <a:t>сообщение</a:t>
            </a:r>
            <a:r>
              <a:rPr sz="2800" dirty="0"/>
              <a:t> </a:t>
            </a:r>
            <a:r>
              <a:rPr sz="2800" dirty="0" err="1"/>
              <a:t>будет</a:t>
            </a:r>
            <a:r>
              <a:rPr sz="2800" dirty="0"/>
              <a:t> </a:t>
            </a:r>
            <a:r>
              <a:rPr sz="2800" dirty="0" err="1"/>
              <a:t>наиболее</a:t>
            </a:r>
            <a:r>
              <a:rPr sz="2800" dirty="0"/>
              <a:t> </a:t>
            </a:r>
            <a:r>
              <a:rPr sz="2800" dirty="0" err="1"/>
              <a:t>релевантно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консьюмера</a:t>
            </a:r>
            <a:r>
              <a:rPr sz="2800" dirty="0"/>
              <a:t>?»</a:t>
            </a:r>
          </a:p>
          <a:p>
            <a:pPr marL="508006" indent="-508006" algn="l">
              <a:spcBef>
                <a:spcPts val="3000"/>
              </a:spcBef>
              <a:buSzPct val="100000"/>
              <a:buFont typeface="Arial"/>
              <a:buChar char="•"/>
              <a:defRPr sz="2600">
                <a:solidFill>
                  <a:srgbClr val="FFFFFF"/>
                </a:solidFill>
              </a:defRPr>
            </a:pPr>
            <a:r>
              <a:rPr sz="2800" dirty="0" smtClean="0"/>
              <a:t>«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lang="ru-RU" sz="2800" dirty="0" smtClean="0"/>
              <a:t>определить</a:t>
            </a:r>
            <a:r>
              <a:rPr sz="2800" dirty="0" smtClean="0"/>
              <a:t> </a:t>
            </a:r>
            <a:r>
              <a:rPr sz="2800" dirty="0" err="1"/>
              <a:t>реальную</a:t>
            </a:r>
            <a:r>
              <a:rPr sz="2800" dirty="0"/>
              <a:t> </a:t>
            </a:r>
            <a:r>
              <a:rPr sz="2800" dirty="0" err="1"/>
              <a:t>ценность</a:t>
            </a:r>
            <a:r>
              <a:rPr sz="2800" dirty="0"/>
              <a:t> </a:t>
            </a:r>
            <a:r>
              <a:rPr sz="2800" dirty="0" err="1"/>
              <a:t>мобильных</a:t>
            </a:r>
            <a:r>
              <a:rPr sz="2800" dirty="0"/>
              <a:t> </a:t>
            </a:r>
            <a:r>
              <a:rPr sz="2800" dirty="0" err="1"/>
              <a:t>кампаний</a:t>
            </a:r>
            <a:r>
              <a:rPr sz="2800" dirty="0"/>
              <a:t> и </a:t>
            </a:r>
            <a:r>
              <a:rPr sz="2800" dirty="0" err="1"/>
              <a:t>их</a:t>
            </a:r>
            <a:r>
              <a:rPr sz="2800" dirty="0"/>
              <a:t> </a:t>
            </a:r>
            <a:r>
              <a:rPr sz="2800" dirty="0" err="1"/>
              <a:t>вклад</a:t>
            </a:r>
            <a:r>
              <a:rPr sz="2800" dirty="0"/>
              <a:t> в brand/performance </a:t>
            </a:r>
            <a:r>
              <a:rPr sz="2800" dirty="0" err="1"/>
              <a:t>результаты</a:t>
            </a:r>
            <a:r>
              <a:rPr sz="2800" dirty="0"/>
              <a:t>?» </a:t>
            </a:r>
          </a:p>
        </p:txBody>
      </p:sp>
      <p:sp>
        <p:nvSpPr>
          <p:cNvPr id="345" name="Но остался ряд важных вопросов,  на которые мы  хотим получить ответы:"/>
          <p:cNvSpPr txBox="1"/>
          <p:nvPr/>
        </p:nvSpPr>
        <p:spPr>
          <a:xfrm>
            <a:off x="1084114" y="2269778"/>
            <a:ext cx="6844936" cy="236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l">
              <a:spcBef>
                <a:spcPts val="300"/>
              </a:spcBef>
              <a:defRPr sz="4800" b="1"/>
            </a:pPr>
            <a:r>
              <a:rPr lang="ru-RU" dirty="0"/>
              <a:t>И</a:t>
            </a:r>
            <a:r>
              <a:rPr dirty="0" smtClean="0"/>
              <a:t> </a:t>
            </a:r>
            <a:r>
              <a:rPr dirty="0" err="1"/>
              <a:t>остался</a:t>
            </a:r>
            <a:r>
              <a:rPr dirty="0"/>
              <a:t> </a:t>
            </a:r>
            <a:r>
              <a:rPr dirty="0" err="1"/>
              <a:t>ряд</a:t>
            </a:r>
            <a:r>
              <a:rPr dirty="0"/>
              <a:t> </a:t>
            </a:r>
            <a:endParaRPr lang="ru-RU" dirty="0" smtClean="0"/>
          </a:p>
          <a:p>
            <a:pPr algn="l">
              <a:spcBef>
                <a:spcPts val="300"/>
              </a:spcBef>
              <a:defRPr sz="4800" b="1"/>
            </a:pPr>
            <a:r>
              <a:rPr dirty="0" err="1" smtClean="0"/>
              <a:t>важных</a:t>
            </a:r>
            <a:r>
              <a:rPr dirty="0" smtClean="0"/>
              <a:t> </a:t>
            </a:r>
            <a:r>
              <a:rPr dirty="0" err="1" smtClean="0"/>
              <a:t>вопросов</a:t>
            </a:r>
            <a:endParaRPr lang="ru-RU" dirty="0" smtClean="0"/>
          </a:p>
          <a:p>
            <a:pPr algn="l">
              <a:spcBef>
                <a:spcPts val="300"/>
              </a:spcBef>
              <a:defRPr sz="4800" b="1"/>
            </a:pPr>
            <a:r>
              <a:rPr lang="ru-RU" dirty="0"/>
              <a:t>п</a:t>
            </a:r>
            <a:r>
              <a:rPr lang="ru-RU" dirty="0" smtClean="0"/>
              <a:t>ро эффективность: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Продукт #3: Effectiveness"/>
          <p:cNvSpPr txBox="1"/>
          <p:nvPr/>
        </p:nvSpPr>
        <p:spPr>
          <a:xfrm>
            <a:off x="987458" y="683683"/>
            <a:ext cx="5521869" cy="6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l">
              <a:lnSpc>
                <a:spcPct val="80000"/>
              </a:lnSpc>
              <a:defRPr sz="3500" b="1">
                <a:solidFill>
                  <a:srgbClr val="7F7F7F"/>
                </a:solidFill>
              </a:defRPr>
            </a:pPr>
            <a:r>
              <a:rPr>
                <a:solidFill>
                  <a:srgbClr val="000000"/>
                </a:solidFill>
              </a:rPr>
              <a:t>Продукт #3: </a:t>
            </a:r>
            <a:r>
              <a:rPr>
                <a:solidFill>
                  <a:srgbClr val="389FCA"/>
                </a:solidFill>
              </a:rPr>
              <a:t>Effectiveness</a:t>
            </a:r>
          </a:p>
        </p:txBody>
      </p:sp>
      <p:sp>
        <p:nvSpPr>
          <p:cNvPr id="348" name="Квадрат"/>
          <p:cNvSpPr/>
          <p:nvPr/>
        </p:nvSpPr>
        <p:spPr>
          <a:xfrm>
            <a:off x="990600" y="3871336"/>
            <a:ext cx="762000" cy="762000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49" name="TextBox 8"/>
          <p:cNvSpPr txBox="1"/>
          <p:nvPr/>
        </p:nvSpPr>
        <p:spPr>
          <a:xfrm>
            <a:off x="948051" y="4671497"/>
            <a:ext cx="4248728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300" b="1"/>
            </a:lvl1pPr>
          </a:lstStyle>
          <a:p>
            <a:pPr>
              <a:defRPr b="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>
                <a:latin typeface="Segoe UI"/>
                <a:ea typeface="Segoe UI"/>
                <a:cs typeface="Segoe UI"/>
                <a:sym typeface="Segoe UI"/>
              </a:rPr>
              <a:t>Какие форматы наиболее видимы и кликабельны? </a:t>
            </a:r>
          </a:p>
        </p:txBody>
      </p:sp>
      <p:sp>
        <p:nvSpPr>
          <p:cNvPr id="350" name="TextBox 11"/>
          <p:cNvSpPr txBox="1"/>
          <p:nvPr/>
        </p:nvSpPr>
        <p:spPr>
          <a:xfrm>
            <a:off x="5642299" y="4696896"/>
            <a:ext cx="4571708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300" b="1"/>
            </a:lvl1pPr>
          </a:lstStyle>
          <a:p>
            <a:pPr>
              <a:defRPr b="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>
                <a:latin typeface="Segoe UI"/>
                <a:ea typeface="Segoe UI"/>
                <a:cs typeface="Segoe UI"/>
                <a:sym typeface="Segoe UI"/>
              </a:rPr>
              <a:t>Как наиболее оптимальным образом набрать нужный охват и частоту</a:t>
            </a:r>
          </a:p>
        </p:txBody>
      </p:sp>
      <p:sp>
        <p:nvSpPr>
          <p:cNvPr id="351" name="TextBox 14"/>
          <p:cNvSpPr txBox="1"/>
          <p:nvPr/>
        </p:nvSpPr>
        <p:spPr>
          <a:xfrm>
            <a:off x="10896386" y="4633336"/>
            <a:ext cx="4248724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2300" b="1"/>
            </a:lvl1pPr>
          </a:lstStyle>
          <a:p>
            <a:pPr>
              <a:defRPr b="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b="1">
                <a:latin typeface="Segoe UI"/>
                <a:ea typeface="Segoe UI"/>
                <a:cs typeface="Segoe UI"/>
                <a:sym typeface="Segoe UI"/>
              </a:rPr>
              <a:t>При каких обстоятельствах консьюмеры принимают решения о покупках? </a:t>
            </a:r>
          </a:p>
        </p:txBody>
      </p:sp>
      <p:sp>
        <p:nvSpPr>
          <p:cNvPr id="352" name="TextBox 17"/>
          <p:cNvSpPr txBox="1"/>
          <p:nvPr/>
        </p:nvSpPr>
        <p:spPr>
          <a:xfrm>
            <a:off x="7471105" y="5974643"/>
            <a:ext cx="4042819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300">
                <a:latin typeface="Segoe UI Light"/>
                <a:ea typeface="Segoe UI Light"/>
                <a:cs typeface="Segoe UI Light"/>
                <a:sym typeface="Segoe UI Light"/>
              </a:defRPr>
            </a:pPr>
            <a:endParaRPr b="1" dirty="0"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53" name="1"/>
          <p:cNvSpPr txBox="1"/>
          <p:nvPr/>
        </p:nvSpPr>
        <p:spPr>
          <a:xfrm>
            <a:off x="1214504" y="3945420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54" name="Квадрат"/>
          <p:cNvSpPr/>
          <p:nvPr/>
        </p:nvSpPr>
        <p:spPr>
          <a:xfrm>
            <a:off x="5689597" y="3896736"/>
            <a:ext cx="762000" cy="762000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55" name="2"/>
          <p:cNvSpPr txBox="1"/>
          <p:nvPr/>
        </p:nvSpPr>
        <p:spPr>
          <a:xfrm>
            <a:off x="5913501" y="3970820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356" name="Квадрат"/>
          <p:cNvSpPr/>
          <p:nvPr/>
        </p:nvSpPr>
        <p:spPr>
          <a:xfrm>
            <a:off x="10938933" y="3825363"/>
            <a:ext cx="762000" cy="762001"/>
          </a:xfrm>
          <a:prstGeom prst="rect">
            <a:avLst/>
          </a:prstGeom>
          <a:solidFill>
            <a:srgbClr val="389FCA"/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357" name="3"/>
          <p:cNvSpPr txBox="1"/>
          <p:nvPr/>
        </p:nvSpPr>
        <p:spPr>
          <a:xfrm>
            <a:off x="11162837" y="3899447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59" name="4"/>
          <p:cNvSpPr txBox="1"/>
          <p:nvPr/>
        </p:nvSpPr>
        <p:spPr>
          <a:xfrm>
            <a:off x="7742304" y="6965794"/>
            <a:ext cx="314192" cy="61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4</a:t>
            </a:r>
          </a:p>
        </p:txBody>
      </p:sp>
      <p:sp>
        <p:nvSpPr>
          <p:cNvPr id="360" name="Rectangle 17"/>
          <p:cNvSpPr/>
          <p:nvPr/>
        </p:nvSpPr>
        <p:spPr>
          <a:xfrm>
            <a:off x="0" y="2117262"/>
            <a:ext cx="16333780" cy="5032147"/>
          </a:xfrm>
          <a:prstGeom prst="rect">
            <a:avLst/>
          </a:prstGeom>
          <a:solidFill>
            <a:srgbClr val="389FCA">
              <a:alpha val="86008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3700" b="1">
                <a:solidFill>
                  <a:srgbClr val="FFFFFF"/>
                </a:solidFill>
              </a:defRPr>
            </a:pPr>
            <a:endParaRPr dirty="0"/>
          </a:p>
          <a:p>
            <a:pPr>
              <a:defRPr sz="24700" b="1">
                <a:solidFill>
                  <a:srgbClr val="FFFFFF"/>
                </a:solidFill>
              </a:defRPr>
            </a:pPr>
            <a:r>
              <a:rPr dirty="0"/>
              <a:t>СКОРО</a:t>
            </a:r>
          </a:p>
          <a:p>
            <a:pPr>
              <a:defRPr sz="3700" b="1">
                <a:solidFill>
                  <a:srgbClr val="FFFFFF"/>
                </a:solidFill>
              </a:defRPr>
            </a:pP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r="26232"/>
          <a:stretch>
            <a:fillRect/>
          </a:stretch>
        </p:blipFill>
        <p:spPr>
          <a:xfrm>
            <a:off x="7204930" y="863607"/>
            <a:ext cx="9119473" cy="6474323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2"/>
          <p:cNvSpPr txBox="1"/>
          <p:nvPr/>
        </p:nvSpPr>
        <p:spPr>
          <a:xfrm>
            <a:off x="1265116" y="4548005"/>
            <a:ext cx="500848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90000"/>
              </a:lnSpc>
              <a:defRPr sz="27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dirty="0"/>
              <a:t>А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больших</a:t>
            </a:r>
            <a:r>
              <a:rPr dirty="0"/>
              <a:t> </a:t>
            </a:r>
            <a:r>
              <a:rPr dirty="0" err="1"/>
              <a:t>брендов</a:t>
            </a:r>
            <a:r>
              <a:rPr dirty="0"/>
              <a:t> </a:t>
            </a:r>
            <a:br>
              <a:rPr dirty="0"/>
            </a:br>
            <a:r>
              <a:rPr dirty="0" err="1"/>
              <a:t>из</a:t>
            </a:r>
            <a:r>
              <a:rPr dirty="0"/>
              <a:t> FMCG, CPG, </a:t>
            </a:r>
            <a:r>
              <a:rPr dirty="0" err="1"/>
              <a:t>Фарм</a:t>
            </a:r>
            <a:r>
              <a:rPr dirty="0"/>
              <a:t>, </a:t>
            </a:r>
            <a:r>
              <a:rPr dirty="0" err="1"/>
              <a:t>Авто</a:t>
            </a:r>
            <a:r>
              <a:rPr dirty="0"/>
              <a:t> </a:t>
            </a:r>
            <a:br>
              <a:rPr dirty="0"/>
            </a:br>
            <a:r>
              <a:rPr dirty="0"/>
              <a:t>и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ключевых</a:t>
            </a:r>
            <a:r>
              <a:rPr dirty="0"/>
              <a:t> </a:t>
            </a:r>
            <a:r>
              <a:rPr dirty="0" err="1"/>
              <a:t>категорий</a:t>
            </a:r>
            <a:r>
              <a:rPr dirty="0"/>
              <a:t> </a:t>
            </a:r>
          </a:p>
        </p:txBody>
      </p:sp>
      <p:sp>
        <p:nvSpPr>
          <p:cNvPr id="79" name="Title 2"/>
          <p:cNvSpPr txBox="1"/>
          <p:nvPr/>
        </p:nvSpPr>
        <p:spPr>
          <a:xfrm>
            <a:off x="1265116" y="966605"/>
            <a:ext cx="4866237" cy="300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90000"/>
              </a:lnSpc>
              <a:defRPr sz="3500" b="1"/>
            </a:pPr>
            <a:r>
              <a:rPr dirty="0"/>
              <a:t>В основном, </a:t>
            </a:r>
            <a:br>
              <a:rPr dirty="0"/>
            </a:br>
            <a:r>
              <a:rPr dirty="0"/>
              <a:t>эти конференции </a:t>
            </a:r>
            <a:br>
              <a:rPr dirty="0"/>
            </a:br>
            <a:r>
              <a:rPr dirty="0">
                <a:solidFill>
                  <a:srgbClr val="389FCA"/>
                </a:solidFill>
              </a:rPr>
              <a:t>для</a:t>
            </a:r>
            <a:r>
              <a:rPr dirty="0"/>
              <a:t> </a:t>
            </a:r>
            <a:r>
              <a:rPr dirty="0">
                <a:solidFill>
                  <a:srgbClr val="389FCA"/>
                </a:solidFill>
              </a:rPr>
              <a:t>mobile first бизнесов </a:t>
            </a:r>
            <a:r>
              <a:rPr dirty="0"/>
              <a:t>– игровики, сервисы, финтех </a:t>
            </a:r>
            <a:br>
              <a:rPr dirty="0"/>
            </a:br>
            <a:r>
              <a:rPr dirty="0"/>
              <a:t>и т.д.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141"/>
          <p:cNvSpPr txBox="1"/>
          <p:nvPr/>
        </p:nvSpPr>
        <p:spPr>
          <a:xfrm>
            <a:off x="2395252" y="3167522"/>
            <a:ext cx="6124536" cy="192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/>
          <a:p>
            <a:pPr algn="l">
              <a:lnSpc>
                <a:spcPct val="90000"/>
              </a:lnSpc>
              <a:defRPr sz="67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rPr dirty="0"/>
              <a:t>СПАСИБО!</a:t>
            </a:r>
          </a:p>
          <a:p>
            <a:pPr algn="l">
              <a:lnSpc>
                <a:spcPct val="90000"/>
              </a:lnSpc>
              <a:defRPr sz="67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rPr lang="ru-RU" dirty="0" smtClean="0"/>
              <a:t>И</a:t>
            </a:r>
            <a:r>
              <a:rPr dirty="0" smtClean="0"/>
              <a:t> </a:t>
            </a:r>
            <a:r>
              <a:rPr dirty="0" err="1"/>
              <a:t>го</a:t>
            </a:r>
            <a:r>
              <a:rPr dirty="0"/>
              <a:t> в </a:t>
            </a:r>
            <a:r>
              <a:rPr dirty="0" err="1"/>
              <a:t>мобайл</a:t>
            </a:r>
            <a:r>
              <a:rPr dirty="0"/>
              <a:t>!</a:t>
            </a:r>
          </a:p>
        </p:txBody>
      </p:sp>
      <p:pic>
        <p:nvPicPr>
          <p:cNvPr id="364" name="Рисунок 40" descr="Рисунок 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7429" y="2841238"/>
            <a:ext cx="2576852" cy="2576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938" y="0"/>
            <a:ext cx="15370124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Прямоугольник"/>
          <p:cNvSpPr/>
          <p:nvPr/>
        </p:nvSpPr>
        <p:spPr>
          <a:xfrm>
            <a:off x="8761445" y="1915054"/>
            <a:ext cx="7499682" cy="4446588"/>
          </a:xfrm>
          <a:prstGeom prst="rect">
            <a:avLst/>
          </a:prstGeom>
          <a:solidFill>
            <a:srgbClr val="3EA0CA">
              <a:alpha val="96325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pPr>
              <a:defRPr>
                <a:solidFill>
                  <a:srgbClr val="00FDFF"/>
                </a:solidFill>
              </a:defRPr>
            </a:pPr>
            <a:endParaRPr/>
          </a:p>
        </p:txBody>
      </p:sp>
      <p:sp>
        <p:nvSpPr>
          <p:cNvPr id="83" name="И мы, впрочем, тоже. :)"/>
          <p:cNvSpPr txBox="1"/>
          <p:nvPr/>
        </p:nvSpPr>
        <p:spPr>
          <a:xfrm>
            <a:off x="9420035" y="5341429"/>
            <a:ext cx="3603013" cy="44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lnSpc>
                <a:spcPct val="90000"/>
              </a:lnSpc>
              <a:defRPr sz="2700" i="1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dirty="0"/>
              <a:t>И </a:t>
            </a:r>
            <a:r>
              <a:rPr dirty="0" err="1"/>
              <a:t>мы</a:t>
            </a:r>
            <a:r>
              <a:rPr dirty="0"/>
              <a:t>, </a:t>
            </a:r>
            <a:r>
              <a:rPr dirty="0" err="1"/>
              <a:t>впрочем</a:t>
            </a:r>
            <a:r>
              <a:rPr dirty="0"/>
              <a:t>, </a:t>
            </a:r>
            <a:r>
              <a:rPr dirty="0" err="1" smtClean="0"/>
              <a:t>тоже</a:t>
            </a:r>
            <a:r>
              <a:rPr dirty="0" smtClean="0"/>
              <a:t> </a:t>
            </a:r>
            <a:r>
              <a:rPr dirty="0"/>
              <a:t>:)</a:t>
            </a:r>
          </a:p>
        </p:txBody>
      </p:sp>
      <p:sp>
        <p:nvSpPr>
          <p:cNvPr id="84" name="Все эти ребята отлично разбираются в CPI/CPA сетках, офферах и прочих mobile market приблудах."/>
          <p:cNvSpPr txBox="1"/>
          <p:nvPr/>
        </p:nvSpPr>
        <p:spPr>
          <a:xfrm>
            <a:off x="9460971" y="2466750"/>
            <a:ext cx="5500687" cy="2976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/>
          <a:p>
            <a:pPr algn="l">
              <a:lnSpc>
                <a:spcPct val="90000"/>
              </a:lnSpc>
              <a:defRPr sz="3500" b="1">
                <a:solidFill>
                  <a:srgbClr val="FFFFFF"/>
                </a:solidFill>
              </a:defRPr>
            </a:pP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ребята</a:t>
            </a:r>
            <a:r>
              <a:rPr dirty="0"/>
              <a:t> </a:t>
            </a:r>
            <a:r>
              <a:rPr dirty="0" err="1"/>
              <a:t>отлично</a:t>
            </a:r>
            <a:r>
              <a:rPr dirty="0"/>
              <a:t> </a:t>
            </a:r>
            <a:r>
              <a:rPr dirty="0" err="1"/>
              <a:t>разбираются</a:t>
            </a:r>
            <a:r>
              <a:rPr dirty="0"/>
              <a:t> в CPI/CPA </a:t>
            </a:r>
            <a:r>
              <a:rPr dirty="0" err="1"/>
              <a:t>сетках</a:t>
            </a:r>
            <a:r>
              <a:rPr dirty="0"/>
              <a:t>, </a:t>
            </a:r>
            <a:r>
              <a:rPr dirty="0" err="1"/>
              <a:t>офферах</a:t>
            </a:r>
            <a:r>
              <a:rPr dirty="0"/>
              <a:t> и </a:t>
            </a:r>
            <a:r>
              <a:rPr dirty="0" err="1"/>
              <a:t>прочих</a:t>
            </a:r>
            <a:r>
              <a:rPr dirty="0"/>
              <a:t> </a:t>
            </a:r>
            <a:r>
              <a:rPr lang="en-US" dirty="0" smtClean="0"/>
              <a:t>app performance </a:t>
            </a:r>
            <a:r>
              <a:rPr lang="ru-RU" dirty="0" smtClean="0"/>
              <a:t>штуках</a:t>
            </a:r>
            <a:r>
              <a:rPr dirty="0" smtClean="0"/>
              <a:t>. 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938" y="0"/>
            <a:ext cx="15370124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Прямоугольник"/>
          <p:cNvSpPr/>
          <p:nvPr/>
        </p:nvSpPr>
        <p:spPr>
          <a:xfrm>
            <a:off x="0" y="0"/>
            <a:ext cx="16256001" cy="9144001"/>
          </a:xfrm>
          <a:prstGeom prst="rect">
            <a:avLst/>
          </a:prstGeom>
          <a:solidFill>
            <a:srgbClr val="000000">
              <a:alpha val="75102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90" name="Это прекрасный и удивительный мир, где говорят про…"/>
          <p:cNvSpPr txBox="1"/>
          <p:nvPr/>
        </p:nvSpPr>
        <p:spPr>
          <a:xfrm>
            <a:off x="1360620" y="2069231"/>
            <a:ext cx="6415786" cy="220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>
            <a:lvl1pPr algn="l">
              <a:lnSpc>
                <a:spcPct val="90000"/>
              </a:lnSpc>
              <a:defRPr sz="4500" b="1">
                <a:solidFill>
                  <a:srgbClr val="FFFFFF"/>
                </a:solidFill>
              </a:defRPr>
            </a:lvl1pPr>
          </a:lstStyle>
          <a:p>
            <a:r>
              <a:t>Это прекрасный и удивительный мир, где говорят про…</a:t>
            </a:r>
          </a:p>
        </p:txBody>
      </p:sp>
      <p:sp>
        <p:nvSpPr>
          <p:cNvPr id="91" name="UAC"/>
          <p:cNvSpPr txBox="1"/>
          <p:nvPr/>
        </p:nvSpPr>
        <p:spPr>
          <a:xfrm>
            <a:off x="12116185" y="3395134"/>
            <a:ext cx="2381502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UAC</a:t>
            </a:r>
          </a:p>
        </p:txBody>
      </p:sp>
      <p:sp>
        <p:nvSpPr>
          <p:cNvPr id="92" name="MAU"/>
          <p:cNvSpPr txBox="1"/>
          <p:nvPr/>
        </p:nvSpPr>
        <p:spPr>
          <a:xfrm>
            <a:off x="11712675" y="1831100"/>
            <a:ext cx="2785012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MAU</a:t>
            </a:r>
          </a:p>
        </p:txBody>
      </p:sp>
      <p:sp>
        <p:nvSpPr>
          <p:cNvPr id="93" name="DAU"/>
          <p:cNvSpPr txBox="1"/>
          <p:nvPr/>
        </p:nvSpPr>
        <p:spPr>
          <a:xfrm>
            <a:off x="8101025" y="1831100"/>
            <a:ext cx="2516564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DAU</a:t>
            </a:r>
          </a:p>
        </p:txBody>
      </p:sp>
      <p:sp>
        <p:nvSpPr>
          <p:cNvPr id="94" name="ARPPU"/>
          <p:cNvSpPr txBox="1"/>
          <p:nvPr/>
        </p:nvSpPr>
        <p:spPr>
          <a:xfrm>
            <a:off x="8101025" y="4959167"/>
            <a:ext cx="3861040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ARPPU</a:t>
            </a:r>
          </a:p>
        </p:txBody>
      </p:sp>
      <p:sp>
        <p:nvSpPr>
          <p:cNvPr id="95" name="LTV"/>
          <p:cNvSpPr txBox="1"/>
          <p:nvPr/>
        </p:nvSpPr>
        <p:spPr>
          <a:xfrm>
            <a:off x="12443235" y="4959167"/>
            <a:ext cx="2054452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LTV</a:t>
            </a:r>
          </a:p>
        </p:txBody>
      </p:sp>
      <p:sp>
        <p:nvSpPr>
          <p:cNvPr id="96" name="FTPUE"/>
          <p:cNvSpPr txBox="1"/>
          <p:nvPr/>
        </p:nvSpPr>
        <p:spPr>
          <a:xfrm>
            <a:off x="8101025" y="3395134"/>
            <a:ext cx="3495481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rPr dirty="0"/>
              <a:t>FTPUE</a:t>
            </a:r>
          </a:p>
        </p:txBody>
      </p:sp>
      <p:sp>
        <p:nvSpPr>
          <p:cNvPr id="97" name="Линия"/>
          <p:cNvSpPr/>
          <p:nvPr/>
        </p:nvSpPr>
        <p:spPr>
          <a:xfrm flipV="1">
            <a:off x="7797245" y="2222441"/>
            <a:ext cx="1" cy="3980149"/>
          </a:xfrm>
          <a:prstGeom prst="line">
            <a:avLst/>
          </a:prstGeom>
          <a:ln w="152400">
            <a:solidFill>
              <a:srgbClr val="389FC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" name="Линия"/>
          <p:cNvSpPr/>
          <p:nvPr/>
        </p:nvSpPr>
        <p:spPr>
          <a:xfrm flipV="1">
            <a:off x="14823892" y="2222441"/>
            <a:ext cx="1" cy="3980149"/>
          </a:xfrm>
          <a:prstGeom prst="line">
            <a:avLst/>
          </a:prstGeom>
          <a:ln w="152400">
            <a:solidFill>
              <a:srgbClr val="389FC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938" y="0"/>
            <a:ext cx="15370124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ulp-Fiction_1.png" descr="Pulp-Fiction_1.png"/>
          <p:cNvPicPr>
            <a:picLocks noChangeAspect="1"/>
          </p:cNvPicPr>
          <p:nvPr/>
        </p:nvPicPr>
        <p:blipFill>
          <a:blip r:embed="rId4">
            <a:extLst/>
          </a:blip>
          <a:srcRect b="7653"/>
          <a:stretch>
            <a:fillRect/>
          </a:stretch>
        </p:blipFill>
        <p:spPr>
          <a:xfrm>
            <a:off x="3432309" y="2763549"/>
            <a:ext cx="4951352" cy="639965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Прямоугольник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solidFill>
            <a:srgbClr val="000000">
              <a:alpha val="75102"/>
            </a:srgbClr>
          </a:solidFill>
          <a:ln w="12700">
            <a:miter lim="400000"/>
          </a:ln>
        </p:spPr>
        <p:txBody>
          <a:bodyPr lIns="33865" tIns="33865" rIns="33865" bIns="33865" anchor="ctr"/>
          <a:lstStyle/>
          <a:p>
            <a:endParaRPr/>
          </a:p>
        </p:txBody>
      </p:sp>
      <p:sp>
        <p:nvSpPr>
          <p:cNvPr id="105" name="Вот только  непонятно,  что вам со  всем этим  добром  делать..."/>
          <p:cNvSpPr txBox="1"/>
          <p:nvPr/>
        </p:nvSpPr>
        <p:spPr>
          <a:xfrm>
            <a:off x="1360620" y="2069231"/>
            <a:ext cx="6626616" cy="390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>
            <a:spAutoFit/>
          </a:bodyPr>
          <a:lstStyle/>
          <a:p>
            <a:pPr algn="l">
              <a:lnSpc>
                <a:spcPct val="90000"/>
              </a:lnSpc>
              <a:defRPr sz="4500" b="1">
                <a:solidFill>
                  <a:srgbClr val="FFFFFF"/>
                </a:solidFill>
              </a:defRPr>
            </a:pPr>
            <a:r>
              <a:rPr dirty="0" err="1"/>
              <a:t>Вот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br>
              <a:rPr dirty="0"/>
            </a:br>
            <a:r>
              <a:rPr dirty="0" err="1"/>
              <a:t>непонятно</a:t>
            </a:r>
            <a:r>
              <a:rPr dirty="0"/>
              <a:t>, </a:t>
            </a:r>
            <a:br>
              <a:rPr dirty="0"/>
            </a:br>
            <a:r>
              <a:rPr dirty="0" err="1"/>
              <a:t>что</a:t>
            </a:r>
            <a:r>
              <a:rPr dirty="0"/>
              <a:t> </a:t>
            </a:r>
            <a:r>
              <a:rPr sz="5200" b="1" dirty="0" err="1">
                <a:solidFill>
                  <a:srgbClr val="389FCA"/>
                </a:solidFill>
              </a:rPr>
              <a:t>вам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br>
              <a:rPr dirty="0"/>
            </a:br>
            <a:r>
              <a:rPr dirty="0" err="1"/>
              <a:t>всем</a:t>
            </a:r>
            <a:r>
              <a:rPr dirty="0"/>
              <a:t> </a:t>
            </a:r>
            <a:r>
              <a:rPr dirty="0" err="1"/>
              <a:t>этим</a:t>
            </a:r>
            <a:r>
              <a:rPr dirty="0"/>
              <a:t> </a:t>
            </a:r>
            <a:br>
              <a:rPr dirty="0"/>
            </a:br>
            <a:r>
              <a:rPr dirty="0" err="1"/>
              <a:t>добром</a:t>
            </a:r>
            <a:r>
              <a:rPr dirty="0"/>
              <a:t> </a:t>
            </a:r>
            <a:br>
              <a:rPr dirty="0"/>
            </a:br>
            <a:r>
              <a:rPr dirty="0" err="1"/>
              <a:t>делать</a:t>
            </a:r>
            <a:r>
              <a:rPr dirty="0"/>
              <a:t>...  </a:t>
            </a:r>
          </a:p>
        </p:txBody>
      </p:sp>
      <p:sp>
        <p:nvSpPr>
          <p:cNvPr id="106" name="UAC"/>
          <p:cNvSpPr txBox="1"/>
          <p:nvPr/>
        </p:nvSpPr>
        <p:spPr>
          <a:xfrm>
            <a:off x="12504492" y="3395134"/>
            <a:ext cx="2381501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UAC</a:t>
            </a:r>
          </a:p>
        </p:txBody>
      </p:sp>
      <p:sp>
        <p:nvSpPr>
          <p:cNvPr id="107" name="MAU"/>
          <p:cNvSpPr txBox="1"/>
          <p:nvPr/>
        </p:nvSpPr>
        <p:spPr>
          <a:xfrm>
            <a:off x="12100981" y="1831100"/>
            <a:ext cx="2785012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MAU</a:t>
            </a:r>
          </a:p>
        </p:txBody>
      </p:sp>
      <p:sp>
        <p:nvSpPr>
          <p:cNvPr id="108" name="DAU"/>
          <p:cNvSpPr txBox="1"/>
          <p:nvPr/>
        </p:nvSpPr>
        <p:spPr>
          <a:xfrm>
            <a:off x="8489331" y="1831100"/>
            <a:ext cx="2516564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DAU</a:t>
            </a:r>
          </a:p>
        </p:txBody>
      </p:sp>
      <p:sp>
        <p:nvSpPr>
          <p:cNvPr id="109" name="ARPPU"/>
          <p:cNvSpPr txBox="1"/>
          <p:nvPr/>
        </p:nvSpPr>
        <p:spPr>
          <a:xfrm>
            <a:off x="8489331" y="4959167"/>
            <a:ext cx="3861040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ARPPU</a:t>
            </a:r>
          </a:p>
        </p:txBody>
      </p:sp>
      <p:sp>
        <p:nvSpPr>
          <p:cNvPr id="110" name="LTV"/>
          <p:cNvSpPr txBox="1"/>
          <p:nvPr/>
        </p:nvSpPr>
        <p:spPr>
          <a:xfrm>
            <a:off x="12831541" y="4959167"/>
            <a:ext cx="2054452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LTV</a:t>
            </a:r>
          </a:p>
        </p:txBody>
      </p:sp>
      <p:sp>
        <p:nvSpPr>
          <p:cNvPr id="111" name="FTPUE"/>
          <p:cNvSpPr txBox="1"/>
          <p:nvPr/>
        </p:nvSpPr>
        <p:spPr>
          <a:xfrm>
            <a:off x="8489331" y="3395134"/>
            <a:ext cx="3495481" cy="159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865" tIns="33865" rIns="33865" bIns="33865" anchor="ctr">
            <a:spAutoFit/>
          </a:bodyPr>
          <a:lstStyle>
            <a:lvl1pPr algn="l">
              <a:defRPr sz="9000" b="1">
                <a:solidFill>
                  <a:srgbClr val="FFFFFF"/>
                </a:solidFill>
              </a:defRPr>
            </a:lvl1pPr>
          </a:lstStyle>
          <a:p>
            <a:r>
              <a:t>FTPUE</a:t>
            </a:r>
          </a:p>
        </p:txBody>
      </p:sp>
      <p:sp>
        <p:nvSpPr>
          <p:cNvPr id="112" name="Линия"/>
          <p:cNvSpPr/>
          <p:nvPr/>
        </p:nvSpPr>
        <p:spPr>
          <a:xfrm flipV="1">
            <a:off x="8185551" y="2222441"/>
            <a:ext cx="1" cy="3980149"/>
          </a:xfrm>
          <a:prstGeom prst="line">
            <a:avLst/>
          </a:prstGeom>
          <a:ln w="152400">
            <a:solidFill>
              <a:srgbClr val="389FC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" name="Линия"/>
          <p:cNvSpPr/>
          <p:nvPr/>
        </p:nvSpPr>
        <p:spPr>
          <a:xfrm flipV="1">
            <a:off x="15212198" y="2222441"/>
            <a:ext cx="1" cy="3980149"/>
          </a:xfrm>
          <a:prstGeom prst="line">
            <a:avLst/>
          </a:prstGeom>
          <a:ln w="152400">
            <a:solidFill>
              <a:srgbClr val="389FC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4z9WGfKhZwA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824"/>
            <a:ext cx="16399684" cy="922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itle 2"/>
          <p:cNvSpPr txBox="1"/>
          <p:nvPr/>
        </p:nvSpPr>
        <p:spPr>
          <a:xfrm>
            <a:off x="179844" y="2496147"/>
            <a:ext cx="5394743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1" cap="all">
                <a:solidFill>
                  <a:srgbClr val="FFFFFF"/>
                </a:solidFill>
              </a:defRPr>
            </a:pP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понимаем</a:t>
            </a:r>
            <a:r>
              <a:rPr dirty="0"/>
              <a:t>, </a:t>
            </a:r>
            <a:br>
              <a:rPr dirty="0"/>
            </a:b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большинства</a:t>
            </a:r>
            <a:r>
              <a:rPr dirty="0"/>
              <a:t> </a:t>
            </a:r>
            <a:r>
              <a:rPr dirty="0" err="1"/>
              <a:t>клиентов</a:t>
            </a:r>
            <a:r>
              <a:rPr dirty="0"/>
              <a:t> DAN </a:t>
            </a:r>
            <a:r>
              <a:rPr dirty="0" err="1"/>
              <a:t>они</a:t>
            </a:r>
            <a:r>
              <a:rPr dirty="0"/>
              <a:t> </a:t>
            </a:r>
            <a:r>
              <a:rPr lang="ru-RU" dirty="0" smtClean="0"/>
              <a:t>не очень</a:t>
            </a:r>
            <a:r>
              <a:rPr dirty="0" smtClean="0"/>
              <a:t> </a:t>
            </a:r>
            <a:r>
              <a:rPr dirty="0" err="1" smtClean="0"/>
              <a:t>полезны</a:t>
            </a:r>
            <a:r>
              <a:rPr dirty="0"/>
              <a:t>, </a:t>
            </a:r>
            <a:br>
              <a:rPr dirty="0"/>
            </a:br>
            <a:endParaRPr dirty="0"/>
          </a:p>
        </p:txBody>
      </p:sp>
      <p:sp>
        <p:nvSpPr>
          <p:cNvPr id="119" name="им нужно совсем другое!"/>
          <p:cNvSpPr txBox="1"/>
          <p:nvPr/>
        </p:nvSpPr>
        <p:spPr>
          <a:xfrm>
            <a:off x="149972" y="4544834"/>
            <a:ext cx="5752300" cy="131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5" tIns="33865" rIns="33865" bIns="33865" anchor="ctr">
            <a:spAutoFit/>
          </a:bodyPr>
          <a:lstStyle>
            <a:lvl1pPr algn="l">
              <a:lnSpc>
                <a:spcPct val="90000"/>
              </a:lnSpc>
              <a:defRPr sz="4500" b="1" cap="all">
                <a:solidFill>
                  <a:srgbClr val="389FCA"/>
                </a:solidFill>
              </a:defRPr>
            </a:lvl1pPr>
          </a:lstStyle>
          <a:p>
            <a:pPr>
              <a:defRPr sz="3200">
                <a:solidFill>
                  <a:srgbClr val="000000"/>
                </a:solidFill>
              </a:defRPr>
            </a:pPr>
            <a:r>
              <a:rPr sz="4500" dirty="0" err="1">
                <a:solidFill>
                  <a:srgbClr val="389FCA"/>
                </a:solidFill>
              </a:rPr>
              <a:t>им</a:t>
            </a:r>
            <a:r>
              <a:rPr sz="4500" dirty="0">
                <a:solidFill>
                  <a:srgbClr val="389FCA"/>
                </a:solidFill>
              </a:rPr>
              <a:t> </a:t>
            </a:r>
            <a:r>
              <a:rPr sz="4500" dirty="0" err="1" smtClean="0">
                <a:solidFill>
                  <a:srgbClr val="389FCA"/>
                </a:solidFill>
              </a:rPr>
              <a:t>нужно</a:t>
            </a:r>
            <a:r>
              <a:rPr lang="ru-RU" sz="4500" dirty="0" smtClean="0">
                <a:solidFill>
                  <a:srgbClr val="389FCA"/>
                </a:solidFill>
              </a:rPr>
              <a:t> 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:r>
              <a:rPr lang="ru-RU" sz="4500" dirty="0" smtClean="0">
                <a:solidFill>
                  <a:srgbClr val="389FCA"/>
                </a:solidFill>
              </a:rPr>
              <a:t>нечто </a:t>
            </a:r>
            <a:r>
              <a:rPr sz="4500" dirty="0" err="1" smtClean="0">
                <a:solidFill>
                  <a:srgbClr val="389FCA"/>
                </a:solidFill>
              </a:rPr>
              <a:t>другое</a:t>
            </a:r>
            <a:r>
              <a:rPr sz="4500" dirty="0">
                <a:solidFill>
                  <a:srgbClr val="389FCA"/>
                </a:solidFill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2"/>
          <p:cNvSpPr txBox="1"/>
          <p:nvPr/>
        </p:nvSpPr>
        <p:spPr>
          <a:xfrm>
            <a:off x="1002649" y="966605"/>
            <a:ext cx="5330418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defRPr sz="3500" b="1"/>
            </a:pPr>
            <a:r>
              <a:rPr dirty="0" err="1"/>
              <a:t>Поэтому</a:t>
            </a:r>
            <a:r>
              <a:rPr dirty="0"/>
              <a:t> </a:t>
            </a:r>
            <a:r>
              <a:rPr lang="ru-RU" dirty="0" smtClean="0"/>
              <a:t>делаем главный</a:t>
            </a:r>
            <a:r>
              <a:rPr dirty="0" smtClean="0"/>
              <a:t> </a:t>
            </a:r>
            <a:r>
              <a:rPr dirty="0" err="1"/>
              <a:t>акцент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>
                <a:solidFill>
                  <a:srgbClr val="389FCA"/>
                </a:solidFill>
              </a:rPr>
              <a:t>как</a:t>
            </a:r>
            <a:r>
              <a:rPr dirty="0">
                <a:solidFill>
                  <a:srgbClr val="389FCA"/>
                </a:solidFill>
              </a:rPr>
              <a:t> </a:t>
            </a:r>
            <a:r>
              <a:rPr dirty="0" err="1">
                <a:solidFill>
                  <a:srgbClr val="389FCA"/>
                </a:solidFill>
              </a:rPr>
              <a:t>имплементировать</a:t>
            </a:r>
            <a:r>
              <a:rPr dirty="0">
                <a:solidFill>
                  <a:srgbClr val="389FCA"/>
                </a:solidFill>
              </a:rPr>
              <a:t> </a:t>
            </a:r>
            <a:r>
              <a:rPr dirty="0" err="1">
                <a:solidFill>
                  <a:srgbClr val="389FCA"/>
                </a:solidFill>
              </a:rPr>
              <a:t>мобильную</a:t>
            </a:r>
            <a:r>
              <a:rPr dirty="0">
                <a:solidFill>
                  <a:srgbClr val="389FCA"/>
                </a:solidFill>
              </a:rPr>
              <a:t> </a:t>
            </a:r>
            <a:r>
              <a:rPr dirty="0" err="1">
                <a:solidFill>
                  <a:srgbClr val="389FCA"/>
                </a:solidFill>
              </a:rPr>
              <a:t>стратегию</a:t>
            </a:r>
            <a:r>
              <a:rPr dirty="0"/>
              <a:t> в </a:t>
            </a:r>
            <a:r>
              <a:rPr dirty="0" err="1"/>
              <a:t>задачи</a:t>
            </a:r>
            <a:r>
              <a:rPr dirty="0"/>
              <a:t> </a:t>
            </a:r>
            <a:r>
              <a:rPr dirty="0" err="1" smtClean="0"/>
              <a:t>бо</a:t>
            </a:r>
            <a:r>
              <a:rPr lang="ru-RU" dirty="0" err="1" smtClean="0"/>
              <a:t>ооо</a:t>
            </a:r>
            <a:r>
              <a:rPr dirty="0" err="1" smtClean="0"/>
              <a:t>льших</a:t>
            </a:r>
            <a:r>
              <a:rPr dirty="0" smtClean="0"/>
              <a:t> </a:t>
            </a:r>
            <a:r>
              <a:rPr dirty="0" err="1"/>
              <a:t>брендов</a:t>
            </a:r>
            <a:r>
              <a:rPr dirty="0"/>
              <a:t>.</a:t>
            </a:r>
          </a:p>
        </p:txBody>
      </p: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b="3641"/>
          <a:stretch>
            <a:fillRect/>
          </a:stretch>
        </p:blipFill>
        <p:spPr>
          <a:xfrm>
            <a:off x="7617093" y="1208434"/>
            <a:ext cx="8013898" cy="6813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0" y="789"/>
                </a:lnTo>
                <a:lnTo>
                  <a:pt x="0" y="11330"/>
                </a:lnTo>
                <a:lnTo>
                  <a:pt x="1689" y="13297"/>
                </a:lnTo>
                <a:lnTo>
                  <a:pt x="5483" y="14496"/>
                </a:lnTo>
                <a:lnTo>
                  <a:pt x="7355" y="17247"/>
                </a:lnTo>
                <a:lnTo>
                  <a:pt x="8283" y="20076"/>
                </a:lnTo>
                <a:lnTo>
                  <a:pt x="9258" y="21600"/>
                </a:lnTo>
                <a:lnTo>
                  <a:pt x="11702" y="21589"/>
                </a:lnTo>
                <a:lnTo>
                  <a:pt x="12130" y="18698"/>
                </a:lnTo>
                <a:lnTo>
                  <a:pt x="13235" y="16690"/>
                </a:lnTo>
                <a:lnTo>
                  <a:pt x="14539" y="14489"/>
                </a:lnTo>
                <a:lnTo>
                  <a:pt x="19930" y="13768"/>
                </a:lnTo>
                <a:lnTo>
                  <a:pt x="21591" y="13768"/>
                </a:lnTo>
                <a:lnTo>
                  <a:pt x="21600" y="11245"/>
                </a:lnTo>
                <a:lnTo>
                  <a:pt x="20762" y="6020"/>
                </a:lnTo>
                <a:lnTo>
                  <a:pt x="17364" y="879"/>
                </a:lnTo>
                <a:lnTo>
                  <a:pt x="13351" y="70"/>
                </a:lnTo>
                <a:lnTo>
                  <a:pt x="13007" y="0"/>
                </a:lnTo>
                <a:lnTo>
                  <a:pt x="68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3233" y="2750517"/>
            <a:ext cx="3394252" cy="4710988"/>
          </a:xfrm>
          <a:prstGeom prst="rect">
            <a:avLst/>
          </a:prstGeom>
          <a:solidFill>
            <a:srgbClr val="389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760" b="1" dirty="0">
                <a:solidFill>
                  <a:schemeClr val="bg1"/>
                </a:solidFill>
                <a:latin typeface="Helvetica Neue"/>
              </a:rPr>
              <a:t>54%</a:t>
            </a:r>
            <a:endParaRPr lang="en-GB" sz="5689" dirty="0">
              <a:solidFill>
                <a:schemeClr val="bg1"/>
              </a:solidFill>
              <a:latin typeface="Helvetica Neue"/>
            </a:endParaRPr>
          </a:p>
          <a:p>
            <a:pPr algn="ctr"/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населения России пользуются интернетом </a:t>
            </a:r>
          </a:p>
          <a:p>
            <a:pPr algn="ctr"/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через мобильные устройства</a:t>
            </a:r>
            <a:endParaRPr lang="en-GB" sz="256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1694" y="2750517"/>
            <a:ext cx="3394252" cy="4710988"/>
          </a:xfrm>
          <a:prstGeom prst="rect">
            <a:avLst/>
          </a:prstGeom>
          <a:solidFill>
            <a:srgbClr val="389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760" b="1" dirty="0">
                <a:solidFill>
                  <a:schemeClr val="bg1"/>
                </a:solidFill>
                <a:latin typeface="Helvetica Neue"/>
              </a:rPr>
              <a:t>23%</a:t>
            </a:r>
          </a:p>
          <a:p>
            <a:pPr algn="ctr"/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онлайн пользователей </a:t>
            </a:r>
          </a:p>
          <a:p>
            <a:pPr algn="ctr"/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России – </a:t>
            </a:r>
          </a:p>
          <a:p>
            <a:pPr algn="ctr"/>
            <a:r>
              <a:rPr lang="en-US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only</a:t>
            </a:r>
            <a:endParaRPr lang="en-GB" sz="256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20156" y="2750517"/>
            <a:ext cx="3394252" cy="4710988"/>
          </a:xfrm>
          <a:prstGeom prst="rect">
            <a:avLst/>
          </a:prstGeom>
          <a:solidFill>
            <a:srgbClr val="389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760" b="1" dirty="0">
                <a:solidFill>
                  <a:schemeClr val="bg1"/>
                </a:solidFill>
                <a:latin typeface="Helvetica Neue"/>
              </a:rPr>
              <a:t>+15%</a:t>
            </a:r>
            <a:endParaRPr lang="en-GB" sz="5760" b="1" dirty="0">
              <a:solidFill>
                <a:schemeClr val="bg1"/>
              </a:solidFill>
              <a:latin typeface="Helvetica Neue"/>
            </a:endParaRPr>
          </a:p>
          <a:p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рост аудитории интернета на смартфонах в </a:t>
            </a:r>
            <a:endParaRPr lang="en-US" sz="256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56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России </a:t>
            </a:r>
            <a:r>
              <a:rPr lang="ru-RU" sz="25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 год</a:t>
            </a:r>
          </a:p>
          <a:p>
            <a:r>
              <a:rPr lang="ru-RU" sz="200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(для сравнения: </a:t>
            </a:r>
          </a:p>
          <a:p>
            <a:r>
              <a:rPr lang="ru-RU" sz="200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-4% по десктопу)</a:t>
            </a:r>
            <a:r>
              <a:rPr lang="en-US" sz="200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endParaRPr lang="en-GB" sz="2000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hape 225"/>
          <p:cNvSpPr/>
          <p:nvPr/>
        </p:nvSpPr>
        <p:spPr>
          <a:xfrm>
            <a:off x="1537189" y="8585900"/>
            <a:ext cx="98455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3150" rIns="73150">
            <a:spAutoFit/>
          </a:bodyPr>
          <a:lstStyle>
            <a:lvl1pPr>
              <a:defRPr sz="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l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Источник</a:t>
            </a:r>
            <a:r>
              <a:rPr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: </a:t>
            </a:r>
            <a:r>
              <a:rPr lang="en-SG" sz="1200" dirty="0" err="1">
                <a:solidFill>
                  <a:schemeClr val="bg1">
                    <a:lumMod val="50000"/>
                  </a:schemeClr>
                </a:solidFill>
                <a:latin typeface="Helvetica Neue"/>
              </a:rPr>
              <a:t>Mediascope</a:t>
            </a:r>
            <a:r>
              <a:rPr lang="en-SG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, WEB-Index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УИ, Россия 0+, Окт'16-Мар'17, Все 12+ лет, </a:t>
            </a:r>
            <a:r>
              <a:rPr lang="en-SG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Monthly reach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Helvetica Neue"/>
            </a:endParaRPr>
          </a:p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*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прирост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Helvetica Neue"/>
              </a:rPr>
              <a:t>Окт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’ 16-Мар’ 17 к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Helvetica Neue"/>
              </a:rPr>
              <a:t>Окт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’ 15-Мар’ 16</a:t>
            </a:r>
            <a:endParaRPr sz="1200" dirty="0">
              <a:solidFill>
                <a:schemeClr val="bg1">
                  <a:lumMod val="50000"/>
                </a:schemeClr>
              </a:solidFill>
              <a:latin typeface="Helvetica Neue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99460" y="866766"/>
            <a:ext cx="15532750" cy="881036"/>
          </a:xfrm>
          <a:prstGeom prst="rect">
            <a:avLst/>
          </a:prstGeom>
        </p:spPr>
        <p:txBody>
          <a:bodyPr/>
          <a:lstStyle>
            <a:lvl1pPr marL="0" marR="0" indent="0" algn="l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Light"/>
              </a:defRPr>
            </a:lvl1pPr>
            <a:lvl2pPr marL="0" marR="0" indent="228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5033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4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2017</a:t>
            </a:r>
            <a:r>
              <a:rPr lang="ru-RU" sz="44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й</a:t>
            </a:r>
            <a:r>
              <a:rPr lang="en-US" sz="44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ru-RU" sz="44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год – первый «настоящий» год </a:t>
            </a:r>
            <a:r>
              <a:rPr lang="ru-RU" sz="4400" b="1" dirty="0" err="1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мобайла</a:t>
            </a:r>
            <a:r>
              <a:rPr lang="ru-RU" sz="44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lang="en-US" sz="4400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16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3865" tIns="33865" rIns="33865" bIns="33865" numCol="1" spcCol="38100" rtlCol="0" anchor="ctr">
        <a:spAutoFit/>
      </a:bodyPr>
      <a:lstStyle>
        <a:defPPr marL="0" marR="0" indent="0" algn="ctr" defTabSz="5503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3865" tIns="33865" rIns="33865" bIns="33865" numCol="1" spcCol="38100" rtlCol="0" anchor="ctr">
        <a:spAutoFit/>
      </a:bodyPr>
      <a:lstStyle>
        <a:defPPr marL="0" marR="0" indent="0" algn="ctr" defTabSz="5503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3865" tIns="33865" rIns="33865" bIns="33865" numCol="1" spcCol="38100" rtlCol="0" anchor="ctr">
        <a:spAutoFit/>
      </a:bodyPr>
      <a:lstStyle>
        <a:defPPr marL="0" marR="0" indent="0" algn="ctr" defTabSz="5503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3865" tIns="33865" rIns="33865" bIns="33865" numCol="1" spcCol="38100" rtlCol="0" anchor="ctr">
        <a:spAutoFit/>
      </a:bodyPr>
      <a:lstStyle>
        <a:defPPr marL="0" marR="0" indent="0" algn="ctr" defTabSz="5503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647</Words>
  <Application>Microsoft Office PowerPoint</Application>
  <PresentationFormat>Custom</PresentationFormat>
  <Paragraphs>206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Avenir Book</vt:lpstr>
      <vt:lpstr>Helvetica</vt:lpstr>
      <vt:lpstr>Helvetica Light</vt:lpstr>
      <vt:lpstr>Helvetica Neue</vt:lpstr>
      <vt:lpstr>Segoe UI</vt:lpstr>
      <vt:lpstr>Segoe UI Black</vt:lpstr>
      <vt:lpstr>Segoe UI Light</vt:lpstr>
      <vt:lpstr>Segoe UI Semibold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Mikhail Tsuprikov</dc:creator>
  <cp:lastModifiedBy>Mikhail Tsuprikov</cp:lastModifiedBy>
  <cp:revision>41</cp:revision>
  <dcterms:modified xsi:type="dcterms:W3CDTF">2017-10-17T15:43:17Z</dcterms:modified>
</cp:coreProperties>
</file>