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E2701-93EC-421A-BE50-6D82A6546416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304C6-3BBB-4ECB-A42B-8E24F583E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5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2750" y="765175"/>
            <a:ext cx="5740400" cy="3228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18841" y="9163923"/>
            <a:ext cx="2846254" cy="48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45" tIns="44323" rIns="88645" bIns="44323"/>
          <a:lstStyle>
            <a:lvl1pPr>
              <a:spcBef>
                <a:spcPct val="30000"/>
              </a:spcBef>
              <a:spcAft>
                <a:spcPts val="290"/>
              </a:spcAft>
              <a:defRPr sz="1000">
                <a:solidFill>
                  <a:schemeClr val="tx2"/>
                </a:solidFill>
                <a:latin typeface="Arial" charset="0"/>
              </a:defRPr>
            </a:lvl1pPr>
            <a:lvl2pPr marL="719089" indent="-276573">
              <a:spcBef>
                <a:spcPct val="30000"/>
              </a:spcBef>
              <a:spcAft>
                <a:spcPts val="290"/>
              </a:spcAft>
              <a:defRPr sz="900">
                <a:solidFill>
                  <a:schemeClr val="tx1"/>
                </a:solidFill>
                <a:latin typeface="Arial" charset="0"/>
              </a:defRPr>
            </a:lvl2pPr>
            <a:lvl3pPr marL="1106292" indent="-221258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3pPr>
            <a:lvl4pPr marL="1548808" indent="-221258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4pPr>
            <a:lvl5pPr marL="1991324" indent="-221258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5pPr>
            <a:lvl6pPr marL="2433842" indent="-221258" defTabSz="883496" eaLnBrk="0" fontAlgn="base" hangingPunct="0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6pPr>
            <a:lvl7pPr marL="2876357" indent="-221258" defTabSz="883496" eaLnBrk="0" fontAlgn="base" hangingPunct="0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7pPr>
            <a:lvl8pPr marL="3318875" indent="-221258" defTabSz="883496" eaLnBrk="0" fontAlgn="base" hangingPunct="0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8pPr>
            <a:lvl9pPr marL="3761391" indent="-221258" defTabSz="883496" eaLnBrk="0" fontAlgn="base" hangingPunct="0">
              <a:spcBef>
                <a:spcPct val="30000"/>
              </a:spcBef>
              <a:spcAft>
                <a:spcPts val="290"/>
              </a:spcAft>
              <a:buFont typeface="Arial" charset="0"/>
              <a:buChar char="•"/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82305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dirty="0">
                <a:solidFill>
                  <a:srgbClr val="EEECE1"/>
                </a:solidFill>
                <a:latin typeface="Calibri" pitchFamily="34" charset="0"/>
              </a:rPr>
              <a:t>Page </a:t>
            </a:r>
            <a:fld id="{61C7AFE6-6DCC-4D7E-9EEA-2C1923FB08B2}" type="slidenum">
              <a:rPr lang="en-US" altLang="en-US" sz="800">
                <a:solidFill>
                  <a:srgbClr val="EEECE1"/>
                </a:solidFill>
                <a:latin typeface="Calibri" pitchFamily="34" charset="0"/>
              </a:rPr>
              <a:pPr defTabSz="882305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800" dirty="0">
              <a:solidFill>
                <a:srgbClr val="EEECE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1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8E3B59-A83B-4A20-8592-F9848286B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7E6EF3-1071-4E6B-8B4A-5D6C23ED4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313635-2D0D-4EF3-A447-A0ECDC79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63E6C4-D9D9-4292-A76F-DD8F7159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06242D-5375-4E26-8A78-0CF08B34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9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37F3F-84A2-4B38-97E5-0667BFFA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7B0209-A6E6-4A3D-9353-307CD89C6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FA6DF-B6A3-474A-86EF-23516826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45E164-8B7A-4386-9855-20247BD1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17D445-35A8-42B5-BE9E-52281C73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8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58C9F9-30C2-4F5E-8A4C-F18601A10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E5609C0-50BF-4679-92E1-3C03040FF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C277FD-2CDB-4ACD-A9EE-17A57970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A5726B-A962-453E-9C71-8E84348A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409C02-253E-4185-92A6-226556C9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8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2133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31802" y="1314035"/>
            <a:ext cx="11328399" cy="2592919"/>
          </a:xfrm>
        </p:spPr>
        <p:txBody>
          <a:bodyPr vert="horz" lIns="0" tIns="18000" rIns="0" bIns="0" rtlCol="0" anchor="b" anchorCtr="0">
            <a:noAutofit/>
          </a:bodyPr>
          <a:lstStyle>
            <a:lvl1pPr>
              <a:defRPr lang="de-DE" sz="5067" cap="all" baseline="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1436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0FC92-8C74-4DFD-8F76-EEA07580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279FFA-1448-4B53-8FFA-12688A08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F202AB-5BDB-4133-A726-913CEC8A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C2F032-742F-41AC-87A3-B4C200BC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72631B-CF9D-49FB-9FB7-96B03D6C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47E11D-4DA8-4726-9830-AF1558AF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A75788-1E82-46CE-AD48-5C1EE66BD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72DEF3-ED85-4F2A-AF5F-F5824FE7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012132-9C29-4BD6-AB5C-1D35CFAC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415E9F-6B08-4001-BB5E-F35F8575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1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2BF4D-8275-4995-A287-78E575B9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60AC6B-5310-434D-8DB0-9F1187250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E37962-5086-4F5B-BEE8-8A1534A5A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396636-252D-4C2F-B438-78D2DFB8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1043BC-142C-4DFB-9F4F-7E571D68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981C46-4552-4461-A2BB-286E74C2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57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9FDCA-5E83-4196-A4D2-2ADACC75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EAC39B-B1AF-41FE-B037-546501B0C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C43CFB-ABEE-419A-815F-042D792F7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A3D136-24A0-42FA-A61E-51E306E93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714E34-A25A-4CC1-A0A7-E4B1DCEE8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34F56BB-DE41-4A5D-8416-9114910B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65FE42-C6BB-4DAE-8098-033606F91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AC4C41-6A3D-437A-80CC-7A748F6D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4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EA6DDF-E0CB-4EBF-BAA9-F023B455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B8DDA9-8B90-4585-BC4C-5911886C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126588-A22D-48D2-AFED-A971EBDC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E28535-B82D-4E0E-8E32-B98D700A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7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68D4593-326D-4D6C-84F3-D4044A4F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E99E897-CBF6-4075-8CFC-E54C8953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44D654-18BD-41BF-A3FE-4E13B1F8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2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3B95F-8E70-45C0-A3F4-BCB2A69F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466C82-5463-464B-A4B4-C5A5B2C20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2D5E67-8228-4308-80B5-5DBE55A70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AE6E5E-4829-4DB6-9D2F-4F16EFF6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7B6763-D948-4F0A-BDB0-E8A91848B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22E403-B28D-4471-92C7-73132353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1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5B291-05D3-4E2C-8E52-502BB4859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9CF28C-EB1F-42E9-8416-2EEDD15AA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B38879-A31F-4C04-BCDC-431DE3479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74440F-C09F-4671-9E0C-F6224ED6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17D791-D813-466A-A288-8CF6728D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54D442-E176-4316-A67A-707C7C91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1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BAEF81-0BCD-44CA-BFFC-FF5E9550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B42A58-8061-47CE-9FC3-2F7E8E08B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1EEAB5-8BB4-4080-89A7-8207C8CC5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2306-1A9B-4687-AE65-2E0553048888}" type="datetimeFigureOut">
              <a:rPr lang="ru-RU" smtClean="0"/>
              <a:t>пн 03.12.18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66675B-2317-4465-A751-50179649D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252564-4021-4756-835F-E1ECFDFA5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F1C7-AA6B-419E-AE51-3B46D38B1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2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2" descr="C:\Users\kovzan\Desktop\GFK\foto\2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-1355" y="-582"/>
            <a:ext cx="12193355" cy="686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Rechteck 21"/>
          <p:cNvSpPr/>
          <p:nvPr>
            <p:custDataLst>
              <p:tags r:id="rId2"/>
            </p:custDataLst>
          </p:nvPr>
        </p:nvSpPr>
        <p:spPr bwMode="gray">
          <a:xfrm>
            <a:off x="1356" y="-581"/>
            <a:ext cx="12192000" cy="6933644"/>
          </a:xfrm>
          <a:prstGeom prst="rect">
            <a:avLst/>
          </a:prstGeom>
          <a:gradFill flip="none" rotWithShape="1">
            <a:gsLst>
              <a:gs pos="42000">
                <a:srgbClr val="FFFFFF">
                  <a:alpha val="41000"/>
                </a:srgbClr>
              </a:gs>
              <a:gs pos="4000">
                <a:schemeClr val="bg1">
                  <a:alpha val="90000"/>
                </a:schemeClr>
              </a:gs>
              <a:gs pos="88000">
                <a:schemeClr val="bg1">
                  <a:alpha val="0"/>
                </a:schemeClr>
              </a:gs>
            </a:gsLst>
            <a:lin ang="6600000" scaled="0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>
              <a:spcBef>
                <a:spcPts val="400"/>
              </a:spcBef>
            </a:pPr>
            <a:endParaRPr lang="en-US" sz="2133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gray">
          <a:xfrm>
            <a:off x="5575593" y="6635422"/>
            <a:ext cx="3584315" cy="164212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 defTabSz="914377">
              <a:spcBef>
                <a:spcPts val="400"/>
              </a:spcBef>
            </a:pPr>
            <a:r>
              <a:rPr lang="ru-RU" sz="1067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Источник: опрос экспертов, участников </a:t>
            </a:r>
            <a:r>
              <a:rPr lang="ru-RU" sz="1067" dirty="0" smtClean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форсайт-сессии </a:t>
            </a:r>
            <a:endParaRPr lang="ru-RU" sz="1067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9"/>
          <p:cNvSpPr txBox="1">
            <a:spLocks/>
          </p:cNvSpPr>
          <p:nvPr/>
        </p:nvSpPr>
        <p:spPr>
          <a:xfrm>
            <a:off x="323583" y="1498164"/>
            <a:ext cx="1966772" cy="944531"/>
          </a:xfrm>
          <a:prstGeom prst="rect">
            <a:avLst/>
          </a:prstGeom>
          <a:solidFill>
            <a:schemeClr val="tx2"/>
          </a:solidFill>
        </p:spPr>
        <p:txBody>
          <a:bodyPr vert="horz" lIns="97945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1333" dirty="0"/>
              <a:t>Цифровая трансформация</a:t>
            </a:r>
            <a:endParaRPr lang="en-GB" sz="1333" dirty="0"/>
          </a:p>
        </p:txBody>
      </p:sp>
      <p:sp>
        <p:nvSpPr>
          <p:cNvPr id="19" name="Text Placeholder 12"/>
          <p:cNvSpPr txBox="1">
            <a:spLocks/>
          </p:cNvSpPr>
          <p:nvPr/>
        </p:nvSpPr>
        <p:spPr>
          <a:xfrm>
            <a:off x="323587" y="2498735"/>
            <a:ext cx="1966772" cy="597984"/>
          </a:xfrm>
          <a:prstGeom prst="rect">
            <a:avLst/>
          </a:prstGeom>
          <a:solidFill>
            <a:schemeClr val="accent6"/>
          </a:solidFill>
        </p:spPr>
        <p:txBody>
          <a:bodyPr vert="horz" lIns="97945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1333" dirty="0"/>
              <a:t>Ответственное потребление</a:t>
            </a:r>
            <a:endParaRPr lang="en-GB" sz="1333" dirty="0"/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323590" y="3155046"/>
            <a:ext cx="1966772" cy="757748"/>
          </a:xfrm>
          <a:prstGeom prst="rect">
            <a:avLst/>
          </a:prstGeom>
          <a:solidFill>
            <a:schemeClr val="accent5"/>
          </a:solidFill>
        </p:spPr>
        <p:txBody>
          <a:bodyPr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1200" dirty="0">
                <a:solidFill>
                  <a:schemeClr val="bg1"/>
                </a:solidFill>
              </a:rPr>
              <a:t>Усиление государственного регулирования</a:t>
            </a:r>
          </a:p>
        </p:txBody>
      </p:sp>
      <p:sp>
        <p:nvSpPr>
          <p:cNvPr id="23" name="Text Placeholder 9"/>
          <p:cNvSpPr txBox="1">
            <a:spLocks/>
          </p:cNvSpPr>
          <p:nvPr/>
        </p:nvSpPr>
        <p:spPr>
          <a:xfrm>
            <a:off x="323582" y="3977632"/>
            <a:ext cx="1966773" cy="1117173"/>
          </a:xfrm>
          <a:prstGeom prst="rect">
            <a:avLst/>
          </a:prstGeom>
          <a:solidFill>
            <a:srgbClr val="B7BF12"/>
          </a:solidFill>
        </p:spPr>
        <p:txBody>
          <a:bodyPr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1200" dirty="0">
                <a:solidFill>
                  <a:schemeClr val="bg1"/>
                </a:solidFill>
              </a:rPr>
              <a:t>Продление активной фазы жизни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 Placeholder 9"/>
          <p:cNvSpPr txBox="1">
            <a:spLocks/>
          </p:cNvSpPr>
          <p:nvPr/>
        </p:nvSpPr>
        <p:spPr>
          <a:xfrm>
            <a:off x="323577" y="5150846"/>
            <a:ext cx="1966775" cy="5610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en-US" sz="1333" dirty="0">
                <a:solidFill>
                  <a:schemeClr val="bg1"/>
                </a:solidFill>
              </a:rPr>
              <a:t>Long life learning</a:t>
            </a:r>
            <a:endParaRPr lang="en-GB" sz="1333" dirty="0">
              <a:solidFill>
                <a:schemeClr val="bg1"/>
              </a:solidFill>
            </a:endParaRPr>
          </a:p>
        </p:txBody>
      </p:sp>
      <p:sp>
        <p:nvSpPr>
          <p:cNvPr id="25" name="Text Placeholder 10"/>
          <p:cNvSpPr txBox="1">
            <a:spLocks/>
          </p:cNvSpPr>
          <p:nvPr/>
        </p:nvSpPr>
        <p:spPr>
          <a:xfrm>
            <a:off x="323578" y="5754126"/>
            <a:ext cx="1966775" cy="909085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1088"/>
              </a:spcBef>
            </a:pPr>
            <a:r>
              <a:rPr lang="ru-RU" sz="1333" dirty="0">
                <a:solidFill>
                  <a:schemeClr val="bg1"/>
                </a:solidFill>
              </a:rPr>
              <a:t>Персонализация предложения</a:t>
            </a:r>
          </a:p>
        </p:txBody>
      </p:sp>
      <p:sp>
        <p:nvSpPr>
          <p:cNvPr id="26" name="Text Placeholder 9"/>
          <p:cNvSpPr txBox="1">
            <a:spLocks/>
          </p:cNvSpPr>
          <p:nvPr/>
        </p:nvSpPr>
        <p:spPr>
          <a:xfrm>
            <a:off x="2324935" y="1497830"/>
            <a:ext cx="638399" cy="446724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МАРКЕТПЛЕЙСЫ И АГРЕГАТОРЫ</a:t>
            </a:r>
            <a:endParaRPr lang="en-GB" sz="667" dirty="0"/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2326904" y="5793313"/>
            <a:ext cx="1083625" cy="370895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УВЕЛИЧЕНИЕ СКОРОСТИ ПОЯВЛЕНИЯ НОВИНОК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1236" y="1178131"/>
            <a:ext cx="11455021" cy="27295"/>
          </a:xfrm>
          <a:prstGeom prst="line">
            <a:avLst/>
          </a:prstGeom>
          <a:ln w="28575">
            <a:headEnd/>
            <a:tailEnd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236591" y="1005259"/>
            <a:ext cx="363940" cy="345743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Овал 5"/>
          <p:cNvSpPr/>
          <p:nvPr/>
        </p:nvSpPr>
        <p:spPr>
          <a:xfrm>
            <a:off x="2277263" y="1032554"/>
            <a:ext cx="282595" cy="2881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" name="TextBox 6"/>
          <p:cNvSpPr txBox="1"/>
          <p:nvPr/>
        </p:nvSpPr>
        <p:spPr>
          <a:xfrm>
            <a:off x="2067154" y="759647"/>
            <a:ext cx="702813" cy="225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1"/>
            <a:r>
              <a:rPr lang="ru-RU" sz="1467" dirty="0"/>
              <a:t>Сегодня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21915" y="753139"/>
            <a:ext cx="582468" cy="225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1" algn="ctr"/>
            <a:r>
              <a:rPr lang="ru-RU" sz="1467" dirty="0"/>
              <a:t>3 года</a:t>
            </a:r>
          </a:p>
        </p:txBody>
      </p:sp>
      <p:sp>
        <p:nvSpPr>
          <p:cNvPr id="34" name="Text Placeholder 9"/>
          <p:cNvSpPr txBox="1">
            <a:spLocks/>
          </p:cNvSpPr>
          <p:nvPr/>
        </p:nvSpPr>
        <p:spPr>
          <a:xfrm>
            <a:off x="2453905" y="1981034"/>
            <a:ext cx="856507" cy="448925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КОММУНИКАЦИЯ ГАДЖЕТОВ</a:t>
            </a:r>
            <a:endParaRPr lang="en-GB" sz="667" dirty="0"/>
          </a:p>
        </p:txBody>
      </p:sp>
      <p:sp>
        <p:nvSpPr>
          <p:cNvPr id="35" name="Text Placeholder 9"/>
          <p:cNvSpPr txBox="1">
            <a:spLocks/>
          </p:cNvSpPr>
          <p:nvPr/>
        </p:nvSpPr>
        <p:spPr>
          <a:xfrm>
            <a:off x="2997914" y="1498165"/>
            <a:ext cx="1684993" cy="436767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ВИРТУАЛЬНОЕ ПРИСУТСТВИЕ В РАЗНЫХ МЕСТАХ ДИСТАНЦИРОВАННО: РАБОТА, ПУТЕШЕСТВИЯ, ШОППИНГ</a:t>
            </a:r>
            <a:endParaRPr lang="en-GB" sz="667" dirty="0"/>
          </a:p>
        </p:txBody>
      </p:sp>
      <p:sp>
        <p:nvSpPr>
          <p:cNvPr id="36" name="Text Placeholder 9"/>
          <p:cNvSpPr txBox="1">
            <a:spLocks/>
          </p:cNvSpPr>
          <p:nvPr/>
        </p:nvSpPr>
        <p:spPr>
          <a:xfrm>
            <a:off x="3391149" y="1981034"/>
            <a:ext cx="717769" cy="448372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en-US" sz="667" dirty="0"/>
              <a:t>DIGITAL-NATIVE GENERATION</a:t>
            </a:r>
            <a:endParaRPr lang="en-GB" sz="667" dirty="0"/>
          </a:p>
        </p:txBody>
      </p:sp>
      <p:sp>
        <p:nvSpPr>
          <p:cNvPr id="37" name="Text Placeholder 9"/>
          <p:cNvSpPr txBox="1">
            <a:spLocks/>
          </p:cNvSpPr>
          <p:nvPr/>
        </p:nvSpPr>
        <p:spPr>
          <a:xfrm>
            <a:off x="4189656" y="1979753"/>
            <a:ext cx="520507" cy="440729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en-GB" sz="667" dirty="0"/>
              <a:t>digital detox</a:t>
            </a:r>
          </a:p>
        </p:txBody>
      </p:sp>
      <p:sp>
        <p:nvSpPr>
          <p:cNvPr id="38" name="Text Placeholder 9"/>
          <p:cNvSpPr txBox="1">
            <a:spLocks/>
          </p:cNvSpPr>
          <p:nvPr/>
        </p:nvSpPr>
        <p:spPr>
          <a:xfrm>
            <a:off x="4760742" y="1498165"/>
            <a:ext cx="1144047" cy="444001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трансформация ритейла</a:t>
            </a:r>
            <a:endParaRPr lang="en-GB" sz="667" dirty="0"/>
          </a:p>
        </p:txBody>
      </p:sp>
      <p:sp>
        <p:nvSpPr>
          <p:cNvPr id="39" name="Text Placeholder 9"/>
          <p:cNvSpPr txBox="1">
            <a:spLocks/>
          </p:cNvSpPr>
          <p:nvPr/>
        </p:nvSpPr>
        <p:spPr>
          <a:xfrm>
            <a:off x="4734580" y="1978897"/>
            <a:ext cx="2270040" cy="441585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ИЗМЕНЕНИЕ </a:t>
            </a:r>
            <a:r>
              <a:rPr lang="en-US" sz="667" dirty="0"/>
              <a:t>CUSTOMER JOURNEY</a:t>
            </a:r>
            <a:endParaRPr lang="en-GB" sz="667" dirty="0"/>
          </a:p>
        </p:txBody>
      </p:sp>
      <p:sp>
        <p:nvSpPr>
          <p:cNvPr id="40" name="Text Placeholder 12"/>
          <p:cNvSpPr txBox="1">
            <a:spLocks/>
          </p:cNvSpPr>
          <p:nvPr/>
        </p:nvSpPr>
        <p:spPr>
          <a:xfrm>
            <a:off x="4746636" y="2497476"/>
            <a:ext cx="1148945" cy="569621"/>
          </a:xfrm>
          <a:prstGeom prst="rect">
            <a:avLst/>
          </a:prstGeom>
          <a:solidFill>
            <a:schemeClr val="accent6">
              <a:alpha val="61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ФОКУС НА ПЕРЕРАБОТКУ ПРОДУКТОВ И УПАКОВКИ</a:t>
            </a:r>
            <a:endParaRPr lang="en-GB" sz="667" dirty="0"/>
          </a:p>
        </p:txBody>
      </p:sp>
      <p:sp>
        <p:nvSpPr>
          <p:cNvPr id="41" name="Text Placeholder 10"/>
          <p:cNvSpPr txBox="1">
            <a:spLocks/>
          </p:cNvSpPr>
          <p:nvPr/>
        </p:nvSpPr>
        <p:spPr>
          <a:xfrm>
            <a:off x="2326905" y="3180445"/>
            <a:ext cx="761959" cy="662800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ГОСУДАРСТВО КАК ЗАКАЗЧИК</a:t>
            </a:r>
          </a:p>
        </p:txBody>
      </p:sp>
      <p:sp>
        <p:nvSpPr>
          <p:cNvPr id="42" name="Text Placeholder 10"/>
          <p:cNvSpPr txBox="1">
            <a:spLocks/>
          </p:cNvSpPr>
          <p:nvPr/>
        </p:nvSpPr>
        <p:spPr>
          <a:xfrm>
            <a:off x="3170835" y="3193111"/>
            <a:ext cx="777364" cy="662800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ТЕНЕВОЙ РЫНОК</a:t>
            </a:r>
          </a:p>
        </p:txBody>
      </p:sp>
      <p:sp>
        <p:nvSpPr>
          <p:cNvPr id="43" name="Text Placeholder 10"/>
          <p:cNvSpPr txBox="1">
            <a:spLocks/>
          </p:cNvSpPr>
          <p:nvPr/>
        </p:nvSpPr>
        <p:spPr>
          <a:xfrm>
            <a:off x="4030172" y="3189691"/>
            <a:ext cx="893955" cy="680256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ШТРАФЫ, НАКАЗАНИЯ</a:t>
            </a:r>
          </a:p>
        </p:txBody>
      </p:sp>
      <p:sp>
        <p:nvSpPr>
          <p:cNvPr id="44" name="Text Placeholder 10"/>
          <p:cNvSpPr txBox="1">
            <a:spLocks/>
          </p:cNvSpPr>
          <p:nvPr/>
        </p:nvSpPr>
        <p:spPr>
          <a:xfrm>
            <a:off x="5046137" y="3193208"/>
            <a:ext cx="842473" cy="662800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РОЛИ СТАНДАРТОВ</a:t>
            </a:r>
          </a:p>
        </p:txBody>
      </p:sp>
      <p:sp>
        <p:nvSpPr>
          <p:cNvPr id="46" name="Text Placeholder 9"/>
          <p:cNvSpPr txBox="1">
            <a:spLocks/>
          </p:cNvSpPr>
          <p:nvPr/>
        </p:nvSpPr>
        <p:spPr>
          <a:xfrm>
            <a:off x="2326905" y="3977665"/>
            <a:ext cx="769463" cy="51207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ДЕТАЛЬНОЕ ВНИМАНИЕ К СОСТАВУ ПРОДУКТОВ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Placeholder 9"/>
          <p:cNvSpPr txBox="1">
            <a:spLocks/>
          </p:cNvSpPr>
          <p:nvPr/>
        </p:nvSpPr>
        <p:spPr>
          <a:xfrm>
            <a:off x="2326905" y="4535840"/>
            <a:ext cx="761959" cy="539477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ДЕТАЛЬНОЕ ВНИМАНИЕ К МЕСТУ ПРОИЗВОДСТВА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Placeholder 9"/>
          <p:cNvSpPr txBox="1">
            <a:spLocks/>
          </p:cNvSpPr>
          <p:nvPr/>
        </p:nvSpPr>
        <p:spPr>
          <a:xfrm>
            <a:off x="3132916" y="3987865"/>
            <a:ext cx="815283" cy="510339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КУЛЬТУРЫ ПРИГОТОВЛЕНИЯ ПИЩИ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Placeholder 9"/>
          <p:cNvSpPr txBox="1">
            <a:spLocks/>
          </p:cNvSpPr>
          <p:nvPr/>
        </p:nvSpPr>
        <p:spPr>
          <a:xfrm>
            <a:off x="3219468" y="4544307"/>
            <a:ext cx="584133" cy="548195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СЕРВИСЫ ГОТОВОЙ ЕДЫ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 Placeholder 9"/>
          <p:cNvSpPr txBox="1">
            <a:spLocks/>
          </p:cNvSpPr>
          <p:nvPr/>
        </p:nvSpPr>
        <p:spPr>
          <a:xfrm>
            <a:off x="3961151" y="3979400"/>
            <a:ext cx="523227" cy="51207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ЗАБОТА О ЗДОРОВЬЕ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Placeholder 9"/>
          <p:cNvSpPr txBox="1">
            <a:spLocks/>
          </p:cNvSpPr>
          <p:nvPr/>
        </p:nvSpPr>
        <p:spPr>
          <a:xfrm>
            <a:off x="3871079" y="4549542"/>
            <a:ext cx="786357" cy="51207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ЭМОЦИОНАЛЬНОЕ ЗДОРОВЬЕ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Placeholder 9"/>
          <p:cNvSpPr txBox="1">
            <a:spLocks/>
          </p:cNvSpPr>
          <p:nvPr/>
        </p:nvSpPr>
        <p:spPr>
          <a:xfrm>
            <a:off x="4518244" y="3989032"/>
            <a:ext cx="1091635" cy="512091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СПОРТ – НЕ ЗАНЯТИЕ, А ОБРАЗ ЖИЗНИ (КАК ЗУБЫ ЧИСТИТЬ)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 Placeholder 9"/>
          <p:cNvSpPr txBox="1">
            <a:spLocks/>
          </p:cNvSpPr>
          <p:nvPr/>
        </p:nvSpPr>
        <p:spPr>
          <a:xfrm>
            <a:off x="4682907" y="4549541"/>
            <a:ext cx="1127861" cy="51207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НОВЫЕ ДИСТАНЦИОННЫЕ МЕД. СЕРВИСЫ (ТЕЛЕМЕДИЦИНА)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 Placeholder 9"/>
          <p:cNvSpPr txBox="1">
            <a:spLocks/>
          </p:cNvSpPr>
          <p:nvPr/>
        </p:nvSpPr>
        <p:spPr>
          <a:xfrm>
            <a:off x="5639894" y="3994321"/>
            <a:ext cx="666681" cy="512091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 В ФИЗИОЛОГИИ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 Placeholder 9"/>
          <p:cNvSpPr txBox="1">
            <a:spLocks/>
          </p:cNvSpPr>
          <p:nvPr/>
        </p:nvSpPr>
        <p:spPr>
          <a:xfrm>
            <a:off x="5836239" y="4554251"/>
            <a:ext cx="576144" cy="512091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 В ПИТАНИИ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 Placeholder 9"/>
          <p:cNvSpPr txBox="1">
            <a:spLocks/>
          </p:cNvSpPr>
          <p:nvPr/>
        </p:nvSpPr>
        <p:spPr>
          <a:xfrm>
            <a:off x="2363830" y="5163628"/>
            <a:ext cx="1594639" cy="284405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ДИСТАНЦИОННОЕ ОБУЧЕНИЕ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 Placeholder 9"/>
          <p:cNvSpPr txBox="1">
            <a:spLocks/>
          </p:cNvSpPr>
          <p:nvPr/>
        </p:nvSpPr>
        <p:spPr>
          <a:xfrm>
            <a:off x="2363828" y="5467606"/>
            <a:ext cx="1594640" cy="244308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НЕПРОФЕССИОНАЛЬНОГО ОБРАЗОВАНИЯ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 Placeholder 9"/>
          <p:cNvSpPr txBox="1">
            <a:spLocks/>
          </p:cNvSpPr>
          <p:nvPr/>
        </p:nvSpPr>
        <p:spPr>
          <a:xfrm>
            <a:off x="3988928" y="5185915"/>
            <a:ext cx="970371" cy="490928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УВЕЛИЧЕНИЕ РАЗНООБРАЗИЯ ОБРАЗОВАТЕЛЬНЫХ ПРОГРАММ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Placeholder 10"/>
          <p:cNvSpPr txBox="1">
            <a:spLocks/>
          </p:cNvSpPr>
          <p:nvPr/>
        </p:nvSpPr>
        <p:spPr>
          <a:xfrm>
            <a:off x="2335760" y="6302964"/>
            <a:ext cx="1075451" cy="360249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СЕРВИС НАПОМИНАНИЙ (ПОРА КУПИТЬ ЛИНЗЫ)</a:t>
            </a:r>
          </a:p>
        </p:txBody>
      </p:sp>
      <p:sp>
        <p:nvSpPr>
          <p:cNvPr id="61" name="Text Placeholder 10"/>
          <p:cNvSpPr txBox="1">
            <a:spLocks/>
          </p:cNvSpPr>
          <p:nvPr/>
        </p:nvSpPr>
        <p:spPr>
          <a:xfrm>
            <a:off x="3457966" y="5788720"/>
            <a:ext cx="722780" cy="350277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en-US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A-COMMERCE</a:t>
            </a:r>
            <a:endParaRPr lang="ru-RU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Placeholder 10"/>
          <p:cNvSpPr txBox="1">
            <a:spLocks/>
          </p:cNvSpPr>
          <p:nvPr/>
        </p:nvSpPr>
        <p:spPr>
          <a:xfrm>
            <a:off x="3475661" y="6302964"/>
            <a:ext cx="713995" cy="360249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ЗНАНИЕ ПОТРЕБИТЕЛЯ</a:t>
            </a:r>
          </a:p>
        </p:txBody>
      </p:sp>
      <p:sp>
        <p:nvSpPr>
          <p:cNvPr id="63" name="Text Placeholder 10"/>
          <p:cNvSpPr txBox="1">
            <a:spLocks/>
          </p:cNvSpPr>
          <p:nvPr/>
        </p:nvSpPr>
        <p:spPr>
          <a:xfrm>
            <a:off x="4254107" y="5758021"/>
            <a:ext cx="1011083" cy="406187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ПРЕДВОСХИЩЕНИЕ СПРОСА</a:t>
            </a:r>
          </a:p>
        </p:txBody>
      </p:sp>
      <p:sp>
        <p:nvSpPr>
          <p:cNvPr id="64" name="Text Placeholder 10"/>
          <p:cNvSpPr txBox="1">
            <a:spLocks/>
          </p:cNvSpPr>
          <p:nvPr/>
        </p:nvSpPr>
        <p:spPr>
          <a:xfrm>
            <a:off x="4241623" y="6260753"/>
            <a:ext cx="1003595" cy="402460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ГИБКИЙ АНАЛИЗ ПРЕДЫДУЩИЙ ПОКУПОК</a:t>
            </a:r>
          </a:p>
        </p:txBody>
      </p:sp>
      <p:sp>
        <p:nvSpPr>
          <p:cNvPr id="49" name="Title 3">
            <a:extLst>
              <a:ext uri="{FF2B5EF4-FFF2-40B4-BE49-F238E27FC236}">
                <a16:creationId xmlns:a16="http://schemas.microsoft.com/office/drawing/2014/main" xmlns="" id="{705D41B3-E158-4950-8331-C147BFD2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37" y="15740"/>
            <a:ext cx="11731372" cy="395401"/>
          </a:xfrm>
        </p:spPr>
        <p:txBody>
          <a:bodyPr/>
          <a:lstStyle/>
          <a:p>
            <a:pPr algn="ctr"/>
            <a:r>
              <a:rPr lang="ru-RU" sz="2667" dirty="0">
                <a:solidFill>
                  <a:schemeClr val="tx1"/>
                </a:solidFill>
              </a:rPr>
              <a:t>Дорожная карта манифестации трендов</a:t>
            </a:r>
            <a:endParaRPr lang="en-US" sz="2667" dirty="0">
              <a:solidFill>
                <a:schemeClr val="tx1"/>
              </a:solidFill>
            </a:endParaRPr>
          </a:p>
        </p:txBody>
      </p:sp>
      <p:sp>
        <p:nvSpPr>
          <p:cNvPr id="65" name="Text Placeholder 9"/>
          <p:cNvSpPr txBox="1">
            <a:spLocks/>
          </p:cNvSpPr>
          <p:nvPr/>
        </p:nvSpPr>
        <p:spPr>
          <a:xfrm>
            <a:off x="5994973" y="1497830"/>
            <a:ext cx="1009647" cy="446724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ВОПРОСЫ ПРОФОРИЕНТАЦИИ, ПЕРЕОБУЧЕНИЯ</a:t>
            </a:r>
            <a:endParaRPr lang="en-GB" sz="667" dirty="0"/>
          </a:p>
        </p:txBody>
      </p:sp>
      <p:sp>
        <p:nvSpPr>
          <p:cNvPr id="66" name="Text Placeholder 10"/>
          <p:cNvSpPr txBox="1">
            <a:spLocks/>
          </p:cNvSpPr>
          <p:nvPr/>
        </p:nvSpPr>
        <p:spPr>
          <a:xfrm>
            <a:off x="5336520" y="5758023"/>
            <a:ext cx="878843" cy="406187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СТИРАНИЕ ГРАНИЦ МЕЖДУ РЫНКАМИ</a:t>
            </a:r>
          </a:p>
        </p:txBody>
      </p:sp>
      <p:sp>
        <p:nvSpPr>
          <p:cNvPr id="67" name="Text Placeholder 9"/>
          <p:cNvSpPr txBox="1">
            <a:spLocks/>
          </p:cNvSpPr>
          <p:nvPr/>
        </p:nvSpPr>
        <p:spPr>
          <a:xfrm>
            <a:off x="7046232" y="1552843"/>
            <a:ext cx="994752" cy="723883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ЦЕЛЕСООБРАЗНОЕ ПРИМЕНЕНИЕ ТЕХНОЛОГИЙ</a:t>
            </a:r>
            <a:endParaRPr lang="en-GB" sz="667" dirty="0"/>
          </a:p>
        </p:txBody>
      </p:sp>
      <p:sp>
        <p:nvSpPr>
          <p:cNvPr id="68" name="Text Placeholder 12"/>
          <p:cNvSpPr txBox="1">
            <a:spLocks/>
          </p:cNvSpPr>
          <p:nvPr/>
        </p:nvSpPr>
        <p:spPr>
          <a:xfrm>
            <a:off x="5983257" y="2509692"/>
            <a:ext cx="1158873" cy="569621"/>
          </a:xfrm>
          <a:prstGeom prst="rect">
            <a:avLst/>
          </a:prstGeom>
          <a:solidFill>
            <a:schemeClr val="accent6">
              <a:alpha val="61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ЭКСПЛУАТАЦИЯ ТРЕНДА В МАРКЕТИНГОВОЙ КОММУНИКАЦИИ</a:t>
            </a:r>
            <a:endParaRPr lang="en-GB" sz="667" dirty="0"/>
          </a:p>
        </p:txBody>
      </p:sp>
      <p:sp>
        <p:nvSpPr>
          <p:cNvPr id="69" name="Text Placeholder 10"/>
          <p:cNvSpPr txBox="1">
            <a:spLocks/>
          </p:cNvSpPr>
          <p:nvPr/>
        </p:nvSpPr>
        <p:spPr>
          <a:xfrm>
            <a:off x="5983256" y="3190245"/>
            <a:ext cx="946939" cy="662800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УВЕЛИЧЕНИЕ КОЛИЧЕСТВА ЖАЛОБ НА НАРУШЕНИЯ</a:t>
            </a:r>
          </a:p>
        </p:txBody>
      </p:sp>
      <p:sp>
        <p:nvSpPr>
          <p:cNvPr id="70" name="Text Placeholder 10"/>
          <p:cNvSpPr txBox="1">
            <a:spLocks/>
          </p:cNvSpPr>
          <p:nvPr/>
        </p:nvSpPr>
        <p:spPr>
          <a:xfrm>
            <a:off x="6990921" y="3199828"/>
            <a:ext cx="1083708" cy="662521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УЛУЧШЕНИЕ АДМИНИСТРАТИВНЫХ ДАННЫХ ГОСУДАРСТВОМ</a:t>
            </a:r>
          </a:p>
        </p:txBody>
      </p:sp>
      <p:sp>
        <p:nvSpPr>
          <p:cNvPr id="71" name="Text Placeholder 10"/>
          <p:cNvSpPr txBox="1">
            <a:spLocks/>
          </p:cNvSpPr>
          <p:nvPr/>
        </p:nvSpPr>
        <p:spPr>
          <a:xfrm>
            <a:off x="8135354" y="3193830"/>
            <a:ext cx="1601193" cy="656529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РЕГУЛИРОВАНИЕ ДОСТУПА К ПЕРСОНАЛЬНЫМ ДАННЫМ ГОСУДАРСТВОМ</a:t>
            </a:r>
          </a:p>
        </p:txBody>
      </p:sp>
      <p:sp>
        <p:nvSpPr>
          <p:cNvPr id="72" name="Text Placeholder 9"/>
          <p:cNvSpPr txBox="1">
            <a:spLocks/>
          </p:cNvSpPr>
          <p:nvPr/>
        </p:nvSpPr>
        <p:spPr>
          <a:xfrm>
            <a:off x="6328833" y="3991844"/>
            <a:ext cx="871207" cy="51207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ШИРОЧАЙШЕЕ РАСПРОСТРАНЕНИЕ БАДОВ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 Placeholder 9"/>
          <p:cNvSpPr txBox="1">
            <a:spLocks/>
          </p:cNvSpPr>
          <p:nvPr/>
        </p:nvSpPr>
        <p:spPr>
          <a:xfrm>
            <a:off x="6437853" y="4549542"/>
            <a:ext cx="1238489" cy="539477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ВЫСОКОТОЧНЫЙ КОНТРОЛЬ СОСТОЯНИЯ ОРГАНИЗМА (НОСИМЫЕ УСТРОЙСТВА</a:t>
            </a:r>
            <a:r>
              <a:rPr lang="en-US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Text Placeholder 9"/>
          <p:cNvSpPr txBox="1">
            <a:spLocks/>
          </p:cNvSpPr>
          <p:nvPr/>
        </p:nvSpPr>
        <p:spPr>
          <a:xfrm>
            <a:off x="7216631" y="3994803"/>
            <a:ext cx="824352" cy="510339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ДОСТУПНОЙ ЭСТЕТИЧЕСКОЙ МЕДИЦИНЫ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Text Placeholder 9"/>
          <p:cNvSpPr txBox="1">
            <a:spLocks/>
          </p:cNvSpPr>
          <p:nvPr/>
        </p:nvSpPr>
        <p:spPr>
          <a:xfrm>
            <a:off x="8074627" y="4001276"/>
            <a:ext cx="1138016" cy="512091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ЭКОЛОГИЧНОСТЬ СРЕДЫ ПРОЖИВАНИЯ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Text Placeholder 9"/>
          <p:cNvSpPr txBox="1">
            <a:spLocks/>
          </p:cNvSpPr>
          <p:nvPr/>
        </p:nvSpPr>
        <p:spPr>
          <a:xfrm>
            <a:off x="7710445" y="4559896"/>
            <a:ext cx="1132932" cy="51207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ПРОСТОТА ПОЛУЧЕНИЯ НОВЫХ ПРОФЕССИЙ – ИЗМЕНЕНИЕ РЫНКА ТРУДА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Text Placeholder 9"/>
          <p:cNvSpPr txBox="1">
            <a:spLocks/>
          </p:cNvSpPr>
          <p:nvPr/>
        </p:nvSpPr>
        <p:spPr>
          <a:xfrm>
            <a:off x="8900013" y="4554251"/>
            <a:ext cx="1245775" cy="512091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ИНФАНТИЛИЗМ ОБЩЕСТВА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Text Placeholder 9"/>
          <p:cNvSpPr txBox="1">
            <a:spLocks/>
          </p:cNvSpPr>
          <p:nvPr/>
        </p:nvSpPr>
        <p:spPr>
          <a:xfrm>
            <a:off x="5001080" y="5185914"/>
            <a:ext cx="1275848" cy="481825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ИНСТИТУТА ОБРАЗОВАНИЯ – ОБУЧЕНИЕ В КОРПОРАЦИЯХ, А НЕ В УНИВЕРСИТЕТАХ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Text Placeholder 9"/>
          <p:cNvSpPr txBox="1">
            <a:spLocks/>
          </p:cNvSpPr>
          <p:nvPr/>
        </p:nvSpPr>
        <p:spPr>
          <a:xfrm>
            <a:off x="6306577" y="5185915"/>
            <a:ext cx="984063" cy="468643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Сокращение продолжительности образования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 Placeholder 9"/>
          <p:cNvSpPr txBox="1">
            <a:spLocks/>
          </p:cNvSpPr>
          <p:nvPr/>
        </p:nvSpPr>
        <p:spPr>
          <a:xfrm>
            <a:off x="7320287" y="5179702"/>
            <a:ext cx="1507459" cy="464143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РОЛЬ ПРЕПОДАВАТЕЛЯ В ЗНАНИЯХ (50-ТИ ЛЕТНИЕ УЧЕНИКИ У 20-ТИ ЛЕТНИХ ПРЕПОДАВАТЕЛЕЙ)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Text Placeholder 10"/>
          <p:cNvSpPr txBox="1">
            <a:spLocks/>
          </p:cNvSpPr>
          <p:nvPr/>
        </p:nvSpPr>
        <p:spPr>
          <a:xfrm>
            <a:off x="5282499" y="6249927"/>
            <a:ext cx="1113660" cy="394632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МАТРИЦЫ РОЗНИЦЫ ПОТРЕБИТЕЛЕМ</a:t>
            </a:r>
          </a:p>
        </p:txBody>
      </p:sp>
      <p:sp>
        <p:nvSpPr>
          <p:cNvPr id="82" name="Text Placeholder 10"/>
          <p:cNvSpPr txBox="1">
            <a:spLocks/>
          </p:cNvSpPr>
          <p:nvPr/>
        </p:nvSpPr>
        <p:spPr>
          <a:xfrm>
            <a:off x="6272620" y="5752857"/>
            <a:ext cx="898589" cy="411352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Рост ценности человеческого общения</a:t>
            </a:r>
          </a:p>
        </p:txBody>
      </p:sp>
      <p:sp>
        <p:nvSpPr>
          <p:cNvPr id="83" name="Text Placeholder 10"/>
          <p:cNvSpPr txBox="1">
            <a:spLocks/>
          </p:cNvSpPr>
          <p:nvPr/>
        </p:nvSpPr>
        <p:spPr>
          <a:xfrm>
            <a:off x="6461242" y="6240225"/>
            <a:ext cx="1215101" cy="404335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ЦЕННОСТЬ ДОВЕРИЯ (ВЫПОЛНЕННЫЕ ОБЕЩАНИЯ КОМПАНИИ)</a:t>
            </a:r>
          </a:p>
        </p:txBody>
      </p:sp>
      <p:sp>
        <p:nvSpPr>
          <p:cNvPr id="84" name="Text Placeholder 10"/>
          <p:cNvSpPr txBox="1">
            <a:spLocks/>
          </p:cNvSpPr>
          <p:nvPr/>
        </p:nvSpPr>
        <p:spPr>
          <a:xfrm>
            <a:off x="7757468" y="6240225"/>
            <a:ext cx="1778552" cy="395227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ПРОДУКТА В ЕДИНСТВЕННОМ ЭКЗЕМПЛЯРЕ</a:t>
            </a:r>
          </a:p>
        </p:txBody>
      </p:sp>
      <p:sp>
        <p:nvSpPr>
          <p:cNvPr id="85" name="Text Placeholder 10"/>
          <p:cNvSpPr txBox="1">
            <a:spLocks/>
          </p:cNvSpPr>
          <p:nvPr/>
        </p:nvSpPr>
        <p:spPr>
          <a:xfrm>
            <a:off x="7236694" y="5765607"/>
            <a:ext cx="1851887" cy="398600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ВОВЛЕЧЕНИЕ ПОТРЕБИТЕЛЯ В СОЗДАНИЕ ПРОДУКТА</a:t>
            </a:r>
          </a:p>
        </p:txBody>
      </p:sp>
      <p:sp>
        <p:nvSpPr>
          <p:cNvPr id="86" name="Text Placeholder 12"/>
          <p:cNvSpPr txBox="1">
            <a:spLocks/>
          </p:cNvSpPr>
          <p:nvPr/>
        </p:nvSpPr>
        <p:spPr>
          <a:xfrm>
            <a:off x="7200040" y="2500638"/>
            <a:ext cx="1172769" cy="569621"/>
          </a:xfrm>
          <a:prstGeom prst="rect">
            <a:avLst/>
          </a:prstGeom>
          <a:solidFill>
            <a:schemeClr val="accent6">
              <a:alpha val="61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ВЫБОР ЭКОЛОГИЧЕСКИ ОТВЕТСТВЕННЫХ ТРЕНДОВ</a:t>
            </a:r>
            <a:endParaRPr lang="en-GB" sz="667" dirty="0"/>
          </a:p>
        </p:txBody>
      </p:sp>
      <p:sp>
        <p:nvSpPr>
          <p:cNvPr id="88" name="Text Placeholder 9"/>
          <p:cNvSpPr txBox="1">
            <a:spLocks/>
          </p:cNvSpPr>
          <p:nvPr/>
        </p:nvSpPr>
        <p:spPr>
          <a:xfrm>
            <a:off x="8121720" y="1552843"/>
            <a:ext cx="752717" cy="723883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ОБУЧЕНИЕ РОБОТОВ ЭМПАТИИ</a:t>
            </a:r>
            <a:endParaRPr lang="en-GB" sz="667" dirty="0"/>
          </a:p>
        </p:txBody>
      </p:sp>
      <p:sp>
        <p:nvSpPr>
          <p:cNvPr id="89" name="Text Placeholder 9"/>
          <p:cNvSpPr txBox="1">
            <a:spLocks/>
          </p:cNvSpPr>
          <p:nvPr/>
        </p:nvSpPr>
        <p:spPr>
          <a:xfrm>
            <a:off x="8955176" y="1552843"/>
            <a:ext cx="1331825" cy="723883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ПРИНЯТИЕ РЕШЕНИЙ ГАДЖЕТАМИ. ПРЕДИКТИВНАЯ АНАЛИТИКА</a:t>
            </a:r>
            <a:endParaRPr lang="en-GB" sz="667" dirty="0"/>
          </a:p>
        </p:txBody>
      </p:sp>
      <p:sp>
        <p:nvSpPr>
          <p:cNvPr id="90" name="Text Placeholder 12"/>
          <p:cNvSpPr txBox="1">
            <a:spLocks/>
          </p:cNvSpPr>
          <p:nvPr/>
        </p:nvSpPr>
        <p:spPr>
          <a:xfrm>
            <a:off x="8430718" y="2500638"/>
            <a:ext cx="1058481" cy="569621"/>
          </a:xfrm>
          <a:prstGeom prst="rect">
            <a:avLst/>
          </a:prstGeom>
          <a:solidFill>
            <a:schemeClr val="accent6">
              <a:alpha val="61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ОТВЕТСТВЕННОСТЬ ЗА СЕБЯ</a:t>
            </a:r>
            <a:endParaRPr lang="en-GB" sz="667" dirty="0"/>
          </a:p>
        </p:txBody>
      </p:sp>
      <p:sp>
        <p:nvSpPr>
          <p:cNvPr id="91" name="Text Placeholder 9"/>
          <p:cNvSpPr txBox="1">
            <a:spLocks/>
          </p:cNvSpPr>
          <p:nvPr/>
        </p:nvSpPr>
        <p:spPr>
          <a:xfrm>
            <a:off x="9259099" y="4001276"/>
            <a:ext cx="1269444" cy="506920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УВЕЛИЧЕНИЕ ФЕРТИЛЬНОГО ВОЗРАСТА</a:t>
            </a:r>
          </a:p>
        </p:txBody>
      </p:sp>
      <p:sp>
        <p:nvSpPr>
          <p:cNvPr id="92" name="Text Placeholder 9"/>
          <p:cNvSpPr txBox="1">
            <a:spLocks/>
          </p:cNvSpPr>
          <p:nvPr/>
        </p:nvSpPr>
        <p:spPr>
          <a:xfrm>
            <a:off x="8874438" y="5188165"/>
            <a:ext cx="978335" cy="464143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ТРАНСФОРМАЦИЯ ОБРАЗОВАТЕЛЬНОГО ПРОЦЕССА – ГИБКИЙ ПОДХОД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Text Placeholder 9"/>
          <p:cNvSpPr txBox="1">
            <a:spLocks/>
          </p:cNvSpPr>
          <p:nvPr/>
        </p:nvSpPr>
        <p:spPr>
          <a:xfrm>
            <a:off x="9921109" y="5199438"/>
            <a:ext cx="908092" cy="468301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РЫНКА ТРУДА – СТАЖЕР НЕ ПРИВЯЗАН К ВОЗРАСТУ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Text Placeholder 9"/>
          <p:cNvSpPr txBox="1">
            <a:spLocks/>
          </p:cNvSpPr>
          <p:nvPr/>
        </p:nvSpPr>
        <p:spPr>
          <a:xfrm>
            <a:off x="10897537" y="5199999"/>
            <a:ext cx="999940" cy="467741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УМЕНЬШЕНИЕ ГЛУБИНЫ ОБРАЗОВАНИЯ (БОЛЕЕ ПОВЕРХНОСТНОЕ)</a:t>
            </a:r>
            <a:endParaRPr lang="en-GB" sz="66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 Placeholder 12"/>
          <p:cNvSpPr txBox="1">
            <a:spLocks/>
          </p:cNvSpPr>
          <p:nvPr/>
        </p:nvSpPr>
        <p:spPr>
          <a:xfrm>
            <a:off x="9536020" y="2500638"/>
            <a:ext cx="1246549" cy="569621"/>
          </a:xfrm>
          <a:prstGeom prst="rect">
            <a:avLst/>
          </a:prstGeom>
          <a:solidFill>
            <a:schemeClr val="accent6">
              <a:alpha val="61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САМООГРАНИЧЕНИЕ ИЗБЫТОЧНОГО ПОТРЕБЛЕНИЯ</a:t>
            </a:r>
            <a:endParaRPr lang="en-GB" sz="667" dirty="0"/>
          </a:p>
        </p:txBody>
      </p:sp>
      <p:sp>
        <p:nvSpPr>
          <p:cNvPr id="96" name="Text Placeholder 9"/>
          <p:cNvSpPr txBox="1">
            <a:spLocks/>
          </p:cNvSpPr>
          <p:nvPr/>
        </p:nvSpPr>
        <p:spPr>
          <a:xfrm>
            <a:off x="10367738" y="1536381"/>
            <a:ext cx="1542407" cy="706479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wrap="square" lIns="97945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ЗАМЕЩЕНИЕ РОБОТАМИ РУТИННЫХ ПРОФЕССИЙ</a:t>
            </a:r>
            <a:endParaRPr lang="en-GB" sz="667" dirty="0"/>
          </a:p>
        </p:txBody>
      </p:sp>
      <p:sp>
        <p:nvSpPr>
          <p:cNvPr id="97" name="Text Placeholder 10"/>
          <p:cNvSpPr txBox="1">
            <a:spLocks/>
          </p:cNvSpPr>
          <p:nvPr/>
        </p:nvSpPr>
        <p:spPr>
          <a:xfrm>
            <a:off x="9177273" y="5739145"/>
            <a:ext cx="1918937" cy="425063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СНИЖЕНИЕ ИНТЕЛЛЕКТУАЛЬНОГО УРОВНЯ</a:t>
            </a:r>
          </a:p>
        </p:txBody>
      </p:sp>
      <p:sp>
        <p:nvSpPr>
          <p:cNvPr id="98" name="Text Placeholder 10"/>
          <p:cNvSpPr txBox="1">
            <a:spLocks/>
          </p:cNvSpPr>
          <p:nvPr/>
        </p:nvSpPr>
        <p:spPr>
          <a:xfrm>
            <a:off x="9661618" y="6255262"/>
            <a:ext cx="2206188" cy="356295"/>
          </a:xfrm>
          <a:prstGeom prst="rect">
            <a:avLst/>
          </a:prstGeom>
          <a:solidFill>
            <a:schemeClr val="accent4">
              <a:alpha val="47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ПОЯВЛЕНИЕ ПРОДУКТОВ, УДОВЛЕТВОРЯЮЩИХ УНИКАЛЬНЫЕ ПОТРЕБНОСТИ</a:t>
            </a:r>
          </a:p>
        </p:txBody>
      </p:sp>
      <p:sp>
        <p:nvSpPr>
          <p:cNvPr id="99" name="Text Placeholder 9"/>
          <p:cNvSpPr txBox="1">
            <a:spLocks/>
          </p:cNvSpPr>
          <p:nvPr/>
        </p:nvSpPr>
        <p:spPr>
          <a:xfrm>
            <a:off x="10574999" y="4008086"/>
            <a:ext cx="1316653" cy="500111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ГЕНЕТИЧЕСКОЙ МЕДИЦИНЫ</a:t>
            </a:r>
          </a:p>
        </p:txBody>
      </p:sp>
      <p:sp>
        <p:nvSpPr>
          <p:cNvPr id="100" name="Text Placeholder 9"/>
          <p:cNvSpPr txBox="1">
            <a:spLocks/>
          </p:cNvSpPr>
          <p:nvPr/>
        </p:nvSpPr>
        <p:spPr>
          <a:xfrm>
            <a:off x="10225415" y="4554251"/>
            <a:ext cx="1684728" cy="507363"/>
          </a:xfrm>
          <a:prstGeom prst="rect">
            <a:avLst/>
          </a:prstGeom>
          <a:solidFill>
            <a:srgbClr val="B7BF12">
              <a:alpha val="46000"/>
            </a:srgbClr>
          </a:solidFill>
        </p:spPr>
        <p:txBody>
          <a:bodyPr vert="horz" wrap="square" lIns="0" anchor="ctr"/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КРИО-ТЕХНОЛОГИИ</a:t>
            </a:r>
          </a:p>
        </p:txBody>
      </p:sp>
      <p:sp>
        <p:nvSpPr>
          <p:cNvPr id="101" name="Text Placeholder 12"/>
          <p:cNvSpPr txBox="1">
            <a:spLocks/>
          </p:cNvSpPr>
          <p:nvPr/>
        </p:nvSpPr>
        <p:spPr>
          <a:xfrm>
            <a:off x="10829199" y="2497476"/>
            <a:ext cx="1080944" cy="569621"/>
          </a:xfrm>
          <a:prstGeom prst="rect">
            <a:avLst/>
          </a:prstGeom>
          <a:solidFill>
            <a:schemeClr val="accent6">
              <a:alpha val="61000"/>
            </a:schemeClr>
          </a:solidFill>
        </p:spPr>
        <p:txBody>
          <a:bodyPr vert="horz" wrap="square" lIns="0" tIns="0" rIns="32648" bIns="0" rtlCol="0" anchor="ctr">
            <a:normAutofit/>
          </a:bodyPr>
          <a:lstStyle>
            <a:lvl1pPr indent="0">
              <a:lnSpc>
                <a:spcPct val="80000"/>
              </a:lnSpc>
              <a:spcBef>
                <a:spcPts val="816"/>
              </a:spcBef>
              <a:spcAft>
                <a:spcPts val="300"/>
              </a:spcAft>
              <a:buFont typeface="Arial" panose="020B0604020202020204" pitchFamily="34" charset="0"/>
              <a:buNone/>
              <a:defRPr lang="en-US" cap="all" baseline="0" dirty="0" smtClean="0">
                <a:solidFill>
                  <a:schemeClr val="bg1"/>
                </a:solidFill>
              </a:defRPr>
            </a:lvl1pPr>
            <a:lvl2pPr marL="197599" indent="-1371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 marL="186802" indent="-18680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/>
            </a:lvl3pPr>
            <a:lvl4pPr marL="431911" indent="-19112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/>
            </a:lvl4pPr>
            <a:lvl5pPr marL="606834" indent="-17600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/>
            </a:lvl5pPr>
            <a:lvl6pPr marL="2541775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300391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66056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928198" indent="-23107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sz="667" dirty="0"/>
              <a:t>ОТВЕТСТВЕННОСТЬ ЗА МИР</a:t>
            </a:r>
            <a:endParaRPr lang="en-GB" sz="667" dirty="0"/>
          </a:p>
        </p:txBody>
      </p:sp>
      <p:sp>
        <p:nvSpPr>
          <p:cNvPr id="102" name="Text Placeholder 10"/>
          <p:cNvSpPr txBox="1">
            <a:spLocks/>
          </p:cNvSpPr>
          <p:nvPr/>
        </p:nvSpPr>
        <p:spPr>
          <a:xfrm>
            <a:off x="9804235" y="3192214"/>
            <a:ext cx="2087416" cy="656529"/>
          </a:xfrm>
          <a:prstGeom prst="rect">
            <a:avLst/>
          </a:prstGeom>
          <a:solidFill>
            <a:schemeClr val="accent5">
              <a:alpha val="28000"/>
            </a:schemeClr>
          </a:solidFill>
        </p:spPr>
        <p:txBody>
          <a:bodyPr vert="horz" wrap="square" lIns="0" anchor="ctr">
            <a:noAutofit/>
          </a:bodyPr>
          <a:lstStyle>
            <a:lvl1pPr marL="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" indent="0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6802" indent="-186802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11" indent="-191121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6834" indent="-176004" algn="l" defTabSz="924282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1775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0391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056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28198" indent="-231070" algn="l" defTabSz="92428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88"/>
              </a:spcBef>
            </a:pPr>
            <a:r>
              <a:rPr lang="ru-RU" sz="66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СОЦИАЛЬНЫЕ РЕЙТИНГИ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583203" y="753139"/>
            <a:ext cx="582468" cy="225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1" algn="ctr"/>
            <a:r>
              <a:rPr lang="ru-RU" sz="1467" dirty="0"/>
              <a:t>5 лет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1225769" y="763337"/>
            <a:ext cx="582468" cy="225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1" algn="ctr"/>
            <a:r>
              <a:rPr lang="ru-RU" sz="1467" dirty="0"/>
              <a:t>7 лет</a:t>
            </a:r>
          </a:p>
        </p:txBody>
      </p:sp>
      <p:sp>
        <p:nvSpPr>
          <p:cNvPr id="127" name="Овал 126"/>
          <p:cNvSpPr/>
          <p:nvPr/>
        </p:nvSpPr>
        <p:spPr>
          <a:xfrm>
            <a:off x="6821651" y="985890"/>
            <a:ext cx="363940" cy="345743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8" name="Овал 127"/>
          <p:cNvSpPr/>
          <p:nvPr/>
        </p:nvSpPr>
        <p:spPr>
          <a:xfrm>
            <a:off x="6862323" y="1013185"/>
            <a:ext cx="282595" cy="2881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9" name="Овал 128"/>
          <p:cNvSpPr/>
          <p:nvPr/>
        </p:nvSpPr>
        <p:spPr>
          <a:xfrm>
            <a:off x="8644539" y="1010353"/>
            <a:ext cx="363940" cy="345743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0" name="Овал 129"/>
          <p:cNvSpPr/>
          <p:nvPr/>
        </p:nvSpPr>
        <p:spPr>
          <a:xfrm>
            <a:off x="8685211" y="1037647"/>
            <a:ext cx="282595" cy="2881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1" name="Овал 130"/>
          <p:cNvSpPr/>
          <p:nvPr/>
        </p:nvSpPr>
        <p:spPr>
          <a:xfrm>
            <a:off x="11404577" y="1010353"/>
            <a:ext cx="363940" cy="345743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32" name="Овал 131"/>
          <p:cNvSpPr/>
          <p:nvPr/>
        </p:nvSpPr>
        <p:spPr>
          <a:xfrm>
            <a:off x="11445248" y="1037647"/>
            <a:ext cx="282595" cy="2881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20911646"/>
      </p:ext>
    </p:extLst>
  </p:cSld>
  <p:clrMapOvr>
    <a:masterClrMapping/>
  </p:clrMapOvr>
  <p:transition spd="slow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336</Words>
  <Application>Microsoft Office PowerPoint</Application>
  <PresentationFormat>Произвольный</PresentationFormat>
  <Paragraphs>81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Дорожная карта манифестации трендов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Bezouglova</dc:creator>
  <cp:lastModifiedBy>aduser22</cp:lastModifiedBy>
  <cp:revision>3</cp:revision>
  <dcterms:created xsi:type="dcterms:W3CDTF">2018-12-03T09:30:59Z</dcterms:created>
  <dcterms:modified xsi:type="dcterms:W3CDTF">2018-12-03T10:10:49Z</dcterms:modified>
</cp:coreProperties>
</file>