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0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1.xml" ContentType="application/vnd.openxmlformats-officedocument.presentationml.notesSlide+xml"/>
  <Override PartName="/ppt/charts/chart44.xml" ContentType="application/vnd.openxmlformats-officedocument.drawingml.chart+xml"/>
  <Override PartName="/ppt/notesSlides/notesSlide12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13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5.xml" ContentType="application/vnd.openxmlformats-officedocument.drawingml.chart+xml"/>
  <Override PartName="/ppt/notesSlides/notesSlide18.xml" ContentType="application/vnd.openxmlformats-officedocument.presentationml.notesSlid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notesSlides/notesSlide19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4072" r:id="rId2"/>
    <p:sldMasterId id="2147484077" r:id="rId3"/>
    <p:sldMasterId id="2147484081" r:id="rId4"/>
    <p:sldMasterId id="2147484084" r:id="rId5"/>
    <p:sldMasterId id="2147484086" r:id="rId6"/>
    <p:sldMasterId id="2147484091" r:id="rId7"/>
    <p:sldMasterId id="2147484125" r:id="rId8"/>
    <p:sldMasterId id="2147484137" r:id="rId9"/>
    <p:sldMasterId id="2147484168" r:id="rId10"/>
    <p:sldMasterId id="2147484187" r:id="rId11"/>
    <p:sldMasterId id="2147484201" r:id="rId12"/>
    <p:sldMasterId id="2147484232" r:id="rId13"/>
    <p:sldMasterId id="2147484258" r:id="rId14"/>
    <p:sldMasterId id="2147484471" r:id="rId15"/>
  </p:sldMasterIdLst>
  <p:notesMasterIdLst>
    <p:notesMasterId r:id="rId57"/>
  </p:notesMasterIdLst>
  <p:handoutMasterIdLst>
    <p:handoutMasterId r:id="rId58"/>
  </p:handoutMasterIdLst>
  <p:sldIdLst>
    <p:sldId id="1044" r:id="rId16"/>
    <p:sldId id="1223" r:id="rId17"/>
    <p:sldId id="1219" r:id="rId18"/>
    <p:sldId id="1220" r:id="rId19"/>
    <p:sldId id="1221" r:id="rId20"/>
    <p:sldId id="1222" r:id="rId21"/>
    <p:sldId id="1210" r:id="rId22"/>
    <p:sldId id="1194" r:id="rId23"/>
    <p:sldId id="1243" r:id="rId24"/>
    <p:sldId id="1196" r:id="rId25"/>
    <p:sldId id="1197" r:id="rId26"/>
    <p:sldId id="1198" r:id="rId27"/>
    <p:sldId id="1199" r:id="rId28"/>
    <p:sldId id="1202" r:id="rId29"/>
    <p:sldId id="1212" r:id="rId30"/>
    <p:sldId id="1213" r:id="rId31"/>
    <p:sldId id="1214" r:id="rId32"/>
    <p:sldId id="1215" r:id="rId33"/>
    <p:sldId id="1216" r:id="rId34"/>
    <p:sldId id="1208" r:id="rId35"/>
    <p:sldId id="1209" r:id="rId36"/>
    <p:sldId id="1211" r:id="rId37"/>
    <p:sldId id="1240" r:id="rId38"/>
    <p:sldId id="1241" r:id="rId39"/>
    <p:sldId id="1166" r:id="rId40"/>
    <p:sldId id="1185" r:id="rId41"/>
    <p:sldId id="1183" r:id="rId42"/>
    <p:sldId id="1235" r:id="rId43"/>
    <p:sldId id="1237" r:id="rId44"/>
    <p:sldId id="1191" r:id="rId45"/>
    <p:sldId id="1192" r:id="rId46"/>
    <p:sldId id="1193" r:id="rId47"/>
    <p:sldId id="1165" r:id="rId48"/>
    <p:sldId id="1178" r:id="rId49"/>
    <p:sldId id="1189" r:id="rId50"/>
    <p:sldId id="1176" r:id="rId51"/>
    <p:sldId id="1181" r:id="rId52"/>
    <p:sldId id="1177" r:id="rId53"/>
    <p:sldId id="1182" r:id="rId54"/>
    <p:sldId id="1190" r:id="rId55"/>
    <p:sldId id="1115" r:id="rId56"/>
  </p:sldIdLst>
  <p:sldSz cx="9144000" cy="5143500" type="screen16x9"/>
  <p:notesSz cx="6797675" cy="987425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89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7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66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54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943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132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320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509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3">
          <p15:clr>
            <a:srgbClr val="A4A3A4"/>
          </p15:clr>
        </p15:guide>
        <p15:guide id="2" pos="329">
          <p15:clr>
            <a:srgbClr val="A4A3A4"/>
          </p15:clr>
        </p15:guide>
        <p15:guide id="3" orient="horz" pos="970">
          <p15:clr>
            <a:srgbClr val="A4A3A4"/>
          </p15:clr>
        </p15:guide>
        <p15:guide id="4" pos="2417">
          <p15:clr>
            <a:srgbClr val="A4A3A4"/>
          </p15:clr>
        </p15:guide>
        <p15:guide id="5" pos="3905">
          <p15:clr>
            <a:srgbClr val="A4A3A4"/>
          </p15:clr>
        </p15:guide>
        <p15:guide id="6" orient="horz" pos="2778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894">
          <p15:clr>
            <a:srgbClr val="A4A3A4"/>
          </p15:clr>
        </p15:guide>
        <p15:guide id="9" orient="horz" pos="1051">
          <p15:clr>
            <a:srgbClr val="A4A3A4"/>
          </p15:clr>
        </p15:guide>
        <p15:guide id="10" pos="1115">
          <p15:clr>
            <a:srgbClr val="A4A3A4"/>
          </p15:clr>
        </p15:guide>
        <p15:guide id="11" pos="3015">
          <p15:clr>
            <a:srgbClr val="A4A3A4"/>
          </p15:clr>
        </p15:guide>
        <p15:guide id="12" pos="47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4"/>
    <a:srgbClr val="B80016"/>
    <a:srgbClr val="666666"/>
    <a:srgbClr val="000000"/>
    <a:srgbClr val="C5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87337" autoAdjust="0"/>
  </p:normalViewPr>
  <p:slideViewPr>
    <p:cSldViewPr snapToGrid="0" snapToObjects="1">
      <p:cViewPr varScale="1">
        <p:scale>
          <a:sx n="79" d="100"/>
          <a:sy n="79" d="100"/>
        </p:scale>
        <p:origin x="-96" y="-1002"/>
      </p:cViewPr>
      <p:guideLst>
        <p:guide orient="horz" pos="253"/>
        <p:guide orient="horz" pos="970"/>
        <p:guide orient="horz" pos="2778"/>
        <p:guide orient="horz" pos="1008"/>
        <p:guide orient="horz" pos="894"/>
        <p:guide orient="horz" pos="1051"/>
        <p:guide pos="329"/>
        <p:guide pos="2417"/>
        <p:guide pos="3905"/>
        <p:guide pos="1115"/>
        <p:guide pos="3015"/>
        <p:guide pos="47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27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ru-RU" sz="1200" b="1" dirty="0"/>
              <a:t>Численность населения, все возраста и все регионы,</a:t>
            </a:r>
            <a:r>
              <a:rPr lang="ru-RU" sz="1200" b="1" baseline="0" dirty="0"/>
              <a:t> </a:t>
            </a:r>
            <a:r>
              <a:rPr lang="ru-RU" sz="1200" b="1" dirty="0"/>
              <a:t>млн. человек</a:t>
            </a:r>
          </a:p>
        </c:rich>
      </c:tx>
      <c:layout>
        <c:manualLayout>
          <c:xMode val="edge"/>
          <c:yMode val="edge"/>
          <c:x val="7.6882786987919624E-3"/>
          <c:y val="3.55992936294264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749336066719608E-2"/>
          <c:y val="0.23742028402522369"/>
          <c:w val="0.94601274174801242"/>
          <c:h val="0.63709922505471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/>
            </a:solidFill>
            <a:ln>
              <a:solidFill>
                <a:srgbClr val="3EB1CC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40-4313-83D5-92C2E2B4EC2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40-4313-83D5-92C2E2B4EC2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40-4313-83D5-92C2E2B4EC28}"/>
              </c:ext>
            </c:extLst>
          </c:dPt>
          <c:dPt>
            <c:idx val="8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40-4313-83D5-92C2E2B4EC28}"/>
              </c:ext>
            </c:extLst>
          </c:dPt>
          <c:dPt>
            <c:idx val="9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40-4313-83D5-92C2E2B4EC28}"/>
              </c:ext>
            </c:extLst>
          </c:dPt>
          <c:dPt>
            <c:idx val="10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40-4313-83D5-92C2E2B4EC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Лист1!$A$2:$A$31</c:f>
              <c:strCache>
                <c:ptCount val="11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2020F</c:v>
                </c:pt>
                <c:pt idx="9">
                  <c:v>2025F</c:v>
                </c:pt>
                <c:pt idx="10">
                  <c:v>2030F</c:v>
                </c:pt>
              </c:strCache>
            </c:strRef>
          </c:cat>
          <c:val>
            <c:numRef>
              <c:f>Лист1!$B$2:$B$31</c:f>
              <c:numCache>
                <c:formatCode>0.0</c:formatCode>
                <c:ptCount val="11"/>
                <c:pt idx="0">
                  <c:v>146.30000000000001</c:v>
                </c:pt>
                <c:pt idx="1">
                  <c:v>143.80000000000001</c:v>
                </c:pt>
                <c:pt idx="2">
                  <c:v>142.9</c:v>
                </c:pt>
                <c:pt idx="3">
                  <c:v>142.9</c:v>
                </c:pt>
                <c:pt idx="4">
                  <c:v>143</c:v>
                </c:pt>
                <c:pt idx="5">
                  <c:v>143.30000000000001</c:v>
                </c:pt>
                <c:pt idx="6">
                  <c:v>143.69999999999999</c:v>
                </c:pt>
                <c:pt idx="7">
                  <c:v>146.31</c:v>
                </c:pt>
                <c:pt idx="8">
                  <c:v>146.85070000000007</c:v>
                </c:pt>
                <c:pt idx="9">
                  <c:v>145.40460000000002</c:v>
                </c:pt>
                <c:pt idx="10">
                  <c:v>142.572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40-4313-83D5-92C2E2B4EC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950976"/>
        <c:axId val="143956224"/>
      </c:barChart>
      <c:catAx>
        <c:axId val="1439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ru-RU"/>
          </a:p>
        </c:txPr>
        <c:crossAx val="143956224"/>
        <c:crosses val="autoZero"/>
        <c:auto val="1"/>
        <c:lblAlgn val="ctr"/>
        <c:lblOffset val="100"/>
        <c:tickLblSkip val="1"/>
        <c:noMultiLvlLbl val="0"/>
      </c:catAx>
      <c:valAx>
        <c:axId val="143956224"/>
        <c:scaling>
          <c:orientation val="minMax"/>
          <c:min val="13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395097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0550333086926"/>
          <c:y val="0.13078761731880087"/>
          <c:w val="0.479441812812056"/>
          <c:h val="0.83885401801741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2 015</c:v>
                </c:pt>
              </c:strCache>
            </c:strRef>
          </c:tx>
          <c:spPr>
            <a:solidFill>
              <a:schemeClr val="accent4"/>
            </a:solidFill>
            <a:ln w="28575"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Лекарственные препараты / Пищевые добавки</c:v>
                </c:pt>
                <c:pt idx="1">
                  <c:v>Ритейл</c:v>
                </c:pt>
                <c:pt idx="2">
                  <c:v>Косметика / Средства гигиены</c:v>
                </c:pt>
                <c:pt idx="3">
                  <c:v>Транспорт</c:v>
                </c:pt>
                <c:pt idx="4">
                  <c:v>Продукты питания</c:v>
                </c:pt>
                <c:pt idx="5">
                  <c:v>Массовые мероприятия</c:v>
                </c:pt>
                <c:pt idx="6">
                  <c:v>Услуги связи</c:v>
                </c:pt>
                <c:pt idx="7">
                  <c:v>Безалкогольные напитки</c:v>
                </c:pt>
                <c:pt idx="8">
                  <c:v>Кондитерские изделия</c:v>
                </c:pt>
                <c:pt idx="9">
                  <c:v>Финансовые услуги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0.16456876881384397</c:v>
                </c:pt>
                <c:pt idx="1">
                  <c:v>0.15300359530516541</c:v>
                </c:pt>
                <c:pt idx="2">
                  <c:v>7.5864394759488432E-2</c:v>
                </c:pt>
                <c:pt idx="3">
                  <c:v>7.3991747686612638E-2</c:v>
                </c:pt>
                <c:pt idx="4">
                  <c:v>7.0368819637856392E-2</c:v>
                </c:pt>
                <c:pt idx="5">
                  <c:v>5.5110559073238523E-2</c:v>
                </c:pt>
                <c:pt idx="6">
                  <c:v>4.676668595645344E-2</c:v>
                </c:pt>
                <c:pt idx="7">
                  <c:v>4.3493742754655486E-2</c:v>
                </c:pt>
                <c:pt idx="8">
                  <c:v>4.1364680053623676E-2</c:v>
                </c:pt>
                <c:pt idx="9">
                  <c:v>3.8606643293095405E-2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B6-4286-8C6D-454A1A1F56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3937280"/>
        <c:axId val="183939072"/>
      </c:barChart>
      <c:catAx>
        <c:axId val="1839372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>
                <a:solidFill>
                  <a:schemeClr val="tx1">
                    <a:lumMod val="75000"/>
                  </a:schemeClr>
                </a:solidFill>
              </a:defRPr>
            </a:pPr>
            <a:endParaRPr lang="ru-RU"/>
          </a:p>
        </c:txPr>
        <c:crossAx val="183939072"/>
        <c:crosses val="autoZero"/>
        <c:auto val="0"/>
        <c:lblAlgn val="ctr"/>
        <c:lblOffset val="100"/>
        <c:noMultiLvlLbl val="0"/>
      </c:catAx>
      <c:valAx>
        <c:axId val="183939072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3937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94223742919821"/>
          <c:y val="8.5481314370400213E-2"/>
          <c:w val="0.44361033377110393"/>
          <c:h val="0.88639413749434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2 015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 w="28575">
              <a:solidFill>
                <a:srgbClr val="ECA245">
                  <a:alpha val="0"/>
                </a:srgbClr>
              </a:solidFill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Ритейл</c:v>
                </c:pt>
                <c:pt idx="1">
                  <c:v>Лекарственные препараты / Пищевые добавки</c:v>
                </c:pt>
                <c:pt idx="2">
                  <c:v>Одежда и обувь</c:v>
                </c:pt>
                <c:pt idx="3">
                  <c:v>Косметика / Средства гигиены</c:v>
                </c:pt>
                <c:pt idx="4">
                  <c:v>Финансовые услуги</c:v>
                </c:pt>
                <c:pt idx="5">
                  <c:v>Транспорт</c:v>
                </c:pt>
                <c:pt idx="6">
                  <c:v>СМИ</c:v>
                </c:pt>
                <c:pt idx="7">
                  <c:v>Часы / Ювелирные изделия</c:v>
                </c:pt>
                <c:pt idx="8">
                  <c:v>Массовые мероприятия</c:v>
                </c:pt>
                <c:pt idx="9">
                  <c:v>Парфюмерия</c:v>
                </c:pt>
                <c:pt idx="10">
                  <c:v>Недвижимость</c:v>
                </c:pt>
                <c:pt idx="11">
                  <c:v>Медицинские услуги</c:v>
                </c:pt>
                <c:pt idx="12">
                  <c:v>Строительство и ремонт</c:v>
                </c:pt>
                <c:pt idx="13">
                  <c:v>Медицинское оборудование и материалы</c:v>
                </c:pt>
                <c:pt idx="14">
                  <c:v>Мебель / Интерьер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0.17940339162029903</c:v>
                </c:pt>
                <c:pt idx="1">
                  <c:v>0.11131712497372008</c:v>
                </c:pt>
                <c:pt idx="2">
                  <c:v>0.10501087524002985</c:v>
                </c:pt>
                <c:pt idx="3">
                  <c:v>7.5585929802879023E-2</c:v>
                </c:pt>
                <c:pt idx="4">
                  <c:v>7.5129612623121678E-2</c:v>
                </c:pt>
                <c:pt idx="5">
                  <c:v>6.9314051597674772E-2</c:v>
                </c:pt>
                <c:pt idx="6">
                  <c:v>6.8603018529283535E-2</c:v>
                </c:pt>
                <c:pt idx="7">
                  <c:v>6.5667704429480528E-2</c:v>
                </c:pt>
                <c:pt idx="8">
                  <c:v>4.5944491995081861E-2</c:v>
                </c:pt>
                <c:pt idx="9">
                  <c:v>4.2314107325483852E-2</c:v>
                </c:pt>
                <c:pt idx="10">
                  <c:v>2.8916143015738829E-2</c:v>
                </c:pt>
                <c:pt idx="11">
                  <c:v>2.0031228580308411E-2</c:v>
                </c:pt>
                <c:pt idx="12">
                  <c:v>1.8891571643894201E-2</c:v>
                </c:pt>
                <c:pt idx="13">
                  <c:v>1.7632083914758546E-2</c:v>
                </c:pt>
                <c:pt idx="14">
                  <c:v>1.6598253193065758E-2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28-4412-AE7E-AA152878F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099584"/>
        <c:axId val="184101120"/>
      </c:barChart>
      <c:catAx>
        <c:axId val="184099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4101120"/>
        <c:crosses val="autoZero"/>
        <c:auto val="1"/>
        <c:lblAlgn val="ctr"/>
        <c:lblOffset val="100"/>
        <c:noMultiLvlLbl val="0"/>
      </c:catAx>
      <c:valAx>
        <c:axId val="184101120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one"/>
        <c:crossAx val="1840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60000"/>
              <a:lumOff val="4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0550333086904"/>
          <c:y val="0.13078761731880087"/>
          <c:w val="0.47944181281205589"/>
          <c:h val="0.838854018017417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A034"/>
            </a:solidFill>
            <a:ln w="28575"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Ритейл</c:v>
                </c:pt>
                <c:pt idx="1">
                  <c:v>Лекарственные препараты / Пищевые добавки</c:v>
                </c:pt>
                <c:pt idx="2">
                  <c:v>Одежда и обувь</c:v>
                </c:pt>
                <c:pt idx="3">
                  <c:v>Косметика / Средства гигиены</c:v>
                </c:pt>
                <c:pt idx="4">
                  <c:v>Финансовые услуги</c:v>
                </c:pt>
                <c:pt idx="5">
                  <c:v>Транспорт</c:v>
                </c:pt>
                <c:pt idx="6">
                  <c:v>СМИ</c:v>
                </c:pt>
                <c:pt idx="7">
                  <c:v>Часы / Ювелирные изделия</c:v>
                </c:pt>
                <c:pt idx="8">
                  <c:v>Массовые мероприятия</c:v>
                </c:pt>
                <c:pt idx="9">
                  <c:v>Парфюмерия</c:v>
                </c:pt>
                <c:pt idx="10">
                  <c:v>Недвижимость</c:v>
                </c:pt>
                <c:pt idx="11">
                  <c:v>Медицинские услуги</c:v>
                </c:pt>
                <c:pt idx="12">
                  <c:v>Строительство и ремонт</c:v>
                </c:pt>
                <c:pt idx="13">
                  <c:v>Медицинское оборудование и материалы</c:v>
                </c:pt>
                <c:pt idx="14">
                  <c:v>Мебель / Интерьер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0.18005249754673572</c:v>
                </c:pt>
                <c:pt idx="1">
                  <c:v>0.11135258186395662</c:v>
                </c:pt>
                <c:pt idx="2">
                  <c:v>0.10502015693266574</c:v>
                </c:pt>
                <c:pt idx="3">
                  <c:v>7.5617978489098611E-2</c:v>
                </c:pt>
                <c:pt idx="4">
                  <c:v>7.5053267393717538E-2</c:v>
                </c:pt>
                <c:pt idx="5">
                  <c:v>6.9315399114773815E-2</c:v>
                </c:pt>
                <c:pt idx="6">
                  <c:v>6.8574970220226641E-2</c:v>
                </c:pt>
                <c:pt idx="7">
                  <c:v>6.5716639362613863E-2</c:v>
                </c:pt>
                <c:pt idx="8">
                  <c:v>4.5906408296986778E-2</c:v>
                </c:pt>
                <c:pt idx="9">
                  <c:v>4.2315839221903101E-2</c:v>
                </c:pt>
                <c:pt idx="10">
                  <c:v>2.8917326539809472E-2</c:v>
                </c:pt>
                <c:pt idx="11">
                  <c:v>2.0032048449029373E-2</c:v>
                </c:pt>
                <c:pt idx="12">
                  <c:v>1.8892344866995245E-2</c:v>
                </c:pt>
                <c:pt idx="13">
                  <c:v>1.7629718016758108E-2</c:v>
                </c:pt>
                <c:pt idx="14">
                  <c:v>1.6617297821576817E-2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0A-4069-84EE-995939062E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Лист1!$A$2:$A$16</c:f>
              <c:strCache>
                <c:ptCount val="15"/>
                <c:pt idx="0">
                  <c:v>Ритейл</c:v>
                </c:pt>
                <c:pt idx="1">
                  <c:v>Лекарственные препараты / Пищевые добавки</c:v>
                </c:pt>
                <c:pt idx="2">
                  <c:v>Одежда и обувь</c:v>
                </c:pt>
                <c:pt idx="3">
                  <c:v>Косметика / Средства гигиены</c:v>
                </c:pt>
                <c:pt idx="4">
                  <c:v>Финансовые услуги</c:v>
                </c:pt>
                <c:pt idx="5">
                  <c:v>Транспорт</c:v>
                </c:pt>
                <c:pt idx="6">
                  <c:v>СМИ</c:v>
                </c:pt>
                <c:pt idx="7">
                  <c:v>Часы / Ювелирные изделия</c:v>
                </c:pt>
                <c:pt idx="8">
                  <c:v>Массовые мероприятия</c:v>
                </c:pt>
                <c:pt idx="9">
                  <c:v>Парфюмерия</c:v>
                </c:pt>
                <c:pt idx="10">
                  <c:v>Недвижимость</c:v>
                </c:pt>
                <c:pt idx="11">
                  <c:v>Медицинские услуги</c:v>
                </c:pt>
                <c:pt idx="12">
                  <c:v>Строительство и ремонт</c:v>
                </c:pt>
                <c:pt idx="13">
                  <c:v>Медицинское оборудование и материалы</c:v>
                </c:pt>
                <c:pt idx="14">
                  <c:v>Мебель / Интерьер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0.18856595051944641</c:v>
                </c:pt>
                <c:pt idx="1">
                  <c:v>9.9136598003513973E-2</c:v>
                </c:pt>
                <c:pt idx="2">
                  <c:v>0.10135942733590438</c:v>
                </c:pt>
                <c:pt idx="3">
                  <c:v>8.074425100572577E-2</c:v>
                </c:pt>
                <c:pt idx="4">
                  <c:v>6.6684257540976372E-2</c:v>
                </c:pt>
                <c:pt idx="5">
                  <c:v>8.5114322175233986E-2</c:v>
                </c:pt>
                <c:pt idx="6">
                  <c:v>6.0185421097950033E-2</c:v>
                </c:pt>
                <c:pt idx="7">
                  <c:v>6.2423792087233441E-2</c:v>
                </c:pt>
                <c:pt idx="8">
                  <c:v>3.9298008117998405E-2</c:v>
                </c:pt>
                <c:pt idx="9">
                  <c:v>4.2914010796859532E-2</c:v>
                </c:pt>
                <c:pt idx="10">
                  <c:v>3.4718032624685348E-2</c:v>
                </c:pt>
                <c:pt idx="11">
                  <c:v>2.2049809231779523E-2</c:v>
                </c:pt>
                <c:pt idx="12">
                  <c:v>1.5409766213067824E-2</c:v>
                </c:pt>
                <c:pt idx="13">
                  <c:v>1.7302384989646362E-2</c:v>
                </c:pt>
                <c:pt idx="14">
                  <c:v>1.683735871330545E-2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0A-4069-84EE-995939062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151040"/>
        <c:axId val="184296192"/>
      </c:barChart>
      <c:catAx>
        <c:axId val="1841510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184296192"/>
        <c:crosses val="autoZero"/>
        <c:auto val="1"/>
        <c:lblAlgn val="ctr"/>
        <c:lblOffset val="100"/>
        <c:noMultiLvlLbl val="0"/>
      </c:catAx>
      <c:valAx>
        <c:axId val="184296192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415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045273650792446"/>
          <c:y val="0.85298419958902683"/>
          <c:w val="7.9217467820043144E-2"/>
          <c:h val="0.1418089787199461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94223742919777"/>
          <c:y val="8.5481314370400213E-2"/>
          <c:w val="0.44361033377110393"/>
          <c:h val="0.88639413749434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январь-июль 2015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 w="28575">
              <a:solidFill>
                <a:srgbClr val="ECA245">
                  <a:alpha val="0"/>
                </a:srgbClr>
              </a:solidFill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Mercury</c:v>
                </c:pt>
                <c:pt idx="1">
                  <c:v>LVMH</c:v>
                </c:pt>
                <c:pt idx="2">
                  <c:v>Procter &amp; Gamble</c:v>
                </c:pt>
                <c:pt idx="3">
                  <c:v>L'Oreal</c:v>
                </c:pt>
                <c:pt idx="4">
                  <c:v>Эвалар</c:v>
                </c:pt>
                <c:pt idx="5">
                  <c:v>Volkswagen</c:v>
                </c:pt>
                <c:pt idx="6">
                  <c:v>Панда Риа</c:v>
                </c:pt>
                <c:pt idx="7">
                  <c:v>Richemont Group</c:v>
                </c:pt>
                <c:pt idx="8">
                  <c:v>Chanel</c:v>
                </c:pt>
                <c:pt idx="9">
                  <c:v>Елатоминский приборный завод</c:v>
                </c:pt>
                <c:pt idx="10">
                  <c:v>Материа Медика</c:v>
                </c:pt>
                <c:pt idx="11">
                  <c:v>Директ-Почта</c:v>
                </c:pt>
                <c:pt idx="12">
                  <c:v>Сбербанк-России</c:v>
                </c:pt>
                <c:pt idx="13">
                  <c:v>Зелдис</c:v>
                </c:pt>
                <c:pt idx="14">
                  <c:v>Calzedonia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2.873825513140503E-2</c:v>
                </c:pt>
                <c:pt idx="1">
                  <c:v>2.6616648064251291E-2</c:v>
                </c:pt>
                <c:pt idx="2">
                  <c:v>2.3552905014577716E-2</c:v>
                </c:pt>
                <c:pt idx="3">
                  <c:v>2.3549578258779152E-2</c:v>
                </c:pt>
                <c:pt idx="4">
                  <c:v>2.2815406173136276E-2</c:v>
                </c:pt>
                <c:pt idx="5">
                  <c:v>1.6821708515320447E-2</c:v>
                </c:pt>
                <c:pt idx="6">
                  <c:v>9.6515864803696852E-3</c:v>
                </c:pt>
                <c:pt idx="7">
                  <c:v>9.0322614261956983E-3</c:v>
                </c:pt>
                <c:pt idx="8">
                  <c:v>9.0138095599010225E-3</c:v>
                </c:pt>
                <c:pt idx="9">
                  <c:v>8.4754043409847341E-3</c:v>
                </c:pt>
                <c:pt idx="10">
                  <c:v>8.3050686420959568E-3</c:v>
                </c:pt>
                <c:pt idx="11">
                  <c:v>7.602011139756973E-3</c:v>
                </c:pt>
                <c:pt idx="12">
                  <c:v>6.8056281459938778E-3</c:v>
                </c:pt>
                <c:pt idx="13">
                  <c:v>6.0717511013922594E-3</c:v>
                </c:pt>
                <c:pt idx="14">
                  <c:v>6.0666305817357012E-3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F-46C4-810D-BD0D59351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950592"/>
        <c:axId val="185952128"/>
      </c:barChart>
      <c:catAx>
        <c:axId val="185950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5952128"/>
        <c:crosses val="autoZero"/>
        <c:auto val="1"/>
        <c:lblAlgn val="ctr"/>
        <c:lblOffset val="100"/>
        <c:noMultiLvlLbl val="0"/>
      </c:catAx>
      <c:valAx>
        <c:axId val="185952128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one"/>
        <c:crossAx val="1859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60000"/>
              <a:lumOff val="4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0550333086887"/>
          <c:y val="0.13078761731880087"/>
          <c:w val="0.47944181281205578"/>
          <c:h val="0.83885401801741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 w="28575"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MERCURY</c:v>
                </c:pt>
                <c:pt idx="1">
                  <c:v>LOUIS VUITTON MOET HENNESSY SA</c:v>
                </c:pt>
                <c:pt idx="2">
                  <c:v>PROCTER &amp; GAMBLE</c:v>
                </c:pt>
                <c:pt idx="3">
                  <c:v>L'OREAL</c:v>
                </c:pt>
                <c:pt idx="4">
                  <c:v>ЭВАЛАР</c:v>
                </c:pt>
                <c:pt idx="5">
                  <c:v>VOLKSWAGEN</c:v>
                </c:pt>
                <c:pt idx="6">
                  <c:v>ПАНДА РИА</c:v>
                </c:pt>
                <c:pt idx="7">
                  <c:v>RICHEMONT GROUP</c:v>
                </c:pt>
                <c:pt idx="8">
                  <c:v>CHANEL</c:v>
                </c:pt>
                <c:pt idx="9">
                  <c:v>ЕЛАТОМСКИЙ ПРИБОРНЫЙ ЗАВОД</c:v>
                </c:pt>
                <c:pt idx="10">
                  <c:v>МАТЕРИА МЕДИКА</c:v>
                </c:pt>
                <c:pt idx="11">
                  <c:v>ДИРЕКТ-ПОЧТА</c:v>
                </c:pt>
                <c:pt idx="12">
                  <c:v>СБЕРБАНК РОССИИ</c:v>
                </c:pt>
                <c:pt idx="13">
                  <c:v>ЗЕЛДИС</c:v>
                </c:pt>
                <c:pt idx="14">
                  <c:v>CALZEDONIA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2.87394313746086E-2</c:v>
                </c:pt>
                <c:pt idx="1">
                  <c:v>2.6617737471080111E-2</c:v>
                </c:pt>
                <c:pt idx="2">
                  <c:v>2.3553869023851141E-2</c:v>
                </c:pt>
                <c:pt idx="3">
                  <c:v>2.3550542131889975E-2</c:v>
                </c:pt>
                <c:pt idx="4">
                  <c:v>2.2816339996930581E-2</c:v>
                </c:pt>
                <c:pt idx="5">
                  <c:v>1.6822397019901583E-2</c:v>
                </c:pt>
                <c:pt idx="6">
                  <c:v>9.651981515243848E-3</c:v>
                </c:pt>
                <c:pt idx="7">
                  <c:v>9.0326311123881155E-3</c:v>
                </c:pt>
                <c:pt idx="8">
                  <c:v>9.0141784908671519E-3</c:v>
                </c:pt>
                <c:pt idx="9">
                  <c:v>8.4757512352796639E-3</c:v>
                </c:pt>
                <c:pt idx="10">
                  <c:v>8.3054085646312743E-3</c:v>
                </c:pt>
                <c:pt idx="11">
                  <c:v>7.6023222864809439E-3</c:v>
                </c:pt>
                <c:pt idx="12">
                  <c:v>6.8059066971381515E-3</c:v>
                </c:pt>
                <c:pt idx="13">
                  <c:v>6.0719996152958748E-3</c:v>
                </c:pt>
                <c:pt idx="14">
                  <c:v>6.0668788860589054E-3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2E-4196-BA51-606436BB74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7911E">
                <a:lumMod val="40000"/>
                <a:lumOff val="60000"/>
              </a:srgbClr>
            </a:solidFill>
          </c:spPr>
          <c:invertIfNegative val="0"/>
          <c:cat>
            <c:strRef>
              <c:f>Лист1!$A$2:$A$16</c:f>
              <c:strCache>
                <c:ptCount val="15"/>
                <c:pt idx="0">
                  <c:v>MERCURY</c:v>
                </c:pt>
                <c:pt idx="1">
                  <c:v>LOUIS VUITTON MOET HENNESSY SA</c:v>
                </c:pt>
                <c:pt idx="2">
                  <c:v>PROCTER &amp; GAMBLE</c:v>
                </c:pt>
                <c:pt idx="3">
                  <c:v>L'OREAL</c:v>
                </c:pt>
                <c:pt idx="4">
                  <c:v>ЭВАЛАР</c:v>
                </c:pt>
                <c:pt idx="5">
                  <c:v>VOLKSWAGEN</c:v>
                </c:pt>
                <c:pt idx="6">
                  <c:v>ПАНДА РИА</c:v>
                </c:pt>
                <c:pt idx="7">
                  <c:v>RICHEMONT GROUP</c:v>
                </c:pt>
                <c:pt idx="8">
                  <c:v>CHANEL</c:v>
                </c:pt>
                <c:pt idx="9">
                  <c:v>ЕЛАТОМСКИЙ ПРИБОРНЫЙ ЗАВОД</c:v>
                </c:pt>
                <c:pt idx="10">
                  <c:v>МАТЕРИА МЕДИКА</c:v>
                </c:pt>
                <c:pt idx="11">
                  <c:v>ДИРЕКТ-ПОЧТА</c:v>
                </c:pt>
                <c:pt idx="12">
                  <c:v>СБЕРБАНК РОССИИ</c:v>
                </c:pt>
                <c:pt idx="13">
                  <c:v>ЗЕЛДИС</c:v>
                </c:pt>
                <c:pt idx="14">
                  <c:v>CALZEDONIA</c:v>
                </c:pt>
              </c:strCache>
            </c:strRef>
          </c:cat>
          <c:val>
            <c:numRef>
              <c:f>Лист1!$C$2:$C$16</c:f>
              <c:numCache>
                <c:formatCode>0.0%</c:formatCode>
                <c:ptCount val="15"/>
                <c:pt idx="0">
                  <c:v>2.4584976136965406E-2</c:v>
                </c:pt>
                <c:pt idx="1">
                  <c:v>2.2205629870231031E-2</c:v>
                </c:pt>
                <c:pt idx="2">
                  <c:v>3.035165771857205E-2</c:v>
                </c:pt>
                <c:pt idx="3">
                  <c:v>2.5390702883090432E-2</c:v>
                </c:pt>
                <c:pt idx="4">
                  <c:v>2.2561206328430193E-2</c:v>
                </c:pt>
                <c:pt idx="5">
                  <c:v>1.5342888533766792E-2</c:v>
                </c:pt>
                <c:pt idx="6">
                  <c:v>5.5339768710002176E-3</c:v>
                </c:pt>
                <c:pt idx="7">
                  <c:v>9.5809137895569666E-3</c:v>
                </c:pt>
                <c:pt idx="8">
                  <c:v>8.0239023642465993E-3</c:v>
                </c:pt>
                <c:pt idx="9">
                  <c:v>6.6869771057598958E-3</c:v>
                </c:pt>
                <c:pt idx="10">
                  <c:v>6.4310935351816877E-3</c:v>
                </c:pt>
                <c:pt idx="11">
                  <c:v>0</c:v>
                </c:pt>
                <c:pt idx="12">
                  <c:v>9.6519862812226697E-3</c:v>
                </c:pt>
                <c:pt idx="13">
                  <c:v>2.1990015632618516E-3</c:v>
                </c:pt>
                <c:pt idx="14">
                  <c:v>3.0810525614083759E-3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2E-4196-BA51-606436BB7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6063488"/>
        <c:axId val="186089856"/>
      </c:barChart>
      <c:catAx>
        <c:axId val="1860634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186089856"/>
        <c:crosses val="autoZero"/>
        <c:auto val="1"/>
        <c:lblAlgn val="ctr"/>
        <c:lblOffset val="100"/>
        <c:noMultiLvlLbl val="0"/>
      </c:catAx>
      <c:valAx>
        <c:axId val="186089856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606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873110389591849"/>
          <c:y val="0.81981030219301865"/>
          <c:w val="7.9217467820043172E-2"/>
          <c:h val="0.1418089787199461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94223742919865"/>
          <c:y val="8.5481314370400213E-2"/>
          <c:w val="0.44361033377110393"/>
          <c:h val="0.88639413749434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2 015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 w="28575">
              <a:solidFill>
                <a:srgbClr val="ECA245">
                  <a:alpha val="0"/>
                </a:srgbClr>
              </a:solidFill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Транспорт</c:v>
                </c:pt>
                <c:pt idx="1">
                  <c:v>Ритейл</c:v>
                </c:pt>
                <c:pt idx="2">
                  <c:v>Финансовые услуги</c:v>
                </c:pt>
                <c:pt idx="3">
                  <c:v>Недвижимость</c:v>
                </c:pt>
                <c:pt idx="4">
                  <c:v>Массовые мероприятия</c:v>
                </c:pt>
                <c:pt idx="5">
                  <c:v>Услуги связи</c:v>
                </c:pt>
                <c:pt idx="6">
                  <c:v>Средства связи и оборудование</c:v>
                </c:pt>
                <c:pt idx="7">
                  <c:v>Продукты питания</c:v>
                </c:pt>
                <c:pt idx="8">
                  <c:v>Косметика / Средства гигиены</c:v>
                </c:pt>
                <c:pt idx="9">
                  <c:v>Интернет</c:v>
                </c:pt>
                <c:pt idx="10">
                  <c:v>Образование и трудоустройство</c:v>
                </c:pt>
                <c:pt idx="11">
                  <c:v>СМИ</c:v>
                </c:pt>
                <c:pt idx="12">
                  <c:v>Бытовая техника</c:v>
                </c:pt>
                <c:pt idx="13">
                  <c:v>Общественные организации</c:v>
                </c:pt>
                <c:pt idx="14">
                  <c:v>Кондитерские изделия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0.30970360517094314</c:v>
                </c:pt>
                <c:pt idx="1">
                  <c:v>0.20128017308723145</c:v>
                </c:pt>
                <c:pt idx="2">
                  <c:v>7.2630618115833212E-2</c:v>
                </c:pt>
                <c:pt idx="3">
                  <c:v>6.3628547775215066E-2</c:v>
                </c:pt>
                <c:pt idx="4">
                  <c:v>5.2574080077893402E-2</c:v>
                </c:pt>
                <c:pt idx="5">
                  <c:v>5.2046529701452786E-2</c:v>
                </c:pt>
                <c:pt idx="6">
                  <c:v>4.4100423269600994E-2</c:v>
                </c:pt>
                <c:pt idx="7">
                  <c:v>3.3480610716959951E-2</c:v>
                </c:pt>
                <c:pt idx="8">
                  <c:v>3.1875866853979307E-2</c:v>
                </c:pt>
                <c:pt idx="9">
                  <c:v>2.7900381602753085E-2</c:v>
                </c:pt>
                <c:pt idx="10">
                  <c:v>2.1229352700071452E-2</c:v>
                </c:pt>
                <c:pt idx="11">
                  <c:v>2.0860029372387793E-2</c:v>
                </c:pt>
                <c:pt idx="12">
                  <c:v>1.8745455856032676E-2</c:v>
                </c:pt>
                <c:pt idx="13">
                  <c:v>1.5512929758204203E-2</c:v>
                </c:pt>
                <c:pt idx="14">
                  <c:v>1.4992818750361391E-2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F-497A-A247-C9F09156F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306368"/>
        <c:axId val="189307904"/>
      </c:barChart>
      <c:catAx>
        <c:axId val="18930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307904"/>
        <c:crosses val="autoZero"/>
        <c:auto val="1"/>
        <c:lblAlgn val="ctr"/>
        <c:lblOffset val="100"/>
        <c:noMultiLvlLbl val="0"/>
      </c:catAx>
      <c:valAx>
        <c:axId val="189307904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one"/>
        <c:crossAx val="1893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60000"/>
              <a:lumOff val="4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0550333086926"/>
          <c:y val="0.11627403536514229"/>
          <c:w val="0.479441812812056"/>
          <c:h val="0.85336759997107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Янв.-авг. 2015</c:v>
                </c:pt>
              </c:strCache>
            </c:strRef>
          </c:tx>
          <c:spPr>
            <a:solidFill>
              <a:schemeClr val="bg2"/>
            </a:solidFill>
            <a:ln w="28575"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ТРАНСПОРТ И СОПУТСТВУЮЩИЕ ТОВАРЫ</c:v>
                </c:pt>
                <c:pt idx="1">
                  <c:v>УСЛУГИ В ОБЛАСТИ ТОРГОВЛИ</c:v>
                </c:pt>
                <c:pt idx="2">
                  <c:v>УСЛУГИ ФИНАНСОВЫЕ</c:v>
                </c:pt>
                <c:pt idx="3">
                  <c:v>УСЛУГИ ПО ОПЕРАЦИЯМ С НЕДВИЖИМОСТЬЮ</c:v>
                </c:pt>
                <c:pt idx="4">
                  <c:v>МАССОВЫЕ МЕРОПРИЯТИЯ</c:v>
                </c:pt>
                <c:pt idx="5">
                  <c:v>УСЛУГИ СВЯЗИ</c:v>
                </c:pt>
                <c:pt idx="6">
                  <c:v>СРЕДСТВА СВЯЗИ И ОБОРУДОВАНИЕ</c:v>
                </c:pt>
                <c:pt idx="7">
                  <c:v>ПРОДУКТЫ ПИТАНИЯ</c:v>
                </c:pt>
                <c:pt idx="8">
                  <c:v>ТОВАРЫ ДЛЯ КРАСОТЫ И ЗДОРОВЬЯ</c:v>
                </c:pt>
                <c:pt idx="9">
                  <c:v>УСЛУГИ В ОБЛАСТИ ИНТЕРНЕТА</c:v>
                </c:pt>
                <c:pt idx="10">
                  <c:v>УСЛУГИ В СИСТЕМЕ ОБРАЗОВАНИЯ И ТРУДОУСТРОЙСТВО</c:v>
                </c:pt>
                <c:pt idx="11">
                  <c:v>СРЕДСТВА МАССОВОЙ ИНФОРМАЦИИ</c:v>
                </c:pt>
                <c:pt idx="12">
                  <c:v>БЫТОВАЯ ТЕХНИКА</c:v>
                </c:pt>
                <c:pt idx="13">
                  <c:v>ОБЩЕСТВЕННЫЕ ОРГАНИЗАЦИИ</c:v>
                </c:pt>
                <c:pt idx="14">
                  <c:v>КОНДИТЕРСКИЕ ИЗДЕЛИЯ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0.30970360517094286</c:v>
                </c:pt>
                <c:pt idx="1">
                  <c:v>0.20128017308723131</c:v>
                </c:pt>
                <c:pt idx="2">
                  <c:v>7.2630618115833157E-2</c:v>
                </c:pt>
                <c:pt idx="3">
                  <c:v>6.3628547775215066E-2</c:v>
                </c:pt>
                <c:pt idx="4">
                  <c:v>5.2574080077893402E-2</c:v>
                </c:pt>
                <c:pt idx="5">
                  <c:v>5.2046529701452786E-2</c:v>
                </c:pt>
                <c:pt idx="6">
                  <c:v>4.4100423269600994E-2</c:v>
                </c:pt>
                <c:pt idx="7">
                  <c:v>3.3480610716959909E-2</c:v>
                </c:pt>
                <c:pt idx="8">
                  <c:v>3.1875866853979258E-2</c:v>
                </c:pt>
                <c:pt idx="9">
                  <c:v>2.7900381602753061E-2</c:v>
                </c:pt>
                <c:pt idx="10">
                  <c:v>2.1229352700071452E-2</c:v>
                </c:pt>
                <c:pt idx="11">
                  <c:v>2.0860029372387817E-2</c:v>
                </c:pt>
                <c:pt idx="12">
                  <c:v>1.8745455856032652E-2</c:v>
                </c:pt>
                <c:pt idx="13">
                  <c:v>1.5512929758204203E-2</c:v>
                </c:pt>
                <c:pt idx="14">
                  <c:v>1.4992818750361391E-2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78-4D48-ADB4-1FC62640A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Янв.-авг. 2014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cat>
            <c:strRef>
              <c:f>Лист1!$A$2:$A$16</c:f>
              <c:strCache>
                <c:ptCount val="15"/>
                <c:pt idx="0">
                  <c:v>ТРАНСПОРТ И СОПУТСТВУЮЩИЕ ТОВАРЫ</c:v>
                </c:pt>
                <c:pt idx="1">
                  <c:v>УСЛУГИ В ОБЛАСТИ ТОРГОВЛИ</c:v>
                </c:pt>
                <c:pt idx="2">
                  <c:v>УСЛУГИ ФИНАНСОВЫЕ</c:v>
                </c:pt>
                <c:pt idx="3">
                  <c:v>УСЛУГИ ПО ОПЕРАЦИЯМ С НЕДВИЖИМОСТЬЮ</c:v>
                </c:pt>
                <c:pt idx="4">
                  <c:v>МАССОВЫЕ МЕРОПРИЯТИЯ</c:v>
                </c:pt>
                <c:pt idx="5">
                  <c:v>УСЛУГИ СВЯЗИ</c:v>
                </c:pt>
                <c:pt idx="6">
                  <c:v>СРЕДСТВА СВЯЗИ И ОБОРУДОВАНИЕ</c:v>
                </c:pt>
                <c:pt idx="7">
                  <c:v>ПРОДУКТЫ ПИТАНИЯ</c:v>
                </c:pt>
                <c:pt idx="8">
                  <c:v>ТОВАРЫ ДЛЯ КРАСОТЫ И ЗДОРОВЬЯ</c:v>
                </c:pt>
                <c:pt idx="9">
                  <c:v>УСЛУГИ В ОБЛАСТИ ИНТЕРНЕТА</c:v>
                </c:pt>
                <c:pt idx="10">
                  <c:v>УСЛУГИ В СИСТЕМЕ ОБРАЗОВАНИЯ И ТРУДОУСТРОЙСТВО</c:v>
                </c:pt>
                <c:pt idx="11">
                  <c:v>СРЕДСТВА МАССОВОЙ ИНФОРМАЦИИ</c:v>
                </c:pt>
                <c:pt idx="12">
                  <c:v>БЫТОВАЯ ТЕХНИКА</c:v>
                </c:pt>
                <c:pt idx="13">
                  <c:v>ОБЩЕСТВЕННЫЕ ОРГАНИЗАЦИИ</c:v>
                </c:pt>
                <c:pt idx="14">
                  <c:v>КОНДИТЕРСКИЕ ИЗДЕЛИЯ</c:v>
                </c:pt>
              </c:strCache>
            </c:strRef>
          </c:cat>
          <c:val>
            <c:numRef>
              <c:f>Лист1!$C$2:$C$16</c:f>
              <c:numCache>
                <c:formatCode>0.0%</c:formatCode>
                <c:ptCount val="15"/>
                <c:pt idx="0">
                  <c:v>0.3047966465891368</c:v>
                </c:pt>
                <c:pt idx="1">
                  <c:v>0.2057413079186054</c:v>
                </c:pt>
                <c:pt idx="2">
                  <c:v>9.7334779781258041E-2</c:v>
                </c:pt>
                <c:pt idx="3">
                  <c:v>7.5970977597341685E-2</c:v>
                </c:pt>
                <c:pt idx="4">
                  <c:v>4.4758639858131957E-2</c:v>
                </c:pt>
                <c:pt idx="5">
                  <c:v>5.01827877597638E-2</c:v>
                </c:pt>
                <c:pt idx="6">
                  <c:v>3.3691169067258171E-2</c:v>
                </c:pt>
                <c:pt idx="7">
                  <c:v>1.9578507361080709E-2</c:v>
                </c:pt>
                <c:pt idx="8">
                  <c:v>1.929505410116104E-2</c:v>
                </c:pt>
                <c:pt idx="9">
                  <c:v>1.7155733534506692E-2</c:v>
                </c:pt>
                <c:pt idx="10">
                  <c:v>1.8936788085633465E-2</c:v>
                </c:pt>
                <c:pt idx="11">
                  <c:v>1.8558146063480663E-2</c:v>
                </c:pt>
                <c:pt idx="12">
                  <c:v>1.2695042633314496E-2</c:v>
                </c:pt>
                <c:pt idx="13">
                  <c:v>2.2914298021063026E-2</c:v>
                </c:pt>
                <c:pt idx="14">
                  <c:v>1.3981361874515204E-2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78-4D48-ADB4-1FC62640A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833216"/>
        <c:axId val="189834752"/>
      </c:barChart>
      <c:catAx>
        <c:axId val="189833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189834752"/>
        <c:crosses val="autoZero"/>
        <c:auto val="1"/>
        <c:lblAlgn val="ctr"/>
        <c:lblOffset val="100"/>
        <c:noMultiLvlLbl val="0"/>
      </c:catAx>
      <c:valAx>
        <c:axId val="189834752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98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28037708905544"/>
          <c:y val="0.85592225176172843"/>
          <c:w val="0.17649838634222115"/>
          <c:h val="0.1418089787199461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1"/>
          <c:y val="0.21688737086705145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26-4166-973B-3AE3BE59E84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3607.5949999999998</c:v>
                </c:pt>
                <c:pt idx="1">
                  <c:v>2694.755555555565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26-4166-973B-3AE3BE59E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50144"/>
        <c:axId val="192356736"/>
      </c:barChart>
      <c:catAx>
        <c:axId val="1921501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2356736"/>
        <c:crosses val="autoZero"/>
        <c:auto val="1"/>
        <c:lblAlgn val="ctr"/>
        <c:lblOffset val="100"/>
        <c:noMultiLvlLbl val="0"/>
      </c:catAx>
      <c:valAx>
        <c:axId val="192356736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215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14"/>
          <c:y val="0.21688737086705148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4F-4DC7-BF52-9FB9E44A52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4F-4DC7-BF52-9FB9E44A5237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6132.57</c:v>
                </c:pt>
                <c:pt idx="1">
                  <c:v>3867.54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4F-4DC7-BF52-9FB9E44A5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388480"/>
        <c:axId val="192390272"/>
      </c:barChart>
      <c:catAx>
        <c:axId val="1923884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2390272"/>
        <c:crosses val="autoZero"/>
        <c:auto val="1"/>
        <c:lblAlgn val="ctr"/>
        <c:lblOffset val="100"/>
        <c:noMultiLvlLbl val="0"/>
      </c:catAx>
      <c:valAx>
        <c:axId val="192390272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238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+mn-lt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14"/>
          <c:y val="0.21688737086705148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D5-430E-8699-C0BF9A0CBCB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69870.669722222257</c:v>
                </c:pt>
                <c:pt idx="1">
                  <c:v>82970.209722222222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D5-430E-8699-C0BF9A0C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422080"/>
        <c:axId val="195423616"/>
      </c:barChart>
      <c:catAx>
        <c:axId val="1954220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5423616"/>
        <c:crosses val="autoZero"/>
        <c:auto val="1"/>
        <c:lblAlgn val="ctr"/>
        <c:lblOffset val="100"/>
        <c:noMultiLvlLbl val="0"/>
      </c:catAx>
      <c:valAx>
        <c:axId val="195423616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542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0758183528903E-2"/>
          <c:y val="0.17368201283970897"/>
          <c:w val="0.92708504111791756"/>
          <c:h val="0.6428811451072155"/>
        </c:manualLayout>
      </c:layout>
      <c:area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6.9160000000000004</c:v>
                </c:pt>
                <c:pt idx="1">
                  <c:v>6.5830000000000002</c:v>
                </c:pt>
                <c:pt idx="2">
                  <c:v>8.604000000000001</c:v>
                </c:pt>
                <c:pt idx="3">
                  <c:v>12.212</c:v>
                </c:pt>
                <c:pt idx="4">
                  <c:v>12.081</c:v>
                </c:pt>
                <c:pt idx="5">
                  <c:v>10.879000000000017</c:v>
                </c:pt>
                <c:pt idx="6">
                  <c:v>10.228</c:v>
                </c:pt>
                <c:pt idx="7">
                  <c:v>9.4160000000000004</c:v>
                </c:pt>
                <c:pt idx="8">
                  <c:v>11.641</c:v>
                </c:pt>
                <c:pt idx="9">
                  <c:v>11.906000000000002</c:v>
                </c:pt>
                <c:pt idx="10">
                  <c:v>10.576000000000002</c:v>
                </c:pt>
                <c:pt idx="11">
                  <c:v>7.7370000000000001</c:v>
                </c:pt>
                <c:pt idx="12">
                  <c:v>5.2130000000000001</c:v>
                </c:pt>
                <c:pt idx="13">
                  <c:v>7.5669999999999975</c:v>
                </c:pt>
                <c:pt idx="14">
                  <c:v>12.242000000000001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D-4E9C-9A22-A61B22A98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073472"/>
        <c:axId val="144075008"/>
      </c:areaChart>
      <c:barChart>
        <c:barDir val="col"/>
        <c:grouping val="clustered"/>
        <c:varyColors val="0"/>
        <c:ser>
          <c:idx val="3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Лист1!$C$2:$C$16</c:f>
              <c:numCache>
                <c:formatCode>0.0</c:formatCode>
                <c:ptCount val="15"/>
                <c:pt idx="0">
                  <c:v>9.2620000000000005</c:v>
                </c:pt>
                <c:pt idx="1">
                  <c:v>8.0040000000000013</c:v>
                </c:pt>
                <c:pt idx="2">
                  <c:v>7.1259999999999897</c:v>
                </c:pt>
                <c:pt idx="3">
                  <c:v>6.8289999999999909</c:v>
                </c:pt>
                <c:pt idx="4">
                  <c:v>9.293000000000001</c:v>
                </c:pt>
                <c:pt idx="5">
                  <c:v>12.62</c:v>
                </c:pt>
                <c:pt idx="6">
                  <c:v>12.092000000000002</c:v>
                </c:pt>
                <c:pt idx="7">
                  <c:v>10.884</c:v>
                </c:pt>
                <c:pt idx="8">
                  <c:v>10.122</c:v>
                </c:pt>
                <c:pt idx="9">
                  <c:v>9.14</c:v>
                </c:pt>
                <c:pt idx="10">
                  <c:v>10.957000000000004</c:v>
                </c:pt>
                <c:pt idx="11">
                  <c:v>10.873000000000006</c:v>
                </c:pt>
                <c:pt idx="12">
                  <c:v>9.26</c:v>
                </c:pt>
                <c:pt idx="13">
                  <c:v>6.4279999999999955</c:v>
                </c:pt>
                <c:pt idx="14">
                  <c:v>13.377000000000002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2D-4E9C-9A22-A61B22A98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4073472"/>
        <c:axId val="144075008"/>
      </c:barChart>
      <c:lineChart>
        <c:grouping val="standard"/>
        <c:varyColors val="0"/>
        <c:ser>
          <c:idx val="0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Лист1!$D$2:$D$16</c:f>
              <c:numCache>
                <c:formatCode>0.0</c:formatCode>
                <c:ptCount val="15"/>
                <c:pt idx="0">
                  <c:v>8.0891040000000007</c:v>
                </c:pt>
                <c:pt idx="1">
                  <c:v>9.1868490000000005</c:v>
                </c:pt>
                <c:pt idx="2">
                  <c:v>9.3429090000000006</c:v>
                </c:pt>
                <c:pt idx="3">
                  <c:v>8.1104770000000013</c:v>
                </c:pt>
                <c:pt idx="4">
                  <c:v>7.377923</c:v>
                </c:pt>
                <c:pt idx="5">
                  <c:v>7.1772110000000007</c:v>
                </c:pt>
                <c:pt idx="6">
                  <c:v>9.5878840000000007</c:v>
                </c:pt>
                <c:pt idx="7">
                  <c:v>12.653707000000002</c:v>
                </c:pt>
                <c:pt idx="8">
                  <c:v>11.929661000000001</c:v>
                </c:pt>
                <c:pt idx="9">
                  <c:v>10.549671</c:v>
                </c:pt>
                <c:pt idx="10">
                  <c:v>9.6143139999999985</c:v>
                </c:pt>
                <c:pt idx="11">
                  <c:v>8.5204880000000021</c:v>
                </c:pt>
                <c:pt idx="12">
                  <c:v>9.8328460000000195</c:v>
                </c:pt>
                <c:pt idx="13">
                  <c:v>9.2659320000000047</c:v>
                </c:pt>
                <c:pt idx="14">
                  <c:v>17.102589999999989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62D-4E9C-9A22-A61B22A98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073472"/>
        <c:axId val="144075008"/>
      </c:lineChart>
      <c:catAx>
        <c:axId val="14407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4075008"/>
        <c:crosses val="autoZero"/>
        <c:auto val="1"/>
        <c:lblAlgn val="ctr"/>
        <c:lblOffset val="100"/>
        <c:noMultiLvlLbl val="0"/>
      </c:catAx>
      <c:valAx>
        <c:axId val="1440750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44073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539831799604442"/>
          <c:y val="2.798426270832589E-2"/>
          <c:w val="0.58184857303491899"/>
          <c:h val="6.8741027683486999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18"/>
          <c:y val="0.21688737086705151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17-409D-B894-9FDDE594549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8129832.2300000004</c:v>
                </c:pt>
                <c:pt idx="1">
                  <c:v>6744879.5900000008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17-409D-B894-9FDDE5945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16160"/>
        <c:axId val="195917696"/>
      </c:barChart>
      <c:catAx>
        <c:axId val="1959161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5917696"/>
        <c:crosses val="autoZero"/>
        <c:auto val="1"/>
        <c:lblAlgn val="ctr"/>
        <c:lblOffset val="100"/>
        <c:noMultiLvlLbl val="0"/>
      </c:catAx>
      <c:valAx>
        <c:axId val="195917696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591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18"/>
          <c:y val="0.21688737086705151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74-4B85-958D-63D2E6EA3C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74-4B85-958D-63D2E6EA3C7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199854</c:v>
                </c:pt>
                <c:pt idx="1">
                  <c:v>218503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74-4B85-958D-63D2E6EA3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348736"/>
        <c:axId val="197362816"/>
      </c:barChart>
      <c:catAx>
        <c:axId val="1973487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7362816"/>
        <c:crosses val="autoZero"/>
        <c:auto val="1"/>
        <c:lblAlgn val="ctr"/>
        <c:lblOffset val="100"/>
        <c:noMultiLvlLbl val="0"/>
      </c:catAx>
      <c:valAx>
        <c:axId val="197362816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one"/>
        <c:crossAx val="1973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18"/>
          <c:y val="0.21688737086705151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D1-42C5-BFE7-ADE1A4151FD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114.52249999999998</c:v>
                </c:pt>
                <c:pt idx="1">
                  <c:v>62.173055555555557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D1-42C5-BFE7-ADE1A4151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145728"/>
        <c:axId val="202420224"/>
      </c:barChart>
      <c:catAx>
        <c:axId val="1991457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02420224"/>
        <c:crosses val="autoZero"/>
        <c:auto val="1"/>
        <c:lblAlgn val="ctr"/>
        <c:lblOffset val="100"/>
        <c:noMultiLvlLbl val="0"/>
      </c:catAx>
      <c:valAx>
        <c:axId val="20242022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19914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23"/>
          <c:y val="0.21688737086705154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9-40EC-ABB0-F5E9C9A33E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9-40EC-ABB0-F5E9C9A33E17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1915.84</c:v>
                </c:pt>
                <c:pt idx="1">
                  <c:v>1319.44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19-40EC-ABB0-F5E9C9A33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59008"/>
        <c:axId val="118493952"/>
      </c:barChart>
      <c:catAx>
        <c:axId val="892590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18493952"/>
        <c:crosses val="autoZero"/>
        <c:auto val="1"/>
        <c:lblAlgn val="ctr"/>
        <c:lblOffset val="100"/>
        <c:noMultiLvlLbl val="0"/>
      </c:catAx>
      <c:valAx>
        <c:axId val="118493952"/>
        <c:scaling>
          <c:orientation val="minMax"/>
          <c:min val="500"/>
        </c:scaling>
        <c:delete val="1"/>
        <c:axPos val="l"/>
        <c:numFmt formatCode="General" sourceLinked="1"/>
        <c:majorTickMark val="out"/>
        <c:minorTickMark val="none"/>
        <c:tickLblPos val="none"/>
        <c:crossAx val="8925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23"/>
          <c:y val="0.21688737086705154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0D-453F-B235-D8EAB941DCD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70566.088611111132</c:v>
                </c:pt>
                <c:pt idx="1">
                  <c:v>70267.725000000006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0D-453F-B235-D8EAB941D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35680"/>
        <c:axId val="118537216"/>
      </c:barChart>
      <c:catAx>
        <c:axId val="1185356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18537216"/>
        <c:crosses val="autoZero"/>
        <c:auto val="1"/>
        <c:lblAlgn val="ctr"/>
        <c:lblOffset val="100"/>
        <c:noMultiLvlLbl val="0"/>
      </c:catAx>
      <c:valAx>
        <c:axId val="118537216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18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A6-4519-A41F-61103C82A48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122740.36</c:v>
                </c:pt>
                <c:pt idx="1">
                  <c:v>71629.489999999991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A6-4519-A41F-61103C82A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30848"/>
        <c:axId val="122832384"/>
      </c:barChart>
      <c:catAx>
        <c:axId val="1228308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22832384"/>
        <c:crosses val="autoZero"/>
        <c:auto val="1"/>
        <c:lblAlgn val="ctr"/>
        <c:lblOffset val="100"/>
        <c:noMultiLvlLbl val="0"/>
      </c:catAx>
      <c:valAx>
        <c:axId val="122832384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2283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70-488D-9659-EA6D1FDBA3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70-488D-9659-EA6D1FDBA3B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16650</c:v>
                </c:pt>
                <c:pt idx="1">
                  <c:v>15092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70-488D-9659-EA6D1FDBA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95744"/>
        <c:axId val="122897536"/>
      </c:barChart>
      <c:catAx>
        <c:axId val="1228957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22897536"/>
        <c:crosses val="autoZero"/>
        <c:auto val="1"/>
        <c:lblAlgn val="ctr"/>
        <c:lblOffset val="100"/>
        <c:noMultiLvlLbl val="0"/>
      </c:catAx>
      <c:valAx>
        <c:axId val="122897536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one"/>
        <c:crossAx val="12289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E-410D-87CC-66DE4FC964A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17.221388888888892</c:v>
                </c:pt>
                <c:pt idx="1">
                  <c:v>19.228888888888893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10D-87CC-66DE4FC96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07360"/>
        <c:axId val="185408896"/>
      </c:barChart>
      <c:catAx>
        <c:axId val="1854073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5408896"/>
        <c:crosses val="autoZero"/>
        <c:auto val="1"/>
        <c:lblAlgn val="ctr"/>
        <c:lblOffset val="100"/>
        <c:noMultiLvlLbl val="0"/>
      </c:catAx>
      <c:valAx>
        <c:axId val="185408896"/>
        <c:scaling>
          <c:orientation val="minMax"/>
          <c:max val="50"/>
          <c:min val="0"/>
        </c:scaling>
        <c:delete val="0"/>
        <c:axPos val="l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18540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8C-4F49-9BA5-5BBE44AE7FF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8C-4F49-9BA5-5BBE44AE7FF0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871.94999999999948</c:v>
                </c:pt>
                <c:pt idx="1">
                  <c:v>626.91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8C-4F49-9BA5-5BBE44AE7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99008"/>
        <c:axId val="185504896"/>
      </c:barChart>
      <c:catAx>
        <c:axId val="1854990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5504896"/>
        <c:crosses val="autoZero"/>
        <c:auto val="1"/>
        <c:lblAlgn val="ctr"/>
        <c:lblOffset val="100"/>
        <c:noMultiLvlLbl val="0"/>
      </c:catAx>
      <c:valAx>
        <c:axId val="185504896"/>
        <c:scaling>
          <c:orientation val="minMax"/>
          <c:max val="12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8549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36-4EEA-9AB9-4C64975F0C1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18261.438888888901</c:v>
                </c:pt>
                <c:pt idx="1">
                  <c:v>17119.736111111109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36-4EEA-9AB9-4C64975F0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18912"/>
        <c:axId val="189721984"/>
      </c:barChart>
      <c:catAx>
        <c:axId val="1897189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9721984"/>
        <c:crosses val="autoZero"/>
        <c:auto val="1"/>
        <c:lblAlgn val="ctr"/>
        <c:lblOffset val="100"/>
        <c:noMultiLvlLbl val="0"/>
      </c:catAx>
      <c:valAx>
        <c:axId val="189721984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89718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37883832778403E-2"/>
          <c:y val="4.5474426901029423E-2"/>
          <c:w val="0.76748308237274998"/>
          <c:h val="0.823559223624007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моложе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2020F</c:v>
                </c:pt>
                <c:pt idx="4">
                  <c:v>2025F</c:v>
                </c:pt>
                <c:pt idx="5">
                  <c:v>2030F</c:v>
                </c:pt>
              </c:strCache>
            </c:strRef>
          </c:cat>
          <c:val>
            <c:numRef>
              <c:f>Лист1!$B$2:$B$35</c:f>
              <c:numCache>
                <c:formatCode>0.0</c:formatCode>
                <c:ptCount val="6"/>
                <c:pt idx="0">
                  <c:v>24.3</c:v>
                </c:pt>
                <c:pt idx="1">
                  <c:v>23.1</c:v>
                </c:pt>
                <c:pt idx="2">
                  <c:v>25.689</c:v>
                </c:pt>
                <c:pt idx="3">
                  <c:v>28</c:v>
                </c:pt>
                <c:pt idx="4">
                  <c:v>28.3</c:v>
                </c:pt>
                <c:pt idx="5">
                  <c:v>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A8-4646-A0E2-25EC2402B4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трудоспособные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2020F</c:v>
                </c:pt>
                <c:pt idx="4">
                  <c:v>2025F</c:v>
                </c:pt>
                <c:pt idx="5">
                  <c:v>2030F</c:v>
                </c:pt>
              </c:strCache>
            </c:strRef>
          </c:cat>
          <c:val>
            <c:numRef>
              <c:f>Лист1!$C$2:$C$35</c:f>
              <c:numCache>
                <c:formatCode>0.0</c:formatCode>
                <c:ptCount val="6"/>
                <c:pt idx="0">
                  <c:v>90.1</c:v>
                </c:pt>
                <c:pt idx="1">
                  <c:v>88</c:v>
                </c:pt>
                <c:pt idx="2">
                  <c:v>85.415000000000006</c:v>
                </c:pt>
                <c:pt idx="3">
                  <c:v>81</c:v>
                </c:pt>
                <c:pt idx="4">
                  <c:v>79.099999999999994</c:v>
                </c:pt>
                <c:pt idx="5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A8-4646-A0E2-25EC2402B4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2020F</c:v>
                </c:pt>
                <c:pt idx="4">
                  <c:v>2025F</c:v>
                </c:pt>
                <c:pt idx="5">
                  <c:v>2030F</c:v>
                </c:pt>
              </c:strCache>
            </c:strRef>
          </c:cat>
          <c:val>
            <c:numRef>
              <c:f>Лист1!$D$2:$D$35</c:f>
              <c:numCache>
                <c:formatCode>0.0</c:formatCode>
                <c:ptCount val="6"/>
                <c:pt idx="0">
                  <c:v>29.4</c:v>
                </c:pt>
                <c:pt idx="1">
                  <c:v>31.7</c:v>
                </c:pt>
                <c:pt idx="2">
                  <c:v>35.163000000000011</c:v>
                </c:pt>
                <c:pt idx="3">
                  <c:v>38.9</c:v>
                </c:pt>
                <c:pt idx="4">
                  <c:v>40.9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A8-4646-A0E2-25EC2402B4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4384000"/>
        <c:axId val="144385536"/>
      </c:barChart>
      <c:catAx>
        <c:axId val="14438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ru-RU"/>
          </a:p>
        </c:txPr>
        <c:crossAx val="144385536"/>
        <c:crosses val="autoZero"/>
        <c:auto val="1"/>
        <c:lblAlgn val="ctr"/>
        <c:lblOffset val="100"/>
        <c:noMultiLvlLbl val="0"/>
      </c:catAx>
      <c:valAx>
        <c:axId val="1443855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438400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059588500383088"/>
          <c:y val="0.33683825206328832"/>
          <c:w val="0.18220245221844536"/>
          <c:h val="0.322825187599227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7"/>
          <c:y val="0.21688737086705168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BD-4066-AE68-CE692B9DE1E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64513.75</c:v>
                </c:pt>
                <c:pt idx="1">
                  <c:v>78859.570000000007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BD-4066-AE68-CE692B9D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319872"/>
        <c:axId val="192321408"/>
      </c:barChart>
      <c:catAx>
        <c:axId val="1923198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2321408"/>
        <c:crosses val="autoZero"/>
        <c:auto val="1"/>
        <c:lblAlgn val="ctr"/>
        <c:lblOffset val="100"/>
        <c:noMultiLvlLbl val="0"/>
      </c:catAx>
      <c:valAx>
        <c:axId val="192321408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231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7"/>
          <c:y val="0.21688737086705168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A5-4F91-A372-CF35A9E606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A5-4F91-A372-CF35A9E6067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6641</c:v>
                </c:pt>
                <c:pt idx="1">
                  <c:v>4460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A5-4F91-A372-CF35A9E60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31584"/>
        <c:axId val="80133120"/>
      </c:barChart>
      <c:catAx>
        <c:axId val="801315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80133120"/>
        <c:crosses val="autoZero"/>
        <c:auto val="1"/>
        <c:lblAlgn val="ctr"/>
        <c:lblOffset val="100"/>
        <c:noMultiLvlLbl val="0"/>
      </c:catAx>
      <c:valAx>
        <c:axId val="80133120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one"/>
        <c:crossAx val="8013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E0-4A76-8A2A-26AB32D7E1A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1109.9227777777835</c:v>
                </c:pt>
                <c:pt idx="1">
                  <c:v>940.49583333333351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E0-4A76-8A2A-26AB32D7E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37632"/>
        <c:axId val="122836480"/>
      </c:barChart>
      <c:catAx>
        <c:axId val="1228376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22836480"/>
        <c:crosses val="autoZero"/>
        <c:auto val="1"/>
        <c:lblAlgn val="ctr"/>
        <c:lblOffset val="100"/>
        <c:noMultiLvlLbl val="0"/>
      </c:catAx>
      <c:valAx>
        <c:axId val="122836480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none"/>
        <c:minorTickMark val="none"/>
        <c:tickLblPos val="none"/>
        <c:spPr>
          <a:ln>
            <a:noFill/>
          </a:ln>
        </c:spPr>
        <c:crossAx val="12283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10-4762-81E7-E407CDA8F8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10-4762-81E7-E407CDA8F83C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2205.94</c:v>
                </c:pt>
                <c:pt idx="1">
                  <c:v>1864.1299999999999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0-4762-81E7-E407CDA8F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42592"/>
        <c:axId val="143320192"/>
      </c:barChart>
      <c:catAx>
        <c:axId val="1229425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43320192"/>
        <c:crosses val="autoZero"/>
        <c:auto val="1"/>
        <c:lblAlgn val="ctr"/>
        <c:lblOffset val="100"/>
        <c:noMultiLvlLbl val="0"/>
      </c:catAx>
      <c:valAx>
        <c:axId val="143320192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one"/>
        <c:crossAx val="12294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CA-4153-B9A1-DF73EF323D5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101893.68333333333</c:v>
                </c:pt>
                <c:pt idx="1">
                  <c:v>122606.03111111112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CA-4153-B9A1-DF73EF323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45376"/>
        <c:axId val="185511936"/>
      </c:barChart>
      <c:catAx>
        <c:axId val="1854453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5511936"/>
        <c:crosses val="autoZero"/>
        <c:auto val="1"/>
        <c:lblAlgn val="ctr"/>
        <c:lblOffset val="100"/>
        <c:noMultiLvlLbl val="0"/>
      </c:catAx>
      <c:valAx>
        <c:axId val="185511936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one"/>
        <c:crossAx val="18544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7"/>
          <c:y val="0.21688737086705168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0-44DC-BBB6-155A2F786BC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15717.859999999939</c:v>
                </c:pt>
                <c:pt idx="1">
                  <c:v>17287.43999999993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A0-44DC-BBB6-155A2F786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177216"/>
        <c:axId val="189670528"/>
      </c:barChart>
      <c:catAx>
        <c:axId val="1891772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9670528"/>
        <c:crosses val="autoZero"/>
        <c:auto val="1"/>
        <c:lblAlgn val="ctr"/>
        <c:lblOffset val="100"/>
        <c:noMultiLvlLbl val="0"/>
      </c:catAx>
      <c:valAx>
        <c:axId val="189670528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8917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7"/>
          <c:y val="0.21688737086705168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D7-402B-A9A9-9C29CD39C8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D7-402B-A9A9-9C29CD39C82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18652</c:v>
                </c:pt>
                <c:pt idx="1">
                  <c:v>14152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D7-402B-A9A9-9C29CD39C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228736"/>
        <c:axId val="192238720"/>
      </c:barChart>
      <c:catAx>
        <c:axId val="1922287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2238720"/>
        <c:crosses val="autoZero"/>
        <c:auto val="1"/>
        <c:lblAlgn val="ctr"/>
        <c:lblOffset val="100"/>
        <c:noMultiLvlLbl val="0"/>
      </c:catAx>
      <c:valAx>
        <c:axId val="192238720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one"/>
        <c:crossAx val="19222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37"/>
          <c:y val="0.21688737086705168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3-4D33-9D1F-BD990146F1E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106.49555555555555</c:v>
                </c:pt>
                <c:pt idx="1">
                  <c:v>57.957499999999996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33-4D33-9D1F-BD990146F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78400"/>
        <c:axId val="189479936"/>
      </c:barChart>
      <c:catAx>
        <c:axId val="1894784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9479936"/>
        <c:crosses val="autoZero"/>
        <c:auto val="1"/>
        <c:lblAlgn val="ctr"/>
        <c:lblOffset val="100"/>
        <c:noMultiLvlLbl val="0"/>
      </c:catAx>
      <c:valAx>
        <c:axId val="18947993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18947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42"/>
          <c:y val="0.21688737086705173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AE-4ED8-9D46-BDA5236C11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AE-4ED8-9D46-BDA5236C111B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2485.3900000000012</c:v>
                </c:pt>
                <c:pt idx="1">
                  <c:v>1857.78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AE-4ED8-9D46-BDA5236C1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42592"/>
        <c:axId val="190544128"/>
      </c:barChart>
      <c:catAx>
        <c:axId val="1905425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0544128"/>
        <c:crosses val="autoZero"/>
        <c:auto val="1"/>
        <c:lblAlgn val="ctr"/>
        <c:lblOffset val="100"/>
        <c:noMultiLvlLbl val="0"/>
      </c:catAx>
      <c:valAx>
        <c:axId val="190544128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054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42"/>
          <c:y val="0.21688737086705173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13-48D2-A651-192A3B6522D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5601.6983333333337</c:v>
                </c:pt>
                <c:pt idx="1">
                  <c:v>6791.8402777777956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13-48D2-A651-192A3B652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79680"/>
        <c:axId val="190281216"/>
      </c:barChart>
      <c:catAx>
        <c:axId val="1902796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0281216"/>
        <c:crosses val="autoZero"/>
        <c:auto val="1"/>
        <c:lblAlgn val="ctr"/>
        <c:lblOffset val="100"/>
        <c:noMultiLvlLbl val="0"/>
      </c:catAx>
      <c:valAx>
        <c:axId val="190281216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027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34450202603714E-2"/>
          <c:y val="0.17990107452958301"/>
          <c:w val="0.87613109959479496"/>
          <c:h val="0.68518007432355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вузов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1068</c:v>
                </c:pt>
                <c:pt idx="1">
                  <c:v>1090</c:v>
                </c:pt>
                <c:pt idx="2">
                  <c:v>1108</c:v>
                </c:pt>
                <c:pt idx="3">
                  <c:v>1134</c:v>
                </c:pt>
                <c:pt idx="4">
                  <c:v>1114</c:v>
                </c:pt>
                <c:pt idx="5">
                  <c:v>1115</c:v>
                </c:pt>
                <c:pt idx="6">
                  <c:v>1080</c:v>
                </c:pt>
                <c:pt idx="7">
                  <c:v>1046</c:v>
                </c:pt>
                <c:pt idx="8">
                  <c:v>969</c:v>
                </c:pt>
                <c:pt idx="9">
                  <c:v>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7-4F14-B852-34F57596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428032"/>
        <c:axId val="1445117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студентов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7064.6</c:v>
                </c:pt>
                <c:pt idx="1">
                  <c:v>7309.8</c:v>
                </c:pt>
                <c:pt idx="2">
                  <c:v>7461.3</c:v>
                </c:pt>
                <c:pt idx="3">
                  <c:v>7513.1</c:v>
                </c:pt>
                <c:pt idx="4">
                  <c:v>7418.8</c:v>
                </c:pt>
                <c:pt idx="5">
                  <c:v>7049.8</c:v>
                </c:pt>
                <c:pt idx="6">
                  <c:v>6490</c:v>
                </c:pt>
                <c:pt idx="7">
                  <c:v>6073.9</c:v>
                </c:pt>
                <c:pt idx="8">
                  <c:v>5646.7</c:v>
                </c:pt>
                <c:pt idx="9">
                  <c:v>5209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97-4F14-B852-34F57596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15072"/>
        <c:axId val="144513280"/>
      </c:lineChart>
      <c:catAx>
        <c:axId val="14442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ru-RU"/>
          </a:p>
        </c:txPr>
        <c:crossAx val="144511744"/>
        <c:crosses val="autoZero"/>
        <c:auto val="1"/>
        <c:lblAlgn val="ctr"/>
        <c:lblOffset val="100"/>
        <c:noMultiLvlLbl val="0"/>
      </c:catAx>
      <c:valAx>
        <c:axId val="144511744"/>
        <c:scaling>
          <c:orientation val="minMax"/>
          <c:max val="1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2"/>
                </a:solidFill>
              </a:defRPr>
            </a:pPr>
            <a:endParaRPr lang="ru-RU"/>
          </a:p>
        </c:txPr>
        <c:crossAx val="144428032"/>
        <c:crosses val="autoZero"/>
        <c:crossBetween val="between"/>
        <c:majorUnit val="500"/>
      </c:valAx>
      <c:valAx>
        <c:axId val="14451328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1"/>
                </a:solidFill>
              </a:defRPr>
            </a:pPr>
            <a:endParaRPr lang="ru-RU"/>
          </a:p>
        </c:txPr>
        <c:crossAx val="144515072"/>
        <c:crosses val="max"/>
        <c:crossBetween val="between"/>
      </c:valAx>
      <c:catAx>
        <c:axId val="14451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451328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6925416786830608"/>
          <c:y val="2.798426270832589E-2"/>
          <c:w val="0.46741101313501232"/>
          <c:h val="7.84581222119025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46"/>
          <c:y val="0.21688737086705176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58-4C62-9EE5-5B6AFD8E737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389696.41000000021</c:v>
                </c:pt>
                <c:pt idx="1">
                  <c:v>279138.26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58-4C62-9EE5-5B6AFD8E7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78368"/>
        <c:axId val="190379904"/>
      </c:barChart>
      <c:catAx>
        <c:axId val="1903783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0379904"/>
        <c:crosses val="autoZero"/>
        <c:auto val="1"/>
        <c:lblAlgn val="ctr"/>
        <c:lblOffset val="100"/>
        <c:noMultiLvlLbl val="0"/>
      </c:catAx>
      <c:valAx>
        <c:axId val="190379904"/>
        <c:scaling>
          <c:orientation val="minMax"/>
          <c:min val="500"/>
        </c:scaling>
        <c:delete val="1"/>
        <c:axPos val="l"/>
        <c:numFmt formatCode="0" sourceLinked="1"/>
        <c:majorTickMark val="out"/>
        <c:minorTickMark val="none"/>
        <c:tickLblPos val="none"/>
        <c:crossAx val="19037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6074047328446"/>
          <c:y val="0.21688737086705176"/>
          <c:w val="0.84475184180924368"/>
          <c:h val="0.5276421512360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B5-4253-9519-A3673D523D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B5-4253-9519-A3673D523D1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10104</c:v>
                </c:pt>
                <c:pt idx="1">
                  <c:v>12153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B5-4253-9519-A3673D523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39424"/>
        <c:axId val="190440960"/>
      </c:barChart>
      <c:catAx>
        <c:axId val="1904394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90440960"/>
        <c:crosses val="autoZero"/>
        <c:auto val="1"/>
        <c:lblAlgn val="ctr"/>
        <c:lblOffset val="100"/>
        <c:noMultiLvlLbl val="0"/>
      </c:catAx>
      <c:valAx>
        <c:axId val="190440960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one"/>
        <c:crossAx val="19043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 Санкт-Петербург</c:v>
                </c:pt>
                <c:pt idx="1">
                  <c:v> Казань</c:v>
                </c:pt>
                <c:pt idx="2">
                  <c:v> Екатеринбург </c:v>
                </c:pt>
                <c:pt idx="3">
                  <c:v> Новосибирск</c:v>
                </c:pt>
                <c:pt idx="4">
                  <c:v> Нижний Новгород </c:v>
                </c:pt>
                <c:pt idx="5">
                  <c:v> Самара</c:v>
                </c:pt>
                <c:pt idx="6">
                  <c:v>Красноярск</c:v>
                </c:pt>
                <c:pt idx="7">
                  <c:v> Пермь</c:v>
                </c:pt>
                <c:pt idx="8">
                  <c:v> Челябинск</c:v>
                </c:pt>
                <c:pt idx="9">
                  <c:v>Ростов-на-Дону</c:v>
                </c:pt>
                <c:pt idx="10">
                  <c:v> Омск</c:v>
                </c:pt>
                <c:pt idx="11">
                  <c:v> Уфа</c:v>
                </c:pt>
                <c:pt idx="12">
                  <c:v> Волгоград 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518</c:v>
                </c:pt>
                <c:pt idx="1">
                  <c:v>229</c:v>
                </c:pt>
                <c:pt idx="2">
                  <c:v>186</c:v>
                </c:pt>
                <c:pt idx="3">
                  <c:v>180</c:v>
                </c:pt>
                <c:pt idx="4">
                  <c:v>144</c:v>
                </c:pt>
                <c:pt idx="5">
                  <c:v>129</c:v>
                </c:pt>
                <c:pt idx="6">
                  <c:v>99</c:v>
                </c:pt>
                <c:pt idx="7">
                  <c:v>94</c:v>
                </c:pt>
                <c:pt idx="8">
                  <c:v>85</c:v>
                </c:pt>
                <c:pt idx="9">
                  <c:v>82</c:v>
                </c:pt>
                <c:pt idx="10">
                  <c:v>65</c:v>
                </c:pt>
                <c:pt idx="11">
                  <c:v>59</c:v>
                </c:pt>
                <c:pt idx="1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42-4174-BDFE-2AEE45058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0155008"/>
        <c:axId val="190160896"/>
      </c:barChart>
      <c:catAx>
        <c:axId val="190155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190160896"/>
        <c:crosses val="autoZero"/>
        <c:auto val="1"/>
        <c:lblAlgn val="ctr"/>
        <c:lblOffset val="100"/>
        <c:noMultiLvlLbl val="0"/>
      </c:catAx>
      <c:valAx>
        <c:axId val="1901608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9015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Казань</c:v>
                </c:pt>
                <c:pt idx="1">
                  <c:v> Екатеринбург </c:v>
                </c:pt>
                <c:pt idx="2">
                  <c:v> Новосибирск</c:v>
                </c:pt>
                <c:pt idx="3">
                  <c:v>Нижний Новгород</c:v>
                </c:pt>
                <c:pt idx="4">
                  <c:v>Самара</c:v>
                </c:pt>
                <c:pt idx="5">
                  <c:v>Красноярск</c:v>
                </c:pt>
                <c:pt idx="6">
                  <c:v>Санкт-Петербург</c:v>
                </c:pt>
                <c:pt idx="7">
                  <c:v>Пермь</c:v>
                </c:pt>
                <c:pt idx="8">
                  <c:v>Ростов-на-Дону</c:v>
                </c:pt>
                <c:pt idx="9">
                  <c:v>Челябинск</c:v>
                </c:pt>
                <c:pt idx="10">
                  <c:v>Омск</c:v>
                </c:pt>
                <c:pt idx="11">
                  <c:v>Уфа</c:v>
                </c:pt>
                <c:pt idx="12">
                  <c:v> Волгоград 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200</c:v>
                </c:pt>
                <c:pt idx="1">
                  <c:v>138</c:v>
                </c:pt>
                <c:pt idx="2">
                  <c:v>122</c:v>
                </c:pt>
                <c:pt idx="3">
                  <c:v>115</c:v>
                </c:pt>
                <c:pt idx="4">
                  <c:v>111</c:v>
                </c:pt>
                <c:pt idx="5">
                  <c:v>102</c:v>
                </c:pt>
                <c:pt idx="6">
                  <c:v>101</c:v>
                </c:pt>
                <c:pt idx="7">
                  <c:v>95</c:v>
                </c:pt>
                <c:pt idx="8">
                  <c:v>75</c:v>
                </c:pt>
                <c:pt idx="9">
                  <c:v>75</c:v>
                </c:pt>
                <c:pt idx="10">
                  <c:v>56</c:v>
                </c:pt>
                <c:pt idx="11">
                  <c:v>56</c:v>
                </c:pt>
                <c:pt idx="1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54-4D02-9431-5E64DA3BC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1156992"/>
        <c:axId val="191158528"/>
      </c:barChart>
      <c:catAx>
        <c:axId val="191156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191158528"/>
        <c:crosses val="autoZero"/>
        <c:auto val="1"/>
        <c:lblAlgn val="ctr"/>
        <c:lblOffset val="100"/>
        <c:noMultiLvlLbl val="0"/>
      </c:catAx>
      <c:valAx>
        <c:axId val="1911585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9115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8206785652937"/>
          <c:y val="9.2704403970818042E-2"/>
          <c:w val="0.77519333013626701"/>
          <c:h val="0.883530165085532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accent3">
                <a:alpha val="93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Санкт-Петербург</c:v>
                </c:pt>
                <c:pt idx="1">
                  <c:v>Новосибирск</c:v>
                </c:pt>
                <c:pt idx="2">
                  <c:v>Екатеринбург </c:v>
                </c:pt>
                <c:pt idx="3">
                  <c:v>Нижний Новгород</c:v>
                </c:pt>
                <c:pt idx="4">
                  <c:v>Омск</c:v>
                </c:pt>
                <c:pt idx="5">
                  <c:v>Самара</c:v>
                </c:pt>
                <c:pt idx="6">
                  <c:v>Казань</c:v>
                </c:pt>
                <c:pt idx="7">
                  <c:v>Челябинск</c:v>
                </c:pt>
                <c:pt idx="8">
                  <c:v>Ростов-на-Дону</c:v>
                </c:pt>
                <c:pt idx="9">
                  <c:v>Уфа</c:v>
                </c:pt>
                <c:pt idx="10">
                  <c:v> Волгоград </c:v>
                </c:pt>
                <c:pt idx="11">
                  <c:v>Пермь</c:v>
                </c:pt>
                <c:pt idx="12">
                  <c:v>Красноярск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0.19</c:v>
                </c:pt>
                <c:pt idx="2">
                  <c:v>0.18000000000000008</c:v>
                </c:pt>
                <c:pt idx="3">
                  <c:v>0.2</c:v>
                </c:pt>
                <c:pt idx="4">
                  <c:v>0.12000000000000002</c:v>
                </c:pt>
                <c:pt idx="5">
                  <c:v>0.21000000000000008</c:v>
                </c:pt>
                <c:pt idx="6">
                  <c:v>0.27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0.11</c:v>
                </c:pt>
                <c:pt idx="10">
                  <c:v>0.13</c:v>
                </c:pt>
                <c:pt idx="11">
                  <c:v>0.18000000000000008</c:v>
                </c:pt>
                <c:pt idx="1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C5-4EB8-8AA8-6646DD892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bg1">
                <a:lumMod val="65000"/>
                <a:alpha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Санкт-Петербург</c:v>
                </c:pt>
                <c:pt idx="1">
                  <c:v>Новосибирск</c:v>
                </c:pt>
                <c:pt idx="2">
                  <c:v>Екатеринбург </c:v>
                </c:pt>
                <c:pt idx="3">
                  <c:v>Нижний Новгород</c:v>
                </c:pt>
                <c:pt idx="4">
                  <c:v>Омск</c:v>
                </c:pt>
                <c:pt idx="5">
                  <c:v>Самара</c:v>
                </c:pt>
                <c:pt idx="6">
                  <c:v>Казань</c:v>
                </c:pt>
                <c:pt idx="7">
                  <c:v>Челябинск</c:v>
                </c:pt>
                <c:pt idx="8">
                  <c:v>Ростов-на-Дону</c:v>
                </c:pt>
                <c:pt idx="9">
                  <c:v>Уфа</c:v>
                </c:pt>
                <c:pt idx="10">
                  <c:v> Волгоград </c:v>
                </c:pt>
                <c:pt idx="11">
                  <c:v>Пермь</c:v>
                </c:pt>
                <c:pt idx="12">
                  <c:v>Красноярск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>
                  <c:v>0.86000000000000032</c:v>
                </c:pt>
                <c:pt idx="1">
                  <c:v>0.81</c:v>
                </c:pt>
                <c:pt idx="2">
                  <c:v>0.8200000000000004</c:v>
                </c:pt>
                <c:pt idx="3">
                  <c:v>0.8</c:v>
                </c:pt>
                <c:pt idx="4">
                  <c:v>0.88</c:v>
                </c:pt>
                <c:pt idx="5">
                  <c:v>0.79</c:v>
                </c:pt>
                <c:pt idx="6">
                  <c:v>0.73000000000000032</c:v>
                </c:pt>
                <c:pt idx="7">
                  <c:v>0.87000000000000033</c:v>
                </c:pt>
                <c:pt idx="8">
                  <c:v>0.86000000000000032</c:v>
                </c:pt>
                <c:pt idx="9">
                  <c:v>0.89</c:v>
                </c:pt>
                <c:pt idx="10">
                  <c:v>0.87000000000000033</c:v>
                </c:pt>
                <c:pt idx="11">
                  <c:v>0.8200000000000004</c:v>
                </c:pt>
                <c:pt idx="12">
                  <c:v>0.8400000000000003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C5-4EB8-8AA8-6646DD892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43450496"/>
        <c:axId val="143452032"/>
      </c:barChart>
      <c:catAx>
        <c:axId val="1434504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143452032"/>
        <c:crosses val="autoZero"/>
        <c:auto val="1"/>
        <c:lblAlgn val="ctr"/>
        <c:lblOffset val="100"/>
        <c:noMultiLvlLbl val="0"/>
      </c:catAx>
      <c:valAx>
        <c:axId val="1434520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3450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941977901077504"/>
          <c:y val="1.4227643414925694E-2"/>
          <c:w val="0.7664561514542847"/>
          <c:h val="6.1437092810727387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9C-48D7-B8DF-046F3A2B6A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9C-48D7-B8DF-046F3A2B6A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0.64900000000000035</c:v>
                </c:pt>
                <c:pt idx="1">
                  <c:v>0.40200000000000002</c:v>
                </c:pt>
                <c:pt idx="2">
                  <c:v>0.58399999999999996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9C-48D7-B8DF-046F3A2B6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57"/>
        <c:axId val="190704256"/>
        <c:axId val="190714240"/>
      </c:barChart>
      <c:catAx>
        <c:axId val="1907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90714240"/>
        <c:crosses val="autoZero"/>
        <c:auto val="1"/>
        <c:lblAlgn val="ctr"/>
        <c:lblOffset val="100"/>
        <c:noMultiLvlLbl val="0"/>
      </c:catAx>
      <c:valAx>
        <c:axId val="19071424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9070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9A-4BA3-862D-50DE835A77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9A-4BA3-862D-50DE835A7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0.68599999999999994</c:v>
                </c:pt>
                <c:pt idx="1">
                  <c:v>0.52400000000000002</c:v>
                </c:pt>
                <c:pt idx="2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9A-4BA3-862D-50DE835A7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81"/>
        <c:axId val="190757504"/>
        <c:axId val="190775680"/>
      </c:barChart>
      <c:catAx>
        <c:axId val="1907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90775680"/>
        <c:crosses val="autoZero"/>
        <c:auto val="1"/>
        <c:lblAlgn val="ctr"/>
        <c:lblOffset val="100"/>
        <c:noMultiLvlLbl val="0"/>
      </c:catAx>
      <c:valAx>
        <c:axId val="19077568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9075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B5-4341-BD2D-F26EA4DCC3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B5-4341-BD2D-F26EA4DCC3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0.59200000000000008</c:v>
                </c:pt>
                <c:pt idx="1">
                  <c:v>0.31800000000000017</c:v>
                </c:pt>
                <c:pt idx="2">
                  <c:v>0.52900000000000003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B5-4341-BD2D-F26EA4DCC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47"/>
        <c:axId val="190748544"/>
        <c:axId val="190750080"/>
      </c:barChart>
      <c:catAx>
        <c:axId val="19074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90750080"/>
        <c:crosses val="autoZero"/>
        <c:auto val="1"/>
        <c:lblAlgn val="ctr"/>
        <c:lblOffset val="100"/>
        <c:noMultiLvlLbl val="0"/>
      </c:catAx>
      <c:valAx>
        <c:axId val="19075008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9074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BD-4C23-AFD6-24D834F113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BD-4C23-AFD6-24D834F113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0.9520000000000004</c:v>
                </c:pt>
                <c:pt idx="1">
                  <c:v>0.85500000000000032</c:v>
                </c:pt>
                <c:pt idx="2">
                  <c:v>0.87800000000000034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BD-4C23-AFD6-24D834F11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57"/>
        <c:axId val="190964480"/>
        <c:axId val="190966016"/>
      </c:barChart>
      <c:catAx>
        <c:axId val="1909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90966016"/>
        <c:crosses val="autoZero"/>
        <c:auto val="1"/>
        <c:lblAlgn val="ctr"/>
        <c:lblOffset val="100"/>
        <c:noMultiLvlLbl val="0"/>
      </c:catAx>
      <c:valAx>
        <c:axId val="19096601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9096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7B-4D8D-93A5-04A65358B9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7B-4D8D-93A5-04A65358B9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0.94000000000000028</c:v>
                </c:pt>
                <c:pt idx="1">
                  <c:v>0.91</c:v>
                </c:pt>
                <c:pt idx="2">
                  <c:v>0.8240000000000004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7B-4D8D-93A5-04A65358B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81"/>
        <c:axId val="191012864"/>
        <c:axId val="191014400"/>
      </c:barChart>
      <c:catAx>
        <c:axId val="1910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91014400"/>
        <c:crosses val="autoZero"/>
        <c:auto val="1"/>
        <c:lblAlgn val="ctr"/>
        <c:lblOffset val="100"/>
        <c:noMultiLvlLbl val="0"/>
      </c:catAx>
      <c:valAx>
        <c:axId val="19101440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9101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2675300105252"/>
          <c:y val="6.0326479158864126E-2"/>
          <c:w val="0.62772959217661473"/>
          <c:h val="0.86078504809492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50017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86-45C3-9ED5-ED3D745DC343}"/>
              </c:ext>
            </c:extLst>
          </c:dPt>
          <c:dPt>
            <c:idx val="1"/>
            <c:bubble3D val="0"/>
            <c:spPr>
              <a:solidFill>
                <a:srgbClr val="F7911E">
                  <a:alpha val="85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86-45C3-9ED5-ED3D745DC343}"/>
              </c:ext>
            </c:extLst>
          </c:dPt>
          <c:dPt>
            <c:idx val="2"/>
            <c:bubble3D val="0"/>
            <c:spPr>
              <a:solidFill>
                <a:srgbClr val="7A2280">
                  <a:alpha val="85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86-45C3-9ED5-ED3D745DC343}"/>
              </c:ext>
            </c:extLst>
          </c:dPt>
          <c:dPt>
            <c:idx val="3"/>
            <c:bubble3D val="0"/>
            <c:spPr>
              <a:solidFill>
                <a:srgbClr val="EF5205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86-45C3-9ED5-ED3D745DC343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86-45C3-9ED5-ED3D745DC343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586-45C3-9ED5-ED3D745DC343}"/>
              </c:ext>
            </c:extLst>
          </c:dPt>
          <c:dPt>
            <c:idx val="6"/>
            <c:bubble3D val="0"/>
            <c:spPr>
              <a:solidFill>
                <a:srgbClr val="131C6B">
                  <a:lumMod val="60000"/>
                  <a:lumOff val="40000"/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586-45C3-9ED5-ED3D745DC343}"/>
              </c:ext>
            </c:extLst>
          </c:dPt>
          <c:dPt>
            <c:idx val="7"/>
            <c:bubble3D val="0"/>
            <c:spPr>
              <a:solidFill>
                <a:srgbClr val="131C6B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586-45C3-9ED5-ED3D745DC343}"/>
              </c:ext>
            </c:extLst>
          </c:dPt>
          <c:dPt>
            <c:idx val="8"/>
            <c:bubble3D val="0"/>
            <c:spPr>
              <a:solidFill>
                <a:srgbClr val="4655A5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586-45C3-9ED5-ED3D745DC343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86-45C3-9ED5-ED3D745DC343}"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6-45C3-9ED5-ED3D745DC343}"/>
                </c:ext>
              </c:extLst>
            </c:dLbl>
            <c:dLbl>
              <c:idx val="2"/>
              <c:layout>
                <c:manualLayout>
                  <c:x val="0.14285782805068137"/>
                  <c:y val="9.2809602543139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86-45C3-9ED5-ED3D745DC343}"/>
                </c:ext>
              </c:extLst>
            </c:dLbl>
            <c:dLbl>
              <c:idx val="3"/>
              <c:layout>
                <c:manualLayout>
                  <c:x val="-7.0089132259482795E-2"/>
                  <c:y val="9.14879739839774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86-45C3-9ED5-ED3D745DC343}"/>
                </c:ext>
              </c:extLst>
            </c:dLbl>
            <c:dLbl>
              <c:idx val="4"/>
              <c:layout>
                <c:manualLayout>
                  <c:x val="-8.5553645895785867E-3"/>
                  <c:y val="-2.808415014021979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86-45C3-9ED5-ED3D745DC343}"/>
                </c:ext>
              </c:extLst>
            </c:dLbl>
            <c:dLbl>
              <c:idx val="5"/>
              <c:layout>
                <c:manualLayout>
                  <c:x val="-0.12579932584569109"/>
                  <c:y val="9.6409094646070642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86-45C3-9ED5-ED3D745DC343}"/>
                </c:ext>
              </c:extLst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86-45C3-9ED5-ED3D745DC3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Телевидение</c:v>
                </c:pt>
                <c:pt idx="1">
                  <c:v>Радио</c:v>
                </c:pt>
                <c:pt idx="2">
                  <c:v>Наружная реклама</c:v>
                </c:pt>
                <c:pt idx="3">
                  <c:v>Интернет</c:v>
                </c:pt>
                <c:pt idx="4">
                  <c:v>Прочие</c:v>
                </c:pt>
                <c:pt idx="5">
                  <c:v>Пресса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0.44455284552845531</c:v>
                </c:pt>
                <c:pt idx="1">
                  <c:v>4.6178861788617825E-2</c:v>
                </c:pt>
                <c:pt idx="2">
                  <c:v>0.10406504065040659</c:v>
                </c:pt>
                <c:pt idx="3">
                  <c:v>0.3154471544715447</c:v>
                </c:pt>
                <c:pt idx="4">
                  <c:v>1.3658536585365855E-2</c:v>
                </c:pt>
                <c:pt idx="5">
                  <c:v>7.5772357723577238E-2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586-45C3-9ED5-ED3D745DC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0F-4C33-9FF3-504F5125F5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0F-4C33-9FF3-504F5125F5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0.91299999999999992</c:v>
                </c:pt>
                <c:pt idx="1">
                  <c:v>0.77100000000000024</c:v>
                </c:pt>
                <c:pt idx="2">
                  <c:v>0.85100000000000031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0F-4C33-9FF3-504F5125F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47"/>
        <c:axId val="190236160"/>
        <c:axId val="189432576"/>
      </c:barChart>
      <c:catAx>
        <c:axId val="1902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89432576"/>
        <c:crosses val="autoZero"/>
        <c:auto val="1"/>
        <c:lblAlgn val="ctr"/>
        <c:lblOffset val="100"/>
        <c:noMultiLvlLbl val="0"/>
      </c:catAx>
      <c:valAx>
        <c:axId val="1894325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9023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7803059534192522E-2"/>
          <c:w val="1"/>
          <c:h val="0.8643938809316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4"/>
              </a:solidFill>
            </a:ln>
          </c:spPr>
          <c:invertIfNegative val="0"/>
          <c:dLbls>
            <c:dLbl>
              <c:idx val="0"/>
              <c:layout>
                <c:manualLayout>
                  <c:x val="-1.004355105168641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7-4525-A24B-9BEC06CB208D}"/>
                </c:ext>
              </c:extLst>
            </c:dLbl>
            <c:dLbl>
              <c:idx val="2"/>
              <c:layout>
                <c:manualLayout>
                  <c:x val="-1.3391401402248447E-2"/>
                  <c:y val="-1.0286482589925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7-4525-A24B-9BEC06CB208D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Стационарный компьютер</c:v>
                </c:pt>
                <c:pt idx="1">
                  <c:v>Портативный компьютер</c:v>
                </c:pt>
                <c:pt idx="2">
                  <c:v>Пользование сотовым телефоном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37.800000000000004</c:v>
                </c:pt>
                <c:pt idx="1">
                  <c:v>3.2</c:v>
                </c:pt>
                <c:pt idx="2">
                  <c:v>64.3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E7-4525-A24B-9BEC06CB20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7-4525-A24B-9BEC06CB208D}"/>
                </c:ext>
              </c:extLst>
            </c:dLbl>
            <c:dLbl>
              <c:idx val="2"/>
              <c:layout>
                <c:manualLayout>
                  <c:x val="1.008019287835784E-2"/>
                  <c:y val="2.5716206474814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E7-4525-A24B-9BEC06CB208D}"/>
                </c:ext>
              </c:extLst>
            </c:dLbl>
            <c:dLbl>
              <c:idx val="3"/>
              <c:layout>
                <c:manualLayout>
                  <c:x val="1.3464875626163256E-2"/>
                  <c:y val="2.3144576454250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E7-4525-A24B-9BEC06CB208D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Стационарный компьютер</c:v>
                </c:pt>
                <c:pt idx="1">
                  <c:v>Портативный компьютер</c:v>
                </c:pt>
                <c:pt idx="2">
                  <c:v>Пользование сотовым телефоном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54.5</c:v>
                </c:pt>
                <c:pt idx="1">
                  <c:v>51.4</c:v>
                </c:pt>
                <c:pt idx="2">
                  <c:v>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E7-4525-A24B-9BEC06CB20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4"/>
        <c:axId val="190164352"/>
        <c:axId val="190198912"/>
      </c:barChart>
      <c:catAx>
        <c:axId val="19016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90198912"/>
        <c:crosses val="autoZero"/>
        <c:auto val="1"/>
        <c:lblAlgn val="ctr"/>
        <c:lblOffset val="100"/>
        <c:noMultiLvlLbl val="0"/>
      </c:catAx>
      <c:valAx>
        <c:axId val="190198912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9016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375758184714234E-3"/>
          <c:y val="1.4184405779704941E-3"/>
          <c:w val="0.49244310650880707"/>
          <c:h val="0.1393838075440384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7803059534192509E-2"/>
          <c:w val="1"/>
          <c:h val="0.8643938809316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bg2"/>
              </a:solidFill>
            </a:ln>
          </c:spPr>
          <c:invertIfNegative val="0"/>
          <c:dLbls>
            <c:dLbl>
              <c:idx val="2"/>
              <c:layout>
                <c:manualLayout>
                  <c:x val="-1.6308274150563642E-2"/>
                  <c:y val="4.11459303597028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55-414C-BA51-8E1A4D67BD51}"/>
                </c:ext>
              </c:extLst>
            </c:dLbl>
            <c:dLbl>
              <c:idx val="3"/>
              <c:layout>
                <c:manualLayout>
                  <c:x val="-1.3046619320450909E-2"/>
                  <c:y val="2.05729651798514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55-414C-BA51-8E1A4D67BD51}"/>
                </c:ext>
              </c:extLst>
            </c:dLbl>
            <c:dLbl>
              <c:idx val="4"/>
              <c:layout>
                <c:manualLayout>
                  <c:x val="-2.283158381078924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55-414C-BA51-8E1A4D67BD51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Посудомоечная машина</c:v>
                </c:pt>
                <c:pt idx="1">
                  <c:v>Кондиционер</c:v>
                </c:pt>
                <c:pt idx="2">
                  <c:v>Кухонный комбайн</c:v>
                </c:pt>
                <c:pt idx="3">
                  <c:v>Вытяжка</c:v>
                </c:pt>
                <c:pt idx="4">
                  <c:v>Микроволновая печь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1.5</c:v>
                </c:pt>
                <c:pt idx="1">
                  <c:v>3.3</c:v>
                </c:pt>
                <c:pt idx="2">
                  <c:v>30.3</c:v>
                </c:pt>
                <c:pt idx="3">
                  <c:v>21.2</c:v>
                </c:pt>
                <c:pt idx="4">
                  <c:v>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55-414C-BA51-8E1A4D67BD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55-414C-BA51-8E1A4D67BD51}"/>
                </c:ext>
              </c:extLst>
            </c:dLbl>
            <c:dLbl>
              <c:idx val="2"/>
              <c:layout>
                <c:manualLayout>
                  <c:x val="6.7324378130815534E-3"/>
                  <c:y val="2.3144576454250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55-414C-BA51-8E1A4D67BD51}"/>
                </c:ext>
              </c:extLst>
            </c:dLbl>
            <c:dLbl>
              <c:idx val="3"/>
              <c:layout>
                <c:manualLayout>
                  <c:x val="1.3464875626163251E-2"/>
                  <c:y val="2.3144576454250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55-414C-BA51-8E1A4D67BD51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Посудомоечная машина</c:v>
                </c:pt>
                <c:pt idx="1">
                  <c:v>Кондиционер</c:v>
                </c:pt>
                <c:pt idx="2">
                  <c:v>Кухонный комбайн</c:v>
                </c:pt>
                <c:pt idx="3">
                  <c:v>Вытяжка</c:v>
                </c:pt>
                <c:pt idx="4">
                  <c:v>Микроволновая печь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19.600000000000001</c:v>
                </c:pt>
                <c:pt idx="2">
                  <c:v>39.300000000000004</c:v>
                </c:pt>
                <c:pt idx="3">
                  <c:v>44.9</c:v>
                </c:pt>
                <c:pt idx="4">
                  <c:v>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55-414C-BA51-8E1A4D67B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117952"/>
        <c:axId val="192155648"/>
      </c:barChart>
      <c:catAx>
        <c:axId val="191117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92155648"/>
        <c:crosses val="autoZero"/>
        <c:auto val="1"/>
        <c:lblAlgn val="ctr"/>
        <c:lblOffset val="100"/>
        <c:noMultiLvlLbl val="0"/>
      </c:catAx>
      <c:valAx>
        <c:axId val="192155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111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4184405779704941E-3"/>
          <c:w val="0.3576766622163679"/>
          <c:h val="0.1393838075440384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7803059534192509E-2"/>
          <c:w val="1"/>
          <c:h val="0.8643938809316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2"/>
              </a:solidFill>
            </a:ln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Прохладительные напитки</c:v>
                </c:pt>
                <c:pt idx="1">
                  <c:v>Пиво</c:v>
                </c:pt>
                <c:pt idx="2">
                  <c:v>Водка</c:v>
                </c:pt>
                <c:pt idx="3">
                  <c:v>Курение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59.1</c:v>
                </c:pt>
                <c:pt idx="1">
                  <c:v>56.2</c:v>
                </c:pt>
                <c:pt idx="2">
                  <c:v>45.9</c:v>
                </c:pt>
                <c:pt idx="3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9D-4588-A484-ECE0C2398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9D-4588-A484-ECE0C2398C27}"/>
                </c:ext>
              </c:extLst>
            </c:dLbl>
            <c:dLbl>
              <c:idx val="1"/>
              <c:layout>
                <c:manualLayout>
                  <c:x val="1.2851958342451567E-2"/>
                  <c:y val="4.71393431433986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9D-4588-A484-ECE0C2398C27}"/>
                </c:ext>
              </c:extLst>
            </c:dLbl>
            <c:dLbl>
              <c:idx val="2"/>
              <c:layout>
                <c:manualLayout>
                  <c:x val="6.7324378130815534E-3"/>
                  <c:y val="2.3144576454250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9D-4588-A484-ECE0C2398C27}"/>
                </c:ext>
              </c:extLst>
            </c:dLbl>
            <c:dLbl>
              <c:idx val="3"/>
              <c:layout>
                <c:manualLayout>
                  <c:x val="1.3464875626163251E-2"/>
                  <c:y val="2.3144576454250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9D-4588-A484-ECE0C2398C2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Прохладительные напитки</c:v>
                </c:pt>
                <c:pt idx="1">
                  <c:v>Пиво</c:v>
                </c:pt>
                <c:pt idx="2">
                  <c:v>Водка</c:v>
                </c:pt>
                <c:pt idx="3">
                  <c:v>Курение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46.6</c:v>
                </c:pt>
                <c:pt idx="1">
                  <c:v>44.2</c:v>
                </c:pt>
                <c:pt idx="2">
                  <c:v>33.6</c:v>
                </c:pt>
                <c:pt idx="3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9D-4588-A484-ECE0C2398C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433216"/>
        <c:axId val="195434752"/>
      </c:barChart>
      <c:catAx>
        <c:axId val="1954332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95434752"/>
        <c:crosses val="autoZero"/>
        <c:auto val="1"/>
        <c:lblAlgn val="ctr"/>
        <c:lblOffset val="100"/>
        <c:noMultiLvlLbl val="0"/>
      </c:catAx>
      <c:valAx>
        <c:axId val="195434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543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22967764611374"/>
          <c:y val="1.4184405779704941E-3"/>
          <c:w val="0.33411312987058239"/>
          <c:h val="0.19338781927062387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7803059534192509E-2"/>
          <c:w val="1"/>
          <c:h val="0.8643938809316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3"/>
              </a:solidFill>
            </a:ln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Ионизатор и увлажнитель воздуха</c:v>
                </c:pt>
                <c:pt idx="1">
                  <c:v>Пароварка</c:v>
                </c:pt>
                <c:pt idx="2">
                  <c:v>Электрическая соковыжималка</c:v>
                </c:pt>
                <c:pt idx="3">
                  <c:v>Бытовые фильтры для 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14.5</c:v>
                </c:pt>
                <c:pt idx="2">
                  <c:v>29.4</c:v>
                </c:pt>
                <c:pt idx="3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C6-40D0-BA0E-1A8F270B75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6-40D0-BA0E-1A8F270B75C2}"/>
                </c:ext>
              </c:extLst>
            </c:dLbl>
            <c:dLbl>
              <c:idx val="2"/>
              <c:layout>
                <c:manualLayout>
                  <c:x val="6.7324378130815534E-3"/>
                  <c:y val="2.3144576454250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6-40D0-BA0E-1A8F270B75C2}"/>
                </c:ext>
              </c:extLst>
            </c:dLbl>
            <c:dLbl>
              <c:idx val="3"/>
              <c:layout>
                <c:manualLayout>
                  <c:x val="1.3464875626163251E-2"/>
                  <c:y val="2.3144576454250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6-40D0-BA0E-1A8F270B75C2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Ионизатор и увлажнитель воздуха</c:v>
                </c:pt>
                <c:pt idx="1">
                  <c:v>Пароварка</c:v>
                </c:pt>
                <c:pt idx="2">
                  <c:v>Электрическая соковыжималка</c:v>
                </c:pt>
                <c:pt idx="3">
                  <c:v>Бытовые фильтры для воды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7.2</c:v>
                </c:pt>
                <c:pt idx="1">
                  <c:v>34.1</c:v>
                </c:pt>
                <c:pt idx="2">
                  <c:v>41.6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C6-40D0-BA0E-1A8F270B75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724800"/>
        <c:axId val="195726336"/>
      </c:barChart>
      <c:catAx>
        <c:axId val="195724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95726336"/>
        <c:crosses val="autoZero"/>
        <c:auto val="1"/>
        <c:lblAlgn val="ctr"/>
        <c:lblOffset val="100"/>
        <c:noMultiLvlLbl val="0"/>
      </c:catAx>
      <c:valAx>
        <c:axId val="19572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572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265931628800411E-2"/>
          <c:y val="1.4184405779704941E-3"/>
          <c:w val="0.27994723232155289"/>
          <c:h val="0.1548135251802059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47911774186125E-2"/>
          <c:y val="6.9041321757857196E-2"/>
          <c:w val="0.95509194026185362"/>
          <c:h val="0.77217159820834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'новости россия'!$B$1</c:f>
              <c:strCache>
                <c:ptCount val="1"/>
                <c:pt idx="0">
                  <c:v>Share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06-4C4A-9AD1-3949C5A816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06-4C4A-9AD1-3949C5A816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06-4C4A-9AD1-3949C5A816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06-4C4A-9AD1-3949C5A816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06-4C4A-9AD1-3949C5A8168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06-4C4A-9AD1-3949C5A8168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06-4C4A-9AD1-3949C5A8168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06-4C4A-9AD1-3949C5A8168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06-4C4A-9AD1-3949C5A8168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06-4C4A-9AD1-3949C5A8168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06-4C4A-9AD1-3949C5A8168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A06-4C4A-9AD1-3949C5A8168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A06-4C4A-9AD1-3949C5A8168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A06-4C4A-9AD1-3949C5A8168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A06-4C4A-9AD1-3949C5A8168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A06-4C4A-9AD1-3949C5A8168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A06-4C4A-9AD1-3949C5A8168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A06-4C4A-9AD1-3949C5A8168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A06-4C4A-9AD1-3949C5A8168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A06-4C4A-9AD1-3949C5A8168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9A06-4C4A-9AD1-3949C5A8168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9A06-4C4A-9AD1-3949C5A8168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9A06-4C4A-9AD1-3949C5A8168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9A06-4C4A-9AD1-3949C5A8168C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9A06-4C4A-9AD1-3949C5A8168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9A06-4C4A-9AD1-3949C5A8168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9A06-4C4A-9AD1-3949C5A8168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9A06-4C4A-9AD1-3949C5A8168C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9A06-4C4A-9AD1-3949C5A8168C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9A06-4C4A-9AD1-3949C5A8168C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9A06-4C4A-9AD1-3949C5A8168C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9A06-4C4A-9AD1-3949C5A8168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9A06-4C4A-9AD1-3949C5A8168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9A06-4C4A-9AD1-3949C5A8168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9A06-4C4A-9AD1-3949C5A8168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9A06-4C4A-9AD1-3949C5A8168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'новости россия'!$A$2:$A$37</c:f>
              <c:numCache>
                <c:formatCode>mmm\-yy</c:formatCode>
                <c:ptCount val="3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</c:numCache>
            </c:numRef>
          </c:cat>
          <c:val>
            <c:numRef>
              <c:f>'новости россия'!$B$2:$B$37</c:f>
              <c:numCache>
                <c:formatCode>General</c:formatCode>
                <c:ptCount val="36"/>
                <c:pt idx="0">
                  <c:v>5.7</c:v>
                </c:pt>
                <c:pt idx="1">
                  <c:v>5.8</c:v>
                </c:pt>
                <c:pt idx="2">
                  <c:v>5.9</c:v>
                </c:pt>
                <c:pt idx="3">
                  <c:v>6.1</c:v>
                </c:pt>
                <c:pt idx="4">
                  <c:v>5.7</c:v>
                </c:pt>
                <c:pt idx="5">
                  <c:v>5.9</c:v>
                </c:pt>
                <c:pt idx="6">
                  <c:v>5.7</c:v>
                </c:pt>
                <c:pt idx="7">
                  <c:v>5.7</c:v>
                </c:pt>
                <c:pt idx="8">
                  <c:v>5.8</c:v>
                </c:pt>
                <c:pt idx="9">
                  <c:v>5.9</c:v>
                </c:pt>
                <c:pt idx="10">
                  <c:v>5.8</c:v>
                </c:pt>
                <c:pt idx="11">
                  <c:v>5.9</c:v>
                </c:pt>
                <c:pt idx="12">
                  <c:v>5.8</c:v>
                </c:pt>
                <c:pt idx="13">
                  <c:v>6.5</c:v>
                </c:pt>
                <c:pt idx="14">
                  <c:v>8.3000000000000007</c:v>
                </c:pt>
                <c:pt idx="15">
                  <c:v>8</c:v>
                </c:pt>
                <c:pt idx="16">
                  <c:v>8.4</c:v>
                </c:pt>
                <c:pt idx="17">
                  <c:v>7.8</c:v>
                </c:pt>
                <c:pt idx="18">
                  <c:v>8.4</c:v>
                </c:pt>
                <c:pt idx="19">
                  <c:v>8.4</c:v>
                </c:pt>
                <c:pt idx="20">
                  <c:v>7.6</c:v>
                </c:pt>
                <c:pt idx="21">
                  <c:v>7</c:v>
                </c:pt>
                <c:pt idx="22">
                  <c:v>6.9</c:v>
                </c:pt>
                <c:pt idx="23">
                  <c:v>7</c:v>
                </c:pt>
                <c:pt idx="24">
                  <c:v>6.7</c:v>
                </c:pt>
                <c:pt idx="25">
                  <c:v>7.6</c:v>
                </c:pt>
                <c:pt idx="26">
                  <c:v>7.1</c:v>
                </c:pt>
                <c:pt idx="27">
                  <c:v>6.8</c:v>
                </c:pt>
                <c:pt idx="28">
                  <c:v>6.8</c:v>
                </c:pt>
                <c:pt idx="29">
                  <c:v>7</c:v>
                </c:pt>
                <c:pt idx="30">
                  <c:v>6.8</c:v>
                </c:pt>
                <c:pt idx="31">
                  <c:v>6.6</c:v>
                </c:pt>
                <c:pt idx="32">
                  <c:v>6.5</c:v>
                </c:pt>
                <c:pt idx="33">
                  <c:v>6.8</c:v>
                </c:pt>
                <c:pt idx="34">
                  <c:v>7.1</c:v>
                </c:pt>
                <c:pt idx="3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8-9A06-4C4A-9AD1-3949C5A81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3652352"/>
        <c:axId val="143653888"/>
      </c:barChart>
      <c:dateAx>
        <c:axId val="1436523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ru-RU"/>
          </a:p>
        </c:txPr>
        <c:crossAx val="143653888"/>
        <c:crosses val="autoZero"/>
        <c:auto val="1"/>
        <c:lblOffset val="100"/>
        <c:baseTimeUnit val="months"/>
      </c:dateAx>
      <c:valAx>
        <c:axId val="1436538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one"/>
        <c:crossAx val="14365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41808568290385E-2"/>
          <c:y val="7.8459143164140085E-2"/>
          <c:w val="0.95542346773278253"/>
          <c:h val="0.84000453159970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'новости россия'!$A$47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'новости россия'!$B$46:$F$46</c:f>
              <c:strCache>
                <c:ptCount val="5"/>
                <c:pt idx="0">
                  <c:v>Все 4+</c:v>
                </c:pt>
                <c:pt idx="1">
                  <c:v>4-17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'новости россия'!$B$47:$F$47</c:f>
              <c:numCache>
                <c:formatCode>General</c:formatCode>
                <c:ptCount val="5"/>
                <c:pt idx="0">
                  <c:v>5.8</c:v>
                </c:pt>
                <c:pt idx="1">
                  <c:v>2.1</c:v>
                </c:pt>
                <c:pt idx="2">
                  <c:v>3.9</c:v>
                </c:pt>
                <c:pt idx="3">
                  <c:v>5.8</c:v>
                </c:pt>
                <c:pt idx="4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23-43CB-91D5-CF437F5F73B8}"/>
            </c:ext>
          </c:extLst>
        </c:ser>
        <c:ser>
          <c:idx val="1"/>
          <c:order val="1"/>
          <c:tx>
            <c:strRef>
              <c:f>'новости россия'!$A$48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'новости россия'!$B$46:$F$46</c:f>
              <c:strCache>
                <c:ptCount val="5"/>
                <c:pt idx="0">
                  <c:v>Все 4+</c:v>
                </c:pt>
                <c:pt idx="1">
                  <c:v>4-17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'новости россия'!$B$48:$F$48</c:f>
              <c:numCache>
                <c:formatCode>General</c:formatCode>
                <c:ptCount val="5"/>
                <c:pt idx="0">
                  <c:v>7.5</c:v>
                </c:pt>
                <c:pt idx="1">
                  <c:v>2.7</c:v>
                </c:pt>
                <c:pt idx="2">
                  <c:v>5.0999999999999996</c:v>
                </c:pt>
                <c:pt idx="3">
                  <c:v>7.6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23-43CB-91D5-CF437F5F73B8}"/>
            </c:ext>
          </c:extLst>
        </c:ser>
        <c:ser>
          <c:idx val="2"/>
          <c:order val="2"/>
          <c:tx>
            <c:strRef>
              <c:f>'новости россия'!$A$49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'новости россия'!$B$46:$F$46</c:f>
              <c:strCache>
                <c:ptCount val="5"/>
                <c:pt idx="0">
                  <c:v>Все 4+</c:v>
                </c:pt>
                <c:pt idx="1">
                  <c:v>4-17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'новости россия'!$B$49:$F$49</c:f>
              <c:numCache>
                <c:formatCode>General</c:formatCode>
                <c:ptCount val="5"/>
                <c:pt idx="0">
                  <c:v>6.9</c:v>
                </c:pt>
                <c:pt idx="1">
                  <c:v>2.2999999999999998</c:v>
                </c:pt>
                <c:pt idx="2">
                  <c:v>4.8</c:v>
                </c:pt>
                <c:pt idx="3">
                  <c:v>6.9</c:v>
                </c:pt>
                <c:pt idx="4">
                  <c:v>8.7000000000000011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23-43CB-91D5-CF437F5F7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96640"/>
        <c:axId val="143698176"/>
      </c:barChart>
      <c:catAx>
        <c:axId val="1436966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0"/>
        <c:majorTickMark val="out"/>
        <c:minorTickMark val="none"/>
        <c:tickLblPos val="nextTo"/>
        <c:crossAx val="143698176"/>
        <c:crosses val="autoZero"/>
        <c:auto val="1"/>
        <c:lblAlgn val="ctr"/>
        <c:lblOffset val="100"/>
        <c:noMultiLvlLbl val="0"/>
      </c:catAx>
      <c:valAx>
        <c:axId val="1436981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one"/>
        <c:crossAx val="143696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6017687970950465"/>
          <c:y val="1.3446569210215333E-2"/>
          <c:w val="0.18134521310307741"/>
          <c:h val="5.3105478100532691E-2"/>
        </c:manualLayout>
      </c:layout>
      <c:overlay val="0"/>
    </c:legend>
    <c:plotVisOnly val="1"/>
    <c:dispBlanksAs val="gap"/>
    <c:showDLblsOverMax val="0"/>
  </c:chart>
  <c:txPr>
    <a:bodyPr/>
    <a:lstStyle/>
    <a:p>
      <a:pPr algn="l" rtl="0" fontAlgn="base">
        <a:spcBef>
          <a:spcPts val="0"/>
        </a:spcBef>
        <a:spcAft>
          <a:spcPct val="0"/>
        </a:spcAft>
        <a:defRPr lang="ru-RU" sz="1000" b="0" kern="1200" dirty="0">
          <a:solidFill>
            <a:srgbClr val="333333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95851794885188E-2"/>
          <c:y val="4.5474426901029513E-2"/>
          <c:w val="0.97600414820511483"/>
          <c:h val="0.909051146197940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ч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46-4512-9A1A-A80EFCFD9E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46-4512-9A1A-A80EFCFD9E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46-4512-9A1A-A80EFCFD9E1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2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46-4512-9A1A-A80EFCFD9E12}"/>
              </c:ext>
            </c:extLst>
          </c:dPt>
          <c:dLbls>
            <c:dLbl>
              <c:idx val="3"/>
              <c:layout>
                <c:manualLayout>
                  <c:x val="-2.0174767097918489E-2"/>
                  <c:y val="-3.49803283854072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6-4512-9A1A-A80EFCFD9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В сети</c:v>
                </c:pt>
                <c:pt idx="2">
                  <c:v>Мобильны</c:v>
                </c:pt>
                <c:pt idx="3">
                  <c:v>Обходятся без десктопа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63.2</c:v>
                </c:pt>
                <c:pt idx="1">
                  <c:v>47.3</c:v>
                </c:pt>
                <c:pt idx="2">
                  <c:v>34.700000000000003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146-4512-9A1A-A80EFCFD9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95108864"/>
        <c:axId val="192162816"/>
      </c:barChart>
      <c:valAx>
        <c:axId val="192162816"/>
        <c:scaling>
          <c:orientation val="minMax"/>
          <c:max val="70"/>
        </c:scaling>
        <c:delete val="1"/>
        <c:axPos val="b"/>
        <c:numFmt formatCode="General" sourceLinked="1"/>
        <c:majorTickMark val="out"/>
        <c:minorTickMark val="none"/>
        <c:tickLblPos val="none"/>
        <c:crossAx val="195108864"/>
        <c:crosses val="autoZero"/>
        <c:crossBetween val="between"/>
        <c:majorUnit val="10"/>
      </c:valAx>
      <c:catAx>
        <c:axId val="1951088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2162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00311416056923E-2"/>
          <c:y val="3.6515501968503956E-2"/>
          <c:w val="0.69436981149060562"/>
          <c:h val="0.878349409448825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25% семейного дохода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14.7</c:v>
                </c:pt>
                <c:pt idx="1">
                  <c:v>15</c:v>
                </c:pt>
                <c:pt idx="2">
                  <c:v>14.9</c:v>
                </c:pt>
                <c:pt idx="3">
                  <c:v>15.9</c:v>
                </c:pt>
                <c:pt idx="4">
                  <c:v>15.8</c:v>
                </c:pt>
                <c:pt idx="5">
                  <c:v>16.3</c:v>
                </c:pt>
                <c:pt idx="6">
                  <c:v>17.899999999999999</c:v>
                </c:pt>
                <c:pt idx="7">
                  <c:v>18.100000000000001</c:v>
                </c:pt>
                <c:pt idx="8">
                  <c:v>16.7</c:v>
                </c:pt>
                <c:pt idx="9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3-420B-B270-9888487B60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25% до 50% семейного дохода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34.9</c:v>
                </c:pt>
                <c:pt idx="1">
                  <c:v>36.4</c:v>
                </c:pt>
                <c:pt idx="2">
                  <c:v>39.4</c:v>
                </c:pt>
                <c:pt idx="3">
                  <c:v>38.700000000000003</c:v>
                </c:pt>
                <c:pt idx="4">
                  <c:v>42.1</c:v>
                </c:pt>
                <c:pt idx="5">
                  <c:v>43.5</c:v>
                </c:pt>
                <c:pt idx="6">
                  <c:v>43.7</c:v>
                </c:pt>
                <c:pt idx="7">
                  <c:v>45.8</c:v>
                </c:pt>
                <c:pt idx="8">
                  <c:v>43.5</c:v>
                </c:pt>
                <c:pt idx="9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33-420B-B270-9888487B60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50% до 75% семейного дохода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26.7</c:v>
                </c:pt>
                <c:pt idx="1">
                  <c:v>25.4</c:v>
                </c:pt>
                <c:pt idx="2">
                  <c:v>25.3</c:v>
                </c:pt>
                <c:pt idx="3">
                  <c:v>26.2</c:v>
                </c:pt>
                <c:pt idx="4">
                  <c:v>29.7</c:v>
                </c:pt>
                <c:pt idx="5">
                  <c:v>29</c:v>
                </c:pt>
                <c:pt idx="6">
                  <c:v>27.6</c:v>
                </c:pt>
                <c:pt idx="7">
                  <c:v>26.8</c:v>
                </c:pt>
                <c:pt idx="8">
                  <c:v>28.9</c:v>
                </c:pt>
                <c:pt idx="9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3-420B-B270-9888487B60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Более 75% семейного дохода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15.2</c:v>
                </c:pt>
                <c:pt idx="1">
                  <c:v>14.5</c:v>
                </c:pt>
                <c:pt idx="2">
                  <c:v>13.2</c:v>
                </c:pt>
                <c:pt idx="3">
                  <c:v>11.5</c:v>
                </c:pt>
                <c:pt idx="4">
                  <c:v>11.6</c:v>
                </c:pt>
                <c:pt idx="5">
                  <c:v>10.1</c:v>
                </c:pt>
                <c:pt idx="6">
                  <c:v>9.9</c:v>
                </c:pt>
                <c:pt idx="7">
                  <c:v>8.5</c:v>
                </c:pt>
                <c:pt idx="8">
                  <c:v>10</c:v>
                </c:pt>
                <c:pt idx="9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3-420B-B270-9888487B6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737856"/>
        <c:axId val="195747840"/>
      </c:barChart>
      <c:catAx>
        <c:axId val="19573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5747840"/>
        <c:crosses val="autoZero"/>
        <c:auto val="1"/>
        <c:lblAlgn val="ctr"/>
        <c:lblOffset val="100"/>
        <c:noMultiLvlLbl val="0"/>
      </c:catAx>
      <c:valAx>
        <c:axId val="195747840"/>
        <c:scaling>
          <c:orientation val="minMax"/>
          <c:max val="1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573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77165916961645"/>
          <c:y val="1.6486220472440971E-3"/>
          <c:w val="0.19865384994078267"/>
          <c:h val="0.9498277559055118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93954601100782E-2"/>
          <c:y val="3.854974586694021E-2"/>
          <c:w val="0.67587127210526465"/>
          <c:h val="0.89239984999540545"/>
        </c:manualLayout>
      </c:layout>
      <c:lineChart>
        <c:grouping val="standar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Я покупаю только основные продукты, стараясь не баловать себя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55</c:v>
                </c:pt>
                <c:pt idx="1">
                  <c:v>54.4</c:v>
                </c:pt>
                <c:pt idx="2">
                  <c:v>54.8</c:v>
                </c:pt>
                <c:pt idx="3">
                  <c:v>54.9</c:v>
                </c:pt>
                <c:pt idx="4">
                  <c:v>55.2</c:v>
                </c:pt>
                <c:pt idx="5">
                  <c:v>55.7</c:v>
                </c:pt>
                <c:pt idx="6">
                  <c:v>54.2</c:v>
                </c:pt>
                <c:pt idx="7">
                  <c:v>52</c:v>
                </c:pt>
                <c:pt idx="8">
                  <c:v>53.6</c:v>
                </c:pt>
                <c:pt idx="9">
                  <c:v>55.4</c:v>
                </c:pt>
                <c:pt idx="10">
                  <c:v>57.4</c:v>
                </c:pt>
                <c:pt idx="11">
                  <c:v>57.9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606-4838-A497-C505AC4A26FF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Я не утруждаю себя поисками более дешевых продуктов, покупая все в ближайшем магазине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61.2</c:v>
                </c:pt>
                <c:pt idx="1">
                  <c:v>57.2</c:v>
                </c:pt>
                <c:pt idx="2">
                  <c:v>55.8</c:v>
                </c:pt>
                <c:pt idx="3">
                  <c:v>56.4</c:v>
                </c:pt>
                <c:pt idx="4">
                  <c:v>57.2</c:v>
                </c:pt>
                <c:pt idx="5">
                  <c:v>58.8</c:v>
                </c:pt>
                <c:pt idx="6">
                  <c:v>58.1</c:v>
                </c:pt>
                <c:pt idx="7">
                  <c:v>58.7</c:v>
                </c:pt>
                <c:pt idx="8">
                  <c:v>58</c:v>
                </c:pt>
                <c:pt idx="9">
                  <c:v>58.4</c:v>
                </c:pt>
                <c:pt idx="10">
                  <c:v>55.1</c:v>
                </c:pt>
                <c:pt idx="11">
                  <c:v>55.3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606-4838-A497-C505AC4A26FF}"/>
            </c:ext>
          </c:extLst>
        </c:ser>
        <c:ser>
          <c:idx val="5"/>
          <c:order val="2"/>
          <c:tx>
            <c:strRef>
              <c:f>Лист1!$D$1</c:f>
              <c:strCache>
                <c:ptCount val="1"/>
                <c:pt idx="0">
                  <c:v>Я вполне удовлетворен своим уровнем жизни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55.8</c:v>
                </c:pt>
                <c:pt idx="1">
                  <c:v>57.6</c:v>
                </c:pt>
                <c:pt idx="2">
                  <c:v>58.1</c:v>
                </c:pt>
                <c:pt idx="3">
                  <c:v>57.9</c:v>
                </c:pt>
                <c:pt idx="4">
                  <c:v>59.9</c:v>
                </c:pt>
                <c:pt idx="5">
                  <c:v>60.8</c:v>
                </c:pt>
                <c:pt idx="6">
                  <c:v>61.2</c:v>
                </c:pt>
                <c:pt idx="7">
                  <c:v>61.3</c:v>
                </c:pt>
                <c:pt idx="8">
                  <c:v>60.3</c:v>
                </c:pt>
                <c:pt idx="9">
                  <c:v>61.8</c:v>
                </c:pt>
                <c:pt idx="10">
                  <c:v>53.2</c:v>
                </c:pt>
                <c:pt idx="11">
                  <c:v>53.4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606-4838-A497-C505AC4A2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075712"/>
        <c:axId val="197077632"/>
      </c:lineChart>
      <c:catAx>
        <c:axId val="19707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7077632"/>
        <c:crosses val="autoZero"/>
        <c:auto val="1"/>
        <c:lblAlgn val="ctr"/>
        <c:lblOffset val="100"/>
        <c:noMultiLvlLbl val="0"/>
      </c:catAx>
      <c:valAx>
        <c:axId val="197077632"/>
        <c:scaling>
          <c:orientation val="minMax"/>
          <c:max val="65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707571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44E-3"/>
          <c:y val="5.0000000000000044E-3"/>
          <c:w val="0.99"/>
          <c:h val="0.805236999999999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Вся пресса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FFFF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34.6</c:v>
                </c:pt>
                <c:pt idx="1">
                  <c:v>42.4</c:v>
                </c:pt>
                <c:pt idx="2">
                  <c:v>39.6</c:v>
                </c:pt>
                <c:pt idx="3">
                  <c:v>43.8</c:v>
                </c:pt>
                <c:pt idx="4">
                  <c:v>42.6</c:v>
                </c:pt>
                <c:pt idx="5">
                  <c:v>44.5</c:v>
                </c:pt>
                <c:pt idx="6">
                  <c:v>42.4</c:v>
                </c:pt>
                <c:pt idx="7">
                  <c:v>39.700000000000003</c:v>
                </c:pt>
                <c:pt idx="8">
                  <c:v>37.800000000000004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3-47F0-A365-A20B60C81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3162368"/>
        <c:axId val="183163904"/>
      </c:barChart>
      <c:catAx>
        <c:axId val="183162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83163904"/>
        <c:crosses val="autoZero"/>
        <c:auto val="1"/>
        <c:lblAlgn val="ctr"/>
        <c:lblOffset val="100"/>
        <c:noMultiLvlLbl val="1"/>
      </c:catAx>
      <c:valAx>
        <c:axId val="183163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183162368"/>
        <c:crosses val="autoZero"/>
        <c:crossBetween val="between"/>
        <c:majorUnit val="11.5"/>
        <c:minorUnit val="5.75"/>
      </c:valAx>
      <c:spPr>
        <a:noFill/>
        <a:ln w="25400">
          <a:noFill/>
        </a:ln>
        <a:effectLst/>
        <a:sp3d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76736408998894E-2"/>
          <c:y val="2.0640608894729656E-2"/>
          <c:w val="0.90911050222284639"/>
          <c:h val="0.86131772051649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Смартфоны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6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Лист1!$A$2:$A$9</c:f>
              <c:strCache>
                <c:ptCount val="8"/>
                <c:pt idx="0">
                  <c:v>нояб.13-
янв.14</c:v>
                </c:pt>
                <c:pt idx="1">
                  <c:v>фев.14-
апр.14</c:v>
                </c:pt>
                <c:pt idx="2">
                  <c:v>май14-
июл.14</c:v>
                </c:pt>
                <c:pt idx="3">
                  <c:v>авг.14-
окт.14</c:v>
                </c:pt>
                <c:pt idx="4">
                  <c:v>нояб.14-
янв.15</c:v>
                </c:pt>
                <c:pt idx="5">
                  <c:v>фев.15-
апр.15</c:v>
                </c:pt>
                <c:pt idx="6">
                  <c:v>май15-
июл.15</c:v>
                </c:pt>
                <c:pt idx="7">
                  <c:v>авг.15-
окт.15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28.3</c:v>
                </c:pt>
                <c:pt idx="1">
                  <c:v>31.7</c:v>
                </c:pt>
                <c:pt idx="2">
                  <c:v>33.6</c:v>
                </c:pt>
                <c:pt idx="3">
                  <c:v>35.4</c:v>
                </c:pt>
                <c:pt idx="4">
                  <c:v>39</c:v>
                </c:pt>
                <c:pt idx="5">
                  <c:v>41</c:v>
                </c:pt>
                <c:pt idx="6">
                  <c:v>41.7</c:v>
                </c:pt>
                <c:pt idx="7">
                  <c:v>44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3EA-4D9E-A3B2-F4130B205A1A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Планшеты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Лист1!$A$2:$A$9</c:f>
              <c:strCache>
                <c:ptCount val="8"/>
                <c:pt idx="0">
                  <c:v>нояб.13-
янв.14</c:v>
                </c:pt>
                <c:pt idx="1">
                  <c:v>фев.14-
апр.14</c:v>
                </c:pt>
                <c:pt idx="2">
                  <c:v>май14-
июл.14</c:v>
                </c:pt>
                <c:pt idx="3">
                  <c:v>авг.14-
окт.14</c:v>
                </c:pt>
                <c:pt idx="4">
                  <c:v>нояб.14-
янв.15</c:v>
                </c:pt>
                <c:pt idx="5">
                  <c:v>фев.15-
апр.15</c:v>
                </c:pt>
                <c:pt idx="6">
                  <c:v>май15-
июл.15</c:v>
                </c:pt>
                <c:pt idx="7">
                  <c:v>авг.15-
окт.15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19.8</c:v>
                </c:pt>
                <c:pt idx="1">
                  <c:v>22.4</c:v>
                </c:pt>
                <c:pt idx="2">
                  <c:v>22</c:v>
                </c:pt>
                <c:pt idx="3">
                  <c:v>23.5</c:v>
                </c:pt>
                <c:pt idx="4">
                  <c:v>25.2</c:v>
                </c:pt>
                <c:pt idx="5">
                  <c:v>25.5</c:v>
                </c:pt>
                <c:pt idx="6">
                  <c:v>24.9</c:v>
                </c:pt>
                <c:pt idx="7">
                  <c:v>24.7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3EA-4D9E-A3B2-F4130B205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48672"/>
        <c:axId val="197150592"/>
      </c:lineChart>
      <c:catAx>
        <c:axId val="19714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7150592"/>
        <c:crosses val="autoZero"/>
        <c:auto val="1"/>
        <c:lblAlgn val="ctr"/>
        <c:lblOffset val="100"/>
        <c:noMultiLvlLbl val="0"/>
      </c:catAx>
      <c:valAx>
        <c:axId val="197150592"/>
        <c:scaling>
          <c:orientation val="minMax"/>
          <c:max val="45"/>
          <c:min val="1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714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092607168061086E-2"/>
          <c:y val="3.854974586694021E-2"/>
          <c:w val="0.66043305655011286"/>
          <c:h val="0.89239984999540545"/>
        </c:manualLayout>
      </c:layout>
      <c:lineChart>
        <c:grouping val="standar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Лучше, не откладывая, сделать покупку в кредит, а не копить на нее деньги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1">
                  <c:v>37.5</c:v>
                </c:pt>
                <c:pt idx="2">
                  <c:v>36.700000000000003</c:v>
                </c:pt>
                <c:pt idx="3">
                  <c:v>38</c:v>
                </c:pt>
                <c:pt idx="4">
                  <c:v>37</c:v>
                </c:pt>
                <c:pt idx="5">
                  <c:v>38.6</c:v>
                </c:pt>
                <c:pt idx="6">
                  <c:v>37.1</c:v>
                </c:pt>
                <c:pt idx="7">
                  <c:v>36.5</c:v>
                </c:pt>
                <c:pt idx="8">
                  <c:v>33.9</c:v>
                </c:pt>
                <c:pt idx="9">
                  <c:v>35.5</c:v>
                </c:pt>
                <c:pt idx="10">
                  <c:v>31.9</c:v>
                </c:pt>
                <c:pt idx="11">
                  <c:v>29.8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1E2-4AE0-B66C-5CB0F83B50C4}"/>
            </c:ext>
          </c:extLst>
        </c:ser>
        <c:ser>
          <c:idx val="5"/>
          <c:order val="1"/>
          <c:tx>
            <c:strRef>
              <c:f>Лист1!$C$1</c:f>
              <c:strCache>
                <c:ptCount val="1"/>
                <c:pt idx="0">
                  <c:v>Благодаря кредитной карточке я могу купить товары, которые обычно не могу себе позволить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27.1</c:v>
                </c:pt>
                <c:pt idx="1">
                  <c:v>27</c:v>
                </c:pt>
                <c:pt idx="2">
                  <c:v>29</c:v>
                </c:pt>
                <c:pt idx="3">
                  <c:v>28.7</c:v>
                </c:pt>
                <c:pt idx="4">
                  <c:v>28.3</c:v>
                </c:pt>
                <c:pt idx="5">
                  <c:v>30.6</c:v>
                </c:pt>
                <c:pt idx="6">
                  <c:v>29.3</c:v>
                </c:pt>
                <c:pt idx="7">
                  <c:v>30.2</c:v>
                </c:pt>
                <c:pt idx="8">
                  <c:v>27.9</c:v>
                </c:pt>
                <c:pt idx="9">
                  <c:v>30.5</c:v>
                </c:pt>
                <c:pt idx="10">
                  <c:v>26.9</c:v>
                </c:pt>
                <c:pt idx="11">
                  <c:v>27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1E2-4AE0-B66C-5CB0F83B50C4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Брали кредит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17.2</c:v>
                </c:pt>
                <c:pt idx="1">
                  <c:v>17.3</c:v>
                </c:pt>
                <c:pt idx="2">
                  <c:v>18.2</c:v>
                </c:pt>
                <c:pt idx="3">
                  <c:v>18.100000000000001</c:v>
                </c:pt>
                <c:pt idx="4">
                  <c:v>15.4</c:v>
                </c:pt>
                <c:pt idx="5">
                  <c:v>16.100000000000001</c:v>
                </c:pt>
                <c:pt idx="6">
                  <c:v>17.7</c:v>
                </c:pt>
                <c:pt idx="7">
                  <c:v>15.7</c:v>
                </c:pt>
                <c:pt idx="8">
                  <c:v>15.6</c:v>
                </c:pt>
                <c:pt idx="9">
                  <c:v>17.399999999999999</c:v>
                </c:pt>
                <c:pt idx="10">
                  <c:v>17.3</c:v>
                </c:pt>
                <c:pt idx="11">
                  <c:v>15.2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1E2-4AE0-B66C-5CB0F83B50C4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Собираются взять кредит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10.3</c:v>
                </c:pt>
                <c:pt idx="1">
                  <c:v>9.6</c:v>
                </c:pt>
                <c:pt idx="2">
                  <c:v>10.4</c:v>
                </c:pt>
                <c:pt idx="3">
                  <c:v>11.7</c:v>
                </c:pt>
                <c:pt idx="4">
                  <c:v>10.6</c:v>
                </c:pt>
                <c:pt idx="5">
                  <c:v>10.4</c:v>
                </c:pt>
                <c:pt idx="6">
                  <c:v>11.5</c:v>
                </c:pt>
                <c:pt idx="7">
                  <c:v>9.3000000000000007</c:v>
                </c:pt>
                <c:pt idx="8">
                  <c:v>9.5</c:v>
                </c:pt>
                <c:pt idx="9">
                  <c:v>10.4</c:v>
                </c:pt>
                <c:pt idx="10">
                  <c:v>9.3000000000000007</c:v>
                </c:pt>
                <c:pt idx="11">
                  <c:v>8.9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1E2-4AE0-B66C-5CB0F83B5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445120"/>
        <c:axId val="197447040"/>
      </c:lineChart>
      <c:catAx>
        <c:axId val="19744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7447040"/>
        <c:crosses val="autoZero"/>
        <c:auto val="1"/>
        <c:lblAlgn val="ctr"/>
        <c:lblOffset val="100"/>
        <c:noMultiLvlLbl val="0"/>
      </c:catAx>
      <c:valAx>
        <c:axId val="19744704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744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79284455924777E-2"/>
          <c:y val="3.854974586694021E-2"/>
          <c:w val="0.97252071554407904"/>
          <c:h val="0.892399849995405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События внутри страны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6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77.7</c:v>
                </c:pt>
                <c:pt idx="1">
                  <c:v>76.2</c:v>
                </c:pt>
                <c:pt idx="2">
                  <c:v>76.599999999999994</c:v>
                </c:pt>
                <c:pt idx="3">
                  <c:v>77.400000000000006</c:v>
                </c:pt>
                <c:pt idx="4">
                  <c:v>80.2</c:v>
                </c:pt>
                <c:pt idx="5">
                  <c:v>80.900000000000006</c:v>
                </c:pt>
                <c:pt idx="6">
                  <c:v>82.2</c:v>
                </c:pt>
                <c:pt idx="7">
                  <c:v>80.3</c:v>
                </c:pt>
                <c:pt idx="8">
                  <c:v>83.3</c:v>
                </c:pt>
                <c:pt idx="9">
                  <c:v>83.7</c:v>
                </c:pt>
                <c:pt idx="10">
                  <c:v>84.6</c:v>
                </c:pt>
                <c:pt idx="11">
                  <c:v>83.4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298-4A3A-99B2-BB9F8D1D2AE4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Международные события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75.5</c:v>
                </c:pt>
                <c:pt idx="1">
                  <c:v>73.599999999999994</c:v>
                </c:pt>
                <c:pt idx="2">
                  <c:v>74.5</c:v>
                </c:pt>
                <c:pt idx="3">
                  <c:v>75.2</c:v>
                </c:pt>
                <c:pt idx="4">
                  <c:v>77.900000000000006</c:v>
                </c:pt>
                <c:pt idx="5">
                  <c:v>77.8</c:v>
                </c:pt>
                <c:pt idx="6">
                  <c:v>79.2</c:v>
                </c:pt>
                <c:pt idx="7">
                  <c:v>77</c:v>
                </c:pt>
                <c:pt idx="8">
                  <c:v>80.8</c:v>
                </c:pt>
                <c:pt idx="9">
                  <c:v>81.3</c:v>
                </c:pt>
                <c:pt idx="10">
                  <c:v>82.8</c:v>
                </c:pt>
                <c:pt idx="11">
                  <c:v>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298-4A3A-99B2-BB9F8D1D2AE4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Социальные проблемы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67.599999999999994</c:v>
                </c:pt>
                <c:pt idx="1">
                  <c:v>64.900000000000006</c:v>
                </c:pt>
                <c:pt idx="2">
                  <c:v>66.2</c:v>
                </c:pt>
                <c:pt idx="3">
                  <c:v>65.3</c:v>
                </c:pt>
                <c:pt idx="4">
                  <c:v>69.400000000000006</c:v>
                </c:pt>
                <c:pt idx="5">
                  <c:v>50.1</c:v>
                </c:pt>
                <c:pt idx="6">
                  <c:v>52.6</c:v>
                </c:pt>
                <c:pt idx="7">
                  <c:v>49.2</c:v>
                </c:pt>
                <c:pt idx="8">
                  <c:v>51.7</c:v>
                </c:pt>
                <c:pt idx="9">
                  <c:v>50.5</c:v>
                </c:pt>
                <c:pt idx="10">
                  <c:v>51.3</c:v>
                </c:pt>
                <c:pt idx="11">
                  <c:v>51.3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298-4A3A-99B2-BB9F8D1D2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333952"/>
        <c:axId val="198335872"/>
      </c:lineChart>
      <c:catAx>
        <c:axId val="19833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8335872"/>
        <c:crosses val="autoZero"/>
        <c:auto val="1"/>
        <c:lblAlgn val="ctr"/>
        <c:lblOffset val="100"/>
        <c:noMultiLvlLbl val="0"/>
      </c:catAx>
      <c:valAx>
        <c:axId val="198335872"/>
        <c:scaling>
          <c:orientation val="minMax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833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 верю, что Россия может производить очень хорошие и качественные товары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6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80</c:v>
                </c:pt>
                <c:pt idx="1">
                  <c:v>78</c:v>
                </c:pt>
                <c:pt idx="2">
                  <c:v>78.599999999999994</c:v>
                </c:pt>
                <c:pt idx="3">
                  <c:v>78.2</c:v>
                </c:pt>
                <c:pt idx="4">
                  <c:v>78.7</c:v>
                </c:pt>
                <c:pt idx="5">
                  <c:v>78.2</c:v>
                </c:pt>
                <c:pt idx="6">
                  <c:v>78.7</c:v>
                </c:pt>
                <c:pt idx="7">
                  <c:v>78.599999999999994</c:v>
                </c:pt>
                <c:pt idx="8">
                  <c:v>80.900000000000006</c:v>
                </c:pt>
                <c:pt idx="9">
                  <c:v>82.8</c:v>
                </c:pt>
                <c:pt idx="10">
                  <c:v>82.5</c:v>
                </c:pt>
                <c:pt idx="11">
                  <c:v>81.900000000000006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4E7-4319-978E-A35C84756384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Я считаю, что россияне должны покупать отечественные товары, чтобы дать возможность российской промышленности развиваться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65.599999999999994</c:v>
                </c:pt>
                <c:pt idx="1">
                  <c:v>67.599999999999994</c:v>
                </c:pt>
                <c:pt idx="2">
                  <c:v>64.7</c:v>
                </c:pt>
                <c:pt idx="3">
                  <c:v>65.099999999999994</c:v>
                </c:pt>
                <c:pt idx="4">
                  <c:v>65.2</c:v>
                </c:pt>
                <c:pt idx="5">
                  <c:v>65.599999999999994</c:v>
                </c:pt>
                <c:pt idx="6">
                  <c:v>63.9</c:v>
                </c:pt>
                <c:pt idx="7">
                  <c:v>63.2</c:v>
                </c:pt>
                <c:pt idx="8">
                  <c:v>66.099999999999994</c:v>
                </c:pt>
                <c:pt idx="9">
                  <c:v>69.599999999999994</c:v>
                </c:pt>
                <c:pt idx="10">
                  <c:v>71.8</c:v>
                </c:pt>
                <c:pt idx="11">
                  <c:v>70.599999999999994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4E7-4319-978E-A35C84756384}"/>
            </c:ext>
          </c:extLst>
        </c:ser>
        <c:ser>
          <c:idx val="1"/>
          <c:order val="2"/>
          <c:tx>
            <c:strRef>
              <c:f>Лист1!$F$1</c:f>
              <c:strCache>
                <c:ptCount val="1"/>
                <c:pt idx="0">
                  <c:v>Россия должна запретить ввоз большинства импортных продуктов и товаров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48.4</c:v>
                </c:pt>
                <c:pt idx="1">
                  <c:v>46.8</c:v>
                </c:pt>
                <c:pt idx="2">
                  <c:v>48.2</c:v>
                </c:pt>
                <c:pt idx="3">
                  <c:v>47.8</c:v>
                </c:pt>
                <c:pt idx="4">
                  <c:v>46.7</c:v>
                </c:pt>
                <c:pt idx="5">
                  <c:v>46.1</c:v>
                </c:pt>
                <c:pt idx="6">
                  <c:v>46.5</c:v>
                </c:pt>
                <c:pt idx="7">
                  <c:v>46.8</c:v>
                </c:pt>
                <c:pt idx="8">
                  <c:v>47.5</c:v>
                </c:pt>
                <c:pt idx="9">
                  <c:v>51.4</c:v>
                </c:pt>
                <c:pt idx="10">
                  <c:v>50.7</c:v>
                </c:pt>
                <c:pt idx="11">
                  <c:v>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4E7-4319-978E-A35C84756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844992"/>
        <c:axId val="199846912"/>
      </c:lineChart>
      <c:catAx>
        <c:axId val="19984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9846912"/>
        <c:crosses val="autoZero"/>
        <c:auto val="1"/>
        <c:lblAlgn val="ctr"/>
        <c:lblOffset val="100"/>
        <c:noMultiLvlLbl val="0"/>
      </c:catAx>
      <c:valAx>
        <c:axId val="199846912"/>
        <c:scaling>
          <c:orientation val="minMax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98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0.47000000000000008</c:v>
                </c:pt>
                <c:pt idx="1">
                  <c:v>0.47000000000000008</c:v>
                </c:pt>
                <c:pt idx="2">
                  <c:v>0.52</c:v>
                </c:pt>
                <c:pt idx="3">
                  <c:v>0.51</c:v>
                </c:pt>
                <c:pt idx="4">
                  <c:v>0.5</c:v>
                </c:pt>
                <c:pt idx="5">
                  <c:v>0.48000000000000009</c:v>
                </c:pt>
                <c:pt idx="6">
                  <c:v>0.48000000000000009</c:v>
                </c:pt>
                <c:pt idx="7">
                  <c:v>0.46</c:v>
                </c:pt>
                <c:pt idx="8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E-431E-A456-CB87DE87A8B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0.22</c:v>
                </c:pt>
                <c:pt idx="1">
                  <c:v>0.25</c:v>
                </c:pt>
                <c:pt idx="2">
                  <c:v>0.19</c:v>
                </c:pt>
                <c:pt idx="3">
                  <c:v>0.17</c:v>
                </c:pt>
                <c:pt idx="4">
                  <c:v>0.15000000000000005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0.1</c:v>
                </c:pt>
                <c:pt idx="8">
                  <c:v>8.0000000000000029E-2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8E-431E-A456-CB87DE87A8B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8.0000000000000029E-2</c:v>
                </c:pt>
                <c:pt idx="1">
                  <c:v>6.0000000000000019E-2</c:v>
                </c:pt>
                <c:pt idx="2">
                  <c:v>6.0000000000000019E-2</c:v>
                </c:pt>
                <c:pt idx="3">
                  <c:v>6.0000000000000019E-2</c:v>
                </c:pt>
                <c:pt idx="4">
                  <c:v>6.0000000000000019E-2</c:v>
                </c:pt>
                <c:pt idx="5">
                  <c:v>6.0000000000000019E-2</c:v>
                </c:pt>
                <c:pt idx="6">
                  <c:v>7.0000000000000021E-2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8E-431E-A456-CB87DE87A8B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0.05</c:v>
                </c:pt>
                <c:pt idx="1">
                  <c:v>6.0000000000000019E-2</c:v>
                </c:pt>
                <c:pt idx="2">
                  <c:v>9.0000000000000024E-2</c:v>
                </c:pt>
                <c:pt idx="3">
                  <c:v>0.12000000000000002</c:v>
                </c:pt>
                <c:pt idx="4">
                  <c:v>0.16</c:v>
                </c:pt>
                <c:pt idx="5">
                  <c:v>0.19</c:v>
                </c:pt>
                <c:pt idx="6">
                  <c:v>0.22</c:v>
                </c:pt>
                <c:pt idx="7">
                  <c:v>0.25</c:v>
                </c:pt>
                <c:pt idx="8">
                  <c:v>0.32000000000000012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8E-431E-A456-CB87DE87A8B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0.18000000000000005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0.13</c:v>
                </c:pt>
                <c:pt idx="6">
                  <c:v>0.12000000000000002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8E-431E-A456-CB87DE87A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3248384"/>
        <c:axId val="183249920"/>
      </c:barChart>
      <c:catAx>
        <c:axId val="18324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>
                    <a:lumMod val="75000"/>
                  </a:schemeClr>
                </a:solidFill>
              </a:defRPr>
            </a:pPr>
            <a:endParaRPr lang="ru-RU"/>
          </a:p>
        </c:txPr>
        <c:crossAx val="183249920"/>
        <c:crosses val="autoZero"/>
        <c:auto val="1"/>
        <c:lblAlgn val="ctr"/>
        <c:lblOffset val="100"/>
        <c:noMultiLvlLbl val="0"/>
      </c:catAx>
      <c:valAx>
        <c:axId val="18324992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8324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16595319633598E-2"/>
          <c:y val="0.13886724180603624"/>
          <c:w val="0.92836162597032457"/>
          <c:h val="0.745997912391981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Остальные рекламодатели</c:v>
                </c:pt>
              </c:strCache>
            </c:strRef>
          </c:tx>
          <c:spPr>
            <a:solidFill>
              <a:srgbClr val="EF5205">
                <a:lumMod val="60000"/>
                <a:lumOff val="40000"/>
              </a:srgbClr>
            </a:solidFill>
            <a:ln w="285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ТВ</c:v>
                </c:pt>
                <c:pt idx="1">
                  <c:v>Интернет*</c:v>
                </c:pt>
                <c:pt idx="2">
                  <c:v>Радио</c:v>
                </c:pt>
                <c:pt idx="3">
                  <c:v>Пресса</c:v>
                </c:pt>
                <c:pt idx="4">
                  <c:v>Наружная реклама</c:v>
                </c:pt>
              </c:strCache>
            </c:strRef>
          </c:cat>
          <c:val>
            <c:numRef>
              <c:f>Лист1!$B$2:$F$2</c:f>
              <c:numCache>
                <c:formatCode>0.0%</c:formatCode>
                <c:ptCount val="5"/>
                <c:pt idx="0">
                  <c:v>0.26314025764672927</c:v>
                </c:pt>
                <c:pt idx="1">
                  <c:v>0.18104587834618954</c:v>
                </c:pt>
                <c:pt idx="2">
                  <c:v>0.44347557996073239</c:v>
                </c:pt>
                <c:pt idx="3">
                  <c:v>0.53364121327980385</c:v>
                </c:pt>
                <c:pt idx="4">
                  <c:v>0.67340299980302354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2-4B7A-8045-90731C695E9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Топ 21-100
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ТВ</c:v>
                </c:pt>
                <c:pt idx="1">
                  <c:v>Интернет*</c:v>
                </c:pt>
                <c:pt idx="2">
                  <c:v>Радио</c:v>
                </c:pt>
                <c:pt idx="3">
                  <c:v>Пресса</c:v>
                </c:pt>
                <c:pt idx="4">
                  <c:v>Наружная реклама</c:v>
                </c:pt>
              </c:strCache>
            </c:strRef>
          </c:cat>
          <c:val>
            <c:numRef>
              <c:f>Лист1!$B$3:$F$3</c:f>
              <c:numCache>
                <c:formatCode>0.0%</c:formatCode>
                <c:ptCount val="5"/>
                <c:pt idx="0">
                  <c:v>0.31754752393002411</c:v>
                </c:pt>
                <c:pt idx="1">
                  <c:v>0.31524798160956397</c:v>
                </c:pt>
                <c:pt idx="2">
                  <c:v>0.3302756645769972</c:v>
                </c:pt>
                <c:pt idx="3">
                  <c:v>0.22452015574259385</c:v>
                </c:pt>
                <c:pt idx="4">
                  <c:v>0.17454593557210643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72-4B7A-8045-90731C695E9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Топ-20</c:v>
                </c:pt>
              </c:strCache>
            </c:strRef>
          </c:tx>
          <c:spPr>
            <a:solidFill>
              <a:srgbClr val="3EB1CC">
                <a:lumMod val="60000"/>
                <a:lumOff val="40000"/>
              </a:srgbClr>
            </a:solidFill>
            <a:ln w="317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ТВ</c:v>
                </c:pt>
                <c:pt idx="1">
                  <c:v>Интернет*</c:v>
                </c:pt>
                <c:pt idx="2">
                  <c:v>Радио</c:v>
                </c:pt>
                <c:pt idx="3">
                  <c:v>Пресса</c:v>
                </c:pt>
                <c:pt idx="4">
                  <c:v>Наружная реклама</c:v>
                </c:pt>
              </c:strCache>
            </c:strRef>
          </c:cat>
          <c:val>
            <c:numRef>
              <c:f>Лист1!$B$4:$F$4</c:f>
              <c:numCache>
                <c:formatCode>0.0%</c:formatCode>
                <c:ptCount val="5"/>
                <c:pt idx="0">
                  <c:v>0.41931221842324673</c:v>
                </c:pt>
                <c:pt idx="1">
                  <c:v>0.50370614004424641</c:v>
                </c:pt>
                <c:pt idx="2">
                  <c:v>0.22624875546227055</c:v>
                </c:pt>
                <c:pt idx="3">
                  <c:v>0.24183863097760255</c:v>
                </c:pt>
                <c:pt idx="4">
                  <c:v>0.15205106462487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72-4B7A-8045-90731C695E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183368704"/>
        <c:axId val="183386880"/>
      </c:barChart>
      <c:catAx>
        <c:axId val="18336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726F83">
                <a:alpha val="39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3386880"/>
        <c:crosses val="autoZero"/>
        <c:auto val="1"/>
        <c:lblAlgn val="ctr"/>
        <c:lblOffset val="100"/>
        <c:noMultiLvlLbl val="0"/>
      </c:catAx>
      <c:valAx>
        <c:axId val="183386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33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790353528505805E-2"/>
          <c:y val="2.1288811580358252E-2"/>
          <c:w val="0.96520964647150376"/>
          <c:h val="9.997226473535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988845147318094"/>
          <c:w val="1"/>
          <c:h val="0.745997912391981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Остальные рекламодатели</c:v>
                </c:pt>
              </c:strCache>
            </c:strRef>
          </c:tx>
          <c:spPr>
            <a:solidFill>
              <a:srgbClr val="EF5205">
                <a:alpha val="85000"/>
              </a:srgbClr>
            </a:solidFill>
            <a:ln w="508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5205">
                  <a:alpha val="90000"/>
                </a:srgbClr>
              </a:solidFill>
              <a:ln w="508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7F-4822-8BDE-6F378FE045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ВСЕ СМИ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0.42047088407727695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7F-4822-8BDE-6F378FE0453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Топ 21-100
</c:v>
                </c:pt>
              </c:strCache>
            </c:strRef>
          </c:tx>
          <c:spPr>
            <a:solidFill>
              <a:srgbClr val="F7911E">
                <a:alpha val="90588"/>
              </a:srgbClr>
            </a:solidFill>
            <a:ln w="50800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ВСЕ СМИ</c:v>
                </c:pt>
              </c:strCache>
            </c:strRef>
          </c:cat>
          <c:val>
            <c:numRef>
              <c:f>Лист1!$B$3</c:f>
              <c:numCache>
                <c:formatCode>0.0%</c:formatCode>
                <c:ptCount val="1"/>
                <c:pt idx="0">
                  <c:v>0.28116925389217778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7F-4822-8BDE-6F378FE0453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50800">
                    <a:noFill/>
                  </a:ln>
                  <a:effectLst/>
                </c14:spPr>
              </c14:invertSolidFillFmt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Топ-20</c:v>
                </c:pt>
              </c:strCache>
            </c:strRef>
          </c:tx>
          <c:spPr>
            <a:solidFill>
              <a:srgbClr val="3EB1CC">
                <a:alpha val="90000"/>
              </a:srgbClr>
            </a:solidFill>
            <a:ln w="508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ВСЕ СМИ</c:v>
                </c:pt>
              </c:strCache>
            </c:strRef>
          </c:cat>
          <c:val>
            <c:numRef>
              <c:f>Лист1!$B$4</c:f>
              <c:numCache>
                <c:formatCode>0.0%</c:formatCode>
                <c:ptCount val="1"/>
                <c:pt idx="0">
                  <c:v>0.29835986203055015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7F-4822-8BDE-6F378FE045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6"/>
        <c:overlap val="100"/>
        <c:axId val="183742464"/>
        <c:axId val="183744000"/>
      </c:barChart>
      <c:catAx>
        <c:axId val="183742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83744000"/>
        <c:crosses val="autoZero"/>
        <c:auto val="1"/>
        <c:lblAlgn val="ctr"/>
        <c:lblOffset val="100"/>
        <c:noMultiLvlLbl val="0"/>
      </c:catAx>
      <c:valAx>
        <c:axId val="183744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374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0.07339</cdr:x>
      <cdr:y>0.90909</cdr:y>
    </cdr:from>
    <cdr:to>
      <cdr:x>0.25688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6064" y="3240360"/>
          <a:ext cx="144016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0.06422</cdr:x>
      <cdr:y>0.84848</cdr:y>
    </cdr:from>
    <cdr:to>
      <cdr:x>0.18072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4056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0.07339</cdr:x>
      <cdr:y>0.84848</cdr:y>
    </cdr:from>
    <cdr:to>
      <cdr:x>0.1899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6064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0.74747</cdr:y>
    </cdr:from>
    <cdr:to>
      <cdr:x>0.34586</cdr:x>
      <cdr:y>0.82219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00200" y="2664296"/>
          <a:ext cx="914400" cy="26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0.6055</cdr:x>
      <cdr:y>0.90909</cdr:y>
    </cdr:from>
    <cdr:to>
      <cdr:x>0.72201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752528" y="3240360"/>
          <a:ext cx="91440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0.68687</cdr:y>
    </cdr:from>
    <cdr:to>
      <cdr:x>0.33945</cdr:x>
      <cdr:y>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800200" y="2448272"/>
          <a:ext cx="864096" cy="1116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0.24771</cdr:x>
      <cdr:y>0.14141</cdr:y>
    </cdr:from>
    <cdr:to>
      <cdr:x>0.36421</cdr:x>
      <cdr:y>0.39795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1944216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0.07339</cdr:x>
      <cdr:y>0.90909</cdr:y>
    </cdr:from>
    <cdr:to>
      <cdr:x>0.25688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6064" y="3240360"/>
          <a:ext cx="144016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0.06422</cdr:x>
      <cdr:y>0.84848</cdr:y>
    </cdr:from>
    <cdr:to>
      <cdr:x>0.18072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4056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0.07339</cdr:x>
      <cdr:y>0.84848</cdr:y>
    </cdr:from>
    <cdr:to>
      <cdr:x>0.1899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6064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0.74747</cdr:y>
    </cdr:from>
    <cdr:to>
      <cdr:x>0.34586</cdr:x>
      <cdr:y>0.82219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00200" y="2664296"/>
          <a:ext cx="914400" cy="26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0.6055</cdr:x>
      <cdr:y>0.90909</cdr:y>
    </cdr:from>
    <cdr:to>
      <cdr:x>0.72201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752528" y="3240360"/>
          <a:ext cx="91440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0.68687</cdr:y>
    </cdr:from>
    <cdr:to>
      <cdr:x>0.33945</cdr:x>
      <cdr:y>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800200" y="2448272"/>
          <a:ext cx="864096" cy="1116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0.24771</cdr:x>
      <cdr:y>0.14141</cdr:y>
    </cdr:from>
    <cdr:to>
      <cdr:x>0.36421</cdr:x>
      <cdr:y>0.39795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1944216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04178-BD83-B64E-B2F1-6F4E5EAB7CC7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27C0D-13DE-7D49-809B-F5AB10C1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93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5BDCE-4F17-7841-968C-8757F866CD4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F8A2-D24C-004F-A91C-22E1091E7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06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48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4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2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52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41850-79D4-46B3-9F72-9AE6392CB93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6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52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u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378485"/>
            <a:ext cx="2946400" cy="494187"/>
          </a:xfrm>
          <a:prstGeom prst="rect">
            <a:avLst/>
          </a:prstGeom>
        </p:spPr>
        <p:txBody>
          <a:bodyPr/>
          <a:lstStyle/>
          <a:p>
            <a:fld id="{732E7AD1-077F-2140-9B63-541D1950004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4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u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378485"/>
            <a:ext cx="2946400" cy="494187"/>
          </a:xfrm>
          <a:prstGeom prst="rect">
            <a:avLst/>
          </a:prstGeom>
        </p:spPr>
        <p:txBody>
          <a:bodyPr/>
          <a:lstStyle/>
          <a:p>
            <a:fld id="{732E7AD1-077F-2140-9B63-541D1950004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43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8 месяцев 2015 года</a:t>
            </a:r>
            <a:r>
              <a:rPr lang="ru-RU" baseline="0" dirty="0"/>
              <a:t> снизились продажи смартфонов на 11-15%, при этом цена выросла на 16% в сравнении с аналогичным периодом 2014 года. Продажи планшетов упали примерно на 30%, при этом цена выросла на 12%.</a:t>
            </a:r>
          </a:p>
          <a:p>
            <a:r>
              <a:rPr lang="en-US" dirty="0"/>
              <a:t>http://sibdepo.ru/news/iz-za-krizisa-rossiyane-stali-menshe-pokupat-planshety-i-smartfony.html</a:t>
            </a:r>
            <a:endParaRPr lang="ru-RU" dirty="0"/>
          </a:p>
          <a:p>
            <a:r>
              <a:rPr lang="en-US" dirty="0"/>
              <a:t>http://www.comnews.ru/node/96414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6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1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9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Relationship Id="rId4" Type="http://schemas.microsoft.com/office/2007/relationships/hdphoto" Target="../media/hdphoto3.wdp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4.xml"/><Relationship Id="rId4" Type="http://schemas.microsoft.com/office/2007/relationships/hdphoto" Target="../media/hdphoto4.wdp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5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346232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73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6396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12240476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5632896" y="1552764"/>
            <a:ext cx="3765424" cy="2726440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 userDrawn="1"/>
        </p:nvSpPr>
        <p:spPr>
          <a:xfrm rot="5400000">
            <a:off x="2653139" y="1552764"/>
            <a:ext cx="3765425" cy="272644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 rot="16200000">
            <a:off x="-339979" y="1552763"/>
            <a:ext cx="3765423" cy="2726440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0594" y="4850739"/>
            <a:ext cx="8366760" cy="25609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835251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4186992" y="284422"/>
            <a:ext cx="3942988" cy="5440684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44997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 rot="5400000">
            <a:off x="3351523" y="-560193"/>
            <a:ext cx="4788569" cy="6284336"/>
          </a:xfrm>
          <a:prstGeom prst="roundRect">
            <a:avLst>
              <a:gd name="adj" fmla="val 9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 userDrawn="1"/>
        </p:nvSpPr>
        <p:spPr>
          <a:xfrm rot="5400000">
            <a:off x="809847" y="222704"/>
            <a:ext cx="805874" cy="242556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46311" y="1087452"/>
            <a:ext cx="2176209" cy="695325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636011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 rot="5400000">
            <a:off x="3351523" y="-560193"/>
            <a:ext cx="4788569" cy="6284336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917543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3678174" y="-2558034"/>
            <a:ext cx="1138428" cy="849477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TNS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82" y="4457483"/>
            <a:ext cx="530352" cy="53035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37169" y="1113190"/>
            <a:ext cx="8165593" cy="114538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8811564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Часть 1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059582"/>
            <a:ext cx="8077200" cy="3626718"/>
          </a:xfrm>
        </p:spPr>
        <p:txBody>
          <a:bodyPr/>
          <a:lstStyle/>
          <a:p>
            <a:pPr lvl="0" eaLnBrk="1" latinLnBrk="1" hangingPunct="1"/>
            <a:r>
              <a:rPr lang="ru-RU" dirty="0"/>
              <a:t>Образец текста</a:t>
            </a:r>
          </a:p>
          <a:p>
            <a:pPr lvl="1" eaLnBrk="1" latinLnBrk="1" hangingPunct="1"/>
            <a:r>
              <a:rPr lang="ru-RU" dirty="0"/>
              <a:t>Второй уровень</a:t>
            </a:r>
          </a:p>
          <a:p>
            <a:pPr lvl="2" eaLnBrk="1" latinLnBrk="1" hangingPunct="1"/>
            <a:r>
              <a:rPr lang="ru-RU" dirty="0"/>
              <a:t>Третий уровень</a:t>
            </a:r>
          </a:p>
          <a:p>
            <a:pPr lvl="3" eaLnBrk="1" latinLnBrk="1" hangingPunct="1"/>
            <a:r>
              <a:rPr lang="ru-RU" dirty="0"/>
              <a:t>Четвертый уровень</a:t>
            </a:r>
          </a:p>
          <a:p>
            <a:pPr lvl="4" eaLnBrk="1" latinLnBrk="1" hangingPunct="1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>
          <a:xfrm>
            <a:off x="7232848" y="33468"/>
            <a:ext cx="1371600" cy="171450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/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323538" y="249496"/>
            <a:ext cx="8064895" cy="756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eaLnBrk="1" latinLnBrk="1" hangingPunct="1"/>
            <a:endParaRPr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</p:nvPr>
        </p:nvSpPr>
        <p:spPr>
          <a:xfrm>
            <a:off x="7613848" y="4855464"/>
            <a:ext cx="990600" cy="228600"/>
          </a:xfrm>
          <a:prstGeom prst="rect">
            <a:avLst/>
          </a:prstGeom>
        </p:spPr>
        <p:txBody>
          <a:bodyPr vert="horz" lIns="91438" tIns="45719" rIns="91438" bIns="45719" anchor="ctr"/>
          <a:lstStyle>
            <a:lvl1pPr algn="r" eaLnBrk="1" latinLnBrk="0" hangingPunct="1">
              <a:defRPr kumimoji="0" sz="1400"/>
            </a:lvl1pPr>
            <a:extLst/>
          </a:lstStyle>
          <a:p>
            <a:fld id="{7FB7391B-D010-4692-92FA-79FFB391076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>
            <a:spLocks noGrp="1"/>
          </p:cNvSpPr>
          <p:nvPr>
            <p:ph type="ftr" sz="quarter" idx="3"/>
          </p:nvPr>
        </p:nvSpPr>
        <p:spPr>
          <a:xfrm>
            <a:off x="323528" y="4857750"/>
            <a:ext cx="6974160" cy="228600"/>
          </a:xfrm>
          <a:prstGeom prst="rect">
            <a:avLst/>
          </a:prstGeom>
        </p:spPr>
        <p:txBody>
          <a:bodyPr vert="horz" lIns="91438" tIns="45719" rIns="91438" bIns="45719" anchor="ctr"/>
          <a:lstStyle>
            <a:lvl1pPr algn="l" eaLnBrk="1" latinLnBrk="0" hangingPunct="1">
              <a:defRPr kumimoji="0"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45119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8582074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7228783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4284000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4571103" y="814078"/>
            <a:ext cx="4284000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434901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38322007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2" y="261951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661672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1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7"/>
          </p:nvPr>
        </p:nvSpPr>
        <p:spPr>
          <a:xfrm>
            <a:off x="273000" y="2652542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2462938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1"/>
            <a:ext cx="8582074" cy="3646023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</a:pPr>
            <a:r>
              <a:rPr lang="en-AU" b="0">
                <a:solidFill>
                  <a:srgbClr val="000000"/>
                </a:solidFill>
                <a:latin typeface="Arial"/>
                <a:cs typeface="+mn-cs"/>
              </a:rPr>
              <a:t>©TNS 2015</a:t>
            </a:r>
            <a:endParaRPr lang="ru-RU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97324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8" y="773881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837706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6"/>
            <a:ext cx="8582074" cy="364602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2385576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65258148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68" y="1215396"/>
            <a:ext cx="8590344" cy="59126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19020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296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295" y="823507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1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33884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7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0120431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7" y="773890"/>
            <a:ext cx="4030663" cy="36873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13" y="773890"/>
            <a:ext cx="4029075" cy="3687393"/>
          </a:xfrm>
          <a:prstGeom prst="rect">
            <a:avLst/>
          </a:prstGeom>
        </p:spPr>
        <p:txBody>
          <a:bodyPr lIns="0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9002378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71" y="773890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23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84920484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/>
            <a:fld id="{9784CBA3-D598-4B1F-BAA3-EE14B5154290}" type="slidenum">
              <a:rPr lang="en-AU" smtClean="0">
                <a:latin typeface="Verdana"/>
              </a:rPr>
              <a:pPr defTabSz="914378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892546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47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0"/>
            <a:ext cx="5073650" cy="1800225"/>
          </a:xfrm>
        </p:spPr>
        <p:txBody>
          <a:bodyPr lIns="251994"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768392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2334942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9362236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5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2549098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1485908"/>
            <a:ext cx="8582074" cy="294759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73000" y="833111"/>
            <a:ext cx="8582074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0993818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88050835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3124862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5976716" y="810014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3799659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8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1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00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4570911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3903918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94001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63586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331710" y="2124597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2940232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202527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132045" y="2124597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2836363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9841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834978" y="27"/>
            <a:ext cx="6309043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4" y="4579325"/>
            <a:ext cx="486000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442447" y="814066"/>
            <a:ext cx="5412627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57" y="816909"/>
            <a:ext cx="3179190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864018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73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6396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57100390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1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7"/>
          </p:nvPr>
        </p:nvSpPr>
        <p:spPr>
          <a:xfrm>
            <a:off x="273000" y="2652542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3687244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47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0"/>
            <a:ext cx="5073650" cy="1800225"/>
          </a:xfrm>
        </p:spPr>
        <p:txBody>
          <a:bodyPr lIns="251994"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3958240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834978" y="27"/>
            <a:ext cx="6309043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261578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01" y="0"/>
            <a:ext cx="8532811" cy="41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0221686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417" y="0"/>
            <a:ext cx="497123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4652868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988" y="1"/>
            <a:ext cx="4221099" cy="42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4647210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884349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5495" y="1"/>
            <a:ext cx="7038521" cy="42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87297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01" y="0"/>
            <a:ext cx="8532811" cy="41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64" y="773882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824442459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53707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505468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>
            <a:noAutofit/>
          </a:bodyPr>
          <a:lstStyle/>
          <a:p>
            <a:fld id="{3C304309-6068-4AE8-9E85-8D3E75390E26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93813" y="3832225"/>
            <a:ext cx="7558086" cy="25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00" b="0">
                <a:solidFill>
                  <a:srgbClr val="333333"/>
                </a:solidFill>
              </a:defRPr>
            </a:lvl1pPr>
          </a:lstStyle>
          <a:p>
            <a:r>
              <a:rPr lang="en-AU" dirty="0"/>
              <a:t>SOURCE: 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694249740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074" y="454904"/>
            <a:ext cx="6917371" cy="4946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0">
                <a:latin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  <p:sp>
        <p:nvSpPr>
          <p:cNvPr id="7" name="Shape 10"/>
          <p:cNvSpPr/>
          <p:nvPr userDrawn="1"/>
        </p:nvSpPr>
        <p:spPr>
          <a:xfrm>
            <a:off x="298352" y="-30559"/>
            <a:ext cx="1447801" cy="1016001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C1D52"/>
          </a:solidFill>
          <a:ln w="25400">
            <a:miter lim="400000"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8" y="977900"/>
            <a:ext cx="7930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pic>
        <p:nvPicPr>
          <p:cNvPr id="12" name="png-3.png"/>
          <p:cNvPicPr/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839" y="262787"/>
            <a:ext cx="851147" cy="57730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/>
          <p:cNvSpPr txBox="1"/>
          <p:nvPr userDrawn="1"/>
        </p:nvSpPr>
        <p:spPr>
          <a:xfrm>
            <a:off x="1888068" y="2"/>
            <a:ext cx="6917266" cy="526846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2000" dirty="0">
                <a:solidFill>
                  <a:srgbClr val="F7911E"/>
                </a:solidFill>
                <a:latin typeface="Calibri"/>
              </a:rPr>
              <a:t>ЖАНРЫ И ФОРМАТЫ ПРОГРАММ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5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890186" y="1148257"/>
            <a:ext cx="6915148" cy="333908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0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6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144668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6"/>
            <a:ext cx="8582074" cy="364602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7354987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64980781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68" y="1215396"/>
            <a:ext cx="8590344" cy="59126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73057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296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295" y="823507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1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8270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7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817303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417" y="0"/>
            <a:ext cx="497123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7" y="773890"/>
            <a:ext cx="4030663" cy="36873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13" y="773890"/>
            <a:ext cx="4029075" cy="3687393"/>
          </a:xfrm>
          <a:prstGeom prst="rect">
            <a:avLst/>
          </a:prstGeom>
        </p:spPr>
        <p:txBody>
          <a:bodyPr lIns="0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312218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71" y="773890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23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31657334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/>
            <a:fld id="{9784CBA3-D598-4B1F-BAA3-EE14B5154290}" type="slidenum">
              <a:rPr lang="en-AU" smtClean="0">
                <a:latin typeface="Verdana"/>
              </a:rPr>
              <a:pPr defTabSz="914378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3592433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768392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6410569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3125993"/>
      </p:ext>
    </p:extLst>
  </p:cSld>
  <p:clrMapOvr>
    <a:masterClrMapping/>
  </p:clrMapOvr>
  <p:transition spd="slow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1" y="261951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5386858"/>
      </p:ext>
    </p:extLst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5569748"/>
      </p:ext>
    </p:extLst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hape 10"/>
          <p:cNvSpPr/>
          <p:nvPr userDrawn="1"/>
        </p:nvSpPr>
        <p:spPr>
          <a:xfrm>
            <a:off x="298352" y="-30559"/>
            <a:ext cx="1447801" cy="1016001"/>
          </a:xfrm>
          <a:prstGeom prst="rect">
            <a:avLst/>
          </a:prstGeom>
          <a:solidFill>
            <a:srgbClr val="4655A5"/>
          </a:solidFill>
          <a:ln>
            <a:round/>
          </a:ln>
        </p:spPr>
        <p:txBody>
          <a:bodyPr lIns="38100" tIns="38100" rIns="38100" bIns="381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25400">
            <a:miter lim="400000"/>
          </a:ln>
        </p:spPr>
        <p:txBody>
          <a:bodyPr lIns="38100" tIns="38100" rIns="38100" bIns="381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7" y="977900"/>
            <a:ext cx="793046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pic>
        <p:nvPicPr>
          <p:cNvPr id="12" name="image3.png"/>
          <p:cNvPicPr/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94" y="346185"/>
            <a:ext cx="1239762" cy="623248"/>
          </a:xfrm>
          <a:prstGeom prst="rect">
            <a:avLst/>
          </a:prstGeom>
          <a:ln w="12700">
            <a:round/>
          </a:ln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5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Gotham Pro"/>
                <a:cs typeface="Gotham Pro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88076" y="454904"/>
            <a:ext cx="6917371" cy="4946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890185" y="1148257"/>
            <a:ext cx="6915148" cy="33390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888067" y="2"/>
            <a:ext cx="6917266" cy="526846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 fontAlgn="auto">
              <a:spcAft>
                <a:spcPts val="0"/>
              </a:spcAft>
            </a:pPr>
            <a:r>
              <a:rPr lang="ru-RU" b="0" dirty="0">
                <a:solidFill>
                  <a:srgbClr val="4655A5"/>
                </a:solidFill>
                <a:cs typeface="+mn-cs"/>
              </a:rPr>
              <a:t>ИЗМЕРЕНИЯ 2015+</a:t>
            </a:r>
          </a:p>
        </p:txBody>
      </p:sp>
    </p:spTree>
    <p:extLst>
      <p:ext uri="{BB962C8B-B14F-4D97-AF65-F5344CB8AC3E}">
        <p14:creationId xmlns:p14="http://schemas.microsoft.com/office/powerpoint/2010/main" val="2529035156"/>
      </p:ext>
    </p:extLst>
  </p:cSld>
  <p:clrMapOvr>
    <a:masterClrMapping/>
  </p:clrMapOvr>
  <p:transition spd="slow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d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288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988" y="1"/>
            <a:ext cx="4221099" cy="42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5495" y="1"/>
            <a:ext cx="7038521" cy="42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64" y="773882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126003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1485908"/>
            <a:ext cx="8582074" cy="294759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73000" y="833111"/>
            <a:ext cx="8582074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259916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839100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85188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88932" y="779781"/>
            <a:ext cx="4030663" cy="319055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824426" y="779780"/>
            <a:ext cx="4027487" cy="319055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Aft>
                <a:spcPts val="384"/>
              </a:spcAft>
              <a:defRPr/>
            </a:lvl1pPr>
            <a:lvl2pPr>
              <a:lnSpc>
                <a:spcPct val="100000"/>
              </a:lnSpc>
              <a:spcAft>
                <a:spcPts val="384"/>
              </a:spcAft>
              <a:defRPr/>
            </a:lvl2pPr>
            <a:lvl3pPr>
              <a:lnSpc>
                <a:spcPct val="100000"/>
              </a:lnSpc>
              <a:spcAft>
                <a:spcPts val="384"/>
              </a:spcAft>
              <a:defRPr/>
            </a:lvl3pPr>
            <a:lvl4pPr>
              <a:lnSpc>
                <a:spcPct val="100000"/>
              </a:lnSpc>
              <a:spcAft>
                <a:spcPts val="384"/>
              </a:spcAft>
              <a:defRPr/>
            </a:lvl4pPr>
            <a:lvl5pPr>
              <a:lnSpc>
                <a:spcPct val="100000"/>
              </a:lnSpc>
              <a:spcAft>
                <a:spcPts val="384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AU" sz="750" b="0" smtClean="0">
                <a:solidFill>
                  <a:srgbClr val="333333"/>
                </a:solidFill>
                <a:latin typeface="+mn-lt"/>
              </a:defRPr>
            </a:lvl1pPr>
          </a:lstStyle>
          <a:p>
            <a:pPr algn="r"/>
            <a:fld id="{3C304309-6068-4AE8-9E85-8D3E75390E26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270638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4" y="261951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01693" y="542959"/>
            <a:ext cx="8259986" cy="261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1200" b="1" kern="1200" baseline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1055687" y="4593919"/>
            <a:ext cx="7776813" cy="3714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585846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70800" y="891000"/>
            <a:ext cx="4176712" cy="306180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  <a:tabLst>
                <a:tab pos="360000" algn="l"/>
              </a:tabLst>
              <a:defRPr sz="1200" b="1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</a:t>
            </a:r>
            <a:r>
              <a:rPr lang="en-US" dirty="0" err="1"/>
              <a:t>fdsfdssdfdsfsdfsdfsdfdsfdsfd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003870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0"/>
          </p:nvPr>
        </p:nvSpPr>
        <p:spPr>
          <a:xfrm>
            <a:off x="468314" y="1145860"/>
            <a:ext cx="4104000" cy="33704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7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468314" y="1145860"/>
            <a:ext cx="4104000" cy="3370422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641550" y="1145860"/>
            <a:ext cx="4104000" cy="3370422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12"/>
          </p:nvPr>
        </p:nvSpPr>
        <p:spPr>
          <a:xfrm>
            <a:off x="4641550" y="1145860"/>
            <a:ext cx="4104000" cy="33704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3"/>
          </p:nvPr>
        </p:nvSpPr>
        <p:spPr>
          <a:xfrm>
            <a:off x="982121" y="4652466"/>
            <a:ext cx="7467600" cy="2857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300772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659" y="4640264"/>
            <a:ext cx="56427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10"/>
          <p:cNvSpPr/>
          <p:nvPr userDrawn="1"/>
        </p:nvSpPr>
        <p:spPr>
          <a:xfrm>
            <a:off x="298349" y="-30560"/>
            <a:ext cx="1447801" cy="1016001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txBody>
          <a:bodyPr lIns="38100" tIns="38100" rIns="38100" bIns="38100"/>
          <a:lstStyle/>
          <a:p>
            <a:pPr lvl="0"/>
            <a:endParaRPr/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7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C4D"/>
          </a:solidFill>
          <a:ln w="25400">
            <a:miter lim="400000"/>
          </a:ln>
        </p:spPr>
        <p:txBody>
          <a:bodyPr lIns="38100" tIns="38100" rIns="38100" bIns="38100"/>
          <a:lstStyle/>
          <a:p>
            <a:pPr lvl="0"/>
            <a:endParaRPr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7" y="977900"/>
            <a:ext cx="7930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4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88067" y="32013"/>
            <a:ext cx="6917371" cy="91757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>
                <a:solidFill>
                  <a:schemeClr val="accent2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90185" y="1148254"/>
            <a:ext cx="6915148" cy="33390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6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image14-filtered.png"/>
          <p:cNvPicPr/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511" y="180715"/>
            <a:ext cx="941212" cy="967539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211983337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1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85725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2">
                    <a:lumMod val="50000"/>
                  </a:schemeClr>
                </a:solidFill>
              </a:defRPr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21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61737103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valuation of current sit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900"/>
          </a:xfrm>
        </p:spPr>
        <p:txBody>
          <a:bodyPr vert="horz" lIns="277200" tIns="208800" rIns="277200" bIns="0" rtlCol="0" anchor="t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defRPr lang="ru-RU" sz="2400" b="1" kern="1200">
                <a:solidFill>
                  <a:srgbClr val="333333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0511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d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803480" y="550069"/>
            <a:ext cx="381176" cy="0"/>
          </a:xfrm>
          <a:prstGeom prst="line">
            <a:avLst/>
          </a:prstGeom>
          <a:solidFill>
            <a:srgbClr val="D6D6D6"/>
          </a:solidFill>
          <a:ln w="38100" cap="rnd">
            <a:solidFill>
              <a:srgbClr val="ECA146"/>
            </a:solidFill>
            <a:round/>
          </a:ln>
        </p:spPr>
        <p:txBody>
          <a:bodyPr lIns="0" tIns="0" rIns="0" bIns="0"/>
          <a:lstStyle/>
          <a:p>
            <a:pPr lvl="0" algn="l" defTabSz="322743">
              <a:buClrTx/>
              <a:defRPr sz="1200">
                <a:uFillTx/>
              </a:defRPr>
            </a:pPr>
            <a:endParaRPr sz="800" dirty="0"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338150" y="4768321"/>
            <a:ext cx="239849" cy="217091"/>
          </a:xfrm>
          <a:prstGeom prst="rect">
            <a:avLst/>
          </a:prstGeom>
        </p:spPr>
        <p:txBody>
          <a:bodyPr lIns="51435" tIns="25718" rIns="51435" bIns="25718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12713" y="222151"/>
            <a:ext cx="1809470" cy="221215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lvl="0" algn="l">
              <a:buClr>
                <a:srgbClr val="FFFFFF"/>
              </a:buClr>
              <a:buFont typeface="Gotham Pro"/>
              <a:defRPr sz="1800">
                <a:uFillTx/>
              </a:defRPr>
            </a:pPr>
            <a:r>
              <a:rPr lang="ru-RU" sz="1100" b="1" dirty="0">
                <a:solidFill>
                  <a:srgbClr val="ECA245"/>
                </a:solidFill>
                <a:uFill>
                  <a:solidFill>
                    <a:srgbClr val="FFFFFF"/>
                  </a:solidFill>
                </a:uFill>
                <a:latin typeface="+mj-lt"/>
                <a:ea typeface="+mn-ea"/>
                <a:cs typeface="+mn-cs"/>
                <a:sym typeface="Gotham Pro"/>
              </a:rPr>
              <a:t>РЕКЛАМНЫЙ РЫНОК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25718" y="652240"/>
            <a:ext cx="6613034" cy="401836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2000">
                <a:solidFill>
                  <a:srgbClr val="354245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480" y="4403229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 algn="l">
              <a:buNone/>
              <a:defRPr sz="600" i="1">
                <a:latin typeface="+mj-lt"/>
              </a:defRPr>
            </a:lvl1pPr>
            <a:lvl2pPr>
              <a:defRPr sz="300">
                <a:latin typeface="+mj-lt"/>
              </a:defRPr>
            </a:lvl2pPr>
            <a:lvl3pPr>
              <a:defRPr sz="300">
                <a:latin typeface="+mj-lt"/>
              </a:defRPr>
            </a:lvl3pPr>
            <a:lvl4pPr>
              <a:defRPr sz="300">
                <a:latin typeface="+mj-lt"/>
              </a:defRPr>
            </a:lvl4pPr>
            <a:lvl5pPr>
              <a:defRPr sz="300">
                <a:latin typeface="+mj-lt"/>
              </a:defRPr>
            </a:lvl5pPr>
          </a:lstStyle>
          <a:p>
            <a:pPr lvl="0"/>
            <a:r>
              <a:rPr lang="ru-RU" dirty="0"/>
              <a:t>Источник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24" y="470183"/>
            <a:ext cx="393369" cy="393369"/>
          </a:xfrm>
          <a:prstGeom prst="rect">
            <a:avLst/>
          </a:prstGeom>
        </p:spPr>
      </p:pic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323" y="470183"/>
            <a:ext cx="393370" cy="3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79" y="4742879"/>
            <a:ext cx="505467" cy="189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4280328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659" y="4640264"/>
            <a:ext cx="56427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10"/>
          <p:cNvSpPr/>
          <p:nvPr userDrawn="1"/>
        </p:nvSpPr>
        <p:spPr>
          <a:xfrm>
            <a:off x="298349" y="-30559"/>
            <a:ext cx="1447801" cy="1016001"/>
          </a:xfrm>
          <a:prstGeom prst="rect">
            <a:avLst/>
          </a:prstGeom>
          <a:solidFill>
            <a:srgbClr val="3EB1CC"/>
          </a:solidFill>
          <a:ln>
            <a:round/>
          </a:ln>
        </p:spPr>
        <p:txBody>
          <a:bodyPr lIns="38098" tIns="38098" rIns="38098" bIns="38098"/>
          <a:lstStyle/>
          <a:p>
            <a:pPr lvl="0"/>
            <a:endParaRPr/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>
            <a:miter lim="400000"/>
          </a:ln>
        </p:spPr>
        <p:txBody>
          <a:bodyPr lIns="38098" tIns="38098" rIns="38098" bIns="38098"/>
          <a:lstStyle/>
          <a:p>
            <a:pPr lvl="0"/>
            <a:endParaRPr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7" y="977900"/>
            <a:ext cx="793046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88067" y="1"/>
            <a:ext cx="6917266" cy="513337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endParaRPr lang="ru-RU" sz="2000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4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88068" y="1"/>
            <a:ext cx="6917371" cy="94958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0">
                <a:latin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890185" y="1148254"/>
            <a:ext cx="6915148" cy="333908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0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6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image14-filtered.png"/>
          <p:cNvPicPr/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512" y="98545"/>
            <a:ext cx="860361" cy="890058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705037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399965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843317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421870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27555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934575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5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249539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3124862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5976716" y="810014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669455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1485908"/>
            <a:ext cx="8582074" cy="294759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73000" y="833111"/>
            <a:ext cx="8582074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6466455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4515057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3124862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5976716" y="810014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6766552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8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1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00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4570911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82985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94001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63586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331710" y="2124597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9884141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202527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132045" y="2124597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8995975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55443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4" y="4579325"/>
            <a:ext cx="486000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442447" y="814066"/>
            <a:ext cx="5412627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57" y="816909"/>
            <a:ext cx="3179190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119752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73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6396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68321832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1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7"/>
          </p:nvPr>
        </p:nvSpPr>
        <p:spPr>
          <a:xfrm>
            <a:off x="273000" y="2652542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34137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8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1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00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4570911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821780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47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0"/>
            <a:ext cx="5073650" cy="1800225"/>
          </a:xfrm>
        </p:spPr>
        <p:txBody>
          <a:bodyPr lIns="251994"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962253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834978" y="27"/>
            <a:ext cx="6309043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6710292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01" y="0"/>
            <a:ext cx="8532811" cy="41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338210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417" y="0"/>
            <a:ext cx="497123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403212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988" y="1"/>
            <a:ext cx="4221099" cy="42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507576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1585290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5495" y="1"/>
            <a:ext cx="7038521" cy="42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291104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42803289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251749522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64" y="773882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2226010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94001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63586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331710" y="2124597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4183647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58924" y="829384"/>
            <a:ext cx="4247998" cy="3714605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" y="1"/>
            <a:ext cx="9143999" cy="810000"/>
          </a:xfr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lang="en-AU" sz="2000" kern="1200" dirty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4604712" y="828723"/>
            <a:ext cx="4247998" cy="3714605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sp>
        <p:nvSpPr>
          <p:cNvPr id="17" name="Нижний колонтитул 47"/>
          <p:cNvSpPr>
            <a:spLocks noGrp="1"/>
          </p:cNvSpPr>
          <p:nvPr>
            <p:ph type="ftr" sz="quarter" idx="3"/>
          </p:nvPr>
        </p:nvSpPr>
        <p:spPr>
          <a:xfrm>
            <a:off x="785831" y="4565135"/>
            <a:ext cx="6839999" cy="18900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r>
              <a:rPr lang="ru-RU">
                <a:solidFill>
                  <a:prstClr val="black"/>
                </a:solidFill>
                <a:latin typeface="Verdana"/>
              </a:rPr>
              <a:t>©TNS 2014</a:t>
            </a:r>
            <a:endParaRPr lang="ru-RU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88472" y="4768720"/>
            <a:ext cx="6837405" cy="269999"/>
          </a:xfrm>
          <a:prstGeom prst="rect">
            <a:avLst/>
          </a:prstGeom>
        </p:spPr>
        <p:txBody>
          <a:bodyPr lIns="107997" tIns="0" rIns="35999" bIns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7004758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01694" y="542960"/>
            <a:ext cx="8259986" cy="261462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FontTx/>
              <a:buNone/>
              <a:defRPr lang="ru-RU" sz="1200" b="1" kern="1200" baseline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1055687" y="4593920"/>
            <a:ext cx="7776813" cy="371475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958689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ng-9.png"/>
          <p:cNvPicPr/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787" y="174978"/>
            <a:ext cx="8272471" cy="47391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  <p:sp>
        <p:nvSpPr>
          <p:cNvPr id="7" name="Shape 10"/>
          <p:cNvSpPr/>
          <p:nvPr userDrawn="1"/>
        </p:nvSpPr>
        <p:spPr>
          <a:xfrm>
            <a:off x="298352" y="-30559"/>
            <a:ext cx="1447801" cy="1016001"/>
          </a:xfrm>
          <a:prstGeom prst="rect">
            <a:avLst/>
          </a:prstGeom>
          <a:solidFill>
            <a:srgbClr val="F7911E"/>
          </a:solidFill>
          <a:ln>
            <a:round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>
            <a:miter lim="400000"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8" y="977900"/>
            <a:ext cx="7930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pic>
        <p:nvPicPr>
          <p:cNvPr id="12" name="image5.png"/>
          <p:cNvPicPr/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72" y="127928"/>
            <a:ext cx="909831" cy="915502"/>
          </a:xfrm>
          <a:prstGeom prst="rect">
            <a:avLst/>
          </a:prstGeom>
          <a:ln w="12700">
            <a:round/>
          </a:ln>
        </p:spPr>
      </p:pic>
      <p:sp>
        <p:nvSpPr>
          <p:cNvPr id="4" name="TextBox 3"/>
          <p:cNvSpPr txBox="1"/>
          <p:nvPr userDrawn="1"/>
        </p:nvSpPr>
        <p:spPr>
          <a:xfrm>
            <a:off x="1888068" y="2"/>
            <a:ext cx="6917266" cy="472810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>
                <a:solidFill>
                  <a:srgbClr val="F7911E"/>
                </a:solidFill>
              </a:rPr>
              <a:t>ТВ В РОССИИ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5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Gotham Pro"/>
                <a:cs typeface="Gotham Pro"/>
              </a:defRPr>
            </a:lvl1pPr>
          </a:lstStyle>
          <a:p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890186" y="1148257"/>
            <a:ext cx="6915148" cy="333908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888076" y="456201"/>
            <a:ext cx="6917371" cy="4946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341452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88933" y="779781"/>
            <a:ext cx="4030663" cy="319055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824426" y="779781"/>
            <a:ext cx="4027487" cy="3190558"/>
          </a:xfrm>
          <a:prstGeom prst="rect">
            <a:avLst/>
          </a:prstGeom>
        </p:spPr>
        <p:txBody>
          <a:bodyPr lIns="0" tIns="45719" rIns="91438" bIns="45719">
            <a:noAutofit/>
          </a:bodyPr>
          <a:lstStyle>
            <a:lvl1pPr>
              <a:lnSpc>
                <a:spcPct val="100000"/>
              </a:lnSpc>
              <a:spcAft>
                <a:spcPts val="384"/>
              </a:spcAft>
              <a:defRPr/>
            </a:lvl1pPr>
            <a:lvl2pPr>
              <a:lnSpc>
                <a:spcPct val="100000"/>
              </a:lnSpc>
              <a:spcAft>
                <a:spcPts val="384"/>
              </a:spcAft>
              <a:defRPr/>
            </a:lvl2pPr>
            <a:lvl3pPr>
              <a:lnSpc>
                <a:spcPct val="100000"/>
              </a:lnSpc>
              <a:spcAft>
                <a:spcPts val="384"/>
              </a:spcAft>
              <a:defRPr/>
            </a:lvl3pPr>
            <a:lvl4pPr>
              <a:lnSpc>
                <a:spcPct val="100000"/>
              </a:lnSpc>
              <a:spcAft>
                <a:spcPts val="384"/>
              </a:spcAft>
              <a:defRPr/>
            </a:lvl4pPr>
            <a:lvl5pPr>
              <a:lnSpc>
                <a:spcPct val="100000"/>
              </a:lnSpc>
              <a:spcAft>
                <a:spcPts val="384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AU" sz="800" b="0" smtClean="0">
                <a:solidFill>
                  <a:srgbClr val="333333"/>
                </a:solidFill>
                <a:latin typeface="+mn-lt"/>
              </a:defRPr>
            </a:lvl1pPr>
          </a:lstStyle>
          <a:p>
            <a:fld id="{3C304309-6068-4AE8-9E85-8D3E75390E26}" type="slidenum">
              <a:rPr>
                <a:latin typeface="Verdana"/>
              </a:rPr>
              <a:pPr/>
              <a:t>‹#›</a:t>
            </a:fld>
            <a:endParaRPr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9363734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3" y="261952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0334994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>
            <a:noAutofit/>
          </a:bodyPr>
          <a:lstStyle/>
          <a:p>
            <a:fld id="{3C304309-6068-4AE8-9E85-8D3E75390E26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88925" y="770255"/>
            <a:ext cx="2592000" cy="320008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6259900" y="770255"/>
            <a:ext cx="2592000" cy="320008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3274412" y="770255"/>
            <a:ext cx="2592000" cy="320008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73884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2015</a:t>
            </a:r>
            <a:endParaRPr dirty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5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27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64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3"/>
            <a:ext cx="5073650" cy="1800225"/>
          </a:xfrm>
        </p:spPr>
        <p:txBody>
          <a:bodyPr lIns="251962" tIns="179972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3405007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" y="1343029"/>
            <a:ext cx="5073651" cy="1228724"/>
          </a:xfrm>
        </p:spPr>
        <p:txBody>
          <a:bodyPr tIns="179972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62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079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3519717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8582074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49775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202527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132045" y="2124597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504156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1" y="814078"/>
            <a:ext cx="5770112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55828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68808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303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303" y="823509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8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77178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91506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58924" y="829371"/>
            <a:ext cx="4247998" cy="3628940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" y="1"/>
            <a:ext cx="9143999" cy="810000"/>
          </a:xfr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lang="en-AU" sz="2000" kern="1200" dirty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4604712" y="828709"/>
            <a:ext cx="4247998" cy="3628940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865524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3160055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/34/12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  <a:latin typeface="Verdana"/>
              </a:rPr>
              <a:t>©TNS 2014</a:t>
            </a:r>
            <a:endParaRPr dirty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56937748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/29/8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  <a:latin typeface="Verdana"/>
              </a:rPr>
              <a:t>©TNS 2014</a:t>
            </a:r>
            <a:endParaRPr dirty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70979759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61410806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64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3"/>
            <a:ext cx="5073650" cy="1800225"/>
          </a:xfrm>
        </p:spPr>
        <p:txBody>
          <a:bodyPr lIns="251962" tIns="179972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25360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7520968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" y="1343029"/>
            <a:ext cx="5073651" cy="1228724"/>
          </a:xfrm>
        </p:spPr>
        <p:txBody>
          <a:bodyPr tIns="179972"/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62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079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633213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8582074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1839210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1" y="814078"/>
            <a:ext cx="5770112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86865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59784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303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303" y="823509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8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14987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41534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5206185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/34/12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  <a:latin typeface="Verdana"/>
              </a:rPr>
              <a:t>©TNS 2014</a:t>
            </a:r>
            <a:endParaRPr dirty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5934306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/29/8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>
                <a:solidFill>
                  <a:prstClr val="white"/>
                </a:solidFill>
                <a:latin typeface="Verdana"/>
              </a:rPr>
              <a:t>©TNS 2014</a:t>
            </a:r>
            <a:endParaRPr dirty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84110129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 rot="5400000">
            <a:off x="3678174" y="-1076706"/>
            <a:ext cx="1138428" cy="849477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9" y="2594518"/>
            <a:ext cx="8165593" cy="114538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" y="3783330"/>
            <a:ext cx="8357616" cy="4411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9728" y="4736592"/>
            <a:ext cx="8979408" cy="333756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TNS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496" y="73152"/>
            <a:ext cx="530352" cy="530352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2985578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4" y="4579325"/>
            <a:ext cx="486000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442447" y="814066"/>
            <a:ext cx="5412627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57" y="816909"/>
            <a:ext cx="3179190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5283849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464" y="1014985"/>
            <a:ext cx="8357616" cy="3502152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464" y="4626865"/>
            <a:ext cx="8366760" cy="29260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193466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3678174" y="-1076706"/>
            <a:ext cx="1138428" cy="849477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TNS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496" y="73152"/>
            <a:ext cx="530352" cy="53035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37169" y="2594518"/>
            <a:ext cx="8165593" cy="114538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65859213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464" y="4626865"/>
            <a:ext cx="8366760" cy="29260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83464" y="1014985"/>
            <a:ext cx="4096512" cy="3502152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4572000" y="1014985"/>
            <a:ext cx="4078224" cy="3502152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776033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464" y="4626865"/>
            <a:ext cx="8366760" cy="29260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83464" y="1453904"/>
            <a:ext cx="4096512" cy="3063241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4572000" y="1453904"/>
            <a:ext cx="4078224" cy="3063241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74638" y="942094"/>
            <a:ext cx="4114800" cy="447675"/>
          </a:xfrm>
        </p:spPr>
        <p:txBody>
          <a:bodyPr lIns="0" tIns="0" rIns="0" bIns="0" anchor="ctr">
            <a:normAutofit/>
          </a:bodyPr>
          <a:lstStyle>
            <a:lvl1pPr algn="l">
              <a:buNone/>
              <a:defRPr sz="2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5"/>
          </p:nvPr>
        </p:nvSpPr>
        <p:spPr>
          <a:xfrm>
            <a:off x="4563174" y="942094"/>
            <a:ext cx="4114800" cy="447675"/>
          </a:xfrm>
        </p:spPr>
        <p:txBody>
          <a:bodyPr lIns="0" tIns="0" rIns="0" bIns="0" anchor="ctr">
            <a:normAutofit/>
          </a:bodyPr>
          <a:lstStyle>
            <a:lvl1pPr algn="l">
              <a:buNone/>
              <a:defRPr sz="2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7857338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619355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1684201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3662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 userDrawn="1"/>
        </p:nvSpPr>
        <p:spPr>
          <a:xfrm rot="16200000">
            <a:off x="1746993" y="1044352"/>
            <a:ext cx="4788569" cy="3075275"/>
          </a:xfrm>
          <a:prstGeom prst="round2SameRect">
            <a:avLst>
              <a:gd name="adj1" fmla="val 1042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 rot="5400000">
            <a:off x="4952203" y="1044352"/>
            <a:ext cx="4788569" cy="3075275"/>
          </a:xfrm>
          <a:prstGeom prst="round2SameRect">
            <a:avLst>
              <a:gd name="adj1" fmla="val 1012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495154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 userDrawn="1"/>
        </p:nvSpPr>
        <p:spPr>
          <a:xfrm rot="16200000">
            <a:off x="-226193" y="1449081"/>
            <a:ext cx="3942988" cy="311136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4186992" y="284422"/>
            <a:ext cx="3942988" cy="5440684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63284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 userDrawn="1"/>
        </p:nvSpPr>
        <p:spPr>
          <a:xfrm rot="16200000">
            <a:off x="631421" y="591468"/>
            <a:ext cx="3942988" cy="482659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5053001" y="1150443"/>
            <a:ext cx="3942988" cy="3708667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15517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2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heme" Target="../theme/theme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1183347" y="4460081"/>
            <a:ext cx="4859766" cy="27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endParaRPr lang="en-AU" dirty="0"/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8" y="4547813"/>
            <a:ext cx="504000" cy="5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83362" y="4836638"/>
            <a:ext cx="833879" cy="215442"/>
          </a:xfrm>
          <a:prstGeom prst="rect">
            <a:avLst/>
          </a:prstGeom>
          <a:noFill/>
        </p:spPr>
        <p:txBody>
          <a:bodyPr wrap="none" lIns="91438" tIns="45719" rIns="91438" bIns="45719" rtlCol="0" anchor="b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0" kern="1200" dirty="0">
                <a:solidFill>
                  <a:srgbClr val="333333"/>
                </a:solidFill>
                <a:latin typeface="+mn-lt"/>
                <a:ea typeface="+mn-ea"/>
                <a:cs typeface="Arial" charset="0"/>
              </a:rPr>
              <a:t>©</a:t>
            </a:r>
            <a:r>
              <a:rPr lang="ru-RU" sz="800" b="0" kern="1200" dirty="0">
                <a:solidFill>
                  <a:srgbClr val="333333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AU" sz="800" b="0" kern="1200" dirty="0">
                <a:solidFill>
                  <a:srgbClr val="333333"/>
                </a:solidFill>
                <a:latin typeface="+mn-lt"/>
                <a:ea typeface="+mn-ea"/>
                <a:cs typeface="Arial" charset="0"/>
              </a:rPr>
              <a:t>TNS 2016</a:t>
            </a:r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61" r:id="rId2"/>
    <p:sldLayoutId id="2147483857" r:id="rId3"/>
    <p:sldLayoutId id="2147484064" r:id="rId4"/>
    <p:sldLayoutId id="2147484042" r:id="rId5"/>
    <p:sldLayoutId id="2147484070" r:id="rId6"/>
    <p:sldLayoutId id="2147484071" r:id="rId7"/>
    <p:sldLayoutId id="2147483854" r:id="rId8"/>
    <p:sldLayoutId id="2147483858" r:id="rId9"/>
    <p:sldLayoutId id="2147483859" r:id="rId10"/>
    <p:sldLayoutId id="2147484040" r:id="rId11"/>
    <p:sldLayoutId id="2147483675" r:id="rId12"/>
    <p:sldLayoutId id="2147483692" r:id="rId13"/>
    <p:sldLayoutId id="2147483696" r:id="rId14"/>
    <p:sldLayoutId id="2147483698" r:id="rId15"/>
    <p:sldLayoutId id="2147483700" r:id="rId16"/>
    <p:sldLayoutId id="2147483702" r:id="rId17"/>
    <p:sldLayoutId id="2147483704" r:id="rId18"/>
    <p:sldLayoutId id="2147484038" r:id="rId19"/>
    <p:sldLayoutId id="2147484083" r:id="rId20"/>
    <p:sldLayoutId id="2147484286" r:id="rId21"/>
    <p:sldLayoutId id="2147484287" r:id="rId22"/>
    <p:sldLayoutId id="2147484289" r:id="rId23"/>
    <p:sldLayoutId id="2147484452" r:id="rId24"/>
    <p:sldLayoutId id="2147484456" r:id="rId25"/>
    <p:sldLayoutId id="2147484457" r:id="rId26"/>
    <p:sldLayoutId id="2147484458" r:id="rId27"/>
    <p:sldLayoutId id="2147484461" r:id="rId28"/>
    <p:sldLayoutId id="2147484462" r:id="rId29"/>
    <p:sldLayoutId id="2147484465" r:id="rId30"/>
    <p:sldLayoutId id="2147484466" r:id="rId31"/>
    <p:sldLayoutId id="2147484467" r:id="rId32"/>
    <p:sldLayoutId id="2147484475" r:id="rId33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17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</p:sldLayoutIdLst>
  <p:transition spd="slow">
    <p:wipe/>
  </p:transition>
  <p:hf hd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ffice\Documents\proffice.projects\kantar\GlobalConference.2013.dubai\ppt\imports\foot_bg.jpg"/>
          <p:cNvPicPr>
            <a:picLocks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90341"/>
            <a:ext cx="9154800" cy="7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" y="-1"/>
            <a:ext cx="9143999" cy="810000"/>
          </a:xfrm>
          <a:prstGeom prst="rect">
            <a:avLst/>
          </a:prstGeom>
        </p:spPr>
        <p:txBody>
          <a:bodyPr vert="horz" lIns="277157" tIns="208769" rIns="277157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8303" y="4776896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spcBef>
                <a:spcPts val="0"/>
              </a:spcBef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261"/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 defTabSz="914261"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11" name="Triangle isocèle 7"/>
          <p:cNvSpPr/>
          <p:nvPr userDrawn="1"/>
        </p:nvSpPr>
        <p:spPr>
          <a:xfrm>
            <a:off x="5552" y="4534594"/>
            <a:ext cx="1729047" cy="60475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21" descr="KM_TGI_RVB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6309" y="4917779"/>
            <a:ext cx="1053939" cy="1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</p:sldLayoutIdLst>
  <p:transition spd="slow">
    <p:wipe/>
  </p:transition>
  <p:hf hdr="0" dt="0"/>
  <p:txStyles>
    <p:titleStyle>
      <a:lvl1pPr algn="l" defTabSz="914261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375" indent="-252375" algn="l" defTabSz="914261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21" indent="-255550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297" indent="-252375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21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6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1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2" y="4460081"/>
            <a:ext cx="5256099" cy="270000"/>
          </a:xfrm>
          <a:prstGeom prst="rect">
            <a:avLst/>
          </a:prstGeom>
        </p:spPr>
        <p:txBody>
          <a:bodyPr lIns="496787" tIns="89998" rIns="91438" bIns="45719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14" y="4547781"/>
            <a:ext cx="36000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79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1183347" y="4460081"/>
            <a:ext cx="4859766" cy="27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endParaRPr dirty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8" y="4547813"/>
            <a:ext cx="504000" cy="5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83362" y="4836638"/>
            <a:ext cx="833879" cy="215442"/>
          </a:xfrm>
          <a:prstGeom prst="rect">
            <a:avLst/>
          </a:prstGeom>
          <a:noFill/>
        </p:spPr>
        <p:txBody>
          <a:bodyPr wrap="none" lIns="91438" tIns="45719" rIns="91438" bIns="45719" rtlCol="0" anchor="b">
            <a:spAutoFit/>
          </a:bodyPr>
          <a:lstStyle/>
          <a:p>
            <a:pPr defTabSz="914378">
              <a:defRPr/>
            </a:pPr>
            <a:r>
              <a:rPr lang="en-AU" sz="800" b="0" dirty="0">
                <a:solidFill>
                  <a:srgbClr val="333333"/>
                </a:solidFill>
                <a:latin typeface="Verdana"/>
              </a:rPr>
              <a:t>©</a:t>
            </a:r>
            <a:r>
              <a:rPr lang="ru-RU" sz="800" b="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AU" sz="800" b="0" dirty="0">
                <a:solidFill>
                  <a:srgbClr val="333333"/>
                </a:solidFill>
                <a:latin typeface="Verdana"/>
              </a:rPr>
              <a:t>TNS 201</a:t>
            </a:r>
            <a:r>
              <a:rPr lang="ru-RU" sz="800" b="0" dirty="0">
                <a:solidFill>
                  <a:srgbClr val="333333"/>
                </a:solidFill>
                <a:latin typeface="Verdana"/>
              </a:rPr>
              <a:t>5</a:t>
            </a:r>
            <a:endParaRPr lang="en-AU" sz="800" b="0" dirty="0">
              <a:solidFill>
                <a:srgbClr val="333333"/>
              </a:solidFill>
              <a:latin typeface="Verdan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821" y="4547799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6" r:id="rId23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1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2" y="4460081"/>
            <a:ext cx="5256099" cy="270000"/>
          </a:xfrm>
          <a:prstGeom prst="rect">
            <a:avLst/>
          </a:prstGeom>
        </p:spPr>
        <p:txBody>
          <a:bodyPr lIns="496787" tIns="89998" rIns="91438" bIns="45719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14" y="4547781"/>
            <a:ext cx="36000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4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70" r:id="rId11"/>
    <p:sldLayoutId id="2147484273" r:id="rId12"/>
    <p:sldLayoutId id="2147484282" r:id="rId13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</p:sldLayoutIdLst>
  <p:transition spd="med"/>
  <p:txStyles>
    <p:titleStyle>
      <a:lvl1pPr>
        <a:defRPr sz="2000" b="0">
          <a:uFill>
            <a:solidFill/>
          </a:uFill>
          <a:latin typeface="+mj-lt"/>
          <a:ea typeface="+mj-ea"/>
          <a:cs typeface="+mj-cs"/>
          <a:sym typeface="Gotham Pro"/>
        </a:defRPr>
      </a:lvl1pPr>
      <a:lvl2pPr indent="161372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2pPr>
      <a:lvl3pPr indent="322743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3pPr>
      <a:lvl4pPr indent="484115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4pPr>
      <a:lvl5pPr indent="645485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5pPr>
      <a:lvl6pPr indent="806857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6pPr>
      <a:lvl7pPr indent="968228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7pPr>
      <a:lvl8pPr indent="1129599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8pPr>
      <a:lvl9pPr indent="1290971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9pPr>
    </p:titleStyle>
    <p:bodyStyle>
      <a:lvl1pPr marL="93293" indent="-93293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290874" indent="-14883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398145" indent="-11406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894266" indent="-16809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1136323" indent="-16809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2290575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2541597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2792620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3043641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1pPr>
      <a:lvl2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2pPr>
      <a:lvl3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3pPr>
      <a:lvl4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4pPr>
      <a:lvl5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5pPr>
      <a:lvl6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6pPr>
      <a:lvl7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7pPr>
      <a:lvl8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8pPr>
      <a:lvl9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93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106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497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79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1183347" y="4460081"/>
            <a:ext cx="4859766" cy="27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endParaRPr dirty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8" y="4547813"/>
            <a:ext cx="504000" cy="5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83362" y="4836638"/>
            <a:ext cx="833879" cy="215442"/>
          </a:xfrm>
          <a:prstGeom prst="rect">
            <a:avLst/>
          </a:prstGeom>
          <a:noFill/>
        </p:spPr>
        <p:txBody>
          <a:bodyPr wrap="none" lIns="91438" tIns="45719" rIns="91438" bIns="45719" rtlCol="0" anchor="b">
            <a:spAutoFit/>
          </a:bodyPr>
          <a:lstStyle/>
          <a:p>
            <a:pPr>
              <a:defRPr/>
            </a:pPr>
            <a:r>
              <a:rPr lang="en-AU" sz="800" b="0" dirty="0">
                <a:solidFill>
                  <a:srgbClr val="333333"/>
                </a:solidFill>
                <a:latin typeface="Verdana"/>
              </a:rPr>
              <a:t>©</a:t>
            </a:r>
            <a:r>
              <a:rPr lang="ru-RU" sz="800" b="0" dirty="0">
                <a:solidFill>
                  <a:srgbClr val="333333"/>
                </a:solidFill>
                <a:latin typeface="Verdana"/>
              </a:rPr>
              <a:t> </a:t>
            </a:r>
            <a:r>
              <a:rPr lang="en-AU" sz="800" b="0" dirty="0">
                <a:solidFill>
                  <a:srgbClr val="333333"/>
                </a:solidFill>
                <a:latin typeface="Verdana"/>
              </a:rPr>
              <a:t>TNS 201</a:t>
            </a:r>
            <a:r>
              <a:rPr lang="ru-RU" sz="800" b="0" dirty="0">
                <a:solidFill>
                  <a:srgbClr val="333333"/>
                </a:solidFill>
                <a:latin typeface="Verdana"/>
              </a:rPr>
              <a:t>6</a:t>
            </a:r>
            <a:endParaRPr lang="en-AU" sz="8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33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" y="-1"/>
            <a:ext cx="9143999" cy="810000"/>
          </a:xfrm>
          <a:prstGeom prst="rect">
            <a:avLst/>
          </a:prstGeom>
        </p:spPr>
        <p:txBody>
          <a:bodyPr vert="horz" lIns="277157" tIns="208769" rIns="277157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8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5" y="4460082"/>
            <a:ext cx="5040098" cy="270000"/>
          </a:xfrm>
          <a:prstGeom prst="rect">
            <a:avLst/>
          </a:prstGeom>
        </p:spPr>
        <p:txBody>
          <a:bodyPr lIns="107997" tIns="93598" rIns="91426" bIns="45713">
            <a:noAutofit/>
          </a:bodyPr>
          <a:lstStyle>
            <a:lvl1pPr marL="0" indent="0" algn="l">
              <a:spcBef>
                <a:spcPts val="0"/>
              </a:spcBef>
              <a:defRPr lang="en-AU" sz="8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pic>
        <p:nvPicPr>
          <p:cNvPr id="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90" y="4586859"/>
            <a:ext cx="395999" cy="3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283" r:id="rId12"/>
  </p:sldLayoutIdLst>
  <p:transition spd="slow">
    <p:wipe/>
  </p:transition>
  <p:hf hdr="0" dt="0"/>
  <p:txStyles>
    <p:titleStyle>
      <a:lvl1pPr algn="l" defTabSz="914261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375" indent="-252375" algn="l" defTabSz="914261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21" indent="-255550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297" indent="-252375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21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6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" y="-1"/>
            <a:ext cx="9143999" cy="810000"/>
          </a:xfrm>
          <a:prstGeom prst="rect">
            <a:avLst/>
          </a:prstGeom>
        </p:spPr>
        <p:txBody>
          <a:bodyPr vert="horz" lIns="277157" tIns="208769" rIns="277157" bIns="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8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5" y="4460082"/>
            <a:ext cx="5040098" cy="270000"/>
          </a:xfrm>
          <a:prstGeom prst="rect">
            <a:avLst/>
          </a:prstGeom>
        </p:spPr>
        <p:txBody>
          <a:bodyPr lIns="107997" tIns="93598" rIns="91426" bIns="45713">
            <a:noAutofit/>
          </a:bodyPr>
          <a:lstStyle>
            <a:lvl1pPr marL="0" indent="0" algn="l">
              <a:spcBef>
                <a:spcPts val="0"/>
              </a:spcBef>
              <a:defRPr lang="en-AU" sz="8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defTabSz="914261"/>
            <a:r>
              <a:rPr lang="en-US">
                <a:latin typeface="Verdana"/>
              </a:rPr>
              <a:t>©TNS 2014</a:t>
            </a:r>
            <a:endParaRPr lang="ru-RU" dirty="0">
              <a:latin typeface="Verdana"/>
            </a:endParaRPr>
          </a:p>
        </p:txBody>
      </p:sp>
      <p:pic>
        <p:nvPicPr>
          <p:cNvPr id="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90" y="4586859"/>
            <a:ext cx="395999" cy="3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6" r:id="rId8"/>
    <p:sldLayoutId id="2147484147" r:id="rId9"/>
    <p:sldLayoutId id="2147484148" r:id="rId10"/>
  </p:sldLayoutIdLst>
  <p:transition spd="slow">
    <p:wipe/>
  </p:transition>
  <p:hf hdr="0" dt="0"/>
  <p:txStyles>
    <p:titleStyle>
      <a:lvl1pPr algn="l" defTabSz="914261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375" indent="-252375" algn="l" defTabSz="914261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21" indent="-255550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297" indent="-252375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21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6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chart" Target="../charts/chart60.xml"/><Relationship Id="rId7" Type="http://schemas.microsoft.com/office/2007/relationships/hdphoto" Target="../media/hdphoto6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25529"/>
            <a:ext cx="5605152" cy="122872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Изменения медиа предпочтений и потребительского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899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545634"/>
              </p:ext>
            </p:extLst>
          </p:nvPr>
        </p:nvGraphicFramePr>
        <p:xfrm>
          <a:off x="547008" y="1332128"/>
          <a:ext cx="6791744" cy="324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БЮДЖЕТЫ ПО РЕКЛАМОДАТЕЛЯМ В 2015 ГОДУ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803480" y="4573038"/>
            <a:ext cx="7940470" cy="442913"/>
          </a:xfrm>
        </p:spPr>
        <p:txBody>
          <a:bodyPr/>
          <a:lstStyle/>
          <a:p>
            <a:pPr lvl="0"/>
            <a:r>
              <a:rPr lang="ru-RU" dirty="0"/>
              <a:t>*Данные за Январь-Сентябрь 2015</a:t>
            </a:r>
          </a:p>
          <a:p>
            <a:pPr lvl="0"/>
            <a:r>
              <a:rPr lang="en-US" dirty="0"/>
              <a:t>TNS Media Intelligence</a:t>
            </a:r>
            <a:r>
              <a:rPr lang="ru-RU" dirty="0"/>
              <a:t>, </a:t>
            </a:r>
            <a:r>
              <a:rPr lang="ru-RU" i="0" dirty="0">
                <a:sym typeface="Helvetica"/>
              </a:rPr>
              <a:t>ТВ (Ролик, Спонсорская заставка, Анонс: Спонсорская заставка), Радио (Ролик, Спонсорский ролик), Пресса</a:t>
            </a:r>
            <a:r>
              <a:rPr lang="en-US" i="0" dirty="0">
                <a:sym typeface="Helvetica"/>
              </a:rPr>
              <a:t> (</a:t>
            </a:r>
            <a:r>
              <a:rPr lang="ru-RU" i="0" dirty="0">
                <a:sym typeface="Helvetica"/>
              </a:rPr>
              <a:t>коммерческая реклама + свободные вложения),</a:t>
            </a:r>
            <a:r>
              <a:rPr lang="ru-RU" dirty="0"/>
              <a:t> национальные + локальные размещения, во всех городах мониторинга. Совокупный рекламный бюджет в  Интернет , ТВ, радио, прессе, наружной рекламе рассчитывается в рублях по прайс-листам, без учета скидок и специальных соглашений, но с учетом надбавок за цветность и позиционирование в Прессе.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154410"/>
              </p:ext>
            </p:extLst>
          </p:nvPr>
        </p:nvGraphicFramePr>
        <p:xfrm>
          <a:off x="6660931" y="1285820"/>
          <a:ext cx="2970815" cy="324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52201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ТОП-10 КАТЕГОРИЙ В 2015 </a:t>
            </a:r>
            <a:r>
              <a:rPr lang="en-US" b="0" dirty="0"/>
              <a:t>(</a:t>
            </a:r>
            <a:r>
              <a:rPr lang="ru-RU" b="0" dirty="0"/>
              <a:t>все медиа)</a:t>
            </a: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358504"/>
              </p:ext>
            </p:extLst>
          </p:nvPr>
        </p:nvGraphicFramePr>
        <p:xfrm>
          <a:off x="803480" y="1054076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8"/>
          <p:cNvSpPr>
            <a:spLocks noGrp="1"/>
          </p:cNvSpPr>
          <p:nvPr>
            <p:ph type="body" sz="quarter" idx="11"/>
          </p:nvPr>
        </p:nvSpPr>
        <p:spPr>
          <a:xfrm>
            <a:off x="803480" y="4573038"/>
            <a:ext cx="7940470" cy="442913"/>
          </a:xfrm>
        </p:spPr>
        <p:txBody>
          <a:bodyPr/>
          <a:lstStyle/>
          <a:p>
            <a:pPr lvl="0"/>
            <a:r>
              <a:rPr lang="ru-RU" dirty="0"/>
              <a:t>% от общих затрат </a:t>
            </a:r>
            <a:r>
              <a:rPr lang="en-US" dirty="0"/>
              <a:t>TNS Media Intelligence</a:t>
            </a:r>
            <a:r>
              <a:rPr lang="ru-RU" dirty="0"/>
              <a:t>, </a:t>
            </a:r>
            <a:r>
              <a:rPr lang="ru-RU" i="0" dirty="0">
                <a:sym typeface="Helvetica"/>
              </a:rPr>
              <a:t>ТВ (Ролик, Спонсорская заставка, Анонс: Спонсорская заставка), Радио (Ролик, Спонсорский ролик), Пресса</a:t>
            </a:r>
            <a:r>
              <a:rPr lang="en-US" i="0" dirty="0">
                <a:sym typeface="Helvetica"/>
              </a:rPr>
              <a:t> (</a:t>
            </a:r>
            <a:r>
              <a:rPr lang="ru-RU" i="0" dirty="0">
                <a:sym typeface="Helvetica"/>
              </a:rPr>
              <a:t>коммерческая реклама + свободные вложения),</a:t>
            </a:r>
            <a:r>
              <a:rPr lang="ru-RU" dirty="0"/>
              <a:t> национальные + локальные размещения, во всех городах мониторинга. Совокупный рекламный бюджет в  Интернет</a:t>
            </a:r>
            <a:r>
              <a:rPr lang="en-US" dirty="0"/>
              <a:t> (</a:t>
            </a:r>
            <a:r>
              <a:rPr lang="ru-RU" dirty="0"/>
              <a:t>янв. – сен. 2015) , ТВ, радио, прессе, наружной рекламе рассчитывается в рублях по прайс-листам, без учета скидок и специальных соглашений, но с учетом надбавок за цветность и позиционирование в Прессе.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882259"/>
              </p:ext>
            </p:extLst>
          </p:nvPr>
        </p:nvGraphicFramePr>
        <p:xfrm>
          <a:off x="192267" y="1226324"/>
          <a:ext cx="7376719" cy="326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358504"/>
              </p:ext>
            </p:extLst>
          </p:nvPr>
        </p:nvGraphicFramePr>
        <p:xfrm>
          <a:off x="1194929" y="1054076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ТОП-15 КАТЕГОРИЙ В ПРЕССЕ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18806"/>
              </p:ext>
            </p:extLst>
          </p:nvPr>
        </p:nvGraphicFramePr>
        <p:xfrm>
          <a:off x="4050685" y="1484094"/>
          <a:ext cx="741261" cy="2925600"/>
        </p:xfrm>
        <a:graphic>
          <a:graphicData uri="http://schemas.openxmlformats.org/drawingml/2006/table">
            <a:tbl>
              <a:tblPr bandRow="1"/>
              <a:tblGrid>
                <a:gridCol w="24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(2)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(5)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6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(4)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7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(8)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8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(7)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9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(10)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10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(9)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(11)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(12)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(15)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3" name="Группа 24"/>
          <p:cNvGrpSpPr/>
          <p:nvPr/>
        </p:nvGrpSpPr>
        <p:grpSpPr>
          <a:xfrm flipH="1">
            <a:off x="4205809" y="1719439"/>
            <a:ext cx="1" cy="542503"/>
            <a:chOff x="7093284" y="3011207"/>
            <a:chExt cx="1" cy="1052403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6950463" y="3154028"/>
              <a:ext cx="285642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6950463" y="3529004"/>
              <a:ext cx="285642" cy="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6950463" y="3920788"/>
              <a:ext cx="285644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 rot="5400000" flipH="1" flipV="1">
            <a:off x="4124735" y="4310927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132186" y="2585257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4124735" y="2775805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4132186" y="2989383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4124735" y="3178431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4132186" y="3392009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6"/>
          <p:cNvSpPr txBox="1">
            <a:spLocks/>
          </p:cNvSpPr>
          <p:nvPr/>
        </p:nvSpPr>
        <p:spPr>
          <a:xfrm>
            <a:off x="803480" y="4452214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600" b="0" i="1" kern="0" dirty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Данные TNS </a:t>
            </a:r>
            <a:r>
              <a:rPr lang="ru-RU" sz="600" b="0" i="1" kern="0" dirty="0" err="1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Media</a:t>
            </a:r>
            <a:r>
              <a:rPr lang="ru-RU" sz="600" b="0" i="1" kern="0" dirty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600" b="0" i="1" kern="0" dirty="0" err="1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Intelligence</a:t>
            </a:r>
            <a:r>
              <a:rPr lang="ru-RU" sz="600" b="0" i="1" kern="0" dirty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. Пресса (коммерческая реклама</a:t>
            </a:r>
            <a:r>
              <a:rPr lang="en-US" sz="600" b="0" i="1" kern="0" dirty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600" b="0" i="1" kern="0" dirty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+ свободное вложение). Москва и Санкт-Петербург. Бюджет рассчитывается в рублях по прайс-листам, без учета скидок и специальных соглашений, но с учетом надбавок за цветность и позиционирование. Сравнение с  2014 годом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 flipH="1" flipV="1">
            <a:off x="4124735" y="3927590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4132186" y="413300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4130977" y="2404445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87390" y="1267437"/>
            <a:ext cx="1126590" cy="190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2015 г.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(2014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г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454547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  <a:sym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5183148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989431"/>
              </p:ext>
            </p:extLst>
          </p:nvPr>
        </p:nvGraphicFramePr>
        <p:xfrm>
          <a:off x="205800" y="1222993"/>
          <a:ext cx="7376719" cy="333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84804"/>
              </p:ext>
            </p:extLst>
          </p:nvPr>
        </p:nvGraphicFramePr>
        <p:xfrm>
          <a:off x="1208462" y="1077000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ТОП-15 РЕКЛАМОДАТЕЛЕЙ В ПРЕССЕ В 2015</a:t>
            </a:r>
          </a:p>
        </p:txBody>
      </p:sp>
      <p:sp>
        <p:nvSpPr>
          <p:cNvPr id="48" name="Текст 17"/>
          <p:cNvSpPr txBox="1">
            <a:spLocks/>
          </p:cNvSpPr>
          <p:nvPr/>
        </p:nvSpPr>
        <p:spPr>
          <a:xfrm>
            <a:off x="1864309" y="4522480"/>
            <a:ext cx="7096422" cy="442913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 algn="l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None/>
              <a:defRPr sz="1000" i="1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1pPr>
            <a:lvl2pPr marL="517109" indent="-264594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2pPr>
            <a:lvl3pPr marL="707813" indent="-202781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3pPr>
            <a:lvl4pPr marL="1589806" indent="-298834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4pPr>
            <a:lvl5pPr marL="2020129" indent="-298834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5pPr>
            <a:lvl6pPr marL="4072133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6pPr>
            <a:lvl7pPr marL="4518395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7pPr>
            <a:lvl8pPr marL="4964657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8pPr>
            <a:lvl9pPr marL="5410918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67" name="Текст 6"/>
          <p:cNvSpPr>
            <a:spLocks noGrp="1"/>
          </p:cNvSpPr>
          <p:nvPr>
            <p:ph type="body" sz="quarter" idx="11"/>
          </p:nvPr>
        </p:nvSpPr>
        <p:spPr>
          <a:xfrm>
            <a:off x="803480" y="4452214"/>
            <a:ext cx="7096422" cy="44291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Данные TNS </a:t>
            </a:r>
            <a:r>
              <a:rPr lang="ru-RU" dirty="0" err="1"/>
              <a:t>Media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. Пресса (коммерческая реклама</a:t>
            </a:r>
            <a:r>
              <a:rPr lang="en-US" dirty="0"/>
              <a:t> </a:t>
            </a:r>
            <a:r>
              <a:rPr lang="ru-RU" dirty="0"/>
              <a:t>+ свободное вложение). Москва и Санкт-Петербург. Бюджет рассчитывается в рублях по прайс-листам, без учета скидок и специальных соглашений, но с учетом надбавок за цветность и позиционирование. Сравнение с  </a:t>
            </a:r>
            <a:r>
              <a:rPr lang="en-US" dirty="0"/>
              <a:t>2014 </a:t>
            </a:r>
            <a:r>
              <a:rPr lang="ru-RU" dirty="0"/>
              <a:t>годом</a:t>
            </a: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18806"/>
              </p:ext>
            </p:extLst>
          </p:nvPr>
        </p:nvGraphicFramePr>
        <p:xfrm>
          <a:off x="4050685" y="1484094"/>
          <a:ext cx="741261" cy="2925600"/>
        </p:xfrm>
        <a:graphic>
          <a:graphicData uri="http://schemas.openxmlformats.org/drawingml/2006/table">
            <a:tbl>
              <a:tblPr bandRow="1"/>
              <a:tblGrid>
                <a:gridCol w="24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(5)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(1)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(2)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(4)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6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7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(17)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8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(8)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9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(9)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10</a:t>
                      </a:r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(12)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(14)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(-)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13</a:t>
                      </a:r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(7)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(63)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(39)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3" name="Группа 28"/>
          <p:cNvGrpSpPr/>
          <p:nvPr/>
        </p:nvGrpSpPr>
        <p:grpSpPr>
          <a:xfrm flipH="1">
            <a:off x="4193973" y="1510878"/>
            <a:ext cx="1" cy="727147"/>
            <a:chOff x="7093284" y="3011207"/>
            <a:chExt cx="1" cy="1410576"/>
          </a:xfrm>
        </p:grpSpPr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6950463" y="3154028"/>
              <a:ext cx="285642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6950464" y="3594811"/>
              <a:ext cx="285642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>
              <a:off x="6950463" y="4278962"/>
              <a:ext cx="285642" cy="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Прямая со стрелкой 41"/>
          <p:cNvCxnSpPr/>
          <p:nvPr/>
        </p:nvCxnSpPr>
        <p:spPr>
          <a:xfrm rot="5400000" flipH="1" flipV="1">
            <a:off x="4130644" y="4310927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119141" y="1996571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117933" y="237207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4119141" y="2758341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4126386" y="3330021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4132421" y="3526771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138458" y="393566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129436" y="4135852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87390" y="1267437"/>
            <a:ext cx="1126590" cy="190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2015 г.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(2014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г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454547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  <a:sym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36304815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882259"/>
              </p:ext>
            </p:extLst>
          </p:nvPr>
        </p:nvGraphicFramePr>
        <p:xfrm>
          <a:off x="192267" y="1168003"/>
          <a:ext cx="7376719" cy="333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358504"/>
              </p:ext>
            </p:extLst>
          </p:nvPr>
        </p:nvGraphicFramePr>
        <p:xfrm>
          <a:off x="1194929" y="1054076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ТОП-15 КАТЕГОРИЙ В ИНТЕРНЕТЕ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18806"/>
              </p:ext>
            </p:extLst>
          </p:nvPr>
        </p:nvGraphicFramePr>
        <p:xfrm>
          <a:off x="4050685" y="1457870"/>
          <a:ext cx="741261" cy="2951820"/>
        </p:xfrm>
        <a:graphic>
          <a:graphicData uri="http://schemas.openxmlformats.org/drawingml/2006/table">
            <a:tbl>
              <a:tblPr bandRow="1"/>
              <a:tblGrid>
                <a:gridCol w="24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(2)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(4)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6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(5)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7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(7)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8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(10)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9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(11)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10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(14)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(12)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(18)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(9)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rot="5400000" flipH="1" flipV="1">
            <a:off x="4121714" y="4310927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129165" y="2570768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4121714" y="3927590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4129165" y="413300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4129164" y="2360978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6"/>
          <p:cNvSpPr>
            <a:spLocks noGrp="1"/>
          </p:cNvSpPr>
          <p:nvPr>
            <p:ph type="body" sz="quarter" idx="11"/>
          </p:nvPr>
        </p:nvSpPr>
        <p:spPr>
          <a:xfrm>
            <a:off x="803480" y="4452214"/>
            <a:ext cx="7096422" cy="44291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Источник: TNS </a:t>
            </a:r>
            <a:r>
              <a:rPr lang="ru-RU" dirty="0" err="1"/>
              <a:t>Media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, Россия, январь – август 2015, январь – август 2014, </a:t>
            </a:r>
            <a:r>
              <a:rPr lang="ru-RU" dirty="0" err="1"/>
              <a:t>десктоп</a:t>
            </a:r>
            <a:r>
              <a:rPr lang="ru-RU" dirty="0"/>
              <a:t>, </a:t>
            </a:r>
            <a:r>
              <a:rPr lang="ru-RU" dirty="0" err="1"/>
              <a:t>баннерная</a:t>
            </a:r>
            <a:r>
              <a:rPr lang="ru-RU" dirty="0"/>
              <a:t> реклама, топ по бюджетам на основании официальных прайс-листов (27 крупнейших сайтов) Сравнение с  </a:t>
            </a:r>
            <a:r>
              <a:rPr lang="en-US" dirty="0"/>
              <a:t>2014 </a:t>
            </a:r>
            <a:r>
              <a:rPr lang="ru-RU" dirty="0"/>
              <a:t>годом (26 сайтов)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4121714" y="2952645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121714" y="3364370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121714" y="3558761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1768" y="1090461"/>
            <a:ext cx="1963223" cy="365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00" dirty="0">
                <a:uFill>
                  <a:solidFill>
                    <a:srgbClr val="000000"/>
                  </a:solidFill>
                </a:uFill>
                <a:latin typeface="+mn-lt"/>
                <a:cs typeface="+mn-cs"/>
                <a:sym typeface="Helvetica"/>
              </a:rPr>
              <a:t>ЯНВАРЬ-АВГУСТ 2015 </a:t>
            </a:r>
            <a:r>
              <a:rPr lang="en-US" sz="1000" dirty="0">
                <a:uFill>
                  <a:solidFill>
                    <a:srgbClr val="000000"/>
                  </a:solidFill>
                </a:uFill>
                <a:latin typeface="+mn-lt"/>
                <a:cs typeface="+mn-cs"/>
                <a:sym typeface="Helvetica"/>
              </a:rPr>
              <a:t>vs</a:t>
            </a:r>
            <a:r>
              <a:rPr lang="en-US" sz="1000" dirty="0">
                <a:uFill>
                  <a:solidFill>
                    <a:srgbClr val="000000"/>
                  </a:solidFill>
                </a:uFill>
                <a:latin typeface="+mn-lt"/>
              </a:rPr>
              <a:t>.</a:t>
            </a:r>
            <a:endParaRPr lang="ru-RU" sz="1000" dirty="0">
              <a:uFill>
                <a:solidFill>
                  <a:srgbClr val="000000"/>
                </a:solidFill>
              </a:uFill>
              <a:latin typeface="+mn-lt"/>
            </a:endParaRPr>
          </a:p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00" dirty="0">
                <a:uFill>
                  <a:solidFill>
                    <a:srgbClr val="000000"/>
                  </a:solidFill>
                </a:uFill>
                <a:latin typeface="+mn-lt"/>
              </a:rPr>
              <a:t>ЯНВАРЬ-АВГУСТ 2014</a:t>
            </a:r>
            <a:endParaRPr lang="ru-RU" sz="1000" dirty="0"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4121714" y="3738664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4120506" y="3161526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487390" y="1267437"/>
            <a:ext cx="1126590" cy="190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2015 г.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(2014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г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454547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  <a:sym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5183148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8" y="652240"/>
            <a:ext cx="7174185" cy="401836"/>
          </a:xfrm>
        </p:spPr>
        <p:txBody>
          <a:bodyPr/>
          <a:lstStyle/>
          <a:p>
            <a:r>
              <a:rPr lang="ru-RU" b="0" dirty="0"/>
              <a:t>«</a:t>
            </a:r>
            <a:r>
              <a:rPr lang="ru-RU" b="0" dirty="0" err="1"/>
              <a:t>Ритейл</a:t>
            </a:r>
            <a:r>
              <a:rPr lang="ru-RU" b="0" dirty="0"/>
              <a:t>»: динамика предпочтений рекламодателей в СМИ</a:t>
            </a:r>
          </a:p>
        </p:txBody>
      </p:sp>
      <p:sp>
        <p:nvSpPr>
          <p:cNvPr id="54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algn="l"/>
            <a:r>
              <a:rPr lang="ru-RU" sz="600" i="1" dirty="0"/>
              <a:t>Источник: данные </a:t>
            </a:r>
            <a:r>
              <a:rPr lang="en-US" sz="600" i="1" dirty="0"/>
              <a:t>TNS Media Intelligence. </a:t>
            </a:r>
            <a:r>
              <a:rPr lang="ru-RU" sz="600" i="1" dirty="0"/>
              <a:t>ТВ (Ролик, Спонсорская заставка, Анонс: Спонсорская</a:t>
            </a:r>
            <a:r>
              <a:rPr lang="en-US" sz="600" i="1" dirty="0"/>
              <a:t> </a:t>
            </a:r>
            <a:r>
              <a:rPr lang="ru-RU" sz="600" i="1" dirty="0"/>
              <a:t>заставка), Радио  (Ролик, Спонсорский ролик), Пресса</a:t>
            </a:r>
            <a:r>
              <a:rPr lang="en-US" sz="600" i="1" dirty="0"/>
              <a:t> (</a:t>
            </a:r>
            <a:r>
              <a:rPr lang="ru-RU" sz="600" i="1" dirty="0"/>
              <a:t>коммерческая реклама +свободные вложения</a:t>
            </a:r>
            <a:r>
              <a:rPr lang="en-US" sz="600" i="1" dirty="0"/>
              <a:t>)</a:t>
            </a:r>
            <a:r>
              <a:rPr lang="ru-RU" sz="600" i="1" dirty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/>
              <a:t>0 </a:t>
            </a:r>
            <a:r>
              <a:rPr lang="ru-RU" sz="600" i="1" dirty="0"/>
              <a:t>сайтов)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31685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(площадь А2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82079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(кв.м.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дней  размещения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551341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308137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500261" y="1123200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201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29195" y="1107768"/>
            <a:ext cx="968649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2015</a:t>
            </a: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565097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36.9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Изменение 2015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39270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25.3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40362" y="2913443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18.7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40362" y="3587616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17.0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81183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+9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5183148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756976" cy="401836"/>
          </a:xfrm>
        </p:spPr>
        <p:txBody>
          <a:bodyPr/>
          <a:lstStyle/>
          <a:p>
            <a:r>
              <a:rPr lang="ru-RU" b="0" dirty="0"/>
              <a:t>«Косметика</a:t>
            </a:r>
            <a:r>
              <a:rPr lang="en-US" b="0" dirty="0"/>
              <a:t>/</a:t>
            </a:r>
            <a:r>
              <a:rPr lang="ru-RU" b="0" dirty="0"/>
              <a:t>средства гигиены»: динамика предпочтений рекламодателей в СМИ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88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8489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339075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22246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31.1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40362" y="228213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45.7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40362" y="294201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0.4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40362" y="3601904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41.6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-9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21955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/>
              <a:t>Источник: данные </a:t>
            </a:r>
            <a:r>
              <a:rPr lang="en-US" sz="600" i="1" dirty="0"/>
              <a:t>TNS Media Intelligence. </a:t>
            </a:r>
            <a:r>
              <a:rPr lang="ru-RU" sz="600" i="1" dirty="0"/>
              <a:t>ТВ (Ролик, Спонсорская заставка, Анонс: Спонсорская</a:t>
            </a:r>
            <a:r>
              <a:rPr lang="en-US" sz="600" i="1" dirty="0"/>
              <a:t> </a:t>
            </a:r>
            <a:r>
              <a:rPr lang="ru-RU" sz="600" i="1" dirty="0"/>
              <a:t>заставка), Радио  (Ролик, Спонсорский ролик), Пресса</a:t>
            </a:r>
            <a:r>
              <a:rPr lang="en-US" sz="600" i="1" dirty="0"/>
              <a:t> (</a:t>
            </a:r>
            <a:r>
              <a:rPr lang="ru-RU" sz="600" i="1" dirty="0"/>
              <a:t>коммерческая реклама +свободные вложения</a:t>
            </a:r>
            <a:r>
              <a:rPr lang="en-US" sz="600" i="1" dirty="0"/>
              <a:t>)</a:t>
            </a:r>
            <a:r>
              <a:rPr lang="ru-RU" sz="600" i="1" dirty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/>
              <a:t>0 </a:t>
            </a:r>
            <a:r>
              <a:rPr lang="ru-RU" sz="600" i="1" dirty="0"/>
              <a:t>сайтов)</a:t>
            </a:r>
          </a:p>
        </p:txBody>
      </p:sp>
    </p:spTree>
    <p:extLst>
      <p:ext uri="{BB962C8B-B14F-4D97-AF65-F5344CB8AC3E}">
        <p14:creationId xmlns:p14="http://schemas.microsoft.com/office/powerpoint/2010/main" val="5183148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756976" cy="401836"/>
          </a:xfrm>
        </p:spPr>
        <p:txBody>
          <a:bodyPr/>
          <a:lstStyle/>
          <a:p>
            <a:r>
              <a:rPr lang="ru-RU" b="0" dirty="0"/>
              <a:t>«Парфюмерия»: динамика предпочтений рекламодателей в СМИ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88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8489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339075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22246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28.1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40362" y="228213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11.7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40362" y="294201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6.3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40362" y="3601904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-32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8%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21955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/>
              <a:t>Источник: данные </a:t>
            </a:r>
            <a:r>
              <a:rPr lang="en-US" sz="600" i="1" dirty="0"/>
              <a:t>TNS Media Intelligence. </a:t>
            </a:r>
            <a:r>
              <a:rPr lang="ru-RU" sz="600" i="1" dirty="0"/>
              <a:t>ТВ (Ролик, Спонсорская заставка, Анонс: Спонсорская</a:t>
            </a:r>
            <a:r>
              <a:rPr lang="en-US" sz="600" i="1" dirty="0"/>
              <a:t> </a:t>
            </a:r>
            <a:r>
              <a:rPr lang="ru-RU" sz="600" i="1" dirty="0"/>
              <a:t>заставка), Радио  (Ролик, Спонсорский ролик), Пресса</a:t>
            </a:r>
            <a:r>
              <a:rPr lang="en-US" sz="600" i="1" dirty="0"/>
              <a:t> (</a:t>
            </a:r>
            <a:r>
              <a:rPr lang="ru-RU" sz="600" i="1" dirty="0"/>
              <a:t>коммерческая реклама +свободные вложения</a:t>
            </a:r>
            <a:r>
              <a:rPr lang="en-US" sz="600" i="1" dirty="0"/>
              <a:t>)</a:t>
            </a:r>
            <a:r>
              <a:rPr lang="ru-RU" sz="600" i="1" dirty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/>
              <a:t>0 </a:t>
            </a:r>
            <a:r>
              <a:rPr lang="ru-RU" sz="600" i="1" dirty="0"/>
              <a:t>сайтов)</a:t>
            </a:r>
          </a:p>
        </p:txBody>
      </p:sp>
    </p:spTree>
    <p:extLst>
      <p:ext uri="{BB962C8B-B14F-4D97-AF65-F5344CB8AC3E}">
        <p14:creationId xmlns:p14="http://schemas.microsoft.com/office/powerpoint/2010/main" val="5183148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8" y="652240"/>
            <a:ext cx="7410944" cy="401836"/>
          </a:xfrm>
        </p:spPr>
        <p:txBody>
          <a:bodyPr/>
          <a:lstStyle/>
          <a:p>
            <a:r>
              <a:rPr lang="ru-RU" b="0" dirty="0"/>
              <a:t>«Лекарственные препараты»: динамика предпочтений рекламодателей в СМИ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0670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0325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357121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39390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14081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15.5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7600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-15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.3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40362" y="2937935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0.3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40362" y="359986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10.0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-24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1%</a:t>
            </a:r>
          </a:p>
        </p:txBody>
      </p:sp>
      <p:sp>
        <p:nvSpPr>
          <p:cNvPr id="60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/>
              <a:t>Источник: данные </a:t>
            </a:r>
            <a:r>
              <a:rPr lang="en-US" sz="600" i="1" dirty="0"/>
              <a:t>TNS Media Intelligence. </a:t>
            </a:r>
            <a:r>
              <a:rPr lang="ru-RU" sz="600" i="1" dirty="0"/>
              <a:t>ТВ (Ролик, Спонсорская заставка, Анонс: Спонсорская</a:t>
            </a:r>
            <a:r>
              <a:rPr lang="en-US" sz="600" i="1" dirty="0"/>
              <a:t> </a:t>
            </a:r>
            <a:r>
              <a:rPr lang="ru-RU" sz="600" i="1" dirty="0"/>
              <a:t>заставка), Радио  (Ролик, Спонсорский ролик), Пресса</a:t>
            </a:r>
            <a:r>
              <a:rPr lang="en-US" sz="600" i="1" dirty="0"/>
              <a:t> (</a:t>
            </a:r>
            <a:r>
              <a:rPr lang="ru-RU" sz="600" i="1" dirty="0"/>
              <a:t>коммерческая реклама +свободные вложения</a:t>
            </a:r>
            <a:r>
              <a:rPr lang="en-US" sz="600" i="1" dirty="0"/>
              <a:t>)</a:t>
            </a:r>
            <a:r>
              <a:rPr lang="ru-RU" sz="600" i="1" dirty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/>
              <a:t>0 </a:t>
            </a:r>
            <a:r>
              <a:rPr lang="ru-RU" sz="600" i="1" dirty="0"/>
              <a:t>сайтов)</a:t>
            </a:r>
          </a:p>
        </p:txBody>
      </p:sp>
    </p:spTree>
    <p:extLst>
      <p:ext uri="{BB962C8B-B14F-4D97-AF65-F5344CB8AC3E}">
        <p14:creationId xmlns:p14="http://schemas.microsoft.com/office/powerpoint/2010/main" val="51831489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291612" cy="401836"/>
          </a:xfrm>
        </p:spPr>
        <p:txBody>
          <a:bodyPr/>
          <a:lstStyle/>
          <a:p>
            <a:r>
              <a:rPr lang="ru-RU" b="0" dirty="0"/>
              <a:t>«Одежда и обувь»: динамика предпочтений рекламодателей в СМИ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0670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0325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2999749" y="1357121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21955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14081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-25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7600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-45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6%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40362" y="2937935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+21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40362" y="359986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-28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+20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3%</a:t>
            </a:r>
          </a:p>
        </p:txBody>
      </p:sp>
      <p:sp>
        <p:nvSpPr>
          <p:cNvPr id="60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/>
              <a:t>Источник: данные </a:t>
            </a:r>
            <a:r>
              <a:rPr lang="en-US" sz="600" i="1" dirty="0"/>
              <a:t>TNS Media Intelligence. </a:t>
            </a:r>
            <a:r>
              <a:rPr lang="ru-RU" sz="600" i="1" dirty="0"/>
              <a:t>ТВ (Ролик, Спонсорская заставка, Анонс: Спонсорская</a:t>
            </a:r>
            <a:r>
              <a:rPr lang="en-US" sz="600" i="1" dirty="0"/>
              <a:t> </a:t>
            </a:r>
            <a:r>
              <a:rPr lang="ru-RU" sz="600" i="1" dirty="0"/>
              <a:t>заставка), Радио  (Ролик, Спонсорский ролик), Пресса</a:t>
            </a:r>
            <a:r>
              <a:rPr lang="en-US" sz="600" i="1" dirty="0"/>
              <a:t> (</a:t>
            </a:r>
            <a:r>
              <a:rPr lang="ru-RU" sz="600" i="1" dirty="0"/>
              <a:t>коммерческая реклама +свободные вложения</a:t>
            </a:r>
            <a:r>
              <a:rPr lang="en-US" sz="600" i="1" dirty="0"/>
              <a:t>)</a:t>
            </a:r>
            <a:r>
              <a:rPr lang="ru-RU" sz="600" i="1" dirty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/>
              <a:t>0 </a:t>
            </a:r>
            <a:r>
              <a:rPr lang="ru-RU" sz="600" i="1" dirty="0"/>
              <a:t>сайтов)</a:t>
            </a:r>
          </a:p>
        </p:txBody>
      </p:sp>
    </p:spTree>
    <p:extLst>
      <p:ext uri="{BB962C8B-B14F-4D97-AF65-F5344CB8AC3E}">
        <p14:creationId xmlns:p14="http://schemas.microsoft.com/office/powerpoint/2010/main" val="5183148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61" y="1943099"/>
            <a:ext cx="9143999" cy="810000"/>
          </a:xfrm>
        </p:spPr>
        <p:txBody>
          <a:bodyPr/>
          <a:lstStyle/>
          <a:p>
            <a:r>
              <a:rPr lang="en-US" sz="3200" dirty="0"/>
              <a:t>1</a:t>
            </a:r>
            <a:r>
              <a:rPr lang="ru-RU" sz="3200" dirty="0"/>
              <a:t>. Демографическая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148421033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Объемы региональной рекламы в прессе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Источник :АКАР , </a:t>
            </a:r>
            <a:r>
              <a:rPr lang="en-US" dirty="0"/>
              <a:t>http://www.sostav.ru/publication/regionalnye-reklamnye-rynki-18864.html</a:t>
            </a:r>
            <a:r>
              <a:rPr lang="ru-RU" dirty="0"/>
              <a:t>, 1-е полугодие 2015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25718" y="1934935"/>
          <a:ext cx="3380918" cy="259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5719" y="1513219"/>
            <a:ext cx="3152862" cy="427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Объемы рекламы, </a:t>
            </a:r>
          </a:p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млн. руб. без НДС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901670" y="1934935"/>
          <a:ext cx="3380918" cy="259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01669" y="1509139"/>
            <a:ext cx="3137431" cy="427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marL="98227" latinLnBrk="1" hangingPunct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Удельные расходы на рекламу, </a:t>
            </a:r>
          </a:p>
          <a:p>
            <a:pPr marL="98227" latinLnBrk="1" hangingPunct="0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руб. на 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5717" y="1061641"/>
            <a:ext cx="7830454" cy="35971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ts val="424"/>
              </a:spcBef>
              <a:buSzPct val="100000"/>
            </a:pPr>
            <a:r>
              <a:rPr lang="ru-RU" sz="1000" spc="56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Суммарный объем региональных рекламных бюджетов по 13 городам составил свыше 11,6 млрд. руб. без НДС. Это меньше соответствующего показателя прошлого года на 25%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324269" cy="401836"/>
          </a:xfrm>
        </p:spPr>
        <p:txBody>
          <a:bodyPr/>
          <a:lstStyle/>
          <a:p>
            <a:r>
              <a:rPr lang="ru-RU" b="0" dirty="0"/>
              <a:t>Доли </a:t>
            </a:r>
            <a:r>
              <a:rPr lang="ru-RU" b="0" dirty="0" err="1"/>
              <a:t>медиасегментов</a:t>
            </a:r>
            <a:r>
              <a:rPr lang="ru-RU" b="0" dirty="0"/>
              <a:t> в общем объеме региональной рекламы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Источник  АКАР, </a:t>
            </a:r>
            <a:r>
              <a:rPr lang="en-US" dirty="0"/>
              <a:t>http://www.sostav.ru/publication/regionalnye-reklamnye-rynki-18864.html</a:t>
            </a:r>
            <a:r>
              <a:rPr lang="ru-RU" dirty="0"/>
              <a:t>, 1-е полугодие 2015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0848769"/>
              </p:ext>
            </p:extLst>
          </p:nvPr>
        </p:nvGraphicFramePr>
        <p:xfrm>
          <a:off x="725718" y="1257300"/>
          <a:ext cx="6707873" cy="339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17242" y="1551215"/>
          <a:ext cx="489857" cy="2991001"/>
        </p:xfrm>
        <a:graphic>
          <a:graphicData uri="http://schemas.openxmlformats.org/drawingml/2006/table">
            <a:tbl>
              <a:tblPr/>
              <a:tblGrid>
                <a:gridCol w="489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-27%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-29%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-18%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-19%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-31%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-21%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-25%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-31%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-24%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-23%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-26%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-23%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96830" y="1307247"/>
            <a:ext cx="1322329" cy="211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00" spc="56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+mn-cs"/>
                <a:sym typeface="Helvetica"/>
              </a:rPr>
              <a:t>Динамика, %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61" y="1943099"/>
            <a:ext cx="9143999" cy="810000"/>
          </a:xfrm>
        </p:spPr>
        <p:txBody>
          <a:bodyPr/>
          <a:lstStyle/>
          <a:p>
            <a:pPr marL="446088" indent="-446088"/>
            <a:r>
              <a:rPr lang="ru-RU" sz="3200" dirty="0"/>
              <a:t>3. Потребительское поведение и </a:t>
            </a:r>
            <a:br>
              <a:rPr lang="ru-RU" sz="3200" dirty="0"/>
            </a:br>
            <a:r>
              <a:rPr lang="ru-RU" sz="3200" dirty="0"/>
              <a:t>стиль жизни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СОВОКУПНЫЕ ОБЪЕМЫ АУДИТОРИИ ПРЕССЫ 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AIR)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4610" y="173551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93421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b="0" dirty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7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 млн.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9701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b="0" dirty="0">
                <a:solidFill>
                  <a:schemeClr val="bg1"/>
                </a:solidFill>
                <a:latin typeface="+mj-lt"/>
              </a:rPr>
              <a:t>4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 млн. чел.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51416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b="0" dirty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 млн. чел.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87400" y="4554588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NRS</a:t>
            </a:r>
            <a:r>
              <a:rPr lang="ru-RU" sz="1000" b="0" dirty="0">
                <a:latin typeface="+mn-lt"/>
              </a:rPr>
              <a:t>, Сентябрь 2015 - Февраль 2016</a:t>
            </a:r>
            <a:endParaRPr lang="en-US" sz="1000" b="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00" b="0" dirty="0">
                <a:latin typeface="+mn-lt"/>
              </a:rPr>
              <a:t>*</a:t>
            </a:r>
            <a:r>
              <a:rPr lang="ru-RU" sz="1000" b="0" dirty="0">
                <a:latin typeface="+mn-lt"/>
              </a:rPr>
              <a:t>только федеральная пресса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116582" y="173551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288849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3.1 млн. чел.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05129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2.3 млн. чел.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46844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2.5 млн. чел.</a:t>
            </a: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5905502" y="172789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078286" y="336804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36.1 млн. чел.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25046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19.4 млн. чел.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66761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32.2 млн. чел.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482" y="1233764"/>
            <a:ext cx="2166655" cy="2731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МОСКВА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6040" y="1233764"/>
            <a:ext cx="2208983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САНКТ-ПЕТЕРБУРГ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08766" y="1233764"/>
            <a:ext cx="2232000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РОССИЯ</a:t>
            </a:r>
            <a:r>
              <a:rPr lang="en-US" sz="1400" dirty="0">
                <a:latin typeface="+mj-lt"/>
              </a:rPr>
              <a:t>*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СОВОКУПНЫЕ ОБЪЕМЫ АУДИТОРИИ ПРЕССЫ </a:t>
            </a:r>
            <a:br>
              <a:rPr lang="ru-RU" dirty="0"/>
            </a:br>
            <a:r>
              <a:rPr lang="ru-RU" dirty="0"/>
              <a:t>(Аудитория за полгода</a:t>
            </a:r>
            <a:r>
              <a:rPr lang="en-US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0482" y="1233764"/>
            <a:ext cx="2166655" cy="2731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МОСКВА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6040" y="1233764"/>
            <a:ext cx="2208983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САНКТ-ПЕТЕРБУРГ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8766" y="1233764"/>
            <a:ext cx="2232000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РОССИЯ*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4610" y="173551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93421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9.9 млн.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9701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8.9 млн. чел.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51416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9.1 млн. чел.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NRS</a:t>
            </a:r>
            <a:r>
              <a:rPr lang="ru-RU" sz="1000" b="0" dirty="0">
                <a:latin typeface="+mn-lt"/>
              </a:rPr>
              <a:t>, Сентябрь 2015 - Февраль 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*только федеральная пресса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116582" y="172789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288849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4.2 млн. чел.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05129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4.1 млн. чел.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46844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3.7 млн. чел.</a:t>
            </a: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5905502" y="172789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078286" y="336804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55.6 млн. чел.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25046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46.9 млн. чел.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66761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>
                <a:solidFill>
                  <a:schemeClr val="bg1"/>
                </a:solidFill>
                <a:latin typeface="+mj-lt"/>
              </a:rPr>
              <a:t>51.9 млн. чел.</a:t>
            </a: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14194"/>
              </p:ext>
            </p:extLst>
          </p:nvPr>
        </p:nvGraphicFramePr>
        <p:xfrm>
          <a:off x="4635796" y="717123"/>
          <a:ext cx="4387824" cy="3466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6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6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6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4%</a:t>
                      </a:r>
                      <a:endParaRPr lang="ru-RU" sz="24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28%</a:t>
                      </a:r>
                      <a:endParaRPr lang="ru-RU" sz="24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3"/>
                          </a:solidFill>
                        </a:rPr>
                        <a:t>53%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r>
                        <a:rPr lang="ru-RU" sz="24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94546"/>
              </p:ext>
            </p:extLst>
          </p:nvPr>
        </p:nvGraphicFramePr>
        <p:xfrm>
          <a:off x="247972" y="717123"/>
          <a:ext cx="4387824" cy="3466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6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6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6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5%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9%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1716" cy="857250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Стиль жизни: общие тенденции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04082" y="4184112"/>
            <a:ext cx="8939918" cy="2847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00" b="0" dirty="0">
                <a:latin typeface="+mn-lt"/>
              </a:rPr>
              <a:t>Путешествия за границу за полгода, использование банковской карты, посещение салонов красоты </a:t>
            </a:r>
            <a:r>
              <a:rPr lang="en-US" sz="700" b="0" dirty="0">
                <a:latin typeface="+mn-lt"/>
              </a:rPr>
              <a:t>monthly reach</a:t>
            </a:r>
            <a:r>
              <a:rPr lang="ru-RU" sz="700" b="0" dirty="0">
                <a:latin typeface="+mn-lt"/>
              </a:rPr>
              <a:t>, посещение ресторанов </a:t>
            </a:r>
            <a:r>
              <a:rPr lang="en-US" sz="700" b="0" dirty="0">
                <a:latin typeface="+mn-lt"/>
              </a:rPr>
              <a:t>monthly reach</a:t>
            </a:r>
            <a:r>
              <a:rPr lang="ru-RU" sz="700" b="0" dirty="0">
                <a:latin typeface="+mn-lt"/>
              </a:rPr>
              <a:t>, компьютерные игры </a:t>
            </a:r>
            <a:r>
              <a:rPr lang="en-US" sz="700" b="0" dirty="0">
                <a:latin typeface="+mn-lt"/>
              </a:rPr>
              <a:t>weekly reach</a:t>
            </a:r>
            <a:r>
              <a:rPr lang="ru-RU" sz="700" b="0" dirty="0">
                <a:latin typeface="+mn-lt"/>
              </a:rPr>
              <a:t>, чтение книг </a:t>
            </a:r>
            <a:r>
              <a:rPr lang="en-US" sz="700" b="0" dirty="0">
                <a:latin typeface="+mn-lt"/>
              </a:rPr>
              <a:t>weekly reach</a:t>
            </a:r>
            <a:r>
              <a:rPr lang="ru-RU" sz="700" b="0" dirty="0">
                <a:latin typeface="+mn-lt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россиян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8" y="1169292"/>
            <a:ext cx="864000" cy="8640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8" y="2149956"/>
            <a:ext cx="792000" cy="79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4" r="65917"/>
          <a:stretch/>
        </p:blipFill>
        <p:spPr>
          <a:xfrm>
            <a:off x="466227" y="3190826"/>
            <a:ext cx="740542" cy="91964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717839" y="1326322"/>
            <a:ext cx="846102" cy="2752510"/>
            <a:chOff x="4717839" y="1326322"/>
            <a:chExt cx="846102" cy="275251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0" b="37419"/>
            <a:stretch/>
          </p:blipFill>
          <p:spPr>
            <a:xfrm>
              <a:off x="4787140" y="1326322"/>
              <a:ext cx="707500" cy="54994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839" y="2122905"/>
              <a:ext cx="846102" cy="84610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989" y="3222461"/>
              <a:ext cx="649802" cy="856371"/>
            </a:xfrm>
            <a:prstGeom prst="rect">
              <a:avLst/>
            </a:prstGeom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2000, 2010, 2015</a:t>
            </a:r>
          </a:p>
        </p:txBody>
      </p:sp>
    </p:spTree>
    <p:extLst>
      <p:ext uri="{BB962C8B-B14F-4D97-AF65-F5344CB8AC3E}">
        <p14:creationId xmlns:p14="http://schemas.microsoft.com/office/powerpoint/2010/main" val="2070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4755660" y="645262"/>
            <a:ext cx="3832548" cy="1969277"/>
            <a:chOff x="4755660" y="860349"/>
            <a:chExt cx="3832548" cy="2625703"/>
          </a:xfrm>
        </p:grpSpPr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:p14="http://schemas.microsoft.com/office/powerpoint/2010/main" val="114070325"/>
                </p:ext>
              </p:extLst>
            </p:nvPr>
          </p:nvGraphicFramePr>
          <p:xfrm>
            <a:off x="4794729" y="1398493"/>
            <a:ext cx="3793479" cy="1646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4794729" y="860349"/>
              <a:ext cx="3788513" cy="417549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Мобильность </a:t>
              </a:r>
              <a:r>
                <a:rPr lang="en-US" sz="1400" dirty="0">
                  <a:solidFill>
                    <a:schemeClr val="bg1"/>
                  </a:solidFill>
                </a:rPr>
                <a:t>&amp;</a:t>
              </a:r>
              <a:r>
                <a:rPr lang="ru-RU" sz="1400" dirty="0">
                  <a:solidFill>
                    <a:schemeClr val="bg1"/>
                  </a:solidFill>
                </a:rPr>
                <a:t> индивидуализм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55660" y="2952572"/>
              <a:ext cx="126871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Стационарный компьютер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23153" y="2952571"/>
              <a:ext cx="121109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Портативный компьютер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67699" y="2952571"/>
              <a:ext cx="101182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Сотовый телефон</a:t>
              </a: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V="1">
              <a:off x="5182788" y="1446214"/>
              <a:ext cx="2592000" cy="5040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763688" y="1044149"/>
            <a:ext cx="3928028" cy="1512000"/>
            <a:chOff x="4763688" y="1044149"/>
            <a:chExt cx="3928028" cy="1512000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4763688" y="1044149"/>
              <a:ext cx="3928028" cy="1512000"/>
              <a:chOff x="4763688" y="1315998"/>
              <a:chExt cx="3819554" cy="2016000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763688" y="1315998"/>
                <a:ext cx="3819554" cy="20160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300" b="0" dirty="0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4836714" y="2018666"/>
                <a:ext cx="3746528" cy="4954"/>
              </a:xfrm>
              <a:prstGeom prst="line">
                <a:avLst/>
              </a:prstGeom>
              <a:ln w="3175">
                <a:solidFill>
                  <a:schemeClr val="accent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V="1">
                <a:off x="4836714" y="2573583"/>
                <a:ext cx="3746528" cy="9905"/>
              </a:xfrm>
              <a:prstGeom prst="line">
                <a:avLst/>
              </a:prstGeom>
              <a:ln w="3175">
                <a:solidFill>
                  <a:schemeClr val="accent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6399124" y="1331626"/>
                <a:ext cx="588623" cy="34881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1100" dirty="0">
                    <a:solidFill>
                      <a:schemeClr val="bg1"/>
                    </a:solidFill>
                    <a:latin typeface="+mj-lt"/>
                  </a:rPr>
                  <a:t>2006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707058" y="1331626"/>
                <a:ext cx="588623" cy="34881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1100" dirty="0">
                    <a:solidFill>
                      <a:schemeClr val="bg1"/>
                    </a:solidFill>
                    <a:latin typeface="+mj-lt"/>
                  </a:rPr>
                  <a:t>2015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435191" y="1683486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50%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35191" y="2195730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35%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435191" y="2755597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14%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743125" y="1683486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2</a:t>
                </a:r>
                <a:r>
                  <a:rPr lang="en-US" sz="1100" b="0" dirty="0">
                    <a:solidFill>
                      <a:schemeClr val="accent4"/>
                    </a:solidFill>
                    <a:latin typeface="+mj-lt"/>
                  </a:rPr>
                  <a:t>7</a:t>
                </a:r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%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743125" y="2195730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4</a:t>
                </a:r>
                <a:r>
                  <a:rPr lang="en-US" sz="1100" b="0" dirty="0">
                    <a:solidFill>
                      <a:schemeClr val="accent4"/>
                    </a:solidFill>
                    <a:latin typeface="+mj-lt"/>
                  </a:rPr>
                  <a:t>1</a:t>
                </a:r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%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743125" y="2755597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3</a:t>
                </a:r>
                <a:r>
                  <a:rPr lang="en-US" sz="1100" b="0" dirty="0">
                    <a:solidFill>
                      <a:schemeClr val="accent4"/>
                    </a:solidFill>
                    <a:latin typeface="+mj-lt"/>
                  </a:rPr>
                  <a:t>0</a:t>
                </a:r>
                <a:r>
                  <a:rPr lang="ru-RU" sz="1100" b="0" dirty="0">
                    <a:solidFill>
                      <a:schemeClr val="accent4"/>
                    </a:solidFill>
                    <a:latin typeface="+mj-lt"/>
                  </a:rPr>
                  <a:t>%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990990" y="2075929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4"/>
                  </a:solidFill>
                  <a:latin typeface="+mn-lt"/>
                </a:rPr>
                <a:t>+</a:t>
              </a:r>
              <a:endParaRPr lang="ru-RU" sz="1600" b="0" dirty="0" err="1">
                <a:solidFill>
                  <a:schemeClr val="accent4"/>
                </a:solidFill>
                <a:latin typeface="+mn-lt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838788" y="1209201"/>
              <a:ext cx="360000" cy="288000"/>
              <a:chOff x="3064806" y="-828553"/>
              <a:chExt cx="776894" cy="666216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4838788" y="1619476"/>
              <a:ext cx="360000" cy="288000"/>
              <a:chOff x="3064806" y="-828553"/>
              <a:chExt cx="776894" cy="666216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5299237" y="1619476"/>
              <a:ext cx="360000" cy="288000"/>
              <a:chOff x="3064806" y="-828553"/>
              <a:chExt cx="776894" cy="666216"/>
            </a:xfrm>
          </p:grpSpPr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4809614" y="2065203"/>
              <a:ext cx="360000" cy="288000"/>
              <a:chOff x="3064806" y="-828553"/>
              <a:chExt cx="776894" cy="666216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105" name="Скругленный прямоугольник 104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>
              <a:off x="5241428" y="2065203"/>
              <a:ext cx="360000" cy="288000"/>
              <a:chOff x="3064806" y="-828553"/>
              <a:chExt cx="776894" cy="666216"/>
            </a:xfrm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Скругленный прямоугольник 112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114" name="Скругленный прямоугольник 113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" name="Группа 118"/>
            <p:cNvGrpSpPr/>
            <p:nvPr/>
          </p:nvGrpSpPr>
          <p:grpSpPr>
            <a:xfrm>
              <a:off x="5673241" y="2065203"/>
              <a:ext cx="360000" cy="288000"/>
              <a:chOff x="3064806" y="-828553"/>
              <a:chExt cx="776894" cy="666216"/>
            </a:xfrm>
          </p:grpSpPr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Скругленный прямоугольник 121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123" name="Скругленный прямоугольник 122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Группа 78"/>
          <p:cNvGrpSpPr/>
          <p:nvPr/>
        </p:nvGrpSpPr>
        <p:grpSpPr>
          <a:xfrm>
            <a:off x="226658" y="645263"/>
            <a:ext cx="4116911" cy="1969276"/>
            <a:chOff x="226657" y="860350"/>
            <a:chExt cx="4116911" cy="26257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0830" y="860350"/>
              <a:ext cx="3788513" cy="4175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Стремление к комфорту</a:t>
              </a:r>
            </a:p>
          </p:txBody>
        </p:sp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571618162"/>
                </p:ext>
              </p:extLst>
            </p:nvPr>
          </p:nvGraphicFramePr>
          <p:xfrm>
            <a:off x="268696" y="1398493"/>
            <a:ext cx="3893729" cy="1646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26657" y="2952572"/>
              <a:ext cx="89160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Посуд. машина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333" y="2952571"/>
              <a:ext cx="1077538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Кондиционер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59837" y="2952571"/>
              <a:ext cx="896468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Вытяжка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39831" y="2952571"/>
              <a:ext cx="100373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Микроволн. печь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04339" y="2952571"/>
              <a:ext cx="101182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err="1">
                  <a:latin typeface="+mj-lt"/>
                </a:rPr>
                <a:t>Кух</a:t>
              </a:r>
              <a:r>
                <a:rPr lang="ru-RU" sz="1000" b="0" dirty="0">
                  <a:latin typeface="+mj-lt"/>
                </a:rPr>
                <a:t>. комбайн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 flipV="1">
              <a:off x="509088" y="1509714"/>
              <a:ext cx="2592000" cy="50400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08430" y="2616383"/>
            <a:ext cx="9035570" cy="1833215"/>
            <a:chOff x="108430" y="2616383"/>
            <a:chExt cx="9035570" cy="1833215"/>
          </a:xfrm>
        </p:grpSpPr>
        <p:sp>
          <p:nvSpPr>
            <p:cNvPr id="8" name="TextBox 7"/>
            <p:cNvSpPr txBox="1"/>
            <p:nvPr/>
          </p:nvSpPr>
          <p:spPr>
            <a:xfrm>
              <a:off x="108430" y="4049486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Прохладительные</a:t>
              </a:r>
            </a:p>
            <a:p>
              <a:pPr algn="ctr"/>
              <a:r>
                <a:rPr lang="ru-RU" sz="1000" b="0" dirty="0">
                  <a:latin typeface="+mj-lt"/>
                </a:rPr>
                <a:t>напитки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66293" y="4049488"/>
              <a:ext cx="1477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Бытовые фильтры для воды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73142" y="4049487"/>
              <a:ext cx="1249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0" dirty="0">
                  <a:latin typeface="+mj-lt"/>
                </a:rPr>
                <a:t>Электрическая </a:t>
              </a:r>
            </a:p>
            <a:p>
              <a:pPr algn="ctr"/>
              <a:r>
                <a:rPr lang="ru-RU" sz="1000" b="0" dirty="0">
                  <a:latin typeface="+mj-lt"/>
                </a:rPr>
                <a:t>соковыжималка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60831" y="2616383"/>
              <a:ext cx="8625995" cy="1833213"/>
              <a:chOff x="260831" y="2616383"/>
              <a:chExt cx="8625995" cy="183321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181476" y="4049486"/>
                <a:ext cx="1445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0" dirty="0">
                    <a:latin typeface="+mj-lt"/>
                  </a:rPr>
                  <a:t>Ионизатор,</a:t>
                </a:r>
              </a:p>
              <a:p>
                <a:pPr algn="ctr"/>
                <a:r>
                  <a:rPr lang="ru-RU" sz="1000" b="0" dirty="0" err="1">
                    <a:latin typeface="+mj-lt"/>
                  </a:rPr>
                  <a:t>увл</a:t>
                </a:r>
                <a:r>
                  <a:rPr lang="ru-RU" sz="1000" b="0" dirty="0">
                    <a:latin typeface="+mj-lt"/>
                  </a:rPr>
                  <a:t>. воздуха</a:t>
                </a:r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260831" y="2616383"/>
                <a:ext cx="8625995" cy="1679326"/>
                <a:chOff x="260831" y="2616383"/>
                <a:chExt cx="8625995" cy="1679326"/>
              </a:xfrm>
            </p:grpSpPr>
            <p:graphicFrame>
              <p:nvGraphicFramePr>
                <p:cNvPr id="63" name="Диаграмма 62"/>
                <p:cNvGraphicFramePr/>
                <p:nvPr>
                  <p:extLst>
                    <p:ext uri="{D42A27DB-BD31-4B8C-83A1-F6EECF244321}">
                      <p14:modId xmlns:p14="http://schemas.microsoft.com/office/powerpoint/2010/main" val="436172082"/>
                    </p:ext>
                  </p:extLst>
                </p:nvPr>
              </p:nvGraphicFramePr>
              <p:xfrm>
                <a:off x="260831" y="2920021"/>
                <a:ext cx="3952705" cy="1234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aphicFrame>
              <p:nvGraphicFramePr>
                <p:cNvPr id="20" name="Диаграмма 19"/>
                <p:cNvGraphicFramePr/>
                <p:nvPr>
                  <p:extLst>
                    <p:ext uri="{D42A27DB-BD31-4B8C-83A1-F6EECF244321}">
                      <p14:modId xmlns:p14="http://schemas.microsoft.com/office/powerpoint/2010/main" val="101624116"/>
                    </p:ext>
                  </p:extLst>
                </p:nvPr>
              </p:nvGraphicFramePr>
              <p:xfrm>
                <a:off x="4343568" y="2920021"/>
                <a:ext cx="4543258" cy="123463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1" name="Прямоугольник 10"/>
                <p:cNvSpPr/>
                <p:nvPr/>
              </p:nvSpPr>
              <p:spPr>
                <a:xfrm>
                  <a:off x="276564" y="2616383"/>
                  <a:ext cx="8610261" cy="313162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ru-RU" sz="1400" dirty="0">
                      <a:solidFill>
                        <a:schemeClr val="bg1"/>
                      </a:solidFill>
                    </a:rPr>
                    <a:t>Забота о здоровье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92810" y="4049486"/>
                  <a:ext cx="51809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>
                      <a:latin typeface="+mj-lt"/>
                    </a:rPr>
                    <a:t>Пиво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14732" y="4049486"/>
                  <a:ext cx="58381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>
                      <a:latin typeface="+mj-lt"/>
                    </a:rPr>
                    <a:t>Водка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345227" y="4049486"/>
                  <a:ext cx="74571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>
                      <a:latin typeface="+mj-lt"/>
                    </a:rPr>
                    <a:t>Курение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608282" y="4049488"/>
                  <a:ext cx="90281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>
                      <a:latin typeface="+mj-lt"/>
                    </a:rPr>
                    <a:t>Пароварка</a:t>
                  </a:r>
                </a:p>
              </p:txBody>
            </p:sp>
            <p:cxnSp>
              <p:nvCxnSpPr>
                <p:cNvPr id="54" name="Прямая со стрелкой 53"/>
                <p:cNvCxnSpPr/>
                <p:nvPr/>
              </p:nvCxnSpPr>
              <p:spPr>
                <a:xfrm>
                  <a:off x="547188" y="3103339"/>
                  <a:ext cx="2592000" cy="198266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/>
                <p:cNvCxnSpPr/>
                <p:nvPr/>
              </p:nvCxnSpPr>
              <p:spPr>
                <a:xfrm flipV="1">
                  <a:off x="4763688" y="3148621"/>
                  <a:ext cx="2592000" cy="378000"/>
                </a:xfrm>
                <a:prstGeom prst="straightConnector1">
                  <a:avLst/>
                </a:prstGeom>
                <a:ln w="19050">
                  <a:solidFill>
                    <a:schemeClr val="accent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1716" cy="857250"/>
          </a:xfrm>
        </p:spPr>
        <p:txBody>
          <a:bodyPr/>
          <a:lstStyle/>
          <a:p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Стиль жизни: тренды</a:t>
            </a:r>
            <a:endParaRPr lang="ru-RU" sz="24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россиян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2006</a:t>
            </a:r>
            <a:r>
              <a:rPr lang="en-US" sz="1000" b="0" dirty="0">
                <a:latin typeface="+mn-lt"/>
              </a:rPr>
              <a:t>/2HY</a:t>
            </a:r>
            <a:r>
              <a:rPr lang="ru-RU" sz="1000" b="0" dirty="0">
                <a:latin typeface="+mn-lt"/>
              </a:rPr>
              <a:t>, 2015</a:t>
            </a:r>
            <a:r>
              <a:rPr lang="en-US" sz="1000" b="0" dirty="0">
                <a:latin typeface="+mn-lt"/>
              </a:rPr>
              <a:t>/2HY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6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9" y="2639544"/>
            <a:ext cx="778400" cy="76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2023"/>
              </p:ext>
            </p:extLst>
          </p:nvPr>
        </p:nvGraphicFramePr>
        <p:xfrm>
          <a:off x="247972" y="717123"/>
          <a:ext cx="7991152" cy="3550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7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7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7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7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1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en-US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/>
                          </a:solidFill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/>
                          </a:solidFill>
                        </a:rPr>
                        <a:t>76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/>
                          </a:solidFill>
                        </a:rPr>
                        <a:t>65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/>
                          </a:solidFill>
                        </a:rPr>
                        <a:t>56%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/>
                          </a:solidFill>
                        </a:rPr>
                        <a:t>75%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1716" cy="857250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Досуговые активности: медиа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04082" y="4278998"/>
            <a:ext cx="8939918" cy="1800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" b="0" dirty="0">
                <a:latin typeface="+mn-lt"/>
              </a:rPr>
              <a:t>Weekly Reach: </a:t>
            </a:r>
            <a:r>
              <a:rPr lang="ru-RU" sz="700" b="0" dirty="0">
                <a:latin typeface="+mn-lt"/>
              </a:rPr>
              <a:t>пользование Интернетом, слушание радио. </a:t>
            </a:r>
            <a:r>
              <a:rPr lang="en-US" sz="700" b="0" dirty="0">
                <a:latin typeface="+mn-lt"/>
              </a:rPr>
              <a:t>Monthly Reach</a:t>
            </a:r>
            <a:r>
              <a:rPr lang="ru-RU" sz="700" b="0" dirty="0">
                <a:latin typeface="+mn-lt"/>
              </a:rPr>
              <a:t>: посещение кинотеатров. Пресса: </a:t>
            </a:r>
            <a:r>
              <a:rPr lang="en-US" sz="700" b="0" dirty="0">
                <a:latin typeface="+mn-lt"/>
              </a:rPr>
              <a:t>AIR</a:t>
            </a:r>
            <a:r>
              <a:rPr lang="ru-RU" sz="700" b="0" dirty="0">
                <a:latin typeface="+mn-lt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россиян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9315" r="12127" b="10097"/>
          <a:stretch/>
        </p:blipFill>
        <p:spPr>
          <a:xfrm>
            <a:off x="868826" y="1123266"/>
            <a:ext cx="752474" cy="79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r="5891"/>
          <a:stretch/>
        </p:blipFill>
        <p:spPr>
          <a:xfrm>
            <a:off x="824201" y="1933573"/>
            <a:ext cx="613125" cy="692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4" y="3556380"/>
            <a:ext cx="839179" cy="627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6665" y="1351334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4"/>
                </a:solidFill>
                <a:latin typeface="+mn-lt"/>
              </a:rPr>
              <a:t>WR</a:t>
            </a:r>
            <a:endParaRPr lang="ru-RU" sz="1600" b="0" dirty="0" err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1893" y="2110530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4"/>
                </a:solidFill>
                <a:latin typeface="+mn-lt"/>
              </a:rPr>
              <a:t>MR</a:t>
            </a:r>
            <a:endParaRPr lang="ru-RU" sz="1600" b="0" dirty="0" err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6665" y="292295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4"/>
                </a:solidFill>
                <a:latin typeface="+mn-lt"/>
              </a:rPr>
              <a:t>WR</a:t>
            </a:r>
            <a:endParaRPr lang="ru-RU" sz="1600" b="0" dirty="0" err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6665" y="3700969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solidFill>
                  <a:schemeClr val="accent4"/>
                </a:solidFill>
                <a:latin typeface="+mn-lt"/>
              </a:rPr>
              <a:t>AIR</a:t>
            </a:r>
            <a:endParaRPr lang="ru-RU" sz="1600" b="0" dirty="0" err="1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7399" y="4621529"/>
            <a:ext cx="8084951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2000, 2010, 2015</a:t>
            </a:r>
            <a:r>
              <a:rPr lang="en-US" sz="1000" b="0" dirty="0">
                <a:latin typeface="+mn-lt"/>
              </a:rPr>
              <a:t>/ NRS-</a:t>
            </a:r>
            <a:r>
              <a:rPr lang="ru-RU" sz="1000" b="0" dirty="0">
                <a:latin typeface="+mn-lt"/>
              </a:rPr>
              <a:t>Россия Март-Апрель 2000, Декабрь-Апрель 2010, 2015</a:t>
            </a:r>
          </a:p>
        </p:txBody>
      </p:sp>
    </p:spTree>
    <p:extLst>
      <p:ext uri="{BB962C8B-B14F-4D97-AF65-F5344CB8AC3E}">
        <p14:creationId xmlns:p14="http://schemas.microsoft.com/office/powerpoint/2010/main" val="1682439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08404" y="4378743"/>
            <a:ext cx="8071407" cy="6226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Источник: TNS TV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Index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, Россия 100+, 5:00 – 29:00, все 4+. Доля среднего выпуска %. 2013-2015.</a:t>
            </a:r>
          </a:p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Ежедневные новости + Информационно-аналитические 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  <a:sym typeface="Helvetica"/>
              </a:rPr>
              <a:t>программы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Первый канал, Россия 1, НТВ, Пятый канал,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Рен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 ТВ, ТВ Центр, Звезда, Россия 24.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318969"/>
              </p:ext>
            </p:extLst>
          </p:nvPr>
        </p:nvGraphicFramePr>
        <p:xfrm>
          <a:off x="290557" y="893345"/>
          <a:ext cx="8507536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интереса к новостям.</a:t>
            </a:r>
            <a:br>
              <a:rPr lang="ru-RU" dirty="0"/>
            </a:br>
            <a:r>
              <a:rPr lang="ru-RU" dirty="0"/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73953099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63126" y="4378743"/>
            <a:ext cx="8216686" cy="6226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Источник: TNS TV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Index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, Россия 100+, 5:00 – 29:00, все 4+. Доля среднего выпуска %. 2013-2015.</a:t>
            </a:r>
          </a:p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Ежедневные новости + Информационно-аналитические программы.</a:t>
            </a:r>
          </a:p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Первый канал, Россия 1, НТВ, Пятый канал,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Рен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 ТВ, ТВ Центр, Звезда, Россия 24.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интереса к новостям.</a:t>
            </a:r>
            <a:br>
              <a:rPr lang="ru-RU" dirty="0"/>
            </a:br>
            <a:r>
              <a:rPr lang="ru-RU" dirty="0"/>
              <a:t>Россия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73872"/>
              </p:ext>
            </p:extLst>
          </p:nvPr>
        </p:nvGraphicFramePr>
        <p:xfrm>
          <a:off x="307649" y="873042"/>
          <a:ext cx="8497789" cy="318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9952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Население России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349657" y="4742879"/>
            <a:ext cx="505467" cy="189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fld id="{8A4431D5-1B33-458B-8AFD-CECCB0FA18CB}" type="slidenum">
              <a:rPr lang="ru-RU" smtClean="0"/>
              <a:pPr/>
              <a:t>3</a:t>
            </a:fld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292225" y="4545981"/>
            <a:ext cx="6762115" cy="276225"/>
          </a:xfrm>
        </p:spPr>
        <p:txBody>
          <a:bodyPr/>
          <a:lstStyle/>
          <a:p>
            <a:r>
              <a:rPr lang="ru-RU" dirty="0"/>
              <a:t>Источник: Росстат, население 0+ лет, городское и сельское, на начало года, начиная с 2015 года – низкий вариант прогноза с учетом Крыма</a:t>
            </a:r>
          </a:p>
          <a:p>
            <a:r>
              <a:rPr lang="en-US" sz="600" dirty="0"/>
              <a:t>http://www.gks.ru/wps/wcm/connect/rosstat_main/rosstat/ru/statistics/population/demography/#</a:t>
            </a:r>
            <a:endParaRPr lang="ru-RU" sz="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4" y="814388"/>
          <a:ext cx="8582025" cy="29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55739" y="3833040"/>
            <a:ext cx="6739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0" dirty="0">
                <a:solidFill>
                  <a:srgbClr val="333333"/>
                </a:solidFill>
                <a:latin typeface="+mn-lt"/>
                <a:cs typeface="Calibri"/>
              </a:rPr>
              <a:t>Крым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29154" y="3833040"/>
            <a:ext cx="24832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0" dirty="0">
                <a:solidFill>
                  <a:srgbClr val="333333"/>
                </a:solidFill>
                <a:latin typeface="+mn-lt"/>
                <a:cs typeface="Calibri"/>
              </a:rPr>
              <a:t>Приток мигрантов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70714" y="3777766"/>
            <a:ext cx="18886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0" dirty="0">
                <a:solidFill>
                  <a:srgbClr val="333333"/>
                </a:solidFill>
                <a:latin typeface="+mn-lt"/>
                <a:cs typeface="Calibri"/>
              </a:rPr>
              <a:t>Миграция перестанет компенсировать </a:t>
            </a:r>
          </a:p>
          <a:p>
            <a:pPr algn="ctr"/>
            <a:r>
              <a:rPr lang="ru-RU" sz="900" b="0" dirty="0">
                <a:solidFill>
                  <a:srgbClr val="333333"/>
                </a:solidFill>
                <a:latin typeface="+mn-lt"/>
                <a:cs typeface="Calibri"/>
              </a:rPr>
              <a:t>смертность</a:t>
            </a:r>
          </a:p>
        </p:txBody>
      </p:sp>
    </p:spTree>
    <p:extLst>
      <p:ext uri="{BB962C8B-B14F-4D97-AF65-F5344CB8AC3E}">
        <p14:creationId xmlns:p14="http://schemas.microsoft.com/office/powerpoint/2010/main" val="150858494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С каких устройств выходят в интернет: Проникновение, Россия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0k+, 12+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999255" y="1296383"/>
            <a:ext cx="1758815" cy="2464705"/>
            <a:chOff x="6695943" y="1296380"/>
            <a:chExt cx="1758815" cy="2464705"/>
          </a:xfrm>
        </p:grpSpPr>
        <p:sp>
          <p:nvSpPr>
            <p:cNvPr id="23" name="TextBox 22"/>
            <p:cNvSpPr txBox="1"/>
            <p:nvPr/>
          </p:nvSpPr>
          <p:spPr>
            <a:xfrm>
              <a:off x="6695943" y="2653089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>
                  <a:solidFill>
                    <a:srgbClr val="3EB1CC"/>
                  </a:solidFill>
                  <a:latin typeface="Verdana"/>
                </a:rPr>
                <a:t>11</a:t>
              </a:r>
              <a:r>
                <a:rPr lang="ru-RU" sz="3600" b="0" dirty="0">
                  <a:solidFill>
                    <a:srgbClr val="3EB1CC"/>
                  </a:solidFill>
                  <a:latin typeface="Verdana"/>
                </a:rPr>
                <a:t>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5943" y="1296380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>
                  <a:solidFill>
                    <a:srgbClr val="7A2280"/>
                  </a:solidFill>
                  <a:latin typeface="Verdana"/>
                </a:rPr>
                <a:t>4</a:t>
              </a:r>
              <a:r>
                <a:rPr lang="en-US" sz="6600" b="0" dirty="0">
                  <a:solidFill>
                    <a:srgbClr val="7A2280"/>
                  </a:solidFill>
                  <a:latin typeface="Verdana"/>
                </a:rPr>
                <a:t>6</a:t>
              </a:r>
              <a:r>
                <a:rPr lang="ru-RU" sz="3600" b="0" dirty="0">
                  <a:solidFill>
                    <a:srgbClr val="7A2280"/>
                  </a:solidFill>
                  <a:latin typeface="Verdana"/>
                </a:rPr>
                <a:t>%</a:t>
              </a: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566241" y="1267459"/>
            <a:ext cx="1758815" cy="2509206"/>
            <a:chOff x="632576" y="1267454"/>
            <a:chExt cx="1758815" cy="2509205"/>
          </a:xfrm>
        </p:grpSpPr>
        <p:sp>
          <p:nvSpPr>
            <p:cNvPr id="4" name="TextBox 3"/>
            <p:cNvSpPr txBox="1"/>
            <p:nvPr/>
          </p:nvSpPr>
          <p:spPr>
            <a:xfrm>
              <a:off x="632576" y="1267454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>
                  <a:solidFill>
                    <a:srgbClr val="F7911E"/>
                  </a:solidFill>
                  <a:latin typeface="Verdana"/>
                </a:rPr>
                <a:t>6</a:t>
              </a:r>
              <a:r>
                <a:rPr lang="en-US" sz="6600" b="0" dirty="0">
                  <a:solidFill>
                    <a:srgbClr val="F7911E"/>
                  </a:solidFill>
                  <a:latin typeface="Verdana"/>
                </a:rPr>
                <a:t>4</a:t>
              </a:r>
              <a:r>
                <a:rPr lang="ru-RU" sz="3600" b="0" dirty="0">
                  <a:solidFill>
                    <a:srgbClr val="F7911E"/>
                  </a:solidFill>
                  <a:latin typeface="Verdana"/>
                </a:rPr>
                <a:t>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576" y="2668663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>
                  <a:solidFill>
                    <a:srgbClr val="C50017"/>
                  </a:solidFill>
                  <a:latin typeface="Verdana"/>
                </a:rPr>
                <a:t>25</a:t>
              </a:r>
              <a:r>
                <a:rPr lang="ru-RU" sz="3600" b="0" dirty="0">
                  <a:solidFill>
                    <a:srgbClr val="C50017"/>
                  </a:solidFill>
                  <a:latin typeface="Verdana"/>
                </a:rPr>
                <a:t>%</a:t>
              </a:r>
            </a:p>
          </p:txBody>
        </p:sp>
      </p:grpSp>
      <p:grpSp>
        <p:nvGrpSpPr>
          <p:cNvPr id="5" name="Группа 25"/>
          <p:cNvGrpSpPr>
            <a:grpSpLocks noChangeAspect="1"/>
          </p:cNvGrpSpPr>
          <p:nvPr/>
        </p:nvGrpSpPr>
        <p:grpSpPr>
          <a:xfrm>
            <a:off x="2707253" y="1327940"/>
            <a:ext cx="1604577" cy="1047510"/>
            <a:chOff x="1666875" y="1552978"/>
            <a:chExt cx="1047751" cy="621614"/>
          </a:xfrm>
        </p:grpSpPr>
        <p:pic>
          <p:nvPicPr>
            <p:cNvPr id="27" name="desktop_white.pdf"/>
            <p:cNvPicPr/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6875" y="1552978"/>
              <a:ext cx="1047751" cy="621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Shape 140"/>
            <p:cNvSpPr/>
            <p:nvPr/>
          </p:nvSpPr>
          <p:spPr>
            <a:xfrm>
              <a:off x="1831322" y="1627621"/>
              <a:ext cx="721926" cy="404542"/>
            </a:xfrm>
            <a:prstGeom prst="roundRect">
              <a:avLst>
                <a:gd name="adj" fmla="val 4709"/>
              </a:avLst>
            </a:pr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</p:grpSp>
      <p:grpSp>
        <p:nvGrpSpPr>
          <p:cNvPr id="6" name="Группа 31"/>
          <p:cNvGrpSpPr>
            <a:grpSpLocks noChangeAspect="1"/>
          </p:cNvGrpSpPr>
          <p:nvPr/>
        </p:nvGrpSpPr>
        <p:grpSpPr>
          <a:xfrm>
            <a:off x="2971641" y="2794225"/>
            <a:ext cx="1093053" cy="1197155"/>
            <a:chOff x="1231519" y="2460671"/>
            <a:chExt cx="896112" cy="981456"/>
          </a:xfrm>
        </p:grpSpPr>
        <p:pic>
          <p:nvPicPr>
            <p:cNvPr id="33" name="Изображение 32" descr="планшет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19" y="2460671"/>
              <a:ext cx="896112" cy="981456"/>
            </a:xfrm>
            <a:prstGeom prst="rect">
              <a:avLst/>
            </a:prstGeom>
          </p:spPr>
        </p:pic>
        <p:sp>
          <p:nvSpPr>
            <p:cNvPr id="34" name="Полилиния 33"/>
            <p:cNvSpPr/>
            <p:nvPr/>
          </p:nvSpPr>
          <p:spPr>
            <a:xfrm>
              <a:off x="1395051" y="2559754"/>
              <a:ext cx="567641" cy="674545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Группа 34"/>
          <p:cNvGrpSpPr/>
          <p:nvPr/>
        </p:nvGrpSpPr>
        <p:grpSpPr>
          <a:xfrm>
            <a:off x="5153443" y="1327941"/>
            <a:ext cx="1064273" cy="1064272"/>
            <a:chOff x="19291" y="2459626"/>
            <a:chExt cx="768096" cy="768096"/>
          </a:xfrm>
        </p:grpSpPr>
        <p:pic>
          <p:nvPicPr>
            <p:cNvPr id="36" name="Изображение 35" descr="смартфон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91" y="2459626"/>
              <a:ext cx="768096" cy="768096"/>
            </a:xfrm>
            <a:prstGeom prst="rect">
              <a:avLst/>
            </a:prstGeom>
          </p:spPr>
        </p:pic>
        <p:sp>
          <p:nvSpPr>
            <p:cNvPr id="37" name="Полилиния 36"/>
            <p:cNvSpPr/>
            <p:nvPr/>
          </p:nvSpPr>
          <p:spPr>
            <a:xfrm flipH="1" flipV="1">
              <a:off x="261439" y="2622168"/>
              <a:ext cx="287999" cy="431938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37"/>
          <p:cNvGrpSpPr/>
          <p:nvPr/>
        </p:nvGrpSpPr>
        <p:grpSpPr>
          <a:xfrm>
            <a:off x="4906801" y="2744325"/>
            <a:ext cx="1644234" cy="1296916"/>
            <a:chOff x="4431362" y="2629063"/>
            <a:chExt cx="1644234" cy="1296916"/>
          </a:xfrm>
        </p:grpSpPr>
        <p:sp>
          <p:nvSpPr>
            <p:cNvPr id="39" name="Shape 137"/>
            <p:cNvSpPr/>
            <p:nvPr/>
          </p:nvSpPr>
          <p:spPr>
            <a:xfrm>
              <a:off x="4496519" y="2672188"/>
              <a:ext cx="1541722" cy="1004760"/>
            </a:xfrm>
            <a:prstGeom prst="roundRect">
              <a:avLst>
                <a:gd name="adj" fmla="val 4490"/>
              </a:avLst>
            </a:prstGeom>
            <a:solidFill>
              <a:srgbClr val="3EB1C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  <p:pic>
          <p:nvPicPr>
            <p:cNvPr id="40" name="smart_tv_white.pdf"/>
            <p:cNvPicPr/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1362" y="2629063"/>
              <a:ext cx="1644234" cy="1296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</a:t>
            </a:r>
            <a:r>
              <a:rPr lang="ru-RU" sz="1000" b="0" dirty="0">
                <a:latin typeface="+mn-lt"/>
              </a:rPr>
              <a:t>0</a:t>
            </a:r>
            <a:r>
              <a:rPr lang="en-US" sz="1000" b="0" dirty="0">
                <a:latin typeface="+mn-lt"/>
              </a:rPr>
              <a:t>k</a:t>
            </a:r>
            <a:r>
              <a:rPr lang="ru-RU" sz="1000" b="0" dirty="0">
                <a:latin typeface="+mn-lt"/>
              </a:rPr>
              <a:t>+, </a:t>
            </a:r>
            <a:r>
              <a:rPr lang="en-US" sz="1000" b="0" dirty="0">
                <a:latin typeface="+mn-lt"/>
              </a:rPr>
              <a:t>Q4 </a:t>
            </a:r>
            <a:r>
              <a:rPr lang="ru-RU" sz="1000" b="0" dirty="0">
                <a:latin typeface="+mn-lt"/>
              </a:rPr>
              <a:t>201</a:t>
            </a:r>
            <a:r>
              <a:rPr lang="en-US" sz="1000" b="0" dirty="0">
                <a:latin typeface="+mn-lt"/>
              </a:rPr>
              <a:t>5 </a:t>
            </a:r>
            <a:r>
              <a:rPr lang="ru-RU" sz="1000" b="0" dirty="0">
                <a:latin typeface="+mn-lt"/>
              </a:rPr>
              <a:t>, </a:t>
            </a:r>
            <a:r>
              <a:rPr lang="en-US" sz="1000" b="0" dirty="0">
                <a:latin typeface="+mn-lt"/>
              </a:rPr>
              <a:t>Monthly reach</a:t>
            </a:r>
            <a:r>
              <a:rPr lang="ru-RU" sz="1000" b="0" dirty="0">
                <a:latin typeface="+mn-lt"/>
              </a:rPr>
              <a:t>,</a:t>
            </a:r>
            <a:br>
              <a:rPr lang="ru-RU" sz="1000" b="0" dirty="0">
                <a:latin typeface="+mn-lt"/>
              </a:rPr>
            </a:br>
            <a:r>
              <a:rPr lang="ru-RU" sz="1000" b="0" dirty="0">
                <a:latin typeface="+mn-lt"/>
              </a:rPr>
              <a:t>прирост </a:t>
            </a:r>
            <a:r>
              <a:rPr lang="en-US" sz="1000" b="0" dirty="0">
                <a:latin typeface="+mn-lt"/>
              </a:rPr>
              <a:t>Q4 2015 </a:t>
            </a:r>
            <a:r>
              <a:rPr lang="ru-RU" sz="1000" b="0" dirty="0">
                <a:latin typeface="+mn-lt"/>
              </a:rPr>
              <a:t>к </a:t>
            </a:r>
            <a:r>
              <a:rPr lang="en-US" sz="1000" b="0" dirty="0">
                <a:latin typeface="+mn-lt"/>
              </a:rPr>
              <a:t>Q4 2014</a:t>
            </a:r>
            <a:r>
              <a:rPr lang="ru-RU" sz="1000" b="0" dirty="0">
                <a:latin typeface="+mn-lt"/>
              </a:rPr>
              <a:t>, 12+ лет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С каких устройств выходят в интернет: 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Динамика за год, Россия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0k+, 12+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695945" y="1296383"/>
            <a:ext cx="2137124" cy="2464705"/>
            <a:chOff x="6695943" y="1296380"/>
            <a:chExt cx="2137124" cy="2464705"/>
          </a:xfrm>
        </p:grpSpPr>
        <p:sp>
          <p:nvSpPr>
            <p:cNvPr id="23" name="TextBox 22"/>
            <p:cNvSpPr txBox="1"/>
            <p:nvPr/>
          </p:nvSpPr>
          <p:spPr>
            <a:xfrm>
              <a:off x="6695943" y="2653089"/>
              <a:ext cx="21371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0" dirty="0">
                  <a:solidFill>
                    <a:srgbClr val="3EB1CC"/>
                  </a:solidFill>
                  <a:latin typeface="Verdana"/>
                </a:rPr>
                <a:t>+</a:t>
              </a:r>
              <a:r>
                <a:rPr lang="en-US" sz="6600" b="0" dirty="0">
                  <a:solidFill>
                    <a:srgbClr val="3EB1CC"/>
                  </a:solidFill>
                  <a:latin typeface="Verdana"/>
                </a:rPr>
                <a:t>13</a:t>
              </a:r>
              <a:r>
                <a:rPr lang="ru-RU" sz="3600" b="0" dirty="0">
                  <a:solidFill>
                    <a:srgbClr val="3EB1CC"/>
                  </a:solidFill>
                  <a:latin typeface="Verdana"/>
                </a:rPr>
                <a:t>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5943" y="1296380"/>
              <a:ext cx="21371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0" dirty="0">
                  <a:solidFill>
                    <a:srgbClr val="7A2280"/>
                  </a:solidFill>
                  <a:latin typeface="Verdana"/>
                </a:rPr>
                <a:t>+</a:t>
              </a:r>
              <a:r>
                <a:rPr lang="ru-RU" sz="6600" b="0" dirty="0">
                  <a:solidFill>
                    <a:srgbClr val="7A2280"/>
                  </a:solidFill>
                  <a:latin typeface="Verdana"/>
                </a:rPr>
                <a:t>2</a:t>
              </a:r>
              <a:r>
                <a:rPr lang="en-US" sz="6600" b="0" dirty="0">
                  <a:solidFill>
                    <a:srgbClr val="7A2280"/>
                  </a:solidFill>
                  <a:latin typeface="Verdana"/>
                </a:rPr>
                <a:t>0</a:t>
              </a:r>
              <a:r>
                <a:rPr lang="ru-RU" sz="3600" b="0" dirty="0">
                  <a:solidFill>
                    <a:srgbClr val="7A2280"/>
                  </a:solidFill>
                  <a:latin typeface="Verdana"/>
                </a:rPr>
                <a:t>%</a:t>
              </a:r>
            </a:p>
          </p:txBody>
        </p:sp>
      </p:grpSp>
      <p:grpSp>
        <p:nvGrpSpPr>
          <p:cNvPr id="3" name="Группа 25"/>
          <p:cNvGrpSpPr>
            <a:grpSpLocks noChangeAspect="1"/>
          </p:cNvGrpSpPr>
          <p:nvPr/>
        </p:nvGrpSpPr>
        <p:grpSpPr>
          <a:xfrm>
            <a:off x="2707253" y="1327940"/>
            <a:ext cx="1604577" cy="1047510"/>
            <a:chOff x="1666875" y="1552978"/>
            <a:chExt cx="1047751" cy="621614"/>
          </a:xfrm>
        </p:grpSpPr>
        <p:pic>
          <p:nvPicPr>
            <p:cNvPr id="27" name="desktop_white.pdf"/>
            <p:cNvPicPr/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6875" y="1552978"/>
              <a:ext cx="1047751" cy="621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Shape 140"/>
            <p:cNvSpPr/>
            <p:nvPr/>
          </p:nvSpPr>
          <p:spPr>
            <a:xfrm>
              <a:off x="1831322" y="1627621"/>
              <a:ext cx="721926" cy="404542"/>
            </a:xfrm>
            <a:prstGeom prst="roundRect">
              <a:avLst>
                <a:gd name="adj" fmla="val 4709"/>
              </a:avLst>
            </a:pr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</p:grpSp>
      <p:grpSp>
        <p:nvGrpSpPr>
          <p:cNvPr id="4" name="Группа 31"/>
          <p:cNvGrpSpPr>
            <a:grpSpLocks noChangeAspect="1"/>
          </p:cNvGrpSpPr>
          <p:nvPr/>
        </p:nvGrpSpPr>
        <p:grpSpPr>
          <a:xfrm>
            <a:off x="2971641" y="2794225"/>
            <a:ext cx="1093053" cy="1197155"/>
            <a:chOff x="1231519" y="2460671"/>
            <a:chExt cx="896112" cy="981456"/>
          </a:xfrm>
        </p:grpSpPr>
        <p:pic>
          <p:nvPicPr>
            <p:cNvPr id="33" name="Изображение 32" descr="планшет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19" y="2460671"/>
              <a:ext cx="896112" cy="981456"/>
            </a:xfrm>
            <a:prstGeom prst="rect">
              <a:avLst/>
            </a:prstGeom>
          </p:spPr>
        </p:pic>
        <p:sp>
          <p:nvSpPr>
            <p:cNvPr id="34" name="Полилиния 33"/>
            <p:cNvSpPr/>
            <p:nvPr/>
          </p:nvSpPr>
          <p:spPr>
            <a:xfrm>
              <a:off x="1395051" y="2559754"/>
              <a:ext cx="567641" cy="674545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34"/>
          <p:cNvGrpSpPr/>
          <p:nvPr/>
        </p:nvGrpSpPr>
        <p:grpSpPr>
          <a:xfrm>
            <a:off x="5153443" y="1327941"/>
            <a:ext cx="1064273" cy="1064272"/>
            <a:chOff x="19291" y="2459626"/>
            <a:chExt cx="768096" cy="768096"/>
          </a:xfrm>
        </p:grpSpPr>
        <p:pic>
          <p:nvPicPr>
            <p:cNvPr id="36" name="Изображение 35" descr="смартфон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91" y="2459626"/>
              <a:ext cx="768096" cy="768096"/>
            </a:xfrm>
            <a:prstGeom prst="rect">
              <a:avLst/>
            </a:prstGeom>
          </p:spPr>
        </p:pic>
        <p:sp>
          <p:nvSpPr>
            <p:cNvPr id="37" name="Полилиния 36"/>
            <p:cNvSpPr/>
            <p:nvPr/>
          </p:nvSpPr>
          <p:spPr>
            <a:xfrm flipH="1" flipV="1">
              <a:off x="261439" y="2622168"/>
              <a:ext cx="287999" cy="431938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37"/>
          <p:cNvGrpSpPr/>
          <p:nvPr/>
        </p:nvGrpSpPr>
        <p:grpSpPr>
          <a:xfrm>
            <a:off x="4906801" y="2744325"/>
            <a:ext cx="1644234" cy="1296916"/>
            <a:chOff x="4431362" y="2629063"/>
            <a:chExt cx="1644234" cy="1296916"/>
          </a:xfrm>
        </p:grpSpPr>
        <p:sp>
          <p:nvSpPr>
            <p:cNvPr id="39" name="Shape 137"/>
            <p:cNvSpPr/>
            <p:nvPr/>
          </p:nvSpPr>
          <p:spPr>
            <a:xfrm>
              <a:off x="4496519" y="2672188"/>
              <a:ext cx="1541722" cy="1004760"/>
            </a:xfrm>
            <a:prstGeom prst="roundRect">
              <a:avLst>
                <a:gd name="adj" fmla="val 4490"/>
              </a:avLst>
            </a:prstGeom>
            <a:solidFill>
              <a:srgbClr val="3EB1C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  <p:pic>
          <p:nvPicPr>
            <p:cNvPr id="40" name="smart_tv_white.pdf"/>
            <p:cNvPicPr/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1362" y="2629063"/>
              <a:ext cx="1644234" cy="1296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</a:t>
            </a:r>
            <a:r>
              <a:rPr lang="ru-RU" sz="1000" b="0" dirty="0">
                <a:latin typeface="+mn-lt"/>
              </a:rPr>
              <a:t>0</a:t>
            </a:r>
            <a:r>
              <a:rPr lang="en-US" sz="1000" b="0" dirty="0">
                <a:latin typeface="+mn-lt"/>
              </a:rPr>
              <a:t>k</a:t>
            </a:r>
            <a:r>
              <a:rPr lang="ru-RU" sz="1000" b="0" dirty="0">
                <a:latin typeface="+mn-lt"/>
              </a:rPr>
              <a:t>+, </a:t>
            </a:r>
            <a:r>
              <a:rPr lang="en-US" sz="1000" b="0" dirty="0">
                <a:latin typeface="+mn-lt"/>
              </a:rPr>
              <a:t>Q4</a:t>
            </a:r>
            <a:r>
              <a:rPr lang="ru-RU" sz="1000" b="0" dirty="0">
                <a:latin typeface="+mn-lt"/>
              </a:rPr>
              <a:t> 201</a:t>
            </a:r>
            <a:r>
              <a:rPr lang="en-US" sz="1000" b="0" dirty="0">
                <a:latin typeface="+mn-lt"/>
              </a:rPr>
              <a:t>5 </a:t>
            </a:r>
            <a:r>
              <a:rPr lang="ru-RU" sz="1000" b="0" dirty="0">
                <a:latin typeface="+mn-lt"/>
              </a:rPr>
              <a:t>, </a:t>
            </a:r>
            <a:r>
              <a:rPr lang="en-US" sz="1000" b="0" dirty="0">
                <a:latin typeface="+mn-lt"/>
              </a:rPr>
              <a:t>Monthly reach</a:t>
            </a:r>
            <a:r>
              <a:rPr lang="ru-RU" sz="1000" b="0" dirty="0">
                <a:latin typeface="+mn-lt"/>
              </a:rPr>
              <a:t>,</a:t>
            </a:r>
            <a:br>
              <a:rPr lang="ru-RU" sz="1000" b="0" dirty="0">
                <a:latin typeface="+mn-lt"/>
              </a:rPr>
            </a:br>
            <a:r>
              <a:rPr lang="ru-RU" sz="1000" b="0" dirty="0">
                <a:latin typeface="+mn-lt"/>
              </a:rPr>
              <a:t>прирост </a:t>
            </a:r>
            <a:r>
              <a:rPr lang="en-US" sz="1000" b="0" dirty="0">
                <a:latin typeface="+mn-lt"/>
              </a:rPr>
              <a:t>Q4 2015 </a:t>
            </a:r>
            <a:r>
              <a:rPr lang="ru-RU" sz="1000" b="0" dirty="0">
                <a:latin typeface="+mn-lt"/>
              </a:rPr>
              <a:t>к </a:t>
            </a:r>
            <a:r>
              <a:rPr lang="en-US" sz="1000" b="0" dirty="0">
                <a:latin typeface="+mn-lt"/>
              </a:rPr>
              <a:t>Q4 2014</a:t>
            </a:r>
            <a:r>
              <a:rPr lang="ru-RU" sz="1000" b="0" dirty="0">
                <a:latin typeface="+mn-lt"/>
              </a:rPr>
              <a:t>, 12+ лет</a:t>
            </a:r>
            <a:endParaRPr lang="en-US" sz="1000" b="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241" y="1267459"/>
            <a:ext cx="16049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solidFill>
                  <a:srgbClr val="F7911E"/>
                </a:solidFill>
                <a:latin typeface="Verdana"/>
              </a:rPr>
              <a:t>-6</a:t>
            </a:r>
            <a:r>
              <a:rPr lang="ru-RU" sz="3600" b="0" dirty="0">
                <a:solidFill>
                  <a:srgbClr val="F7911E"/>
                </a:solidFill>
                <a:latin typeface="Verdana"/>
              </a:rPr>
              <a:t>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241" y="2668669"/>
            <a:ext cx="1912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solidFill>
                  <a:srgbClr val="C50017"/>
                </a:solidFill>
                <a:latin typeface="Verdana"/>
              </a:rPr>
              <a:t>+1</a:t>
            </a:r>
            <a:r>
              <a:rPr lang="ru-RU" sz="3600" b="0" dirty="0">
                <a:solidFill>
                  <a:srgbClr val="C50017"/>
                </a:solidFill>
                <a:latin typeface="Verdana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960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Переход в мобильный интернет 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Россия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k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+, 12+ лет, 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млн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человек</a:t>
            </a:r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440154"/>
              </p:ext>
            </p:extLst>
          </p:nvPr>
        </p:nvGraphicFramePr>
        <p:xfrm>
          <a:off x="653989" y="814388"/>
          <a:ext cx="8201086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3"/>
          <p:cNvSpPr txBox="1">
            <a:spLocks/>
          </p:cNvSpPr>
          <p:nvPr/>
        </p:nvSpPr>
        <p:spPr>
          <a:xfrm>
            <a:off x="1292230" y="4579313"/>
            <a:ext cx="5171843" cy="276225"/>
          </a:xfrm>
          <a:prstGeom prst="rect">
            <a:avLst/>
          </a:prstGeom>
        </p:spPr>
        <p:txBody>
          <a:bodyPr lIns="91438" tIns="45719" rIns="91438" bIns="45719"/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ru-RU" sz="800" b="0" dirty="0">
              <a:solidFill>
                <a:srgbClr val="333333">
                  <a:lumMod val="85000"/>
                  <a:lumOff val="15000"/>
                </a:srgbClr>
              </a:solidFill>
              <a:latin typeface="Verdana"/>
              <a:cs typeface="+mn-cs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302481" y="1210447"/>
            <a:ext cx="244759" cy="2949842"/>
          </a:xfrm>
          <a:prstGeom prst="upArrow">
            <a:avLst>
              <a:gd name="adj1" fmla="val 23234"/>
              <a:gd name="adj2" fmla="val 115822"/>
            </a:avLst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4348" y="2914280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rgbClr val="FFFFFF"/>
                </a:solidFill>
                <a:latin typeface="+mn-lt"/>
              </a:rPr>
              <a:t>уже в сети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4349" y="2098599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  <a:latin typeface="+mn-lt"/>
              </a:rPr>
              <a:t>уже мобильны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4348" y="1245854"/>
            <a:ext cx="1631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>
                <a:latin typeface="+mn-lt"/>
              </a:rPr>
              <a:t>уже без десктопа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4349" y="3743909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rgbClr val="FFFFFF"/>
                </a:solidFill>
                <a:latin typeface="+mn-lt"/>
              </a:rPr>
              <a:t>население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100k+</a:t>
            </a:r>
            <a:r>
              <a:rPr lang="ru-RU" sz="1000" b="0" dirty="0">
                <a:latin typeface="+mn-lt"/>
              </a:rPr>
              <a:t>,</a:t>
            </a:r>
            <a:r>
              <a:rPr lang="en-US" sz="1000" b="0" dirty="0">
                <a:latin typeface="+mn-lt"/>
              </a:rPr>
              <a:t> </a:t>
            </a:r>
            <a:r>
              <a:rPr lang="ru-RU" sz="1000" b="0" dirty="0" err="1">
                <a:latin typeface="+mn-lt"/>
              </a:rPr>
              <a:t>Окт</a:t>
            </a:r>
            <a:r>
              <a:rPr lang="en-US" sz="1000" b="0" dirty="0">
                <a:latin typeface="+mn-lt"/>
              </a:rPr>
              <a:t>‘15-</a:t>
            </a:r>
            <a:r>
              <a:rPr lang="ru-RU" sz="1000" b="0" dirty="0">
                <a:latin typeface="+mn-lt"/>
              </a:rPr>
              <a:t>Дек</a:t>
            </a:r>
            <a:r>
              <a:rPr lang="en-US" sz="1000" b="0" dirty="0">
                <a:latin typeface="+mn-lt"/>
              </a:rPr>
              <a:t>’15</a:t>
            </a:r>
            <a:r>
              <a:rPr lang="ru-RU" sz="1000" b="0" dirty="0">
                <a:latin typeface="+mn-lt"/>
              </a:rPr>
              <a:t>, </a:t>
            </a:r>
            <a:r>
              <a:rPr lang="en-US" sz="1000" b="0" dirty="0">
                <a:latin typeface="+mn-lt"/>
              </a:rPr>
              <a:t>Monthly reach</a:t>
            </a:r>
            <a:r>
              <a:rPr lang="ru-RU" sz="1000" b="0" dirty="0">
                <a:latin typeface="+mn-lt"/>
              </a:rPr>
              <a:t>,</a:t>
            </a:r>
            <a:r>
              <a:rPr lang="en-US" sz="1000" b="0" dirty="0">
                <a:latin typeface="+mn-lt"/>
              </a:rPr>
              <a:t> 12+ </a:t>
            </a:r>
            <a:r>
              <a:rPr lang="ru-RU" sz="1000" b="0" dirty="0">
                <a:latin typeface="+mn-lt"/>
              </a:rPr>
              <a:t>лет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7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Chart bld="category" animBg="0"/>
        </p:bldSub>
      </p:bldGraphic>
      <p:bldP spid="12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51760776"/>
              </p:ext>
            </p:extLst>
          </p:nvPr>
        </p:nvGraphicFramePr>
        <p:xfrm>
          <a:off x="123825" y="1047750"/>
          <a:ext cx="88868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0"/>
            <a:ext cx="8886825" cy="857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Расходы на продукты питания и коммунальные услуги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1815" y="2238342"/>
            <a:ext cx="504000" cy="15840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1815" y="2235992"/>
            <a:ext cx="504000" cy="216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0" dirty="0"/>
              <a:t>50%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22261" y="1946424"/>
            <a:ext cx="503680" cy="18720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20271" y="1967690"/>
            <a:ext cx="504000" cy="216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0" dirty="0"/>
              <a:t>61%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744" y="4462596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0" dirty="0">
                <a:latin typeface="+mn-lt"/>
              </a:rPr>
              <a:t>% </a:t>
            </a:r>
            <a:r>
              <a:rPr lang="ru-RU" sz="1100" b="0" dirty="0">
                <a:latin typeface="+mn-lt"/>
              </a:rPr>
              <a:t>среди россиян </a:t>
            </a:r>
            <a:r>
              <a:rPr lang="en-US" sz="1100" b="0" dirty="0">
                <a:latin typeface="+mn-lt"/>
              </a:rPr>
              <a:t>16+</a:t>
            </a:r>
            <a:endParaRPr lang="ru-RU" sz="1100" b="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88387" y="1862137"/>
            <a:ext cx="504000" cy="216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0" dirty="0"/>
              <a:t>64%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88387" y="1843087"/>
            <a:ext cx="504000" cy="19800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</a:t>
            </a:r>
            <a:r>
              <a:rPr lang="en-US" sz="1000" b="0" dirty="0">
                <a:latin typeface="+mn-lt"/>
              </a:rPr>
              <a:t>08/1Q-</a:t>
            </a:r>
            <a:r>
              <a:rPr lang="ru-RU" sz="1000" b="0" dirty="0">
                <a:latin typeface="+mn-lt"/>
              </a:rPr>
              <a:t>2015</a:t>
            </a:r>
            <a:r>
              <a:rPr lang="en-US" sz="1000" b="0" dirty="0">
                <a:latin typeface="+mn-lt"/>
              </a:rPr>
              <a:t>/</a:t>
            </a:r>
            <a:r>
              <a:rPr lang="ru-RU" sz="1000" b="0" dirty="0">
                <a:latin typeface="+mn-lt"/>
              </a:rPr>
              <a:t>4</a:t>
            </a:r>
            <a:r>
              <a:rPr lang="en-US" sz="1000" b="0" dirty="0">
                <a:latin typeface="+mn-lt"/>
              </a:rPr>
              <a:t>Q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09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00780334"/>
              </p:ext>
            </p:extLst>
          </p:nvPr>
        </p:nvGraphicFramePr>
        <p:xfrm>
          <a:off x="21" y="689235"/>
          <a:ext cx="8971451" cy="362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«Экономика должна быть экономной!»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</a:t>
            </a:r>
            <a:r>
              <a:rPr lang="en-US" sz="1000" b="0" dirty="0">
                <a:latin typeface="+mn-lt"/>
              </a:rPr>
              <a:t>10/1HY-</a:t>
            </a:r>
            <a:r>
              <a:rPr lang="ru-RU" sz="1000" b="0" dirty="0">
                <a:latin typeface="+mn-lt"/>
              </a:rPr>
              <a:t>2015</a:t>
            </a:r>
            <a:r>
              <a:rPr lang="en-US" sz="1000" b="0" dirty="0">
                <a:latin typeface="+mn-lt"/>
              </a:rPr>
              <a:t>/</a:t>
            </a:r>
            <a:r>
              <a:rPr lang="ru-RU" sz="1000" b="0" dirty="0">
                <a:latin typeface="+mn-lt"/>
              </a:rPr>
              <a:t>2</a:t>
            </a:r>
            <a:r>
              <a:rPr lang="en-US" sz="1000" b="0" dirty="0">
                <a:latin typeface="+mn-lt"/>
              </a:rPr>
              <a:t>HY</a:t>
            </a:r>
            <a:endParaRPr lang="ru-RU" sz="1000" b="0" dirty="0">
              <a:latin typeface="+mn-lt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1000" b="0" dirty="0"/>
              <a:t>www.cbr.ru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0172" y="2105025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bg2"/>
                </a:solidFill>
                <a:latin typeface="+mn-lt"/>
              </a:rPr>
              <a:t>Я покупаю только основные продукты, стараясь не баловать себя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0172" y="2753966"/>
            <a:ext cx="2723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+mn-lt"/>
              </a:rPr>
              <a:t>Я не утруждаю себя поиском более дешевых продуктов, покупая все в ближайшем магазине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0172" y="3597269"/>
            <a:ext cx="272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3"/>
                </a:solidFill>
                <a:latin typeface="+mn-lt"/>
              </a:rPr>
              <a:t>Я вполне удовлетворен своим уровнем жизни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281636" y="771550"/>
            <a:ext cx="2062336" cy="3312090"/>
            <a:chOff x="4281636" y="771550"/>
            <a:chExt cx="2062336" cy="331209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281636" y="1423154"/>
              <a:ext cx="2062336" cy="266048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flipV="1">
              <a:off x="5636433" y="1176906"/>
              <a:ext cx="0" cy="2880000"/>
            </a:xfrm>
            <a:prstGeom prst="straightConnector1">
              <a:avLst/>
            </a:prstGeom>
            <a:ln w="19050">
              <a:solidFill>
                <a:srgbClr val="A40014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489237" y="771550"/>
              <a:ext cx="511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0" dirty="0">
                  <a:solidFill>
                    <a:srgbClr val="A40014"/>
                  </a:solidFill>
                  <a:latin typeface="+mn-lt"/>
                </a:rPr>
                <a:t>75</a:t>
              </a:r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9" r="4440" b="50000"/>
            <a:stretch/>
          </p:blipFill>
          <p:spPr>
            <a:xfrm>
              <a:off x="5207874" y="856264"/>
              <a:ext cx="379698" cy="32552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384602" y="977214"/>
            <a:ext cx="1501797" cy="3079692"/>
            <a:chOff x="3384602" y="977214"/>
            <a:chExt cx="1501797" cy="307969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3384602" y="977214"/>
              <a:ext cx="1501797" cy="3079692"/>
              <a:chOff x="4126715" y="1106114"/>
              <a:chExt cx="1501797" cy="3079692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4126715" y="1106114"/>
                <a:ext cx="1501797" cy="3079692"/>
                <a:chOff x="4130691" y="1106114"/>
                <a:chExt cx="1501797" cy="3079692"/>
              </a:xfrm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4447548" y="1614610"/>
                  <a:ext cx="580177" cy="25527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ru-RU" sz="1300" b="0" dirty="0" err="1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447548" y="1106114"/>
                  <a:ext cx="1184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400" b="0" dirty="0">
                      <a:solidFill>
                        <a:srgbClr val="A40014"/>
                      </a:solidFill>
                      <a:latin typeface="+mn-lt"/>
                    </a:rPr>
                    <a:t>41  50</a:t>
                  </a:r>
                </a:p>
              </p:txBody>
            </p:sp>
            <p:pic>
              <p:nvPicPr>
                <p:cNvPr id="55" name="Рисунок 5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809" r="4440" b="50000"/>
                <a:stretch/>
              </p:blipFill>
              <p:spPr>
                <a:xfrm>
                  <a:off x="4130691" y="1190828"/>
                  <a:ext cx="427597" cy="325521"/>
                </a:xfrm>
                <a:prstGeom prst="rect">
                  <a:avLst/>
                </a:prstGeom>
              </p:spPr>
            </p:pic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V="1">
                  <a:off x="5346832" y="1747406"/>
                  <a:ext cx="0" cy="2438400"/>
                </a:xfrm>
                <a:prstGeom prst="line">
                  <a:avLst/>
                </a:prstGeom>
                <a:ln>
                  <a:solidFill>
                    <a:srgbClr val="66666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4873906" y="2899377"/>
                <a:ext cx="457362" cy="38472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Прямая со стрелкой 71"/>
            <p:cNvCxnSpPr/>
            <p:nvPr/>
          </p:nvCxnSpPr>
          <p:spPr>
            <a:xfrm>
              <a:off x="4131793" y="1223388"/>
              <a:ext cx="270685" cy="0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россиян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86370" y="1504206"/>
            <a:ext cx="3925620" cy="2552700"/>
            <a:chOff x="186370" y="1504206"/>
            <a:chExt cx="3925620" cy="25527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86370" y="1504206"/>
              <a:ext cx="3515089" cy="25527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79193" y="3064051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0" dirty="0">
                  <a:solidFill>
                    <a:srgbClr val="A40014"/>
                  </a:solidFill>
                  <a:latin typeface="+mn-lt"/>
                </a:rPr>
                <a:t>38-42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9" r="4440" b="50000"/>
            <a:stretch/>
          </p:blipFill>
          <p:spPr>
            <a:xfrm>
              <a:off x="1330298" y="3137844"/>
              <a:ext cx="427597" cy="325521"/>
            </a:xfrm>
            <a:prstGeom prst="rect">
              <a:avLst/>
            </a:prstGeom>
          </p:spPr>
        </p:pic>
        <p:cxnSp>
          <p:nvCxnSpPr>
            <p:cNvPr id="40" name="Прямая со стрелкой 39"/>
            <p:cNvCxnSpPr/>
            <p:nvPr/>
          </p:nvCxnSpPr>
          <p:spPr>
            <a:xfrm>
              <a:off x="625448" y="3561301"/>
              <a:ext cx="3038475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111990" y="1618506"/>
              <a:ext cx="0" cy="2438400"/>
            </a:xfrm>
            <a:prstGeom prst="line">
              <a:avLst/>
            </a:prstGeom>
            <a:ln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08492" y="1618506"/>
              <a:ext cx="0" cy="2438400"/>
            </a:xfrm>
            <a:prstGeom prst="line">
              <a:avLst/>
            </a:prstGeom>
            <a:ln w="6350"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9" r="4440" b="50000"/>
          <a:stretch/>
        </p:blipFill>
        <p:spPr>
          <a:xfrm>
            <a:off x="5810686" y="1504206"/>
            <a:ext cx="379698" cy="32552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88323" y="1438879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>
                <a:solidFill>
                  <a:srgbClr val="A40014"/>
                </a:solidFill>
                <a:latin typeface="+mn-lt"/>
              </a:rPr>
              <a:t>70</a:t>
            </a:r>
            <a:r>
              <a:rPr lang="ru-RU" sz="1000" b="0" dirty="0">
                <a:solidFill>
                  <a:srgbClr val="A40014"/>
                </a:solidFill>
                <a:latin typeface="+mn-lt"/>
              </a:rPr>
              <a:t> (нояб.15)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6156176" y="1851670"/>
            <a:ext cx="0" cy="2205236"/>
          </a:xfrm>
          <a:prstGeom prst="straightConnector1">
            <a:avLst/>
          </a:prstGeom>
          <a:ln w="19050">
            <a:solidFill>
              <a:srgbClr val="A4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Выход в Интернет через смартфон и планшет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86759648"/>
              </p:ext>
            </p:extLst>
          </p:nvPr>
        </p:nvGraphicFramePr>
        <p:xfrm>
          <a:off x="21" y="743981"/>
          <a:ext cx="6820009" cy="37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31"/>
          <p:cNvGrpSpPr>
            <a:grpSpLocks noChangeAspect="1"/>
          </p:cNvGrpSpPr>
          <p:nvPr/>
        </p:nvGrpSpPr>
        <p:grpSpPr>
          <a:xfrm>
            <a:off x="6820030" y="2195647"/>
            <a:ext cx="1093053" cy="1197155"/>
            <a:chOff x="1231519" y="2460671"/>
            <a:chExt cx="896112" cy="981456"/>
          </a:xfrm>
        </p:grpSpPr>
        <p:pic>
          <p:nvPicPr>
            <p:cNvPr id="8" name="Изображение 32" descr="планшет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19" y="2460671"/>
              <a:ext cx="896112" cy="981456"/>
            </a:xfrm>
            <a:prstGeom prst="rect">
              <a:avLst/>
            </a:prstGeom>
          </p:spPr>
        </p:pic>
        <p:sp>
          <p:nvSpPr>
            <p:cNvPr id="9" name="Полилиния 8"/>
            <p:cNvSpPr/>
            <p:nvPr/>
          </p:nvSpPr>
          <p:spPr>
            <a:xfrm>
              <a:off x="1395051" y="2559754"/>
              <a:ext cx="567641" cy="674545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34"/>
          <p:cNvGrpSpPr/>
          <p:nvPr/>
        </p:nvGrpSpPr>
        <p:grpSpPr>
          <a:xfrm>
            <a:off x="6834420" y="680609"/>
            <a:ext cx="1064273" cy="1064272"/>
            <a:chOff x="19291" y="2459626"/>
            <a:chExt cx="768096" cy="768096"/>
          </a:xfrm>
        </p:grpSpPr>
        <p:pic>
          <p:nvPicPr>
            <p:cNvPr id="11" name="Изображение 35" descr="смартфон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91" y="2459626"/>
              <a:ext cx="768096" cy="768096"/>
            </a:xfrm>
            <a:prstGeom prst="rect">
              <a:avLst/>
            </a:prstGeom>
          </p:spPr>
        </p:pic>
        <p:sp>
          <p:nvSpPr>
            <p:cNvPr id="12" name="Полилиния 11"/>
            <p:cNvSpPr/>
            <p:nvPr/>
          </p:nvSpPr>
          <p:spPr>
            <a:xfrm flipH="1" flipV="1">
              <a:off x="261439" y="2622168"/>
              <a:ext cx="287999" cy="431938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flipV="1">
            <a:off x="3981600" y="1205646"/>
            <a:ext cx="0" cy="2808000"/>
          </a:xfrm>
          <a:prstGeom prst="straightConnector1">
            <a:avLst/>
          </a:prstGeom>
          <a:ln w="19050">
            <a:solidFill>
              <a:srgbClr val="A4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1600" y="743981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>
                <a:solidFill>
                  <a:srgbClr val="A40014"/>
                </a:solidFill>
                <a:latin typeface="+mn-lt"/>
              </a:rPr>
              <a:t>75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9" r="4440" b="50000"/>
          <a:stretch/>
        </p:blipFill>
        <p:spPr>
          <a:xfrm>
            <a:off x="3662003" y="809999"/>
            <a:ext cx="427597" cy="32552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100k+</a:t>
            </a:r>
            <a:r>
              <a:rPr lang="ru-RU" sz="1000" b="0" dirty="0">
                <a:latin typeface="+mn-lt"/>
              </a:rPr>
              <a:t>,</a:t>
            </a:r>
            <a:r>
              <a:rPr lang="en-US" sz="1000" b="0" dirty="0">
                <a:latin typeface="+mn-lt"/>
              </a:rPr>
              <a:t> Monthly reach</a:t>
            </a:r>
            <a:r>
              <a:rPr lang="ru-RU" sz="1000" b="0" dirty="0">
                <a:latin typeface="+mn-lt"/>
              </a:rPr>
              <a:t>,</a:t>
            </a:r>
            <a:r>
              <a:rPr lang="en-US" sz="1000" b="0" dirty="0">
                <a:latin typeface="+mn-lt"/>
              </a:rPr>
              <a:t> 12+ </a:t>
            </a:r>
            <a:r>
              <a:rPr lang="ru-RU" sz="1000" b="0" dirty="0">
                <a:latin typeface="+mn-lt"/>
              </a:rPr>
              <a:t>лет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8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Кредиты и процентные ставки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88013097"/>
              </p:ext>
            </p:extLst>
          </p:nvPr>
        </p:nvGraphicFramePr>
        <p:xfrm>
          <a:off x="21" y="680609"/>
          <a:ext cx="9143979" cy="362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630400" y="939298"/>
            <a:ext cx="0" cy="3107618"/>
          </a:xfrm>
          <a:prstGeom prst="straightConnector1">
            <a:avLst/>
          </a:prstGeom>
          <a:ln w="19050">
            <a:solidFill>
              <a:srgbClr val="A4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275856" y="843558"/>
            <a:ext cx="1745992" cy="3229058"/>
            <a:chOff x="3275856" y="843558"/>
            <a:chExt cx="1745992" cy="322905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613375" y="1343180"/>
              <a:ext cx="0" cy="2724150"/>
            </a:xfrm>
            <a:prstGeom prst="line">
              <a:avLst/>
            </a:prstGeom>
            <a:ln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644008" y="1347614"/>
              <a:ext cx="0" cy="2724150"/>
            </a:xfrm>
            <a:prstGeom prst="line">
              <a:avLst/>
            </a:prstGeom>
            <a:ln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3635896" y="1348466"/>
              <a:ext cx="1008112" cy="27241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613375" y="2486514"/>
              <a:ext cx="1030633" cy="232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75856" y="843558"/>
              <a:ext cx="1745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0" dirty="0">
                  <a:solidFill>
                    <a:srgbClr val="A40014"/>
                  </a:solidFill>
                  <a:latin typeface="+mn-lt"/>
                </a:rPr>
                <a:t>22%    18%</a:t>
              </a:r>
              <a:r>
                <a:rPr lang="ru-RU" b="0" baseline="30000" dirty="0">
                  <a:solidFill>
                    <a:srgbClr val="A40014"/>
                  </a:solidFill>
                  <a:latin typeface="+mn-lt"/>
                </a:rPr>
                <a:t>*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959750" y="1006140"/>
              <a:ext cx="270685" cy="0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4859472" y="569966"/>
            <a:ext cx="1745992" cy="369332"/>
            <a:chOff x="5281728" y="695000"/>
            <a:chExt cx="1745992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5281728" y="695000"/>
              <a:ext cx="1745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0" dirty="0">
                  <a:solidFill>
                    <a:srgbClr val="A40014"/>
                  </a:solidFill>
                  <a:latin typeface="+mn-lt"/>
                </a:rPr>
                <a:t>18%    23%</a:t>
              </a:r>
              <a:r>
                <a:rPr lang="ru-RU" b="0" baseline="30000" dirty="0">
                  <a:solidFill>
                    <a:srgbClr val="A40014"/>
                  </a:solidFill>
                  <a:latin typeface="+mn-lt"/>
                </a:rPr>
                <a:t>*</a:t>
              </a: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986107" y="886157"/>
              <a:ext cx="270685" cy="0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313942" y="1320568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4"/>
                </a:solidFill>
                <a:latin typeface="+mn-lt"/>
              </a:rPr>
              <a:t>Лучше, не откладывая, сделать покупку в кредит, а не копить на нее деньги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3942" y="2046650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1"/>
                </a:solidFill>
                <a:latin typeface="+mn-lt"/>
              </a:rPr>
              <a:t>Благодаря кредитной карточке я могу купить товары, которые обычно не могу себе позволить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3942" y="2825806"/>
            <a:ext cx="2723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bg2"/>
                </a:solidFill>
                <a:latin typeface="+mn-lt"/>
              </a:rPr>
              <a:t>Брали кредит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3942" y="3246672"/>
            <a:ext cx="2723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3"/>
                </a:solidFill>
                <a:latin typeface="+mn-lt"/>
              </a:rPr>
              <a:t>Собираются взять кредит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</a:t>
            </a:r>
            <a:r>
              <a:rPr lang="en-US" sz="1000" b="0" dirty="0">
                <a:latin typeface="+mn-lt"/>
              </a:rPr>
              <a:t>10/1HY-</a:t>
            </a:r>
            <a:r>
              <a:rPr lang="ru-RU" sz="1000" b="0" dirty="0">
                <a:latin typeface="+mn-lt"/>
              </a:rPr>
              <a:t>2015</a:t>
            </a:r>
            <a:r>
              <a:rPr lang="en-US" sz="1000" b="0" dirty="0">
                <a:latin typeface="+mn-lt"/>
              </a:rPr>
              <a:t>/</a:t>
            </a:r>
            <a:r>
              <a:rPr lang="ru-RU" sz="1000" b="0" dirty="0">
                <a:latin typeface="+mn-lt"/>
              </a:rPr>
              <a:t>2</a:t>
            </a:r>
            <a:r>
              <a:rPr lang="en-US" sz="1000" b="0" dirty="0">
                <a:latin typeface="+mn-lt"/>
              </a:rPr>
              <a:t>HY</a:t>
            </a:r>
            <a:endParaRPr lang="ru-RU" sz="1000" b="0" dirty="0">
              <a:latin typeface="+mn-lt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1000" b="0" dirty="0">
                <a:latin typeface="+mn-lt"/>
              </a:rPr>
              <a:t>www.cbr.ru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россиян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04082" y="4278998"/>
            <a:ext cx="8939918" cy="1800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00" b="0" dirty="0">
                <a:latin typeface="+mn-lt"/>
              </a:rPr>
              <a:t>* - средневзвешенные процентные ставки кредитных организаций по кредитным операциям свыше 1 года в рублях без учета ПАО Сбербанк (% годовых)</a:t>
            </a:r>
          </a:p>
        </p:txBody>
      </p:sp>
    </p:spTree>
    <p:extLst>
      <p:ext uri="{BB962C8B-B14F-4D97-AF65-F5344CB8AC3E}">
        <p14:creationId xmlns:p14="http://schemas.microsoft.com/office/powerpoint/2010/main" val="18320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Интерес к стране и миру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06456334"/>
              </p:ext>
            </p:extLst>
          </p:nvPr>
        </p:nvGraphicFramePr>
        <p:xfrm>
          <a:off x="133349" y="666750"/>
          <a:ext cx="6206651" cy="354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322" y="916932"/>
            <a:ext cx="202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4"/>
                </a:solidFill>
                <a:latin typeface="+mn-lt"/>
              </a:rPr>
              <a:t>Интерес к событиям внутри страны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322" y="1347819"/>
            <a:ext cx="2226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3"/>
                </a:solidFill>
                <a:latin typeface="+mn-lt"/>
              </a:rPr>
              <a:t>Интерес к </a:t>
            </a:r>
          </a:p>
          <a:p>
            <a:r>
              <a:rPr lang="ru-RU" sz="1100" b="0" dirty="0">
                <a:solidFill>
                  <a:schemeClr val="accent3"/>
                </a:solidFill>
                <a:latin typeface="+mn-lt"/>
              </a:rPr>
              <a:t>международным событиям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322" y="2993382"/>
            <a:ext cx="202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bg2"/>
                </a:solidFill>
                <a:latin typeface="+mn-lt"/>
              </a:rPr>
              <a:t>Интерес к </a:t>
            </a:r>
          </a:p>
          <a:p>
            <a:r>
              <a:rPr lang="ru-RU" sz="1100" b="0" dirty="0">
                <a:solidFill>
                  <a:schemeClr val="bg2"/>
                </a:solidFill>
                <a:latin typeface="+mn-lt"/>
              </a:rPr>
              <a:t>социальным проблемам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613600" y="850391"/>
            <a:ext cx="1884376" cy="3107618"/>
            <a:chOff x="2830499" y="850391"/>
            <a:chExt cx="1884376" cy="3107618"/>
          </a:xfrm>
        </p:grpSpPr>
        <p:cxnSp>
          <p:nvCxnSpPr>
            <p:cNvPr id="19" name="Прямая со стрелкой 18"/>
            <p:cNvCxnSpPr/>
            <p:nvPr/>
          </p:nvCxnSpPr>
          <p:spPr>
            <a:xfrm flipV="1">
              <a:off x="2830499" y="850391"/>
              <a:ext cx="0" cy="3107618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49549" y="2077611"/>
              <a:ext cx="1865326" cy="101566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accent1"/>
                  </a:solidFill>
                  <a:latin typeface="+mn-lt"/>
                </a:rPr>
                <a:t>Оппозиционные выступления</a:t>
              </a:r>
            </a:p>
            <a:p>
              <a:endParaRPr lang="ru-RU" sz="1200" b="0" dirty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accent1"/>
                  </a:solidFill>
                  <a:latin typeface="+mn-lt"/>
                </a:rPr>
                <a:t>Выборы президента РФ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591275" y="711906"/>
            <a:ext cx="1865648" cy="3246103"/>
            <a:chOff x="4992674" y="711906"/>
            <a:chExt cx="1865648" cy="3246103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V="1">
              <a:off x="4992674" y="850391"/>
              <a:ext cx="0" cy="3107618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02199" y="711906"/>
              <a:ext cx="18561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accent1"/>
                  </a:solidFill>
                  <a:latin typeface="+mn-lt"/>
                </a:rPr>
                <a:t>Олимпиада в Сочи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ru-RU" sz="1200" b="0" dirty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ru-RU" sz="1200" b="0" dirty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 err="1">
                  <a:solidFill>
                    <a:schemeClr val="accent1"/>
                  </a:solidFill>
                  <a:latin typeface="+mn-lt"/>
                </a:rPr>
                <a:t>Евромайдан</a:t>
              </a:r>
              <a:endParaRPr lang="ru-RU" sz="1200" b="0" dirty="0">
                <a:solidFill>
                  <a:schemeClr val="accent1"/>
                </a:solidFill>
                <a:latin typeface="+mn-lt"/>
              </a:endParaRPr>
            </a:p>
            <a:p>
              <a:endParaRPr lang="ru-RU" sz="1200" b="0" dirty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accent1"/>
                  </a:solidFill>
                  <a:latin typeface="+mn-lt"/>
                </a:rPr>
                <a:t>Крым</a:t>
              </a: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</a:t>
            </a:r>
            <a:r>
              <a:rPr lang="en-US" sz="1000" b="0" dirty="0">
                <a:latin typeface="+mn-lt"/>
              </a:rPr>
              <a:t>10/1HY-</a:t>
            </a:r>
            <a:r>
              <a:rPr lang="ru-RU" sz="1000" b="0" dirty="0">
                <a:latin typeface="+mn-lt"/>
              </a:rPr>
              <a:t>2015</a:t>
            </a:r>
            <a:r>
              <a:rPr lang="en-US" sz="1000" b="0" dirty="0">
                <a:latin typeface="+mn-lt"/>
              </a:rPr>
              <a:t>/</a:t>
            </a:r>
            <a:r>
              <a:rPr lang="ru-RU" sz="1000" b="0" dirty="0">
                <a:latin typeface="+mn-lt"/>
              </a:rPr>
              <a:t>2</a:t>
            </a:r>
            <a:r>
              <a:rPr lang="en-US" sz="1000" b="0" dirty="0">
                <a:latin typeface="+mn-lt"/>
              </a:rPr>
              <a:t>HY</a:t>
            </a:r>
            <a:endParaRPr lang="ru-RU" sz="1000" b="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россиян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4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Свое - не значит плохое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6989673"/>
              </p:ext>
            </p:extLst>
          </p:nvPr>
        </p:nvGraphicFramePr>
        <p:xfrm>
          <a:off x="21" y="680609"/>
          <a:ext cx="6486503" cy="362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87625" y="802722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3"/>
                </a:solidFill>
                <a:latin typeface="+mn-lt"/>
              </a:rPr>
              <a:t>Я верю, что Россия может производить очень хорошие и качественные товары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7625" y="1636870"/>
            <a:ext cx="27238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bg2"/>
                </a:solidFill>
                <a:latin typeface="+mn-lt"/>
              </a:rPr>
              <a:t>Я считаю, что россияне должны покупать отечественные товары, чтобы дать возможность российской промышленности развиваться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7625" y="2973246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+mn-lt"/>
              </a:rPr>
              <a:t>Россия должна запретить ввоз большинства импортных продуктов и товаров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Россия, 20</a:t>
            </a:r>
            <a:r>
              <a:rPr lang="en-US" sz="1000" b="0" dirty="0">
                <a:latin typeface="+mn-lt"/>
              </a:rPr>
              <a:t>10/1HY-</a:t>
            </a:r>
            <a:r>
              <a:rPr lang="ru-RU" sz="1000" b="0" dirty="0">
                <a:latin typeface="+mn-lt"/>
              </a:rPr>
              <a:t>2015</a:t>
            </a:r>
            <a:r>
              <a:rPr lang="en-US" sz="1000" b="0" dirty="0">
                <a:latin typeface="+mn-lt"/>
              </a:rPr>
              <a:t>/</a:t>
            </a:r>
            <a:r>
              <a:rPr lang="ru-RU" sz="1000" b="0" dirty="0">
                <a:latin typeface="+mn-lt"/>
              </a:rPr>
              <a:t>2</a:t>
            </a:r>
            <a:r>
              <a:rPr lang="en-US" sz="1000" b="0" dirty="0">
                <a:latin typeface="+mn-lt"/>
              </a:rPr>
              <a:t>HY</a:t>
            </a:r>
            <a:endParaRPr lang="ru-RU" sz="1000" b="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россиян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427984" y="843558"/>
            <a:ext cx="1742416" cy="3182178"/>
            <a:chOff x="4427984" y="843558"/>
            <a:chExt cx="1742416" cy="31821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05891" y="843558"/>
              <a:ext cx="1564509" cy="318217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4586842" y="879036"/>
              <a:ext cx="0" cy="31320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 rot="20433598">
              <a:off x="4427984" y="2518494"/>
              <a:ext cx="1332000" cy="324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0" dirty="0">
                  <a:solidFill>
                    <a:schemeClr val="accent1"/>
                  </a:solidFill>
                </a:rPr>
                <a:t>SANCTION</a:t>
              </a:r>
              <a:endParaRPr lang="ru-RU" sz="1600" b="0" dirty="0" err="1">
                <a:solidFill>
                  <a:schemeClr val="accent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35" y="1402886"/>
            <a:ext cx="783568" cy="4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Обращают внимание на рекламу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008" y="867146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0" dirty="0">
                <a:solidFill>
                  <a:schemeClr val="accent4"/>
                </a:solidFill>
                <a:latin typeface="+mn-lt"/>
              </a:rPr>
              <a:t>ТВ </a:t>
            </a:r>
          </a:p>
          <a:p>
            <a:pPr algn="ctr"/>
            <a:r>
              <a:rPr lang="ru-RU" sz="3600" b="0" dirty="0">
                <a:solidFill>
                  <a:schemeClr val="accent4"/>
                </a:solidFill>
                <a:latin typeface="+mn-lt"/>
              </a:rPr>
              <a:t>42%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6194" y="867146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accent3"/>
                </a:solidFill>
                <a:latin typeface="+mn-lt"/>
              </a:rPr>
              <a:t>Indoor</a:t>
            </a:r>
            <a:endParaRPr lang="ru-RU" sz="2400" b="0" dirty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29%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1419" y="2067475"/>
            <a:ext cx="2066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accent4"/>
                </a:solidFill>
                <a:latin typeface="+mn-lt"/>
              </a:rPr>
              <a:t>Outdoor</a:t>
            </a:r>
            <a:endParaRPr lang="ru-RU" sz="3600" b="0" dirty="0">
              <a:solidFill>
                <a:schemeClr val="accent4"/>
              </a:solidFill>
              <a:latin typeface="+mn-lt"/>
            </a:endParaRPr>
          </a:p>
          <a:p>
            <a:pPr algn="ctr"/>
            <a:r>
              <a:rPr lang="ru-RU" sz="3600" b="0" dirty="0">
                <a:solidFill>
                  <a:schemeClr val="accent4"/>
                </a:solidFill>
                <a:latin typeface="+mn-lt"/>
              </a:rPr>
              <a:t>31%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3269" y="774900"/>
            <a:ext cx="130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Пресса</a:t>
            </a:r>
          </a:p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26%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1063" y="128230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Интернет</a:t>
            </a:r>
          </a:p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21%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1693" y="3648199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Наземный транспорт</a:t>
            </a:r>
          </a:p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19%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4378" y="2213128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Витрины магазинов</a:t>
            </a:r>
          </a:p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21%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781" y="3044125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Радио</a:t>
            </a:r>
          </a:p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20%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4438" y="3725759"/>
            <a:ext cx="3801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Прямая реклама домой</a:t>
            </a:r>
          </a:p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 / на работу</a:t>
            </a:r>
          </a:p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17%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7399" y="4538404"/>
            <a:ext cx="6388129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Москва, 2015</a:t>
            </a:r>
            <a:r>
              <a:rPr lang="en-US" sz="1000" b="0" dirty="0">
                <a:latin typeface="+mn-lt"/>
              </a:rPr>
              <a:t>/</a:t>
            </a:r>
            <a:r>
              <a:rPr lang="ru-RU" sz="1000" b="0" dirty="0">
                <a:latin typeface="+mn-lt"/>
              </a:rPr>
              <a:t>2</a:t>
            </a:r>
            <a:r>
              <a:rPr lang="en-US" sz="1000" b="0" dirty="0">
                <a:latin typeface="+mn-lt"/>
              </a:rPr>
              <a:t>HY</a:t>
            </a:r>
            <a:endParaRPr lang="ru-RU" sz="1000" b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7851" y="4468181"/>
            <a:ext cx="1819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среди москвичей </a:t>
            </a:r>
            <a:r>
              <a:rPr lang="en-US" sz="1000" b="0" dirty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85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Демографические пики и ямы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49657" y="4742879"/>
            <a:ext cx="505467" cy="189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292224" y="4545981"/>
            <a:ext cx="5849493" cy="276225"/>
          </a:xfrm>
        </p:spPr>
        <p:txBody>
          <a:bodyPr/>
          <a:lstStyle/>
          <a:p>
            <a:r>
              <a:rPr lang="ru-RU" dirty="0"/>
              <a:t>Источник: Росстат, 2015, население 0+ лет, городское и сельское, на начало года. </a:t>
            </a:r>
            <a:endParaRPr lang="en-US" dirty="0"/>
          </a:p>
          <a:p>
            <a:r>
              <a:rPr lang="ru-RU" dirty="0"/>
              <a:t>2025 год – средний вариант прогноза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4" y="814388"/>
          <a:ext cx="8582025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3054" y="1091044"/>
            <a:ext cx="7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err="1">
                <a:solidFill>
                  <a:srgbClr val="333333"/>
                </a:solidFill>
                <a:latin typeface="+mn-lt"/>
              </a:rPr>
              <a:t>млн.чел</a:t>
            </a:r>
            <a:r>
              <a:rPr lang="ru-RU" sz="1000" b="0" dirty="0">
                <a:solidFill>
                  <a:srgbClr val="333333"/>
                </a:solidFill>
                <a:latin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3071" y="4164270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rgbClr val="333333"/>
                </a:solidFill>
                <a:latin typeface="+mn-lt"/>
              </a:rPr>
              <a:t>Возраст,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3337" y="1724742"/>
            <a:ext cx="1589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rgbClr val="333333"/>
                </a:solidFill>
                <a:latin typeface="+mn-lt"/>
              </a:rPr>
              <a:t>Дети войны (1940-е)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8301" y="1735258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rgbClr val="333333"/>
                </a:solidFill>
                <a:latin typeface="+mn-lt"/>
              </a:rPr>
              <a:t>«Вторая волна» 1960-е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8785" y="1725362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rgbClr val="333333"/>
                </a:solidFill>
                <a:latin typeface="+mn-lt"/>
              </a:rPr>
              <a:t>1990-е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92225" y="3819127"/>
            <a:ext cx="1589118" cy="3167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/>
          </a:p>
        </p:txBody>
      </p:sp>
      <p:sp>
        <p:nvSpPr>
          <p:cNvPr id="17" name="Прямоугольник 16"/>
          <p:cNvSpPr/>
          <p:nvPr/>
        </p:nvSpPr>
        <p:spPr>
          <a:xfrm>
            <a:off x="5008393" y="3819127"/>
            <a:ext cx="1048117" cy="3167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/>
          </a:p>
        </p:txBody>
      </p:sp>
      <p:sp>
        <p:nvSpPr>
          <p:cNvPr id="18" name="Прямоугольник 17"/>
          <p:cNvSpPr/>
          <p:nvPr/>
        </p:nvSpPr>
        <p:spPr>
          <a:xfrm>
            <a:off x="7141718" y="3819127"/>
            <a:ext cx="1048117" cy="3167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/>
          </a:p>
        </p:txBody>
      </p:sp>
      <p:sp>
        <p:nvSpPr>
          <p:cNvPr id="19" name="Прямоугольник 18"/>
          <p:cNvSpPr/>
          <p:nvPr/>
        </p:nvSpPr>
        <p:spPr>
          <a:xfrm>
            <a:off x="2357285" y="3819127"/>
            <a:ext cx="1604563" cy="31671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/>
          </a:p>
        </p:txBody>
      </p:sp>
      <p:sp>
        <p:nvSpPr>
          <p:cNvPr id="20" name="Прямоугольник 19"/>
          <p:cNvSpPr/>
          <p:nvPr/>
        </p:nvSpPr>
        <p:spPr>
          <a:xfrm>
            <a:off x="6056510" y="3819127"/>
            <a:ext cx="2133323" cy="316712"/>
          </a:xfrm>
          <a:prstGeom prst="rect">
            <a:avLst/>
          </a:prstGeom>
          <a:noFill/>
          <a:ln w="12700">
            <a:solidFill>
              <a:srgbClr val="7A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/>
          </a:p>
        </p:txBody>
      </p:sp>
    </p:spTree>
    <p:extLst>
      <p:ext uri="{BB962C8B-B14F-4D97-AF65-F5344CB8AC3E}">
        <p14:creationId xmlns:p14="http://schemas.microsoft.com/office/powerpoint/2010/main" val="2719163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5" grpId="0"/>
      <p:bldP spid="5" grpId="1"/>
      <p:bldP spid="11" grpId="0"/>
      <p:bldP spid="11" grpId="1"/>
      <p:bldP spid="12" grpId="0"/>
      <p:bldP spid="12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Вызывает доверие реклама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399" y="1087200"/>
            <a:ext cx="90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ТВ </a:t>
            </a:r>
          </a:p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17%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5529" y="774900"/>
            <a:ext cx="1715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accent4"/>
                </a:solidFill>
                <a:latin typeface="+mn-lt"/>
              </a:rPr>
              <a:t>Indoor</a:t>
            </a:r>
            <a:endParaRPr lang="ru-RU" sz="3600" b="0" dirty="0">
              <a:solidFill>
                <a:schemeClr val="accent4"/>
              </a:solidFill>
              <a:latin typeface="+mn-lt"/>
            </a:endParaRPr>
          </a:p>
          <a:p>
            <a:pPr algn="ctr"/>
            <a:r>
              <a:rPr lang="ru-RU" sz="3600" b="0" dirty="0">
                <a:solidFill>
                  <a:schemeClr val="accent4"/>
                </a:solidFill>
                <a:latin typeface="+mn-lt"/>
              </a:rPr>
              <a:t>30%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919" y="958645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+mn-lt"/>
              </a:rPr>
              <a:t>Outdoor</a:t>
            </a:r>
            <a:endParaRPr lang="ru-RU" b="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11%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5269" y="2213128"/>
            <a:ext cx="130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Пресса</a:t>
            </a:r>
          </a:p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19%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6222" y="1144232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Интернет</a:t>
            </a:r>
          </a:p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19%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5545" y="3464149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Наземный транспорт</a:t>
            </a:r>
          </a:p>
          <a:p>
            <a:pPr algn="ctr"/>
            <a:r>
              <a:rPr lang="ru-RU" b="0" dirty="0">
                <a:solidFill>
                  <a:schemeClr val="bg2"/>
                </a:solidFill>
                <a:latin typeface="+mn-lt"/>
              </a:rPr>
              <a:t>12%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958" y="1975229"/>
            <a:ext cx="4911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0" dirty="0">
                <a:solidFill>
                  <a:schemeClr val="accent4"/>
                </a:solidFill>
                <a:latin typeface="+mn-lt"/>
              </a:rPr>
              <a:t>Витрины магазинов</a:t>
            </a:r>
          </a:p>
          <a:p>
            <a:pPr algn="ctr"/>
            <a:r>
              <a:rPr lang="ru-RU" sz="3600" b="0" dirty="0">
                <a:solidFill>
                  <a:schemeClr val="accent4"/>
                </a:solidFill>
                <a:latin typeface="+mn-lt"/>
              </a:rPr>
              <a:t>20%</a:t>
            </a:r>
            <a:endParaRPr lang="ru-RU" sz="2400" b="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76" y="3175558"/>
            <a:ext cx="1130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Радио</a:t>
            </a:r>
          </a:p>
          <a:p>
            <a:pPr algn="ctr"/>
            <a:r>
              <a:rPr lang="ru-RU" sz="2400" b="0" dirty="0">
                <a:solidFill>
                  <a:schemeClr val="accent3"/>
                </a:solidFill>
                <a:latin typeface="+mn-lt"/>
              </a:rPr>
              <a:t>18%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4438" y="3725759"/>
            <a:ext cx="3801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Прямая реклама домой</a:t>
            </a:r>
          </a:p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 / на работу</a:t>
            </a:r>
          </a:p>
          <a:p>
            <a:pPr algn="ctr"/>
            <a:r>
              <a:rPr lang="ru-RU" sz="1400" b="0" dirty="0">
                <a:solidFill>
                  <a:schemeClr val="tx2"/>
                </a:solidFill>
                <a:latin typeface="+mn-lt"/>
              </a:rPr>
              <a:t>9%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7399" y="4538404"/>
            <a:ext cx="6388129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TNS Marketing Index</a:t>
            </a:r>
            <a:r>
              <a:rPr lang="ru-RU" sz="1000" b="0" dirty="0">
                <a:latin typeface="+mn-lt"/>
              </a:rPr>
              <a:t> Москва, 2015</a:t>
            </a:r>
            <a:r>
              <a:rPr lang="en-US" sz="1000" b="0" dirty="0">
                <a:latin typeface="+mn-lt"/>
              </a:rPr>
              <a:t>/</a:t>
            </a:r>
            <a:r>
              <a:rPr lang="ru-RU" sz="1000" b="0" dirty="0">
                <a:latin typeface="+mn-lt"/>
              </a:rPr>
              <a:t>2</a:t>
            </a:r>
            <a:r>
              <a:rPr lang="en-US" sz="1000" b="0" dirty="0">
                <a:latin typeface="+mn-lt"/>
              </a:rPr>
              <a:t>HY</a:t>
            </a:r>
            <a:endParaRPr lang="ru-RU" sz="1000" b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339" y="4468181"/>
            <a:ext cx="3267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>
                <a:latin typeface="+mn-lt"/>
              </a:rPr>
              <a:t>% </a:t>
            </a:r>
            <a:r>
              <a:rPr lang="ru-RU" sz="1000" b="0" dirty="0">
                <a:latin typeface="+mn-lt"/>
              </a:rPr>
              <a:t>от тех, кто обращает внимание на рекламу</a:t>
            </a:r>
          </a:p>
        </p:txBody>
      </p:sp>
    </p:spTree>
    <p:extLst>
      <p:ext uri="{BB962C8B-B14F-4D97-AF65-F5344CB8AC3E}">
        <p14:creationId xmlns:p14="http://schemas.microsoft.com/office/powerpoint/2010/main" val="953851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930" y="2421376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latin typeface="+mn-lt"/>
                <a:sym typeface="Candara Bold" charset="0"/>
              </a:rPr>
              <a:t>TNS Россия</a:t>
            </a:r>
            <a:r>
              <a:rPr lang="ru-RU" sz="1050" dirty="0">
                <a:latin typeface="+mn-lt"/>
                <a:sym typeface="Candara Bold" charset="0"/>
              </a:rPr>
              <a:t/>
            </a:r>
            <a:br>
              <a:rPr lang="ru-RU" sz="1050" dirty="0">
                <a:latin typeface="+mn-lt"/>
                <a:sym typeface="Candara Bold" charset="0"/>
              </a:rPr>
            </a:br>
            <a:endParaRPr lang="ru-RU" sz="1050" dirty="0">
              <a:latin typeface="+mn-lt"/>
              <a:sym typeface="Candara Bold" charset="0"/>
            </a:endParaRPr>
          </a:p>
          <a:p>
            <a:r>
              <a:rPr lang="ru-RU" sz="900" b="0" dirty="0">
                <a:latin typeface="+mn-lt"/>
              </a:rPr>
              <a:t>127018, Москва</a:t>
            </a:r>
          </a:p>
          <a:p>
            <a:r>
              <a:rPr lang="ru-RU" sz="900" b="0" dirty="0">
                <a:latin typeface="+mn-lt"/>
              </a:rPr>
              <a:t>Ул. Двинцев, д. 12, корпус 1</a:t>
            </a:r>
          </a:p>
          <a:p>
            <a:r>
              <a:rPr lang="ru-RU" sz="900" b="0" dirty="0">
                <a:latin typeface="+mn-lt"/>
              </a:rPr>
              <a:t>Бизнес-центр «Двинцев»</a:t>
            </a:r>
          </a:p>
          <a:p>
            <a:r>
              <a:rPr lang="en-US" sz="900" b="0" dirty="0">
                <a:latin typeface="+mn-lt"/>
                <a:sym typeface="Candara Bold" charset="0"/>
              </a:rPr>
              <a:t>web </a:t>
            </a:r>
            <a:r>
              <a:rPr lang="en-US" sz="900" b="0" dirty="0" err="1">
                <a:latin typeface="+mn-lt"/>
                <a:sym typeface="Candara Bold" charset="0"/>
              </a:rPr>
              <a:t>www.tns-global.ru</a:t>
            </a:r>
            <a:r>
              <a:rPr lang="en-US" sz="900" b="0" dirty="0">
                <a:latin typeface="+mn-lt"/>
                <a:sym typeface="Candara Bold" charset="0"/>
              </a:rPr>
              <a:t> </a:t>
            </a:r>
            <a:endParaRPr lang="ru-RU" sz="900" b="0" dirty="0">
              <a:latin typeface="+mn-lt"/>
              <a:sym typeface="Candara Bold" charset="0"/>
            </a:endParaRPr>
          </a:p>
          <a:p>
            <a:pPr>
              <a:lnSpc>
                <a:spcPct val="110000"/>
              </a:lnSpc>
            </a:pPr>
            <a:r>
              <a:rPr lang="en-US" sz="900" b="0" dirty="0">
                <a:latin typeface="+mn-lt"/>
                <a:sym typeface="Candara Bold" charset="0"/>
              </a:rPr>
              <a:t>email</a:t>
            </a:r>
            <a:r>
              <a:rPr lang="ru-RU" sz="900" b="0" dirty="0">
                <a:latin typeface="+mn-lt"/>
                <a:sym typeface="Candara Bold" charset="0"/>
              </a:rPr>
              <a:t> </a:t>
            </a:r>
            <a:r>
              <a:rPr lang="en-US" sz="900" b="0" dirty="0" err="1">
                <a:latin typeface="+mn-lt"/>
                <a:sym typeface="Candara Bold" charset="0"/>
              </a:rPr>
              <a:t>info@tns-global.ru</a:t>
            </a:r>
            <a:endParaRPr lang="ru-RU" sz="900" b="0" dirty="0">
              <a:latin typeface="+mn-lt"/>
              <a:sym typeface="Candara Bold" charset="0"/>
            </a:endParaRPr>
          </a:p>
          <a:p>
            <a:pPr>
              <a:lnSpc>
                <a:spcPct val="110000"/>
              </a:lnSpc>
            </a:pPr>
            <a:endParaRPr lang="ru-RU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0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Трудоспособный возраст: скоро сорокалетние перестанут считаться бесперспективными работниками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292225" y="4545968"/>
            <a:ext cx="6082796" cy="276225"/>
          </a:xfrm>
        </p:spPr>
        <p:txBody>
          <a:bodyPr/>
          <a:lstStyle/>
          <a:p>
            <a:r>
              <a:rPr lang="ru-RU" dirty="0"/>
              <a:t>Источник: Росстат, 2015, население 0+ лет, городское и сельское, на начало года. </a:t>
            </a:r>
            <a:endParaRPr lang="en-US" dirty="0"/>
          </a:p>
          <a:p>
            <a:r>
              <a:rPr lang="ru-RU" dirty="0"/>
              <a:t>Начиная с 2020 года – средний вариант прогноза, трудоспособный возраст: 18-55 женщины, 18-60 мужчины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4" y="814388"/>
          <a:ext cx="8582025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853029" y="2833545"/>
            <a:ext cx="5648950" cy="947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054" y="855343"/>
            <a:ext cx="7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err="1">
                <a:solidFill>
                  <a:srgbClr val="333333"/>
                </a:solidFill>
                <a:latin typeface="+mn-lt"/>
              </a:rPr>
              <a:t>млн.чел</a:t>
            </a:r>
            <a:r>
              <a:rPr lang="ru-RU" sz="1000" b="0" dirty="0">
                <a:solidFill>
                  <a:srgbClr val="333333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8781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Количество специалистов с высшим образованием снижается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2" y="814388"/>
          <a:ext cx="8582025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075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61" y="1943099"/>
            <a:ext cx="9143999" cy="810000"/>
          </a:xfrm>
        </p:spPr>
        <p:txBody>
          <a:bodyPr/>
          <a:lstStyle/>
          <a:p>
            <a:r>
              <a:rPr lang="ru-RU" sz="3200" dirty="0"/>
              <a:t>2. Рекламный рынок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ДАННЫЕ АКАР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АКАР (Ассоциация Коммуникационных Агентств России), без учета НДС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956224"/>
              </p:ext>
            </p:extLst>
          </p:nvPr>
        </p:nvGraphicFramePr>
        <p:xfrm>
          <a:off x="803480" y="1644459"/>
          <a:ext cx="3752850" cy="273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1578" y="1275132"/>
            <a:ext cx="2480338" cy="369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1261" y="1740672"/>
            <a:ext cx="733425" cy="264319"/>
          </a:xfrm>
          <a:prstGeom prst="rect">
            <a:avLst/>
          </a:prstGeom>
          <a:solidFill>
            <a:schemeClr val="accent1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 dirty="0"/>
              <a:t>+</a:t>
            </a:r>
            <a:r>
              <a:rPr lang="ru-RU" sz="1200" b="0" dirty="0"/>
              <a:t>2</a:t>
            </a:r>
            <a:r>
              <a:rPr lang="en-US" sz="1200" b="0" dirty="0"/>
              <a:t>%</a:t>
            </a:r>
            <a:endParaRPr lang="ru-RU" sz="12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11261" y="2168304"/>
            <a:ext cx="733425" cy="264319"/>
          </a:xfrm>
          <a:prstGeom prst="rect">
            <a:avLst/>
          </a:prstGeom>
          <a:solidFill>
            <a:schemeClr val="accent2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 dirty="0"/>
              <a:t>+</a:t>
            </a:r>
            <a:r>
              <a:rPr lang="ru-RU" sz="1200" b="0" dirty="0"/>
              <a:t>2</a:t>
            </a:r>
            <a:r>
              <a:rPr lang="en-US" sz="1200" b="0" dirty="0"/>
              <a:t>%</a:t>
            </a:r>
            <a:endParaRPr lang="ru-RU" sz="12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1261" y="2595936"/>
            <a:ext cx="733425" cy="264319"/>
          </a:xfrm>
          <a:prstGeom prst="rect">
            <a:avLst/>
          </a:prstGeom>
          <a:solidFill>
            <a:schemeClr val="accent6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-11</a:t>
            </a:r>
            <a:r>
              <a:rPr lang="en-US" sz="1200" b="0" dirty="0"/>
              <a:t>%</a:t>
            </a:r>
            <a:endParaRPr lang="ru-RU" sz="1200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11261" y="3023568"/>
            <a:ext cx="733425" cy="264319"/>
          </a:xfrm>
          <a:prstGeom prst="rect">
            <a:avLst/>
          </a:prstGeom>
          <a:solidFill>
            <a:schemeClr val="accent4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0</a:t>
            </a:r>
            <a:r>
              <a:rPr lang="en-US" sz="1200" b="0" dirty="0"/>
              <a:t>%</a:t>
            </a:r>
            <a:endParaRPr lang="ru-RU" sz="1200" b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11261" y="3878831"/>
            <a:ext cx="733425" cy="26431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 dirty="0"/>
              <a:t>-</a:t>
            </a:r>
            <a:r>
              <a:rPr lang="ru-RU" sz="1200" b="0" dirty="0"/>
              <a:t>9</a:t>
            </a:r>
            <a:r>
              <a:rPr lang="en-US" sz="1200" b="0" dirty="0"/>
              <a:t>%</a:t>
            </a:r>
            <a:endParaRPr lang="ru-RU" sz="1200" b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92336" y="1733528"/>
            <a:ext cx="733425" cy="264319"/>
          </a:xfrm>
          <a:prstGeom prst="rect">
            <a:avLst/>
          </a:prstGeom>
          <a:solidFill>
            <a:schemeClr val="accent1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-14%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92336" y="2162589"/>
            <a:ext cx="733425" cy="264319"/>
          </a:xfrm>
          <a:prstGeom prst="rect">
            <a:avLst/>
          </a:prstGeom>
          <a:solidFill>
            <a:schemeClr val="accent2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-16%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92336" y="2591650"/>
            <a:ext cx="733425" cy="264319"/>
          </a:xfrm>
          <a:prstGeom prst="rect">
            <a:avLst/>
          </a:prstGeom>
          <a:solidFill>
            <a:schemeClr val="accent6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-29%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92336" y="3020711"/>
            <a:ext cx="733425" cy="264319"/>
          </a:xfrm>
          <a:prstGeom prst="rect">
            <a:avLst/>
          </a:prstGeom>
          <a:solidFill>
            <a:schemeClr val="accent4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-21%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92336" y="3878831"/>
            <a:ext cx="733425" cy="26431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-19%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47118" y="1682250"/>
          <a:ext cx="1164142" cy="2530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Телевидение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Радио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marL="0" algn="l" defTabSz="914378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Пресса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6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Наружная реклама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Интернет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Прочие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411261" y="3451200"/>
            <a:ext cx="733425" cy="264319"/>
          </a:xfrm>
          <a:prstGeom prst="rect">
            <a:avLst/>
          </a:prstGeom>
          <a:solidFill>
            <a:schemeClr val="accent3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+18</a:t>
            </a:r>
            <a:r>
              <a:rPr lang="en-US" sz="1200" b="0" dirty="0"/>
              <a:t>%</a:t>
            </a:r>
            <a:endParaRPr lang="ru-RU" sz="1200" b="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392336" y="3449772"/>
            <a:ext cx="733425" cy="264319"/>
          </a:xfrm>
          <a:prstGeom prst="rect">
            <a:avLst/>
          </a:prstGeom>
          <a:solidFill>
            <a:schemeClr val="accent3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/>
              <a:t>+15%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8773" y="1040394"/>
            <a:ext cx="1171576" cy="58733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Aft>
                <a:spcPts val="536"/>
              </a:spcAft>
            </a:pPr>
            <a:r>
              <a:rPr lang="ru-RU" dirty="0">
                <a:latin typeface="+mj-lt"/>
                <a:cs typeface="Arial" pitchFamily="34" charset="0"/>
              </a:rPr>
              <a:t>-10%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vs.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7176" y="1040394"/>
            <a:ext cx="1171576" cy="58733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Aft>
                <a:spcPts val="536"/>
              </a:spcAft>
            </a:pPr>
            <a:r>
              <a:rPr lang="en-US" dirty="0">
                <a:latin typeface="+mj-lt"/>
                <a:cs typeface="Arial" pitchFamily="34" charset="0"/>
              </a:rPr>
              <a:t>+</a:t>
            </a:r>
            <a:r>
              <a:rPr lang="ru-RU" dirty="0">
                <a:latin typeface="+mj-lt"/>
                <a:cs typeface="Arial" pitchFamily="34" charset="0"/>
              </a:rPr>
              <a:t>4%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201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vs.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/>
              <a:t>ДИНАМИКА БЮДЖЕТОВ</a:t>
            </a:r>
          </a:p>
        </p:txBody>
      </p:sp>
      <p:sp>
        <p:nvSpPr>
          <p:cNvPr id="6" name="Shape 136"/>
          <p:cNvSpPr/>
          <p:nvPr/>
        </p:nvSpPr>
        <p:spPr>
          <a:xfrm>
            <a:off x="885179" y="1178113"/>
            <a:ext cx="3918693" cy="1926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000">
                <a:latin typeface="Vogue Highline Sans"/>
                <a:ea typeface="Vogue Highline Sans"/>
                <a:cs typeface="Vogue Highline Sans"/>
                <a:sym typeface="Vogue Highline Sans"/>
              </a:defRPr>
            </a:pPr>
            <a:r>
              <a:rPr sz="9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ogue Highline Sans"/>
              </a:rPr>
              <a:t>РАСПРЕДЕЛЕНИЕ БЮДЖЕТОВ ПО ТИПАМ МЕДИА, в %</a:t>
            </a:r>
          </a:p>
        </p:txBody>
      </p:sp>
      <p:graphicFrame>
        <p:nvGraphicFramePr>
          <p:cNvPr id="7" name="Chart 137"/>
          <p:cNvGraphicFramePr/>
          <p:nvPr>
            <p:extLst>
              <p:ext uri="{D42A27DB-BD31-4B8C-83A1-F6EECF244321}">
                <p14:modId xmlns:p14="http://schemas.microsoft.com/office/powerpoint/2010/main" val="914011529"/>
              </p:ext>
            </p:extLst>
          </p:nvPr>
        </p:nvGraphicFramePr>
        <p:xfrm>
          <a:off x="900419" y="3538520"/>
          <a:ext cx="3903453" cy="93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131"/>
          <p:cNvSpPr txBox="1">
            <a:spLocks/>
          </p:cNvSpPr>
          <p:nvPr/>
        </p:nvSpPr>
        <p:spPr>
          <a:xfrm>
            <a:off x="5052060" y="1272541"/>
            <a:ext cx="3578062" cy="189723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Доля рекламных денег в прессе сократилась с 25% в 2008 году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7% в 2015.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рекламы в прессе сократился с 2008 года 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раза: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		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 		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		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hape 135"/>
          <p:cNvSpPr/>
          <p:nvPr/>
        </p:nvSpPr>
        <p:spPr>
          <a:xfrm>
            <a:off x="5152337" y="3634820"/>
            <a:ext cx="3425662" cy="759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>
            <a:normAutofit/>
          </a:bodyPr>
          <a:lstStyle/>
          <a:p>
            <a:pPr defTabSz="308049" fontAlgn="auto" hangingPunct="0">
              <a:spcBef>
                <a:spcPts val="2215"/>
              </a:spcBef>
              <a:spcAft>
                <a:spcPts val="0"/>
              </a:spcAft>
              <a:defRPr sz="2200">
                <a:latin typeface="Vogue Highline Sans"/>
                <a:ea typeface="Vogue Highline Sans"/>
                <a:cs typeface="Vogue Highline Sans"/>
                <a:sym typeface="Vogue Highline Sans"/>
              </a:defRPr>
            </a:pPr>
            <a:r>
              <a:rPr sz="1200" b="0" kern="0" dirty="0">
                <a:solidFill>
                  <a:srgbClr val="000000"/>
                </a:solidFill>
                <a:latin typeface="Vogue Highline Sans"/>
                <a:sym typeface="Vogue Highline Sans"/>
              </a:rPr>
              <a:t/>
            </a:r>
            <a:br>
              <a:rPr sz="1200" b="0" kern="0" dirty="0">
                <a:solidFill>
                  <a:srgbClr val="000000"/>
                </a:solidFill>
                <a:latin typeface="Vogue Highline Sans"/>
                <a:sym typeface="Vogue Highline Sans"/>
              </a:rPr>
            </a:b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  <a:sym typeface="Vogue Highline Sans"/>
              </a:rPr>
              <a:t>При этом аудитория прессы за этот же период сократилась лишь на </a:t>
            </a:r>
            <a:r>
              <a:rPr sz="1200" kern="0" dirty="0">
                <a:solidFill>
                  <a:schemeClr val="accent1"/>
                </a:solidFill>
                <a:latin typeface="+mn-lt"/>
                <a:sym typeface="Vogue Highline Sans"/>
              </a:rPr>
              <a:t>11%</a:t>
            </a:r>
            <a:r>
              <a:rPr sz="1200" kern="0" dirty="0">
                <a:solidFill>
                  <a:srgbClr val="FF2600"/>
                </a:solidFill>
                <a:latin typeface="+mn-lt"/>
                <a:sym typeface="Vogue Highline Sans"/>
              </a:rPr>
              <a:t> </a:t>
            </a:r>
            <a:endParaRPr sz="1200" b="0" kern="0" dirty="0">
              <a:solidFill>
                <a:srgbClr val="000000"/>
              </a:solidFill>
              <a:latin typeface="+mn-lt"/>
              <a:sym typeface="Vogue Highline Sans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25718" y="1370713"/>
          <a:ext cx="4204422" cy="20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hape 136"/>
          <p:cNvSpPr/>
          <p:nvPr/>
        </p:nvSpPr>
        <p:spPr>
          <a:xfrm>
            <a:off x="900419" y="3442219"/>
            <a:ext cx="3903453" cy="1926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000">
                <a:latin typeface="Vogue Highline Sans"/>
                <a:ea typeface="Vogue Highline Sans"/>
                <a:cs typeface="Vogue Highline Sans"/>
                <a:sym typeface="Vogue Highline Sans"/>
              </a:defRPr>
            </a:pPr>
            <a:r>
              <a:rPr lang="ru-RU" sz="9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ogue Highline Sans"/>
              </a:rPr>
              <a:t>ЧИТАТЕЛЬСКАЯ АУДИТОРИЯ, ВСЯ ПРЕССА, РОССИЯ 16+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1"/>
          </p:nvPr>
        </p:nvSpPr>
        <p:spPr>
          <a:xfrm>
            <a:off x="803480" y="4573038"/>
            <a:ext cx="7940470" cy="442913"/>
          </a:xfrm>
        </p:spPr>
        <p:txBody>
          <a:bodyPr/>
          <a:lstStyle/>
          <a:p>
            <a:pPr lvl="0"/>
            <a:r>
              <a:rPr lang="ru-RU" dirty="0"/>
              <a:t>*Данные по бюджетам: АКАР (Ассоциация Коммуникационных Агентств России), без учета НДС</a:t>
            </a:r>
          </a:p>
          <a:p>
            <a:pPr lvl="0"/>
            <a:r>
              <a:rPr lang="ru-RU" dirty="0"/>
              <a:t>Данные по читательской аудитории </a:t>
            </a:r>
            <a:r>
              <a:rPr lang="en-US" dirty="0"/>
              <a:t>NRS-</a:t>
            </a:r>
            <a:r>
              <a:rPr lang="ru-RU" dirty="0"/>
              <a:t>Россия, Март-Июль, млн. чел.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dvAuto="0"/>
      <p:bldP spid="9" grpId="0" animBg="1" advAuto="0"/>
      <p:bldP spid="10" grpId="0" animBg="1" advAuto="0"/>
      <p:bldP spid="12" grpId="0" animBg="1" advAuto="0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theme/theme1.xml><?xml version="1.0" encoding="utf-8"?>
<a:theme xmlns:a="http://schemas.openxmlformats.org/drawingml/2006/main" name="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Специальное оформление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C50017"/>
      </a:accent2>
      <a:accent3>
        <a:srgbClr val="131C6B"/>
      </a:accent3>
      <a:accent4>
        <a:srgbClr val="3EB1CC"/>
      </a:accent4>
      <a:accent5>
        <a:srgbClr val="EF5205"/>
      </a:accent5>
      <a:accent6>
        <a:srgbClr val="4655A5"/>
      </a:accent6>
      <a:hlink>
        <a:srgbClr val="262626"/>
      </a:hlink>
      <a:folHlink>
        <a:srgbClr val="262626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по умолчанию">
  <a:themeElements>
    <a:clrScheme name="Kantar Media 2013">
      <a:dk1>
        <a:srgbClr val="000000"/>
      </a:dk1>
      <a:lt1>
        <a:srgbClr val="FFFFFF"/>
      </a:lt1>
      <a:dk2>
        <a:srgbClr val="717171"/>
      </a:dk2>
      <a:lt2>
        <a:srgbClr val="D8D8D8"/>
      </a:lt2>
      <a:accent1>
        <a:srgbClr val="FF6400"/>
      </a:accent1>
      <a:accent2>
        <a:srgbClr val="FFBE00"/>
      </a:accent2>
      <a:accent3>
        <a:srgbClr val="6EBE00"/>
      </a:accent3>
      <a:accent4>
        <a:srgbClr val="000000"/>
      </a:accent4>
      <a:accent5>
        <a:srgbClr val="BE0000"/>
      </a:accent5>
      <a:accent6>
        <a:srgbClr val="E7AC00"/>
      </a:accent6>
      <a:hlink>
        <a:srgbClr val="FF6400"/>
      </a:hlink>
      <a:folHlink>
        <a:srgbClr val="FFBE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Whit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White">
      <a:majorFont>
        <a:latin typeface="Gotham Pro"/>
        <a:ea typeface="Gotham Pro"/>
        <a:cs typeface="Gotham Pro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76160</TotalTime>
  <Words>2664</Words>
  <Application>Microsoft Office PowerPoint</Application>
  <PresentationFormat>Экран (16:9)</PresentationFormat>
  <Paragraphs>543</Paragraphs>
  <Slides>41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41</vt:i4>
      </vt:variant>
    </vt:vector>
  </HeadingPairs>
  <TitlesOfParts>
    <vt:vector size="56" baseType="lpstr">
      <vt:lpstr>Тема по умолчанию</vt:lpstr>
      <vt:lpstr>1_Тема по умолчанию</vt:lpstr>
      <vt:lpstr>2_Тема по умолчанию</vt:lpstr>
      <vt:lpstr>3_Тема по умолчанию</vt:lpstr>
      <vt:lpstr>4_Тема по умолчанию</vt:lpstr>
      <vt:lpstr>5_Тема по умолчанию</vt:lpstr>
      <vt:lpstr>6_Тема по умолчанию</vt:lpstr>
      <vt:lpstr>7_Тема по умолчанию</vt:lpstr>
      <vt:lpstr>8_Тема по умолчанию</vt:lpstr>
      <vt:lpstr>1_Специальное оформление</vt:lpstr>
      <vt:lpstr>9_Тема по умолчанию</vt:lpstr>
      <vt:lpstr>11_Тема по умолчанию</vt:lpstr>
      <vt:lpstr>12_Тема по умолчанию</vt:lpstr>
      <vt:lpstr>13_Тема по умолчанию</vt:lpstr>
      <vt:lpstr>1_White</vt:lpstr>
      <vt:lpstr>Изменения медиа предпочтений и потребительского поведения</vt:lpstr>
      <vt:lpstr>1. Демографическая ситуация</vt:lpstr>
      <vt:lpstr>Население России</vt:lpstr>
      <vt:lpstr>Демографические пики и ямы</vt:lpstr>
      <vt:lpstr>Трудоспособный возраст: скоро сорокалетние перестанут считаться бесперспективными работниками</vt:lpstr>
      <vt:lpstr>Количество специалистов с высшим образованием снижается</vt:lpstr>
      <vt:lpstr>2. Рекламный рынок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Потребительское поведение и  стиль жизни</vt:lpstr>
      <vt:lpstr>СОВОКУПНЫЕ ОБЪЕМЫ АУДИТОРИИ ПРЕССЫ  (AIR) </vt:lpstr>
      <vt:lpstr>СОВОКУПНЫЕ ОБЪЕМЫ АУДИТОРИИ ПРЕССЫ  (Аудитория за полгода) </vt:lpstr>
      <vt:lpstr>Стиль жизни: общие тенденции</vt:lpstr>
      <vt:lpstr>Стиль жизни: тренды</vt:lpstr>
      <vt:lpstr>Досуговые активности: медиа</vt:lpstr>
      <vt:lpstr>Динамика интереса к новостям. Россия</vt:lpstr>
      <vt:lpstr>Динамика интереса к новостям. Россия</vt:lpstr>
      <vt:lpstr>С каких устройств выходят в интернет: Проникновение, Россия 100k+, 12+</vt:lpstr>
      <vt:lpstr>С каких устройств выходят в интернет:  Динамика за год, Россия 100k+, 12+</vt:lpstr>
      <vt:lpstr>Переход в мобильный интернет  Россия 100k+, 12+ лет, млн. человек</vt:lpstr>
      <vt:lpstr>Расходы на продукты питания и коммунальные услуги</vt:lpstr>
      <vt:lpstr>«Экономика должна быть экономной!»</vt:lpstr>
      <vt:lpstr>Выход в Интернет через смартфон и планшет</vt:lpstr>
      <vt:lpstr>Кредиты и процентные ставки</vt:lpstr>
      <vt:lpstr>Интерес к стране и миру</vt:lpstr>
      <vt:lpstr>Свое - не значит плохое</vt:lpstr>
      <vt:lpstr>Обращают внимание на рекламу</vt:lpstr>
      <vt:lpstr>Вызывает доверие реклама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Пикулева</dc:creator>
  <cp:lastModifiedBy>user</cp:lastModifiedBy>
  <cp:revision>3164</cp:revision>
  <cp:lastPrinted>2016-02-05T11:53:53Z</cp:lastPrinted>
  <dcterms:created xsi:type="dcterms:W3CDTF">2013-04-09T20:32:14Z</dcterms:created>
  <dcterms:modified xsi:type="dcterms:W3CDTF">2016-05-04T13:06:01Z</dcterms:modified>
</cp:coreProperties>
</file>