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6" r:id="rId4"/>
    <p:sldId id="277" r:id="rId5"/>
    <p:sldId id="278" r:id="rId6"/>
    <p:sldId id="259" r:id="rId7"/>
    <p:sldId id="260" r:id="rId8"/>
    <p:sldId id="270" r:id="rId9"/>
    <p:sldId id="271" r:id="rId10"/>
    <p:sldId id="269" r:id="rId11"/>
    <p:sldId id="268" r:id="rId12"/>
    <p:sldId id="264" r:id="rId13"/>
    <p:sldId id="265" r:id="rId14"/>
    <p:sldId id="266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ilroy" panose="00000500000000000000" pitchFamily="2" charset="-52"/>
      <p:regular r:id="rId21"/>
      <p:bold r:id="rId22"/>
    </p:embeddedFont>
    <p:embeddedFont>
      <p:font typeface="Gilroy ExtraBold" panose="00000900000000000000" pitchFamily="50" charset="-52"/>
      <p:bold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Ягодина Валерия Алексеевна" initials="ЯВА" lastIdx="0" clrIdx="0">
    <p:extLst>
      <p:ext uri="{19B8F6BF-5375-455C-9EA6-DF929625EA0E}">
        <p15:presenceInfo xmlns:p15="http://schemas.microsoft.com/office/powerpoint/2012/main" userId="S-1-5-21-1840395012-2092193705-1543857936-285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A0E"/>
    <a:srgbClr val="44546A"/>
    <a:srgbClr val="878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82495876943228"/>
          <c:y val="4.0870479781985103E-2"/>
          <c:w val="0.81980345098853535"/>
          <c:h val="0.9182590404360297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Gilroy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23.03-29.03</c:v>
                </c:pt>
                <c:pt idx="1">
                  <c:v>30.03-05.04</c:v>
                </c:pt>
                <c:pt idx="2">
                  <c:v>06.04-12.04</c:v>
                </c:pt>
                <c:pt idx="3">
                  <c:v>13.04-19.04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0.47</c:v>
                </c:pt>
                <c:pt idx="1">
                  <c:v>0.49</c:v>
                </c:pt>
                <c:pt idx="2">
                  <c:v>0.41</c:v>
                </c:pt>
                <c:pt idx="3">
                  <c:v>0.38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ABA0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Gilroy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23.03-29.03</c:v>
                </c:pt>
                <c:pt idx="1">
                  <c:v>30.03-05.04</c:v>
                </c:pt>
                <c:pt idx="2">
                  <c:v>06.04-12.04</c:v>
                </c:pt>
                <c:pt idx="3">
                  <c:v>13.04-19.04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0.53</c:v>
                </c:pt>
                <c:pt idx="1">
                  <c:v>0.51</c:v>
                </c:pt>
                <c:pt idx="2">
                  <c:v>0.59</c:v>
                </c:pt>
                <c:pt idx="3">
                  <c:v>0.62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80928488"/>
        <c:axId val="384748360"/>
      </c:barChart>
      <c:catAx>
        <c:axId val="380928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Gilroy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384748360"/>
        <c:crosses val="autoZero"/>
        <c:auto val="1"/>
        <c:lblAlgn val="ctr"/>
        <c:lblOffset val="100"/>
        <c:noMultiLvlLbl val="0"/>
      </c:catAx>
      <c:valAx>
        <c:axId val="3847483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80928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82EA0-F04C-4F59-B5B9-0B147F42F8E7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20660-1D1F-4ACF-9E86-5E05DF8C5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83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0660-1D1F-4ACF-9E86-5E05DF8C54D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365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0660-1D1F-4ACF-9E86-5E05DF8C54D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878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F08F-C518-4DCF-9006-1B175ED9CE38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EAFF-7A77-468D-A99B-6CBFEDEB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429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F08F-C518-4DCF-9006-1B175ED9CE38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EAFF-7A77-468D-A99B-6CBFEDEB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346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F08F-C518-4DCF-9006-1B175ED9CE38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EAFF-7A77-468D-A99B-6CBFEDEB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691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F08F-C518-4DCF-9006-1B175ED9CE38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EAFF-7A77-468D-A99B-6CBFEDEB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01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F08F-C518-4DCF-9006-1B175ED9CE38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EAFF-7A77-468D-A99B-6CBFEDEB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006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F08F-C518-4DCF-9006-1B175ED9CE38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EAFF-7A77-468D-A99B-6CBFEDEB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2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F08F-C518-4DCF-9006-1B175ED9CE38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EAFF-7A77-468D-A99B-6CBFEDEB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62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F08F-C518-4DCF-9006-1B175ED9CE38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EAFF-7A77-468D-A99B-6CBFEDEB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059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F08F-C518-4DCF-9006-1B175ED9CE38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EAFF-7A77-468D-A99B-6CBFEDEB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259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F08F-C518-4DCF-9006-1B175ED9CE38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EAFF-7A77-468D-A99B-6CBFEDEB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07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F08F-C518-4DCF-9006-1B175ED9CE38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EAFF-7A77-468D-A99B-6CBFEDEB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9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2F08F-C518-4DCF-9006-1B175ED9CE38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4EAFF-7A77-468D-A99B-6CBFEDEB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10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4" r="29063"/>
          <a:stretch/>
        </p:blipFill>
        <p:spPr>
          <a:xfrm flipH="1" flipV="1">
            <a:off x="7843635" y="0"/>
            <a:ext cx="4340727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9314" y="1648696"/>
            <a:ext cx="91470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rgbClr val="FABA0E"/>
                </a:solidFill>
                <a:latin typeface="Gilroy ExtraBold" panose="00000900000000000000" pitchFamily="50" charset="-52"/>
                <a:ea typeface="Calibri" panose="020F0502020204030204" pitchFamily="34" charset="0"/>
                <a:cs typeface="Apple Color Emoji"/>
              </a:rPr>
              <a:t>I</a:t>
            </a:r>
            <a:r>
              <a:rPr lang="ru-RU" sz="6000" dirty="0" smtClean="0">
                <a:solidFill>
                  <a:srgbClr val="FABA0E"/>
                </a:solidFill>
                <a:latin typeface="Gilroy ExtraBold" panose="00000900000000000000" pitchFamily="50" charset="-52"/>
                <a:ea typeface="Calibri" panose="020F0502020204030204" pitchFamily="34" charset="0"/>
                <a:cs typeface="Apple Color Emoji"/>
              </a:rPr>
              <a:t>T'S OUR OWN BUSINESS:</a:t>
            </a:r>
            <a:endParaRPr lang="ru-RU" sz="6000" dirty="0">
              <a:solidFill>
                <a:srgbClr val="FABA0E"/>
              </a:solidFill>
              <a:latin typeface="Gilroy ExtraBold" panose="00000900000000000000" pitchFamily="50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9314" y="2664359"/>
            <a:ext cx="792396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effectLst/>
                <a:latin typeface="Gilroy" panose="00000500000000000000" pitchFamily="2" charset="-52"/>
                <a:ea typeface="Calibri" panose="020F0502020204030204" pitchFamily="34" charset="0"/>
                <a:cs typeface="Apple Color Emoji"/>
              </a:rPr>
              <a:t>ОПЫТ ИЗОЛЯЦИИ И ВАЖНОСТЬ</a:t>
            </a:r>
            <a:br>
              <a:rPr lang="ru-RU" sz="4000" b="1" dirty="0" smtClean="0">
                <a:effectLst/>
                <a:latin typeface="Gilroy" panose="00000500000000000000" pitchFamily="2" charset="-52"/>
                <a:ea typeface="Calibri" panose="020F0502020204030204" pitchFamily="34" charset="0"/>
                <a:cs typeface="Apple Color Emoji"/>
              </a:rPr>
            </a:br>
            <a:r>
              <a:rPr lang="ru-RU" sz="4000" b="1" dirty="0" smtClean="0">
                <a:effectLst/>
                <a:latin typeface="Gilroy" panose="00000500000000000000" pitchFamily="2" charset="-52"/>
                <a:ea typeface="Calibri" panose="020F0502020204030204" pitchFamily="34" charset="0"/>
                <a:cs typeface="Apple Color Emoji"/>
              </a:rPr>
              <a:t>СОЦИАЛЬНЫХ КОНТАКТОВ</a:t>
            </a:r>
            <a:endParaRPr lang="ru-RU" sz="4000" dirty="0">
              <a:latin typeface="Gilroy" panose="00000500000000000000" pitchFamily="2" charset="-52"/>
            </a:endParaRPr>
          </a:p>
        </p:txBody>
      </p:sp>
      <p:pic>
        <p:nvPicPr>
          <p:cNvPr id="5" name="Рисунок 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5A2B72B-D7AA-4DB1-8C4D-C060F0521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94" t="43440" r="41371" b="44660"/>
          <a:stretch/>
        </p:blipFill>
        <p:spPr>
          <a:xfrm>
            <a:off x="10547458" y="695198"/>
            <a:ext cx="1284261" cy="5075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9314" y="479146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Gilroy ExtraBold" panose="00000900000000000000" pitchFamily="50" charset="-52"/>
                <a:ea typeface="Calibri" panose="020F0502020204030204" pitchFamily="34" charset="0"/>
                <a:cs typeface="Apple Color Emoji"/>
              </a:rPr>
              <a:t>Каролина </a:t>
            </a:r>
            <a:r>
              <a:rPr lang="en-US" sz="2000" dirty="0">
                <a:latin typeface="Gilroy ExtraBold" panose="00000900000000000000" pitchFamily="50" charset="-52"/>
                <a:ea typeface="Calibri" panose="020F0502020204030204" pitchFamily="34" charset="0"/>
                <a:cs typeface="Apple Color Emoji"/>
              </a:rPr>
              <a:t>C</a:t>
            </a:r>
            <a:r>
              <a:rPr lang="ru-RU" sz="2000" dirty="0" err="1" smtClean="0">
                <a:latin typeface="Gilroy ExtraBold" panose="00000900000000000000" pitchFamily="50" charset="-52"/>
                <a:ea typeface="Calibri" panose="020F0502020204030204" pitchFamily="34" charset="0"/>
                <a:cs typeface="Apple Color Emoji"/>
              </a:rPr>
              <a:t>околова</a:t>
            </a:r>
            <a:r>
              <a:rPr lang="ru-RU" sz="2000" dirty="0" smtClean="0">
                <a:latin typeface="Gilroy" panose="00000500000000000000" pitchFamily="2" charset="-52"/>
                <a:ea typeface="Calibri" panose="020F0502020204030204" pitchFamily="34" charset="0"/>
                <a:cs typeface="Apple Color Emoji"/>
              </a:rPr>
              <a:t>,</a:t>
            </a:r>
            <a:br>
              <a:rPr lang="ru-RU" sz="2000" dirty="0" smtClean="0">
                <a:latin typeface="Gilroy" panose="00000500000000000000" pitchFamily="2" charset="-52"/>
                <a:ea typeface="Calibri" panose="020F0502020204030204" pitchFamily="34" charset="0"/>
                <a:cs typeface="Apple Color Emoji"/>
              </a:rPr>
            </a:br>
            <a:r>
              <a:rPr lang="ru-RU" sz="2000" dirty="0" smtClean="0">
                <a:latin typeface="Gilroy" panose="00000500000000000000" pitchFamily="2" charset="-52"/>
                <a:ea typeface="Calibri" panose="020F0502020204030204" pitchFamily="34" charset="0"/>
                <a:cs typeface="Apple Color Emoji"/>
              </a:rPr>
              <a:t>генеральный директор </a:t>
            </a:r>
            <a:r>
              <a:rPr lang="ru-RU" sz="2000" dirty="0" err="1">
                <a:latin typeface="Gilroy" panose="00000500000000000000" pitchFamily="2" charset="-52"/>
                <a:ea typeface="Calibri" panose="020F0502020204030204" pitchFamily="34" charset="0"/>
                <a:cs typeface="Apple Color Emoji"/>
              </a:rPr>
              <a:t>сейлз</a:t>
            </a:r>
            <a:r>
              <a:rPr lang="ru-RU" sz="2000" dirty="0">
                <a:latin typeface="Gilroy" panose="00000500000000000000" pitchFamily="2" charset="-52"/>
                <a:ea typeface="Calibri" panose="020F0502020204030204" pitchFamily="34" charset="0"/>
                <a:cs typeface="Apple Color Emoji"/>
              </a:rPr>
              <a:t>-хауса </a:t>
            </a:r>
            <a:r>
              <a:rPr lang="ru-RU" sz="2000" dirty="0" smtClean="0">
                <a:latin typeface="Gilroy" panose="00000500000000000000" pitchFamily="2" charset="-52"/>
                <a:ea typeface="Calibri" panose="020F0502020204030204" pitchFamily="34" charset="0"/>
                <a:cs typeface="Apple Color Emoji"/>
              </a:rPr>
              <a:t>Эверест</a:t>
            </a:r>
            <a:endParaRPr lang="ru-RU" sz="2000" dirty="0">
              <a:latin typeface="Gilroy" panose="00000500000000000000" pitchFamily="2" charset="-52"/>
              <a:ea typeface="Calibri" panose="020F0502020204030204" pitchFamily="34" charset="0"/>
              <a:cs typeface="Apple Color Emoj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9314" y="5505619"/>
            <a:ext cx="75969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Gilroy" panose="00000500000000000000" pitchFamily="2" charset="-52"/>
              </a:rPr>
              <a:t>NMI </a:t>
            </a:r>
            <a:r>
              <a:rPr lang="en-US" sz="2000" dirty="0">
                <a:latin typeface="Gilroy" panose="00000500000000000000" pitchFamily="2" charset="-52"/>
              </a:rPr>
              <a:t>Group </a:t>
            </a:r>
            <a:r>
              <a:rPr lang="ru-RU" sz="2000" dirty="0">
                <a:latin typeface="Gilroy" panose="00000500000000000000" pitchFamily="2" charset="-52"/>
              </a:rPr>
              <a:t>и </a:t>
            </a:r>
            <a:r>
              <a:rPr lang="en-US" sz="2000" dirty="0" smtClean="0">
                <a:latin typeface="Gilroy" panose="00000500000000000000" pitchFamily="2" charset="-52"/>
              </a:rPr>
              <a:t>Adindex</a:t>
            </a:r>
            <a:r>
              <a:rPr lang="ru-RU" sz="2000" dirty="0">
                <a:latin typeface="Gilroy" panose="00000500000000000000" pitchFamily="2" charset="-52"/>
              </a:rPr>
              <a:t/>
            </a:r>
            <a:br>
              <a:rPr lang="ru-RU" sz="2000" dirty="0">
                <a:latin typeface="Gilroy" panose="00000500000000000000" pitchFamily="2" charset="-52"/>
              </a:rPr>
            </a:br>
            <a:r>
              <a:rPr lang="ru-RU" sz="2000" dirty="0" smtClean="0">
                <a:latin typeface="Gilroy" panose="00000500000000000000" pitchFamily="2" charset="-52"/>
              </a:rPr>
              <a:t>«</a:t>
            </a:r>
            <a:r>
              <a:rPr lang="ru-RU" sz="2000" dirty="0" err="1" smtClean="0">
                <a:latin typeface="Gilroy" panose="00000500000000000000" pitchFamily="2" charset="-52"/>
              </a:rPr>
              <a:t>NMi</a:t>
            </a:r>
            <a:r>
              <a:rPr lang="ru-RU" sz="2000" dirty="0" smtClean="0">
                <a:latin typeface="Gilroy" panose="00000500000000000000" pitchFamily="2" charset="-52"/>
              </a:rPr>
              <a:t> </a:t>
            </a:r>
            <a:r>
              <a:rPr lang="ru-RU" sz="2000" dirty="0" err="1" smtClean="0">
                <a:latin typeface="Gilroy" panose="00000500000000000000" pitchFamily="2" charset="-52"/>
              </a:rPr>
              <a:t>Public</a:t>
            </a:r>
            <a:r>
              <a:rPr lang="ru-RU" sz="2000" dirty="0" smtClean="0">
                <a:latin typeface="Gilroy" panose="00000500000000000000" pitchFamily="2" charset="-52"/>
              </a:rPr>
              <a:t> </a:t>
            </a:r>
            <a:r>
              <a:rPr lang="ru-RU" sz="2000" dirty="0" err="1" smtClean="0">
                <a:latin typeface="Gilroy" panose="00000500000000000000" pitchFamily="2" charset="-52"/>
              </a:rPr>
              <a:t>Talk</a:t>
            </a:r>
            <a:r>
              <a:rPr lang="ru-RU" sz="2000" dirty="0" smtClean="0">
                <a:latin typeface="Gilroy" panose="00000500000000000000" pitchFamily="2" charset="-52"/>
              </a:rPr>
              <a:t>: готов ли бизнес к выходу из самоизоляции?»</a:t>
            </a:r>
          </a:p>
          <a:p>
            <a:endParaRPr lang="en-US" sz="2000" dirty="0">
              <a:latin typeface="Gilroy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5565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6" r="29063" b="7570"/>
          <a:stretch/>
        </p:blipFill>
        <p:spPr>
          <a:xfrm flipH="1" flipV="1">
            <a:off x="8244100" y="0"/>
            <a:ext cx="3947900" cy="6338888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-6643" y="816359"/>
            <a:ext cx="6433457" cy="714892"/>
          </a:xfrm>
          <a:prstGeom prst="roundRect">
            <a:avLst>
              <a:gd name="adj" fmla="val 0"/>
            </a:avLst>
          </a:prstGeom>
          <a:solidFill>
            <a:srgbClr val="FABA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58175" y="884919"/>
            <a:ext cx="5501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Gilroy ExtraBold" panose="00000900000000000000" pitchFamily="50" charset="-52"/>
              </a:rPr>
              <a:t>МНЕНИЯ СОТРУДНИКОВ</a:t>
            </a:r>
            <a:endParaRPr lang="ru-RU" sz="3600" dirty="0">
              <a:latin typeface="Gilroy ExtraBold" panose="00000900000000000000" pitchFamily="50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175" y="1469908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Gilroy" panose="00000500000000000000" pitchFamily="2" charset="-52"/>
              </a:rPr>
              <a:t>США</a:t>
            </a:r>
            <a:endParaRPr lang="ru-RU" sz="3600" dirty="0">
              <a:latin typeface="Gilroy" panose="000005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98293" y="3405778"/>
            <a:ext cx="52321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Gilroy" panose="00000500000000000000" pitchFamily="2" charset="-52"/>
              </a:rPr>
              <a:t>Д</a:t>
            </a:r>
            <a:r>
              <a:rPr lang="ru-RU" sz="2000" dirty="0" smtClean="0">
                <a:latin typeface="Gilroy" panose="00000500000000000000" pitchFamily="2" charset="-52"/>
              </a:rPr>
              <a:t>о</a:t>
            </a:r>
            <a:r>
              <a:rPr lang="ru-RU" dirty="0" smtClean="0">
                <a:latin typeface="Gilroy" panose="00000500000000000000" pitchFamily="2" charset="-52"/>
              </a:rPr>
              <a:t> </a:t>
            </a:r>
            <a:r>
              <a:rPr lang="ru-RU" sz="3600" dirty="0" smtClean="0">
                <a:solidFill>
                  <a:srgbClr val="FABA0E"/>
                </a:solidFill>
                <a:latin typeface="Gilroy ExtraBold" panose="00000900000000000000" pitchFamily="50" charset="-52"/>
              </a:rPr>
              <a:t>53%</a:t>
            </a:r>
            <a:r>
              <a:rPr lang="ru-RU" dirty="0">
                <a:latin typeface="Gilroy" panose="00000500000000000000" pitchFamily="2" charset="-52"/>
              </a:rPr>
              <a:t> </a:t>
            </a:r>
            <a:r>
              <a:rPr lang="ru-RU" sz="2000" dirty="0" smtClean="0">
                <a:latin typeface="Gilroy" panose="00000500000000000000" pitchFamily="2" charset="-52"/>
              </a:rPr>
              <a:t>их доля снизилась к середине</a:t>
            </a:r>
            <a:br>
              <a:rPr lang="ru-RU" sz="2000" dirty="0" smtClean="0">
                <a:latin typeface="Gilroy" panose="00000500000000000000" pitchFamily="2" charset="-52"/>
              </a:rPr>
            </a:br>
            <a:r>
              <a:rPr lang="ru-RU" sz="2000" dirty="0" smtClean="0">
                <a:latin typeface="Gilroy" panose="00000500000000000000" pitchFamily="2" charset="-52"/>
              </a:rPr>
              <a:t>апреля.</a:t>
            </a:r>
            <a:endParaRPr lang="ru-RU" sz="2000" dirty="0">
              <a:latin typeface="Gilroy" panose="00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16204" y="2096417"/>
            <a:ext cx="521425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ABA0E"/>
                </a:solidFill>
                <a:latin typeface="Gilroy ExtraBold" panose="00000900000000000000" pitchFamily="50" charset="-52"/>
              </a:rPr>
              <a:t>62%</a:t>
            </a:r>
            <a:r>
              <a:rPr lang="ru-RU" dirty="0" smtClean="0">
                <a:latin typeface="Gilroy ExtraBold" panose="00000900000000000000" pitchFamily="50" charset="-52"/>
              </a:rPr>
              <a:t/>
            </a:r>
            <a:br>
              <a:rPr lang="ru-RU" dirty="0" smtClean="0">
                <a:latin typeface="Gilroy ExtraBold" panose="00000900000000000000" pitchFamily="50" charset="-52"/>
              </a:rPr>
            </a:br>
            <a:r>
              <a:rPr lang="ru-RU" sz="2000" dirty="0" smtClean="0">
                <a:latin typeface="Gilroy" panose="00000500000000000000" pitchFamily="2" charset="-52"/>
              </a:rPr>
              <a:t>сотрудников хотели работать</a:t>
            </a:r>
          </a:p>
          <a:p>
            <a:r>
              <a:rPr lang="ru-RU" sz="2000" dirty="0" smtClean="0">
                <a:latin typeface="Gilroy" panose="00000500000000000000" pitchFamily="2" charset="-52"/>
              </a:rPr>
              <a:t>удаленно столько, сколько возможно</a:t>
            </a:r>
            <a:r>
              <a:rPr lang="ru-RU" dirty="0" smtClean="0">
                <a:latin typeface="Gilroy" panose="00000500000000000000" pitchFamily="2" charset="-52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98293" y="4286715"/>
            <a:ext cx="4887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Gilroy" panose="00000500000000000000" pitchFamily="2" charset="-52"/>
              </a:rPr>
              <a:t>То есть </a:t>
            </a:r>
            <a:r>
              <a:rPr lang="ru-RU" sz="3600" dirty="0" smtClean="0">
                <a:solidFill>
                  <a:srgbClr val="FABA0E"/>
                </a:solidFill>
                <a:latin typeface="Gilroy ExtraBold" panose="00000900000000000000" pitchFamily="50" charset="-52"/>
              </a:rPr>
              <a:t>47% </a:t>
            </a:r>
            <a:r>
              <a:rPr lang="ru-RU" sz="2000" dirty="0" smtClean="0">
                <a:latin typeface="Gilroy" panose="00000500000000000000" pitchFamily="2" charset="-52"/>
              </a:rPr>
              <a:t>уже хотели вернуться </a:t>
            </a:r>
            <a:br>
              <a:rPr lang="ru-RU" sz="2000" dirty="0" smtClean="0">
                <a:latin typeface="Gilroy" panose="00000500000000000000" pitchFamily="2" charset="-52"/>
              </a:rPr>
            </a:br>
            <a:r>
              <a:rPr lang="ru-RU" sz="2000" dirty="0" smtClean="0">
                <a:latin typeface="Gilroy" panose="00000500000000000000" pitchFamily="2" charset="-52"/>
              </a:rPr>
              <a:t>в офис.</a:t>
            </a:r>
            <a:endParaRPr lang="ru-RU" sz="2000" dirty="0">
              <a:latin typeface="Gilroy" panose="00000500000000000000" pitchFamily="2" charset="-52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975147423"/>
              </p:ext>
            </p:extLst>
          </p:nvPr>
        </p:nvGraphicFramePr>
        <p:xfrm>
          <a:off x="495800" y="2093943"/>
          <a:ext cx="6487886" cy="3418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769698" y="5719197"/>
            <a:ext cx="163286" cy="174172"/>
          </a:xfrm>
          <a:prstGeom prst="rect">
            <a:avLst/>
          </a:prstGeom>
          <a:solidFill>
            <a:srgbClr val="FABA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69698" y="5415357"/>
            <a:ext cx="163286" cy="174172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932984" y="5637006"/>
            <a:ext cx="5719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Gilroy" panose="00000500000000000000" pitchFamily="2" charset="-52"/>
              </a:rPr>
              <a:t>Желание работать удаленно столько, сколько возможно</a:t>
            </a:r>
            <a:endParaRPr lang="ru-RU" sz="1600" dirty="0">
              <a:latin typeface="Gilroy" panose="00000500000000000000" pitchFamily="2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2984" y="5333166"/>
            <a:ext cx="2795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Gilroy" panose="00000500000000000000" pitchFamily="2" charset="-52"/>
              </a:rPr>
              <a:t>Желание вернуться в офис</a:t>
            </a:r>
            <a:endParaRPr lang="ru-RU" sz="1600" dirty="0">
              <a:latin typeface="Gilroy" panose="00000500000000000000" pitchFamily="2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4557" y="6439648"/>
            <a:ext cx="18389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Источник: </a:t>
            </a:r>
            <a:r>
              <a:rPr lang="en-US" sz="1200" dirty="0" smtClean="0">
                <a:latin typeface="Gilroy" panose="00000500000000000000" pitchFamily="2" charset="-52"/>
                <a:ea typeface="Calibri" panose="020F0502020204030204" pitchFamily="34" charset="0"/>
              </a:rPr>
              <a:t>Gallup</a:t>
            </a:r>
            <a:r>
              <a:rPr lang="en-US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 2020</a:t>
            </a:r>
            <a:endParaRPr lang="ru-RU" sz="1200" dirty="0">
              <a:latin typeface="Gilroy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8201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6" r="29063" b="7570"/>
          <a:stretch/>
        </p:blipFill>
        <p:spPr>
          <a:xfrm flipH="1" flipV="1">
            <a:off x="8233729" y="22205"/>
            <a:ext cx="3947900" cy="6338888"/>
          </a:xfrm>
          <a:prstGeom prst="rect">
            <a:avLst/>
          </a:prstGeom>
        </p:spPr>
      </p:pic>
      <p:sp>
        <p:nvSpPr>
          <p:cNvPr id="33" name="Скругленный прямоугольник 32"/>
          <p:cNvSpPr/>
          <p:nvPr/>
        </p:nvSpPr>
        <p:spPr>
          <a:xfrm>
            <a:off x="-6643" y="809091"/>
            <a:ext cx="6433457" cy="714892"/>
          </a:xfrm>
          <a:prstGeom prst="roundRect">
            <a:avLst>
              <a:gd name="adj" fmla="val 0"/>
            </a:avLst>
          </a:prstGeom>
          <a:solidFill>
            <a:srgbClr val="FABA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58175" y="877651"/>
            <a:ext cx="5501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Gilroy ExtraBold" panose="00000900000000000000" pitchFamily="50" charset="-52"/>
              </a:rPr>
              <a:t>МНЕНИЯ СОТРУДНИКОВ</a:t>
            </a:r>
            <a:endParaRPr lang="ru-RU" sz="3600" dirty="0">
              <a:latin typeface="Gilroy ExtraBold" panose="00000900000000000000" pitchFamily="50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67600" y="2223373"/>
            <a:ext cx="472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ABA0E"/>
                </a:solidFill>
                <a:latin typeface="Gilroy ExtraBold" panose="00000900000000000000" pitchFamily="50" charset="-52"/>
              </a:rPr>
              <a:t>36%</a:t>
            </a:r>
            <a:r>
              <a:rPr lang="ru-RU" dirty="0" smtClean="0">
                <a:latin typeface="Gilroy" panose="00000500000000000000" pitchFamily="2" charset="-52"/>
              </a:rPr>
              <a:t/>
            </a:r>
            <a:br>
              <a:rPr lang="ru-RU" dirty="0" smtClean="0">
                <a:latin typeface="Gilroy" panose="00000500000000000000" pitchFamily="2" charset="-52"/>
              </a:rPr>
            </a:br>
            <a:r>
              <a:rPr lang="ru-RU" sz="2000" dirty="0" smtClean="0">
                <a:latin typeface="Gilroy" panose="00000500000000000000" pitchFamily="2" charset="-52"/>
              </a:rPr>
              <a:t>выступили </a:t>
            </a:r>
            <a:r>
              <a:rPr lang="ru-RU" sz="2000" dirty="0" smtClean="0">
                <a:latin typeface="Gilroy ExtraBold" panose="00000900000000000000" pitchFamily="50" charset="-52"/>
              </a:rPr>
              <a:t>«за» </a:t>
            </a:r>
            <a:r>
              <a:rPr lang="ru-RU" sz="2000" dirty="0" smtClean="0">
                <a:latin typeface="Gilroy" panose="00000500000000000000" pitchFamily="2" charset="-52"/>
              </a:rPr>
              <a:t>удаленный</a:t>
            </a:r>
            <a:br>
              <a:rPr lang="ru-RU" sz="2000" dirty="0" smtClean="0">
                <a:latin typeface="Gilroy" panose="00000500000000000000" pitchFamily="2" charset="-52"/>
              </a:rPr>
            </a:br>
            <a:r>
              <a:rPr lang="ru-RU" sz="2000" dirty="0" smtClean="0">
                <a:latin typeface="Gilroy" panose="00000500000000000000" pitchFamily="2" charset="-52"/>
              </a:rPr>
              <a:t>режим</a:t>
            </a:r>
            <a:endParaRPr lang="ru-RU" sz="2000" dirty="0">
              <a:latin typeface="Gilroy" panose="00000500000000000000" pitchFamily="2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67600" y="3648329"/>
            <a:ext cx="37435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latin typeface="Gilroy ExtraBold" panose="00000900000000000000" pitchFamily="50" charset="-52"/>
              </a:rPr>
              <a:t>61%</a:t>
            </a:r>
            <a:r>
              <a:rPr lang="ru-RU" dirty="0" smtClean="0">
                <a:latin typeface="Gilroy ExtraBold" panose="00000900000000000000" pitchFamily="50" charset="-52"/>
              </a:rPr>
              <a:t/>
            </a:r>
            <a:br>
              <a:rPr lang="ru-RU" dirty="0" smtClean="0">
                <a:latin typeface="Gilroy ExtraBold" panose="00000900000000000000" pitchFamily="50" charset="-52"/>
              </a:rPr>
            </a:br>
            <a:r>
              <a:rPr lang="ru-RU" sz="2000" dirty="0" smtClean="0">
                <a:latin typeface="Gilroy" panose="00000500000000000000" pitchFamily="2" charset="-52"/>
              </a:rPr>
              <a:t>россиян удаленная работа</a:t>
            </a:r>
            <a:r>
              <a:rPr lang="ru-RU" sz="2000" dirty="0" smtClean="0">
                <a:latin typeface="Gilroy ExtraBold" panose="00000900000000000000" pitchFamily="50" charset="-52"/>
              </a:rPr>
              <a:t> не понравилась</a:t>
            </a:r>
            <a:endParaRPr lang="ru-RU" sz="2000" dirty="0">
              <a:latin typeface="Gilroy ExtraBold" panose="00000900000000000000" pitchFamily="50" charset="-5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25343" y="11550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558175" y="1462640"/>
            <a:ext cx="2119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Gilroy" panose="00000500000000000000" pitchFamily="2" charset="-52"/>
              </a:rPr>
              <a:t>РОССИЯ</a:t>
            </a:r>
            <a:endParaRPr lang="ru-RU" sz="3600" dirty="0">
              <a:latin typeface="Gilroy" panose="00000500000000000000" pitchFamily="2" charset="-5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71415" y="4006945"/>
            <a:ext cx="1321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atin typeface="Gilroy ExtraBold" panose="00000900000000000000" pitchFamily="50" charset="-52"/>
              </a:rPr>
              <a:t>78%</a:t>
            </a:r>
            <a:endParaRPr lang="ru-RU" sz="4800" dirty="0">
              <a:latin typeface="Gilroy ExtraBold" panose="00000900000000000000" pitchFamily="50" charset="-5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41411" y="2442226"/>
            <a:ext cx="1324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rgbClr val="FABA0E"/>
                </a:solidFill>
                <a:latin typeface="Gilroy ExtraBold" panose="00000900000000000000" pitchFamily="50" charset="-52"/>
              </a:rPr>
              <a:t>22%</a:t>
            </a:r>
            <a:endParaRPr lang="ru-RU" sz="4800" dirty="0">
              <a:solidFill>
                <a:srgbClr val="FABA0E"/>
              </a:solidFill>
              <a:latin typeface="Gilroy ExtraBold" panose="00000900000000000000" pitchFamily="50" charset="-52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47042" y="6525753"/>
            <a:ext cx="101508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Источники: </a:t>
            </a:r>
            <a:r>
              <a:rPr lang="ru-RU" sz="1200" dirty="0" err="1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Ipsos</a:t>
            </a:r>
            <a:r>
              <a:rPr lang="ru-RU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 </a:t>
            </a:r>
            <a:r>
              <a:rPr lang="ru-RU" sz="1200" dirty="0" err="1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Adapt</a:t>
            </a:r>
            <a:r>
              <a:rPr lang="ru-RU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! </a:t>
            </a:r>
            <a:r>
              <a:rPr lang="en-US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Emergency Monitoring (</a:t>
            </a:r>
            <a:r>
              <a:rPr lang="ru-RU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вторая волна</a:t>
            </a:r>
            <a:r>
              <a:rPr lang="en-US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: 6-8 </a:t>
            </a:r>
            <a:r>
              <a:rPr lang="ru-RU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апреля</a:t>
            </a:r>
            <a:r>
              <a:rPr lang="en-US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); </a:t>
            </a:r>
            <a:r>
              <a:rPr lang="ru-RU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ВЦИОМ</a:t>
            </a:r>
            <a:r>
              <a:rPr lang="en-US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, Social Business Group (</a:t>
            </a:r>
            <a:r>
              <a:rPr lang="ru-RU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опрос</a:t>
            </a:r>
            <a:r>
              <a:rPr lang="en-US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 30 </a:t>
            </a:r>
            <a:r>
              <a:rPr lang="ru-RU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апреля</a:t>
            </a:r>
            <a:r>
              <a:rPr lang="en-US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)</a:t>
            </a:r>
            <a:endParaRPr lang="ru-RU" sz="1200" dirty="0">
              <a:latin typeface="Gilroy" panose="00000500000000000000" pitchFamily="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6073" y="3123315"/>
            <a:ext cx="42382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Gilroy" panose="00000500000000000000" pitchFamily="2" charset="-52"/>
              </a:rPr>
              <a:t>россиян </a:t>
            </a:r>
            <a:r>
              <a:rPr lang="ru-RU" sz="2000" dirty="0" smtClean="0">
                <a:latin typeface="Gilroy ExtraBold" panose="00000900000000000000" pitchFamily="50" charset="-52"/>
              </a:rPr>
              <a:t>полностью</a:t>
            </a:r>
            <a:br>
              <a:rPr lang="ru-RU" sz="2000" dirty="0" smtClean="0">
                <a:latin typeface="Gilroy ExtraBold" panose="00000900000000000000" pitchFamily="50" charset="-52"/>
              </a:rPr>
            </a:br>
            <a:r>
              <a:rPr lang="ru-RU" sz="2000" dirty="0" smtClean="0">
                <a:latin typeface="Gilroy ExtraBold" panose="00000900000000000000" pitchFamily="50" charset="-52"/>
              </a:rPr>
              <a:t>устраивает</a:t>
            </a:r>
            <a:r>
              <a:rPr lang="ru-RU" sz="2000" dirty="0">
                <a:latin typeface="Gilroy" panose="00000500000000000000" pitchFamily="2" charset="-52"/>
              </a:rPr>
              <a:t> </a:t>
            </a:r>
            <a:r>
              <a:rPr lang="ru-RU" sz="2000" dirty="0" smtClean="0">
                <a:latin typeface="Gilroy" panose="00000500000000000000" pitchFamily="2" charset="-52"/>
              </a:rPr>
              <a:t>удаленная работа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056073" y="4652719"/>
            <a:ext cx="231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Gilroy" panose="00000500000000000000" pitchFamily="2" charset="-52"/>
              </a:rPr>
              <a:t>в</a:t>
            </a:r>
            <a:r>
              <a:rPr lang="ru-RU" sz="2000" dirty="0" smtClean="0">
                <a:latin typeface="Gilroy" panose="00000500000000000000" pitchFamily="2" charset="-52"/>
              </a:rPr>
              <a:t>идят недостатки</a:t>
            </a:r>
            <a:endParaRPr lang="ru-RU" sz="2000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940790" y="2440478"/>
            <a:ext cx="0" cy="2847975"/>
          </a:xfrm>
          <a:prstGeom prst="line">
            <a:avLst/>
          </a:prstGeom>
          <a:ln w="19050">
            <a:solidFill>
              <a:srgbClr val="FABA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7337655" y="2224342"/>
            <a:ext cx="0" cy="2847975"/>
          </a:xfrm>
          <a:prstGeom prst="line">
            <a:avLst/>
          </a:prstGeom>
          <a:ln w="19050">
            <a:solidFill>
              <a:srgbClr val="FABA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273899" y="2428932"/>
            <a:ext cx="16522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44546A"/>
                </a:solidFill>
                <a:latin typeface="Gilroy ExtraBold" panose="00000900000000000000" pitchFamily="50" charset="-52"/>
                <a:ea typeface="Calibri" panose="020F0502020204030204" pitchFamily="34" charset="0"/>
              </a:rPr>
              <a:t>Опрос</a:t>
            </a:r>
            <a:br>
              <a:rPr lang="ru-RU" dirty="0" smtClean="0">
                <a:solidFill>
                  <a:srgbClr val="44546A"/>
                </a:solidFill>
                <a:latin typeface="Gilroy ExtraBold" panose="00000900000000000000" pitchFamily="50" charset="-52"/>
                <a:ea typeface="Calibri" panose="020F0502020204030204" pitchFamily="34" charset="0"/>
              </a:rPr>
            </a:br>
            <a:r>
              <a:rPr lang="ru-RU" dirty="0" err="1" smtClean="0">
                <a:solidFill>
                  <a:srgbClr val="44546A"/>
                </a:solidFill>
                <a:latin typeface="Gilroy ExtraBold" panose="00000900000000000000" pitchFamily="50" charset="-52"/>
                <a:ea typeface="Calibri" panose="020F0502020204030204" pitchFamily="34" charset="0"/>
              </a:rPr>
              <a:t>Ipsos</a:t>
            </a:r>
            <a:endParaRPr lang="ru-RU" dirty="0">
              <a:solidFill>
                <a:srgbClr val="44546A"/>
              </a:solidFill>
              <a:latin typeface="Gilroy ExtraBold" panose="00000900000000000000" pitchFamily="50" charset="-52"/>
              <a:ea typeface="Calibri" panose="020F0502020204030204" pitchFamily="34" charset="0"/>
            </a:endParaRPr>
          </a:p>
          <a:p>
            <a:pPr algn="r"/>
            <a:r>
              <a:rPr lang="ru-RU" dirty="0" err="1" smtClean="0">
                <a:solidFill>
                  <a:srgbClr val="44546A"/>
                </a:solidFill>
                <a:latin typeface="Gilroy ExtraBold" panose="00000900000000000000" pitchFamily="50" charset="-52"/>
                <a:ea typeface="Calibri" panose="020F0502020204030204" pitchFamily="34" charset="0"/>
              </a:rPr>
              <a:t>Adapt</a:t>
            </a:r>
            <a:r>
              <a:rPr lang="ru-RU" dirty="0">
                <a:solidFill>
                  <a:srgbClr val="44546A"/>
                </a:solidFill>
                <a:latin typeface="Gilroy ExtraBold" panose="00000900000000000000" pitchFamily="50" charset="-52"/>
                <a:ea typeface="Calibri" panose="020F0502020204030204" pitchFamily="34" charset="0"/>
              </a:rPr>
              <a:t>! </a:t>
            </a:r>
            <a:r>
              <a:rPr lang="en-US" dirty="0">
                <a:solidFill>
                  <a:srgbClr val="44546A"/>
                </a:solidFill>
                <a:latin typeface="Gilroy ExtraBold" panose="00000900000000000000" pitchFamily="50" charset="-52"/>
                <a:ea typeface="Calibri" panose="020F0502020204030204" pitchFamily="34" charset="0"/>
              </a:rPr>
              <a:t>Emergency Monitoring </a:t>
            </a:r>
            <a:endParaRPr lang="ru-RU" dirty="0">
              <a:solidFill>
                <a:srgbClr val="44546A"/>
              </a:solidFill>
              <a:latin typeface="Gilroy ExtraBold" panose="00000900000000000000" pitchFamily="5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68727" y="2223373"/>
            <a:ext cx="1561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44546A"/>
                </a:solidFill>
                <a:latin typeface="Gilroy ExtraBold" panose="00000900000000000000" pitchFamily="50" charset="-52"/>
                <a:ea typeface="Calibri" panose="020F0502020204030204" pitchFamily="34" charset="0"/>
              </a:rPr>
              <a:t>Опрос</a:t>
            </a:r>
            <a:br>
              <a:rPr lang="ru-RU" dirty="0" smtClean="0">
                <a:solidFill>
                  <a:srgbClr val="44546A"/>
                </a:solidFill>
                <a:latin typeface="Gilroy ExtraBold" panose="00000900000000000000" pitchFamily="50" charset="-52"/>
                <a:ea typeface="Calibri" panose="020F0502020204030204" pitchFamily="34" charset="0"/>
              </a:rPr>
            </a:br>
            <a:r>
              <a:rPr lang="ru-RU" dirty="0" smtClean="0">
                <a:solidFill>
                  <a:srgbClr val="44546A"/>
                </a:solidFill>
                <a:latin typeface="Gilroy ExtraBold" panose="00000900000000000000" pitchFamily="50" charset="-52"/>
                <a:ea typeface="Calibri" panose="020F0502020204030204" pitchFamily="34" charset="0"/>
              </a:rPr>
              <a:t>ВЦИОМ</a:t>
            </a:r>
            <a:br>
              <a:rPr lang="ru-RU" dirty="0" smtClean="0">
                <a:solidFill>
                  <a:srgbClr val="44546A"/>
                </a:solidFill>
                <a:latin typeface="Gilroy ExtraBold" panose="00000900000000000000" pitchFamily="50" charset="-52"/>
                <a:ea typeface="Calibri" panose="020F0502020204030204" pitchFamily="34" charset="0"/>
              </a:rPr>
            </a:br>
            <a:r>
              <a:rPr lang="ru-RU" dirty="0" smtClean="0">
                <a:solidFill>
                  <a:srgbClr val="44546A"/>
                </a:solidFill>
                <a:latin typeface="Gilroy ExtraBold" panose="00000900000000000000" pitchFamily="50" charset="-52"/>
                <a:ea typeface="Calibri" panose="020F0502020204030204" pitchFamily="34" charset="0"/>
              </a:rPr>
              <a:t>и </a:t>
            </a:r>
            <a:r>
              <a:rPr lang="en-US" dirty="0" smtClean="0">
                <a:solidFill>
                  <a:srgbClr val="44546A"/>
                </a:solidFill>
                <a:latin typeface="Gilroy ExtraBold" panose="00000900000000000000" pitchFamily="50" charset="-52"/>
                <a:ea typeface="Calibri" panose="020F0502020204030204" pitchFamily="34" charset="0"/>
              </a:rPr>
              <a:t>Social </a:t>
            </a:r>
            <a:r>
              <a:rPr lang="en-US" dirty="0">
                <a:solidFill>
                  <a:srgbClr val="44546A"/>
                </a:solidFill>
                <a:latin typeface="Gilroy ExtraBold" panose="00000900000000000000" pitchFamily="50" charset="-52"/>
                <a:ea typeface="Calibri" panose="020F0502020204030204" pitchFamily="34" charset="0"/>
              </a:rPr>
              <a:t>Business Group </a:t>
            </a:r>
            <a:endParaRPr lang="ru-RU" dirty="0">
              <a:solidFill>
                <a:srgbClr val="44546A"/>
              </a:solidFill>
              <a:latin typeface="Gilroy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006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0" t="46667" r="29063"/>
          <a:stretch/>
        </p:blipFill>
        <p:spPr>
          <a:xfrm flipH="1" flipV="1">
            <a:off x="8310043" y="0"/>
            <a:ext cx="3912102" cy="3657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8877" y="2558534"/>
            <a:ext cx="43989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prstClr val="black"/>
                </a:solidFill>
                <a:latin typeface="Gilroy ExtraBold" panose="00000900000000000000" pitchFamily="50" charset="-52"/>
                <a:ea typeface="Calibri" panose="020F0502020204030204" pitchFamily="34" charset="0"/>
              </a:rPr>
              <a:t>ВОЗВРАЩЕНИЕ:</a:t>
            </a:r>
            <a:endParaRPr lang="ru-RU" sz="4400" dirty="0">
              <a:solidFill>
                <a:prstClr val="black"/>
              </a:solidFill>
              <a:latin typeface="Gilroy ExtraBold" panose="00000900000000000000" pitchFamily="50" charset="-52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8877" y="3379172"/>
            <a:ext cx="9395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Gilroy" panose="00000500000000000000" pitchFamily="2" charset="-52"/>
                <a:ea typeface="Calibri" panose="020F0502020204030204" pitchFamily="34" charset="0"/>
              </a:rPr>
              <a:t>ЖИВЫЕ КОММУНИКАЦИИ - ЭФФЕКТИВНЕЕ</a:t>
            </a:r>
            <a:endParaRPr lang="ru-RU" sz="3600" dirty="0">
              <a:solidFill>
                <a:prstClr val="black"/>
              </a:solidFill>
              <a:latin typeface="Gilroy" panose="00000500000000000000" pitchFamily="2" charset="-52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07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9765" y="1611230"/>
            <a:ext cx="58673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Gilroy ExtraBold" panose="00000900000000000000" pitchFamily="50" charset="-52"/>
              </a:rPr>
              <a:t>Э</a:t>
            </a:r>
            <a:r>
              <a:rPr lang="ru-RU" sz="2400" dirty="0" smtClean="0">
                <a:latin typeface="Gilroy ExtraBold" panose="00000900000000000000" pitchFamily="50" charset="-52"/>
              </a:rPr>
              <a:t>ффективность</a:t>
            </a:r>
            <a:r>
              <a:rPr lang="ru-RU" sz="2400" dirty="0">
                <a:latin typeface="Gilroy ExtraBold" panose="00000900000000000000" pitchFamily="50" charset="-52"/>
              </a:rPr>
              <a:t>, на которую ориентируется любой бизнес, возможна лишь в условиях личных </a:t>
            </a:r>
            <a:r>
              <a:rPr lang="ru-RU" sz="2400" dirty="0" smtClean="0">
                <a:latin typeface="Gilroy ExtraBold" panose="00000900000000000000" pitchFamily="50" charset="-52"/>
              </a:rPr>
              <a:t>коммуникаций</a:t>
            </a:r>
            <a:endParaRPr lang="ru-RU" sz="2400" dirty="0">
              <a:latin typeface="Gilroy ExtraBold" panose="00000900000000000000" pitchFamily="5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9765" y="3882097"/>
            <a:ext cx="53141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Gilroy ExtraBold" panose="00000900000000000000" pitchFamily="50" charset="-52"/>
              </a:rPr>
              <a:t>Медийный бизнес – </a:t>
            </a:r>
            <a:r>
              <a:rPr lang="ru-RU" sz="2400" dirty="0" smtClean="0">
                <a:latin typeface="Gilroy ExtraBold" panose="00000900000000000000" pitchFamily="50" charset="-52"/>
              </a:rPr>
              <a:t>персонифицированный</a:t>
            </a:r>
            <a:endParaRPr lang="ru-RU" sz="2400" dirty="0">
              <a:latin typeface="Gilroy ExtraBold" panose="00000900000000000000" pitchFamily="50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9765" y="4713094"/>
            <a:ext cx="5353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Gilroy" panose="00000500000000000000" pitchFamily="2" charset="-52"/>
              </a:rPr>
              <a:t>Качество и эффективность </a:t>
            </a:r>
            <a:r>
              <a:rPr lang="ru-RU" sz="2000" dirty="0" smtClean="0">
                <a:latin typeface="Gilroy" panose="00000500000000000000" pitchFamily="2" charset="-52"/>
              </a:rPr>
              <a:t>работы</a:t>
            </a:r>
          </a:p>
          <a:p>
            <a:r>
              <a:rPr lang="ru-RU" sz="2000" dirty="0" smtClean="0">
                <a:latin typeface="Gilroy" panose="00000500000000000000" pitchFamily="2" charset="-52"/>
              </a:rPr>
              <a:t>зависит </a:t>
            </a:r>
            <a:r>
              <a:rPr lang="ru-RU" sz="2000" dirty="0">
                <a:latin typeface="Gilroy" panose="00000500000000000000" pitchFamily="2" charset="-52"/>
              </a:rPr>
              <a:t>во многом от личных контактов.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32512" y="-6241"/>
            <a:ext cx="6086475" cy="6858000"/>
          </a:xfrm>
          <a:prstGeom prst="rect">
            <a:avLst/>
          </a:prstGeom>
          <a:solidFill>
            <a:srgbClr val="FABA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792913" y="848263"/>
            <a:ext cx="54768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Gilroy ExtraBold" panose="00000900000000000000" pitchFamily="50" charset="-52"/>
              </a:rPr>
              <a:t>Мы рассматриваем</a:t>
            </a:r>
            <a:br>
              <a:rPr lang="ru-RU" sz="2800" dirty="0" smtClean="0">
                <a:latin typeface="Gilroy ExtraBold" panose="00000900000000000000" pitchFamily="50" charset="-52"/>
              </a:rPr>
            </a:br>
            <a:r>
              <a:rPr lang="ru-RU" sz="2800" dirty="0" smtClean="0">
                <a:latin typeface="Gilroy ExtraBold" panose="00000900000000000000" pitchFamily="50" charset="-52"/>
              </a:rPr>
              <a:t>три возможных варианта: </a:t>
            </a:r>
            <a:endParaRPr lang="ru-RU" sz="2800" dirty="0">
              <a:latin typeface="Gilroy ExtraBold" panose="00000900000000000000" pitchFamily="5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34151" y="2196005"/>
            <a:ext cx="5300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ilroy" panose="00000500000000000000" pitchFamily="2" charset="-52"/>
              </a:rPr>
              <a:t>выход в офис части сотрудников;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34151" y="4106252"/>
            <a:ext cx="5657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Gilroy" panose="00000500000000000000" pitchFamily="2" charset="-52"/>
              </a:rPr>
              <a:t>полностью удаленная работа</a:t>
            </a:r>
            <a:br>
              <a:rPr lang="ru-RU" sz="2000" dirty="0">
                <a:solidFill>
                  <a:prstClr val="black"/>
                </a:solidFill>
                <a:latin typeface="Gilroy" panose="00000500000000000000" pitchFamily="2" charset="-52"/>
              </a:rPr>
            </a:br>
            <a:r>
              <a:rPr lang="ru-RU" sz="2000" dirty="0">
                <a:solidFill>
                  <a:prstClr val="black"/>
                </a:solidFill>
                <a:latin typeface="Gilroy" panose="00000500000000000000" pitchFamily="2" charset="-52"/>
              </a:rPr>
              <a:t>до ликвидации опасности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34151" y="2761039"/>
            <a:ext cx="56848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>
                <a:latin typeface="Gilroy" panose="00000500000000000000" pitchFamily="2" charset="-52"/>
              </a:rPr>
              <a:t>частично удаленная работа,</a:t>
            </a:r>
            <a:br>
              <a:rPr lang="ru-RU" sz="2000" dirty="0">
                <a:latin typeface="Gilroy" panose="00000500000000000000" pitchFamily="2" charset="-52"/>
              </a:rPr>
            </a:br>
            <a:r>
              <a:rPr lang="ru-RU" sz="2000" dirty="0">
                <a:latin typeface="Gilroy" panose="00000500000000000000" pitchFamily="2" charset="-52"/>
              </a:rPr>
              <a:t>когда сотрудник по определенному</a:t>
            </a:r>
            <a:br>
              <a:rPr lang="ru-RU" sz="2000" dirty="0">
                <a:latin typeface="Gilroy" panose="00000500000000000000" pitchFamily="2" charset="-52"/>
              </a:rPr>
            </a:br>
            <a:r>
              <a:rPr lang="ru-RU" sz="2000" dirty="0">
                <a:latin typeface="Gilroy" panose="00000500000000000000" pitchFamily="2" charset="-52"/>
              </a:rPr>
              <a:t>графику может работать с чередованием</a:t>
            </a:r>
            <a:br>
              <a:rPr lang="ru-RU" sz="2000" dirty="0">
                <a:latin typeface="Gilroy" panose="00000500000000000000" pitchFamily="2" charset="-52"/>
              </a:rPr>
            </a:br>
            <a:r>
              <a:rPr lang="ru-RU" sz="2000" dirty="0">
                <a:latin typeface="Gilroy" panose="00000500000000000000" pitchFamily="2" charset="-52"/>
              </a:rPr>
              <a:t>в офисе и дома;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53244" y="1611230"/>
            <a:ext cx="0" cy="1571625"/>
          </a:xfrm>
          <a:prstGeom prst="line">
            <a:avLst/>
          </a:prstGeom>
          <a:ln w="28575">
            <a:solidFill>
              <a:srgbClr val="FABA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53244" y="3938065"/>
            <a:ext cx="0" cy="1550058"/>
          </a:xfrm>
          <a:prstGeom prst="line">
            <a:avLst/>
          </a:prstGeom>
          <a:ln w="28575">
            <a:solidFill>
              <a:srgbClr val="FABA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27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4" r="29063"/>
          <a:stretch/>
        </p:blipFill>
        <p:spPr>
          <a:xfrm flipH="1" flipV="1">
            <a:off x="7843635" y="0"/>
            <a:ext cx="4340727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3614" y="2828836"/>
            <a:ext cx="48846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>
                <a:latin typeface="Gilroy ExtraBold" panose="00000900000000000000" pitchFamily="50" charset="-52"/>
                <a:ea typeface="Calibri" panose="020F0502020204030204" pitchFamily="34" charset="0"/>
                <a:cs typeface="Apple Color Emoji"/>
              </a:rPr>
              <a:t>СПАСИБО!</a:t>
            </a:r>
            <a:endParaRPr lang="ru-RU" sz="7200" dirty="0">
              <a:latin typeface="Gilroy ExtraBold" panose="00000900000000000000" pitchFamily="50" charset="-52"/>
            </a:endParaRPr>
          </a:p>
        </p:txBody>
      </p:sp>
      <p:pic>
        <p:nvPicPr>
          <p:cNvPr id="5" name="Рисунок 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5A2B72B-D7AA-4DB1-8C4D-C060F0521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94" t="43440" r="41371" b="44660"/>
          <a:stretch/>
        </p:blipFill>
        <p:spPr>
          <a:xfrm>
            <a:off x="763614" y="5464922"/>
            <a:ext cx="1284261" cy="50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2253" y="2644259"/>
            <a:ext cx="89162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effectLst/>
                <a:latin typeface="Gilroy ExtraBold" panose="00000900000000000000" pitchFamily="50" charset="-52"/>
                <a:ea typeface="Calibri" panose="020F0502020204030204" pitchFamily="34" charset="0"/>
              </a:rPr>
              <a:t>ПЕРЕХОД НА УДАЛЕННУЮ РАБОТУ: </a:t>
            </a:r>
            <a:endParaRPr lang="ru-RU" sz="4000" dirty="0">
              <a:latin typeface="Gilroy ExtraBold" panose="00000900000000000000" pitchFamily="50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2253" y="3352145"/>
            <a:ext cx="6870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ОПЫТ СЕЙЛЗ-ХАУСА ЭВЕРЕСТ</a:t>
            </a:r>
            <a:endParaRPr lang="ru-RU" sz="3600" dirty="0">
              <a:latin typeface="Gilroy" panose="000005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0" t="46667" r="29063"/>
          <a:stretch/>
        </p:blipFill>
        <p:spPr>
          <a:xfrm flipH="1" flipV="1">
            <a:off x="8310043" y="0"/>
            <a:ext cx="391210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9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0" t="4028" r="29063" b="7569"/>
          <a:stretch/>
        </p:blipFill>
        <p:spPr>
          <a:xfrm>
            <a:off x="10705" y="795338"/>
            <a:ext cx="3407277" cy="6062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0" t="2639" r="29063" b="7570"/>
          <a:stretch/>
        </p:blipFill>
        <p:spPr>
          <a:xfrm flipH="1" flipV="1">
            <a:off x="8775196" y="0"/>
            <a:ext cx="3407277" cy="61579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92085" y="1648480"/>
            <a:ext cx="502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Gilroy" panose="00000500000000000000" pitchFamily="2" charset="-52"/>
              </a:rPr>
              <a:t>Необходимость подстроить</a:t>
            </a:r>
          </a:p>
          <a:p>
            <a:r>
              <a:rPr lang="ru-RU" sz="2000" dirty="0" smtClean="0">
                <a:latin typeface="Gilroy" panose="00000500000000000000" pitchFamily="2" charset="-52"/>
              </a:rPr>
              <a:t>бизнес-процессы под удаленный режим работы в считанные дни</a:t>
            </a:r>
            <a:endParaRPr lang="ru-RU" sz="2000" dirty="0">
              <a:latin typeface="Gilroy" panose="00000500000000000000" pitchFamily="2" charset="-52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31605" y="1522900"/>
            <a:ext cx="860480" cy="1266825"/>
            <a:chOff x="425395" y="1366838"/>
            <a:chExt cx="860480" cy="1266825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425395" y="1366838"/>
              <a:ext cx="777156" cy="1266825"/>
            </a:xfrm>
            <a:prstGeom prst="rect">
              <a:avLst/>
            </a:prstGeom>
            <a:solidFill>
              <a:srgbClr val="FAB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1285875" y="1366838"/>
              <a:ext cx="0" cy="1266825"/>
            </a:xfrm>
            <a:prstGeom prst="line">
              <a:avLst/>
            </a:prstGeom>
            <a:ln w="19050">
              <a:solidFill>
                <a:srgbClr val="445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100" y="1661369"/>
              <a:ext cx="705594" cy="705594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7110725" y="1773375"/>
            <a:ext cx="4862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Gilroy" panose="00000500000000000000" pitchFamily="2" charset="-52"/>
              </a:rPr>
              <a:t>Наши </a:t>
            </a:r>
            <a:r>
              <a:rPr lang="ru-RU" sz="2000" dirty="0" smtClean="0">
                <a:latin typeface="Gilroy" panose="00000500000000000000" pitchFamily="2" charset="-52"/>
              </a:rPr>
              <a:t>бизнес-подходы не только</a:t>
            </a:r>
            <a:br>
              <a:rPr lang="ru-RU" sz="2000" dirty="0" smtClean="0">
                <a:latin typeface="Gilroy" panose="00000500000000000000" pitchFamily="2" charset="-52"/>
              </a:rPr>
            </a:br>
            <a:r>
              <a:rPr lang="ru-RU" sz="2000" dirty="0" smtClean="0">
                <a:latin typeface="Gilroy" panose="00000500000000000000" pitchFamily="2" charset="-52"/>
              </a:rPr>
              <a:t>не пострадали, но </a:t>
            </a:r>
            <a:r>
              <a:rPr lang="ru-RU" sz="2000" dirty="0">
                <a:latin typeface="Gilroy" panose="00000500000000000000" pitchFamily="2" charset="-52"/>
              </a:rPr>
              <a:t>и были усилены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6228170" y="1528761"/>
            <a:ext cx="873030" cy="1266827"/>
            <a:chOff x="6361520" y="1366836"/>
            <a:chExt cx="873030" cy="126682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6361520" y="1366838"/>
              <a:ext cx="777156" cy="1266825"/>
            </a:xfrm>
            <a:prstGeom prst="rect">
              <a:avLst/>
            </a:prstGeom>
            <a:solidFill>
              <a:srgbClr val="FAB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7234550" y="1366836"/>
              <a:ext cx="0" cy="1266825"/>
            </a:xfrm>
            <a:prstGeom prst="line">
              <a:avLst/>
            </a:prstGeom>
            <a:ln w="19050">
              <a:solidFill>
                <a:srgbClr val="445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8398" y="1657310"/>
              <a:ext cx="709653" cy="709653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1527581" y="3926909"/>
            <a:ext cx="3414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Gilroy" panose="00000500000000000000" pitchFamily="2" charset="-52"/>
              </a:rPr>
              <a:t>Все коммуникации</a:t>
            </a:r>
            <a:br>
              <a:rPr lang="ru-RU" sz="2000" dirty="0" smtClean="0">
                <a:latin typeface="Gilroy" panose="00000500000000000000" pitchFamily="2" charset="-52"/>
              </a:rPr>
            </a:br>
            <a:r>
              <a:rPr lang="ru-RU" sz="2000" dirty="0" smtClean="0">
                <a:latin typeface="Gilroy" panose="00000500000000000000" pitchFamily="2" charset="-52"/>
              </a:rPr>
              <a:t>с </a:t>
            </a:r>
            <a:r>
              <a:rPr lang="ru-RU" sz="2000" dirty="0">
                <a:latin typeface="Gilroy" panose="00000500000000000000" pitchFamily="2" charset="-52"/>
              </a:rPr>
              <a:t>партнерами сохранены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631605" y="3630690"/>
            <a:ext cx="860480" cy="1293528"/>
            <a:chOff x="425395" y="3474628"/>
            <a:chExt cx="860480" cy="1293528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425395" y="3501331"/>
              <a:ext cx="777156" cy="1266825"/>
            </a:xfrm>
            <a:prstGeom prst="rect">
              <a:avLst/>
            </a:prstGeom>
            <a:solidFill>
              <a:srgbClr val="FAB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100" y="3707223"/>
              <a:ext cx="707113" cy="707113"/>
            </a:xfrm>
            <a:prstGeom prst="rect">
              <a:avLst/>
            </a:prstGeom>
          </p:spPr>
        </p:pic>
        <p:cxnSp>
          <p:nvCxnSpPr>
            <p:cNvPr id="14" name="Прямая соединительная линия 13"/>
            <p:cNvCxnSpPr/>
            <p:nvPr/>
          </p:nvCxnSpPr>
          <p:spPr>
            <a:xfrm>
              <a:off x="1285875" y="3474628"/>
              <a:ext cx="0" cy="1266825"/>
            </a:xfrm>
            <a:prstGeom prst="line">
              <a:avLst/>
            </a:prstGeom>
            <a:ln w="19050">
              <a:solidFill>
                <a:srgbClr val="445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Прямоугольник 15"/>
          <p:cNvSpPr/>
          <p:nvPr/>
        </p:nvSpPr>
        <p:spPr>
          <a:xfrm>
            <a:off x="7142307" y="3668329"/>
            <a:ext cx="4799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Gilroy" panose="00000500000000000000" pitchFamily="2" charset="-52"/>
              </a:rPr>
              <a:t>Наша задача – </a:t>
            </a:r>
            <a:r>
              <a:rPr lang="ru-RU" sz="2000" dirty="0" smtClean="0">
                <a:latin typeface="Gilroy" panose="00000500000000000000" pitchFamily="2" charset="-52"/>
              </a:rPr>
              <a:t>адаптироваться</a:t>
            </a:r>
            <a:br>
              <a:rPr lang="ru-RU" sz="2000" dirty="0" smtClean="0">
                <a:latin typeface="Gilroy" panose="00000500000000000000" pitchFamily="2" charset="-52"/>
              </a:rPr>
            </a:br>
            <a:r>
              <a:rPr lang="ru-RU" sz="2000" dirty="0" smtClean="0">
                <a:latin typeface="Gilroy" panose="00000500000000000000" pitchFamily="2" charset="-52"/>
              </a:rPr>
              <a:t>к </a:t>
            </a:r>
            <a:r>
              <a:rPr lang="ru-RU" sz="2000" dirty="0">
                <a:latin typeface="Gilroy" panose="00000500000000000000" pitchFamily="2" charset="-52"/>
              </a:rPr>
              <a:t>новым условиям </a:t>
            </a:r>
            <a:r>
              <a:rPr lang="ru-RU" sz="2000" dirty="0" smtClean="0">
                <a:latin typeface="Gilroy" panose="00000500000000000000" pitchFamily="2" charset="-52"/>
              </a:rPr>
              <a:t>рынка и </a:t>
            </a:r>
            <a:r>
              <a:rPr lang="ru-RU" sz="2000" dirty="0">
                <a:latin typeface="Gilroy" panose="00000500000000000000" pitchFamily="2" charset="-52"/>
              </a:rPr>
              <a:t>помочь рекламодателям сделать то </a:t>
            </a:r>
            <a:r>
              <a:rPr lang="ru-RU" sz="2000" dirty="0" smtClean="0">
                <a:latin typeface="Gilroy" panose="00000500000000000000" pitchFamily="2" charset="-52"/>
              </a:rPr>
              <a:t>же</a:t>
            </a:r>
            <a:br>
              <a:rPr lang="ru-RU" sz="2000" dirty="0" smtClean="0">
                <a:latin typeface="Gilroy" panose="00000500000000000000" pitchFamily="2" charset="-52"/>
              </a:rPr>
            </a:br>
            <a:r>
              <a:rPr lang="ru-RU" sz="2000" dirty="0" smtClean="0">
                <a:latin typeface="Gilroy" panose="00000500000000000000" pitchFamily="2" charset="-52"/>
              </a:rPr>
              <a:t>самое</a:t>
            </a:r>
            <a:endParaRPr lang="ru-RU" sz="2000" dirty="0">
              <a:latin typeface="Gilroy" panose="00000500000000000000" pitchFamily="2" charset="-52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6228170" y="3668329"/>
            <a:ext cx="864447" cy="1266826"/>
            <a:chOff x="5243959" y="3474627"/>
            <a:chExt cx="864447" cy="1266826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5243959" y="3474628"/>
              <a:ext cx="777156" cy="1266825"/>
            </a:xfrm>
            <a:prstGeom prst="rect">
              <a:avLst/>
            </a:prstGeom>
            <a:solidFill>
              <a:srgbClr val="FAB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6108406" y="3474627"/>
              <a:ext cx="0" cy="1266825"/>
            </a:xfrm>
            <a:prstGeom prst="line">
              <a:avLst/>
            </a:prstGeom>
            <a:ln w="19050">
              <a:solidFill>
                <a:srgbClr val="445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9454" y="3734928"/>
              <a:ext cx="706165" cy="706165"/>
            </a:xfrm>
            <a:prstGeom prst="rect">
              <a:avLst/>
            </a:prstGeom>
          </p:spPr>
        </p:pic>
      </p:grpSp>
      <p:cxnSp>
        <p:nvCxnSpPr>
          <p:cNvPr id="29" name="Прямая соединительная линия 28"/>
          <p:cNvCxnSpPr/>
          <p:nvPr/>
        </p:nvCxnSpPr>
        <p:spPr>
          <a:xfrm>
            <a:off x="3409950" y="5519738"/>
            <a:ext cx="5372100" cy="0"/>
          </a:xfrm>
          <a:prstGeom prst="line">
            <a:avLst/>
          </a:prstGeom>
          <a:ln w="9525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409950" y="1119188"/>
            <a:ext cx="5372100" cy="0"/>
          </a:xfrm>
          <a:prstGeom prst="line">
            <a:avLst/>
          </a:prstGeom>
          <a:ln w="9525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45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3" r="29062" b="10256"/>
          <a:stretch/>
        </p:blipFill>
        <p:spPr>
          <a:xfrm flipH="1" flipV="1">
            <a:off x="8454688" y="0"/>
            <a:ext cx="3737312" cy="615473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6374" y="1220451"/>
            <a:ext cx="5587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Gilroy ExtraBold" panose="00000900000000000000" pitchFamily="50" charset="-52"/>
              </a:rPr>
              <a:t>НАШЕ РЕШЕНИЕ ДЛЯ ПОДДЕРЖКИ</a:t>
            </a:r>
            <a:br>
              <a:rPr lang="ru-RU" sz="2400" dirty="0" smtClean="0">
                <a:latin typeface="Gilroy ExtraBold" panose="00000900000000000000" pitchFamily="50" charset="-52"/>
              </a:rPr>
            </a:br>
            <a:r>
              <a:rPr lang="ru-RU" sz="2400" dirty="0" smtClean="0">
                <a:latin typeface="Gilroy ExtraBold" panose="00000900000000000000" pitchFamily="50" charset="-52"/>
              </a:rPr>
              <a:t>СОТРУДНИКОВ – РЕГУЛЯРНЫЙ</a:t>
            </a:r>
            <a:br>
              <a:rPr lang="ru-RU" sz="2400" dirty="0" smtClean="0">
                <a:latin typeface="Gilroy ExtraBold" panose="00000900000000000000" pitchFamily="50" charset="-52"/>
              </a:rPr>
            </a:br>
            <a:r>
              <a:rPr lang="ru-RU" sz="2400" dirty="0" smtClean="0">
                <a:solidFill>
                  <a:srgbClr val="FABA0E"/>
                </a:solidFill>
                <a:latin typeface="Gilroy ExtraBold" panose="00000900000000000000" pitchFamily="50" charset="-52"/>
              </a:rPr>
              <a:t>ПОЗИТИВНЫЙ</a:t>
            </a:r>
            <a:r>
              <a:rPr lang="ru-RU" sz="2400" dirty="0" smtClean="0">
                <a:solidFill>
                  <a:srgbClr val="44546A"/>
                </a:solidFill>
                <a:latin typeface="Gilroy ExtraBold" panose="00000900000000000000" pitchFamily="50" charset="-52"/>
              </a:rPr>
              <a:t> </a:t>
            </a:r>
            <a:r>
              <a:rPr lang="ru-RU" sz="2400" dirty="0" smtClean="0">
                <a:latin typeface="Gilroy ExtraBold" panose="00000900000000000000" pitchFamily="50" charset="-52"/>
              </a:rPr>
              <a:t>ДАЙДЖЕСТ</a:t>
            </a:r>
            <a:endParaRPr lang="ru-RU" sz="2400" dirty="0">
              <a:latin typeface="Gilroy ExtraBold" panose="00000900000000000000" pitchFamily="5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2126" y="436290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173">
              <a:spcAft>
                <a:spcPts val="1200"/>
              </a:spcAft>
            </a:pPr>
            <a:r>
              <a:rPr lang="ru-RU" sz="2000" dirty="0">
                <a:latin typeface="Gilroy" panose="00000500000000000000" pitchFamily="2" charset="-52"/>
              </a:rPr>
              <a:t>В</a:t>
            </a:r>
            <a:r>
              <a:rPr lang="ru-RU" sz="2000" dirty="0" smtClean="0">
                <a:latin typeface="Gilroy" panose="00000500000000000000" pitchFamily="2" charset="-52"/>
              </a:rPr>
              <a:t> </a:t>
            </a:r>
            <a:r>
              <a:rPr lang="ru-RU" sz="2000" dirty="0">
                <a:latin typeface="Gilroy" panose="00000500000000000000" pitchFamily="2" charset="-52"/>
              </a:rPr>
              <a:t>рассылке отмечаются </a:t>
            </a:r>
            <a:r>
              <a:rPr lang="ru-RU" sz="2000" dirty="0" smtClean="0">
                <a:latin typeface="Gilroy ExtraBold" panose="00000900000000000000" pitchFamily="50" charset="-52"/>
              </a:rPr>
              <a:t>успехи</a:t>
            </a:r>
            <a:br>
              <a:rPr lang="ru-RU" sz="2000" dirty="0" smtClean="0">
                <a:latin typeface="Gilroy ExtraBold" panose="00000900000000000000" pitchFamily="50" charset="-52"/>
              </a:rPr>
            </a:br>
            <a:r>
              <a:rPr lang="ru-RU" sz="2000" dirty="0" smtClean="0">
                <a:latin typeface="Gilroy ExtraBold" panose="00000900000000000000" pitchFamily="50" charset="-52"/>
              </a:rPr>
              <a:t>и </a:t>
            </a:r>
            <a:r>
              <a:rPr lang="ru-RU" sz="2000" dirty="0">
                <a:latin typeface="Gilroy ExtraBold" panose="00000900000000000000" pitchFamily="50" charset="-52"/>
              </a:rPr>
              <a:t>достижения </a:t>
            </a:r>
            <a:r>
              <a:rPr lang="ru-RU" sz="2000" dirty="0" smtClean="0">
                <a:latin typeface="Gilroy" panose="00000500000000000000" pitchFamily="2" charset="-52"/>
              </a:rPr>
              <a:t>сотрудников</a:t>
            </a:r>
            <a:br>
              <a:rPr lang="ru-RU" sz="2000" dirty="0" smtClean="0">
                <a:latin typeface="Gilroy" panose="00000500000000000000" pitchFamily="2" charset="-52"/>
              </a:rPr>
            </a:br>
            <a:r>
              <a:rPr lang="ru-RU" sz="2000" dirty="0" smtClean="0">
                <a:latin typeface="Gilroy" panose="00000500000000000000" pitchFamily="2" charset="-52"/>
              </a:rPr>
              <a:t>и </a:t>
            </a:r>
            <a:r>
              <a:rPr lang="ru-RU" sz="2000" dirty="0">
                <a:latin typeface="Gilroy" panose="00000500000000000000" pitchFamily="2" charset="-52"/>
              </a:rPr>
              <a:t>анонсируются </a:t>
            </a:r>
            <a:r>
              <a:rPr lang="ru-RU" sz="2000" dirty="0" smtClean="0">
                <a:latin typeface="Gilroy ExtraBold" panose="00000900000000000000" pitchFamily="50" charset="-52"/>
              </a:rPr>
              <a:t>важные события</a:t>
            </a:r>
            <a:br>
              <a:rPr lang="ru-RU" sz="2000" dirty="0" smtClean="0">
                <a:latin typeface="Gilroy ExtraBold" panose="00000900000000000000" pitchFamily="50" charset="-52"/>
              </a:rPr>
            </a:br>
            <a:r>
              <a:rPr lang="ru-RU" sz="2000" dirty="0" smtClean="0">
                <a:latin typeface="Gilroy" panose="00000500000000000000" pitchFamily="2" charset="-52"/>
              </a:rPr>
              <a:t>компании</a:t>
            </a:r>
            <a:r>
              <a:rPr lang="ru-RU" sz="2000" dirty="0">
                <a:latin typeface="Gilroy" panose="00000500000000000000" pitchFamily="2" charset="-52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6374" y="2561792"/>
            <a:ext cx="5937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ABA0E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ilroy" panose="00000500000000000000" pitchFamily="2" charset="-52"/>
              </a:rPr>
              <a:t>ПОЛЕЗНЫЕ НОВОСТИ РЕКЛАМНОГО РЫНКА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6374" y="3064674"/>
            <a:ext cx="5073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ABA0E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dirty="0">
                <a:latin typeface="Gilroy" panose="00000500000000000000" pitchFamily="2" charset="-52"/>
              </a:rPr>
              <a:t>ПОДБОРКИ КНИГ, ФИЛЬМОВ, СТАТЕЙ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6374" y="3567556"/>
            <a:ext cx="533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ABA0E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dirty="0">
                <a:latin typeface="Gilroy" panose="00000500000000000000" pitchFamily="2" charset="-52"/>
              </a:rPr>
              <a:t>ПОДБОРКИ КУРСОВ, ПОЛЕЗНЫХ ПРИЛОЖЕНИЙ, И Т. Д.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9646" y="4281009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ABA0E"/>
                </a:solidFill>
                <a:latin typeface="Gilroy ExtraBold" panose="00000900000000000000" pitchFamily="50" charset="-52"/>
              </a:rPr>
              <a:t>+</a:t>
            </a:r>
            <a:endParaRPr lang="ru-RU" sz="3200" dirty="0">
              <a:solidFill>
                <a:srgbClr val="FABA0E"/>
              </a:solidFill>
              <a:latin typeface="Gilroy ExtraBold" panose="00000900000000000000" pitchFamily="50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32500" y="0"/>
            <a:ext cx="5759500" cy="6858000"/>
          </a:xfrm>
          <a:prstGeom prst="rect">
            <a:avLst/>
          </a:prstGeom>
          <a:solidFill>
            <a:srgbClr val="FABA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29421A7-90F7-4442-A4E8-416965CB9274-L0-0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" t="1091" r="5159" b="58863"/>
          <a:stretch/>
        </p:blipFill>
        <p:spPr bwMode="auto">
          <a:xfrm>
            <a:off x="6685698" y="340612"/>
            <a:ext cx="2741106" cy="274181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1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B55C364B-458C-4B1F-A084-54ABC595C847-L0-00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t="14817" r="15698" b="34015"/>
          <a:stretch/>
        </p:blipFill>
        <p:spPr bwMode="auto">
          <a:xfrm>
            <a:off x="9515533" y="340611"/>
            <a:ext cx="2424918" cy="384488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FCACF6CF-1E06-4A5A-92E9-4A7C37246332-L0-00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2" t="13934" r="12018" b="40287"/>
          <a:stretch/>
        </p:blipFill>
        <p:spPr bwMode="auto">
          <a:xfrm>
            <a:off x="6685698" y="3170535"/>
            <a:ext cx="2741106" cy="343765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1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19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57" b="343"/>
          <a:stretch/>
        </p:blipFill>
        <p:spPr>
          <a:xfrm>
            <a:off x="0" y="0"/>
            <a:ext cx="12202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0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3" r="29062" b="10256"/>
          <a:stretch/>
        </p:blipFill>
        <p:spPr>
          <a:xfrm flipH="1" flipV="1">
            <a:off x="8454688" y="0"/>
            <a:ext cx="3737312" cy="615473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3729430"/>
            <a:ext cx="12192000" cy="3128569"/>
          </a:xfrm>
          <a:prstGeom prst="rect">
            <a:avLst/>
          </a:prstGeom>
          <a:solidFill>
            <a:srgbClr val="FABA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95276" y="3897008"/>
            <a:ext cx="8943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Gilroy ExtraBold" panose="00000900000000000000" pitchFamily="50" charset="-52"/>
              </a:rPr>
              <a:t>Явное преимущество – более тесные эмоциональные связи</a:t>
            </a:r>
            <a:endParaRPr lang="ru-RU" sz="2400" dirty="0">
              <a:latin typeface="Gilroy ExtraBold" panose="00000900000000000000" pitchFamily="50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5275" y="4274894"/>
            <a:ext cx="6600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Gilroy" panose="00000500000000000000" pitchFamily="2" charset="-52"/>
              </a:rPr>
              <a:t>Каждый сотрудник проявляет </a:t>
            </a:r>
            <a:r>
              <a:rPr lang="ru-RU" sz="2400" dirty="0" err="1" smtClean="0">
                <a:latin typeface="Gilroy" panose="00000500000000000000" pitchFamily="2" charset="-52"/>
              </a:rPr>
              <a:t>эмпатию</a:t>
            </a:r>
            <a:r>
              <a:rPr lang="ru-RU" sz="2400" dirty="0" smtClean="0">
                <a:latin typeface="Gilroy" panose="00000500000000000000" pitchFamily="2" charset="-52"/>
              </a:rPr>
              <a:t>.</a:t>
            </a:r>
            <a:endParaRPr lang="ru-RU" sz="2400" dirty="0">
              <a:latin typeface="Gilroy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95277" y="5168328"/>
            <a:ext cx="8162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Gilroy ExtraBold" panose="00000900000000000000" pitchFamily="50" charset="-52"/>
              </a:rPr>
              <a:t>Работа на </a:t>
            </a:r>
            <a:r>
              <a:rPr lang="ru-RU" sz="2400" dirty="0" err="1" smtClean="0">
                <a:latin typeface="Gilroy ExtraBold" panose="00000900000000000000" pitchFamily="50" charset="-52"/>
              </a:rPr>
              <a:t>удаленке</a:t>
            </a:r>
            <a:r>
              <a:rPr lang="ru-RU" sz="2400" dirty="0" smtClean="0">
                <a:latin typeface="Gilroy ExtraBold" panose="00000900000000000000" pitchFamily="50" charset="-52"/>
              </a:rPr>
              <a:t> – ценный и позитивный опыт!</a:t>
            </a:r>
            <a:endParaRPr lang="ru-RU" sz="2400" dirty="0">
              <a:latin typeface="Gilroy ExtraBold" panose="00000900000000000000" pitchFamily="50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95276" y="5573170"/>
            <a:ext cx="7991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Gilroy" panose="00000500000000000000" pitchFamily="2" charset="-52"/>
              </a:rPr>
              <a:t>Полноценная поддержка бизнес-процессов.</a:t>
            </a:r>
            <a:endParaRPr lang="ru-RU" sz="2400" dirty="0">
              <a:latin typeface="Gilroy" panose="00000500000000000000" pitchFamily="2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54900" y="2095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482452" y="1468188"/>
            <a:ext cx="11125201" cy="2006610"/>
            <a:chOff x="533399" y="1294193"/>
            <a:chExt cx="11125201" cy="2006610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7" t="27222" r="39523" b="37540"/>
            <a:stretch/>
          </p:blipFill>
          <p:spPr>
            <a:xfrm>
              <a:off x="9203538" y="1601782"/>
              <a:ext cx="2352300" cy="1657811"/>
            </a:xfrm>
            <a:prstGeom prst="rect">
              <a:avLst/>
            </a:prstGeom>
          </p:spPr>
        </p:pic>
        <p:grpSp>
          <p:nvGrpSpPr>
            <p:cNvPr id="36" name="Группа 35"/>
            <p:cNvGrpSpPr/>
            <p:nvPr/>
          </p:nvGrpSpPr>
          <p:grpSpPr>
            <a:xfrm>
              <a:off x="533399" y="1294193"/>
              <a:ext cx="11125201" cy="2006610"/>
              <a:chOff x="620561" y="2585312"/>
              <a:chExt cx="11125201" cy="2006610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674" b="12040"/>
              <a:stretch/>
            </p:blipFill>
            <p:spPr>
              <a:xfrm>
                <a:off x="881331" y="3028134"/>
                <a:ext cx="2390410" cy="1536700"/>
              </a:xfrm>
              <a:prstGeom prst="rect">
                <a:avLst/>
              </a:prstGeom>
            </p:spPr>
          </p:pic>
          <p:pic>
            <p:nvPicPr>
              <p:cNvPr id="19" name="Рисунок 18"/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9" t="11390" r="9924" b="7814"/>
              <a:stretch/>
            </p:blipFill>
            <p:spPr>
              <a:xfrm>
                <a:off x="3988218" y="2585312"/>
                <a:ext cx="1943100" cy="1993900"/>
              </a:xfrm>
              <a:prstGeom prst="rect">
                <a:avLst/>
              </a:prstGeom>
            </p:spPr>
          </p:pic>
          <p:pic>
            <p:nvPicPr>
              <p:cNvPr id="20" name="Рисунок 19"/>
              <p:cNvPicPr>
                <a:picLocks noChangeAspect="1"/>
              </p:cNvPicPr>
              <p:nvPr/>
            </p:nvPicPr>
            <p:blipFill rotWithShape="1">
              <a:blip r:embed="rId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01" t="17563" r="5555" b="12100"/>
              <a:stretch/>
            </p:blipFill>
            <p:spPr>
              <a:xfrm>
                <a:off x="6569571" y="2892901"/>
                <a:ext cx="2070101" cy="1688331"/>
              </a:xfrm>
              <a:prstGeom prst="rect">
                <a:avLst/>
              </a:prstGeom>
            </p:spPr>
          </p:pic>
          <p:sp>
            <p:nvSpPr>
              <p:cNvPr id="22" name="Прямоугольник 21"/>
              <p:cNvSpPr/>
              <p:nvPr/>
            </p:nvSpPr>
            <p:spPr>
              <a:xfrm>
                <a:off x="620561" y="2604503"/>
                <a:ext cx="11125201" cy="1987419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641475" y="3368486"/>
                <a:ext cx="7809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smtClean="0">
                    <a:latin typeface="Gilroy" panose="00000500000000000000" pitchFamily="2" charset="-52"/>
                  </a:rPr>
                  <a:t>США</a:t>
                </a:r>
                <a:endParaRPr lang="ru-RU" sz="2000" b="1" dirty="0">
                  <a:latin typeface="Gilroy" panose="00000500000000000000" pitchFamily="2" charset="-52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937465" y="3366297"/>
                <a:ext cx="22092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smtClean="0">
                    <a:latin typeface="Gilroy" panose="00000500000000000000" pitchFamily="2" charset="-52"/>
                  </a:rPr>
                  <a:t>Великобритания</a:t>
                </a:r>
                <a:endParaRPr lang="ru-RU" sz="2000" b="1" dirty="0">
                  <a:latin typeface="Gilroy" panose="00000500000000000000" pitchFamily="2" charset="-52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030953" y="3366297"/>
                <a:ext cx="12875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smtClean="0">
                    <a:latin typeface="Gilroy" panose="00000500000000000000" pitchFamily="2" charset="-52"/>
                  </a:rPr>
                  <a:t>Франция</a:t>
                </a:r>
                <a:endParaRPr lang="ru-RU" sz="2000" b="1" dirty="0">
                  <a:latin typeface="Gilroy" panose="00000500000000000000" pitchFamily="2" charset="-52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550819" y="3362739"/>
                <a:ext cx="9428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smtClean="0">
                    <a:latin typeface="Gilroy" panose="00000500000000000000" pitchFamily="2" charset="-52"/>
                  </a:rPr>
                  <a:t>Дания</a:t>
                </a:r>
                <a:endParaRPr lang="ru-RU" sz="2000" b="1" dirty="0">
                  <a:latin typeface="Gilroy" panose="00000500000000000000" pitchFamily="2" charset="-52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316012" y="3647556"/>
                <a:ext cx="13147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dirty="0" smtClean="0">
                    <a:solidFill>
                      <a:srgbClr val="44546A"/>
                    </a:solidFill>
                    <a:latin typeface="Gilroy ExtraBold" panose="00000900000000000000" pitchFamily="50" charset="-52"/>
                  </a:rPr>
                  <a:t>+2 часа</a:t>
                </a:r>
                <a:endParaRPr lang="ru-RU" sz="2400" dirty="0">
                  <a:solidFill>
                    <a:srgbClr val="44546A"/>
                  </a:solidFill>
                  <a:latin typeface="Gilroy ExtraBold" panose="00000900000000000000" pitchFamily="50" charset="-52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017327" y="3634897"/>
                <a:ext cx="13147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dirty="0" smtClean="0">
                    <a:solidFill>
                      <a:srgbClr val="44546A"/>
                    </a:solidFill>
                    <a:latin typeface="Gilroy ExtraBold" panose="00000900000000000000" pitchFamily="50" charset="-52"/>
                  </a:rPr>
                  <a:t>+2 часа</a:t>
                </a:r>
                <a:endParaRPr lang="ru-RU" sz="2400" dirty="0">
                  <a:solidFill>
                    <a:srgbClr val="44546A"/>
                  </a:solidFill>
                  <a:latin typeface="Gilroy ExtraBold" panose="00000900000000000000" pitchFamily="50" charset="-52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9481088" y="3633227"/>
                <a:ext cx="10823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dirty="0" smtClean="0">
                    <a:solidFill>
                      <a:srgbClr val="44546A"/>
                    </a:solidFill>
                    <a:latin typeface="Gilroy ExtraBold" panose="00000900000000000000" pitchFamily="50" charset="-52"/>
                  </a:rPr>
                  <a:t>+1 час</a:t>
                </a:r>
                <a:endParaRPr lang="ru-RU" sz="2400" dirty="0">
                  <a:solidFill>
                    <a:srgbClr val="44546A"/>
                  </a:solidFill>
                  <a:latin typeface="Gilroy ExtraBold" panose="00000900000000000000" pitchFamily="50" charset="-52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71368" y="3649741"/>
                <a:ext cx="13211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dirty="0" smtClean="0">
                    <a:solidFill>
                      <a:srgbClr val="44546A"/>
                    </a:solidFill>
                    <a:latin typeface="Gilroy ExtraBold" panose="00000900000000000000" pitchFamily="50" charset="-52"/>
                  </a:rPr>
                  <a:t>+3 часа</a:t>
                </a:r>
                <a:endParaRPr lang="ru-RU" sz="2400" dirty="0">
                  <a:solidFill>
                    <a:srgbClr val="44546A"/>
                  </a:solidFill>
                  <a:latin typeface="Gilroy ExtraBold" panose="00000900000000000000" pitchFamily="50" charset="-52"/>
                </a:endParaRPr>
              </a:p>
            </p:txBody>
          </p:sp>
        </p:grpSp>
      </p:grpSp>
      <p:sp>
        <p:nvSpPr>
          <p:cNvPr id="39" name="Прямоугольник 38"/>
          <p:cNvSpPr/>
          <p:nvPr/>
        </p:nvSpPr>
        <p:spPr>
          <a:xfrm>
            <a:off x="314557" y="6439648"/>
            <a:ext cx="19607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Источник: </a:t>
            </a:r>
            <a:r>
              <a:rPr lang="en-US" sz="1200" dirty="0" err="1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NordVPN</a:t>
            </a:r>
            <a:r>
              <a:rPr lang="en-US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 2020</a:t>
            </a:r>
            <a:endParaRPr lang="ru-RU" sz="1200" dirty="0">
              <a:latin typeface="Gilroy" panose="00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1621" y="896993"/>
            <a:ext cx="96015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Gilroy ExtraBold" panose="00000900000000000000" pitchFamily="50" charset="-52"/>
              </a:rPr>
              <a:t>КОММУНИКАЦИЯ ЛУЧШЕ, РАБОТЫ – БОЛЬШЕ!</a:t>
            </a:r>
            <a:endParaRPr lang="ru-RU" sz="3200" dirty="0">
              <a:latin typeface="Gilroy ExtraBold" panose="00000900000000000000" pitchFamily="50" charset="-52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34637" y="4050926"/>
            <a:ext cx="119063" cy="1190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734637" y="5322246"/>
            <a:ext cx="119063" cy="1190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99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0" t="46667" r="29063"/>
          <a:stretch/>
        </p:blipFill>
        <p:spPr>
          <a:xfrm flipH="1" flipV="1">
            <a:off x="8310043" y="0"/>
            <a:ext cx="3912102" cy="3657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8877" y="2558534"/>
            <a:ext cx="85651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latin typeface="Gilroy ExtraBold" panose="00000900000000000000" pitchFamily="50" charset="-52"/>
                <a:ea typeface="Calibri" panose="020F0502020204030204" pitchFamily="34" charset="0"/>
              </a:rPr>
              <a:t>ВОЗМОЖНЫЙ ВЫХОД В ОФИС:</a:t>
            </a:r>
            <a:endParaRPr lang="ru-RU" sz="4400" dirty="0">
              <a:latin typeface="Gilroy ExtraBold" panose="00000900000000000000" pitchFamily="50" charset="-52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8877" y="3379172"/>
            <a:ext cx="5003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80000"/>
            </a:pPr>
            <a:r>
              <a:rPr lang="ru-RU" sz="3600" dirty="0" smtClean="0">
                <a:latin typeface="Gilroy" panose="00000500000000000000" pitchFamily="2" charset="-52"/>
                <a:ea typeface="Calibri" panose="020F0502020204030204" pitchFamily="34" charset="0"/>
              </a:rPr>
              <a:t>АКТУАЛЬНЫЕ ОЦЕНКИ</a:t>
            </a:r>
            <a:endParaRPr lang="ru-RU" sz="3600" dirty="0">
              <a:latin typeface="Gilroy" panose="00000500000000000000" pitchFamily="2" charset="-52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84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6" r="29063" b="7570"/>
          <a:stretch/>
        </p:blipFill>
        <p:spPr>
          <a:xfrm flipH="1" flipV="1">
            <a:off x="8244100" y="0"/>
            <a:ext cx="3947900" cy="6338888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-6643" y="845734"/>
            <a:ext cx="6596743" cy="714892"/>
          </a:xfrm>
          <a:prstGeom prst="roundRect">
            <a:avLst>
              <a:gd name="adj" fmla="val 0"/>
            </a:avLst>
          </a:prstGeom>
          <a:solidFill>
            <a:srgbClr val="FABA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58175" y="914294"/>
            <a:ext cx="5965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Gilroy ExtraBold" panose="00000900000000000000" pitchFamily="50" charset="-52"/>
              </a:rPr>
              <a:t>МНЕНИЯ РАБОТОДАТЕЛЕЙ</a:t>
            </a:r>
            <a:endParaRPr lang="ru-RU" sz="3600" dirty="0">
              <a:latin typeface="Gilroy ExtraBold" panose="00000900000000000000" pitchFamily="50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175" y="1499283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Gilroy" panose="00000500000000000000" pitchFamily="2" charset="-52"/>
              </a:rPr>
              <a:t>США</a:t>
            </a:r>
            <a:endParaRPr lang="ru-RU" sz="3600" dirty="0">
              <a:latin typeface="Gilroy" panose="000005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94567" y="3315265"/>
            <a:ext cx="53691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latin typeface="Gilroy ExtraBold" panose="00000900000000000000" pitchFamily="50" charset="-52"/>
              </a:rPr>
              <a:t>менеджеров</a:t>
            </a:r>
            <a:r>
              <a:rPr lang="ru-RU" sz="2400" dirty="0" smtClean="0">
                <a:latin typeface="Gilroy" panose="00000500000000000000" pitchFamily="2" charset="-52"/>
              </a:rPr>
              <a:t>, чья команда</a:t>
            </a:r>
            <a:br>
              <a:rPr lang="ru-RU" sz="2400" dirty="0" smtClean="0">
                <a:latin typeface="Gilroy" panose="00000500000000000000" pitchFamily="2" charset="-52"/>
              </a:rPr>
            </a:br>
            <a:r>
              <a:rPr lang="ru-RU" sz="2400" dirty="0" smtClean="0">
                <a:latin typeface="Gilroy" panose="00000500000000000000" pitchFamily="2" charset="-52"/>
              </a:rPr>
              <a:t>работала удаленно</a:t>
            </a:r>
            <a:br>
              <a:rPr lang="ru-RU" sz="2400" dirty="0" smtClean="0">
                <a:latin typeface="Gilroy" panose="00000500000000000000" pitchFamily="2" charset="-52"/>
              </a:rPr>
            </a:br>
            <a:r>
              <a:rPr lang="ru-RU" sz="2400" dirty="0" smtClean="0">
                <a:latin typeface="Gilroy" panose="00000500000000000000" pitchFamily="2" charset="-52"/>
              </a:rPr>
              <a:t>во время COVID,</a:t>
            </a:r>
            <a:br>
              <a:rPr lang="ru-RU" sz="2400" dirty="0" smtClean="0">
                <a:latin typeface="Gilroy" panose="00000500000000000000" pitchFamily="2" charset="-52"/>
              </a:rPr>
            </a:br>
            <a:r>
              <a:rPr lang="ru-RU" sz="2400" dirty="0" smtClean="0">
                <a:latin typeface="Gilroy ExtraBold" panose="00000900000000000000" pitchFamily="50" charset="-52"/>
              </a:rPr>
              <a:t>разрешили</a:t>
            </a:r>
            <a:r>
              <a:rPr lang="ru-RU" sz="2400" dirty="0" smtClean="0">
                <a:latin typeface="Gilroy" panose="00000500000000000000" pitchFamily="2" charset="-52"/>
              </a:rPr>
              <a:t> сотрудникам</a:t>
            </a:r>
            <a:br>
              <a:rPr lang="ru-RU" sz="2400" dirty="0" smtClean="0">
                <a:latin typeface="Gilroy" panose="00000500000000000000" pitchFamily="2" charset="-52"/>
              </a:rPr>
            </a:br>
            <a:r>
              <a:rPr lang="ru-RU" sz="2400" dirty="0" smtClean="0">
                <a:latin typeface="Gilroy" panose="00000500000000000000" pitchFamily="2" charset="-52"/>
              </a:rPr>
              <a:t>чаще </a:t>
            </a:r>
            <a:r>
              <a:rPr lang="ru-RU" sz="2400" dirty="0" smtClean="0">
                <a:latin typeface="Gilroy ExtraBold" panose="00000900000000000000" pitchFamily="50" charset="-52"/>
              </a:rPr>
              <a:t>работать удаленно</a:t>
            </a:r>
            <a:endParaRPr lang="ru-RU" sz="2400" dirty="0">
              <a:latin typeface="Gilroy" panose="00000500000000000000" pitchFamily="2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4557" y="6439648"/>
            <a:ext cx="3390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Источник: </a:t>
            </a:r>
            <a:r>
              <a:rPr lang="en-US" sz="1200" dirty="0" smtClean="0">
                <a:latin typeface="Gilroy" panose="00000500000000000000" pitchFamily="2" charset="-52"/>
                <a:ea typeface="Calibri" panose="020F0502020204030204" pitchFamily="34" charset="0"/>
              </a:rPr>
              <a:t>Gallup</a:t>
            </a:r>
            <a:r>
              <a:rPr lang="en-US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 2020 (</a:t>
            </a:r>
            <a:r>
              <a:rPr lang="ru-RU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опрос 10-20 апреля)</a:t>
            </a:r>
            <a:endParaRPr lang="ru-RU" sz="1200" dirty="0">
              <a:latin typeface="Gilroy" panose="00000500000000000000" pitchFamily="2" charset="-5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869">
            <a:off x="4466642" y="1513136"/>
            <a:ext cx="6998815" cy="45175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29723" y="3472160"/>
            <a:ext cx="1478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44546A"/>
                </a:solidFill>
                <a:latin typeface="Gilroy ExtraBold" panose="00000900000000000000" pitchFamily="50" charset="-52"/>
              </a:rPr>
              <a:t>52%</a:t>
            </a:r>
            <a:endParaRPr lang="ru-RU" sz="5400" dirty="0">
              <a:solidFill>
                <a:srgbClr val="44546A"/>
              </a:solidFill>
              <a:latin typeface="Gilroy ExtraBold" panose="00000900000000000000" pitchFamily="50" charset="-52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7517423" y="1596537"/>
            <a:ext cx="435952" cy="214202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7953375" y="3738563"/>
            <a:ext cx="695325" cy="206655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790244" y="2516425"/>
            <a:ext cx="1478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Gilroy ExtraBold" panose="00000900000000000000" pitchFamily="50" charset="-52"/>
              </a:rPr>
              <a:t>52%</a:t>
            </a:r>
            <a:endParaRPr lang="ru-RU" sz="5400" dirty="0">
              <a:latin typeface="Gilroy ExtraBold" panose="00000900000000000000" pitchFamily="50" charset="-52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5347491" y="2596782"/>
            <a:ext cx="0" cy="2657475"/>
          </a:xfrm>
          <a:prstGeom prst="line">
            <a:avLst/>
          </a:prstGeom>
          <a:ln w="12700">
            <a:solidFill>
              <a:srgbClr val="FABA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27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8" r="29063" b="7570"/>
          <a:stretch/>
        </p:blipFill>
        <p:spPr>
          <a:xfrm flipH="1" flipV="1">
            <a:off x="8516243" y="0"/>
            <a:ext cx="3664871" cy="6338888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870038"/>
            <a:ext cx="6596743" cy="714892"/>
          </a:xfrm>
          <a:prstGeom prst="roundRect">
            <a:avLst>
              <a:gd name="adj" fmla="val 0"/>
            </a:avLst>
          </a:prstGeom>
          <a:solidFill>
            <a:srgbClr val="FABA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64818" y="938598"/>
            <a:ext cx="5965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Gilroy ExtraBold" panose="00000900000000000000" pitchFamily="50" charset="-52"/>
              </a:rPr>
              <a:t>МНЕНИЯ РАБОТОДАТЕЛЕЙ</a:t>
            </a:r>
            <a:endParaRPr lang="ru-RU" sz="3600" dirty="0">
              <a:latin typeface="Gilroy ExtraBold" panose="00000900000000000000" pitchFamily="50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818" y="1523587"/>
            <a:ext cx="2119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Gilroy" panose="00000500000000000000" pitchFamily="2" charset="-52"/>
              </a:rPr>
              <a:t>РОССИЯ</a:t>
            </a:r>
            <a:endParaRPr lang="ru-RU" sz="3600" dirty="0">
              <a:latin typeface="Gilroy" panose="000005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72257" y="2406518"/>
            <a:ext cx="450015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ABA0E"/>
                </a:solidFill>
                <a:latin typeface="Gilroy ExtraBold" panose="00000900000000000000" pitchFamily="50" charset="-52"/>
              </a:rPr>
              <a:t>50%</a:t>
            </a:r>
            <a:r>
              <a:rPr lang="ru-RU" dirty="0">
                <a:latin typeface="Gilroy" panose="00000500000000000000" pitchFamily="2" charset="-52"/>
              </a:rPr>
              <a:t/>
            </a:r>
            <a:br>
              <a:rPr lang="ru-RU" dirty="0">
                <a:latin typeface="Gilroy" panose="00000500000000000000" pitchFamily="2" charset="-52"/>
              </a:rPr>
            </a:br>
            <a:r>
              <a:rPr lang="ru-RU" dirty="0" smtClean="0">
                <a:latin typeface="Gilroy" panose="00000500000000000000" pitchFamily="2" charset="-52"/>
              </a:rPr>
              <a:t>топ-менеджеров компаний</a:t>
            </a:r>
            <a:br>
              <a:rPr lang="ru-RU" dirty="0" smtClean="0">
                <a:latin typeface="Gilroy" panose="00000500000000000000" pitchFamily="2" charset="-52"/>
              </a:rPr>
            </a:br>
            <a:r>
              <a:rPr lang="ru-RU" dirty="0" smtClean="0">
                <a:latin typeface="Gilroy ExtraBold" panose="00000900000000000000" pitchFamily="50" charset="-52"/>
              </a:rPr>
              <a:t>не заметили ухудшений</a:t>
            </a:r>
            <a:r>
              <a:rPr lang="ru-RU" dirty="0" smtClean="0">
                <a:latin typeface="Gilroy" panose="00000500000000000000" pitchFamily="2" charset="-52"/>
              </a:rPr>
              <a:t> в качестве труда сотрудников.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85202" y="3364573"/>
            <a:ext cx="4749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ABA0E"/>
                </a:solidFill>
                <a:latin typeface="Gilroy ExtraBold" panose="00000900000000000000" pitchFamily="50" charset="-52"/>
              </a:rPr>
              <a:t>20%</a:t>
            </a:r>
            <a:r>
              <a:rPr lang="ru-RU" sz="3800" dirty="0" smtClean="0">
                <a:solidFill>
                  <a:srgbClr val="FABA0E"/>
                </a:solidFill>
                <a:latin typeface="Gilroy ExtraBold" panose="00000900000000000000" pitchFamily="50" charset="-52"/>
              </a:rPr>
              <a:t/>
            </a:r>
            <a:br>
              <a:rPr lang="ru-RU" sz="3800" dirty="0" smtClean="0">
                <a:solidFill>
                  <a:srgbClr val="FABA0E"/>
                </a:solidFill>
                <a:latin typeface="Gilroy ExtraBold" panose="00000900000000000000" pitchFamily="50" charset="-52"/>
              </a:rPr>
            </a:br>
            <a:r>
              <a:rPr lang="ru-RU" dirty="0" smtClean="0">
                <a:latin typeface="Gilroy" panose="00000500000000000000" pitchFamily="2" charset="-52"/>
              </a:rPr>
              <a:t>небольших компаний планируют </a:t>
            </a:r>
            <a:r>
              <a:rPr lang="ru-RU" dirty="0" smtClean="0">
                <a:latin typeface="Gilroy ExtraBold" panose="00000900000000000000" pitchFamily="50" charset="-52"/>
              </a:rPr>
              <a:t>сохранить дистанционный режим</a:t>
            </a:r>
            <a:r>
              <a:rPr lang="ru-RU" dirty="0">
                <a:latin typeface="Gilroy" panose="00000500000000000000" pitchFamily="2" charset="-52"/>
              </a:rPr>
              <a:t/>
            </a:r>
            <a:br>
              <a:rPr lang="ru-RU" dirty="0">
                <a:latin typeface="Gilroy" panose="00000500000000000000" pitchFamily="2" charset="-52"/>
              </a:rPr>
            </a:br>
            <a:r>
              <a:rPr lang="ru-RU" dirty="0" smtClean="0">
                <a:latin typeface="Gilroy" panose="00000500000000000000" pitchFamily="2" charset="-52"/>
              </a:rPr>
              <a:t>после снятия ограничений.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11073" y="4290399"/>
            <a:ext cx="423410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ABA0E"/>
                </a:solidFill>
                <a:latin typeface="Gilroy ExtraBold" panose="00000900000000000000" pitchFamily="50" charset="-52"/>
              </a:rPr>
              <a:t>15%</a:t>
            </a:r>
          </a:p>
          <a:p>
            <a:r>
              <a:rPr lang="ru-RU" dirty="0" smtClean="0">
                <a:latin typeface="Gilroy" panose="00000500000000000000" pitchFamily="2" charset="-52"/>
              </a:rPr>
              <a:t>отметили, что </a:t>
            </a:r>
            <a:r>
              <a:rPr lang="ru-RU" dirty="0" smtClean="0">
                <a:latin typeface="Gilroy ExtraBold" panose="00000900000000000000" pitchFamily="50" charset="-52"/>
              </a:rPr>
              <a:t>сотрудники стали более ответственными</a:t>
            </a:r>
            <a:br>
              <a:rPr lang="ru-RU" dirty="0" smtClean="0">
                <a:latin typeface="Gilroy ExtraBold" panose="00000900000000000000" pitchFamily="50" charset="-52"/>
              </a:rPr>
            </a:br>
            <a:r>
              <a:rPr lang="ru-RU" dirty="0" smtClean="0">
                <a:latin typeface="Gilroy" panose="00000500000000000000" pitchFamily="2" charset="-52"/>
              </a:rPr>
              <a:t>и ускорили выполнение задач.</a:t>
            </a:r>
            <a:endParaRPr lang="ru-RU" dirty="0">
              <a:latin typeface="Gilroy" panose="00000500000000000000" pitchFamily="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85202" y="1763721"/>
            <a:ext cx="53067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ABA0E"/>
                </a:solidFill>
                <a:latin typeface="Gilroy ExtraBold" panose="00000900000000000000" pitchFamily="50" charset="-52"/>
              </a:rPr>
              <a:t>82%</a:t>
            </a:r>
            <a:endParaRPr lang="ru-RU" sz="4400" dirty="0">
              <a:solidFill>
                <a:srgbClr val="FABA0E"/>
              </a:solidFill>
              <a:latin typeface="Gilroy" panose="00000500000000000000" pitchFamily="2" charset="-52"/>
            </a:endParaRPr>
          </a:p>
          <a:p>
            <a:r>
              <a:rPr lang="ru-RU" dirty="0" smtClean="0">
                <a:latin typeface="Gilroy" panose="00000500000000000000" pitchFamily="2" charset="-52"/>
              </a:rPr>
              <a:t>респондентов считают, что на </a:t>
            </a:r>
            <a:r>
              <a:rPr lang="ru-RU" dirty="0" err="1" smtClean="0">
                <a:latin typeface="Gilroy" panose="00000500000000000000" pitchFamily="2" charset="-52"/>
              </a:rPr>
              <a:t>удаленке</a:t>
            </a:r>
            <a:endParaRPr lang="ru-RU" dirty="0">
              <a:latin typeface="Gilroy" panose="00000500000000000000" pitchFamily="2" charset="-52"/>
            </a:endParaRPr>
          </a:p>
          <a:p>
            <a:r>
              <a:rPr lang="ru-RU" dirty="0" smtClean="0">
                <a:latin typeface="Gilroy" panose="00000500000000000000" pitchFamily="2" charset="-52"/>
              </a:rPr>
              <a:t>сотрудники </a:t>
            </a:r>
            <a:r>
              <a:rPr lang="ru-RU" dirty="0" smtClean="0">
                <a:latin typeface="Gilroy ExtraBold" panose="00000900000000000000" pitchFamily="50" charset="-52"/>
              </a:rPr>
              <a:t>работают хуже</a:t>
            </a:r>
            <a:r>
              <a:rPr lang="ru-RU" dirty="0" smtClean="0">
                <a:latin typeface="Gilroy" panose="00000500000000000000" pitchFamily="2" charset="-52"/>
              </a:rPr>
              <a:t>.</a:t>
            </a:r>
            <a:endParaRPr lang="ru-RU" dirty="0">
              <a:latin typeface="Gilroy" panose="00000500000000000000" pitchFamily="2" charset="-5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502442" y="2494299"/>
            <a:ext cx="0" cy="3429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760028" y="1804727"/>
            <a:ext cx="0" cy="3429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-262976" y="6382432"/>
            <a:ext cx="63354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Источники: </a:t>
            </a:r>
            <a:r>
              <a:rPr lang="en-US" sz="1200" dirty="0" err="1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hh</a:t>
            </a:r>
            <a:r>
              <a:rPr lang="ru-RU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.</a:t>
            </a:r>
            <a:r>
              <a:rPr lang="en-US" sz="1200" dirty="0" err="1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ru</a:t>
            </a:r>
            <a:r>
              <a:rPr lang="en-US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 </a:t>
            </a:r>
            <a:r>
              <a:rPr lang="ru-RU" sz="1200" dirty="0" smtClean="0">
                <a:effectLst/>
                <a:latin typeface="Gilroy" panose="00000500000000000000" pitchFamily="2" charset="-52"/>
                <a:ea typeface="Calibri" panose="020F0502020204030204" pitchFamily="34" charset="0"/>
              </a:rPr>
              <a:t>по заказу «Известий» (апрель), НАФИ (15-22 апреля)</a:t>
            </a:r>
            <a:endParaRPr lang="ru-RU" sz="1200" dirty="0">
              <a:effectLst/>
              <a:latin typeface="Gilroy" panose="00000500000000000000" pitchFamily="2" charset="-52"/>
              <a:ea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663" y="2494299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rgbClr val="44546A"/>
                </a:solidFill>
                <a:latin typeface="Gilroy ExtraBold" panose="00000900000000000000" pitchFamily="50" charset="-52"/>
              </a:rPr>
              <a:t>Крупный</a:t>
            </a:r>
            <a:br>
              <a:rPr lang="ru-RU" dirty="0" smtClean="0">
                <a:solidFill>
                  <a:srgbClr val="44546A"/>
                </a:solidFill>
                <a:latin typeface="Gilroy ExtraBold" panose="00000900000000000000" pitchFamily="50" charset="-52"/>
              </a:rPr>
            </a:br>
            <a:r>
              <a:rPr lang="ru-RU" dirty="0" smtClean="0">
                <a:solidFill>
                  <a:srgbClr val="44546A"/>
                </a:solidFill>
                <a:latin typeface="Gilroy ExtraBold" panose="00000900000000000000" pitchFamily="50" charset="-52"/>
              </a:rPr>
              <a:t>бизнес</a:t>
            </a:r>
            <a:endParaRPr lang="ru-RU" dirty="0">
              <a:solidFill>
                <a:srgbClr val="44546A"/>
              </a:solidFill>
              <a:latin typeface="Gilroy ExtraBold" panose="00000900000000000000" pitchFamily="50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57128" y="1804727"/>
            <a:ext cx="1377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rgbClr val="44546A"/>
                </a:solidFill>
                <a:latin typeface="Gilroy ExtraBold" panose="00000900000000000000" pitchFamily="50" charset="-52"/>
              </a:rPr>
              <a:t>Малый </a:t>
            </a:r>
            <a:br>
              <a:rPr lang="ru-RU" dirty="0" smtClean="0">
                <a:solidFill>
                  <a:srgbClr val="44546A"/>
                </a:solidFill>
                <a:latin typeface="Gilroy ExtraBold" panose="00000900000000000000" pitchFamily="50" charset="-52"/>
              </a:rPr>
            </a:br>
            <a:r>
              <a:rPr lang="ru-RU" dirty="0" smtClean="0">
                <a:solidFill>
                  <a:srgbClr val="44546A"/>
                </a:solidFill>
                <a:latin typeface="Gilroy ExtraBold" panose="00000900000000000000" pitchFamily="50" charset="-52"/>
              </a:rPr>
              <a:t>и средний </a:t>
            </a:r>
          </a:p>
          <a:p>
            <a:pPr algn="r"/>
            <a:r>
              <a:rPr lang="ru-RU" dirty="0">
                <a:solidFill>
                  <a:srgbClr val="44546A"/>
                </a:solidFill>
                <a:latin typeface="Gilroy ExtraBold" panose="00000900000000000000" pitchFamily="50" charset="-52"/>
              </a:rPr>
              <a:t>б</a:t>
            </a:r>
            <a:r>
              <a:rPr lang="ru-RU" dirty="0" smtClean="0">
                <a:solidFill>
                  <a:srgbClr val="44546A"/>
                </a:solidFill>
                <a:latin typeface="Gilroy ExtraBold" panose="00000900000000000000" pitchFamily="50" charset="-52"/>
              </a:rPr>
              <a:t>изнес </a:t>
            </a:r>
            <a:endParaRPr lang="ru-RU" dirty="0">
              <a:solidFill>
                <a:srgbClr val="44546A"/>
              </a:solidFill>
              <a:latin typeface="Gilroy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9240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3190</TotalTime>
  <Words>333</Words>
  <Application>Microsoft Office PowerPoint</Application>
  <PresentationFormat>Широкоэкранный</PresentationFormat>
  <Paragraphs>86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Calibri</vt:lpstr>
      <vt:lpstr>Apple Color Emoji</vt:lpstr>
      <vt:lpstr>Gilroy</vt:lpstr>
      <vt:lpstr>Gilroy ExtraBold</vt:lpstr>
      <vt:lpstr>Calibri Light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Ягодина Валерия Алексеевна</dc:creator>
  <cp:lastModifiedBy>Скобцова Анна Викторовна</cp:lastModifiedBy>
  <cp:revision>90</cp:revision>
  <dcterms:created xsi:type="dcterms:W3CDTF">2020-05-31T16:59:19Z</dcterms:created>
  <dcterms:modified xsi:type="dcterms:W3CDTF">2020-06-03T17:39:52Z</dcterms:modified>
</cp:coreProperties>
</file>