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  <p:sldMasterId id="2147483730" r:id="rId2"/>
  </p:sldMasterIdLst>
  <p:notesMasterIdLst>
    <p:notesMasterId r:id="rId11"/>
  </p:notesMasterIdLst>
  <p:sldIdLst>
    <p:sldId id="365" r:id="rId3"/>
    <p:sldId id="357" r:id="rId4"/>
    <p:sldId id="360" r:id="rId5"/>
    <p:sldId id="361" r:id="rId6"/>
    <p:sldId id="363" r:id="rId7"/>
    <p:sldId id="345" r:id="rId8"/>
    <p:sldId id="364" r:id="rId9"/>
    <p:sldId id="336" r:id="rId1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Roboto Condensed"/>
        <a:ea typeface="Roboto Condensed"/>
        <a:cs typeface="Roboto Condensed"/>
        <a:sym typeface="Roboto Condensed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147"/>
    <a:srgbClr val="AFD66B"/>
    <a:srgbClr val="292929"/>
    <a:srgbClr val="345430"/>
    <a:srgbClr val="FE8302"/>
    <a:srgbClr val="34542F"/>
    <a:srgbClr val="82002B"/>
    <a:srgbClr val="000000"/>
    <a:srgbClr val="D2E869"/>
    <a:srgbClr val="EEF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2626"/>
          </a:solidFill>
        </a:fill>
      </a:tcStyle>
    </a:firstCol>
    <a:la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2626"/>
          </a:solidFill>
        </a:fill>
      </a:tcStyle>
    </a:lastRow>
    <a:fir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2626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/>
      <a:tcStyle>
        <a:tcBdr/>
        <a:fill>
          <a:solidFill>
            <a:srgbClr val="FFF4E6"/>
          </a:solidFill>
        </a:fill>
      </a:tcStyle>
    </a:band2H>
    <a:firstCol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9E2"/>
          </a:solidFill>
        </a:fill>
      </a:tcStyle>
    </a:wholeTbl>
    <a:band2H>
      <a:tcTxStyle/>
      <a:tcStyle>
        <a:tcBdr/>
        <a:fill>
          <a:solidFill>
            <a:srgbClr val="E7F4F1"/>
          </a:solidFill>
        </a:fill>
      </a:tcStyle>
    </a:band2H>
    <a:firstCol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4DD"/>
          </a:solidFill>
        </a:fill>
      </a:tcStyle>
    </a:wholeTbl>
    <a:band2H>
      <a:tcTxStyle/>
      <a:tcStyle>
        <a:tcBdr/>
        <a:fill>
          <a:solidFill>
            <a:srgbClr val="ECEBEF"/>
          </a:solidFill>
        </a:fill>
      </a:tcStyle>
    </a:band2H>
    <a:firstCol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62626"/>
              </a:solidFill>
              <a:prstDash val="solid"/>
              <a:round/>
            </a:ln>
          </a:top>
          <a:bottom>
            <a:ln w="254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Condensed"/>
          <a:ea typeface="Roboto Condensed"/>
          <a:cs typeface="Roboto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62626"/>
              </a:solidFill>
              <a:prstDash val="solid"/>
              <a:round/>
            </a:ln>
          </a:top>
          <a:bottom>
            <a:ln w="254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26262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solidFill>
            <a:srgbClr val="262626">
              <a:alpha val="20000"/>
            </a:srgbClr>
          </a:solidFill>
        </a:fill>
      </a:tcStyle>
    </a:firstCol>
    <a:lastRow>
      <a:tcTxStyle b="on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50800" cap="flat">
              <a:solidFill>
                <a:srgbClr val="262626"/>
              </a:solidFill>
              <a:prstDash val="solid"/>
              <a:round/>
            </a:ln>
          </a:top>
          <a:bottom>
            <a:ln w="127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boto Condensed"/>
          <a:ea typeface="Roboto Condensed"/>
          <a:cs typeface="Roboto Condensed"/>
        </a:font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round/>
            </a:ln>
          </a:left>
          <a:right>
            <a:ln w="12700" cap="flat">
              <a:solidFill>
                <a:srgbClr val="262626"/>
              </a:solidFill>
              <a:prstDash val="solid"/>
              <a:round/>
            </a:ln>
          </a:right>
          <a:top>
            <a:ln w="12700" cap="flat">
              <a:solidFill>
                <a:srgbClr val="262626"/>
              </a:solidFill>
              <a:prstDash val="solid"/>
              <a:round/>
            </a:ln>
          </a:top>
          <a:bottom>
            <a:ln w="254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solidFill>
                <a:srgbClr val="262626"/>
              </a:solidFill>
              <a:prstDash val="solid"/>
              <a:round/>
            </a:ln>
          </a:insideH>
          <a:insideV>
            <a:ln w="12700" cap="flat">
              <a:solidFill>
                <a:srgbClr val="26262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0" y="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5F-4520-8735-71FDEAC28B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5F-4520-8735-71FDEAC28B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5F-4520-8735-71FDEAC28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17655376"/>
        <c:axId val="317655768"/>
      </c:barChart>
      <c:catAx>
        <c:axId val="31765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655768"/>
        <c:crosses val="autoZero"/>
        <c:auto val="1"/>
        <c:lblAlgn val="ctr"/>
        <c:lblOffset val="100"/>
        <c:noMultiLvlLbl val="0"/>
      </c:catAx>
      <c:valAx>
        <c:axId val="31765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6553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Shape 16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8" name="Shape 16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9430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B54165C-EDEF-4882-9917-458F861C3A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8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B54165C-EDEF-4882-9917-458F861C3A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1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189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433" y="1753229"/>
            <a:ext cx="6858000" cy="9486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404" y="2871669"/>
            <a:ext cx="6858000" cy="10716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hape 248"/>
          <p:cNvSpPr/>
          <p:nvPr/>
        </p:nvSpPr>
        <p:spPr>
          <a:xfrm>
            <a:off x="1934598" y="1259034"/>
            <a:ext cx="7209402" cy="45719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556189"/>
            <a:ext cx="1086305" cy="1086305"/>
          </a:xfrm>
          <a:prstGeom prst="rect">
            <a:avLst/>
          </a:prstGeom>
          <a:solidFill>
            <a:srgbClr val="18964C"/>
          </a:solidFill>
          <a:ln w="3175">
            <a:solidFill>
              <a:schemeClr val="bg1"/>
            </a:solidFill>
          </a:ln>
        </p:spPr>
      </p:pic>
      <p:sp>
        <p:nvSpPr>
          <p:cNvPr id="9" name="Shape 248"/>
          <p:cNvSpPr/>
          <p:nvPr/>
        </p:nvSpPr>
        <p:spPr>
          <a:xfrm flipV="1">
            <a:off x="-1" y="1266192"/>
            <a:ext cx="848294" cy="45719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</p:spTree>
    <p:extLst>
      <p:ext uri="{BB962C8B-B14F-4D97-AF65-F5344CB8AC3E}">
        <p14:creationId xmlns:p14="http://schemas.microsoft.com/office/powerpoint/2010/main" val="34907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49724"/>
            <a:ext cx="9144000" cy="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49724"/>
            <a:ext cx="9144000" cy="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_красн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6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992" y="1536619"/>
            <a:ext cx="5295186" cy="1790700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Shape 248"/>
          <p:cNvSpPr/>
          <p:nvPr userDrawn="1"/>
        </p:nvSpPr>
        <p:spPr>
          <a:xfrm>
            <a:off x="846347" y="5076223"/>
            <a:ext cx="1497725" cy="67500"/>
          </a:xfrm>
          <a:prstGeom prst="rect">
            <a:avLst/>
          </a:prstGeom>
          <a:solidFill>
            <a:srgbClr val="87B04A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>
              <a:solidFill>
                <a:srgbClr val="01057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/>
          <a:stretch/>
        </p:blipFill>
        <p:spPr>
          <a:xfrm>
            <a:off x="528992" y="327923"/>
            <a:ext cx="2008991" cy="1080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992" y="3397169"/>
            <a:ext cx="5179272" cy="124142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28822"/>
            <a:ext cx="7886700" cy="420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49724"/>
            <a:ext cx="9144000" cy="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9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elcom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>
            <a:spLocks noGrp="1"/>
          </p:cNvSpPr>
          <p:nvPr>
            <p:ph type="pic" idx="13"/>
          </p:nvPr>
        </p:nvSpPr>
        <p:spPr>
          <a:xfrm>
            <a:off x="885827" y="685803"/>
            <a:ext cx="7372351" cy="37719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8" name="Shape 798"/>
          <p:cNvSpPr>
            <a:spLocks noGrp="1"/>
          </p:cNvSpPr>
          <p:nvPr>
            <p:ph type="body" sz="half" idx="14"/>
          </p:nvPr>
        </p:nvSpPr>
        <p:spPr>
          <a:xfrm>
            <a:off x="2457456" y="1028700"/>
            <a:ext cx="4229100" cy="3086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500"/>
              </a:spcBef>
              <a:defRPr sz="2100" b="1">
                <a:latin typeface="Roboto Medium"/>
                <a:ea typeface="Roboto Medium"/>
                <a:cs typeface="Roboto Medium"/>
                <a:sym typeface="Roboto Medium"/>
              </a:defRPr>
            </a:pPr>
            <a:endParaRPr/>
          </a:p>
        </p:txBody>
      </p:sp>
      <p:sp>
        <p:nvSpPr>
          <p:cNvPr id="800" name="Shape 800"/>
          <p:cNvSpPr>
            <a:spLocks noGrp="1"/>
          </p:cNvSpPr>
          <p:nvPr>
            <p:ph type="sldNum" sz="quarter" idx="2"/>
          </p:nvPr>
        </p:nvSpPr>
        <p:spPr>
          <a:xfrm>
            <a:off x="7745017" y="365667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" b="1">
                <a:solidFill>
                  <a:srgbClr val="262626">
                    <a:alpha val="50000"/>
                  </a:srgbClr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49724"/>
            <a:ext cx="9144000" cy="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434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0"/>
            <a:ext cx="9157297" cy="5150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" y="584857"/>
            <a:ext cx="1833445" cy="473110"/>
          </a:xfrm>
          <a:prstGeom prst="rect">
            <a:avLst/>
          </a:prstGeom>
        </p:spPr>
      </p:pic>
      <p:sp>
        <p:nvSpPr>
          <p:cNvPr id="9" name="Rectangle 14"/>
          <p:cNvSpPr/>
          <p:nvPr/>
        </p:nvSpPr>
        <p:spPr>
          <a:xfrm>
            <a:off x="444142" y="4482512"/>
            <a:ext cx="3357193" cy="1292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840" spc="24" dirty="0">
                <a:solidFill>
                  <a:srgbClr val="BEC1C8"/>
                </a:solidFill>
                <a:latin typeface="Montserrat ExtraBold" panose="00000900000000000000" pitchFamily="50" charset="-52"/>
              </a:rPr>
              <a:t>www.nra.media  |  pr@nra.media</a:t>
            </a:r>
            <a:endParaRPr lang="ru-RU" sz="840" spc="24" dirty="0">
              <a:solidFill>
                <a:srgbClr val="BEC1C8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5573" y="2125231"/>
            <a:ext cx="4569338" cy="8330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312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5573" y="3230283"/>
            <a:ext cx="4569338" cy="514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80">
                <a:solidFill>
                  <a:schemeClr val="tx1"/>
                </a:solidFill>
                <a:latin typeface="Montserrat SemiBold" panose="00000700000000000000" pitchFamily="50" charset="-52"/>
              </a:defRPr>
            </a:lvl1pPr>
            <a:lvl2pPr marL="205088" indent="0" algn="ctr">
              <a:buNone/>
              <a:defRPr sz="897"/>
            </a:lvl2pPr>
            <a:lvl3pPr marL="410177" indent="0" algn="ctr">
              <a:buNone/>
              <a:defRPr sz="808"/>
            </a:lvl3pPr>
            <a:lvl4pPr marL="615265" indent="0" algn="ctr">
              <a:buNone/>
              <a:defRPr sz="718"/>
            </a:lvl4pPr>
            <a:lvl5pPr marL="820354" indent="0" algn="ctr">
              <a:buNone/>
              <a:defRPr sz="718"/>
            </a:lvl5pPr>
            <a:lvl6pPr marL="1025442" indent="0" algn="ctr">
              <a:buNone/>
              <a:defRPr sz="718"/>
            </a:lvl6pPr>
            <a:lvl7pPr marL="1230530" indent="0" algn="ctr">
              <a:buNone/>
              <a:defRPr sz="718"/>
            </a:lvl7pPr>
            <a:lvl8pPr marL="1435619" indent="0" algn="ctr">
              <a:buNone/>
              <a:defRPr sz="718"/>
            </a:lvl8pPr>
            <a:lvl9pPr marL="1640707" indent="0" algn="ctr">
              <a:buNone/>
              <a:defRPr sz="71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8"/>
          <a:stretch/>
        </p:blipFill>
        <p:spPr>
          <a:xfrm>
            <a:off x="6312513" y="-2"/>
            <a:ext cx="2831487" cy="5143501"/>
          </a:xfrm>
          <a:prstGeom prst="rect">
            <a:avLst/>
          </a:prstGeom>
        </p:spPr>
      </p:pic>
      <p:sp>
        <p:nvSpPr>
          <p:cNvPr id="10" name="Shape 199"/>
          <p:cNvSpPr/>
          <p:nvPr userDrawn="1"/>
        </p:nvSpPr>
        <p:spPr>
          <a:xfrm>
            <a:off x="5708264" y="0"/>
            <a:ext cx="58631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sp>
        <p:nvSpPr>
          <p:cNvPr id="11" name="Shape 201"/>
          <p:cNvSpPr/>
          <p:nvPr userDrawn="1"/>
        </p:nvSpPr>
        <p:spPr>
          <a:xfrm rot="10800000">
            <a:off x="6030209" y="-1"/>
            <a:ext cx="285750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9292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2" name="Shape 140"/>
          <p:cNvSpPr/>
          <p:nvPr userDrawn="1"/>
        </p:nvSpPr>
        <p:spPr>
          <a:xfrm>
            <a:off x="6023903" y="0"/>
            <a:ext cx="285750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/>
          <a:stretch/>
        </p:blipFill>
        <p:spPr>
          <a:xfrm>
            <a:off x="528992" y="346840"/>
            <a:ext cx="2008991" cy="10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" y="0"/>
            <a:ext cx="9157299" cy="5150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" y="584857"/>
            <a:ext cx="1833445" cy="473110"/>
          </a:xfrm>
          <a:prstGeom prst="rect">
            <a:avLst/>
          </a:prstGeom>
        </p:spPr>
      </p:pic>
      <p:sp>
        <p:nvSpPr>
          <p:cNvPr id="9" name="Rectangle 14"/>
          <p:cNvSpPr/>
          <p:nvPr/>
        </p:nvSpPr>
        <p:spPr>
          <a:xfrm>
            <a:off x="444142" y="4482512"/>
            <a:ext cx="3357193" cy="1292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840" spc="24" dirty="0">
                <a:solidFill>
                  <a:schemeClr val="bg2">
                    <a:lumMod val="75000"/>
                  </a:schemeClr>
                </a:solidFill>
                <a:latin typeface="Montserrat ExtraBold" panose="00000900000000000000" pitchFamily="50" charset="-52"/>
              </a:rPr>
              <a:t>www.nra.media  |  </a:t>
            </a:r>
            <a:r>
              <a:rPr lang="en-US" sz="840" spc="24" dirty="0" err="1" smtClean="0">
                <a:solidFill>
                  <a:schemeClr val="bg2">
                    <a:lumMod val="75000"/>
                  </a:schemeClr>
                </a:solidFill>
                <a:latin typeface="Montserrat ExtraBold" panose="00000900000000000000" pitchFamily="50" charset="-52"/>
              </a:rPr>
              <a:t>content@nra.media</a:t>
            </a:r>
            <a:endParaRPr lang="ru-RU" sz="840" spc="24" dirty="0">
              <a:solidFill>
                <a:schemeClr val="bg2">
                  <a:lumMod val="75000"/>
                </a:schemeClr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5573" y="2125231"/>
            <a:ext cx="4569338" cy="8330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312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5573" y="3230283"/>
            <a:ext cx="4569338" cy="514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80">
                <a:solidFill>
                  <a:schemeClr val="tx1"/>
                </a:solidFill>
                <a:latin typeface="Montserrat SemiBold" panose="00000700000000000000" pitchFamily="50" charset="-52"/>
              </a:defRPr>
            </a:lvl1pPr>
            <a:lvl2pPr marL="205088" indent="0" algn="ctr">
              <a:buNone/>
              <a:defRPr sz="897"/>
            </a:lvl2pPr>
            <a:lvl3pPr marL="410177" indent="0" algn="ctr">
              <a:buNone/>
              <a:defRPr sz="808"/>
            </a:lvl3pPr>
            <a:lvl4pPr marL="615265" indent="0" algn="ctr">
              <a:buNone/>
              <a:defRPr sz="718"/>
            </a:lvl4pPr>
            <a:lvl5pPr marL="820354" indent="0" algn="ctr">
              <a:buNone/>
              <a:defRPr sz="718"/>
            </a:lvl5pPr>
            <a:lvl6pPr marL="1025442" indent="0" algn="ctr">
              <a:buNone/>
              <a:defRPr sz="718"/>
            </a:lvl6pPr>
            <a:lvl7pPr marL="1230530" indent="0" algn="ctr">
              <a:buNone/>
              <a:defRPr sz="718"/>
            </a:lvl7pPr>
            <a:lvl8pPr marL="1435619" indent="0" algn="ctr">
              <a:buNone/>
              <a:defRPr sz="718"/>
            </a:lvl8pPr>
            <a:lvl9pPr marL="1640707" indent="0" algn="ctr">
              <a:buNone/>
              <a:defRPr sz="71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5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t="-9000" r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556189"/>
            <a:ext cx="1086305" cy="1086305"/>
          </a:xfrm>
          <a:prstGeom prst="rect">
            <a:avLst/>
          </a:prstGeom>
          <a:solidFill>
            <a:srgbClr val="18964C"/>
          </a:solidFill>
          <a:ln w="3175">
            <a:solidFill>
              <a:schemeClr val="bg1"/>
            </a:solidFill>
          </a:ln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854433" y="1753229"/>
            <a:ext cx="6858000" cy="9486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404" y="2871669"/>
            <a:ext cx="6858000" cy="10716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8"/>
          <a:stretch/>
        </p:blipFill>
        <p:spPr>
          <a:xfrm>
            <a:off x="6312513" y="-2"/>
            <a:ext cx="2831487" cy="5143501"/>
          </a:xfrm>
          <a:prstGeom prst="rect">
            <a:avLst/>
          </a:prstGeom>
        </p:spPr>
      </p:pic>
      <p:sp>
        <p:nvSpPr>
          <p:cNvPr id="12" name="Shape 199"/>
          <p:cNvSpPr/>
          <p:nvPr userDrawn="1"/>
        </p:nvSpPr>
        <p:spPr>
          <a:xfrm>
            <a:off x="5708264" y="0"/>
            <a:ext cx="58631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sp>
        <p:nvSpPr>
          <p:cNvPr id="13" name="Shape 201"/>
          <p:cNvSpPr/>
          <p:nvPr userDrawn="1"/>
        </p:nvSpPr>
        <p:spPr>
          <a:xfrm rot="10800000">
            <a:off x="6030209" y="-1"/>
            <a:ext cx="285750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9292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4" name="Shape 140"/>
          <p:cNvSpPr/>
          <p:nvPr userDrawn="1"/>
        </p:nvSpPr>
        <p:spPr>
          <a:xfrm>
            <a:off x="6023903" y="0"/>
            <a:ext cx="285750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/>
          <a:stretch/>
        </p:blipFill>
        <p:spPr>
          <a:xfrm>
            <a:off x="528992" y="346840"/>
            <a:ext cx="2008991" cy="10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" y="2579"/>
            <a:ext cx="9135513" cy="5138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76" y="584857"/>
            <a:ext cx="1833445" cy="473110"/>
          </a:xfrm>
          <a:prstGeom prst="rect">
            <a:avLst/>
          </a:prstGeom>
        </p:spPr>
      </p:pic>
      <p:sp>
        <p:nvSpPr>
          <p:cNvPr id="9" name="Rectangle 14"/>
          <p:cNvSpPr/>
          <p:nvPr/>
        </p:nvSpPr>
        <p:spPr>
          <a:xfrm>
            <a:off x="1304045" y="4482512"/>
            <a:ext cx="3357193" cy="1292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840" spc="24" dirty="0">
                <a:solidFill>
                  <a:schemeClr val="accent1"/>
                </a:solidFill>
                <a:latin typeface="Montserrat ExtraBold" panose="00000900000000000000" pitchFamily="50" charset="-52"/>
              </a:rPr>
              <a:t>www.nra.media  |  pr@nra.media</a:t>
            </a:r>
            <a:endParaRPr lang="ru-RU" sz="840" spc="24" dirty="0">
              <a:solidFill>
                <a:schemeClr val="accent1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315477" y="2125231"/>
            <a:ext cx="4569338" cy="8330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312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15477" y="3230283"/>
            <a:ext cx="4569338" cy="514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80">
                <a:solidFill>
                  <a:schemeClr val="tx1"/>
                </a:solidFill>
                <a:latin typeface="Montserrat SemiBold" panose="00000700000000000000" pitchFamily="50" charset="-52"/>
              </a:defRPr>
            </a:lvl1pPr>
            <a:lvl2pPr marL="205088" indent="0" algn="ctr">
              <a:buNone/>
              <a:defRPr sz="897"/>
            </a:lvl2pPr>
            <a:lvl3pPr marL="410177" indent="0" algn="ctr">
              <a:buNone/>
              <a:defRPr sz="808"/>
            </a:lvl3pPr>
            <a:lvl4pPr marL="615265" indent="0" algn="ctr">
              <a:buNone/>
              <a:defRPr sz="718"/>
            </a:lvl4pPr>
            <a:lvl5pPr marL="820354" indent="0" algn="ctr">
              <a:buNone/>
              <a:defRPr sz="718"/>
            </a:lvl5pPr>
            <a:lvl6pPr marL="1025442" indent="0" algn="ctr">
              <a:buNone/>
              <a:defRPr sz="718"/>
            </a:lvl6pPr>
            <a:lvl7pPr marL="1230530" indent="0" algn="ctr">
              <a:buNone/>
              <a:defRPr sz="718"/>
            </a:lvl7pPr>
            <a:lvl8pPr marL="1435619" indent="0" algn="ctr">
              <a:buNone/>
              <a:defRPr sz="718"/>
            </a:lvl8pPr>
            <a:lvl9pPr marL="1640707" indent="0" algn="ctr">
              <a:buNone/>
              <a:defRPr sz="71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5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488" y="1212349"/>
            <a:ext cx="7407411" cy="36865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20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4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03704" y="1770605"/>
            <a:ext cx="4942194" cy="2273726"/>
          </a:xfrm>
        </p:spPr>
        <p:txBody>
          <a:bodyPr anchor="t"/>
          <a:lstStyle>
            <a:lvl1pPr>
              <a:defRPr sz="144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52" y="580326"/>
            <a:ext cx="368774" cy="37065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03706" y="1209834"/>
            <a:ext cx="4942193" cy="466435"/>
          </a:xfrm>
        </p:spPr>
        <p:txBody>
          <a:bodyPr>
            <a:noAutofit/>
          </a:bodyPr>
          <a:lstStyle>
            <a:lvl1pPr algn="l">
              <a:defRPr sz="216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703704" y="4710844"/>
            <a:ext cx="2617745" cy="1531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869ABE0-57DB-46B6-9FE5-EFA516A3C789}" type="slidenum">
              <a:rPr lang="ru-RU" sz="84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l"/>
              <a:t>‹#›</a:t>
            </a:fld>
            <a:endParaRPr lang="ru-RU" sz="84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56" cy="51435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5932786" y="4618809"/>
            <a:ext cx="2713112" cy="245144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4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ww.nra.media</a:t>
            </a:r>
            <a:endParaRPr lang="ru-RU" sz="84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321449" y="437914"/>
            <a:ext cx="2324449" cy="541376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4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ДЕПАРТАМЕНТ</a:t>
            </a:r>
            <a:r>
              <a:rPr lang="ru-RU" sz="840" baseline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КОНТЕНТНЫХ ПРОДАЖ</a:t>
            </a:r>
            <a:endParaRPr lang="ru-RU" sz="84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02149" y="580326"/>
            <a:ext cx="1313985" cy="370657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840" baseline="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dirty="0" smtClean="0"/>
              <a:t>Логотип канала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29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38488" y="1770605"/>
            <a:ext cx="7407411" cy="312825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238488" y="1260305"/>
            <a:ext cx="7407411" cy="404574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4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9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881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sz="quarter" idx="10"/>
          </p:nvPr>
        </p:nvSpPr>
        <p:spPr>
          <a:xfrm>
            <a:off x="1889082" y="1895149"/>
            <a:ext cx="777681" cy="781653"/>
          </a:xfrm>
          <a:prstGeom prst="ellipse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>
              <a:defRPr sz="96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238488" y="3029518"/>
            <a:ext cx="2078870" cy="226180"/>
          </a:xfr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96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4"/>
          </p:nvPr>
        </p:nvSpPr>
        <p:spPr>
          <a:xfrm>
            <a:off x="1238487" y="3339983"/>
            <a:ext cx="2078870" cy="1558879"/>
          </a:xfr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96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Рисунок 2"/>
          <p:cNvSpPr>
            <a:spLocks noGrp="1" noChangeAspect="1"/>
          </p:cNvSpPr>
          <p:nvPr>
            <p:ph type="pic" sz="quarter" idx="20"/>
          </p:nvPr>
        </p:nvSpPr>
        <p:spPr>
          <a:xfrm>
            <a:off x="7217623" y="1895149"/>
            <a:ext cx="777681" cy="781653"/>
          </a:xfrm>
          <a:prstGeom prst="ellipse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>
              <a:defRPr sz="96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1"/>
          </p:nvPr>
        </p:nvSpPr>
        <p:spPr>
          <a:xfrm>
            <a:off x="6567029" y="3029518"/>
            <a:ext cx="2078870" cy="226180"/>
          </a:xfr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96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22"/>
          </p:nvPr>
        </p:nvSpPr>
        <p:spPr>
          <a:xfrm>
            <a:off x="6567028" y="3339983"/>
            <a:ext cx="2078870" cy="1558879"/>
          </a:xfr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96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Рисунок 2"/>
          <p:cNvSpPr>
            <a:spLocks noGrp="1" noChangeAspect="1"/>
          </p:cNvSpPr>
          <p:nvPr>
            <p:ph type="pic" sz="quarter" idx="23"/>
          </p:nvPr>
        </p:nvSpPr>
        <p:spPr>
          <a:xfrm>
            <a:off x="4553352" y="1895149"/>
            <a:ext cx="777681" cy="781653"/>
          </a:xfrm>
          <a:prstGeom prst="ellipse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>
              <a:defRPr sz="96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24"/>
          </p:nvPr>
        </p:nvSpPr>
        <p:spPr>
          <a:xfrm>
            <a:off x="3902758" y="3029518"/>
            <a:ext cx="2078870" cy="226180"/>
          </a:xfr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96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5"/>
          </p:nvPr>
        </p:nvSpPr>
        <p:spPr>
          <a:xfrm>
            <a:off x="3902758" y="3339983"/>
            <a:ext cx="2078870" cy="1558879"/>
          </a:xfr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96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3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2000" y="1260305"/>
            <a:ext cx="7403899" cy="404574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454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аблица 3"/>
          <p:cNvSpPr>
            <a:spLocks noGrp="1"/>
          </p:cNvSpPr>
          <p:nvPr>
            <p:ph type="tbl" sz="quarter" idx="21"/>
          </p:nvPr>
        </p:nvSpPr>
        <p:spPr>
          <a:xfrm>
            <a:off x="1238487" y="1770603"/>
            <a:ext cx="7407412" cy="2859091"/>
          </a:xfrm>
          <a:noFill/>
          <a:ln>
            <a:noFill/>
          </a:ln>
        </p:spPr>
        <p:txBody>
          <a:bodyPr anchor="ctr"/>
          <a:lstStyle>
            <a:lvl1pPr algn="ctr">
              <a:defRPr sz="8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2000" y="1260305"/>
            <a:ext cx="7403899" cy="404574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0"/>
          </p:nvPr>
        </p:nvSpPr>
        <p:spPr>
          <a:xfrm>
            <a:off x="1238487" y="4735419"/>
            <a:ext cx="7402495" cy="163443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40" spc="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61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sz="quarter" idx="22"/>
          </p:nvPr>
        </p:nvSpPr>
        <p:spPr>
          <a:xfrm>
            <a:off x="1238487" y="1770603"/>
            <a:ext cx="7402495" cy="2859091"/>
          </a:xfrm>
        </p:spPr>
        <p:txBody>
          <a:bodyPr anchor="ctr"/>
          <a:lstStyle>
            <a:lvl1pPr algn="ctr">
              <a:defRPr sz="84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8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2000" y="1260305"/>
            <a:ext cx="7403899" cy="404574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20"/>
          </p:nvPr>
        </p:nvSpPr>
        <p:spPr>
          <a:xfrm>
            <a:off x="1238487" y="4735419"/>
            <a:ext cx="7402495" cy="163443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40" spc="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718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диа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иаграмма 2"/>
          <p:cNvSpPr>
            <a:spLocks noGrp="1"/>
          </p:cNvSpPr>
          <p:nvPr>
            <p:ph type="chart" sz="quarter" idx="22"/>
          </p:nvPr>
        </p:nvSpPr>
        <p:spPr>
          <a:xfrm>
            <a:off x="1238487" y="1770603"/>
            <a:ext cx="3509105" cy="2859091"/>
          </a:xfrm>
        </p:spPr>
        <p:txBody>
          <a:bodyPr anchor="ctr"/>
          <a:lstStyle>
            <a:lvl1pPr algn="ctr">
              <a:defRPr sz="84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22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иаграмма 2"/>
          <p:cNvSpPr>
            <a:spLocks noGrp="1"/>
          </p:cNvSpPr>
          <p:nvPr>
            <p:ph type="chart" sz="quarter" idx="23"/>
          </p:nvPr>
        </p:nvSpPr>
        <p:spPr>
          <a:xfrm>
            <a:off x="5136794" y="1770603"/>
            <a:ext cx="3509105" cy="2859091"/>
          </a:xfrm>
        </p:spPr>
        <p:txBody>
          <a:bodyPr anchor="ctr"/>
          <a:lstStyle>
            <a:lvl1pPr algn="ctr">
              <a:defRPr sz="84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2001" y="1260305"/>
            <a:ext cx="3505591" cy="404574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5136794" y="1260305"/>
            <a:ext cx="3509105" cy="404574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0"/>
          </p:nvPr>
        </p:nvSpPr>
        <p:spPr>
          <a:xfrm>
            <a:off x="1238487" y="4735420"/>
            <a:ext cx="3509105" cy="163443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40" spc="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7"/>
          </p:nvPr>
        </p:nvSpPr>
        <p:spPr>
          <a:xfrm>
            <a:off x="5136794" y="4735420"/>
            <a:ext cx="3504188" cy="16344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40" spc="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314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3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Диаграмма 2"/>
          <p:cNvSpPr>
            <a:spLocks noGrp="1"/>
          </p:cNvSpPr>
          <p:nvPr>
            <p:ph type="chart" sz="quarter" idx="22"/>
          </p:nvPr>
        </p:nvSpPr>
        <p:spPr>
          <a:xfrm>
            <a:off x="1238487" y="1212349"/>
            <a:ext cx="3509105" cy="3417346"/>
          </a:xfrm>
        </p:spPr>
        <p:txBody>
          <a:bodyPr anchor="ctr"/>
          <a:lstStyle>
            <a:lvl1pPr algn="ctr">
              <a:defRPr sz="84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0307" y="1770605"/>
            <a:ext cx="3505592" cy="285909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5140306" y="1260305"/>
            <a:ext cx="3505593" cy="404574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0"/>
          </p:nvPr>
        </p:nvSpPr>
        <p:spPr>
          <a:xfrm>
            <a:off x="1238487" y="4737952"/>
            <a:ext cx="3509105" cy="160910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40" spc="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237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3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70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solidFill>
          <a:srgbClr val="189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433" y="1798571"/>
            <a:ext cx="6858000" cy="948695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hape 248"/>
          <p:cNvSpPr/>
          <p:nvPr/>
        </p:nvSpPr>
        <p:spPr>
          <a:xfrm>
            <a:off x="1934598" y="1259034"/>
            <a:ext cx="7209402" cy="45719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556189"/>
            <a:ext cx="1086305" cy="1086305"/>
          </a:xfrm>
          <a:prstGeom prst="rect">
            <a:avLst/>
          </a:prstGeom>
          <a:solidFill>
            <a:srgbClr val="18964C"/>
          </a:solidFill>
          <a:ln w="3175">
            <a:solidFill>
              <a:schemeClr val="bg1"/>
            </a:solidFill>
          </a:ln>
        </p:spPr>
      </p:pic>
      <p:sp>
        <p:nvSpPr>
          <p:cNvPr id="9" name="Shape 248"/>
          <p:cNvSpPr/>
          <p:nvPr/>
        </p:nvSpPr>
        <p:spPr>
          <a:xfrm flipV="1">
            <a:off x="-1" y="1266192"/>
            <a:ext cx="848294" cy="45719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sp>
        <p:nvSpPr>
          <p:cNvPr id="10" name="Shape 457"/>
          <p:cNvSpPr/>
          <p:nvPr/>
        </p:nvSpPr>
        <p:spPr>
          <a:xfrm>
            <a:off x="1172243" y="3539778"/>
            <a:ext cx="3585887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120000"/>
              </a:lnSpc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pr@nsc.media</a:t>
            </a:r>
            <a:endParaRPr lang="ru-RU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www.nsc.media </a:t>
            </a:r>
          </a:p>
          <a:p>
            <a:r>
              <a:rPr 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facebook.com/</a:t>
            </a:r>
            <a:r>
              <a:rPr 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NSC.AdTech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hape 2698"/>
          <p:cNvSpPr/>
          <p:nvPr/>
        </p:nvSpPr>
        <p:spPr>
          <a:xfrm>
            <a:off x="851823" y="3632034"/>
            <a:ext cx="18000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algn="ctr" defTabSz="171450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2" name="Shape 2713"/>
          <p:cNvSpPr/>
          <p:nvPr/>
        </p:nvSpPr>
        <p:spPr>
          <a:xfrm>
            <a:off x="848293" y="3891886"/>
            <a:ext cx="18000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algn="ctr" defTabSz="171450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3" name="Shape 2715"/>
          <p:cNvSpPr/>
          <p:nvPr/>
        </p:nvSpPr>
        <p:spPr>
          <a:xfrm>
            <a:off x="851823" y="4159112"/>
            <a:ext cx="180000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algn="ctr" defTabSz="171450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082642" y="2887465"/>
            <a:ext cx="1356010" cy="1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38488" y="1770605"/>
            <a:ext cx="7407411" cy="3128257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24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2000" y="1260305"/>
            <a:ext cx="7403899" cy="404574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170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7407411" cy="526184"/>
          </a:xfrm>
        </p:spPr>
        <p:txBody>
          <a:bodyPr>
            <a:noAutofit/>
          </a:bodyPr>
          <a:lstStyle>
            <a:lvl1pPr algn="ctr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38488" y="1964718"/>
            <a:ext cx="3515884" cy="2562175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20"/>
          </p:nvPr>
        </p:nvSpPr>
        <p:spPr>
          <a:xfrm>
            <a:off x="5130015" y="1964718"/>
            <a:ext cx="3515884" cy="2562175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2000" y="1260305"/>
            <a:ext cx="7403899" cy="404574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006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2"/>
          <p:cNvSpPr>
            <a:spLocks noGrp="1"/>
          </p:cNvSpPr>
          <p:nvPr>
            <p:ph type="pic" sz="quarter" idx="20"/>
          </p:nvPr>
        </p:nvSpPr>
        <p:spPr>
          <a:xfrm>
            <a:off x="757733" y="0"/>
            <a:ext cx="3772919" cy="514509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029724" y="1770605"/>
            <a:ext cx="3616175" cy="318563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29724" y="577907"/>
            <a:ext cx="3616175" cy="996165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2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7786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2"/>
          <p:cNvSpPr>
            <a:spLocks noGrp="1"/>
          </p:cNvSpPr>
          <p:nvPr>
            <p:ph type="pic" sz="quarter" idx="20"/>
          </p:nvPr>
        </p:nvSpPr>
        <p:spPr>
          <a:xfrm>
            <a:off x="1197222" y="577907"/>
            <a:ext cx="3011162" cy="4004375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654769" y="1770605"/>
            <a:ext cx="3991130" cy="281167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54770" y="577907"/>
            <a:ext cx="3991129" cy="526184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23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4653365" y="1260305"/>
            <a:ext cx="3992534" cy="404574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49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50836" y="0"/>
            <a:ext cx="5157544" cy="514509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411266" y="614891"/>
            <a:ext cx="2234633" cy="404574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260" spc="8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1266" y="1173147"/>
            <a:ext cx="2234633" cy="3767371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21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06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750836" y="0"/>
            <a:ext cx="8393163" cy="514509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27026" y="1770605"/>
            <a:ext cx="2930304" cy="318563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27025" y="577907"/>
            <a:ext cx="2918873" cy="846800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427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750836" y="0"/>
            <a:ext cx="8393163" cy="514509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95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1600366" y="580326"/>
            <a:ext cx="6694103" cy="3188255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98962" y="4090289"/>
            <a:ext cx="6695507" cy="808573"/>
          </a:xfrm>
        </p:spPr>
        <p:txBody>
          <a:bodyPr anchor="t"/>
          <a:lstStyle>
            <a:lvl1pPr algn="ctr">
              <a:defRPr sz="126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859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439"/>
            <a:ext cx="749432" cy="516393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749432" y="0"/>
            <a:ext cx="8394568" cy="514509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1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439"/>
            <a:ext cx="4583908" cy="516393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исунок 2"/>
          <p:cNvSpPr>
            <a:spLocks noGrp="1"/>
          </p:cNvSpPr>
          <p:nvPr>
            <p:ph type="pic" sz="quarter" idx="20"/>
          </p:nvPr>
        </p:nvSpPr>
        <p:spPr>
          <a:xfrm>
            <a:off x="4583908" y="0"/>
            <a:ext cx="4560092" cy="514509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38488" y="1770605"/>
            <a:ext cx="2933897" cy="312825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2933897" cy="1005437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80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54587" y="556190"/>
            <a:ext cx="6207863" cy="71672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848293" y="1791015"/>
            <a:ext cx="7614158" cy="28413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556189"/>
            <a:ext cx="1086305" cy="1086305"/>
          </a:xfrm>
          <a:prstGeom prst="rect">
            <a:avLst/>
          </a:prstGeom>
          <a:solidFill>
            <a:srgbClr val="18964C"/>
          </a:solidFill>
          <a:ln w="3175">
            <a:solidFill>
              <a:schemeClr val="bg1"/>
            </a:solidFill>
          </a:ln>
        </p:spPr>
      </p:pic>
      <p:sp>
        <p:nvSpPr>
          <p:cNvPr id="13" name="Shape 248"/>
          <p:cNvSpPr/>
          <p:nvPr/>
        </p:nvSpPr>
        <p:spPr>
          <a:xfrm>
            <a:off x="1934598" y="1265758"/>
            <a:ext cx="7209402" cy="45719"/>
          </a:xfrm>
          <a:prstGeom prst="rect">
            <a:avLst/>
          </a:prstGeom>
          <a:solidFill>
            <a:srgbClr val="18964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sp>
        <p:nvSpPr>
          <p:cNvPr id="14" name="Shape 248"/>
          <p:cNvSpPr/>
          <p:nvPr/>
        </p:nvSpPr>
        <p:spPr>
          <a:xfrm flipV="1">
            <a:off x="-1" y="1272916"/>
            <a:ext cx="848294" cy="45719"/>
          </a:xfrm>
          <a:prstGeom prst="rect">
            <a:avLst/>
          </a:prstGeom>
          <a:solidFill>
            <a:srgbClr val="18964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49724"/>
            <a:ext cx="9144000" cy="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439"/>
            <a:ext cx="749432" cy="51639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749432" y="0"/>
            <a:ext cx="8394568" cy="514509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400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439"/>
            <a:ext cx="4583908" cy="51639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исунок 2"/>
          <p:cNvSpPr>
            <a:spLocks noGrp="1"/>
          </p:cNvSpPr>
          <p:nvPr>
            <p:ph type="pic" sz="quarter" idx="20"/>
          </p:nvPr>
        </p:nvSpPr>
        <p:spPr>
          <a:xfrm>
            <a:off x="4583908" y="0"/>
            <a:ext cx="4560092" cy="514509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38488" y="1770605"/>
            <a:ext cx="2933897" cy="312825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2933897" cy="1005437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316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4819"/>
            <a:ext cx="9144000" cy="514831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20439"/>
            <a:ext cx="6172843" cy="5163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исунок 2"/>
          <p:cNvSpPr>
            <a:spLocks noGrp="1"/>
          </p:cNvSpPr>
          <p:nvPr>
            <p:ph type="pic" sz="quarter" idx="20"/>
          </p:nvPr>
        </p:nvSpPr>
        <p:spPr>
          <a:xfrm>
            <a:off x="4846825" y="666396"/>
            <a:ext cx="3120715" cy="3860497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38488" y="1770605"/>
            <a:ext cx="3151090" cy="30477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3151090" cy="1005437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950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4819"/>
            <a:ext cx="9144000" cy="514831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20439"/>
            <a:ext cx="6172843" cy="51639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исунок 2"/>
          <p:cNvSpPr>
            <a:spLocks noGrp="1"/>
          </p:cNvSpPr>
          <p:nvPr>
            <p:ph type="pic" sz="quarter" idx="20"/>
          </p:nvPr>
        </p:nvSpPr>
        <p:spPr>
          <a:xfrm>
            <a:off x="4846825" y="666396"/>
            <a:ext cx="3120715" cy="3860497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38488" y="1770605"/>
            <a:ext cx="3151090" cy="312825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3151090" cy="1005437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873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4819"/>
            <a:ext cx="9144000" cy="514831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20439"/>
            <a:ext cx="6172843" cy="51639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исунок 2"/>
          <p:cNvSpPr>
            <a:spLocks noGrp="1"/>
          </p:cNvSpPr>
          <p:nvPr>
            <p:ph type="pic" sz="quarter" idx="20"/>
          </p:nvPr>
        </p:nvSpPr>
        <p:spPr>
          <a:xfrm>
            <a:off x="4846825" y="666396"/>
            <a:ext cx="3120715" cy="3860497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38488" y="1770605"/>
            <a:ext cx="3151090" cy="312825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3151090" cy="1005437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757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4819"/>
            <a:ext cx="9144000" cy="514831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20439"/>
            <a:ext cx="6172843" cy="5163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6" y="580326"/>
            <a:ext cx="368774" cy="370657"/>
          </a:xfrm>
          <a:prstGeom prst="rect">
            <a:avLst/>
          </a:prstGeom>
        </p:spPr>
      </p:pic>
      <p:cxnSp>
        <p:nvCxnSpPr>
          <p:cNvPr id="15" name="Straight Connector 8"/>
          <p:cNvCxnSpPr/>
          <p:nvPr/>
        </p:nvCxnSpPr>
        <p:spPr>
          <a:xfrm>
            <a:off x="752240" y="-20439"/>
            <a:ext cx="0" cy="51655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исунок 2"/>
          <p:cNvSpPr>
            <a:spLocks noGrp="1"/>
          </p:cNvSpPr>
          <p:nvPr>
            <p:ph type="pic" sz="quarter" idx="20"/>
          </p:nvPr>
        </p:nvSpPr>
        <p:spPr>
          <a:xfrm>
            <a:off x="4846825" y="666396"/>
            <a:ext cx="3120715" cy="3860497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920">
                <a:solidFill>
                  <a:schemeClr val="tx1"/>
                </a:solidFill>
                <a:latin typeface="Montserrat Light" panose="00000400000000000000" pitchFamily="50" charset="-52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38488" y="1770605"/>
            <a:ext cx="3151090" cy="312825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38488" y="577907"/>
            <a:ext cx="3151090" cy="1005437"/>
          </a:xfrm>
        </p:spPr>
        <p:txBody>
          <a:bodyPr>
            <a:noAutofit/>
          </a:bodyPr>
          <a:lstStyle>
            <a:lvl1pPr algn="l">
              <a:defRPr sz="294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91" y="4657941"/>
            <a:ext cx="749745" cy="24092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69ABE0-57DB-46B6-9FE5-EFA516A3C789}" type="slidenum">
              <a:rPr lang="ru-RU" sz="84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ru-RU" sz="84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369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rgbClr val="383A3B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72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2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0"/>
            <a:ext cx="9157297" cy="5150597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444142" y="4482512"/>
            <a:ext cx="3357193" cy="1292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840" spc="24" dirty="0">
                <a:solidFill>
                  <a:srgbClr val="BEC1C8"/>
                </a:solidFill>
                <a:latin typeface="Montserrat ExtraBold" panose="00000900000000000000" pitchFamily="50" charset="-52"/>
              </a:rPr>
              <a:t>www.nra.media  |  pr@nra.media</a:t>
            </a:r>
            <a:endParaRPr lang="ru-RU" sz="840" spc="24" dirty="0">
              <a:solidFill>
                <a:srgbClr val="BEC1C8"/>
              </a:solidFill>
              <a:latin typeface="Montserrat ExtraBold" panose="00000900000000000000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2" y="579112"/>
            <a:ext cx="1833445" cy="47311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5573" y="2125231"/>
            <a:ext cx="4569338" cy="8330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68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7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Название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0"/>
            <a:ext cx="9157297" cy="5150596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472645" y="4685563"/>
            <a:ext cx="3357193" cy="1292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840" spc="24" dirty="0">
                <a:solidFill>
                  <a:srgbClr val="AFBEC1"/>
                </a:solidFill>
                <a:latin typeface="Montserrat ExtraBold" panose="00000900000000000000" pitchFamily="50" charset="-52"/>
              </a:rPr>
              <a:t>www.nra.media  |  pr@nra.media</a:t>
            </a:r>
            <a:endParaRPr lang="ru-RU" sz="840" spc="24" dirty="0">
              <a:solidFill>
                <a:srgbClr val="AFBEC1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951" y="2125231"/>
            <a:ext cx="4569338" cy="8330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68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408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686">
          <p15:clr>
            <a:srgbClr val="FBAE40"/>
          </p15:clr>
        </p15:guide>
        <p15:guide id="4294967295" pos="4799">
          <p15:clr>
            <a:srgbClr val="FBAE40"/>
          </p15:clr>
        </p15:guide>
        <p15:guide id="4294967295" pos="4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5894965"/>
              </p:ext>
            </p:extLst>
          </p:nvPr>
        </p:nvGraphicFramePr>
        <p:xfrm>
          <a:off x="848294" y="1642494"/>
          <a:ext cx="7614156" cy="296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54587" y="556190"/>
            <a:ext cx="6207863" cy="71672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556189"/>
            <a:ext cx="1086305" cy="1086305"/>
          </a:xfrm>
          <a:prstGeom prst="rect">
            <a:avLst/>
          </a:prstGeom>
          <a:solidFill>
            <a:srgbClr val="18964C"/>
          </a:solidFill>
          <a:ln w="3175">
            <a:solidFill>
              <a:schemeClr val="bg1"/>
            </a:solidFill>
          </a:ln>
        </p:spPr>
      </p:pic>
      <p:sp>
        <p:nvSpPr>
          <p:cNvPr id="13" name="Shape 248"/>
          <p:cNvSpPr/>
          <p:nvPr/>
        </p:nvSpPr>
        <p:spPr>
          <a:xfrm>
            <a:off x="1934598" y="1265758"/>
            <a:ext cx="7209402" cy="45719"/>
          </a:xfrm>
          <a:prstGeom prst="rect">
            <a:avLst/>
          </a:prstGeom>
          <a:solidFill>
            <a:srgbClr val="18964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sp>
        <p:nvSpPr>
          <p:cNvPr id="14" name="Shape 248"/>
          <p:cNvSpPr/>
          <p:nvPr/>
        </p:nvSpPr>
        <p:spPr>
          <a:xfrm flipV="1">
            <a:off x="-1" y="1272916"/>
            <a:ext cx="848294" cy="45719"/>
          </a:xfrm>
          <a:prstGeom prst="rect">
            <a:avLst/>
          </a:prstGeom>
          <a:solidFill>
            <a:srgbClr val="18964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</p:spTree>
    <p:extLst>
      <p:ext uri="{BB962C8B-B14F-4D97-AF65-F5344CB8AC3E}">
        <p14:creationId xmlns:p14="http://schemas.microsoft.com/office/powerpoint/2010/main" val="11735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Название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613" t="16459" r="15667" b="49813"/>
          <a:stretch/>
        </p:blipFill>
        <p:spPr>
          <a:xfrm>
            <a:off x="0" y="-14513"/>
            <a:ext cx="9144000" cy="5184822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444142" y="4482512"/>
            <a:ext cx="3357193" cy="1292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840" spc="24" dirty="0">
                <a:solidFill>
                  <a:schemeClr val="bg1"/>
                </a:solidFill>
                <a:latin typeface="Montserrat ExtraBold" panose="00000900000000000000" pitchFamily="50" charset="-52"/>
              </a:rPr>
              <a:t>www.nra.media  |  pr@nra.media</a:t>
            </a:r>
            <a:endParaRPr lang="ru-RU" sz="840" spc="24" dirty="0">
              <a:solidFill>
                <a:schemeClr val="bg1"/>
              </a:solidFill>
              <a:latin typeface="Montserrat ExtraBold" panose="00000900000000000000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2" y="591765"/>
            <a:ext cx="1833445" cy="447803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5573" y="2125231"/>
            <a:ext cx="4569338" cy="8330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312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7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" y="0"/>
            <a:ext cx="9157297" cy="515059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858687" y="2148551"/>
            <a:ext cx="3493258" cy="2240467"/>
          </a:xfrm>
        </p:spPr>
        <p:txBody>
          <a:bodyPr anchor="t"/>
          <a:lstStyle>
            <a:lvl1pPr algn="l">
              <a:defRPr sz="1680" b="0" spc="-9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Rectangle 14"/>
          <p:cNvSpPr/>
          <p:nvPr/>
        </p:nvSpPr>
        <p:spPr>
          <a:xfrm>
            <a:off x="4858687" y="4696526"/>
            <a:ext cx="3493258" cy="1292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l"/>
            <a:fld id="{3634C610-40A3-45B9-BCC4-B65151C6769E}" type="slidenum">
              <a:rPr lang="en-US" sz="840" spc="24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‹#›</a:t>
            </a:fld>
            <a:endParaRPr lang="ru-RU" sz="840" spc="24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2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solidFill>
          <a:srgbClr val="189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433" y="1753229"/>
            <a:ext cx="6858000" cy="9486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404" y="2871669"/>
            <a:ext cx="6858000" cy="10716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432930-AAE1-4F0B-9E95-4788C60B3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Welcom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CEED6BE-B10C-4EA0-8AD9-C42A13D971F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8432930-AAE1-4F0B-9E95-4788C60B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28651" y="703478"/>
            <a:ext cx="7833800" cy="71672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628650" y="1571051"/>
            <a:ext cx="7833801" cy="3061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59207" y="7233313"/>
            <a:ext cx="2570847" cy="7517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ww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.nra.media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739488" y="7216775"/>
            <a:ext cx="3123275" cy="76825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pr@nra.media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4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Welcom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54587" y="556190"/>
            <a:ext cx="6207863" cy="71672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254587" y="1642493"/>
            <a:ext cx="6207864" cy="29898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/>
          <a:lstStyle/>
          <a:p>
            <a:fld id="{0CEED6BE-B10C-4EA0-8AD9-C42A13D971F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08432930-AAE1-4F0B-9E95-4788C60B3E0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556189"/>
            <a:ext cx="1086305" cy="1086305"/>
          </a:xfrm>
          <a:prstGeom prst="rect">
            <a:avLst/>
          </a:prstGeom>
          <a:solidFill>
            <a:srgbClr val="18964C"/>
          </a:solidFill>
          <a:ln w="3175">
            <a:solidFill>
              <a:schemeClr val="bg1"/>
            </a:solidFill>
          </a:ln>
        </p:spPr>
      </p:pic>
      <p:sp>
        <p:nvSpPr>
          <p:cNvPr id="12" name="Shape 248"/>
          <p:cNvSpPr/>
          <p:nvPr/>
        </p:nvSpPr>
        <p:spPr>
          <a:xfrm>
            <a:off x="1934598" y="1265758"/>
            <a:ext cx="7209402" cy="45719"/>
          </a:xfrm>
          <a:prstGeom prst="rect">
            <a:avLst/>
          </a:prstGeom>
          <a:solidFill>
            <a:srgbClr val="18964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sp>
        <p:nvSpPr>
          <p:cNvPr id="13" name="Shape 248"/>
          <p:cNvSpPr/>
          <p:nvPr/>
        </p:nvSpPr>
        <p:spPr>
          <a:xfrm flipV="1">
            <a:off x="-1" y="1272916"/>
            <a:ext cx="848294" cy="45719"/>
          </a:xfrm>
          <a:prstGeom prst="rect">
            <a:avLst/>
          </a:prstGeom>
          <a:solidFill>
            <a:srgbClr val="18964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</p:spTree>
    <p:extLst>
      <p:ext uri="{BB962C8B-B14F-4D97-AF65-F5344CB8AC3E}">
        <p14:creationId xmlns:p14="http://schemas.microsoft.com/office/powerpoint/2010/main" val="3635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Welcom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/>
          <a:lstStyle/>
          <a:p>
            <a:fld id="{0CEED6BE-B10C-4EA0-8AD9-C42A13D971F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08432930-AAE1-4F0B-9E95-4788C60B3E0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7795" cy="102933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3"/>
          <a:stretch/>
        </p:blipFill>
        <p:spPr>
          <a:xfrm>
            <a:off x="5044542" y="0"/>
            <a:ext cx="4099458" cy="1029335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28651" y="703478"/>
            <a:ext cx="7833800" cy="71672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628650" y="1571051"/>
            <a:ext cx="7833801" cy="3061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189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92" y="1282700"/>
            <a:ext cx="7985870" cy="213995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8292" y="3441700"/>
            <a:ext cx="798587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hape 248"/>
          <p:cNvSpPr/>
          <p:nvPr/>
        </p:nvSpPr>
        <p:spPr>
          <a:xfrm>
            <a:off x="1934598" y="1259034"/>
            <a:ext cx="7209402" cy="45719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556189"/>
            <a:ext cx="1086305" cy="1086305"/>
          </a:xfrm>
          <a:prstGeom prst="rect">
            <a:avLst/>
          </a:prstGeom>
          <a:solidFill>
            <a:srgbClr val="18964C"/>
          </a:solidFill>
          <a:ln w="3175">
            <a:solidFill>
              <a:schemeClr val="bg1"/>
            </a:solidFill>
          </a:ln>
        </p:spPr>
      </p:pic>
      <p:sp>
        <p:nvSpPr>
          <p:cNvPr id="9" name="Shape 248"/>
          <p:cNvSpPr/>
          <p:nvPr/>
        </p:nvSpPr>
        <p:spPr>
          <a:xfrm flipV="1">
            <a:off x="-1" y="1266192"/>
            <a:ext cx="848294" cy="45719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</p:spTree>
    <p:extLst>
      <p:ext uri="{BB962C8B-B14F-4D97-AF65-F5344CB8AC3E}">
        <p14:creationId xmlns:p14="http://schemas.microsoft.com/office/powerpoint/2010/main" val="27496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8292" y="1775901"/>
            <a:ext cx="3647507" cy="2856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5901"/>
            <a:ext cx="3867150" cy="28564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D6BE-B10C-4EA0-8AD9-C42A13D971F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2930-AAE1-4F0B-9E95-4788C60B3E04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556189"/>
            <a:ext cx="1086305" cy="1086305"/>
          </a:xfrm>
          <a:prstGeom prst="rect">
            <a:avLst/>
          </a:prstGeom>
          <a:solidFill>
            <a:srgbClr val="18964C"/>
          </a:solidFill>
          <a:ln w="3175">
            <a:solidFill>
              <a:schemeClr val="bg1"/>
            </a:solidFill>
          </a:ln>
        </p:spPr>
      </p:pic>
      <p:sp>
        <p:nvSpPr>
          <p:cNvPr id="14" name="Shape 248"/>
          <p:cNvSpPr/>
          <p:nvPr/>
        </p:nvSpPr>
        <p:spPr>
          <a:xfrm>
            <a:off x="1934598" y="1265758"/>
            <a:ext cx="7209402" cy="45719"/>
          </a:xfrm>
          <a:prstGeom prst="rect">
            <a:avLst/>
          </a:prstGeom>
          <a:solidFill>
            <a:srgbClr val="18964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sp>
        <p:nvSpPr>
          <p:cNvPr id="15" name="Shape 248"/>
          <p:cNvSpPr/>
          <p:nvPr/>
        </p:nvSpPr>
        <p:spPr>
          <a:xfrm flipV="1">
            <a:off x="-1" y="1272916"/>
            <a:ext cx="848294" cy="45719"/>
          </a:xfrm>
          <a:prstGeom prst="rect">
            <a:avLst/>
          </a:prstGeom>
          <a:solidFill>
            <a:srgbClr val="18964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>
              <a:defRPr sz="1800" cap="all" spc="90" baseline="-22222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75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254587" y="556190"/>
            <a:ext cx="6207863" cy="71672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49724"/>
            <a:ext cx="9144000" cy="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0CEED6BE-B10C-4EA0-8AD9-C42A13D971F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08432930-AAE1-4F0B-9E95-4788C60B3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11" r:id="rId14"/>
    <p:sldLayoutId id="2147483715" r:id="rId15"/>
    <p:sldLayoutId id="2147483703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8488" y="603694"/>
            <a:ext cx="7407411" cy="6086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488" y="1480341"/>
            <a:ext cx="7407411" cy="3491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2411" rtl="0" eaLnBrk="1" latinLnBrk="0" hangingPunct="1">
        <a:lnSpc>
          <a:spcPct val="90000"/>
        </a:lnSpc>
        <a:spcBef>
          <a:spcPct val="0"/>
        </a:spcBef>
        <a:buNone/>
        <a:defRPr sz="294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2411" rtl="0" eaLnBrk="1" latinLnBrk="0" hangingPunct="1">
        <a:lnSpc>
          <a:spcPct val="125000"/>
        </a:lnSpc>
        <a:spcBef>
          <a:spcPts val="747"/>
        </a:spcBef>
        <a:buClr>
          <a:schemeClr val="accent1"/>
        </a:buClr>
        <a:buFont typeface="Wingdings" panose="05000000000000000000" pitchFamily="2" charset="2"/>
        <a:buNone/>
        <a:defRPr sz="1440" kern="1200">
          <a:solidFill>
            <a:srgbClr val="383A3B"/>
          </a:solidFill>
          <a:latin typeface="+mn-lt"/>
          <a:ea typeface="+mn-ea"/>
          <a:cs typeface="+mn-cs"/>
        </a:defRPr>
      </a:lvl1pPr>
      <a:lvl2pPr marL="341206" indent="0" algn="l" defTabSz="682411" rtl="0" eaLnBrk="1" latinLnBrk="0" hangingPunct="1">
        <a:lnSpc>
          <a:spcPct val="125000"/>
        </a:lnSpc>
        <a:spcBef>
          <a:spcPts val="373"/>
        </a:spcBef>
        <a:buClr>
          <a:schemeClr val="accent1"/>
        </a:buClr>
        <a:buFont typeface="Wingdings" panose="05000000000000000000" pitchFamily="2" charset="2"/>
        <a:buNone/>
        <a:defRPr sz="1260" kern="1200">
          <a:solidFill>
            <a:srgbClr val="383A3B"/>
          </a:solidFill>
          <a:latin typeface="+mn-lt"/>
          <a:ea typeface="+mn-ea"/>
          <a:cs typeface="+mn-cs"/>
        </a:defRPr>
      </a:lvl2pPr>
      <a:lvl3pPr marL="682412" indent="0" algn="l" defTabSz="682411" rtl="0" eaLnBrk="1" latinLnBrk="0" hangingPunct="1">
        <a:lnSpc>
          <a:spcPct val="125000"/>
        </a:lnSpc>
        <a:spcBef>
          <a:spcPts val="373"/>
        </a:spcBef>
        <a:buClr>
          <a:schemeClr val="accent1"/>
        </a:buClr>
        <a:buFont typeface="Wingdings" panose="05000000000000000000" pitchFamily="2" charset="2"/>
        <a:buNone/>
        <a:defRPr sz="960" kern="1200">
          <a:solidFill>
            <a:srgbClr val="383A3B"/>
          </a:solidFill>
          <a:latin typeface="+mn-lt"/>
          <a:ea typeface="+mn-ea"/>
          <a:cs typeface="+mn-cs"/>
        </a:defRPr>
      </a:lvl3pPr>
      <a:lvl4pPr marL="1023617" indent="0" algn="l" defTabSz="682411" rtl="0" eaLnBrk="1" latinLnBrk="0" hangingPunct="1">
        <a:lnSpc>
          <a:spcPct val="125000"/>
        </a:lnSpc>
        <a:spcBef>
          <a:spcPts val="373"/>
        </a:spcBef>
        <a:buClr>
          <a:schemeClr val="accent1"/>
        </a:buClr>
        <a:buFont typeface="Wingdings" panose="05000000000000000000" pitchFamily="2" charset="2"/>
        <a:buNone/>
        <a:defRPr sz="840" kern="1200">
          <a:solidFill>
            <a:srgbClr val="383A3B"/>
          </a:solidFill>
          <a:latin typeface="+mn-lt"/>
          <a:ea typeface="+mn-ea"/>
          <a:cs typeface="+mn-cs"/>
        </a:defRPr>
      </a:lvl4pPr>
      <a:lvl5pPr marL="1364822" indent="0" algn="l" defTabSz="682411" rtl="0" eaLnBrk="1" latinLnBrk="0" hangingPunct="1">
        <a:lnSpc>
          <a:spcPct val="125000"/>
        </a:lnSpc>
        <a:spcBef>
          <a:spcPts val="373"/>
        </a:spcBef>
        <a:buClr>
          <a:schemeClr val="accent1"/>
        </a:buClr>
        <a:buFont typeface="Wingdings" panose="05000000000000000000" pitchFamily="2" charset="2"/>
        <a:buNone/>
        <a:defRPr sz="720" kern="1200">
          <a:solidFill>
            <a:srgbClr val="383A3B"/>
          </a:solidFill>
          <a:latin typeface="+mn-lt"/>
          <a:ea typeface="+mn-ea"/>
          <a:cs typeface="+mn-cs"/>
        </a:defRPr>
      </a:lvl5pPr>
      <a:lvl6pPr marL="1876631" indent="-170603" algn="l" defTabSz="68241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217836" indent="-170603" algn="l" defTabSz="68241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559042" indent="-170603" algn="l" defTabSz="68241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900247" indent="-170603" algn="l" defTabSz="682411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41205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2pPr>
      <a:lvl3pPr marL="682411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3pPr>
      <a:lvl4pPr marL="1023616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364822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706028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047233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388439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729644" algn="l" defTabSz="682411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-414648"/>
            <a:ext cx="4572476" cy="3223596"/>
          </a:xfrm>
          <a:prstGeom prst="rect">
            <a:avLst/>
          </a:prstGeom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" y="594954"/>
            <a:ext cx="1833445" cy="470706"/>
          </a:xfrm>
          <a:prstGeom prst="rect">
            <a:avLst/>
          </a:prstGeom>
        </p:spPr>
      </p:pic>
      <p:sp>
        <p:nvSpPr>
          <p:cNvPr id="7" name="Rectangle 14"/>
          <p:cNvSpPr/>
          <p:nvPr/>
        </p:nvSpPr>
        <p:spPr>
          <a:xfrm>
            <a:off x="5052770" y="4806015"/>
            <a:ext cx="3357193" cy="1292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840" spc="24" dirty="0">
                <a:solidFill>
                  <a:schemeClr val="bg2">
                    <a:lumMod val="75000"/>
                  </a:schemeClr>
                </a:solidFill>
                <a:latin typeface="Montserrat ExtraBold" panose="00000900000000000000" pitchFamily="50" charset="-52"/>
              </a:rPr>
              <a:t>www.nra.media  |  </a:t>
            </a:r>
            <a:r>
              <a:rPr lang="en-US" sz="840" spc="24" dirty="0" err="1">
                <a:solidFill>
                  <a:schemeClr val="bg2">
                    <a:lumMod val="75000"/>
                  </a:schemeClr>
                </a:solidFill>
                <a:latin typeface="Montserrat ExtraBold" panose="00000900000000000000" pitchFamily="50" charset="-52"/>
              </a:rPr>
              <a:t>content@nra.media</a:t>
            </a:r>
            <a:endParaRPr lang="ru-RU" sz="840" spc="24" dirty="0">
              <a:solidFill>
                <a:schemeClr val="bg2">
                  <a:lumMod val="75000"/>
                </a:schemeClr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4895837" y="2406711"/>
            <a:ext cx="3895500" cy="135207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11371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42" dirty="0" smtClean="0">
                <a:latin typeface="Montserrat ExtraBold" panose="00000900000000000000" pitchFamily="50" charset="-52"/>
              </a:rPr>
              <a:t>Digital-</a:t>
            </a:r>
            <a:r>
              <a:rPr lang="ru-RU" sz="3600" spc="42" dirty="0" smtClean="0">
                <a:latin typeface="Montserrat ExtraBold" panose="00000900000000000000" pitchFamily="50" charset="-52"/>
              </a:rPr>
              <a:t>орбита</a:t>
            </a:r>
            <a:endParaRPr lang="ru-RU" sz="3600" spc="42" dirty="0">
              <a:solidFill>
                <a:srgbClr val="333F42"/>
              </a:solidFill>
              <a:latin typeface="Montserrat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938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8695" y="1589339"/>
            <a:ext cx="3982409" cy="16750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Востребованность сквозной единой покупки аудитории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ТВ </a:t>
            </a:r>
            <a:r>
              <a:rPr lang="ru-RU" sz="2400" dirty="0" smtClean="0"/>
              <a:t>-контента в разных средах растет</a:t>
            </a:r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759207" y="7233313"/>
            <a:ext cx="2570847" cy="7517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ww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.nra.media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3739488" y="7216775"/>
            <a:ext cx="3123275" cy="76825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</a:rPr>
              <a:t>pr@nra.media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428819" y="398602"/>
            <a:ext cx="5802469" cy="2014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НАЦИОНАЛЬНЫЙ РЕКЛАМНЫЙ АЛЬЯНС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428819" y="4495667"/>
            <a:ext cx="2570847" cy="38472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ww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.nra.media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2430692" y="4495667"/>
            <a:ext cx="3123275" cy="38472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 smtClean="0">
                <a:solidFill>
                  <a:schemeClr val="bg2">
                    <a:lumMod val="75000"/>
                  </a:schemeClr>
                </a:solidFill>
              </a:rPr>
              <a:t>pr@nra.media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5" y="1065780"/>
            <a:ext cx="4438204" cy="29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368535"/>
            <a:ext cx="3048300" cy="188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3048300" y="3256513"/>
            <a:ext cx="3048300" cy="188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3048300" y="1371505"/>
            <a:ext cx="3048300" cy="1886988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6096600" y="3256513"/>
            <a:ext cx="3048300" cy="188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6096600" y="1369525"/>
            <a:ext cx="3048300" cy="1886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3256513"/>
            <a:ext cx="3048300" cy="188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рямоугольник 18"/>
          <p:cNvSpPr/>
          <p:nvPr/>
        </p:nvSpPr>
        <p:spPr>
          <a:xfrm>
            <a:off x="3215389" y="1592417"/>
            <a:ext cx="2626820" cy="89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Отсутствие </a:t>
            </a:r>
            <a:r>
              <a:rPr lang="ru-RU" sz="1400" kern="700" dirty="0" err="1">
                <a:solidFill>
                  <a:schemeClr val="tx1"/>
                </a:solidFill>
                <a:latin typeface="+mn-lt"/>
              </a:rPr>
              <a:t>fraud</a:t>
            </a:r>
            <a:endParaRPr lang="en-US" sz="1400" kern="700" dirty="0">
              <a:solidFill>
                <a:schemeClr val="tx1"/>
              </a:solidFill>
              <a:latin typeface="+mn-lt"/>
            </a:endParaRPr>
          </a:p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Измерения проводятся  только по реальным людям из панели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9739" y="3512962"/>
            <a:ext cx="243156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Видят все,                    оплата только за </a:t>
            </a:r>
            <a:r>
              <a:rPr lang="ru-RU" sz="1400" kern="700" dirty="0" err="1">
                <a:solidFill>
                  <a:schemeClr val="tx1"/>
                </a:solidFill>
                <a:latin typeface="+mn-lt"/>
              </a:rPr>
              <a:t>баинговую</a:t>
            </a:r>
            <a:r>
              <a:rPr lang="ru-RU" sz="1400" kern="700" dirty="0">
                <a:solidFill>
                  <a:schemeClr val="tx1"/>
                </a:solidFill>
                <a:latin typeface="+mn-lt"/>
              </a:rPr>
              <a:t> ЦА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15390" y="3516022"/>
            <a:ext cx="255293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Измеряются только города 100 </a:t>
            </a:r>
            <a:r>
              <a:rPr lang="ru-RU" sz="1400" kern="700" dirty="0" err="1">
                <a:solidFill>
                  <a:schemeClr val="tx1"/>
                </a:solidFill>
                <a:latin typeface="+mn-lt"/>
              </a:rPr>
              <a:t>тыс</a:t>
            </a:r>
            <a:r>
              <a:rPr lang="ru-RU" sz="1400" kern="700" dirty="0">
                <a:solidFill>
                  <a:schemeClr val="tx1"/>
                </a:solidFill>
                <a:latin typeface="+mn-lt"/>
              </a:rPr>
              <a:t>+, транслируется                                       на города  0+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32344" y="3512961"/>
            <a:ext cx="240569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Мобильная аудитория – бонусом ! </a:t>
            </a:r>
          </a:p>
        </p:txBody>
      </p:sp>
      <p:sp>
        <p:nvSpPr>
          <p:cNvPr id="22" name="Shape 48"/>
          <p:cNvSpPr txBox="1">
            <a:spLocks/>
          </p:cNvSpPr>
          <p:nvPr/>
        </p:nvSpPr>
        <p:spPr>
          <a:xfrm>
            <a:off x="900" y="660008"/>
            <a:ext cx="9144000" cy="8084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700" b="1" kern="1200" spc="-201">
                <a:solidFill>
                  <a:srgbClr val="1C1D22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800" b="0" dirty="0">
                <a:solidFill>
                  <a:schemeClr val="tx1"/>
                </a:solidFill>
                <a:latin typeface="+mn-lt"/>
              </a:rPr>
              <a:t>Реклама в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Big TV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38" y="1620682"/>
            <a:ext cx="2626820" cy="72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Реклама – неотъемлемая часть контента, </a:t>
            </a:r>
            <a:endParaRPr lang="en-US" sz="1400" kern="700" dirty="0">
              <a:solidFill>
                <a:schemeClr val="tx1"/>
              </a:solidFill>
              <a:latin typeface="+mn-lt"/>
            </a:endParaRPr>
          </a:p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 err="1" smtClean="0">
                <a:solidFill>
                  <a:schemeClr val="tx1"/>
                </a:solidFill>
                <a:latin typeface="+mn-lt"/>
              </a:rPr>
              <a:t>AdBlock</a:t>
            </a:r>
            <a:r>
              <a:rPr lang="en-US" sz="1400" kern="7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kern="700" dirty="0" smtClean="0">
                <a:solidFill>
                  <a:schemeClr val="tx1"/>
                </a:solidFill>
                <a:latin typeface="+mn-lt"/>
              </a:rPr>
              <a:t>не </a:t>
            </a:r>
            <a:r>
              <a:rPr lang="ru-RU" sz="1400" kern="700" dirty="0">
                <a:solidFill>
                  <a:schemeClr val="tx1"/>
                </a:solidFill>
                <a:latin typeface="+mn-lt"/>
              </a:rPr>
              <a:t>работает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32344" y="1620682"/>
            <a:ext cx="240569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Размещение всегда                       в качественном профессиональном контенте</a:t>
            </a:r>
          </a:p>
        </p:txBody>
      </p:sp>
      <p:sp>
        <p:nvSpPr>
          <p:cNvPr id="26" name="Shape 2459"/>
          <p:cNvSpPr>
            <a:spLocks noChangeAspect="1"/>
          </p:cNvSpPr>
          <p:nvPr/>
        </p:nvSpPr>
        <p:spPr>
          <a:xfrm>
            <a:off x="2144767" y="2542249"/>
            <a:ext cx="729409" cy="592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Shape 2388"/>
          <p:cNvSpPr>
            <a:spLocks noChangeAspect="1"/>
          </p:cNvSpPr>
          <p:nvPr/>
        </p:nvSpPr>
        <p:spPr>
          <a:xfrm>
            <a:off x="5176970" y="2518248"/>
            <a:ext cx="729000" cy="59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solidFill>
                <a:schemeClr val="tx1"/>
              </a:solidFill>
            </a:endParaRPr>
          </a:p>
        </p:txBody>
      </p:sp>
      <p:sp>
        <p:nvSpPr>
          <p:cNvPr id="28" name="Shape 2475"/>
          <p:cNvSpPr>
            <a:spLocks noChangeAspect="1"/>
          </p:cNvSpPr>
          <p:nvPr/>
        </p:nvSpPr>
        <p:spPr>
          <a:xfrm>
            <a:off x="8247416" y="2412101"/>
            <a:ext cx="729000" cy="724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Shape 2590"/>
          <p:cNvSpPr>
            <a:spLocks noChangeAspect="1"/>
          </p:cNvSpPr>
          <p:nvPr/>
        </p:nvSpPr>
        <p:spPr>
          <a:xfrm>
            <a:off x="2160373" y="4274550"/>
            <a:ext cx="729000" cy="72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Shape 2387"/>
          <p:cNvSpPr>
            <a:spLocks noChangeAspect="1"/>
          </p:cNvSpPr>
          <p:nvPr/>
        </p:nvSpPr>
        <p:spPr>
          <a:xfrm>
            <a:off x="5189323" y="4283635"/>
            <a:ext cx="729000" cy="72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Shape 2485"/>
          <p:cNvSpPr>
            <a:spLocks noChangeAspect="1"/>
          </p:cNvSpPr>
          <p:nvPr/>
        </p:nvSpPr>
        <p:spPr>
          <a:xfrm>
            <a:off x="8412384" y="4271444"/>
            <a:ext cx="399065" cy="72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428819" y="398602"/>
            <a:ext cx="5802469" cy="2014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НАЦИОНАЛЬНЫЙ РЕКЛАМНЫЙ АЛЬЯНС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710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8"/>
          <p:cNvSpPr txBox="1">
            <a:spLocks/>
          </p:cNvSpPr>
          <p:nvPr/>
        </p:nvSpPr>
        <p:spPr>
          <a:xfrm>
            <a:off x="937647" y="1494175"/>
            <a:ext cx="7344938" cy="14517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700" b="1" kern="1200" spc="-201">
                <a:solidFill>
                  <a:srgbClr val="1C1D22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800" b="0" dirty="0" err="1">
                <a:solidFill>
                  <a:prstClr val="black"/>
                </a:solidFill>
                <a:latin typeface="+mn-lt"/>
              </a:rPr>
              <a:t>Аффинитивность</a:t>
            </a:r>
            <a:r>
              <a:rPr lang="ru-RU" sz="2800" b="0" dirty="0">
                <a:solidFill>
                  <a:prstClr val="black"/>
                </a:solidFill>
                <a:latin typeface="+mn-lt"/>
              </a:rPr>
              <a:t> к самым востребованным аудиториям </a:t>
            </a:r>
            <a:r>
              <a:rPr lang="en-US" sz="2800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в</a:t>
            </a:r>
            <a:r>
              <a:rPr lang="ru-RU" sz="2800" b="0" dirty="0" smtClean="0">
                <a:solidFill>
                  <a:srgbClr val="83002A"/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1"/>
                </a:solidFill>
                <a:latin typeface="+mn-lt"/>
              </a:rPr>
              <a:t>1.5-2 раза выше </a:t>
            </a:r>
            <a:r>
              <a:rPr lang="ru-RU" sz="2800" b="0" dirty="0" err="1">
                <a:solidFill>
                  <a:prstClr val="black"/>
                </a:solidFill>
                <a:latin typeface="+mn-lt"/>
              </a:rPr>
              <a:t>среднеканальной</a:t>
            </a:r>
            <a:endParaRPr lang="ru-RU" sz="2800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428819" y="398602"/>
            <a:ext cx="5802469" cy="201473"/>
          </a:xfrm>
          <a:prstGeom prst="rect">
            <a:avLst/>
          </a:prstGeom>
        </p:spPr>
        <p:txBody>
          <a:bodyPr lIns="0" tIns="0" rIns="0" bIns="0" anchor="t" anchorCtr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4886" eaLnBrk="1" hangingPunct="1">
              <a:defRPr sz="11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443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НАЦИОНАЛЬНЫЙ РЕКЛАМНЫЙ АЛЬЯНС</a:t>
            </a:r>
            <a:endParaRPr lang="ru-RU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428819" y="4495667"/>
            <a:ext cx="2570847" cy="384720"/>
          </a:xfrm>
          <a:prstGeom prst="rect">
            <a:avLst/>
          </a:prstGeom>
        </p:spPr>
        <p:txBody>
          <a:bodyPr lIns="0" tIns="0" rIns="0" bIns="0" anchor="b" anchorCtr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4886" eaLnBrk="1" hangingPunct="1">
              <a:defRPr sz="11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443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</a:t>
            </a:r>
            <a:r>
              <a:rPr lang="en-US" dirty="0"/>
              <a:t>w</a:t>
            </a:r>
            <a:r>
              <a:rPr lang="en-US" dirty="0"/>
              <a:t>.nra.media</a:t>
            </a:r>
            <a:endParaRPr lang="ru-RU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409100" y="4495667"/>
            <a:ext cx="3123275" cy="384720"/>
          </a:xfrm>
          <a:prstGeom prst="rect">
            <a:avLst/>
          </a:prstGeom>
        </p:spPr>
        <p:txBody>
          <a:bodyPr lIns="0" tIns="0" rIns="0" bIns="0" anchor="b" anchorCtr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4886" eaLnBrk="1" hangingPunct="1">
              <a:defRPr sz="11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443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defTabSz="684886" eaLnBrk="1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pr@nra.media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3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8" y="1241867"/>
            <a:ext cx="8241030" cy="806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Digital</a:t>
            </a:r>
            <a:r>
              <a:rPr lang="ru-RU" sz="2400" b="1" dirty="0" smtClean="0">
                <a:solidFill>
                  <a:schemeClr val="tx1"/>
                </a:solidFill>
              </a:rPr>
              <a:t>-орбита </a:t>
            </a:r>
            <a:r>
              <a:rPr lang="ru-RU" sz="2400" dirty="0" smtClean="0">
                <a:solidFill>
                  <a:schemeClr val="tx1"/>
                </a:solidFill>
              </a:rPr>
              <a:t>– это размещение рекламы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телевизионном контенте в интернете для </a:t>
            </a:r>
            <a:r>
              <a:rPr lang="ru-RU" sz="2400" dirty="0">
                <a:solidFill>
                  <a:schemeClr val="tx1"/>
                </a:solidFill>
              </a:rPr>
              <a:t>тех, кто хочет увеличить </a:t>
            </a:r>
            <a:r>
              <a:rPr lang="ru-RU" sz="2400" dirty="0" smtClean="0">
                <a:solidFill>
                  <a:schemeClr val="tx1"/>
                </a:solidFill>
              </a:rPr>
              <a:t>долю </a:t>
            </a:r>
            <a:r>
              <a:rPr lang="en-US" sz="2400" dirty="0" smtClean="0">
                <a:solidFill>
                  <a:schemeClr val="tx1"/>
                </a:solidFill>
              </a:rPr>
              <a:t>light </a:t>
            </a:r>
            <a:r>
              <a:rPr lang="en-US" sz="2400" dirty="0" err="1" smtClean="0">
                <a:solidFill>
                  <a:schemeClr val="tx1"/>
                </a:solidFill>
              </a:rPr>
              <a:t>tv</a:t>
            </a:r>
            <a:r>
              <a:rPr lang="en-US" sz="2400" dirty="0" smtClean="0">
                <a:solidFill>
                  <a:schemeClr val="tx1"/>
                </a:solidFill>
              </a:rPr>
              <a:t>-viewers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428819" y="398602"/>
            <a:ext cx="5802469" cy="2014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НАЦИОНАЛЬНЫЙ РЕКЛАМНЫЙ АЛЬЯНС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28819" y="4495667"/>
            <a:ext cx="2570847" cy="38472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ww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.nra.media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409100" y="4495667"/>
            <a:ext cx="3123275" cy="38472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 smtClean="0">
                <a:solidFill>
                  <a:schemeClr val="bg2">
                    <a:lumMod val="75000"/>
                  </a:schemeClr>
                </a:solidFill>
              </a:rPr>
              <a:t>pr@nra.media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845"/>
            <a:ext cx="9144000" cy="2381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947845"/>
            <a:ext cx="9144000" cy="2569464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94" y="665192"/>
            <a:ext cx="7886700" cy="451326"/>
          </a:xfrm>
        </p:spPr>
        <p:txBody>
          <a:bodyPr/>
          <a:lstStyle/>
          <a:p>
            <a:r>
              <a:rPr lang="en-US" dirty="0" smtClean="0"/>
              <a:t>Digital-</a:t>
            </a:r>
            <a:r>
              <a:rPr lang="ru-RU" dirty="0" smtClean="0"/>
              <a:t>орбита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4374" y="1557867"/>
            <a:ext cx="2099733" cy="3048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Рекламный блок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2045" y="1181636"/>
            <a:ext cx="75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ТВ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7533" y="1181636"/>
            <a:ext cx="141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Интернет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114893" y="1564764"/>
            <a:ext cx="2109217" cy="3048000"/>
            <a:chOff x="1105746" y="1557866"/>
            <a:chExt cx="2109217" cy="3048000"/>
          </a:xfrm>
          <a:solidFill>
            <a:schemeClr val="tx2"/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1115230" y="1557866"/>
              <a:ext cx="2099733" cy="3048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Федеральный блок</a:t>
              </a: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  <a:p>
              <a:pPr algn="ctr"/>
              <a:endParaRPr lang="ru-RU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Региональный блок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105746" y="3507843"/>
              <a:ext cx="2106507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4024136" y="1557866"/>
            <a:ext cx="2103059" cy="3054898"/>
            <a:chOff x="3241781" y="317895"/>
            <a:chExt cx="2103059" cy="305489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45107" y="317895"/>
              <a:ext cx="2099733" cy="3048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Федеральный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блок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flipV="1">
              <a:off x="3241781" y="2274770"/>
              <a:ext cx="2099733" cy="109802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 flipH="1">
              <a:off x="3245107" y="2274770"/>
              <a:ext cx="2099733" cy="1098023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53651" y="2315102"/>
              <a:ext cx="20706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+mn-lt"/>
                </a:rPr>
                <a:t>Региональная реклама</a:t>
              </a:r>
              <a:endParaRPr lang="ru-RU" sz="1400" dirty="0">
                <a:solidFill>
                  <a:schemeClr val="bg1"/>
                </a:solidFill>
                <a:latin typeface="+mn-lt"/>
              </a:endParaRPr>
            </a:p>
            <a:p>
              <a:pPr marL="179388" indent="-179388" algn="ctr" defTabSz="714375"/>
              <a:r>
                <a:rPr lang="ru-RU" sz="1400" b="1" dirty="0">
                  <a:solidFill>
                    <a:schemeClr val="bg1"/>
                  </a:solidFill>
                  <a:latin typeface="+mn-lt"/>
                </a:rPr>
                <a:t>и</a:t>
              </a:r>
              <a:r>
                <a:rPr lang="ru-RU" sz="1400" b="1" dirty="0" smtClean="0">
                  <a:solidFill>
                    <a:schemeClr val="bg1"/>
                  </a:solidFill>
                  <a:latin typeface="+mn-lt"/>
                </a:rPr>
                <a:t>ли</a:t>
              </a:r>
              <a:endParaRPr lang="ru-RU" sz="1400" b="1" dirty="0">
                <a:solidFill>
                  <a:schemeClr val="bg1"/>
                </a:solidFill>
                <a:latin typeface="+mn-lt"/>
              </a:endParaRPr>
            </a:p>
            <a:p>
              <a:pPr algn="r"/>
              <a:r>
                <a:rPr lang="ru-RU" sz="1400" dirty="0" smtClean="0">
                  <a:solidFill>
                    <a:schemeClr val="bg1"/>
                  </a:solidFill>
                  <a:latin typeface="+mn-lt"/>
                </a:rPr>
                <a:t>Орбитальная реклама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813068" y="1557866"/>
            <a:ext cx="2106877" cy="3048000"/>
            <a:chOff x="6763325" y="1557866"/>
            <a:chExt cx="2106877" cy="3048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6763695" y="1557866"/>
              <a:ext cx="2106507" cy="3048000"/>
              <a:chOff x="5858079" y="1405466"/>
              <a:chExt cx="2106507" cy="3048000"/>
            </a:xfrm>
          </p:grpSpPr>
          <p:sp>
            <p:nvSpPr>
              <p:cNvPr id="37" name="Скругленный прямоугольник 20"/>
              <p:cNvSpPr/>
              <p:nvPr/>
            </p:nvSpPr>
            <p:spPr>
              <a:xfrm>
                <a:off x="5858079" y="1405466"/>
                <a:ext cx="2099733" cy="30480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Федеральный блок</a:t>
                </a:r>
              </a:p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  <a:p>
                <a:pPr algn="ctr"/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  <a:p>
                <a:pPr algn="ctr"/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858079" y="3355443"/>
                <a:ext cx="2106507" cy="0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/>
            <p:cNvSpPr/>
            <p:nvPr/>
          </p:nvSpPr>
          <p:spPr>
            <a:xfrm>
              <a:off x="6763325" y="3507843"/>
              <a:ext cx="2099733" cy="109802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Digital</a:t>
              </a:r>
              <a:r>
                <a:rPr lang="ru-RU" sz="1400" dirty="0" smtClean="0">
                  <a:solidFill>
                    <a:schemeClr val="bg1"/>
                  </a:solidFill>
                </a:rPr>
                <a:t>-орбита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Slide Number Placeholder 5"/>
          <p:cNvSpPr txBox="1">
            <a:spLocks/>
          </p:cNvSpPr>
          <p:nvPr/>
        </p:nvSpPr>
        <p:spPr>
          <a:xfrm>
            <a:off x="428819" y="398602"/>
            <a:ext cx="5802469" cy="2014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НАЦИОНАЛЬНЫЙ РЕКЛАМНЫЙ АЛЬЯНС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428819" y="4495667"/>
            <a:ext cx="2570847" cy="38472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ww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.nra.media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3409100" y="4495667"/>
            <a:ext cx="3123275" cy="38472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err="1" smtClean="0">
                <a:solidFill>
                  <a:schemeClr val="bg2">
                    <a:lumMod val="75000"/>
                  </a:schemeClr>
                </a:solidFill>
              </a:rPr>
              <a:t>pr@nra.media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3178" y="1384948"/>
            <a:ext cx="3048300" cy="1886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300" y="3256513"/>
            <a:ext cx="3048300" cy="1886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3027937" y="1384948"/>
            <a:ext cx="3048300" cy="188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6096600" y="3256513"/>
            <a:ext cx="3048300" cy="188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6096600" y="1369525"/>
            <a:ext cx="3048300" cy="188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3256513"/>
            <a:ext cx="3048300" cy="188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endParaRPr lang="ru-RU" sz="1400" b="1" kern="7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5389" y="1592417"/>
            <a:ext cx="262682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 smtClean="0">
                <a:solidFill>
                  <a:schemeClr val="tx1"/>
                </a:solidFill>
                <a:latin typeface="+mn-lt"/>
              </a:rPr>
              <a:t>Измерения </a:t>
            </a:r>
            <a:r>
              <a:rPr lang="ru-RU" sz="1400" kern="700" dirty="0">
                <a:solidFill>
                  <a:schemeClr val="tx1"/>
                </a:solidFill>
                <a:latin typeface="+mn-lt"/>
              </a:rPr>
              <a:t>проводятся  только по реальным людям из </a:t>
            </a:r>
            <a:r>
              <a:rPr lang="ru-RU" sz="1400" kern="700" dirty="0" smtClean="0">
                <a:solidFill>
                  <a:schemeClr val="tx1"/>
                </a:solidFill>
                <a:latin typeface="+mn-lt"/>
              </a:rPr>
              <a:t>панели, а не </a:t>
            </a:r>
            <a:r>
              <a:rPr lang="ru-RU" sz="1400" kern="700" dirty="0" err="1" smtClean="0">
                <a:solidFill>
                  <a:schemeClr val="tx1"/>
                </a:solidFill>
                <a:latin typeface="+mn-lt"/>
              </a:rPr>
              <a:t>кукам</a:t>
            </a:r>
            <a:endParaRPr lang="ru-RU" sz="1400" kern="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5390" y="3516022"/>
            <a:ext cx="255293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Графики фактических </a:t>
            </a:r>
            <a:r>
              <a:rPr lang="ru-RU" sz="1400" kern="700" dirty="0" smtClean="0">
                <a:solidFill>
                  <a:schemeClr val="tx1"/>
                </a:solidFill>
                <a:latin typeface="+mn-lt"/>
              </a:rPr>
              <a:t>выходов</a:t>
            </a:r>
            <a:endParaRPr lang="ru-RU" sz="1400" kern="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32344" y="3512961"/>
            <a:ext cx="240569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Простой пересчет цены в СРМ </a:t>
            </a:r>
          </a:p>
        </p:txBody>
      </p:sp>
      <p:sp>
        <p:nvSpPr>
          <p:cNvPr id="22" name="Shape 48"/>
          <p:cNvSpPr txBox="1">
            <a:spLocks/>
          </p:cNvSpPr>
          <p:nvPr/>
        </p:nvSpPr>
        <p:spPr>
          <a:xfrm>
            <a:off x="29877" y="483597"/>
            <a:ext cx="9144000" cy="952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700" b="1" kern="1200" spc="-201">
                <a:solidFill>
                  <a:srgbClr val="1C1D22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3600" b="0" dirty="0">
                <a:solidFill>
                  <a:schemeClr val="tx1"/>
                </a:solidFill>
                <a:latin typeface="+mn-lt"/>
              </a:rPr>
              <a:t>Реклама в </a:t>
            </a:r>
            <a:r>
              <a:rPr lang="en-US" sz="3600" b="0" dirty="0" smtClean="0">
                <a:solidFill>
                  <a:schemeClr val="tx1"/>
                </a:solidFill>
                <a:latin typeface="+mn-lt"/>
              </a:rPr>
              <a:t>digital-</a:t>
            </a:r>
            <a:r>
              <a:rPr lang="ru-RU" sz="3600" b="0" dirty="0" smtClean="0">
                <a:solidFill>
                  <a:schemeClr val="tx1"/>
                </a:solidFill>
                <a:latin typeface="+mn-lt"/>
              </a:rPr>
              <a:t>орбите</a:t>
            </a:r>
            <a:endParaRPr lang="en-US" sz="3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21783" y="1631366"/>
            <a:ext cx="262682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Низкий порог входа </a:t>
            </a:r>
            <a:r>
              <a:rPr lang="ru-RU" sz="1400" kern="700" dirty="0" smtClean="0">
                <a:solidFill>
                  <a:schemeClr val="tx1"/>
                </a:solidFill>
                <a:latin typeface="+mn-lt"/>
              </a:rPr>
              <a:t>рекламодателя</a:t>
            </a:r>
            <a:endParaRPr lang="ru-RU" sz="1400" kern="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8695" y="1631366"/>
            <a:ext cx="240569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  <a:defRPr sz="2500">
                <a:solidFill>
                  <a:srgbClr val="1C1D22"/>
                </a:solidFill>
              </a:defRPr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Классическая отчетность по </a:t>
            </a:r>
            <a:r>
              <a:rPr lang="en-US" sz="1400" kern="700" dirty="0">
                <a:solidFill>
                  <a:schemeClr val="tx1"/>
                </a:solidFill>
                <a:latin typeface="+mn-lt"/>
              </a:rPr>
              <a:t>GRP</a:t>
            </a:r>
          </a:p>
        </p:txBody>
      </p:sp>
      <p:sp>
        <p:nvSpPr>
          <p:cNvPr id="26" name="Shape 2459"/>
          <p:cNvSpPr>
            <a:spLocks noChangeAspect="1"/>
          </p:cNvSpPr>
          <p:nvPr/>
        </p:nvSpPr>
        <p:spPr>
          <a:xfrm>
            <a:off x="5198707" y="2523045"/>
            <a:ext cx="729409" cy="592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/>
          </a:p>
        </p:txBody>
      </p:sp>
      <p:sp>
        <p:nvSpPr>
          <p:cNvPr id="27" name="Shape 2388"/>
          <p:cNvSpPr>
            <a:spLocks noChangeAspect="1"/>
          </p:cNvSpPr>
          <p:nvPr/>
        </p:nvSpPr>
        <p:spPr>
          <a:xfrm>
            <a:off x="5048973" y="4271444"/>
            <a:ext cx="729000" cy="59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/>
          </a:p>
        </p:txBody>
      </p:sp>
      <p:sp>
        <p:nvSpPr>
          <p:cNvPr id="28" name="Shape 2475"/>
          <p:cNvSpPr>
            <a:spLocks noChangeAspect="1"/>
          </p:cNvSpPr>
          <p:nvPr/>
        </p:nvSpPr>
        <p:spPr>
          <a:xfrm>
            <a:off x="8247416" y="2412101"/>
            <a:ext cx="729000" cy="724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 dirty="0"/>
          </a:p>
        </p:txBody>
      </p:sp>
      <p:sp>
        <p:nvSpPr>
          <p:cNvPr id="36" name="Shape 2590"/>
          <p:cNvSpPr>
            <a:spLocks noChangeAspect="1"/>
          </p:cNvSpPr>
          <p:nvPr/>
        </p:nvSpPr>
        <p:spPr>
          <a:xfrm>
            <a:off x="2190978" y="2464810"/>
            <a:ext cx="665239" cy="665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lIns="10716" tIns="10716" rIns="10716" bIns="10716" anchor="ctr"/>
          <a:lstStyle/>
          <a:p>
            <a:pPr algn="ctr" defTabSz="128588">
              <a:lnSpc>
                <a:spcPct val="120000"/>
              </a:lnSpc>
              <a:defRPr sz="3000" cap="none" spc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44"/>
          </a:p>
        </p:txBody>
      </p:sp>
      <p:sp>
        <p:nvSpPr>
          <p:cNvPr id="4" name="Прямоугольник 3"/>
          <p:cNvSpPr/>
          <p:nvPr/>
        </p:nvSpPr>
        <p:spPr>
          <a:xfrm>
            <a:off x="68217" y="3444935"/>
            <a:ext cx="280595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500">
              <a:lnSpc>
                <a:spcPct val="80000"/>
              </a:lnSpc>
              <a:spcAft>
                <a:spcPts val="900"/>
              </a:spcAft>
            </a:pPr>
            <a:r>
              <a:rPr lang="ru-RU" sz="1400" kern="700" dirty="0">
                <a:solidFill>
                  <a:schemeClr val="tx1"/>
                </a:solidFill>
                <a:latin typeface="+mn-lt"/>
              </a:rPr>
              <a:t>Размещение в ТВ контенте, доставляемом через Интернет</a:t>
            </a:r>
          </a:p>
        </p:txBody>
      </p:sp>
      <p:sp>
        <p:nvSpPr>
          <p:cNvPr id="20" name="Freeform 42"/>
          <p:cNvSpPr>
            <a:spLocks noEditPoints="1"/>
          </p:cNvSpPr>
          <p:nvPr/>
        </p:nvSpPr>
        <p:spPr bwMode="auto">
          <a:xfrm flipH="1">
            <a:off x="2190978" y="4359970"/>
            <a:ext cx="617474" cy="54191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45"/>
          <p:cNvSpPr>
            <a:spLocks noChangeAspect="1"/>
          </p:cNvSpPr>
          <p:nvPr/>
        </p:nvSpPr>
        <p:spPr bwMode="auto">
          <a:xfrm>
            <a:off x="8247416" y="4299089"/>
            <a:ext cx="509169" cy="50916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428819" y="398602"/>
            <a:ext cx="5802469" cy="2014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ru-RU"/>
            </a:defPPr>
            <a:lvl1pPr marL="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443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886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328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9771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214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4657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7100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9542" algn="l" defTabSz="684886" rtl="0" eaLnBrk="1" latinLnBrk="0" hangingPunct="1">
              <a:defRPr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НАЦИОНАЛЬНЫЙ РЕКЛАМНЫЙ АЛЬЯНС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0815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71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NSC new">
      <a:dk1>
        <a:srgbClr val="191919"/>
      </a:dk1>
      <a:lt1>
        <a:srgbClr val="FFFFFF"/>
      </a:lt1>
      <a:dk2>
        <a:srgbClr val="191919"/>
      </a:dk2>
      <a:lt2>
        <a:srgbClr val="FFFFFF"/>
      </a:lt2>
      <a:accent1>
        <a:srgbClr val="1C964B"/>
      </a:accent1>
      <a:accent2>
        <a:srgbClr val="A6CE38"/>
      </a:accent2>
      <a:accent3>
        <a:srgbClr val="CF2243"/>
      </a:accent3>
      <a:accent4>
        <a:srgbClr val="F58726"/>
      </a:accent4>
      <a:accent5>
        <a:srgbClr val="0066B2"/>
      </a:accent5>
      <a:accent6>
        <a:srgbClr val="C2AF77"/>
      </a:accent6>
      <a:hlink>
        <a:srgbClr val="191919"/>
      </a:hlink>
      <a:folHlink>
        <a:srgbClr val="191919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xmlns:p="http://schemas.openxmlformats.org/presentationml/2006/main" xmlns:r="http://schemas.openxmlformats.org/officeDocument/2006/relationships" val="1"/>
          </a:ext>
        </a:extLst>
      </a:spPr>
      <a:bodyPr wrap="square" lIns="19050" tIns="19050" rIns="19050" bIns="19050" anchor="ctr">
        <a:spAutoFit/>
      </a:bodyPr>
      <a:lstStyle>
        <a:defPPr marL="342900" indent="-342900">
          <a:lnSpc>
            <a:spcPct val="120000"/>
          </a:lnSpc>
          <a:buClr>
            <a:srgbClr val="D02244"/>
          </a:buClr>
          <a:buFont typeface="Wingdings" panose="05000000000000000000" pitchFamily="2" charset="2"/>
          <a:buChar char="§"/>
          <a:defRPr sz="1400" dirty="0" smtClean="0">
            <a:latin typeface="Century Gothic" panose="020B0502020202020204" pitchFamily="34" charset="0"/>
            <a:ea typeface="Arial"/>
            <a:cs typeface="Arial"/>
            <a:sym typeface="Arial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Тема1" id="{50763373-E8EB-4E06-9089-8C8DF249490B}" vid="{E745D956-1AD4-47D8-9F32-028FDF3C36D4}"/>
    </a:ext>
  </a:extLst>
</a:theme>
</file>

<file path=ppt/theme/theme2.xml><?xml version="1.0" encoding="utf-8"?>
<a:theme xmlns:a="http://schemas.openxmlformats.org/drawingml/2006/main" name="Национальный Рекламный Альянс 2018">
  <a:themeElements>
    <a:clrScheme name="Национальный Рекламный Альянс">
      <a:dk1>
        <a:srgbClr val="333E41"/>
      </a:dk1>
      <a:lt1>
        <a:sysClr val="window" lastClr="FFFFFF"/>
      </a:lt1>
      <a:dk2>
        <a:srgbClr val="83878D"/>
      </a:dk2>
      <a:lt2>
        <a:srgbClr val="E8ECED"/>
      </a:lt2>
      <a:accent1>
        <a:srgbClr val="E41937"/>
      </a:accent1>
      <a:accent2>
        <a:srgbClr val="0A77F6"/>
      </a:accent2>
      <a:accent3>
        <a:srgbClr val="7ED320"/>
      </a:accent3>
      <a:accent4>
        <a:srgbClr val="F8C419"/>
      </a:accent4>
      <a:accent5>
        <a:srgbClr val="F1990A"/>
      </a:accent5>
      <a:accent6>
        <a:srgbClr val="AF115C"/>
      </a:accent6>
      <a:hlink>
        <a:srgbClr val="667D83"/>
      </a:hlink>
      <a:folHlink>
        <a:srgbClr val="CDD6D8"/>
      </a:folHlink>
    </a:clrScheme>
    <a:fontScheme name="НРА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ациональный Рекламный Альянс 2018" id="{E67833DB-5A3B-48A3-9BEE-C814AA80AE54}" vid="{611DDA85-243A-408E-A268-F9485403D32E}"/>
    </a:ext>
  </a:extLst>
</a:theme>
</file>

<file path=ppt/theme/theme3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0000FF"/>
      </a:hlink>
      <a:folHlink>
        <a:srgbClr val="FF00FF"/>
      </a:folHlink>
    </a:clrScheme>
    <a:fontScheme name="1_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Roboto Condensed"/>
            <a:ea typeface="Roboto Condensed"/>
            <a:cs typeface="Roboto Condensed"/>
            <a:sym typeface="Robot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Roboto Condensed"/>
            <a:ea typeface="Roboto Condensed"/>
            <a:cs typeface="Roboto Condensed"/>
            <a:sym typeface="Roboto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НСК_шаблон презентации</Template>
  <TotalTime>22416</TotalTime>
  <Words>195</Words>
  <Application>Microsoft Office PowerPoint</Application>
  <PresentationFormat>Экран (16:9)</PresentationFormat>
  <Paragraphs>67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Calibri</vt:lpstr>
      <vt:lpstr>Century Gothic</vt:lpstr>
      <vt:lpstr>Gill Sans</vt:lpstr>
      <vt:lpstr>Helvetica</vt:lpstr>
      <vt:lpstr>Montserrat</vt:lpstr>
      <vt:lpstr>Montserrat ExtraBold</vt:lpstr>
      <vt:lpstr>Montserrat Light</vt:lpstr>
      <vt:lpstr>Montserrat SemiBold</vt:lpstr>
      <vt:lpstr>Roboto Condensed</vt:lpstr>
      <vt:lpstr>Roboto Medium</vt:lpstr>
      <vt:lpstr>Wingdings</vt:lpstr>
      <vt:lpstr>Тема1</vt:lpstr>
      <vt:lpstr>Национальный Рекламный Альянс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Digital-орбита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Sviridova Elizaveta</dc:creator>
  <cp:lastModifiedBy>Kurevina Ekaterina V.</cp:lastModifiedBy>
  <cp:revision>307</cp:revision>
  <dcterms:modified xsi:type="dcterms:W3CDTF">2019-03-27T14:33:08Z</dcterms:modified>
</cp:coreProperties>
</file>