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  <p:sldMasterId id="2147483671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1" r:id="rId7"/>
    <p:sldId id="263" r:id="rId8"/>
    <p:sldId id="264" r:id="rId9"/>
    <p:sldId id="265" r:id="rId10"/>
    <p:sldId id="273" r:id="rId11"/>
    <p:sldId id="554" r:id="rId12"/>
    <p:sldId id="555" r:id="rId13"/>
    <p:sldId id="563" r:id="rId14"/>
    <p:sldId id="564" r:id="rId15"/>
    <p:sldId id="565" r:id="rId16"/>
    <p:sldId id="566" r:id="rId17"/>
    <p:sldId id="562" r:id="rId18"/>
    <p:sldId id="544" r:id="rId19"/>
    <p:sldId id="545" r:id="rId20"/>
    <p:sldId id="546" r:id="rId21"/>
    <p:sldId id="547" r:id="rId22"/>
    <p:sldId id="548" r:id="rId23"/>
    <p:sldId id="551" r:id="rId24"/>
    <p:sldId id="552" r:id="rId25"/>
    <p:sldId id="553" r:id="rId26"/>
    <p:sldId id="266" r:id="rId27"/>
    <p:sldId id="268" r:id="rId28"/>
    <p:sldId id="272" r:id="rId29"/>
    <p:sldId id="269" r:id="rId30"/>
    <p:sldId id="542" r:id="rId31"/>
    <p:sldId id="541" r:id="rId32"/>
    <p:sldId id="271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Helvetica" panose="020B0604020202020204" pitchFamily="34" charset="0"/>
      <p:regular r:id="rId43"/>
      <p:bold r:id="rId44"/>
      <p:italic r:id="rId45"/>
      <p:boldItalic r:id="rId46"/>
    </p:embeddedFont>
    <p:embeddedFont>
      <p:font typeface="Proxima Nova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80" userDrawn="1">
          <p15:clr>
            <a:srgbClr val="A4A3A4"/>
          </p15:clr>
        </p15:guide>
        <p15:guide id="2" pos="2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khail Balakin" initials="" lastIdx="22" clrIdx="0"/>
  <p:cmAuthor id="1" name="Tatyana Kozlova" initials="" lastIdx="1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D73"/>
    <a:srgbClr val="2E2E2E"/>
    <a:srgbClr val="00AEFF"/>
    <a:srgbClr val="0041B3"/>
    <a:srgbClr val="18F0D4"/>
    <a:srgbClr val="FFFFFF"/>
    <a:srgbClr val="00B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1"/>
    <p:restoredTop sz="89180"/>
  </p:normalViewPr>
  <p:slideViewPr>
    <p:cSldViewPr snapToGrid="0" snapToObjects="1">
      <p:cViewPr varScale="1">
        <p:scale>
          <a:sx n="102" d="100"/>
          <a:sy n="102" d="100"/>
        </p:scale>
        <p:origin x="1214" y="72"/>
      </p:cViewPr>
      <p:guideLst>
        <p:guide orient="horz" pos="1280"/>
        <p:guide pos="2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857978066665169E-2"/>
          <c:y val="3.0859962171251285E-2"/>
          <c:w val="0.89444829251426139"/>
          <c:h val="0.8558697083656476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2012</c:v>
                </c:pt>
              </c:strCache>
            </c:strRef>
          </c:tx>
          <c:spPr>
            <a:ln w="28575" cap="rnd">
              <a:solidFill>
                <a:srgbClr val="0041B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00AE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5071969641541899E-2"/>
                  <c:y val="7.06185340727842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ABA-B542-955D-2C01C19341D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BA-B542-955D-2C01C19341D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BA-B542-955D-2C01C19341D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BA-B542-955D-2C01C19341D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ABA-B542-955D-2C01C19341D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ABA-B542-955D-2C01C19341D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ABA-B542-955D-2C01C19341D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ABA-B542-955D-2C01C19341DE}"/>
                </c:ext>
              </c:extLst>
            </c:dLbl>
            <c:dLbl>
              <c:idx val="8"/>
              <c:layout>
                <c:manualLayout>
                  <c:x val="-5.8342869127925974E-2"/>
                  <c:y val="-5.94682392191867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ABA-B542-955D-2C01C19341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oxima Nova" panose="0200050603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Sheet1!$B$2:$B$10</c:f>
              <c:numCache>
                <c:formatCode>0%</c:formatCode>
                <c:ptCount val="9"/>
                <c:pt idx="0">
                  <c:v>0.17</c:v>
                </c:pt>
                <c:pt idx="1">
                  <c:v>0.18</c:v>
                </c:pt>
                <c:pt idx="2">
                  <c:v>0.19</c:v>
                </c:pt>
                <c:pt idx="3">
                  <c:v>0.21</c:v>
                </c:pt>
                <c:pt idx="4">
                  <c:v>0.23</c:v>
                </c:pt>
                <c:pt idx="5">
                  <c:v>0.25</c:v>
                </c:pt>
                <c:pt idx="6">
                  <c:v>0.26</c:v>
                </c:pt>
                <c:pt idx="7">
                  <c:v>0.27</c:v>
                </c:pt>
                <c:pt idx="8">
                  <c:v>0.28999999999999998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BA-B542-955D-2C01C19341DE}"/>
            </c:ext>
          </c:extLst>
        </c:ser>
        <c:dLbls>
          <c:dLblPos val="l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9002240"/>
        <c:axId val="237507152"/>
      </c:lineChart>
      <c:catAx>
        <c:axId val="17900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  <a:ea typeface="+mn-ea"/>
                <a:cs typeface="+mn-cs"/>
              </a:defRPr>
            </a:pPr>
            <a:endParaRPr lang="ru-RU"/>
          </a:p>
        </c:txPr>
        <c:crossAx val="237507152"/>
        <c:crosses val="autoZero"/>
        <c:auto val="1"/>
        <c:lblAlgn val="ctr"/>
        <c:lblOffset val="100"/>
        <c:noMultiLvlLbl val="0"/>
      </c:catAx>
      <c:valAx>
        <c:axId val="237507152"/>
        <c:scaling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pPr>
            <a:endParaRPr lang="ru-RU"/>
          </a:p>
        </c:txPr>
        <c:crossAx val="179002240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41B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72.78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BD-3140-A785-3CD83FCAB47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AEFF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BD-3140-A785-3CD83FCAB47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FF4D7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8.7200000000000006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BD-3140-A785-3CD83FCAB4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4035488"/>
        <c:axId val="244036048"/>
      </c:barChart>
      <c:catAx>
        <c:axId val="24403548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4036048"/>
        <c:crosses val="autoZero"/>
        <c:auto val="1"/>
        <c:lblAlgn val="ctr"/>
        <c:lblOffset val="100"/>
        <c:noMultiLvlLbl val="0"/>
      </c:catAx>
      <c:valAx>
        <c:axId val="244036048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4035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41B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41.26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5A-EF4C-B0D8-1AFEE8EF66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AEFF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58.74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5A-EF4C-B0D8-1AFEE8EF66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4038848"/>
        <c:axId val="244039408"/>
      </c:barChart>
      <c:catAx>
        <c:axId val="24403884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4039408"/>
        <c:crosses val="autoZero"/>
        <c:auto val="1"/>
        <c:lblAlgn val="ctr"/>
        <c:lblOffset val="100"/>
        <c:noMultiLvlLbl val="0"/>
      </c:catAx>
      <c:valAx>
        <c:axId val="244039408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4038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41B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37-0A4F-B576-67CC036D4D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41B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37-0A4F-B576-67CC036D4DD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41B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37-0A4F-B576-67CC036D4DD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0041B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37-0A4F-B576-67CC036D4DD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rgbClr val="0041B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37-0A4F-B576-67CC036D4DD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rgbClr val="0041B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D37-0A4F-B576-67CC036D4DD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Series 7</c:v>
                </c:pt>
              </c:strCache>
            </c:strRef>
          </c:tx>
          <c:spPr>
            <a:solidFill>
              <a:srgbClr val="0041B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D37-0A4F-B576-67CC036D4D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overlap val="-15"/>
        <c:axId val="244775616"/>
        <c:axId val="244776176"/>
      </c:barChart>
      <c:catAx>
        <c:axId val="244775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4776176"/>
        <c:crosses val="autoZero"/>
        <c:auto val="1"/>
        <c:lblAlgn val="ctr"/>
        <c:lblOffset val="100"/>
        <c:noMultiLvlLbl val="0"/>
      </c:catAx>
      <c:valAx>
        <c:axId val="244776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4775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Android</c:v>
                </c:pt>
              </c:strCache>
            </c:strRef>
          </c:tx>
          <c:spPr>
            <a:ln w="31750" cap="rnd">
              <a:solidFill>
                <a:srgbClr val="0041B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rgbClr val="0041B3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2C-B84F-AC7A-E829E5166EC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C2C-B84F-AC7A-E829E5166EC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2C-B84F-AC7A-E829E5166EC5}"/>
                </c:ext>
              </c:extLst>
            </c:dLbl>
            <c:dLbl>
              <c:idx val="4"/>
              <c:layout>
                <c:manualLayout>
                  <c:x val="-9.7873402164745937E-2"/>
                  <c:y val="-3.87472996143153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9D-6F41-9A54-4DC0225C8BD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2C-B84F-AC7A-E829E5166EC5}"/>
                </c:ext>
              </c:extLst>
            </c:dLbl>
            <c:dLbl>
              <c:idx val="6"/>
              <c:layout>
                <c:manualLayout>
                  <c:x val="-3.29696081815707E-2"/>
                  <c:y val="-2.78277076981992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roxima Nova" panose="02000506030000020004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961427172177272"/>
                      <c:h val="5.78397980662633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F9D-6F41-9A54-4DC0225C8BD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2C-B84F-AC7A-E829E5166E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oxima Nova" panose="0200050603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mmm\-yy</c:formatCode>
                <c:ptCount val="7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</c:numCache>
            </c:numRef>
          </c:cat>
          <c:val>
            <c:numRef>
              <c:f>Лист1!$B$2:$B$8</c:f>
              <c:numCache>
                <c:formatCode>#,##0</c:formatCode>
                <c:ptCount val="7"/>
                <c:pt idx="0">
                  <c:v>219000</c:v>
                </c:pt>
                <c:pt idx="1">
                  <c:v>253300</c:v>
                </c:pt>
                <c:pt idx="2">
                  <c:v>377310</c:v>
                </c:pt>
                <c:pt idx="3">
                  <c:v>564117</c:v>
                </c:pt>
                <c:pt idx="4">
                  <c:v>794881</c:v>
                </c:pt>
                <c:pt idx="5">
                  <c:v>956417</c:v>
                </c:pt>
                <c:pt idx="6">
                  <c:v>1069492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D0-9043-9008-E3D52F85544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IOS</c:v>
                </c:pt>
              </c:strCache>
            </c:strRef>
          </c:tx>
          <c:spPr>
            <a:ln w="31750" cap="rnd">
              <a:solidFill>
                <a:srgbClr val="00AE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5875">
                <a:solidFill>
                  <a:srgbClr val="00AEFF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2C-B84F-AC7A-E829E5166EC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2C-B84F-AC7A-E829E5166EC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2C-B84F-AC7A-E829E5166EC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2C-B84F-AC7A-E829E5166E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oxima Nova" panose="0200050603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mmm\-yy</c:formatCode>
                <c:ptCount val="7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</c:numCache>
            </c:numRef>
          </c:cat>
          <c:val>
            <c:numRef>
              <c:f>Лист1!$C$2:$C$8</c:f>
              <c:numCache>
                <c:formatCode>#,##0</c:formatCode>
                <c:ptCount val="7"/>
                <c:pt idx="0">
                  <c:v>78840</c:v>
                </c:pt>
                <c:pt idx="1">
                  <c:v>91188</c:v>
                </c:pt>
                <c:pt idx="2">
                  <c:v>135832</c:v>
                </c:pt>
                <c:pt idx="3">
                  <c:v>203082</c:v>
                </c:pt>
                <c:pt idx="4">
                  <c:v>286157</c:v>
                </c:pt>
                <c:pt idx="5">
                  <c:v>344310</c:v>
                </c:pt>
                <c:pt idx="6">
                  <c:v>385017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D0-9043-9008-E3D52F85544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Connected TV </c:v>
                </c:pt>
              </c:strCache>
            </c:strRef>
          </c:tx>
          <c:spPr>
            <a:ln w="31750" cap="rnd">
              <a:solidFill>
                <a:srgbClr val="FF4D7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15875">
                <a:solidFill>
                  <a:srgbClr val="FF4D73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CD0-9043-9008-E3D52F85544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C2C-B84F-AC7A-E829E5166EC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C2C-B84F-AC7A-E829E5166EC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C2C-B84F-AC7A-E829E5166EC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C2C-B84F-AC7A-E829E5166E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oxima Nova" panose="0200050603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mmm\-yy</c:formatCode>
                <c:ptCount val="7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</c:numCache>
            </c:numRef>
          </c:cat>
          <c:val>
            <c:numRef>
              <c:f>Лист1!$D$2:$D$8</c:f>
              <c:numCache>
                <c:formatCode>#,##0</c:formatCode>
                <c:ptCount val="7"/>
                <c:pt idx="0">
                  <c:v>60800</c:v>
                </c:pt>
                <c:pt idx="1">
                  <c:v>72560</c:v>
                </c:pt>
                <c:pt idx="2">
                  <c:v>110792</c:v>
                </c:pt>
                <c:pt idx="3">
                  <c:v>167554</c:v>
                </c:pt>
                <c:pt idx="4">
                  <c:v>237288</c:v>
                </c:pt>
                <c:pt idx="5">
                  <c:v>286101</c:v>
                </c:pt>
                <c:pt idx="6">
                  <c:v>320271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D0-9043-9008-E3D52F855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4779536"/>
        <c:axId val="244780096"/>
      </c:lineChart>
      <c:catAx>
        <c:axId val="244779536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extTo"/>
        <c:crossAx val="244780096"/>
        <c:crosses val="autoZero"/>
        <c:auto val="0"/>
        <c:lblAlgn val="ctr"/>
        <c:lblOffset val="100"/>
        <c:noMultiLvlLbl val="1"/>
      </c:catAx>
      <c:valAx>
        <c:axId val="2447800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44779536"/>
        <c:crossesAt val="43617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0041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F20-ED43-A1D9-870F8A0E57CF}"/>
              </c:ext>
            </c:extLst>
          </c:dPt>
          <c:dPt>
            <c:idx val="1"/>
            <c:bubble3D val="0"/>
            <c:spPr>
              <a:solidFill>
                <a:srgbClr val="00AE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20-ED43-A1D9-870F8A0E57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F20-ED43-A1D9-870F8A0E57CF}"/>
              </c:ext>
            </c:extLst>
          </c:dPt>
          <c:dPt>
            <c:idx val="3"/>
            <c:bubble3D val="0"/>
            <c:spPr>
              <a:solidFill>
                <a:srgbClr val="18F0D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F20-ED43-A1D9-870F8A0E57CF}"/>
              </c:ext>
            </c:extLst>
          </c:dPt>
          <c:dPt>
            <c:idx val="4"/>
            <c:bubble3D val="0"/>
            <c:spPr>
              <a:solidFill>
                <a:srgbClr val="FF4D7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20-ED43-A1D9-870F8A0E57CF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7</c:v>
                </c:pt>
                <c:pt idx="1">
                  <c:v>21</c:v>
                </c:pt>
                <c:pt idx="2">
                  <c:v>40</c:v>
                </c:pt>
                <c:pt idx="3">
                  <c:v>18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20-ED43-A1D9-870F8A0E5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5.8831022941782767E-2"/>
          <c:w val="0.95640309628518183"/>
          <c:h val="0.8646518778445609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6FC8AF"/>
            </a:solidFill>
            <a:ln w="28575">
              <a:solidFill>
                <a:srgbClr val="6FC8AF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BB3364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B6-4408-B6CE-EF272144D99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E62-4AAD-AE06-EDA158D7D1C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E62-4AAD-AE06-EDA158D7D1C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E62-4AAD-AE06-EDA158D7D1C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CE62-4AAD-AE06-EDA158D7D1C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BB3364"/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EB6-4408-B6CE-EF272144D993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CE62-4AAD-AE06-EDA158D7D1C3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CE62-4AAD-AE06-EDA158D7D1C3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CE62-4AAD-AE06-EDA158D7D1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roxima Nova" panose="0200050603000002000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Лист1!$B$4:$B$11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2018F</c:v>
                </c:pt>
                <c:pt idx="5">
                  <c:v>2019F</c:v>
                </c:pt>
                <c:pt idx="6">
                  <c:v>2020F</c:v>
                </c:pt>
                <c:pt idx="7">
                  <c:v>2021F</c:v>
                </c:pt>
              </c:strCache>
            </c:strRef>
          </c:cat>
          <c:val>
            <c:numRef>
              <c:f>Лист1!$C$4:$C$11</c:f>
              <c:numCache>
                <c:formatCode>General</c:formatCode>
                <c:ptCount val="8"/>
                <c:pt idx="0">
                  <c:v>10.4</c:v>
                </c:pt>
                <c:pt idx="1">
                  <c:v>12.6</c:v>
                </c:pt>
                <c:pt idx="2">
                  <c:v>15.2</c:v>
                </c:pt>
                <c:pt idx="3">
                  <c:v>18</c:v>
                </c:pt>
                <c:pt idx="4">
                  <c:v>21.5</c:v>
                </c:pt>
                <c:pt idx="5">
                  <c:v>25.3</c:v>
                </c:pt>
                <c:pt idx="6">
                  <c:v>29.3</c:v>
                </c:pt>
                <c:pt idx="7">
                  <c:v>33.6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EB6-4408-B6CE-EF272144D9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54"/>
        <c:axId val="237560832"/>
        <c:axId val="237561392"/>
      </c:barChart>
      <c:catAx>
        <c:axId val="237560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Proxima Nova" panose="02000506030000020004" charset="0"/>
                <a:ea typeface="+mn-ea"/>
                <a:cs typeface="+mn-cs"/>
              </a:defRPr>
            </a:pPr>
            <a:endParaRPr lang="ru-RU"/>
          </a:p>
        </c:txPr>
        <c:crossAx val="237561392"/>
        <c:crosses val="autoZero"/>
        <c:auto val="1"/>
        <c:lblAlgn val="ctr"/>
        <c:lblOffset val="100"/>
        <c:noMultiLvlLbl val="0"/>
      </c:catAx>
      <c:valAx>
        <c:axId val="237561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756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5.8831022941782767E-2"/>
          <c:w val="0.95640309628518183"/>
          <c:h val="0.8646518778445609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6FC8AF"/>
            </a:solidFill>
            <a:ln w="28575">
              <a:solidFill>
                <a:srgbClr val="6FC8AF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BB3364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BE-4C30-AD2A-681C05413189}"/>
              </c:ext>
            </c:extLst>
          </c:dPt>
          <c:dLbls>
            <c:dLbl>
              <c:idx val="0"/>
              <c:layout>
                <c:manualLayout>
                  <c:x val="-1.8165166702285079E-17"/>
                  <c:y val="0.154431435222179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BE-4C30-AD2A-681C05413189}"/>
                </c:ext>
              </c:extLst>
            </c:dLbl>
            <c:dLbl>
              <c:idx val="1"/>
              <c:layout>
                <c:manualLayout>
                  <c:x val="-5.9450323247480091E-3"/>
                  <c:y val="0.2132624581639624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BE-4C30-AD2A-681C05413189}"/>
                </c:ext>
              </c:extLst>
            </c:dLbl>
            <c:dLbl>
              <c:idx val="2"/>
              <c:layout>
                <c:manualLayout>
                  <c:x val="-1.9816774415826457E-3"/>
                  <c:y val="0.191200824560793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BE-4C30-AD2A-681C0541318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7C2-4BD2-AC2E-FF9EF9E5316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BB3364"/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1BE-4C30-AD2A-681C05413189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7C2-4BD2-AC2E-FF9EF9E53169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77C2-4BD2-AC2E-FF9EF9E53169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7C2-4BD2-AC2E-FF9EF9E531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roxima Nova" panose="0200050603000002000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Лист1!$B$7:$B$9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2019F</c:v>
                </c:pt>
              </c:strCache>
            </c:strRef>
          </c:cat>
          <c:val>
            <c:numRef>
              <c:f>Лист1!$C$7:$C$9</c:f>
              <c:numCache>
                <c:formatCode>General</c:formatCode>
                <c:ptCount val="3"/>
                <c:pt idx="0">
                  <c:v>300</c:v>
                </c:pt>
                <c:pt idx="1">
                  <c:v>800</c:v>
                </c:pt>
                <c:pt idx="2">
                  <c:v>1300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1BE-4C30-AD2A-681C054131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54"/>
        <c:axId val="237563632"/>
        <c:axId val="237564192"/>
      </c:barChart>
      <c:catAx>
        <c:axId val="237563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Proxima Nova" panose="02000506030000020004" charset="0"/>
                <a:ea typeface="+mn-ea"/>
                <a:cs typeface="+mn-cs"/>
              </a:defRPr>
            </a:pPr>
            <a:endParaRPr lang="ru-RU"/>
          </a:p>
        </c:txPr>
        <c:crossAx val="237564192"/>
        <c:crosses val="autoZero"/>
        <c:auto val="1"/>
        <c:lblAlgn val="ctr"/>
        <c:lblOffset val="100"/>
        <c:noMultiLvlLbl val="0"/>
      </c:catAx>
      <c:valAx>
        <c:axId val="2375641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7563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809985425714358E-2"/>
          <c:y val="0.14123223238338262"/>
          <c:w val="0.50769241832311141"/>
          <c:h val="0.7986848311686012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FC8A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A1-45B6-93B6-F2B970912E99}"/>
              </c:ext>
            </c:extLst>
          </c:dPt>
          <c:dPt>
            <c:idx val="1"/>
            <c:bubble3D val="0"/>
            <c:spPr>
              <a:solidFill>
                <a:srgbClr val="CE996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A1-45B6-93B6-F2B970912E99}"/>
              </c:ext>
            </c:extLst>
          </c:dPt>
          <c:dPt>
            <c:idx val="2"/>
            <c:bubble3D val="0"/>
            <c:spPr>
              <a:solidFill>
                <a:srgbClr val="0B81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9A1-45B6-93B6-F2B970912E99}"/>
              </c:ext>
            </c:extLst>
          </c:dPt>
          <c:dPt>
            <c:idx val="3"/>
            <c:bubble3D val="0"/>
            <c:spPr>
              <a:solidFill>
                <a:srgbClr val="CEC8A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9A1-45B6-93B6-F2B970912E9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6CA-41EC-87B6-4043FFDB72CC}"/>
              </c:ext>
            </c:extLst>
          </c:dPt>
          <c:dPt>
            <c:idx val="5"/>
            <c:bubble3D val="0"/>
            <c:spPr>
              <a:solidFill>
                <a:srgbClr val="BB33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66CA-41EC-87B6-4043FFDB72CC}"/>
              </c:ext>
            </c:extLst>
          </c:dPt>
          <c:dLbls>
            <c:dLbl>
              <c:idx val="0"/>
              <c:layout>
                <c:manualLayout>
                  <c:x val="-7.7968112313599666E-2"/>
                  <c:y val="0.1690810147738233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A1-45B6-93B6-F2B970912E99}"/>
                </c:ext>
              </c:extLst>
            </c:dLbl>
            <c:dLbl>
              <c:idx val="2"/>
              <c:layout>
                <c:manualLayout>
                  <c:x val="9.2077138375738471E-2"/>
                  <c:y val="2.34636566503845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A1-45B6-93B6-F2B970912E99}"/>
                </c:ext>
              </c:extLst>
            </c:dLbl>
            <c:dLbl>
              <c:idx val="3"/>
              <c:layout>
                <c:manualLayout>
                  <c:x val="6.4320418748957636E-2"/>
                  <c:y val="0.1455027561047708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A1-45B6-93B6-F2B970912E99}"/>
                </c:ext>
              </c:extLst>
            </c:dLbl>
            <c:dLbl>
              <c:idx val="4"/>
              <c:layout>
                <c:manualLayout>
                  <c:x val="-4.006473795247998E-2"/>
                  <c:y val="-2.27578313523687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6CA-41EC-87B6-4043FFDB72CC}"/>
                </c:ext>
              </c:extLst>
            </c:dLbl>
            <c:dLbl>
              <c:idx val="5"/>
              <c:layout>
                <c:manualLayout>
                  <c:x val="6.5644098650733309E-3"/>
                  <c:y val="1.29438474177703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6CA-41EC-87B6-4043FFDB72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Proxima Nova" panose="0200050603000002000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Фармацевтика</c:v>
                </c:pt>
                <c:pt idx="1">
                  <c:v>FMCG</c:v>
                </c:pt>
                <c:pt idx="2">
                  <c:v>Финансовые услуги</c:v>
                </c:pt>
                <c:pt idx="3">
                  <c:v>Сотовые операторы и телекоммуникации</c:v>
                </c:pt>
                <c:pt idx="4">
                  <c:v>Бытовая техника и электроника</c:v>
                </c:pt>
                <c:pt idx="5">
                  <c:v>Остальные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0.16</c:v>
                </c:pt>
                <c:pt idx="1">
                  <c:v>0.53</c:v>
                </c:pt>
                <c:pt idx="2">
                  <c:v>0.17</c:v>
                </c:pt>
                <c:pt idx="3">
                  <c:v>0.1</c:v>
                </c:pt>
                <c:pt idx="4">
                  <c:v>0.03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9A1-45B6-93B6-F2B970912E9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738297542725105"/>
          <c:y val="3.9974708859227895E-2"/>
          <c:w val="0.40261702457274895"/>
          <c:h val="0.931570790355527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Proxima Nova" panose="0200050603000002000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Roboto" panose="020B0604020202020204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E996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84-43D5-B6E1-7279DE05EE27}"/>
              </c:ext>
            </c:extLst>
          </c:dPt>
          <c:dPt>
            <c:idx val="1"/>
            <c:invertIfNegative val="0"/>
            <c:bubble3D val="0"/>
            <c:spPr>
              <a:solidFill>
                <a:srgbClr val="6FC8A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484-43D5-B6E1-7279DE05EE27}"/>
              </c:ext>
            </c:extLst>
          </c:dPt>
          <c:dPt>
            <c:idx val="3"/>
            <c:invertIfNegative val="0"/>
            <c:bubble3D val="0"/>
            <c:spPr>
              <a:solidFill>
                <a:srgbClr val="CE996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484-43D5-B6E1-7279DE05EE27}"/>
              </c:ext>
            </c:extLst>
          </c:dPt>
          <c:dPt>
            <c:idx val="4"/>
            <c:invertIfNegative val="0"/>
            <c:bubble3D val="0"/>
            <c:spPr>
              <a:solidFill>
                <a:srgbClr val="6FC8A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484-43D5-B6E1-7279DE05EE27}"/>
              </c:ext>
            </c:extLst>
          </c:dPt>
          <c:dPt>
            <c:idx val="5"/>
            <c:invertIfNegative val="0"/>
            <c:bubble3D val="0"/>
            <c:spPr>
              <a:solidFill>
                <a:srgbClr val="0B818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484-43D5-B6E1-7279DE05EE27}"/>
              </c:ext>
            </c:extLst>
          </c:dPt>
          <c:dPt>
            <c:idx val="7"/>
            <c:invertIfNegative val="0"/>
            <c:bubble3D val="0"/>
            <c:spPr>
              <a:solidFill>
                <a:srgbClr val="CE996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84-43D5-B6E1-7279DE05EE27}"/>
              </c:ext>
            </c:extLst>
          </c:dPt>
          <c:dPt>
            <c:idx val="8"/>
            <c:invertIfNegative val="0"/>
            <c:bubble3D val="0"/>
            <c:spPr>
              <a:solidFill>
                <a:srgbClr val="6FC8A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484-43D5-B6E1-7279DE05EE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roxima Nova" panose="0200050603000002000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Лист1!$B$4:$B$12</c:f>
              <c:strCache>
                <c:ptCount val="9"/>
                <c:pt idx="0">
                  <c:v>мужской</c:v>
                </c:pt>
                <c:pt idx="1">
                  <c:v>женский</c:v>
                </c:pt>
                <c:pt idx="3">
                  <c:v>18-24 лет</c:v>
                </c:pt>
                <c:pt idx="4">
                  <c:v>25-34 лет</c:v>
                </c:pt>
                <c:pt idx="5">
                  <c:v>35-55 лет</c:v>
                </c:pt>
                <c:pt idx="7">
                  <c:v>не замужем/ не женат</c:v>
                </c:pt>
                <c:pt idx="8">
                  <c:v>замужем/ женат</c:v>
                </c:pt>
              </c:strCache>
            </c:strRef>
          </c:cat>
          <c:val>
            <c:numRef>
              <c:f>Лист1!$C$4:$C$12</c:f>
              <c:numCache>
                <c:formatCode>0.0%</c:formatCode>
                <c:ptCount val="9"/>
                <c:pt idx="0">
                  <c:v>0.53700000000000003</c:v>
                </c:pt>
                <c:pt idx="1">
                  <c:v>0.46300000000000002</c:v>
                </c:pt>
                <c:pt idx="3">
                  <c:v>0.129</c:v>
                </c:pt>
                <c:pt idx="4">
                  <c:v>0.35399999999999998</c:v>
                </c:pt>
                <c:pt idx="5">
                  <c:v>0.51700000000000002</c:v>
                </c:pt>
                <c:pt idx="7">
                  <c:v>0.27200000000000002</c:v>
                </c:pt>
                <c:pt idx="8">
                  <c:v>0.72799999999999998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84-43D5-B6E1-7279DE05EE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1"/>
        <c:overlap val="-50"/>
        <c:axId val="242501168"/>
        <c:axId val="242501728"/>
      </c:barChart>
      <c:catAx>
        <c:axId val="242501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roxima Nova" panose="02000506030000020004" charset="0"/>
                <a:ea typeface="+mn-ea"/>
                <a:cs typeface="+mn-cs"/>
              </a:defRPr>
            </a:pPr>
            <a:endParaRPr lang="ru-RU"/>
          </a:p>
        </c:txPr>
        <c:crossAx val="242501728"/>
        <c:crosses val="autoZero"/>
        <c:auto val="1"/>
        <c:lblAlgn val="ctr"/>
        <c:lblOffset val="100"/>
        <c:noMultiLvlLbl val="0"/>
      </c:catAx>
      <c:valAx>
        <c:axId val="24250172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42501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Roboto" panose="020B0604020202020204"/>
        </a:defRPr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6FC8A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roxima Nova" panose="0200050603000002000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Лист1!$O$4:$O$13</c:f>
              <c:strCache>
                <c:ptCount val="10"/>
                <c:pt idx="0">
                  <c:v>Эротика</c:v>
                </c:pt>
                <c:pt idx="1">
                  <c:v>Хобби</c:v>
                </c:pt>
                <c:pt idx="2">
                  <c:v>UGC</c:v>
                </c:pt>
                <c:pt idx="3">
                  <c:v>Детские передачи</c:v>
                </c:pt>
                <c:pt idx="4">
                  <c:v>Спорт</c:v>
                </c:pt>
                <c:pt idx="5">
                  <c:v>Развлекательные передачи</c:v>
                </c:pt>
                <c:pt idx="6">
                  <c:v>Информационные передачи</c:v>
                </c:pt>
                <c:pt idx="7">
                  <c:v>Познавательные передачи</c:v>
                </c:pt>
                <c:pt idx="8">
                  <c:v>Сериалы</c:v>
                </c:pt>
                <c:pt idx="9">
                  <c:v>Художественные фильмы</c:v>
                </c:pt>
              </c:strCache>
            </c:strRef>
          </c:cat>
          <c:val>
            <c:numRef>
              <c:f>Лист1!$P$4:$P$13</c:f>
              <c:numCache>
                <c:formatCode>0.0%</c:formatCode>
                <c:ptCount val="10"/>
                <c:pt idx="0">
                  <c:v>8.7999999999999995E-2</c:v>
                </c:pt>
                <c:pt idx="1">
                  <c:v>0.14599999999999999</c:v>
                </c:pt>
                <c:pt idx="2" formatCode="0%">
                  <c:v>0.21</c:v>
                </c:pt>
                <c:pt idx="3">
                  <c:v>0.22600000000000001</c:v>
                </c:pt>
                <c:pt idx="4">
                  <c:v>0.308</c:v>
                </c:pt>
                <c:pt idx="5">
                  <c:v>0.46200000000000002</c:v>
                </c:pt>
                <c:pt idx="6">
                  <c:v>0.46600000000000003</c:v>
                </c:pt>
                <c:pt idx="7">
                  <c:v>0.48399999999999999</c:v>
                </c:pt>
                <c:pt idx="8">
                  <c:v>0.52600000000000002</c:v>
                </c:pt>
                <c:pt idx="9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29-420E-BE3E-F6249F5C9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242503968"/>
        <c:axId val="242504528"/>
      </c:barChart>
      <c:catAx>
        <c:axId val="242503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roxima Nova" panose="02000506030000020004" charset="0"/>
                <a:ea typeface="+mn-ea"/>
                <a:cs typeface="+mn-cs"/>
              </a:defRPr>
            </a:pPr>
            <a:endParaRPr lang="ru-RU"/>
          </a:p>
        </c:txPr>
        <c:crossAx val="242504528"/>
        <c:crosses val="autoZero"/>
        <c:auto val="1"/>
        <c:lblAlgn val="ctr"/>
        <c:lblOffset val="100"/>
        <c:noMultiLvlLbl val="0"/>
      </c:catAx>
      <c:valAx>
        <c:axId val="242504528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24250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Roboto" panose="020B0604020202020204"/>
        </a:defRPr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702970765343365"/>
          <c:y val="0"/>
          <c:w val="0.62684166485306936"/>
          <c:h val="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E996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55-4F52-B247-1E37704E5BED}"/>
              </c:ext>
            </c:extLst>
          </c:dPt>
          <c:dPt>
            <c:idx val="1"/>
            <c:bubble3D val="0"/>
            <c:spPr>
              <a:solidFill>
                <a:srgbClr val="6FC8A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55-4F52-B247-1E37704E5BED}"/>
              </c:ext>
            </c:extLst>
          </c:dPt>
          <c:dPt>
            <c:idx val="2"/>
            <c:bubble3D val="0"/>
            <c:spPr>
              <a:solidFill>
                <a:srgbClr val="BB33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355-4F52-B247-1E37704E5BED}"/>
              </c:ext>
            </c:extLst>
          </c:dPt>
          <c:dLbls>
            <c:dLbl>
              <c:idx val="0"/>
              <c:layout>
                <c:manualLayout>
                  <c:x val="-0.12824059274470742"/>
                  <c:y val="0.101864021702418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6355-4F52-B247-1E37704E5BED}"/>
                </c:ext>
              </c:extLst>
            </c:dLbl>
            <c:dLbl>
              <c:idx val="1"/>
              <c:layout>
                <c:manualLayout>
                  <c:x val="-0.10461732566015611"/>
                  <c:y val="-0.146229489528169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6355-4F52-B247-1E37704E5BED}"/>
                </c:ext>
              </c:extLst>
            </c:dLbl>
            <c:dLbl>
              <c:idx val="2"/>
              <c:layout>
                <c:manualLayout>
                  <c:x val="0.10461732566015605"/>
                  <c:y val="0.149530486950725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Proxima Nova" panose="020005060300000200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6355-4F52-B247-1E37704E5BED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Proxima Nova" panose="0200050603000002000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Лист1!$F$9:$F$11</c:f>
              <c:strCache>
                <c:ptCount val="3"/>
                <c:pt idx="0">
                  <c:v>&lt;24"</c:v>
                </c:pt>
                <c:pt idx="1">
                  <c:v>30-44"</c:v>
                </c:pt>
                <c:pt idx="2">
                  <c:v>&gt;45"</c:v>
                </c:pt>
              </c:strCache>
            </c:strRef>
          </c:cat>
          <c:val>
            <c:numRef>
              <c:f>Лист1!$G$9:$G$11</c:f>
              <c:numCache>
                <c:formatCode>0%</c:formatCode>
                <c:ptCount val="3"/>
                <c:pt idx="0">
                  <c:v>0.15</c:v>
                </c:pt>
                <c:pt idx="1">
                  <c:v>0.65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355-4F52-B247-1E37704E5B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Proxima Nova" panose="02000506030000020004" charset="0"/>
        </a:defRPr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41B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12.85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34-104D-9870-D11A617CF4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F4D7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AE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034-104D-9870-D11A617CF413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56.49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34-104D-9870-D11A617CF4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FF4D7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34-104D-9870-D11A617CF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3023216"/>
        <c:axId val="243023776"/>
      </c:barChart>
      <c:catAx>
        <c:axId val="24302321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3023776"/>
        <c:crosses val="autoZero"/>
        <c:auto val="1"/>
        <c:lblAlgn val="ctr"/>
        <c:lblOffset val="100"/>
        <c:noMultiLvlLbl val="0"/>
      </c:catAx>
      <c:valAx>
        <c:axId val="243023776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302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822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Добавить лого ИМХО</a:t>
            </a:r>
            <a:endParaRPr dirty="0"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038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74945-8DCA-45E2-AB9F-4A29B9EF71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656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74945-8DCA-45E2-AB9F-4A29B9EF71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717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74945-8DCA-45E2-AB9F-4A29B9EF71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6177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74945-8DCA-45E2-AB9F-4A29B9EF71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00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октябре 2018 года по нашему заказу компания </a:t>
            </a:r>
            <a:r>
              <a:rPr lang="ru-RU" dirty="0" err="1"/>
              <a:t>джейсон</a:t>
            </a:r>
            <a:r>
              <a:rPr lang="ru-RU" dirty="0"/>
              <a:t> </a:t>
            </a:r>
            <a:r>
              <a:rPr lang="ru-RU" dirty="0" err="1"/>
              <a:t>партнерс</a:t>
            </a:r>
            <a:r>
              <a:rPr lang="ru-RU" dirty="0"/>
              <a:t> провела исследование посвященное</a:t>
            </a:r>
            <a:r>
              <a:rPr lang="ru-RU" baseline="0" dirty="0"/>
              <a:t> смарт </a:t>
            </a:r>
            <a:r>
              <a:rPr lang="ru-RU" baseline="0" dirty="0" err="1"/>
              <a:t>тв</a:t>
            </a:r>
            <a:r>
              <a:rPr lang="ru-RU" baseline="0" dirty="0"/>
              <a:t> в </a:t>
            </a:r>
            <a:r>
              <a:rPr lang="ru-RU" baseline="0" dirty="0" err="1"/>
              <a:t>россии</a:t>
            </a:r>
            <a:endParaRPr lang="ru-RU" baseline="0" dirty="0"/>
          </a:p>
          <a:p>
            <a:r>
              <a:rPr lang="ru-RU" baseline="0" dirty="0"/>
              <a:t>В 2018 году было продано 21,5 м умных телевизоров</a:t>
            </a:r>
          </a:p>
          <a:p>
            <a:r>
              <a:rPr lang="ru-RU" baseline="0" dirty="0"/>
              <a:t>Из которых к </a:t>
            </a:r>
            <a:r>
              <a:rPr lang="ru-RU" baseline="0" dirty="0" err="1"/>
              <a:t>интеренету</a:t>
            </a:r>
            <a:r>
              <a:rPr lang="ru-RU" baseline="0" dirty="0"/>
              <a:t> подключено 74%, т.е. порядка 16М</a:t>
            </a:r>
          </a:p>
          <a:p>
            <a:r>
              <a:rPr lang="ru-RU" baseline="0" dirty="0"/>
              <a:t>В среднем на одно устройство смарт </a:t>
            </a:r>
            <a:r>
              <a:rPr lang="ru-RU" baseline="0" dirty="0" err="1"/>
              <a:t>тв</a:t>
            </a:r>
            <a:r>
              <a:rPr lang="ru-RU" baseline="0" dirty="0"/>
              <a:t> приходится 2,4 человека, т.е. потенциальный охват в людях получается 38М человек</a:t>
            </a:r>
          </a:p>
          <a:p>
            <a:r>
              <a:rPr lang="ru-RU" baseline="0" dirty="0"/>
              <a:t>В этом году планируется продать еще около 4м </a:t>
            </a:r>
            <a:r>
              <a:rPr lang="ru-RU" baseline="0" dirty="0" err="1"/>
              <a:t>тв</a:t>
            </a:r>
            <a:r>
              <a:rPr lang="ru-RU" baseline="0" dirty="0"/>
              <a:t> с функцией смарт </a:t>
            </a:r>
            <a:r>
              <a:rPr lang="ru-RU" baseline="0" dirty="0" err="1"/>
              <a:t>тв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74945-8DCA-45E2-AB9F-4A29B9EF71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992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самое интересное- пользуется</a:t>
            </a:r>
            <a:r>
              <a:rPr lang="ru-RU" baseline="0" dirty="0"/>
              <a:t> ли спросом размещение </a:t>
            </a:r>
            <a:r>
              <a:rPr lang="ru-RU" baseline="0" dirty="0" err="1"/>
              <a:t>видеорекламы</a:t>
            </a:r>
            <a:r>
              <a:rPr lang="ru-RU" baseline="0" dirty="0"/>
              <a:t> на смарт </a:t>
            </a:r>
            <a:r>
              <a:rPr lang="ru-RU" baseline="0" dirty="0" err="1"/>
              <a:t>тв</a:t>
            </a:r>
            <a:r>
              <a:rPr lang="ru-RU" baseline="0" dirty="0"/>
              <a:t> у рекламодателей</a:t>
            </a:r>
          </a:p>
          <a:p>
            <a:r>
              <a:rPr lang="ru-RU" baseline="0" dirty="0"/>
              <a:t>Ответ- конечно да</a:t>
            </a:r>
          </a:p>
          <a:p>
            <a:r>
              <a:rPr lang="ru-RU" baseline="0" dirty="0"/>
              <a:t>И в 2018 году бюджеты потраченные на смарт </a:t>
            </a:r>
            <a:r>
              <a:rPr lang="ru-RU" baseline="0" dirty="0" err="1"/>
              <a:t>тв</a:t>
            </a:r>
            <a:r>
              <a:rPr lang="ru-RU" baseline="0" dirty="0"/>
              <a:t> достигли 800 миллионов рублей</a:t>
            </a:r>
          </a:p>
          <a:p>
            <a:r>
              <a:rPr lang="ru-RU" baseline="0" dirty="0"/>
              <a:t>В 2019 году объем рынка по нашим прогнозам будет уже больше ярда и составит 1,3 миллиарда руб.</a:t>
            </a:r>
          </a:p>
          <a:p>
            <a:r>
              <a:rPr lang="ru-RU" baseline="0" dirty="0" err="1"/>
              <a:t>Видеореклама</a:t>
            </a:r>
            <a:r>
              <a:rPr lang="ru-RU" baseline="0" dirty="0"/>
              <a:t> в этом году продолжит показывать высокий рост в том числе благодаря смарт </a:t>
            </a:r>
            <a:r>
              <a:rPr lang="ru-RU" baseline="0" dirty="0" err="1"/>
              <a:t>тв</a:t>
            </a:r>
            <a:endParaRPr lang="ru-RU" baseline="0" dirty="0"/>
          </a:p>
          <a:p>
            <a:r>
              <a:rPr lang="ru-RU" dirty="0"/>
              <a:t>В рамках своих сплитов многие крупные рекламодатели в этом году выделяют на платформу от 10</a:t>
            </a:r>
            <a:r>
              <a:rPr lang="ru-RU" baseline="0" dirty="0"/>
              <a:t> до </a:t>
            </a:r>
            <a:r>
              <a:rPr lang="ru-RU" dirty="0"/>
              <a:t>20% от общих бюджетов на </a:t>
            </a:r>
            <a:r>
              <a:rPr lang="ru-RU" dirty="0" err="1"/>
              <a:t>видеорекламу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74945-8DCA-45E2-AB9F-4A29B9EF71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968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Кто же в</a:t>
            </a:r>
            <a:r>
              <a:rPr lang="ru-RU" baseline="0" dirty="0"/>
              <a:t> основном тратит деньги на смарт </a:t>
            </a:r>
            <a:r>
              <a:rPr lang="ru-RU" baseline="0" dirty="0" err="1"/>
              <a:t>тв</a:t>
            </a:r>
            <a:endParaRPr lang="ru-RU" baseline="0" dirty="0"/>
          </a:p>
          <a:p>
            <a:r>
              <a:rPr lang="ru-RU" baseline="0" dirty="0"/>
              <a:t>В 2018 году половина бюджетов пришлась на категорию </a:t>
            </a:r>
            <a:r>
              <a:rPr lang="en-US" baseline="0" dirty="0"/>
              <a:t>FMCG</a:t>
            </a:r>
          </a:p>
          <a:p>
            <a:r>
              <a:rPr lang="ru-RU" baseline="0" dirty="0"/>
              <a:t>Второе место по тратам заняли </a:t>
            </a:r>
            <a:r>
              <a:rPr lang="ru-RU" baseline="0" dirty="0" err="1"/>
              <a:t>фарма</a:t>
            </a:r>
            <a:r>
              <a:rPr lang="ru-RU" baseline="0" dirty="0"/>
              <a:t> и финансовые кампании</a:t>
            </a:r>
          </a:p>
          <a:p>
            <a:r>
              <a:rPr lang="ru-RU" baseline="0" dirty="0"/>
              <a:t>И замыкают тройку лидеров сотовые операторы</a:t>
            </a:r>
          </a:p>
          <a:p>
            <a:endParaRPr lang="ru-RU" baseline="0" dirty="0"/>
          </a:p>
          <a:p>
            <a:r>
              <a:rPr lang="ru-RU" baseline="0" dirty="0"/>
              <a:t>В первом квартале этого года ситуация сильно изменилась и лидером с долей 38% стала </a:t>
            </a:r>
            <a:r>
              <a:rPr lang="ru-RU" baseline="0" dirty="0" err="1"/>
              <a:t>фарма</a:t>
            </a:r>
            <a:endParaRPr lang="ru-RU" baseline="0" dirty="0"/>
          </a:p>
          <a:p>
            <a:r>
              <a:rPr lang="ru-RU" baseline="0" dirty="0"/>
              <a:t>Доля </a:t>
            </a:r>
            <a:r>
              <a:rPr lang="en-US" baseline="0" dirty="0" err="1"/>
              <a:t>fmcg</a:t>
            </a:r>
            <a:r>
              <a:rPr lang="en-US" baseline="0" dirty="0"/>
              <a:t> </a:t>
            </a:r>
            <a:r>
              <a:rPr lang="ru-RU" baseline="0" dirty="0"/>
              <a:t>упала до 29%, но при этом бюджеты показали рост по сравнению с первым кварталом 2018 года</a:t>
            </a:r>
          </a:p>
          <a:p>
            <a:r>
              <a:rPr lang="ru-RU" baseline="0" dirty="0"/>
              <a:t>От части скорее всего это связано с сезонностью, периодом болезней и вирусов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74945-8DCA-45E2-AB9F-4A29B9EF71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01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том же исследовании </a:t>
            </a:r>
            <a:r>
              <a:rPr lang="ru-RU" dirty="0" err="1"/>
              <a:t>джейсон</a:t>
            </a:r>
            <a:r>
              <a:rPr lang="ru-RU" dirty="0"/>
              <a:t> </a:t>
            </a:r>
            <a:r>
              <a:rPr lang="ru-RU" dirty="0" err="1"/>
              <a:t>партнерс</a:t>
            </a:r>
            <a:r>
              <a:rPr lang="ru-RU" baseline="0" dirty="0"/>
              <a:t> показали картину аудиторию зрителей смарт </a:t>
            </a:r>
            <a:r>
              <a:rPr lang="ru-RU" baseline="0" dirty="0" err="1"/>
              <a:t>тв</a:t>
            </a:r>
            <a:endParaRPr lang="ru-RU" baseline="0" dirty="0"/>
          </a:p>
          <a:p>
            <a:r>
              <a:rPr lang="ru-RU" baseline="0" dirty="0"/>
              <a:t>это как правило семейные люди в возрасте от 35 лет, кстати, я как раз купила себе умный телевизор в 35, ой</a:t>
            </a:r>
          </a:p>
          <a:p>
            <a:r>
              <a:rPr lang="ru-RU" baseline="0" dirty="0"/>
              <a:t>Ну это и понятно, с возрастом хочется комфорта- любимый сериал, в любимой позе лежа на удобном диване перед большим экраном, ибо зрение уже начинает подводить)</a:t>
            </a:r>
          </a:p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74945-8DCA-45E2-AB9F-4A29B9EF71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976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</a:t>
            </a:r>
            <a:r>
              <a:rPr lang="ru-RU" baseline="0" dirty="0"/>
              <a:t> в принципе очевидно, на смарт </a:t>
            </a:r>
            <a:r>
              <a:rPr lang="ru-RU" baseline="0" dirty="0" err="1"/>
              <a:t>тв</a:t>
            </a:r>
            <a:r>
              <a:rPr lang="ru-RU" baseline="0" dirty="0"/>
              <a:t> смотрят длинный контент</a:t>
            </a:r>
          </a:p>
          <a:p>
            <a:r>
              <a:rPr lang="ru-RU" baseline="0" dirty="0"/>
              <a:t>В основном фильмы и сериалы</a:t>
            </a:r>
          </a:p>
          <a:p>
            <a:r>
              <a:rPr lang="ru-RU" baseline="0" dirty="0"/>
              <a:t>Так как исследование было проведено среди зрителей старше 15 лет, тут нет мультфильмов</a:t>
            </a:r>
          </a:p>
          <a:p>
            <a:r>
              <a:rPr lang="ru-RU" baseline="0" dirty="0" err="1"/>
              <a:t>Мкльтики</a:t>
            </a:r>
            <a:r>
              <a:rPr lang="ru-RU" baseline="0" dirty="0"/>
              <a:t> на онлайн кинотеатрах в смарт </a:t>
            </a:r>
            <a:r>
              <a:rPr lang="ru-RU" baseline="0" dirty="0" err="1"/>
              <a:t>тв</a:t>
            </a:r>
            <a:r>
              <a:rPr lang="ru-RU" baseline="0" dirty="0"/>
              <a:t>- это примерно 30% от всех просмотров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74945-8DCA-45E2-AB9F-4A29B9EF71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848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74945-8DCA-45E2-AB9F-4A29B9EF71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795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  <p:sp>
        <p:nvSpPr>
          <p:cNvPr id="101" name="Google Shape;10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9162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</a:t>
            </a:r>
            <a:r>
              <a:rPr lang="ru-RU" baseline="0" dirty="0"/>
              <a:t> заканчиваю свой доклад фотографией моего любимого и самого </a:t>
            </a:r>
            <a:r>
              <a:rPr lang="ru-RU" baseline="0" dirty="0" err="1"/>
              <a:t>харизматичного</a:t>
            </a:r>
            <a:r>
              <a:rPr lang="ru-RU" baseline="0" dirty="0"/>
              <a:t> героя- </a:t>
            </a:r>
            <a:r>
              <a:rPr lang="ru-RU" baseline="0" dirty="0" err="1"/>
              <a:t>луиса</a:t>
            </a:r>
            <a:r>
              <a:rPr lang="ru-RU" baseline="0" dirty="0"/>
              <a:t> </a:t>
            </a:r>
            <a:r>
              <a:rPr lang="ru-RU" baseline="0" dirty="0" err="1"/>
              <a:t>литта</a:t>
            </a:r>
            <a:endParaRPr lang="ru-RU" baseline="0" dirty="0"/>
          </a:p>
          <a:p>
            <a:r>
              <a:rPr lang="ru-RU" baseline="0" dirty="0"/>
              <a:t>И информацией про нашу сеть смарт </a:t>
            </a:r>
            <a:r>
              <a:rPr lang="ru-RU" baseline="0" dirty="0" err="1"/>
              <a:t>тв</a:t>
            </a:r>
            <a:r>
              <a:rPr lang="ru-RU" baseline="0" dirty="0"/>
              <a:t> </a:t>
            </a:r>
            <a:r>
              <a:rPr lang="ru-RU" baseline="0" dirty="0" err="1"/>
              <a:t>имхо</a:t>
            </a:r>
            <a:endParaRPr lang="ru-RU" baseline="0" dirty="0"/>
          </a:p>
          <a:p>
            <a:r>
              <a:rPr lang="ru-RU" baseline="0" dirty="0"/>
              <a:t>У нас 8М устройств- это половина от общего кол-ва устройств использующих смарт </a:t>
            </a:r>
            <a:r>
              <a:rPr lang="ru-RU" baseline="0" dirty="0" err="1"/>
              <a:t>тв</a:t>
            </a:r>
            <a:endParaRPr lang="ru-RU" baseline="0" dirty="0"/>
          </a:p>
          <a:p>
            <a:endParaRPr lang="ru-RU" baseline="0" dirty="0"/>
          </a:p>
          <a:p>
            <a:r>
              <a:rPr lang="ru-RU" baseline="0" dirty="0"/>
              <a:t>Сеть состоит из </a:t>
            </a:r>
            <a:r>
              <a:rPr lang="ru-RU" baseline="0" dirty="0" err="1"/>
              <a:t>тв</a:t>
            </a:r>
            <a:r>
              <a:rPr lang="ru-RU" baseline="0" dirty="0"/>
              <a:t> каналов- первый, </a:t>
            </a:r>
            <a:r>
              <a:rPr lang="ru-RU" baseline="0" dirty="0" err="1"/>
              <a:t>россия</a:t>
            </a:r>
            <a:r>
              <a:rPr lang="ru-RU" baseline="0" dirty="0"/>
              <a:t>, клип ю</a:t>
            </a:r>
          </a:p>
          <a:p>
            <a:r>
              <a:rPr lang="ru-RU" baseline="0" dirty="0"/>
              <a:t>Онлайн кинотеатров- </a:t>
            </a:r>
            <a:r>
              <a:rPr lang="ru-RU" baseline="0" dirty="0" err="1"/>
              <a:t>мегого</a:t>
            </a:r>
            <a:r>
              <a:rPr lang="ru-RU" baseline="0" dirty="0"/>
              <a:t>, </a:t>
            </a:r>
            <a:r>
              <a:rPr lang="ru-RU" baseline="0" dirty="0" err="1"/>
              <a:t>твзавр</a:t>
            </a:r>
            <a:r>
              <a:rPr lang="ru-RU" baseline="0" dirty="0"/>
              <a:t> и </a:t>
            </a:r>
            <a:r>
              <a:rPr lang="ru-RU" baseline="0" dirty="0" err="1"/>
              <a:t>твигл</a:t>
            </a:r>
            <a:endParaRPr lang="ru-RU" baseline="0" dirty="0"/>
          </a:p>
          <a:p>
            <a:r>
              <a:rPr lang="ru-RU" baseline="0" dirty="0"/>
              <a:t>И </a:t>
            </a:r>
            <a:r>
              <a:rPr lang="ru-RU" baseline="0" dirty="0" err="1"/>
              <a:t>агрегаторов</a:t>
            </a:r>
            <a:r>
              <a:rPr lang="ru-RU" baseline="0" dirty="0"/>
              <a:t> </a:t>
            </a:r>
            <a:r>
              <a:rPr lang="ru-RU" baseline="0" dirty="0" err="1"/>
              <a:t>тв</a:t>
            </a:r>
            <a:r>
              <a:rPr lang="ru-RU" baseline="0" dirty="0"/>
              <a:t> каналов- пирс </a:t>
            </a:r>
            <a:r>
              <a:rPr lang="ru-RU" baseline="0" dirty="0" err="1"/>
              <a:t>тв</a:t>
            </a:r>
            <a:r>
              <a:rPr lang="ru-RU" baseline="0" dirty="0"/>
              <a:t>, винтера и </a:t>
            </a:r>
            <a:r>
              <a:rPr lang="ru-RU" baseline="0" dirty="0" err="1"/>
              <a:t>спб</a:t>
            </a:r>
            <a:r>
              <a:rPr lang="ru-RU" baseline="0" dirty="0"/>
              <a:t> </a:t>
            </a:r>
            <a:r>
              <a:rPr lang="ru-RU" baseline="0" dirty="0" err="1"/>
              <a:t>тв</a:t>
            </a:r>
            <a:endParaRPr lang="ru-RU" baseline="0" dirty="0"/>
          </a:p>
          <a:p>
            <a:endParaRPr lang="ru-RU" baseline="0" dirty="0"/>
          </a:p>
          <a:p>
            <a:r>
              <a:rPr lang="ru-RU" baseline="0" dirty="0"/>
              <a:t>Смарт </a:t>
            </a:r>
            <a:r>
              <a:rPr lang="ru-RU" baseline="0" dirty="0" err="1"/>
              <a:t>тв</a:t>
            </a:r>
            <a:r>
              <a:rPr lang="ru-RU" baseline="0" dirty="0"/>
              <a:t>- это круто, проверено на мне) Всем спасибо и хороших выходных)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74945-8DCA-45E2-AB9F-4A29B9EF71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966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3" name="Google Shape;36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1015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1" name="Google Shape;39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7278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9618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57c4fca81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g57c4fca814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8" name="Google Shape;398;g57c4fca814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076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Без ИВИ.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4646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2296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104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" name="Google Shape;19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0795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6" name="Google Shape;30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283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5" name="Google Shape;32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2764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Proxima Nova"/>
              <a:buNone/>
            </a:pPr>
            <a:endParaRPr dirty="0"/>
          </a:p>
        </p:txBody>
      </p:sp>
      <p:sp>
        <p:nvSpPr>
          <p:cNvPr id="342" name="Google Shape;34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7847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74945-8DCA-45E2-AB9F-4A29B9EF71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824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870" lvl="0" indent="-25715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40" lvl="1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11" lvl="2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81" lvl="3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51" lvl="4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222" lvl="5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92" lvl="6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63" lvl="7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833" lvl="8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870" lvl="0" indent="-25715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40" lvl="1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11" lvl="2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81" lvl="3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51" lvl="4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222" lvl="5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92" lvl="6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63" lvl="7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833" lvl="8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DE27-E927-45C8-AAE9-0E275FFC83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B61B-7900-4810-85AC-259B328CE2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5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DE27-E927-45C8-AAE9-0E275FFC83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B61B-7900-4810-85AC-259B328CE2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34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DE27-E927-45C8-AAE9-0E275FFC83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B61B-7900-4810-85AC-259B328CE2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76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DE27-E927-45C8-AAE9-0E275FFC83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B61B-7900-4810-85AC-259B328CE2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5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DE27-E927-45C8-AAE9-0E275FFC83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B61B-7900-4810-85AC-259B328CE2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91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DE27-E927-45C8-AAE9-0E275FFC83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B61B-7900-4810-85AC-259B328CE2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98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DE27-E927-45C8-AAE9-0E275FFC83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B61B-7900-4810-85AC-259B328CE2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29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DE27-E927-45C8-AAE9-0E275FFC83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B61B-7900-4810-85AC-259B328CE2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2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870" lvl="0" indent="-25715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40" lvl="1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11" lvl="2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81" lvl="3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51" lvl="4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222" lvl="5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92" lvl="6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63" lvl="7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833" lvl="8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DE27-E927-45C8-AAE9-0E275FFC83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B61B-7900-4810-85AC-259B328CE2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29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DE27-E927-45C8-AAE9-0E275FFC83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B61B-7900-4810-85AC-259B328CE2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13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DE27-E927-45C8-AAE9-0E275FFC83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B61B-7900-4810-85AC-259B328CE2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93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713621" y="1"/>
            <a:ext cx="2430379" cy="5143500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2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0" y="1099869"/>
            <a:ext cx="3990080" cy="3063178"/>
          </a:xfrm>
          <a:prstGeom prst="rect">
            <a:avLst/>
          </a:prstGeom>
        </p:spPr>
      </p:pic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67663" y="1282650"/>
            <a:ext cx="3643220" cy="2072241"/>
          </a:xfrm>
          <a:prstGeom prst="rect">
            <a:avLst/>
          </a:prstGeo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/>
            </a:lvl1pPr>
          </a:lstStyle>
          <a:p>
            <a:r>
              <a:rPr lang="en-US" dirty="0"/>
              <a:t>Click Here to Add Picture</a:t>
            </a:r>
            <a:endParaRPr lang="id-ID" dirty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80741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mm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99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309613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870" lvl="0" indent="-25715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40" lvl="1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11" lvl="2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81" lvl="3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51" lvl="4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222" lvl="5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92" lvl="6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63" lvl="7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833" lvl="8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59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870" lvl="0" indent="-17143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740" lvl="1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611" lvl="2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481" lvl="3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351" lvl="4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222" lvl="5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092" lvl="6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2963" lvl="7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5833" lvl="8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870" lvl="0" indent="-25715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40" lvl="1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11" lvl="2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81" lvl="3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51" lvl="4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222" lvl="5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92" lvl="6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63" lvl="7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833" lvl="8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29151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870" lvl="0" indent="-25715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40" lvl="1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11" lvl="2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81" lvl="3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51" lvl="4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222" lvl="5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92" lvl="6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63" lvl="7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833" lvl="8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342870" lvl="0" indent="-17143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40" lvl="1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11" lvl="2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481" lvl="3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351" lvl="4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222" lvl="5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092" lvl="6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963" lvl="7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833" lvl="8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29842" y="1878807"/>
            <a:ext cx="386834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870" lvl="0" indent="-25715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40" lvl="1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11" lvl="2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81" lvl="3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51" lvl="4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222" lvl="5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92" lvl="6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63" lvl="7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833" lvl="8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29150" y="1260873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342870" lvl="0" indent="-17143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40" lvl="1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11" lvl="2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481" lvl="3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351" lvl="4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222" lvl="5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092" lvl="6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963" lvl="7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833" lvl="8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29150" y="1878807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870" lvl="0" indent="-25715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40" lvl="1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11" lvl="2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81" lvl="3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51" lvl="4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222" lvl="5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92" lvl="6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63" lvl="7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833" lvl="8" indent="-2571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870" lvl="0" indent="-32382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740" lvl="1" indent="-30477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611" lvl="2" indent="-2857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481" lvl="3" indent="-2666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351" lvl="4" indent="-2666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222" lvl="5" indent="-2666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092" lvl="6" indent="-2666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2963" lvl="7" indent="-2666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5833" lvl="8" indent="-2666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629842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870" lvl="0" indent="-17143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740" lvl="1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611" lvl="2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481" lvl="3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351" lvl="4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222" lvl="5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092" lvl="6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2963" lvl="7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5833" lvl="8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629842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870" lvl="0" indent="-17143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740" lvl="1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611" lvl="2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481" lvl="3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351" lvl="4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222" lvl="5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092" lvl="6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2963" lvl="7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5833" lvl="8" indent="-1714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EDE27-E927-45C8-AAE9-0E275FFC83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FB61B-7900-4810-85AC-259B328CE2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5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gif"/><Relationship Id="rId11" Type="http://schemas.openxmlformats.org/officeDocument/2006/relationships/image" Target="../media/image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gif"/><Relationship Id="rId11" Type="http://schemas.openxmlformats.org/officeDocument/2006/relationships/image" Target="../media/image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gif"/><Relationship Id="rId11" Type="http://schemas.openxmlformats.org/officeDocument/2006/relationships/image" Target="../media/image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gif"/><Relationship Id="rId11" Type="http://schemas.openxmlformats.org/officeDocument/2006/relationships/image" Target="../media/image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gif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image" Target="../media/image6.png"/><Relationship Id="rId4" Type="http://schemas.openxmlformats.org/officeDocument/2006/relationships/image" Target="../media/image44.jpe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8.xml"/><Relationship Id="rId5" Type="http://schemas.openxmlformats.org/officeDocument/2006/relationships/image" Target="../media/image43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Relationship Id="rId1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3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35.png"/><Relationship Id="rId21" Type="http://schemas.openxmlformats.org/officeDocument/2006/relationships/image" Target="../media/image92.png"/><Relationship Id="rId7" Type="http://schemas.microsoft.com/office/2007/relationships/hdphoto" Target="../media/hdphoto1.wdp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2.tiff"/><Relationship Id="rId5" Type="http://schemas.openxmlformats.org/officeDocument/2006/relationships/image" Target="../media/image78.png"/><Relationship Id="rId15" Type="http://schemas.openxmlformats.org/officeDocument/2006/relationships/image" Target="../media/image86.png"/><Relationship Id="rId10" Type="http://schemas.openxmlformats.org/officeDocument/2006/relationships/image" Target="../media/image81.tiff"/><Relationship Id="rId19" Type="http://schemas.openxmlformats.org/officeDocument/2006/relationships/image" Target="../media/image90.png"/><Relationship Id="rId4" Type="http://schemas.openxmlformats.org/officeDocument/2006/relationships/image" Target="../media/image76.png"/><Relationship Id="rId9" Type="http://schemas.microsoft.com/office/2007/relationships/hdphoto" Target="../media/hdphoto2.wdp"/><Relationship Id="rId14" Type="http://schemas.openxmlformats.org/officeDocument/2006/relationships/image" Target="../media/image85.png"/><Relationship Id="rId22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t="1846"/>
          <a:stretch/>
        </p:blipFill>
        <p:spPr>
          <a:xfrm flipH="1">
            <a:off x="4430695" y="221"/>
            <a:ext cx="4713305" cy="5143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4">
            <a:alphaModFix/>
          </a:blip>
          <a:srcRect l="22555" t="18726"/>
          <a:stretch/>
        </p:blipFill>
        <p:spPr>
          <a:xfrm>
            <a:off x="0" y="1412"/>
            <a:ext cx="4023855" cy="41799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517169" y="2650226"/>
            <a:ext cx="4808519" cy="101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5775" marR="2311"/>
            <a:r>
              <a:rPr lang="ru-RU" sz="3048" b="1" dirty="0">
                <a:solidFill>
                  <a:srgbClr val="0041B3"/>
                </a:solidFill>
                <a:latin typeface="Proxima Nova"/>
                <a:sym typeface="Proxima Nova"/>
              </a:rPr>
              <a:t>Видео </a:t>
            </a:r>
            <a:br>
              <a:rPr lang="ru-RU" sz="3048" b="1" dirty="0">
                <a:solidFill>
                  <a:srgbClr val="0041B3"/>
                </a:solidFill>
                <a:latin typeface="Proxima Nova"/>
                <a:sym typeface="Proxima Nova"/>
              </a:rPr>
            </a:br>
            <a:r>
              <a:rPr lang="ru-RU" sz="3048" b="1" dirty="0">
                <a:solidFill>
                  <a:srgbClr val="0041B3"/>
                </a:solidFill>
                <a:latin typeface="Proxima Nova"/>
                <a:sym typeface="Proxima Nova"/>
              </a:rPr>
              <a:t>в цифре и цифрах</a:t>
            </a:r>
            <a:endParaRPr sz="3048" dirty="0"/>
          </a:p>
        </p:txBody>
      </p:sp>
      <p:sp>
        <p:nvSpPr>
          <p:cNvPr id="97" name="Google Shape;97;p14"/>
          <p:cNvSpPr txBox="1"/>
          <p:nvPr/>
        </p:nvSpPr>
        <p:spPr>
          <a:xfrm>
            <a:off x="381675" y="2941358"/>
            <a:ext cx="4398023" cy="215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5775" marR="2311"/>
            <a:endParaRPr sz="2286" b="1" dirty="0">
              <a:solidFill>
                <a:srgbClr val="0041B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B98B5-9194-C048-BDB1-32E0C9D15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97" y="2091413"/>
            <a:ext cx="3453294" cy="2253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AC3A7D-145D-5240-A694-3A8638FE5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2760" y="347758"/>
            <a:ext cx="1569030" cy="1569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18C96B-46E8-F24A-8379-3E5F7F457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656" y="371773"/>
            <a:ext cx="1963030" cy="15450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;p16"/>
          <p:cNvSpPr txBox="1">
            <a:spLocks/>
          </p:cNvSpPr>
          <p:nvPr/>
        </p:nvSpPr>
        <p:spPr>
          <a:xfrm>
            <a:off x="189816" y="57107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Вопросы терминологии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802" y="1117645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OTT-видео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		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Smart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    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CTV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Advanced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TV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1928958"/>
            <a:ext cx="437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4046" y="1928958"/>
            <a:ext cx="437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1928958"/>
            <a:ext cx="437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4404" y="3333465"/>
            <a:ext cx="2861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Addressable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TV</a:t>
            </a: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4057652" y="2560895"/>
            <a:ext cx="5229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≠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E18C96B-46E8-F24A-8379-3E5F7F457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913" y="174623"/>
            <a:ext cx="578337" cy="455184"/>
          </a:xfrm>
          <a:prstGeom prst="rect">
            <a:avLst/>
          </a:prstGeom>
        </p:spPr>
      </p:pic>
      <p:cxnSp>
        <p:nvCxnSpPr>
          <p:cNvPr id="12" name="Google Shape;345;p23"/>
          <p:cNvCxnSpPr/>
          <p:nvPr/>
        </p:nvCxnSpPr>
        <p:spPr>
          <a:xfrm>
            <a:off x="259617" y="622732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23" y="74618"/>
            <a:ext cx="578337" cy="57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4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0;p16"/>
          <p:cNvSpPr txBox="1">
            <a:spLocks/>
          </p:cNvSpPr>
          <p:nvPr/>
        </p:nvSpPr>
        <p:spPr>
          <a:xfrm>
            <a:off x="311700" y="123478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Экосистема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Digital Video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83737"/>
              </a:solidFill>
              <a:effectLst/>
              <a:uLnTx/>
              <a:uFillTx/>
              <a:latin typeface="Proxima Nova" panose="02000506030000020004" charset="0"/>
              <a:ea typeface="Roboto"/>
              <a:cs typeface="Roboto"/>
              <a:sym typeface="Roboto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23" y="74618"/>
            <a:ext cx="578337" cy="5783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285" y="651865"/>
            <a:ext cx="4369676" cy="652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buClrTx/>
              <a:defRPr/>
            </a:pPr>
            <a:r>
              <a:rPr lang="ru-RU" sz="1400" b="1" kern="1200" dirty="0">
                <a:solidFill>
                  <a:prstClr val="black"/>
                </a:solidFill>
                <a:latin typeface="Proxima Nova" panose="02000506030000020004" pitchFamily="50" charset="0"/>
                <a:ea typeface="+mn-ea"/>
                <a:cs typeface="+mn-cs"/>
              </a:rPr>
              <a:t>Операторские устройства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(Технологически привязаны к оператору связи. Не могут работать при подключении к сети другого оператора/провайдера связи).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4806" y="647141"/>
            <a:ext cx="418147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ОТТ устройства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(Работают без привязки к сети оператора. Качество сигнала зависит только от скорости соединения, предлагаемого оператором).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1220127"/>
            <a:ext cx="1152128" cy="11521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40540" y="1513633"/>
            <a:ext cx="2232248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ТВ +Эфирное вещание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Аналоговое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/Цифровое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DVBC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T2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)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ФГУП РТРС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2372255"/>
            <a:ext cx="1107253" cy="110725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64477" y="2498967"/>
            <a:ext cx="2808311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ТВ +Спутниковое вещание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DVBS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Триколор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-ТВ, НТВ+, МТС, Орион и др.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3780989"/>
            <a:ext cx="1228164" cy="322259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19" y="4152820"/>
            <a:ext cx="1158231" cy="9331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24003" y="3450254"/>
            <a:ext cx="2348785" cy="718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ТВ +Кабельный оператор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DVBC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Акадо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Дом.ру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 (часть),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МТС (часть), Ростелеком (часть)</a:t>
            </a:r>
          </a:p>
        </p:txBody>
      </p:sp>
      <p:pic>
        <p:nvPicPr>
          <p:cNvPr id="14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35607"/>
            <a:ext cx="1263650" cy="112116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12955" y="1535225"/>
            <a:ext cx="2388092" cy="703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Не-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TV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 устройства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B818B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+mn-cs"/>
            </a:endParaRPr>
          </a:p>
          <a:p>
            <a:pPr marL="0" marR="0" lvl="0" indent="0" algn="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Мобильный телефон,</a:t>
            </a:r>
          </a:p>
          <a:p>
            <a:pPr marL="0" marR="0" lvl="0" indent="0" algn="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Планшет, Ноутбук/ компьютер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38" y="2498967"/>
            <a:ext cx="999788" cy="105805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332642" y="2588052"/>
            <a:ext cx="2468406" cy="52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Smart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TV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B818B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Samsung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Tizen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), LG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WebOS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), др.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28" y="3792065"/>
            <a:ext cx="1262807" cy="100382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326971" y="3412834"/>
            <a:ext cx="3548099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ОТТ приставки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TV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-приставка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box)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Streaming-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устройство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,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 Игровая консоль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TV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 приставка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Apple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 TV,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Android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 TV, Ростелеком,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Смотрешка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Дом.ру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 (Эр-Телеком)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Стриминг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 устройство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Amazon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FireTV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Google</a:t>
            </a:r>
            <a:r>
              <a:rPr lang="ru-RU" sz="1000" kern="1200" dirty="0">
                <a:solidFill>
                  <a:prstClr val="black"/>
                </a:solidFill>
                <a:latin typeface="Proxima Nova" panose="02000506030000020004" pitchFamily="50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Chromecast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Roku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Игровая консоль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Sony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PlayStation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Xbox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Nintendo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)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+mn-cs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BE18C96B-46E8-F24A-8379-3E5F7F4574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8913" y="174623"/>
            <a:ext cx="578337" cy="455184"/>
          </a:xfrm>
          <a:prstGeom prst="rect">
            <a:avLst/>
          </a:prstGeom>
        </p:spPr>
      </p:pic>
      <p:cxnSp>
        <p:nvCxnSpPr>
          <p:cNvPr id="21" name="Google Shape;345;p23"/>
          <p:cNvCxnSpPr/>
          <p:nvPr/>
        </p:nvCxnSpPr>
        <p:spPr>
          <a:xfrm>
            <a:off x="399220" y="629807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Скругленный прямоугольник 21"/>
          <p:cNvSpPr/>
          <p:nvPr/>
        </p:nvSpPr>
        <p:spPr>
          <a:xfrm>
            <a:off x="4247016" y="701814"/>
            <a:ext cx="4851938" cy="4390215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35633" y="4103248"/>
            <a:ext cx="2444729" cy="912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buClrTx/>
              <a:defRPr/>
            </a:pPr>
            <a:endParaRPr lang="en-US" sz="1000" kern="1200" dirty="0">
              <a:solidFill>
                <a:prstClr val="black"/>
              </a:solidFill>
              <a:latin typeface="Proxima Nova" panose="02000506030000020004" pitchFamily="50" charset="0"/>
            </a:endParaRPr>
          </a:p>
          <a:p>
            <a:pPr lvl="0" algn="r">
              <a:lnSpc>
                <a:spcPct val="107000"/>
              </a:lnSpc>
              <a:buClrTx/>
              <a:defRPr/>
            </a:pPr>
            <a:r>
              <a:rPr lang="en-US" sz="1000" b="1" kern="1200" dirty="0">
                <a:solidFill>
                  <a:prstClr val="black"/>
                </a:solidFill>
                <a:latin typeface="Proxima Nova" panose="02000506030000020004" pitchFamily="50" charset="0"/>
              </a:rPr>
              <a:t>IPTV</a:t>
            </a:r>
            <a:r>
              <a:rPr lang="ru-RU" sz="1000" b="1" kern="1200" dirty="0">
                <a:solidFill>
                  <a:prstClr val="black"/>
                </a:solidFill>
                <a:latin typeface="Proxima Nova" panose="02000506030000020004" pitchFamily="50" charset="0"/>
              </a:rPr>
              <a:t> </a:t>
            </a:r>
            <a:r>
              <a:rPr lang="ru-RU" sz="1000" kern="1200" dirty="0">
                <a:solidFill>
                  <a:prstClr val="black"/>
                </a:solidFill>
                <a:latin typeface="Proxima Nova" panose="02000506030000020004" pitchFamily="50" charset="0"/>
              </a:rPr>
              <a:t>(Ростелеком (</a:t>
            </a:r>
            <a:r>
              <a:rPr lang="ru-RU" sz="1000" kern="1200" dirty="0" err="1">
                <a:solidFill>
                  <a:prstClr val="black"/>
                </a:solidFill>
                <a:latin typeface="Proxima Nova" panose="02000506030000020004" pitchFamily="50" charset="0"/>
              </a:rPr>
              <a:t>ОнЛайм</a:t>
            </a:r>
            <a:r>
              <a:rPr lang="ru-RU" sz="1000" kern="1200" dirty="0">
                <a:solidFill>
                  <a:prstClr val="black"/>
                </a:solidFill>
                <a:latin typeface="Proxima Nova" panose="02000506030000020004" pitchFamily="50" charset="0"/>
              </a:rPr>
              <a:t>, </a:t>
            </a:r>
            <a:r>
              <a:rPr lang="ru-RU" sz="1000" kern="1200" dirty="0" err="1">
                <a:solidFill>
                  <a:prstClr val="black"/>
                </a:solidFill>
                <a:latin typeface="Proxima Nova" panose="02000506030000020004" pitchFamily="50" charset="0"/>
              </a:rPr>
              <a:t>Qwerty</a:t>
            </a:r>
            <a:r>
              <a:rPr lang="ru-RU" sz="1000" kern="1200" dirty="0">
                <a:solidFill>
                  <a:prstClr val="black"/>
                </a:solidFill>
                <a:latin typeface="Proxima Nova" panose="02000506030000020004" pitchFamily="50" charset="0"/>
              </a:rPr>
              <a:t>),</a:t>
            </a:r>
          </a:p>
          <a:p>
            <a:pPr lvl="0" algn="r">
              <a:lnSpc>
                <a:spcPct val="107000"/>
              </a:lnSpc>
              <a:buClrTx/>
              <a:defRPr/>
            </a:pPr>
            <a:r>
              <a:rPr lang="ru-RU" sz="1000" kern="1200" dirty="0" err="1">
                <a:solidFill>
                  <a:prstClr val="black"/>
                </a:solidFill>
                <a:latin typeface="Proxima Nova" panose="02000506030000020004" pitchFamily="50" charset="0"/>
              </a:rPr>
              <a:t>Дом.ру</a:t>
            </a:r>
            <a:r>
              <a:rPr lang="ru-RU" sz="1000" kern="1200" dirty="0">
                <a:solidFill>
                  <a:prstClr val="black"/>
                </a:solidFill>
                <a:latin typeface="Proxima Nova" panose="02000506030000020004" pitchFamily="50" charset="0"/>
              </a:rPr>
              <a:t> (Эр-Телеком),</a:t>
            </a:r>
          </a:p>
          <a:p>
            <a:pPr lvl="0" algn="r">
              <a:lnSpc>
                <a:spcPct val="107000"/>
              </a:lnSpc>
              <a:buClrTx/>
              <a:defRPr/>
            </a:pPr>
            <a:r>
              <a:rPr lang="ru-RU" sz="1000" kern="1200" dirty="0" err="1">
                <a:solidFill>
                  <a:prstClr val="black"/>
                </a:solidFill>
                <a:latin typeface="Proxima Nova" panose="02000506030000020004" pitchFamily="50" charset="0"/>
              </a:rPr>
              <a:t>BeelineTV</a:t>
            </a:r>
            <a:r>
              <a:rPr lang="ru-RU" sz="1000" kern="1200" dirty="0">
                <a:solidFill>
                  <a:prstClr val="black"/>
                </a:solidFill>
                <a:latin typeface="Proxima Nova" panose="02000506030000020004" pitchFamily="50" charset="0"/>
              </a:rPr>
              <a:t>, GPON (МГТС),</a:t>
            </a:r>
          </a:p>
          <a:p>
            <a:pPr lvl="0" algn="r">
              <a:lnSpc>
                <a:spcPct val="107000"/>
              </a:lnSpc>
              <a:buClrTx/>
              <a:defRPr/>
            </a:pPr>
            <a:r>
              <a:rPr lang="ru-RU" sz="1000" kern="1200" dirty="0" err="1">
                <a:solidFill>
                  <a:prstClr val="black"/>
                </a:solidFill>
                <a:latin typeface="Proxima Nova" panose="02000506030000020004" pitchFamily="50" charset="0"/>
              </a:rPr>
              <a:t>Netbynet</a:t>
            </a:r>
            <a:r>
              <a:rPr lang="ru-RU" sz="1000" kern="1200" dirty="0">
                <a:solidFill>
                  <a:prstClr val="black"/>
                </a:solidFill>
                <a:latin typeface="Proxima Nova" panose="02000506030000020004" pitchFamily="50" charset="0"/>
              </a:rPr>
              <a:t> (МегаФон), </a:t>
            </a:r>
            <a:r>
              <a:rPr lang="ru-RU" sz="1000" kern="1200" dirty="0" err="1">
                <a:solidFill>
                  <a:prstClr val="black"/>
                </a:solidFill>
                <a:latin typeface="Proxima Nova" panose="02000506030000020004" pitchFamily="50" charset="0"/>
              </a:rPr>
              <a:t>Таттелеком</a:t>
            </a:r>
            <a:endParaRPr lang="ru-RU" sz="1000" kern="1200" dirty="0">
              <a:solidFill>
                <a:prstClr val="black"/>
              </a:solidFill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7" grpId="0"/>
      <p:bldP spid="19" grpId="0"/>
      <p:bldP spid="22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0;p16"/>
          <p:cNvSpPr txBox="1">
            <a:spLocks/>
          </p:cNvSpPr>
          <p:nvPr/>
        </p:nvSpPr>
        <p:spPr>
          <a:xfrm>
            <a:off x="311700" y="123478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Экосистема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Digital Video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83737"/>
              </a:solidFill>
              <a:effectLst/>
              <a:uLnTx/>
              <a:uFillTx/>
              <a:latin typeface="Proxima Nova" panose="02000506030000020004" charset="0"/>
              <a:ea typeface="Roboto"/>
              <a:cs typeface="Roboto"/>
              <a:sym typeface="Roboto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23" y="74618"/>
            <a:ext cx="578337" cy="5783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8482" y="644816"/>
            <a:ext cx="4369676" cy="652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1200" dirty="0">
                <a:solidFill>
                  <a:prstClr val="black"/>
                </a:solidFill>
                <a:latin typeface="Proxima Nova" panose="02000506030000020004" pitchFamily="50" charset="0"/>
                <a:ea typeface="+mn-ea"/>
              </a:rPr>
              <a:t>Операторские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устройства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(Технологически привязаны к оператору связи. Не могут работать при подключении к сети другого оператора/провайдера связи).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4806" y="647141"/>
            <a:ext cx="418147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ОТТ устройства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(Работают без привязки к сети оператора. Качество сигнала зависит только от скорости соединения, предлагаемого оператором).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1220127"/>
            <a:ext cx="1152128" cy="11521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40540" y="1513633"/>
            <a:ext cx="2232248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ТВ +Эфирное вещание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Аналоговое/Цифровое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DVBC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ФГУП РТРС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2372255"/>
            <a:ext cx="1107253" cy="110725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64477" y="2498967"/>
            <a:ext cx="2808311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ТВ +Спутниковое вещание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Триколор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-ТВ, НТВ+, МТС, Орион и др.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3780989"/>
            <a:ext cx="1228164" cy="322259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" y="4014913"/>
            <a:ext cx="1158231" cy="9331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24068" y="3450254"/>
            <a:ext cx="2348720" cy="1673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ТВ +Кабельный оператор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DVBC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IPTV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DVBC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Акадо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Дом.ру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(часть),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МТС (часть), Ростелеком (часть)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IPTV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(Ростелеком 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ОнЛайм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Qwerty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Дом.ру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(Эр-Телеком),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BeelineTV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GPON (МГТС),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Netbynet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(МегаФон),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Таттелеком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35607"/>
            <a:ext cx="1263650" cy="112116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12955" y="1535225"/>
            <a:ext cx="2388092" cy="703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Не-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устройства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B818B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Мобильный телефон,</a:t>
            </a:r>
          </a:p>
          <a:p>
            <a:pPr marL="0" marR="0" lvl="0" indent="0" algn="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Планшет, Ноутбук/ компьютер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Arial"/>
              <a:sym typeface="Arial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38" y="2498967"/>
            <a:ext cx="999788" cy="105805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332642" y="2588052"/>
            <a:ext cx="2468406" cy="52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Smart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B818B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Samsung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Tizen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), LG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WebOS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), др.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28" y="3705221"/>
            <a:ext cx="1262807" cy="11599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326971" y="3412834"/>
            <a:ext cx="3548099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ОТТ приставки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-приставка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box)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Streaming-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устройство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Игровая консоль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приставка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Apple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TV,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Android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TV, Ростелеком,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Смотрешка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Дом.ру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(Эр-Телеком)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Стриминг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устройство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Amazon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FireTV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Google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Chromecast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Roku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Игровая консоль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Sony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PlayStation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Xbox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Nintendo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BE18C96B-46E8-F24A-8379-3E5F7F4574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8913" y="174623"/>
            <a:ext cx="578337" cy="455184"/>
          </a:xfrm>
          <a:prstGeom prst="rect">
            <a:avLst/>
          </a:prstGeom>
        </p:spPr>
      </p:pic>
      <p:cxnSp>
        <p:nvCxnSpPr>
          <p:cNvPr id="21" name="Google Shape;345;p23"/>
          <p:cNvCxnSpPr/>
          <p:nvPr/>
        </p:nvCxnSpPr>
        <p:spPr>
          <a:xfrm>
            <a:off x="399220" y="629807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Прямая соединительная линия 22"/>
          <p:cNvCxnSpPr/>
          <p:nvPr/>
        </p:nvCxnSpPr>
        <p:spPr>
          <a:xfrm>
            <a:off x="4315909" y="1276617"/>
            <a:ext cx="0" cy="363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90000"/>
              <a:lumOff val="10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" name="Rectangle 9"/>
          <p:cNvSpPr/>
          <p:nvPr/>
        </p:nvSpPr>
        <p:spPr>
          <a:xfrm>
            <a:off x="5568946" y="1151857"/>
            <a:ext cx="28559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OTT-видео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FC8AF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Over-The-Top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6FC8A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743081" y="2358484"/>
            <a:ext cx="2449609" cy="1919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видео, которое доставляется на устройство пользователя через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 независимо от поставщика услуг связи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или платного телевидения.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92240" y="1691086"/>
            <a:ext cx="35098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Интерактивы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entury Gothic" charset="0"/>
              <a:cs typeface="Century Gothic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Таргетинги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entury Gothic" charset="0"/>
              <a:cs typeface="Century Gothic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CRM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/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CDP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entury Gothic" charset="0"/>
              <a:cs typeface="Century Gothic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E838A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Измерения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E838A"/>
              </a:solidFill>
              <a:effectLst/>
              <a:uLnTx/>
              <a:uFillTx/>
              <a:latin typeface="Calibri" panose="020F0502020204030204" pitchFamily="34" charset="0"/>
              <a:ea typeface="Century Gothic" charset="0"/>
              <a:cs typeface="Century Gothic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Контекст*</a:t>
            </a:r>
          </a:p>
        </p:txBody>
      </p:sp>
      <p:sp>
        <p:nvSpPr>
          <p:cNvPr id="34" name="Правая фигурная скобка 33"/>
          <p:cNvSpPr/>
          <p:nvPr/>
        </p:nvSpPr>
        <p:spPr>
          <a:xfrm flipH="1">
            <a:off x="3256456" y="1905627"/>
            <a:ext cx="384747" cy="1593887"/>
          </a:xfrm>
          <a:prstGeom prst="rightBrace">
            <a:avLst>
              <a:gd name="adj1" fmla="val 8333"/>
              <a:gd name="adj2" fmla="val 49751"/>
            </a:avLst>
          </a:prstGeom>
          <a:ln w="15875">
            <a:solidFill>
              <a:srgbClr val="FF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243329" y="667343"/>
            <a:ext cx="4787914" cy="4418578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61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0;p16"/>
          <p:cNvSpPr txBox="1">
            <a:spLocks/>
          </p:cNvSpPr>
          <p:nvPr/>
        </p:nvSpPr>
        <p:spPr>
          <a:xfrm>
            <a:off x="311700" y="123478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Экосистема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Digital Video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83737"/>
              </a:solidFill>
              <a:effectLst/>
              <a:uLnTx/>
              <a:uFillTx/>
              <a:latin typeface="Proxima Nova" panose="02000506030000020004" charset="0"/>
              <a:ea typeface="Roboto"/>
              <a:cs typeface="Roboto"/>
              <a:sym typeface="Roboto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23" y="74618"/>
            <a:ext cx="578337" cy="5783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8482" y="644816"/>
            <a:ext cx="4369676" cy="652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buClrTx/>
              <a:defRPr/>
            </a:pPr>
            <a:r>
              <a:rPr lang="ru-RU" sz="1400" b="1" kern="1200" dirty="0">
                <a:solidFill>
                  <a:prstClr val="black"/>
                </a:solidFill>
                <a:latin typeface="Proxima Nova" panose="02000506030000020004" pitchFamily="50" charset="0"/>
              </a:rPr>
              <a:t>Операторские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устройства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(Технологически привязаны к оператору связи. Не могут работать при подключении к сети другого оператора/провайдера связи).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4806" y="647141"/>
            <a:ext cx="418147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ОТТ устройства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(Работают без привязки к сети оператора. Качество сигнала зависит только от скорости соединения, предлагаемого оператором).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1220127"/>
            <a:ext cx="1152128" cy="11521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40540" y="1513633"/>
            <a:ext cx="2232248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ТВ +Эфирное вещание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Аналоговое/Цифровое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DVBC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ФГУП РТРС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2372255"/>
            <a:ext cx="1107253" cy="110725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64477" y="2498967"/>
            <a:ext cx="2808311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ТВ +Спутниковое вещание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Триколор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-ТВ, НТВ+, МТС, Орион и др.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3780989"/>
            <a:ext cx="1228164" cy="322259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" y="4014913"/>
            <a:ext cx="1158231" cy="9331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24068" y="3450254"/>
            <a:ext cx="2348720" cy="1673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ТВ +Кабельный оператор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DVBC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IPTV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DVBC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Акадо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Дом.ру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(часть),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МТС (часть), Ростелеком (часть)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IPTV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(Ростелеком 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ОнЛайм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Qwerty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Дом.ру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(Эр-Телеком),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BeelineTV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GPON (МГТС),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Netbynet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(МегаФон),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Таттелеком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35607"/>
            <a:ext cx="1263650" cy="112116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12955" y="1535225"/>
            <a:ext cx="2388092" cy="703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Не-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устройства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B818B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Мобильный телефон,</a:t>
            </a:r>
          </a:p>
          <a:p>
            <a:pPr marL="0" marR="0" lvl="0" indent="0" algn="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Планшет, Ноутбук/ компьютер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Arial"/>
              <a:sym typeface="Arial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38" y="2498967"/>
            <a:ext cx="999788" cy="105805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332642" y="2588052"/>
            <a:ext cx="2468406" cy="52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Smart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B818B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Samsung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Tizen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), LG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WebOS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), др.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28" y="3705221"/>
            <a:ext cx="1262807" cy="11599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326971" y="3412834"/>
            <a:ext cx="3548099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ОТТ приставки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-приставка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box)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Streaming-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устройство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Игровая консоль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приставка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Apple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TV,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Android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TV, Ростелеком,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Смотрешка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Дом.ру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(Эр-Телеком)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Стриминг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устройство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Amazon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FireTV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Google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Chromecast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Roku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Игровая консоль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Sony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PlayStation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Xbox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Nintendo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BE18C96B-46E8-F24A-8379-3E5F7F4574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8913" y="174623"/>
            <a:ext cx="578337" cy="455184"/>
          </a:xfrm>
          <a:prstGeom prst="rect">
            <a:avLst/>
          </a:prstGeom>
        </p:spPr>
      </p:pic>
      <p:cxnSp>
        <p:nvCxnSpPr>
          <p:cNvPr id="21" name="Google Shape;345;p23"/>
          <p:cNvCxnSpPr/>
          <p:nvPr/>
        </p:nvCxnSpPr>
        <p:spPr>
          <a:xfrm>
            <a:off x="399220" y="629807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Прямая соединительная линия 22"/>
          <p:cNvCxnSpPr/>
          <p:nvPr/>
        </p:nvCxnSpPr>
        <p:spPr>
          <a:xfrm>
            <a:off x="4315909" y="1276617"/>
            <a:ext cx="0" cy="363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90000"/>
              <a:lumOff val="10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" name="Rectangle 9"/>
          <p:cNvSpPr/>
          <p:nvPr/>
        </p:nvSpPr>
        <p:spPr>
          <a:xfrm>
            <a:off x="5150237" y="1082940"/>
            <a:ext cx="3337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rgbClr val="6FC8AF"/>
                </a:solidFill>
                <a:latin typeface="Proxima Nova" panose="02000506030000020004" pitchFamily="50" charset="0"/>
                <a:ea typeface="+mn-ea"/>
                <a:cs typeface="Times New Roman" panose="02020603050405020304" pitchFamily="18" charset="0"/>
              </a:rPr>
              <a:t>Connected Devices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6FC8A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2240" y="1691086"/>
            <a:ext cx="35098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Интерактивы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entury Gothic" charset="0"/>
              <a:cs typeface="Century Gothic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Таргетинги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entury Gothic" charset="0"/>
              <a:cs typeface="Century Gothic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CRM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/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CDP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entury Gothic" charset="0"/>
              <a:cs typeface="Century Gothic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E838A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Измерения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E838A"/>
              </a:solidFill>
              <a:effectLst/>
              <a:uLnTx/>
              <a:uFillTx/>
              <a:latin typeface="Calibri" panose="020F0502020204030204" pitchFamily="34" charset="0"/>
              <a:ea typeface="Century Gothic" charset="0"/>
              <a:cs typeface="Century Gothic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Контекст*</a:t>
            </a:r>
          </a:p>
        </p:txBody>
      </p:sp>
      <p:sp>
        <p:nvSpPr>
          <p:cNvPr id="34" name="Правая фигурная скобка 33"/>
          <p:cNvSpPr/>
          <p:nvPr/>
        </p:nvSpPr>
        <p:spPr>
          <a:xfrm flipH="1">
            <a:off x="3256456" y="1905627"/>
            <a:ext cx="384747" cy="1593887"/>
          </a:xfrm>
          <a:prstGeom prst="rightBrace">
            <a:avLst>
              <a:gd name="adj1" fmla="val 8333"/>
              <a:gd name="adj2" fmla="val 49751"/>
            </a:avLst>
          </a:prstGeom>
          <a:ln w="15875">
            <a:solidFill>
              <a:srgbClr val="FF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6" y="4404429"/>
            <a:ext cx="906369" cy="464225"/>
          </a:xfrm>
          <a:prstGeom prst="rect">
            <a:avLst/>
          </a:prstGeom>
        </p:spPr>
      </p:pic>
      <p:sp>
        <p:nvSpPr>
          <p:cNvPr id="41" name="Скругленный прямоугольник 4"/>
          <p:cNvSpPr/>
          <p:nvPr/>
        </p:nvSpPr>
        <p:spPr>
          <a:xfrm>
            <a:off x="138482" y="4327695"/>
            <a:ext cx="6913482" cy="758226"/>
          </a:xfrm>
          <a:custGeom>
            <a:avLst/>
            <a:gdLst>
              <a:gd name="connsiteX0" fmla="*/ 0 w 7848872"/>
              <a:gd name="connsiteY0" fmla="*/ 228030 h 1368152"/>
              <a:gd name="connsiteX1" fmla="*/ 228030 w 7848872"/>
              <a:gd name="connsiteY1" fmla="*/ 0 h 1368152"/>
              <a:gd name="connsiteX2" fmla="*/ 7620842 w 7848872"/>
              <a:gd name="connsiteY2" fmla="*/ 0 h 1368152"/>
              <a:gd name="connsiteX3" fmla="*/ 7848872 w 7848872"/>
              <a:gd name="connsiteY3" fmla="*/ 228030 h 1368152"/>
              <a:gd name="connsiteX4" fmla="*/ 7848872 w 7848872"/>
              <a:gd name="connsiteY4" fmla="*/ 1140122 h 1368152"/>
              <a:gd name="connsiteX5" fmla="*/ 7620842 w 7848872"/>
              <a:gd name="connsiteY5" fmla="*/ 1368152 h 1368152"/>
              <a:gd name="connsiteX6" fmla="*/ 228030 w 7848872"/>
              <a:gd name="connsiteY6" fmla="*/ 1368152 h 1368152"/>
              <a:gd name="connsiteX7" fmla="*/ 0 w 7848872"/>
              <a:gd name="connsiteY7" fmla="*/ 1140122 h 1368152"/>
              <a:gd name="connsiteX8" fmla="*/ 0 w 7848872"/>
              <a:gd name="connsiteY8" fmla="*/ 228030 h 1368152"/>
              <a:gd name="connsiteX0" fmla="*/ 0 w 7848872"/>
              <a:gd name="connsiteY0" fmla="*/ 228030 h 1368152"/>
              <a:gd name="connsiteX1" fmla="*/ 228030 w 7848872"/>
              <a:gd name="connsiteY1" fmla="*/ 0 h 1368152"/>
              <a:gd name="connsiteX2" fmla="*/ 4513310 w 7848872"/>
              <a:gd name="connsiteY2" fmla="*/ 0 h 1368152"/>
              <a:gd name="connsiteX3" fmla="*/ 7848872 w 7848872"/>
              <a:gd name="connsiteY3" fmla="*/ 228030 h 1368152"/>
              <a:gd name="connsiteX4" fmla="*/ 7848872 w 7848872"/>
              <a:gd name="connsiteY4" fmla="*/ 1140122 h 1368152"/>
              <a:gd name="connsiteX5" fmla="*/ 7620842 w 7848872"/>
              <a:gd name="connsiteY5" fmla="*/ 1368152 h 1368152"/>
              <a:gd name="connsiteX6" fmla="*/ 228030 w 7848872"/>
              <a:gd name="connsiteY6" fmla="*/ 1368152 h 1368152"/>
              <a:gd name="connsiteX7" fmla="*/ 0 w 7848872"/>
              <a:gd name="connsiteY7" fmla="*/ 1140122 h 1368152"/>
              <a:gd name="connsiteX8" fmla="*/ 0 w 7848872"/>
              <a:gd name="connsiteY8" fmla="*/ 228030 h 1368152"/>
              <a:gd name="connsiteX0" fmla="*/ 7848872 w 7940312"/>
              <a:gd name="connsiteY0" fmla="*/ 228030 h 1368152"/>
              <a:gd name="connsiteX1" fmla="*/ 7848872 w 7940312"/>
              <a:gd name="connsiteY1" fmla="*/ 1140122 h 1368152"/>
              <a:gd name="connsiteX2" fmla="*/ 7620842 w 7940312"/>
              <a:gd name="connsiteY2" fmla="*/ 1368152 h 1368152"/>
              <a:gd name="connsiteX3" fmla="*/ 228030 w 7940312"/>
              <a:gd name="connsiteY3" fmla="*/ 1368152 h 1368152"/>
              <a:gd name="connsiteX4" fmla="*/ 0 w 7940312"/>
              <a:gd name="connsiteY4" fmla="*/ 1140122 h 1368152"/>
              <a:gd name="connsiteX5" fmla="*/ 0 w 7940312"/>
              <a:gd name="connsiteY5" fmla="*/ 228030 h 1368152"/>
              <a:gd name="connsiteX6" fmla="*/ 228030 w 7940312"/>
              <a:gd name="connsiteY6" fmla="*/ 0 h 1368152"/>
              <a:gd name="connsiteX7" fmla="*/ 4513310 w 7940312"/>
              <a:gd name="connsiteY7" fmla="*/ 0 h 1368152"/>
              <a:gd name="connsiteX8" fmla="*/ 7940312 w 7940312"/>
              <a:gd name="connsiteY8" fmla="*/ 319470 h 1368152"/>
              <a:gd name="connsiteX0" fmla="*/ 8070328 w 8070328"/>
              <a:gd name="connsiteY0" fmla="*/ 1178148 h 1368152"/>
              <a:gd name="connsiteX1" fmla="*/ 7848872 w 8070328"/>
              <a:gd name="connsiteY1" fmla="*/ 1140122 h 1368152"/>
              <a:gd name="connsiteX2" fmla="*/ 7620842 w 8070328"/>
              <a:gd name="connsiteY2" fmla="*/ 1368152 h 1368152"/>
              <a:gd name="connsiteX3" fmla="*/ 228030 w 8070328"/>
              <a:gd name="connsiteY3" fmla="*/ 1368152 h 1368152"/>
              <a:gd name="connsiteX4" fmla="*/ 0 w 8070328"/>
              <a:gd name="connsiteY4" fmla="*/ 1140122 h 1368152"/>
              <a:gd name="connsiteX5" fmla="*/ 0 w 8070328"/>
              <a:gd name="connsiteY5" fmla="*/ 228030 h 1368152"/>
              <a:gd name="connsiteX6" fmla="*/ 228030 w 8070328"/>
              <a:gd name="connsiteY6" fmla="*/ 0 h 1368152"/>
              <a:gd name="connsiteX7" fmla="*/ 4513310 w 8070328"/>
              <a:gd name="connsiteY7" fmla="*/ 0 h 1368152"/>
              <a:gd name="connsiteX8" fmla="*/ 7940312 w 8070328"/>
              <a:gd name="connsiteY8" fmla="*/ 319470 h 1368152"/>
              <a:gd name="connsiteX0" fmla="*/ 8070328 w 8070328"/>
              <a:gd name="connsiteY0" fmla="*/ 1178148 h 1368152"/>
              <a:gd name="connsiteX1" fmla="*/ 7927454 w 8070328"/>
              <a:gd name="connsiteY1" fmla="*/ 1218703 h 1368152"/>
              <a:gd name="connsiteX2" fmla="*/ 7620842 w 8070328"/>
              <a:gd name="connsiteY2" fmla="*/ 1368152 h 1368152"/>
              <a:gd name="connsiteX3" fmla="*/ 228030 w 8070328"/>
              <a:gd name="connsiteY3" fmla="*/ 1368152 h 1368152"/>
              <a:gd name="connsiteX4" fmla="*/ 0 w 8070328"/>
              <a:gd name="connsiteY4" fmla="*/ 1140122 h 1368152"/>
              <a:gd name="connsiteX5" fmla="*/ 0 w 8070328"/>
              <a:gd name="connsiteY5" fmla="*/ 228030 h 1368152"/>
              <a:gd name="connsiteX6" fmla="*/ 228030 w 8070328"/>
              <a:gd name="connsiteY6" fmla="*/ 0 h 1368152"/>
              <a:gd name="connsiteX7" fmla="*/ 4513310 w 8070328"/>
              <a:gd name="connsiteY7" fmla="*/ 0 h 1368152"/>
              <a:gd name="connsiteX8" fmla="*/ 7940312 w 8070328"/>
              <a:gd name="connsiteY8" fmla="*/ 319470 h 1368152"/>
              <a:gd name="connsiteX0" fmla="*/ 8070328 w 8070328"/>
              <a:gd name="connsiteY0" fmla="*/ 1507149 h 1697153"/>
              <a:gd name="connsiteX1" fmla="*/ 7927454 w 8070328"/>
              <a:gd name="connsiteY1" fmla="*/ 1547704 h 1697153"/>
              <a:gd name="connsiteX2" fmla="*/ 7620842 w 8070328"/>
              <a:gd name="connsiteY2" fmla="*/ 1697153 h 1697153"/>
              <a:gd name="connsiteX3" fmla="*/ 228030 w 8070328"/>
              <a:gd name="connsiteY3" fmla="*/ 1697153 h 1697153"/>
              <a:gd name="connsiteX4" fmla="*/ 0 w 8070328"/>
              <a:gd name="connsiteY4" fmla="*/ 1469123 h 1697153"/>
              <a:gd name="connsiteX5" fmla="*/ 0 w 8070328"/>
              <a:gd name="connsiteY5" fmla="*/ 557031 h 1697153"/>
              <a:gd name="connsiteX6" fmla="*/ 228030 w 8070328"/>
              <a:gd name="connsiteY6" fmla="*/ 329001 h 1697153"/>
              <a:gd name="connsiteX7" fmla="*/ 4513310 w 8070328"/>
              <a:gd name="connsiteY7" fmla="*/ 329001 h 1697153"/>
              <a:gd name="connsiteX8" fmla="*/ 4582750 w 8070328"/>
              <a:gd name="connsiteY8" fmla="*/ 55540 h 1697153"/>
              <a:gd name="connsiteX0" fmla="*/ 8070328 w 8070328"/>
              <a:gd name="connsiteY0" fmla="*/ 1178148 h 1368152"/>
              <a:gd name="connsiteX1" fmla="*/ 7927454 w 8070328"/>
              <a:gd name="connsiteY1" fmla="*/ 1218703 h 1368152"/>
              <a:gd name="connsiteX2" fmla="*/ 7620842 w 8070328"/>
              <a:gd name="connsiteY2" fmla="*/ 1368152 h 1368152"/>
              <a:gd name="connsiteX3" fmla="*/ 228030 w 8070328"/>
              <a:gd name="connsiteY3" fmla="*/ 1368152 h 1368152"/>
              <a:gd name="connsiteX4" fmla="*/ 0 w 8070328"/>
              <a:gd name="connsiteY4" fmla="*/ 1140122 h 1368152"/>
              <a:gd name="connsiteX5" fmla="*/ 0 w 8070328"/>
              <a:gd name="connsiteY5" fmla="*/ 228030 h 1368152"/>
              <a:gd name="connsiteX6" fmla="*/ 228030 w 8070328"/>
              <a:gd name="connsiteY6" fmla="*/ 0 h 1368152"/>
              <a:gd name="connsiteX7" fmla="*/ 4513310 w 8070328"/>
              <a:gd name="connsiteY7" fmla="*/ 0 h 1368152"/>
              <a:gd name="connsiteX0" fmla="*/ 8070328 w 8070328"/>
              <a:gd name="connsiteY0" fmla="*/ 1178148 h 1368152"/>
              <a:gd name="connsiteX1" fmla="*/ 7927454 w 8070328"/>
              <a:gd name="connsiteY1" fmla="*/ 1218703 h 1368152"/>
              <a:gd name="connsiteX2" fmla="*/ 7620842 w 8070328"/>
              <a:gd name="connsiteY2" fmla="*/ 1368152 h 1368152"/>
              <a:gd name="connsiteX3" fmla="*/ 228030 w 8070328"/>
              <a:gd name="connsiteY3" fmla="*/ 1368152 h 1368152"/>
              <a:gd name="connsiteX4" fmla="*/ 0 w 8070328"/>
              <a:gd name="connsiteY4" fmla="*/ 1140122 h 1368152"/>
              <a:gd name="connsiteX5" fmla="*/ 0 w 8070328"/>
              <a:gd name="connsiteY5" fmla="*/ 228030 h 1368152"/>
              <a:gd name="connsiteX6" fmla="*/ 228030 w 8070328"/>
              <a:gd name="connsiteY6" fmla="*/ 0 h 1368152"/>
              <a:gd name="connsiteX7" fmla="*/ 4535535 w 8070328"/>
              <a:gd name="connsiteY7" fmla="*/ 0 h 1368152"/>
              <a:gd name="connsiteX0" fmla="*/ 7927454 w 7927454"/>
              <a:gd name="connsiteY0" fmla="*/ 1218703 h 1368152"/>
              <a:gd name="connsiteX1" fmla="*/ 7620842 w 7927454"/>
              <a:gd name="connsiteY1" fmla="*/ 1368152 h 1368152"/>
              <a:gd name="connsiteX2" fmla="*/ 228030 w 7927454"/>
              <a:gd name="connsiteY2" fmla="*/ 1368152 h 1368152"/>
              <a:gd name="connsiteX3" fmla="*/ 0 w 7927454"/>
              <a:gd name="connsiteY3" fmla="*/ 1140122 h 1368152"/>
              <a:gd name="connsiteX4" fmla="*/ 0 w 7927454"/>
              <a:gd name="connsiteY4" fmla="*/ 228030 h 1368152"/>
              <a:gd name="connsiteX5" fmla="*/ 228030 w 7927454"/>
              <a:gd name="connsiteY5" fmla="*/ 0 h 1368152"/>
              <a:gd name="connsiteX6" fmla="*/ 4535535 w 7927454"/>
              <a:gd name="connsiteY6" fmla="*/ 0 h 1368152"/>
              <a:gd name="connsiteX0" fmla="*/ 7620842 w 7620842"/>
              <a:gd name="connsiteY0" fmla="*/ 1368152 h 1368152"/>
              <a:gd name="connsiteX1" fmla="*/ 228030 w 7620842"/>
              <a:gd name="connsiteY1" fmla="*/ 1368152 h 1368152"/>
              <a:gd name="connsiteX2" fmla="*/ 0 w 7620842"/>
              <a:gd name="connsiteY2" fmla="*/ 1140122 h 1368152"/>
              <a:gd name="connsiteX3" fmla="*/ 0 w 7620842"/>
              <a:gd name="connsiteY3" fmla="*/ 228030 h 1368152"/>
              <a:gd name="connsiteX4" fmla="*/ 228030 w 7620842"/>
              <a:gd name="connsiteY4" fmla="*/ 0 h 1368152"/>
              <a:gd name="connsiteX5" fmla="*/ 4535535 w 7620842"/>
              <a:gd name="connsiteY5" fmla="*/ 0 h 136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0842" h="1368152">
                <a:moveTo>
                  <a:pt x="7620842" y="1368152"/>
                </a:moveTo>
                <a:lnTo>
                  <a:pt x="228030" y="1368152"/>
                </a:lnTo>
                <a:cubicBezTo>
                  <a:pt x="102093" y="1368152"/>
                  <a:pt x="0" y="1266059"/>
                  <a:pt x="0" y="1140122"/>
                </a:cubicBezTo>
                <a:lnTo>
                  <a:pt x="0" y="228030"/>
                </a:lnTo>
                <a:cubicBezTo>
                  <a:pt x="0" y="102093"/>
                  <a:pt x="102093" y="0"/>
                  <a:pt x="228030" y="0"/>
                </a:cubicBezTo>
                <a:lnTo>
                  <a:pt x="4535535" y="0"/>
                </a:ln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3"/>
          <p:cNvSpPr/>
          <p:nvPr/>
        </p:nvSpPr>
        <p:spPr>
          <a:xfrm>
            <a:off x="4239442" y="667963"/>
            <a:ext cx="4759470" cy="4417958"/>
          </a:xfrm>
          <a:custGeom>
            <a:avLst/>
            <a:gdLst>
              <a:gd name="connsiteX0" fmla="*/ 0 w 3672408"/>
              <a:gd name="connsiteY0" fmla="*/ 612080 h 4176464"/>
              <a:gd name="connsiteX1" fmla="*/ 612080 w 3672408"/>
              <a:gd name="connsiteY1" fmla="*/ 0 h 4176464"/>
              <a:gd name="connsiteX2" fmla="*/ 3060328 w 3672408"/>
              <a:gd name="connsiteY2" fmla="*/ 0 h 4176464"/>
              <a:gd name="connsiteX3" fmla="*/ 3672408 w 3672408"/>
              <a:gd name="connsiteY3" fmla="*/ 612080 h 4176464"/>
              <a:gd name="connsiteX4" fmla="*/ 3672408 w 3672408"/>
              <a:gd name="connsiteY4" fmla="*/ 3564384 h 4176464"/>
              <a:gd name="connsiteX5" fmla="*/ 3060328 w 3672408"/>
              <a:gd name="connsiteY5" fmla="*/ 4176464 h 4176464"/>
              <a:gd name="connsiteX6" fmla="*/ 612080 w 3672408"/>
              <a:gd name="connsiteY6" fmla="*/ 4176464 h 4176464"/>
              <a:gd name="connsiteX7" fmla="*/ 0 w 3672408"/>
              <a:gd name="connsiteY7" fmla="*/ 3564384 h 4176464"/>
              <a:gd name="connsiteX8" fmla="*/ 0 w 3672408"/>
              <a:gd name="connsiteY8" fmla="*/ 612080 h 4176464"/>
              <a:gd name="connsiteX0" fmla="*/ 4762 w 3677170"/>
              <a:gd name="connsiteY0" fmla="*/ 612080 h 4176464"/>
              <a:gd name="connsiteX1" fmla="*/ 616842 w 3677170"/>
              <a:gd name="connsiteY1" fmla="*/ 0 h 4176464"/>
              <a:gd name="connsiteX2" fmla="*/ 3065090 w 3677170"/>
              <a:gd name="connsiteY2" fmla="*/ 0 h 4176464"/>
              <a:gd name="connsiteX3" fmla="*/ 3677170 w 3677170"/>
              <a:gd name="connsiteY3" fmla="*/ 612080 h 4176464"/>
              <a:gd name="connsiteX4" fmla="*/ 3677170 w 3677170"/>
              <a:gd name="connsiteY4" fmla="*/ 3564384 h 4176464"/>
              <a:gd name="connsiteX5" fmla="*/ 3065090 w 3677170"/>
              <a:gd name="connsiteY5" fmla="*/ 4176464 h 4176464"/>
              <a:gd name="connsiteX6" fmla="*/ 616842 w 3677170"/>
              <a:gd name="connsiteY6" fmla="*/ 4176464 h 4176464"/>
              <a:gd name="connsiteX7" fmla="*/ 0 w 3677170"/>
              <a:gd name="connsiteY7" fmla="*/ 2816672 h 4176464"/>
              <a:gd name="connsiteX8" fmla="*/ 4762 w 3677170"/>
              <a:gd name="connsiteY8" fmla="*/ 612080 h 4176464"/>
              <a:gd name="connsiteX0" fmla="*/ 616842 w 3677170"/>
              <a:gd name="connsiteY0" fmla="*/ 4176464 h 4267904"/>
              <a:gd name="connsiteX1" fmla="*/ 0 w 3677170"/>
              <a:gd name="connsiteY1" fmla="*/ 2816672 h 4267904"/>
              <a:gd name="connsiteX2" fmla="*/ 4762 w 3677170"/>
              <a:gd name="connsiteY2" fmla="*/ 612080 h 4267904"/>
              <a:gd name="connsiteX3" fmla="*/ 616842 w 3677170"/>
              <a:gd name="connsiteY3" fmla="*/ 0 h 4267904"/>
              <a:gd name="connsiteX4" fmla="*/ 3065090 w 3677170"/>
              <a:gd name="connsiteY4" fmla="*/ 0 h 4267904"/>
              <a:gd name="connsiteX5" fmla="*/ 3677170 w 3677170"/>
              <a:gd name="connsiteY5" fmla="*/ 612080 h 4267904"/>
              <a:gd name="connsiteX6" fmla="*/ 3677170 w 3677170"/>
              <a:gd name="connsiteY6" fmla="*/ 3564384 h 4267904"/>
              <a:gd name="connsiteX7" fmla="*/ 3065090 w 3677170"/>
              <a:gd name="connsiteY7" fmla="*/ 4176464 h 4267904"/>
              <a:gd name="connsiteX8" fmla="*/ 708282 w 3677170"/>
              <a:gd name="connsiteY8" fmla="*/ 4267904 h 4267904"/>
              <a:gd name="connsiteX0" fmla="*/ 616842 w 3677170"/>
              <a:gd name="connsiteY0" fmla="*/ 4176464 h 4177416"/>
              <a:gd name="connsiteX1" fmla="*/ 0 w 3677170"/>
              <a:gd name="connsiteY1" fmla="*/ 2816672 h 4177416"/>
              <a:gd name="connsiteX2" fmla="*/ 4762 w 3677170"/>
              <a:gd name="connsiteY2" fmla="*/ 612080 h 4177416"/>
              <a:gd name="connsiteX3" fmla="*/ 616842 w 3677170"/>
              <a:gd name="connsiteY3" fmla="*/ 0 h 4177416"/>
              <a:gd name="connsiteX4" fmla="*/ 3065090 w 3677170"/>
              <a:gd name="connsiteY4" fmla="*/ 0 h 4177416"/>
              <a:gd name="connsiteX5" fmla="*/ 3677170 w 3677170"/>
              <a:gd name="connsiteY5" fmla="*/ 612080 h 4177416"/>
              <a:gd name="connsiteX6" fmla="*/ 3677170 w 3677170"/>
              <a:gd name="connsiteY6" fmla="*/ 3564384 h 4177416"/>
              <a:gd name="connsiteX7" fmla="*/ 3065090 w 3677170"/>
              <a:gd name="connsiteY7" fmla="*/ 4176464 h 4177416"/>
              <a:gd name="connsiteX8" fmla="*/ 727332 w 3677170"/>
              <a:gd name="connsiteY8" fmla="*/ 4177416 h 4177416"/>
              <a:gd name="connsiteX0" fmla="*/ 0 w 3677170"/>
              <a:gd name="connsiteY0" fmla="*/ 2816672 h 4177416"/>
              <a:gd name="connsiteX1" fmla="*/ 4762 w 3677170"/>
              <a:gd name="connsiteY1" fmla="*/ 612080 h 4177416"/>
              <a:gd name="connsiteX2" fmla="*/ 616842 w 3677170"/>
              <a:gd name="connsiteY2" fmla="*/ 0 h 4177416"/>
              <a:gd name="connsiteX3" fmla="*/ 3065090 w 3677170"/>
              <a:gd name="connsiteY3" fmla="*/ 0 h 4177416"/>
              <a:gd name="connsiteX4" fmla="*/ 3677170 w 3677170"/>
              <a:gd name="connsiteY4" fmla="*/ 612080 h 4177416"/>
              <a:gd name="connsiteX5" fmla="*/ 3677170 w 3677170"/>
              <a:gd name="connsiteY5" fmla="*/ 3564384 h 4177416"/>
              <a:gd name="connsiteX6" fmla="*/ 3065090 w 3677170"/>
              <a:gd name="connsiteY6" fmla="*/ 4176464 h 4177416"/>
              <a:gd name="connsiteX7" fmla="*/ 727332 w 3677170"/>
              <a:gd name="connsiteY7" fmla="*/ 4177416 h 4177416"/>
              <a:gd name="connsiteX0" fmla="*/ 0 w 3677170"/>
              <a:gd name="connsiteY0" fmla="*/ 2816672 h 4177416"/>
              <a:gd name="connsiteX1" fmla="*/ 4762 w 3677170"/>
              <a:gd name="connsiteY1" fmla="*/ 612080 h 4177416"/>
              <a:gd name="connsiteX2" fmla="*/ 616842 w 3677170"/>
              <a:gd name="connsiteY2" fmla="*/ 0 h 4177416"/>
              <a:gd name="connsiteX3" fmla="*/ 3065090 w 3677170"/>
              <a:gd name="connsiteY3" fmla="*/ 0 h 4177416"/>
              <a:gd name="connsiteX4" fmla="*/ 3677170 w 3677170"/>
              <a:gd name="connsiteY4" fmla="*/ 612080 h 4177416"/>
              <a:gd name="connsiteX5" fmla="*/ 3677170 w 3677170"/>
              <a:gd name="connsiteY5" fmla="*/ 3564384 h 4177416"/>
              <a:gd name="connsiteX6" fmla="*/ 3065090 w 3677170"/>
              <a:gd name="connsiteY6" fmla="*/ 4176464 h 4177416"/>
              <a:gd name="connsiteX7" fmla="*/ 727332 w 3677170"/>
              <a:gd name="connsiteY7" fmla="*/ 4177416 h 4177416"/>
              <a:gd name="connsiteX0" fmla="*/ 0 w 3677170"/>
              <a:gd name="connsiteY0" fmla="*/ 2816672 h 4177416"/>
              <a:gd name="connsiteX1" fmla="*/ 4762 w 3677170"/>
              <a:gd name="connsiteY1" fmla="*/ 612080 h 4177416"/>
              <a:gd name="connsiteX2" fmla="*/ 616842 w 3677170"/>
              <a:gd name="connsiteY2" fmla="*/ 0 h 4177416"/>
              <a:gd name="connsiteX3" fmla="*/ 3065090 w 3677170"/>
              <a:gd name="connsiteY3" fmla="*/ 0 h 4177416"/>
              <a:gd name="connsiteX4" fmla="*/ 3677170 w 3677170"/>
              <a:gd name="connsiteY4" fmla="*/ 612080 h 4177416"/>
              <a:gd name="connsiteX5" fmla="*/ 3677170 w 3677170"/>
              <a:gd name="connsiteY5" fmla="*/ 3564384 h 4177416"/>
              <a:gd name="connsiteX6" fmla="*/ 3065090 w 3677170"/>
              <a:gd name="connsiteY6" fmla="*/ 4176464 h 4177416"/>
              <a:gd name="connsiteX7" fmla="*/ 727332 w 3677170"/>
              <a:gd name="connsiteY7" fmla="*/ 4177416 h 4177416"/>
              <a:gd name="connsiteX0" fmla="*/ 0 w 3677170"/>
              <a:gd name="connsiteY0" fmla="*/ 2816672 h 4177416"/>
              <a:gd name="connsiteX1" fmla="*/ 4762 w 3677170"/>
              <a:gd name="connsiteY1" fmla="*/ 612080 h 4177416"/>
              <a:gd name="connsiteX2" fmla="*/ 616842 w 3677170"/>
              <a:gd name="connsiteY2" fmla="*/ 0 h 4177416"/>
              <a:gd name="connsiteX3" fmla="*/ 3065090 w 3677170"/>
              <a:gd name="connsiteY3" fmla="*/ 0 h 4177416"/>
              <a:gd name="connsiteX4" fmla="*/ 3677170 w 3677170"/>
              <a:gd name="connsiteY4" fmla="*/ 612080 h 4177416"/>
              <a:gd name="connsiteX5" fmla="*/ 3677170 w 3677170"/>
              <a:gd name="connsiteY5" fmla="*/ 3564384 h 4177416"/>
              <a:gd name="connsiteX6" fmla="*/ 3065090 w 3677170"/>
              <a:gd name="connsiteY6" fmla="*/ 4176464 h 4177416"/>
              <a:gd name="connsiteX7" fmla="*/ 727332 w 3677170"/>
              <a:gd name="connsiteY7" fmla="*/ 4177416 h 4177416"/>
              <a:gd name="connsiteX0" fmla="*/ 0 w 3677170"/>
              <a:gd name="connsiteY0" fmla="*/ 2816672 h 4177416"/>
              <a:gd name="connsiteX1" fmla="*/ 4762 w 3677170"/>
              <a:gd name="connsiteY1" fmla="*/ 612080 h 4177416"/>
              <a:gd name="connsiteX2" fmla="*/ 616842 w 3677170"/>
              <a:gd name="connsiteY2" fmla="*/ 0 h 4177416"/>
              <a:gd name="connsiteX3" fmla="*/ 3065090 w 3677170"/>
              <a:gd name="connsiteY3" fmla="*/ 0 h 4177416"/>
              <a:gd name="connsiteX4" fmla="*/ 3677170 w 3677170"/>
              <a:gd name="connsiteY4" fmla="*/ 612080 h 4177416"/>
              <a:gd name="connsiteX5" fmla="*/ 3677170 w 3677170"/>
              <a:gd name="connsiteY5" fmla="*/ 3564384 h 4177416"/>
              <a:gd name="connsiteX6" fmla="*/ 3065090 w 3677170"/>
              <a:gd name="connsiteY6" fmla="*/ 4176464 h 4177416"/>
              <a:gd name="connsiteX7" fmla="*/ 727332 w 3677170"/>
              <a:gd name="connsiteY7" fmla="*/ 4177416 h 4177416"/>
              <a:gd name="connsiteX0" fmla="*/ 45931 w 3717453"/>
              <a:gd name="connsiteY0" fmla="*/ 3559079 h 4177416"/>
              <a:gd name="connsiteX1" fmla="*/ 45045 w 3717453"/>
              <a:gd name="connsiteY1" fmla="*/ 612080 h 4177416"/>
              <a:gd name="connsiteX2" fmla="*/ 657125 w 3717453"/>
              <a:gd name="connsiteY2" fmla="*/ 0 h 4177416"/>
              <a:gd name="connsiteX3" fmla="*/ 3105373 w 3717453"/>
              <a:gd name="connsiteY3" fmla="*/ 0 h 4177416"/>
              <a:gd name="connsiteX4" fmla="*/ 3717453 w 3717453"/>
              <a:gd name="connsiteY4" fmla="*/ 612080 h 4177416"/>
              <a:gd name="connsiteX5" fmla="*/ 3717453 w 3717453"/>
              <a:gd name="connsiteY5" fmla="*/ 3564384 h 4177416"/>
              <a:gd name="connsiteX6" fmla="*/ 3105373 w 3717453"/>
              <a:gd name="connsiteY6" fmla="*/ 4176464 h 4177416"/>
              <a:gd name="connsiteX7" fmla="*/ 767615 w 3717453"/>
              <a:gd name="connsiteY7" fmla="*/ 4177416 h 4177416"/>
              <a:gd name="connsiteX0" fmla="*/ 25855 w 3697377"/>
              <a:gd name="connsiteY0" fmla="*/ 3559079 h 4177416"/>
              <a:gd name="connsiteX1" fmla="*/ 24969 w 3697377"/>
              <a:gd name="connsiteY1" fmla="*/ 612080 h 4177416"/>
              <a:gd name="connsiteX2" fmla="*/ 637049 w 3697377"/>
              <a:gd name="connsiteY2" fmla="*/ 0 h 4177416"/>
              <a:gd name="connsiteX3" fmla="*/ 3085297 w 3697377"/>
              <a:gd name="connsiteY3" fmla="*/ 0 h 4177416"/>
              <a:gd name="connsiteX4" fmla="*/ 3697377 w 3697377"/>
              <a:gd name="connsiteY4" fmla="*/ 612080 h 4177416"/>
              <a:gd name="connsiteX5" fmla="*/ 3697377 w 3697377"/>
              <a:gd name="connsiteY5" fmla="*/ 3564384 h 4177416"/>
              <a:gd name="connsiteX6" fmla="*/ 3085297 w 3697377"/>
              <a:gd name="connsiteY6" fmla="*/ 4176464 h 4177416"/>
              <a:gd name="connsiteX7" fmla="*/ 747539 w 3697377"/>
              <a:gd name="connsiteY7" fmla="*/ 4177416 h 4177416"/>
              <a:gd name="connsiteX0" fmla="*/ 972 w 3672494"/>
              <a:gd name="connsiteY0" fmla="*/ 3559079 h 4177416"/>
              <a:gd name="connsiteX1" fmla="*/ 86 w 3672494"/>
              <a:gd name="connsiteY1" fmla="*/ 612080 h 4177416"/>
              <a:gd name="connsiteX2" fmla="*/ 612166 w 3672494"/>
              <a:gd name="connsiteY2" fmla="*/ 0 h 4177416"/>
              <a:gd name="connsiteX3" fmla="*/ 3060414 w 3672494"/>
              <a:gd name="connsiteY3" fmla="*/ 0 h 4177416"/>
              <a:gd name="connsiteX4" fmla="*/ 3672494 w 3672494"/>
              <a:gd name="connsiteY4" fmla="*/ 612080 h 4177416"/>
              <a:gd name="connsiteX5" fmla="*/ 3672494 w 3672494"/>
              <a:gd name="connsiteY5" fmla="*/ 3564384 h 4177416"/>
              <a:gd name="connsiteX6" fmla="*/ 3060414 w 3672494"/>
              <a:gd name="connsiteY6" fmla="*/ 4176464 h 4177416"/>
              <a:gd name="connsiteX7" fmla="*/ 722656 w 3672494"/>
              <a:gd name="connsiteY7" fmla="*/ 4177416 h 4177416"/>
              <a:gd name="connsiteX0" fmla="*/ 8290 w 3679812"/>
              <a:gd name="connsiteY0" fmla="*/ 3559079 h 4177416"/>
              <a:gd name="connsiteX1" fmla="*/ 7404 w 3679812"/>
              <a:gd name="connsiteY1" fmla="*/ 612080 h 4177416"/>
              <a:gd name="connsiteX2" fmla="*/ 619484 w 3679812"/>
              <a:gd name="connsiteY2" fmla="*/ 0 h 4177416"/>
              <a:gd name="connsiteX3" fmla="*/ 3067732 w 3679812"/>
              <a:gd name="connsiteY3" fmla="*/ 0 h 4177416"/>
              <a:gd name="connsiteX4" fmla="*/ 3679812 w 3679812"/>
              <a:gd name="connsiteY4" fmla="*/ 612080 h 4177416"/>
              <a:gd name="connsiteX5" fmla="*/ 3679812 w 3679812"/>
              <a:gd name="connsiteY5" fmla="*/ 3564384 h 4177416"/>
              <a:gd name="connsiteX6" fmla="*/ 3067732 w 3679812"/>
              <a:gd name="connsiteY6" fmla="*/ 4176464 h 4177416"/>
              <a:gd name="connsiteX7" fmla="*/ 729974 w 3679812"/>
              <a:gd name="connsiteY7" fmla="*/ 4177416 h 4177416"/>
              <a:gd name="connsiteX0" fmla="*/ 49755 w 3715630"/>
              <a:gd name="connsiteY0" fmla="*/ 3532325 h 4177416"/>
              <a:gd name="connsiteX1" fmla="*/ 43222 w 3715630"/>
              <a:gd name="connsiteY1" fmla="*/ 612080 h 4177416"/>
              <a:gd name="connsiteX2" fmla="*/ 655302 w 3715630"/>
              <a:gd name="connsiteY2" fmla="*/ 0 h 4177416"/>
              <a:gd name="connsiteX3" fmla="*/ 3103550 w 3715630"/>
              <a:gd name="connsiteY3" fmla="*/ 0 h 4177416"/>
              <a:gd name="connsiteX4" fmla="*/ 3715630 w 3715630"/>
              <a:gd name="connsiteY4" fmla="*/ 612080 h 4177416"/>
              <a:gd name="connsiteX5" fmla="*/ 3715630 w 3715630"/>
              <a:gd name="connsiteY5" fmla="*/ 3564384 h 4177416"/>
              <a:gd name="connsiteX6" fmla="*/ 3103550 w 3715630"/>
              <a:gd name="connsiteY6" fmla="*/ 4176464 h 4177416"/>
              <a:gd name="connsiteX7" fmla="*/ 765792 w 3715630"/>
              <a:gd name="connsiteY7" fmla="*/ 4177416 h 4177416"/>
              <a:gd name="connsiteX0" fmla="*/ 49755 w 3715630"/>
              <a:gd name="connsiteY0" fmla="*/ 3552390 h 4177416"/>
              <a:gd name="connsiteX1" fmla="*/ 43222 w 3715630"/>
              <a:gd name="connsiteY1" fmla="*/ 612080 h 4177416"/>
              <a:gd name="connsiteX2" fmla="*/ 655302 w 3715630"/>
              <a:gd name="connsiteY2" fmla="*/ 0 h 4177416"/>
              <a:gd name="connsiteX3" fmla="*/ 3103550 w 3715630"/>
              <a:gd name="connsiteY3" fmla="*/ 0 h 4177416"/>
              <a:gd name="connsiteX4" fmla="*/ 3715630 w 3715630"/>
              <a:gd name="connsiteY4" fmla="*/ 612080 h 4177416"/>
              <a:gd name="connsiteX5" fmla="*/ 3715630 w 3715630"/>
              <a:gd name="connsiteY5" fmla="*/ 3564384 h 4177416"/>
              <a:gd name="connsiteX6" fmla="*/ 3103550 w 3715630"/>
              <a:gd name="connsiteY6" fmla="*/ 4176464 h 4177416"/>
              <a:gd name="connsiteX7" fmla="*/ 765792 w 3715630"/>
              <a:gd name="connsiteY7" fmla="*/ 4177416 h 4177416"/>
              <a:gd name="connsiteX0" fmla="*/ 14807 w 3680682"/>
              <a:gd name="connsiteY0" fmla="*/ 3552390 h 4177416"/>
              <a:gd name="connsiteX1" fmla="*/ 8274 w 3680682"/>
              <a:gd name="connsiteY1" fmla="*/ 612080 h 4177416"/>
              <a:gd name="connsiteX2" fmla="*/ 620354 w 3680682"/>
              <a:gd name="connsiteY2" fmla="*/ 0 h 4177416"/>
              <a:gd name="connsiteX3" fmla="*/ 3068602 w 3680682"/>
              <a:gd name="connsiteY3" fmla="*/ 0 h 4177416"/>
              <a:gd name="connsiteX4" fmla="*/ 3680682 w 3680682"/>
              <a:gd name="connsiteY4" fmla="*/ 612080 h 4177416"/>
              <a:gd name="connsiteX5" fmla="*/ 3680682 w 3680682"/>
              <a:gd name="connsiteY5" fmla="*/ 3564384 h 4177416"/>
              <a:gd name="connsiteX6" fmla="*/ 3068602 w 3680682"/>
              <a:gd name="connsiteY6" fmla="*/ 4176464 h 4177416"/>
              <a:gd name="connsiteX7" fmla="*/ 730844 w 3680682"/>
              <a:gd name="connsiteY7" fmla="*/ 4177416 h 4177416"/>
              <a:gd name="connsiteX0" fmla="*/ 6653 w 3672528"/>
              <a:gd name="connsiteY0" fmla="*/ 3552390 h 4177416"/>
              <a:gd name="connsiteX1" fmla="*/ 120 w 3672528"/>
              <a:gd name="connsiteY1" fmla="*/ 612080 h 4177416"/>
              <a:gd name="connsiteX2" fmla="*/ 612200 w 3672528"/>
              <a:gd name="connsiteY2" fmla="*/ 0 h 4177416"/>
              <a:gd name="connsiteX3" fmla="*/ 3060448 w 3672528"/>
              <a:gd name="connsiteY3" fmla="*/ 0 h 4177416"/>
              <a:gd name="connsiteX4" fmla="*/ 3672528 w 3672528"/>
              <a:gd name="connsiteY4" fmla="*/ 612080 h 4177416"/>
              <a:gd name="connsiteX5" fmla="*/ 3672528 w 3672528"/>
              <a:gd name="connsiteY5" fmla="*/ 3564384 h 4177416"/>
              <a:gd name="connsiteX6" fmla="*/ 3060448 w 3672528"/>
              <a:gd name="connsiteY6" fmla="*/ 4176464 h 4177416"/>
              <a:gd name="connsiteX7" fmla="*/ 722690 w 3672528"/>
              <a:gd name="connsiteY7" fmla="*/ 4177416 h 4177416"/>
              <a:gd name="connsiteX0" fmla="*/ 8627 w 3674502"/>
              <a:gd name="connsiteY0" fmla="*/ 3552390 h 4177416"/>
              <a:gd name="connsiteX1" fmla="*/ 2094 w 3674502"/>
              <a:gd name="connsiteY1" fmla="*/ 612080 h 4177416"/>
              <a:gd name="connsiteX2" fmla="*/ 614174 w 3674502"/>
              <a:gd name="connsiteY2" fmla="*/ 0 h 4177416"/>
              <a:gd name="connsiteX3" fmla="*/ 3062422 w 3674502"/>
              <a:gd name="connsiteY3" fmla="*/ 0 h 4177416"/>
              <a:gd name="connsiteX4" fmla="*/ 3674502 w 3674502"/>
              <a:gd name="connsiteY4" fmla="*/ 612080 h 4177416"/>
              <a:gd name="connsiteX5" fmla="*/ 3674502 w 3674502"/>
              <a:gd name="connsiteY5" fmla="*/ 3564384 h 4177416"/>
              <a:gd name="connsiteX6" fmla="*/ 3062422 w 3674502"/>
              <a:gd name="connsiteY6" fmla="*/ 4176464 h 4177416"/>
              <a:gd name="connsiteX7" fmla="*/ 724664 w 3674502"/>
              <a:gd name="connsiteY7" fmla="*/ 4177416 h 4177416"/>
              <a:gd name="connsiteX0" fmla="*/ 7765 w 3673640"/>
              <a:gd name="connsiteY0" fmla="*/ 3552390 h 4177416"/>
              <a:gd name="connsiteX1" fmla="*/ 1232 w 3673640"/>
              <a:gd name="connsiteY1" fmla="*/ 612080 h 4177416"/>
              <a:gd name="connsiteX2" fmla="*/ 613312 w 3673640"/>
              <a:gd name="connsiteY2" fmla="*/ 0 h 4177416"/>
              <a:gd name="connsiteX3" fmla="*/ 3061560 w 3673640"/>
              <a:gd name="connsiteY3" fmla="*/ 0 h 4177416"/>
              <a:gd name="connsiteX4" fmla="*/ 3673640 w 3673640"/>
              <a:gd name="connsiteY4" fmla="*/ 612080 h 4177416"/>
              <a:gd name="connsiteX5" fmla="*/ 3673640 w 3673640"/>
              <a:gd name="connsiteY5" fmla="*/ 3564384 h 4177416"/>
              <a:gd name="connsiteX6" fmla="*/ 3061560 w 3673640"/>
              <a:gd name="connsiteY6" fmla="*/ 4176464 h 4177416"/>
              <a:gd name="connsiteX7" fmla="*/ 723802 w 3673640"/>
              <a:gd name="connsiteY7" fmla="*/ 4177416 h 417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3640" h="4177416">
                <a:moveTo>
                  <a:pt x="7765" y="3552390"/>
                </a:moveTo>
                <a:cubicBezTo>
                  <a:pt x="7765" y="2568289"/>
                  <a:pt x="-3697" y="1184081"/>
                  <a:pt x="1232" y="612080"/>
                </a:cubicBezTo>
                <a:cubicBezTo>
                  <a:pt x="6407" y="11497"/>
                  <a:pt x="275270" y="0"/>
                  <a:pt x="613312" y="0"/>
                </a:cubicBezTo>
                <a:lnTo>
                  <a:pt x="3061560" y="0"/>
                </a:lnTo>
                <a:cubicBezTo>
                  <a:pt x="3399602" y="0"/>
                  <a:pt x="3673640" y="274038"/>
                  <a:pt x="3673640" y="612080"/>
                </a:cubicBezTo>
                <a:lnTo>
                  <a:pt x="3673640" y="3564384"/>
                </a:lnTo>
                <a:cubicBezTo>
                  <a:pt x="3673640" y="3902426"/>
                  <a:pt x="3399602" y="4176464"/>
                  <a:pt x="3061560" y="4176464"/>
                </a:cubicBezTo>
                <a:lnTo>
                  <a:pt x="723802" y="4177416"/>
                </a:ln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433799" y="1910581"/>
            <a:ext cx="2869528" cy="2617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Все «подключенные» устройства. Термин, охватывающий все ОТТ устройства, а также IPTV устройства, то есть, это всё множество устройств, подключенных любым возможным способом к интернету.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Очевидно, что такие устройства обладают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возможностью обратной связи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применяемой, в том числе и для рекламных целей.</a:t>
            </a:r>
          </a:p>
        </p:txBody>
      </p:sp>
    </p:spTree>
    <p:extLst>
      <p:ext uri="{BB962C8B-B14F-4D97-AF65-F5344CB8AC3E}">
        <p14:creationId xmlns:p14="http://schemas.microsoft.com/office/powerpoint/2010/main" val="9134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0;p16"/>
          <p:cNvSpPr txBox="1">
            <a:spLocks/>
          </p:cNvSpPr>
          <p:nvPr/>
        </p:nvSpPr>
        <p:spPr>
          <a:xfrm>
            <a:off x="311700" y="123478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Экосистема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Digital Video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83737"/>
              </a:solidFill>
              <a:effectLst/>
              <a:uLnTx/>
              <a:uFillTx/>
              <a:latin typeface="Proxima Nova" panose="02000506030000020004" charset="0"/>
              <a:ea typeface="Roboto"/>
              <a:cs typeface="Roboto"/>
              <a:sym typeface="Roboto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23" y="74618"/>
            <a:ext cx="578337" cy="5783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8482" y="644816"/>
            <a:ext cx="4369676" cy="652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buClrTx/>
              <a:defRPr/>
            </a:pPr>
            <a:r>
              <a:rPr lang="ru-RU" sz="1400" b="1" kern="1200" dirty="0">
                <a:solidFill>
                  <a:prstClr val="black"/>
                </a:solidFill>
                <a:latin typeface="Proxima Nova" panose="02000506030000020004" pitchFamily="50" charset="0"/>
              </a:rPr>
              <a:t>Операторские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устройства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(Технологически привязаны к оператору связи. Не могут работать при подключении к сети другого оператора/провайдера связи).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4806" y="647141"/>
            <a:ext cx="418147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ОТТ устройства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(Работают без привязки к сети оператора. Качество сигнала зависит только от скорости соединения, предлагаемого оператором).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1220127"/>
            <a:ext cx="1152128" cy="11521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40540" y="1513633"/>
            <a:ext cx="2232248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ТВ +Эфирное вещание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Аналоговое/Цифровое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DVBC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ФГУП РТРС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2372255"/>
            <a:ext cx="1107253" cy="110725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64477" y="2498967"/>
            <a:ext cx="2808311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ТВ +Спутниковое вещание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Триколор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-ТВ, НТВ+, МТС, Орион и др.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3780989"/>
            <a:ext cx="1228164" cy="322259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" y="4014913"/>
            <a:ext cx="1158231" cy="9331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24068" y="3450254"/>
            <a:ext cx="2348720" cy="1673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ТВ +Кабельный оператор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DVBC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IPTV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DVBC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Акадо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Дом.ру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(часть),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МТС (часть), Ростелеком (часть)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IPTV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(Ростелеком 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ОнЛайм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Qwerty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Дом.ру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(Эр-Телеком),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BeelineTV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GPON (МГТС),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Netbynet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(МегаФон),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Таттелеком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35607"/>
            <a:ext cx="1263650" cy="112116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12955" y="1535225"/>
            <a:ext cx="2388092" cy="703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Не-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устройства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B818B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Мобильный телефон,</a:t>
            </a:r>
          </a:p>
          <a:p>
            <a:pPr marL="0" marR="0" lvl="0" indent="0" algn="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Планшет, Ноутбук/ компьютер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Arial"/>
              <a:sym typeface="Arial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38" y="2498967"/>
            <a:ext cx="999788" cy="105805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332642" y="2588052"/>
            <a:ext cx="2468406" cy="52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Smart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B818B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Samsung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Tizen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), LG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WebOS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), др.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28" y="3705221"/>
            <a:ext cx="1262807" cy="11599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326971" y="3412834"/>
            <a:ext cx="3548099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ОТТ приставки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-приставка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box)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Streaming-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устройство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Игровая консоль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приставка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Apple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TV,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Android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TV, Ростелеком,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Смотрешка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Дом.ру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(Эр-Телеком)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Стриминг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устройство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Amazon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FireTV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Google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Chromecast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Roku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Игровая консоль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Sony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PlayStation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Xbox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Nintendo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BE18C96B-46E8-F24A-8379-3E5F7F4574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8913" y="174623"/>
            <a:ext cx="578337" cy="455184"/>
          </a:xfrm>
          <a:prstGeom prst="rect">
            <a:avLst/>
          </a:prstGeom>
        </p:spPr>
      </p:pic>
      <p:cxnSp>
        <p:nvCxnSpPr>
          <p:cNvPr id="21" name="Google Shape;345;p23"/>
          <p:cNvCxnSpPr/>
          <p:nvPr/>
        </p:nvCxnSpPr>
        <p:spPr>
          <a:xfrm>
            <a:off x="399220" y="629807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Прямая соединительная линия 22"/>
          <p:cNvCxnSpPr/>
          <p:nvPr/>
        </p:nvCxnSpPr>
        <p:spPr>
          <a:xfrm>
            <a:off x="4315909" y="1276617"/>
            <a:ext cx="0" cy="363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90000"/>
              <a:lumOff val="10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484389" y="2120644"/>
            <a:ext cx="4561889" cy="2936914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Arial"/>
              <a:sym typeface="Arial"/>
            </a:endParaRPr>
          </a:p>
        </p:txBody>
      </p:sp>
      <p:sp>
        <p:nvSpPr>
          <p:cNvPr id="28" name="Rectangle 9"/>
          <p:cNvSpPr/>
          <p:nvPr/>
        </p:nvSpPr>
        <p:spPr>
          <a:xfrm>
            <a:off x="5212598" y="2120644"/>
            <a:ext cx="3759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Connected TV (CTV)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508104" y="2623006"/>
            <a:ext cx="2952387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«подключенное» телевидение. Является средством потребления OTT-видео. В отличие от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Connected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Devices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это понятие объединяет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телевизоры, которые подключены к интернету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и дают возможность просматривать интернет-контент на большом экране.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5496" y="2637463"/>
            <a:ext cx="4337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Высокое качество картинки SD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|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HD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 |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3D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 |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4K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entury Gothic" charset="0"/>
              <a:cs typeface="Century Gothic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Все преимущества управления вниманием (большой экран)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entury Gothic" charset="0"/>
              <a:cs typeface="Century Gothic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Качественный звук, эффект полного погружения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(</a:t>
            </a:r>
            <a:r>
              <a:rPr kumimoji="0" lang="ru-RU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иммерсивный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 формат)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Доступность / Комфорт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entury Gothic" charset="0"/>
              <a:cs typeface="Century Gothic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Calibri" panose="020F0502020204030204" pitchFamily="34" charset="0"/>
                <a:ea typeface="Century Gothic" charset="0"/>
                <a:cs typeface="Century Gothic" charset="0"/>
              </a:rPr>
              <a:t>Аудитория лояльна к прямым рекламным сообщениям роликам</a:t>
            </a:r>
          </a:p>
        </p:txBody>
      </p:sp>
      <p:sp>
        <p:nvSpPr>
          <p:cNvPr id="37" name="Правая фигурная скобка 36"/>
          <p:cNvSpPr/>
          <p:nvPr/>
        </p:nvSpPr>
        <p:spPr>
          <a:xfrm flipH="1">
            <a:off x="4085806" y="2997135"/>
            <a:ext cx="317411" cy="1219647"/>
          </a:xfrm>
          <a:prstGeom prst="rightBrace">
            <a:avLst>
              <a:gd name="adj1" fmla="val 8333"/>
              <a:gd name="adj2" fmla="val 50814"/>
            </a:avLst>
          </a:prstGeom>
          <a:ln w="15875">
            <a:solidFill>
              <a:srgbClr val="FF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1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0;p16"/>
          <p:cNvSpPr txBox="1">
            <a:spLocks/>
          </p:cNvSpPr>
          <p:nvPr/>
        </p:nvSpPr>
        <p:spPr>
          <a:xfrm>
            <a:off x="311700" y="123478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Экосистема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Digital Video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83737"/>
              </a:solidFill>
              <a:effectLst/>
              <a:uLnTx/>
              <a:uFillTx/>
              <a:latin typeface="Proxima Nova" panose="02000506030000020004" charset="0"/>
              <a:ea typeface="Roboto"/>
              <a:cs typeface="Roboto"/>
              <a:sym typeface="Roboto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23" y="74618"/>
            <a:ext cx="578337" cy="5783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285" y="651743"/>
            <a:ext cx="4369676" cy="652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buClrTx/>
              <a:defRPr/>
            </a:pPr>
            <a:r>
              <a:rPr lang="ru-RU" sz="1400" b="1" kern="1200" dirty="0">
                <a:solidFill>
                  <a:prstClr val="black"/>
                </a:solidFill>
                <a:latin typeface="Proxima Nova" panose="02000506030000020004" pitchFamily="50" charset="0"/>
              </a:rPr>
              <a:t>Операторские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устройства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(Технологически привязаны к оператору связи. Не могут работать при подключении к сети другого оператора/провайдера связи).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4806" y="647141"/>
            <a:ext cx="418147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ОТТ устройства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(Работают без привязки к сети оператора. Качество сигнала зависит только от скорости соединения, предлагаемого оператором).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1220127"/>
            <a:ext cx="1152128" cy="11521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40540" y="1513633"/>
            <a:ext cx="2232248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ТВ +Эфирное вещание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Аналоговое/Цифровое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DVBC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ФГУП РТРС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2372255"/>
            <a:ext cx="1107253" cy="110725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64477" y="2498967"/>
            <a:ext cx="2808311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ТВ +Спутниковое вещание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Триколор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-ТВ, НТВ+, МТС, Орион и др.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3780989"/>
            <a:ext cx="1228164" cy="32225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24068" y="3450254"/>
            <a:ext cx="2348720" cy="1673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ТВ +Кабельный оператор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DVBC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IPTV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DVBC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Акадо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Дом.ру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(часть),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МТС (часть), Ростелеком (часть)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IPTV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(Ростелеком 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ОнЛайм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Qwerty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Дом.ру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(Эр-Телеком),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BeelineTV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GPON (МГТС),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Netbynet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(МегаФон),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Таттелеком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35607"/>
            <a:ext cx="1263650" cy="112116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12955" y="1535225"/>
            <a:ext cx="2388092" cy="703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Не-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устройства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B818B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Мобильный телефон,</a:t>
            </a:r>
          </a:p>
          <a:p>
            <a:pPr marL="0" marR="0" lvl="0" indent="0" algn="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Планшет, Ноутбук/ компьютер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Arial"/>
              <a:sym typeface="Arial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38" y="2498967"/>
            <a:ext cx="999788" cy="105805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332642" y="2588052"/>
            <a:ext cx="2468406" cy="52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Smart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B818B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Samsung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Tizen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), LG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WebOS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), др.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28" y="3861335"/>
            <a:ext cx="1262807" cy="100382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326971" y="3412834"/>
            <a:ext cx="3548099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ОТТ приставки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-приставка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box)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Streaming-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устройство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Игровая консоль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TV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приставка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Apple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TV,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Android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TV, Ростелеком,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Смотрешка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Дом.ру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(Эр-Телеком)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Стриминг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устройство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Amazon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FireTV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Google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Chromecast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Roku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Игровая консоль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(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Sony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PlayStation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Xbox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Nintendo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/>
                <a:sym typeface="Arial"/>
              </a:rPr>
              <a:t>)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BE18C96B-46E8-F24A-8379-3E5F7F4574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8913" y="174623"/>
            <a:ext cx="578337" cy="455184"/>
          </a:xfrm>
          <a:prstGeom prst="rect">
            <a:avLst/>
          </a:prstGeom>
        </p:spPr>
      </p:pic>
      <p:cxnSp>
        <p:nvCxnSpPr>
          <p:cNvPr id="21" name="Google Shape;345;p23"/>
          <p:cNvCxnSpPr/>
          <p:nvPr/>
        </p:nvCxnSpPr>
        <p:spPr>
          <a:xfrm>
            <a:off x="399220" y="629807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Скругленный прямоугольник 23"/>
          <p:cNvSpPr/>
          <p:nvPr/>
        </p:nvSpPr>
        <p:spPr>
          <a:xfrm>
            <a:off x="4271034" y="2428032"/>
            <a:ext cx="4773644" cy="2663998"/>
          </a:xfrm>
          <a:prstGeom prst="roundRect">
            <a:avLst/>
          </a:prstGeom>
          <a:noFill/>
          <a:ln w="76200">
            <a:solidFill>
              <a:srgbClr val="FF5757"/>
            </a:solidFill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5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19" y="4152820"/>
            <a:ext cx="1158231" cy="93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0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2">
            <a:extLst>
              <a:ext uri="{FF2B5EF4-FFF2-40B4-BE49-F238E27FC236}">
                <a16:creationId xmlns:a16="http://schemas.microsoft.com/office/drawing/2014/main" id="{BEFE0331-099A-FA47-BF30-272A29E80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291"/>
          <a:stretch/>
        </p:blipFill>
        <p:spPr>
          <a:xfrm flipH="1">
            <a:off x="0" y="1751888"/>
            <a:ext cx="9123364" cy="3391612"/>
          </a:xfrm>
          <a:prstGeom prst="rect">
            <a:avLst/>
          </a:prstGeom>
        </p:spPr>
      </p:pic>
      <p:sp>
        <p:nvSpPr>
          <p:cNvPr id="12" name="Google Shape;122;p15">
            <a:extLst>
              <a:ext uri="{FF2B5EF4-FFF2-40B4-BE49-F238E27FC236}">
                <a16:creationId xmlns:a16="http://schemas.microsoft.com/office/drawing/2014/main" id="{F33DB430-A431-2644-A368-F94BE6CF20B5}"/>
              </a:ext>
            </a:extLst>
          </p:cNvPr>
          <p:cNvSpPr/>
          <p:nvPr/>
        </p:nvSpPr>
        <p:spPr>
          <a:xfrm>
            <a:off x="5168610" y="1281946"/>
            <a:ext cx="3824747" cy="2578074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44;p23">
            <a:extLst>
              <a:ext uri="{FF2B5EF4-FFF2-40B4-BE49-F238E27FC236}">
                <a16:creationId xmlns:a16="http://schemas.microsoft.com/office/drawing/2014/main" id="{B2D47579-8DE6-2547-A2B5-F5EFC74C43A1}"/>
              </a:ext>
            </a:extLst>
          </p:cNvPr>
          <p:cNvSpPr txBox="1"/>
          <p:nvPr/>
        </p:nvSpPr>
        <p:spPr>
          <a:xfrm>
            <a:off x="306758" y="304673"/>
            <a:ext cx="7155062" cy="42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5775" marR="2311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2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Секретные материалы</a:t>
            </a:r>
            <a:endParaRPr kumimoji="0" sz="272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" name="Google Shape;345;p23">
            <a:extLst>
              <a:ext uri="{FF2B5EF4-FFF2-40B4-BE49-F238E27FC236}">
                <a16:creationId xmlns:a16="http://schemas.microsoft.com/office/drawing/2014/main" id="{47708B50-0B9B-B148-8376-CA1AA95C9EC5}"/>
              </a:ext>
            </a:extLst>
          </p:cNvPr>
          <p:cNvCxnSpPr/>
          <p:nvPr/>
        </p:nvCxnSpPr>
        <p:spPr>
          <a:xfrm>
            <a:off x="323850" y="846069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EFE583-A650-B74C-9986-9C96F3318F1D}"/>
              </a:ext>
            </a:extLst>
          </p:cNvPr>
          <p:cNvSpPr txBox="1"/>
          <p:nvPr/>
        </p:nvSpPr>
        <p:spPr>
          <a:xfrm>
            <a:off x="306758" y="4233890"/>
            <a:ext cx="4997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17 мая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рассылка по членам комитета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Digital Video IAB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30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мая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публикация в открытом доступе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82E6E3-15F7-364D-AF3D-CAA2B83945FB}"/>
              </a:ext>
            </a:extLst>
          </p:cNvPr>
          <p:cNvSpPr txBox="1"/>
          <p:nvPr/>
        </p:nvSpPr>
        <p:spPr>
          <a:xfrm>
            <a:off x="5371749" y="1482159"/>
            <a:ext cx="2255717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24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Рабочая группа</a:t>
            </a:r>
            <a:r>
              <a:rPr kumimoji="0" lang="en-US" sz="1524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:</a:t>
            </a:r>
            <a:endParaRPr kumimoji="0" lang="ru-RU" sz="1524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6A3B1-2D07-4B43-826B-D536CADAA188}"/>
              </a:ext>
            </a:extLst>
          </p:cNvPr>
          <p:cNvSpPr txBox="1"/>
          <p:nvPr/>
        </p:nvSpPr>
        <p:spPr>
          <a:xfrm>
            <a:off x="5371749" y="1841020"/>
            <a:ext cx="2945037" cy="1667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Михаил Балакин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Getintent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Андрей Григорьев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GetShop.TV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Николай Киселев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, IMHO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Надежда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Бабиян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Getintent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Кирилл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Лубнин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, IMHO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059E03-B905-114E-953A-D2982C180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744" y="1553624"/>
            <a:ext cx="1912103" cy="2639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31F305-2A46-F742-9BA4-7C4772576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696" y="1623252"/>
            <a:ext cx="1498482" cy="10547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43BFF1-D97D-544D-958C-91E0284DD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70" y="1950941"/>
            <a:ext cx="1632262" cy="15352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57A681-F323-F244-9941-09997B684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428" y="3107101"/>
            <a:ext cx="1711316" cy="1894388"/>
          </a:xfrm>
          <a:prstGeom prst="rect">
            <a:avLst/>
          </a:prstGeom>
        </p:spPr>
      </p:pic>
      <p:sp>
        <p:nvSpPr>
          <p:cNvPr id="22" name="Google Shape;367;p24">
            <a:extLst>
              <a:ext uri="{FF2B5EF4-FFF2-40B4-BE49-F238E27FC236}">
                <a16:creationId xmlns:a16="http://schemas.microsoft.com/office/drawing/2014/main" id="{19BE321D-32F7-2241-91C6-90BA5B3089C9}"/>
              </a:ext>
            </a:extLst>
          </p:cNvPr>
          <p:cNvSpPr txBox="1"/>
          <p:nvPr/>
        </p:nvSpPr>
        <p:spPr>
          <a:xfrm>
            <a:off x="294344" y="967038"/>
            <a:ext cx="8307638" cy="41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098" tIns="23098" rIns="23098" bIns="230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Релиз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white paper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«Обзор экосистемы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Connected TV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»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2887C5-8FF1-9646-A512-0EC19EA5C568}"/>
              </a:ext>
            </a:extLst>
          </p:cNvPr>
          <p:cNvSpPr txBox="1"/>
          <p:nvPr/>
        </p:nvSpPr>
        <p:spPr>
          <a:xfrm>
            <a:off x="1603619" y="2718545"/>
            <a:ext cx="225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White Paper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+mn-cs"/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23" y="74618"/>
            <a:ext cx="578337" cy="578337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E18C96B-46E8-F24A-8379-3E5F7F457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8913" y="174623"/>
            <a:ext cx="578337" cy="45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281356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ru-RU" b="1" dirty="0">
                <a:solidFill>
                  <a:srgbClr val="383737"/>
                </a:solidFill>
                <a:latin typeface="Proxima Nova" panose="02000506030000020004" charset="0"/>
                <a:ea typeface="Roboto"/>
                <a:cs typeface="Roboto"/>
                <a:sym typeface="Roboto"/>
              </a:rPr>
              <a:t>Аудитория </a:t>
            </a:r>
            <a:r>
              <a:rPr lang="en-US" b="1" dirty="0">
                <a:solidFill>
                  <a:srgbClr val="383737"/>
                </a:solidFill>
                <a:latin typeface="Proxima Nova" panose="02000506030000020004" charset="0"/>
                <a:ea typeface="Roboto"/>
                <a:cs typeface="Roboto"/>
                <a:sym typeface="Roboto"/>
              </a:rPr>
              <a:t>Smart TV </a:t>
            </a:r>
            <a:r>
              <a:rPr lang="ru-RU" b="1" dirty="0">
                <a:solidFill>
                  <a:srgbClr val="383737"/>
                </a:solidFill>
                <a:latin typeface="Proxima Nova" panose="02000506030000020004" charset="0"/>
                <a:ea typeface="Roboto"/>
                <a:cs typeface="Roboto"/>
                <a:sym typeface="Roboto"/>
              </a:rPr>
              <a:t>в России 2018</a:t>
            </a:r>
            <a:endParaRPr b="1" dirty="0">
              <a:solidFill>
                <a:srgbClr val="383737"/>
              </a:solidFill>
              <a:latin typeface="Proxima Nova" panose="02000506030000020004" charset="0"/>
              <a:ea typeface="Roboto"/>
              <a:cs typeface="Roboto"/>
              <a:sym typeface="Robot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63" y="281356"/>
            <a:ext cx="578337" cy="578337"/>
          </a:xfrm>
          <a:prstGeom prst="rect">
            <a:avLst/>
          </a:prstGeom>
        </p:spPr>
      </p:pic>
      <p:graphicFrame>
        <p:nvGraphicFramePr>
          <p:cNvPr id="26" name="Диаграмма 1"/>
          <p:cNvGraphicFramePr>
            <a:graphicFrameLocks/>
          </p:cNvGraphicFramePr>
          <p:nvPr>
            <p:extLst/>
          </p:nvPr>
        </p:nvGraphicFramePr>
        <p:xfrm>
          <a:off x="2483768" y="1491630"/>
          <a:ext cx="6756998" cy="345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Прямоугольник 1"/>
          <p:cNvSpPr/>
          <p:nvPr/>
        </p:nvSpPr>
        <p:spPr>
          <a:xfrm>
            <a:off x="1547664" y="3939902"/>
            <a:ext cx="108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млн.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устройств</a:t>
            </a:r>
          </a:p>
        </p:txBody>
      </p:sp>
      <p:sp>
        <p:nvSpPr>
          <p:cNvPr id="28" name="Прямоугольник 10"/>
          <p:cNvSpPr/>
          <p:nvPr/>
        </p:nvSpPr>
        <p:spPr>
          <a:xfrm>
            <a:off x="3059832" y="771550"/>
            <a:ext cx="19738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38</a:t>
            </a:r>
          </a:p>
        </p:txBody>
      </p:sp>
      <p:sp>
        <p:nvSpPr>
          <p:cNvPr id="29" name="Прямоугольник 1"/>
          <p:cNvSpPr/>
          <p:nvPr/>
        </p:nvSpPr>
        <p:spPr>
          <a:xfrm>
            <a:off x="3229989" y="2052545"/>
            <a:ext cx="163355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млн. человек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sng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технический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охват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Smart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-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TV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srgbClr val="BB3364"/>
              </a:solidFill>
              <a:effectLst/>
              <a:uLnTx/>
              <a:uFillTx/>
              <a:latin typeface="Proxima Nova" panose="02000506030000020004" charset="0"/>
              <a:ea typeface="Century Gothic" charset="0"/>
              <a:cs typeface="Century Gothic" charset="0"/>
            </a:endParaRPr>
          </a:p>
        </p:txBody>
      </p:sp>
      <p:sp>
        <p:nvSpPr>
          <p:cNvPr id="30" name="Прямоугольник 10"/>
          <p:cNvSpPr/>
          <p:nvPr/>
        </p:nvSpPr>
        <p:spPr>
          <a:xfrm>
            <a:off x="1006225" y="2215192"/>
            <a:ext cx="1258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2.4</a:t>
            </a:r>
          </a:p>
        </p:txBody>
      </p:sp>
      <p:sp>
        <p:nvSpPr>
          <p:cNvPr id="31" name="Прямоугольник 1"/>
          <p:cNvSpPr/>
          <p:nvPr/>
        </p:nvSpPr>
        <p:spPr>
          <a:xfrm>
            <a:off x="499427" y="2902173"/>
            <a:ext cx="2272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зрителя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15+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лет)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одно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Smart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-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TV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 устройство </a:t>
            </a:r>
          </a:p>
        </p:txBody>
      </p:sp>
      <p:sp>
        <p:nvSpPr>
          <p:cNvPr id="32" name="Прямоугольник 10"/>
          <p:cNvSpPr/>
          <p:nvPr/>
        </p:nvSpPr>
        <p:spPr>
          <a:xfrm>
            <a:off x="905502" y="915566"/>
            <a:ext cx="1460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74%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BB3364"/>
              </a:solidFill>
              <a:effectLst/>
              <a:uLnTx/>
              <a:uFillTx/>
              <a:latin typeface="Proxima Nova" panose="02000506030000020004" charset="0"/>
              <a:ea typeface="+mn-ea"/>
              <a:cs typeface="+mn-cs"/>
            </a:endParaRPr>
          </a:p>
        </p:txBody>
      </p:sp>
      <p:sp>
        <p:nvSpPr>
          <p:cNvPr id="33" name="Прямоугольник 1"/>
          <p:cNvSpPr/>
          <p:nvPr/>
        </p:nvSpPr>
        <p:spPr>
          <a:xfrm>
            <a:off x="915533" y="1616992"/>
            <a:ext cx="1440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подключены к интернет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BB3364"/>
              </a:solidFill>
              <a:effectLst/>
              <a:uLnTx/>
              <a:uFillTx/>
              <a:latin typeface="Proxima Nova" panose="02000506030000020004" charset="0"/>
              <a:ea typeface="+mn-ea"/>
              <a:cs typeface="+mn-cs"/>
            </a:endParaRPr>
          </a:p>
        </p:txBody>
      </p:sp>
      <p:sp>
        <p:nvSpPr>
          <p:cNvPr id="38" name="Shape 166"/>
          <p:cNvSpPr/>
          <p:nvPr/>
        </p:nvSpPr>
        <p:spPr>
          <a:xfrm>
            <a:off x="311700" y="4920302"/>
            <a:ext cx="7741648" cy="161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marL="0" marR="0" lvl="0" indent="0" algn="l" defTabSz="30802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/>
            </a:pP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По данным 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J’Son&amp;Partners, </a:t>
            </a:r>
            <a:r>
              <a: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октябрь 2018</a:t>
            </a:r>
          </a:p>
        </p:txBody>
      </p:sp>
    </p:spTree>
    <p:extLst>
      <p:ext uri="{BB962C8B-B14F-4D97-AF65-F5344CB8AC3E}">
        <p14:creationId xmlns:p14="http://schemas.microsoft.com/office/powerpoint/2010/main" val="282972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0;p16"/>
          <p:cNvSpPr txBox="1">
            <a:spLocks/>
          </p:cNvSpPr>
          <p:nvPr/>
        </p:nvSpPr>
        <p:spPr>
          <a:xfrm>
            <a:off x="311700" y="281356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Объемы и динамика рынка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Smart TV</a:t>
            </a: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63" y="281356"/>
            <a:ext cx="578337" cy="578337"/>
          </a:xfrm>
          <a:prstGeom prst="rect">
            <a:avLst/>
          </a:prstGeom>
        </p:spPr>
      </p:pic>
      <p:graphicFrame>
        <p:nvGraphicFramePr>
          <p:cNvPr id="6" name="Диаграмма 1"/>
          <p:cNvGraphicFramePr>
            <a:graphicFrameLocks/>
          </p:cNvGraphicFramePr>
          <p:nvPr>
            <p:extLst/>
          </p:nvPr>
        </p:nvGraphicFramePr>
        <p:xfrm>
          <a:off x="1644636" y="1278030"/>
          <a:ext cx="6408712" cy="345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702293" y="3656601"/>
            <a:ext cx="118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млн.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руб.</a:t>
            </a:r>
          </a:p>
        </p:txBody>
      </p:sp>
      <p:sp>
        <p:nvSpPr>
          <p:cNvPr id="8" name="Shape 166"/>
          <p:cNvSpPr/>
          <p:nvPr/>
        </p:nvSpPr>
        <p:spPr>
          <a:xfrm>
            <a:off x="311700" y="4920302"/>
            <a:ext cx="7741648" cy="161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marL="0" marR="0" lvl="0" indent="0" algn="l" defTabSz="30802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/>
            </a:pPr>
            <a:r>
              <a: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*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По</a:t>
            </a:r>
            <a:r>
              <a: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 оценке 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IMHO</a:t>
            </a:r>
            <a:endParaRPr kumimoji="0" lang="ru-RU" sz="700" b="0" i="0" u="none" strike="noStrike" kern="0" cap="none" spc="0" normalizeH="0" baseline="0" noProof="0" dirty="0">
              <a:ln>
                <a:noFill/>
              </a:ln>
              <a:solidFill>
                <a:srgbClr val="0C0D0E">
                  <a:lumMod val="50000"/>
                  <a:lumOff val="50000"/>
                </a:srgbClr>
              </a:solidFill>
              <a:effectLst/>
              <a:uLnTx/>
              <a:uFillTx/>
              <a:latin typeface="Proxima Nova" panose="0200050603000002000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82524" y="2201655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+167%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0192" y="1238277"/>
            <a:ext cx="846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+63%</a:t>
            </a:r>
          </a:p>
        </p:txBody>
      </p:sp>
    </p:spTree>
    <p:extLst>
      <p:ext uri="{BB962C8B-B14F-4D97-AF65-F5344CB8AC3E}">
        <p14:creationId xmlns:p14="http://schemas.microsoft.com/office/powerpoint/2010/main" val="37929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0;p16"/>
          <p:cNvSpPr txBox="1">
            <a:spLocks/>
          </p:cNvSpPr>
          <p:nvPr/>
        </p:nvSpPr>
        <p:spPr>
          <a:xfrm>
            <a:off x="311700" y="281356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Категории рекламодателей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 2018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rgbClr val="383737"/>
              </a:solidFill>
              <a:effectLst/>
              <a:uLnTx/>
              <a:uFillTx/>
              <a:latin typeface="Proxima Nova" panose="02000506030000020004" charset="0"/>
              <a:ea typeface="Roboto"/>
              <a:cs typeface="Roboto"/>
              <a:sym typeface="Robot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63" y="281356"/>
            <a:ext cx="578337" cy="578337"/>
          </a:xfrm>
          <a:prstGeom prst="rect">
            <a:avLst/>
          </a:prstGeom>
        </p:spPr>
      </p:pic>
      <p:graphicFrame>
        <p:nvGraphicFramePr>
          <p:cNvPr id="10" name="Chart 9"/>
          <p:cNvGraphicFramePr/>
          <p:nvPr>
            <p:extLst/>
          </p:nvPr>
        </p:nvGraphicFramePr>
        <p:xfrm>
          <a:off x="1619672" y="854057"/>
          <a:ext cx="6396883" cy="4066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Shape 166"/>
          <p:cNvSpPr/>
          <p:nvPr/>
        </p:nvSpPr>
        <p:spPr>
          <a:xfrm>
            <a:off x="311700" y="4920302"/>
            <a:ext cx="7741648" cy="161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marL="0" marR="0" lvl="0" indent="0" algn="l" defTabSz="30802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/>
            </a:pPr>
            <a:r>
              <a: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*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По</a:t>
            </a:r>
            <a:r>
              <a: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 оценке 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IMHO</a:t>
            </a:r>
            <a:endParaRPr kumimoji="0" lang="ru-RU" sz="700" b="0" i="0" u="none" strike="noStrike" kern="0" cap="none" spc="0" normalizeH="0" baseline="0" noProof="0" dirty="0">
              <a:ln>
                <a:noFill/>
              </a:ln>
              <a:solidFill>
                <a:srgbClr val="0C0D0E">
                  <a:lumMod val="50000"/>
                  <a:lumOff val="50000"/>
                </a:srgbClr>
              </a:solidFill>
              <a:effectLst/>
              <a:uLnTx/>
              <a:uFillTx/>
              <a:latin typeface="Proxima Nova" panose="02000506030000020004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5409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/>
          <p:nvPr/>
        </p:nvSpPr>
        <p:spPr>
          <a:xfrm>
            <a:off x="3266235" y="1505482"/>
            <a:ext cx="1388626" cy="2069165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49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4783437" y="1497512"/>
            <a:ext cx="1291215" cy="2068190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49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5"/>
          <p:cNvSpPr/>
          <p:nvPr/>
        </p:nvSpPr>
        <p:spPr>
          <a:xfrm>
            <a:off x="1714746" y="1505482"/>
            <a:ext cx="1422912" cy="2091199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49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6232066" y="222"/>
            <a:ext cx="2936064" cy="5143058"/>
          </a:xfrm>
          <a:prstGeom prst="rect">
            <a:avLst/>
          </a:prstGeom>
          <a:solidFill>
            <a:srgbClr val="00AEFF"/>
          </a:solidFill>
          <a:ln>
            <a:noFill/>
          </a:ln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338277" y="242165"/>
            <a:ext cx="5821677" cy="38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5775" marR="2311"/>
            <a:r>
              <a:rPr lang="ru-RU" sz="254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О компании</a:t>
            </a:r>
            <a:endParaRPr sz="254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08" name="Google Shape;108;p15"/>
          <p:cNvCxnSpPr/>
          <p:nvPr/>
        </p:nvCxnSpPr>
        <p:spPr>
          <a:xfrm>
            <a:off x="349887" y="765339"/>
            <a:ext cx="782418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5"/>
          <p:cNvSpPr txBox="1"/>
          <p:nvPr/>
        </p:nvSpPr>
        <p:spPr>
          <a:xfrm>
            <a:off x="316820" y="907267"/>
            <a:ext cx="5639183" cy="415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098" tIns="23098" rIns="23098" bIns="23098" anchor="ctr" anchorCtr="0">
            <a:noAutofit/>
          </a:bodyPr>
          <a:lstStyle/>
          <a:p>
            <a:r>
              <a:rPr lang="ru-RU" sz="1143" b="1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Getintent</a:t>
            </a:r>
            <a:r>
              <a:rPr lang="ru-RU" sz="1143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– разработчик </a:t>
            </a:r>
            <a:r>
              <a:rPr lang="ru-RU" sz="1143" b="1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programmatic</a:t>
            </a:r>
            <a:r>
              <a:rPr lang="ru-RU" sz="1143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-решений для брендов, </a:t>
            </a:r>
            <a:br>
              <a:rPr lang="en-US" sz="1143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143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рекламных агентств и </a:t>
            </a:r>
            <a:r>
              <a:rPr lang="ru-RU" sz="1143" b="1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паблишеров</a:t>
            </a:r>
            <a:r>
              <a:rPr lang="ru-RU" sz="1143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143" dirty="0"/>
          </a:p>
        </p:txBody>
      </p:sp>
      <p:pic>
        <p:nvPicPr>
          <p:cNvPr id="110" name="Google Shape;11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236" y="1845811"/>
            <a:ext cx="1107995" cy="67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2330" y="1742308"/>
            <a:ext cx="1146490" cy="77595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/>
        </p:nvSpPr>
        <p:spPr>
          <a:xfrm>
            <a:off x="4805685" y="2854473"/>
            <a:ext cx="1251679" cy="6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algn="ctr"/>
            <a:r>
              <a:rPr lang="ru-RU" sz="889" b="1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70 сотрудников,</a:t>
            </a:r>
            <a:endParaRPr sz="889" dirty="0">
              <a:latin typeface="Proxima Nova" panose="02000506030000020004" pitchFamily="2" charset="0"/>
            </a:endParaRPr>
          </a:p>
          <a:p>
            <a:pPr algn="ctr"/>
            <a:r>
              <a:rPr lang="ru-RU" sz="889" b="1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из них 25 – разработчики</a:t>
            </a:r>
            <a:endParaRPr sz="889" b="1" dirty="0">
              <a:solidFill>
                <a:srgbClr val="595959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  <a:p>
            <a:endParaRPr sz="975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3035957" y="2854473"/>
            <a:ext cx="184918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algn="ctr"/>
            <a:r>
              <a:rPr lang="ru-RU" sz="889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$20M выручка в год</a:t>
            </a:r>
            <a:endParaRPr sz="889" dirty="0"/>
          </a:p>
        </p:txBody>
      </p:sp>
      <p:pic>
        <p:nvPicPr>
          <p:cNvPr id="114" name="Google Shape;11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0784" y="1780626"/>
            <a:ext cx="1075420" cy="74155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 txBox="1"/>
          <p:nvPr/>
        </p:nvSpPr>
        <p:spPr>
          <a:xfrm>
            <a:off x="1501611" y="2834648"/>
            <a:ext cx="1849180" cy="51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algn="ctr"/>
            <a:r>
              <a:rPr lang="ru-RU" sz="889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$1.4M стартовые </a:t>
            </a:r>
            <a:br>
              <a:rPr lang="ru-RU" sz="889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889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инвестиции</a:t>
            </a:r>
            <a:endParaRPr sz="889" dirty="0"/>
          </a:p>
        </p:txBody>
      </p:sp>
      <p:sp>
        <p:nvSpPr>
          <p:cNvPr id="116" name="Google Shape;116;p15"/>
          <p:cNvSpPr txBox="1"/>
          <p:nvPr/>
        </p:nvSpPr>
        <p:spPr>
          <a:xfrm>
            <a:off x="468645" y="3872014"/>
            <a:ext cx="3658603" cy="20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5775"/>
            <a:r>
              <a:rPr lang="ru-RU" sz="1273" b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Наши инвесторы:</a:t>
            </a:r>
            <a:endParaRPr sz="1273" b="1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5147390" y="4297416"/>
            <a:ext cx="1118239" cy="489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r>
              <a:rPr lang="ru-RU" sz="910" b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Томас Фальк</a:t>
            </a:r>
            <a:endParaRPr sz="910" b="1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ru-RU" sz="910" b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Первый инвестор</a:t>
            </a:r>
            <a:endParaRPr sz="1240"/>
          </a:p>
          <a:p>
            <a:r>
              <a:rPr lang="ru-RU" sz="910" b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TheTradeDesk</a:t>
            </a:r>
            <a:endParaRPr sz="910" b="1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8" name="Google Shape;118;p15"/>
          <p:cNvPicPr preferRelativeResize="0"/>
          <p:nvPr/>
        </p:nvPicPr>
        <p:blipFill rotWithShape="1">
          <a:blip r:embed="rId6">
            <a:alphaModFix/>
          </a:blip>
          <a:srcRect t="31278" b="35854"/>
          <a:stretch/>
        </p:blipFill>
        <p:spPr>
          <a:xfrm>
            <a:off x="205742" y="4209899"/>
            <a:ext cx="1262793" cy="51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49208" y="4348836"/>
            <a:ext cx="1428761" cy="381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36412" y="4210348"/>
            <a:ext cx="1227672" cy="61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8662" y="4229045"/>
            <a:ext cx="530257" cy="530257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2" name="Google Shape;122;p15"/>
          <p:cNvSpPr/>
          <p:nvPr/>
        </p:nvSpPr>
        <p:spPr>
          <a:xfrm>
            <a:off x="6408601" y="2983195"/>
            <a:ext cx="2492117" cy="1563767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5"/>
          <p:cNvSpPr txBox="1"/>
          <p:nvPr/>
        </p:nvSpPr>
        <p:spPr>
          <a:xfrm>
            <a:off x="6552524" y="3217800"/>
            <a:ext cx="2295146" cy="1162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005" tIns="14005" rIns="14005" bIns="14005" anchor="ctr" anchorCtr="0">
            <a:noAutofit/>
          </a:bodyPr>
          <a:lstStyle/>
          <a:p>
            <a:r>
              <a:rPr lang="ru-RU" sz="889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Платформа для управления и монетизации видео на устройствах </a:t>
            </a:r>
            <a:r>
              <a:rPr lang="ru-RU" sz="889" dirty="0" err="1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connected</a:t>
            </a:r>
            <a:r>
              <a:rPr lang="ru-RU" sz="889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 TV (CTV)</a:t>
            </a:r>
            <a:br>
              <a:rPr lang="ru-RU" sz="889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</a:br>
            <a:r>
              <a:rPr lang="ru-RU" sz="889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и мобильных платформах.</a:t>
            </a:r>
            <a:endParaRPr sz="889" dirty="0">
              <a:latin typeface="Proxima Nova" panose="02000506030000020004" pitchFamily="2" charset="0"/>
            </a:endParaRPr>
          </a:p>
          <a:p>
            <a:br>
              <a:rPr lang="ru-RU" sz="889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</a:br>
            <a:r>
              <a:rPr lang="ru-RU" sz="889" b="1" dirty="0" err="1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Getintent.TV</a:t>
            </a:r>
            <a:r>
              <a:rPr lang="ru-RU" sz="889" b="1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 </a:t>
            </a:r>
            <a:r>
              <a:rPr lang="ru-RU" sz="889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– решение “под ключ” для владельцев популярных </a:t>
            </a:r>
            <a:r>
              <a:rPr lang="ru-RU" sz="889" dirty="0" err="1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YouTube</a:t>
            </a:r>
            <a:r>
              <a:rPr lang="ru-RU" sz="889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-каналов, обладателей прав на </a:t>
            </a:r>
            <a:r>
              <a:rPr lang="ru-RU" sz="889" dirty="0" err="1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видеоконтент</a:t>
            </a:r>
            <a:r>
              <a:rPr lang="ru-RU" sz="889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 </a:t>
            </a:r>
            <a:br>
              <a:rPr lang="ru-RU" sz="889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</a:br>
            <a:r>
              <a:rPr lang="ru-RU" sz="889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и других категорий издателей. </a:t>
            </a:r>
            <a:endParaRPr sz="889" dirty="0">
              <a:latin typeface="Proxima Nova" panose="02000506030000020004" pitchFamily="2" charset="0"/>
            </a:endParaRPr>
          </a:p>
          <a:p>
            <a:endParaRPr sz="819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65967" y="1115244"/>
            <a:ext cx="2220116" cy="156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/>
          <p:nvPr/>
        </p:nvSpPr>
        <p:spPr>
          <a:xfrm>
            <a:off x="7191190" y="699662"/>
            <a:ext cx="1656480" cy="24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098" tIns="23098" rIns="23098" bIns="23098" anchor="ctr" anchorCtr="0">
            <a:noAutofit/>
          </a:bodyPr>
          <a:lstStyle/>
          <a:p>
            <a:r>
              <a:rPr lang="ru-RU" sz="1273" b="1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Getintent.TV</a:t>
            </a:r>
            <a:endParaRPr sz="1273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6" name="Google Shape;126;p15"/>
          <p:cNvSpPr/>
          <p:nvPr/>
        </p:nvSpPr>
        <p:spPr>
          <a:xfrm>
            <a:off x="148970" y="1508340"/>
            <a:ext cx="1422912" cy="2091199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49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5"/>
          <p:cNvSpPr txBox="1"/>
          <p:nvPr/>
        </p:nvSpPr>
        <p:spPr>
          <a:xfrm>
            <a:off x="-64109" y="2806805"/>
            <a:ext cx="184918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algn="ctr"/>
            <a:r>
              <a:rPr lang="ru-RU" sz="889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Основана в 2013 году,</a:t>
            </a:r>
            <a:br>
              <a:rPr lang="ru-RU" sz="889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889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HQ в Нью-Йорке </a:t>
            </a:r>
            <a:endParaRPr sz="889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22D96-EAAF-F24C-9E5A-5B9A0B2723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514" y="1738396"/>
            <a:ext cx="846745" cy="78378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/>
          </p:nvPr>
        </p:nvGraphicFramePr>
        <p:xfrm>
          <a:off x="899592" y="1491630"/>
          <a:ext cx="784887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Google Shape;80;p16"/>
          <p:cNvSpPr txBox="1">
            <a:spLocks/>
          </p:cNvSpPr>
          <p:nvPr/>
        </p:nvSpPr>
        <p:spPr>
          <a:xfrm>
            <a:off x="311700" y="281356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Аудитория зрителей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Smart TV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rgbClr val="383737"/>
              </a:solidFill>
              <a:effectLst/>
              <a:uLnTx/>
              <a:uFillTx/>
              <a:latin typeface="Proxima Nova" panose="02000506030000020004" charset="0"/>
              <a:ea typeface="Roboto"/>
              <a:cs typeface="Roboto"/>
              <a:sym typeface="Roboto"/>
            </a:endParaRPr>
          </a:p>
        </p:txBody>
      </p:sp>
      <p:pic>
        <p:nvPicPr>
          <p:cNvPr id="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63" y="281356"/>
            <a:ext cx="578337" cy="578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9613" y="1399774"/>
            <a:ext cx="514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Пол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3728" y="1399773"/>
            <a:ext cx="854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Возраст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7595" y="1399773"/>
            <a:ext cx="2001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Семейное положение</a:t>
            </a:r>
          </a:p>
        </p:txBody>
      </p:sp>
    </p:spTree>
    <p:extLst>
      <p:ext uri="{BB962C8B-B14F-4D97-AF65-F5344CB8AC3E}">
        <p14:creationId xmlns:p14="http://schemas.microsoft.com/office/powerpoint/2010/main" val="295428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166"/>
          <p:cNvSpPr/>
          <p:nvPr/>
        </p:nvSpPr>
        <p:spPr>
          <a:xfrm>
            <a:off x="311700" y="4920302"/>
            <a:ext cx="2562824" cy="161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marL="0" marR="0" lvl="0" indent="0" algn="l" defTabSz="30802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0" normalizeH="0" baseline="0" noProof="0" dirty="0" err="1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По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 </a:t>
            </a:r>
            <a:r>
              <a:rPr kumimoji="0" sz="700" b="0" i="0" u="none" strike="noStrike" kern="0" cap="none" spc="0" normalizeH="0" baseline="0" noProof="0" dirty="0" err="1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данным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J’Son&amp;Partners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, 2018</a:t>
            </a:r>
            <a:endParaRPr kumimoji="0" lang="ru-RU" sz="700" b="0" i="0" u="none" strike="noStrike" kern="0" cap="none" spc="0" normalizeH="0" baseline="0" noProof="0" dirty="0">
              <a:ln>
                <a:noFill/>
              </a:ln>
              <a:solidFill>
                <a:srgbClr val="0C0D0E">
                  <a:lumMod val="50000"/>
                  <a:lumOff val="50000"/>
                </a:srgbClr>
              </a:solidFill>
              <a:effectLst/>
              <a:uLnTx/>
              <a:uFillTx/>
              <a:latin typeface="Proxima Nova" panose="02000506030000020004" charset="0"/>
              <a:ea typeface="+mn-ea"/>
              <a:cs typeface="+mn-cs"/>
              <a:sym typeface="Helvetica Light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2483768" y="1152769"/>
          <a:ext cx="6336705" cy="399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53057" y="1835341"/>
            <a:ext cx="18424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Большой экран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=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BB3364"/>
                </a:solidFill>
                <a:effectLst/>
                <a:uLnTx/>
                <a:uFillTx/>
                <a:latin typeface="Proxima Nova" panose="02000506030000020004" charset="0"/>
                <a:ea typeface="Century Gothic" charset="0"/>
                <a:cs typeface="Century Gothic" charset="0"/>
              </a:rPr>
              <a:t>Большой контент</a:t>
            </a:r>
          </a:p>
        </p:txBody>
      </p:sp>
      <p:sp>
        <p:nvSpPr>
          <p:cNvPr id="13" name="Правая фигурная скобка 12"/>
          <p:cNvSpPr/>
          <p:nvPr/>
        </p:nvSpPr>
        <p:spPr>
          <a:xfrm flipH="1">
            <a:off x="2265698" y="1323994"/>
            <a:ext cx="353622" cy="1823820"/>
          </a:xfrm>
          <a:prstGeom prst="rightBrace">
            <a:avLst>
              <a:gd name="adj1" fmla="val 8333"/>
              <a:gd name="adj2" fmla="val 50814"/>
            </a:avLst>
          </a:prstGeom>
          <a:ln w="15875">
            <a:solidFill>
              <a:srgbClr val="BB33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Google Shape;80;p16"/>
          <p:cNvSpPr txBox="1">
            <a:spLocks/>
          </p:cNvSpPr>
          <p:nvPr/>
        </p:nvSpPr>
        <p:spPr>
          <a:xfrm>
            <a:off x="311700" y="281356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Популярность жанров на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Smart TV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rgbClr val="383737"/>
              </a:solidFill>
              <a:effectLst/>
              <a:uLnTx/>
              <a:uFillTx/>
              <a:latin typeface="Proxima Nova" panose="02000506030000020004" charset="0"/>
              <a:ea typeface="Roboto"/>
              <a:cs typeface="Roboto"/>
              <a:sym typeface="Robot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63" y="281356"/>
            <a:ext cx="578337" cy="57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r="10755"/>
          <a:stretch/>
        </p:blipFill>
        <p:spPr>
          <a:xfrm>
            <a:off x="0" y="1494414"/>
            <a:ext cx="4071654" cy="29495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6"/>
          <a:stretch/>
        </p:blipFill>
        <p:spPr>
          <a:xfrm flipH="1">
            <a:off x="0" y="1419622"/>
            <a:ext cx="4158776" cy="3476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63" y="281356"/>
            <a:ext cx="578337" cy="578337"/>
          </a:xfrm>
          <a:prstGeom prst="rect">
            <a:avLst/>
          </a:prstGeom>
        </p:spPr>
      </p:pic>
      <p:sp>
        <p:nvSpPr>
          <p:cNvPr id="3" name="Google Shape;80;p16"/>
          <p:cNvSpPr txBox="1">
            <a:spLocks/>
          </p:cNvSpPr>
          <p:nvPr/>
        </p:nvSpPr>
        <p:spPr>
          <a:xfrm>
            <a:off x="311700" y="281356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Smart TV</a:t>
            </a: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 – премиальный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видео инвентарь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rgbClr val="383737"/>
              </a:solidFill>
              <a:effectLst/>
              <a:uLnTx/>
              <a:uFillTx/>
              <a:latin typeface="Proxima Nova" panose="02000506030000020004" charset="0"/>
              <a:ea typeface="Roboto"/>
              <a:cs typeface="Roboto"/>
              <a:sym typeface="Roboto"/>
            </a:endParaRPr>
          </a:p>
        </p:txBody>
      </p:sp>
      <p:sp>
        <p:nvSpPr>
          <p:cNvPr id="4" name="Shape 166"/>
          <p:cNvSpPr/>
          <p:nvPr/>
        </p:nvSpPr>
        <p:spPr>
          <a:xfrm>
            <a:off x="311700" y="4923404"/>
            <a:ext cx="6276524" cy="161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marL="0" marR="0" lvl="0" indent="0" algn="l" defTabSz="30802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По данным</a:t>
            </a:r>
            <a:r>
              <a: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 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IMHO</a:t>
            </a:r>
            <a:r>
              <a: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 (2018-2019 год),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Admon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 </a:t>
            </a:r>
            <a:r>
              <a: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( апрель 2019 года)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 </a:t>
            </a:r>
            <a:endParaRPr kumimoji="0" lang="ru-RU" sz="700" b="0" i="0" u="none" strike="noStrike" kern="0" cap="none" spc="0" normalizeH="0" baseline="0" noProof="0" dirty="0">
              <a:ln>
                <a:noFill/>
              </a:ln>
              <a:solidFill>
                <a:srgbClr val="0C0D0E">
                  <a:lumMod val="50000"/>
                  <a:lumOff val="50000"/>
                </a:srgbClr>
              </a:solidFill>
              <a:effectLst/>
              <a:uLnTx/>
              <a:uFillTx/>
              <a:latin typeface="Proxima Nova" panose="0200050603000002000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32240" y="1171248"/>
            <a:ext cx="10005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charset="0"/>
                <a:ea typeface="Calibri" panose="020F0502020204030204" pitchFamily="34" charset="0"/>
                <a:cs typeface="+mn-cs"/>
              </a:rPr>
              <a:t>90%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B818B"/>
              </a:solidFill>
              <a:effectLst/>
              <a:uLnTx/>
              <a:uFillTx/>
              <a:latin typeface="Proxima Nova" panose="0200050603000002000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9216" y="1325137"/>
            <a:ext cx="2452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charset="0"/>
                <a:ea typeface="Calibri" panose="020F0502020204030204" pitchFamily="34" charset="0"/>
                <a:cs typeface="+mn-cs"/>
              </a:rPr>
              <a:t>Досмотры ролика до конца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8144" y="1659592"/>
            <a:ext cx="11737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charset="0"/>
                <a:ea typeface="Calibri" panose="020F0502020204030204" pitchFamily="34" charset="0"/>
                <a:cs typeface="+mn-cs"/>
              </a:rPr>
              <a:t>100%</a:t>
            </a:r>
          </a:p>
        </p:txBody>
      </p:sp>
      <p:sp>
        <p:nvSpPr>
          <p:cNvPr id="8" name="Rectangle 7"/>
          <p:cNvSpPr/>
          <p:nvPr/>
        </p:nvSpPr>
        <p:spPr>
          <a:xfrm>
            <a:off x="4389216" y="1808433"/>
            <a:ext cx="1571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charset="0"/>
                <a:ea typeface="Calibri" panose="020F0502020204030204" pitchFamily="34" charset="0"/>
                <a:cs typeface="+mn-cs"/>
              </a:rPr>
              <a:t>Видео со звуком</a:t>
            </a:r>
          </a:p>
        </p:txBody>
      </p:sp>
      <p:sp>
        <p:nvSpPr>
          <p:cNvPr id="9" name="Rectangle 8"/>
          <p:cNvSpPr/>
          <p:nvPr/>
        </p:nvSpPr>
        <p:spPr>
          <a:xfrm>
            <a:off x="5508104" y="2163648"/>
            <a:ext cx="7697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B818B"/>
                </a:solidFill>
                <a:effectLst/>
                <a:uLnTx/>
                <a:uFillTx/>
                <a:latin typeface="Proxima Nova" panose="02000506030000020004" charset="0"/>
                <a:ea typeface="Calibri" panose="020F0502020204030204" pitchFamily="34" charset="0"/>
                <a:cs typeface="+mn-cs"/>
              </a:rPr>
              <a:t>1%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89216" y="2317537"/>
            <a:ext cx="12041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charset="0"/>
                <a:ea typeface="Calibri" panose="020F0502020204030204" pitchFamily="34" charset="0"/>
                <a:cs typeface="+mn-cs"/>
              </a:rPr>
              <a:t>Фрод менее</a:t>
            </a:r>
          </a:p>
        </p:txBody>
      </p:sp>
      <p:graphicFrame>
        <p:nvGraphicFramePr>
          <p:cNvPr id="14" name="Диаграмма 1"/>
          <p:cNvGraphicFramePr>
            <a:graphicFrameLocks/>
          </p:cNvGraphicFramePr>
          <p:nvPr>
            <p:extLst/>
          </p:nvPr>
        </p:nvGraphicFramePr>
        <p:xfrm>
          <a:off x="5380761" y="2561559"/>
          <a:ext cx="3763239" cy="2318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Rectangle 14"/>
          <p:cNvSpPr/>
          <p:nvPr/>
        </p:nvSpPr>
        <p:spPr>
          <a:xfrm>
            <a:off x="4389216" y="3636052"/>
            <a:ext cx="20649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spc="0" baseline="0">
                <a:solidFill>
                  <a:prstClr val="black"/>
                </a:solidFill>
                <a:latin typeface="Proxima Nova" panose="02000506030000020004" charset="0"/>
                <a:ea typeface="+mn-ea"/>
                <a:cs typeface="+mn-cs"/>
              </a:defRPr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Доли ТВ-приемников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spc="0" baseline="0">
                <a:solidFill>
                  <a:prstClr val="black"/>
                </a:solidFill>
                <a:latin typeface="Proxima Nova" panose="02000506030000020004" charset="0"/>
                <a:ea typeface="+mn-ea"/>
                <a:cs typeface="+mn-cs"/>
              </a:defRPr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по размеру диагонали, 2018*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85762" y="4896593"/>
            <a:ext cx="211949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*По данным «</a:t>
            </a:r>
            <a:r>
              <a:rPr kumimoji="0" lang="ru-RU" sz="800" b="0" i="0" u="none" strike="noStrike" kern="0" cap="none" spc="0" normalizeH="0" baseline="0" noProof="0" dirty="0" err="1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М.Видео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</a:rPr>
              <a:t>-Эльдорадо», 2018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22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86" y="1047550"/>
            <a:ext cx="3995579" cy="2732020"/>
          </a:xfrm>
          <a:prstGeom prst="rect">
            <a:avLst/>
          </a:prstGeom>
        </p:spPr>
      </p:pic>
      <p:sp>
        <p:nvSpPr>
          <p:cNvPr id="7" name="object 58"/>
          <p:cNvSpPr txBox="1"/>
          <p:nvPr/>
        </p:nvSpPr>
        <p:spPr>
          <a:xfrm>
            <a:off x="5719287" y="3795886"/>
            <a:ext cx="1661025" cy="12711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ru-RU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3300" b="1">
                <a:solidFill>
                  <a:srgbClr val="383737"/>
                </a:solidFill>
                <a:latin typeface="Roboto"/>
                <a:ea typeface="Roboto"/>
                <a:cs typeface="Roboto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3E838A"/>
                </a:solidFill>
                <a:effectLst/>
                <a:uLnTx/>
                <a:uFillTx/>
                <a:latin typeface="Proxima Nova" panose="02000506030000020004" charset="0"/>
              </a:rPr>
              <a:t>20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83737"/>
              </a:solidFill>
              <a:effectLst/>
              <a:uLnTx/>
              <a:uFillTx/>
              <a:latin typeface="Proxima Nova" panose="02000506030000020004" charset="0"/>
            </a:endParaRPr>
          </a:p>
        </p:txBody>
      </p:sp>
      <p:sp>
        <p:nvSpPr>
          <p:cNvPr id="8" name="Прямоугольник 10"/>
          <p:cNvSpPr/>
          <p:nvPr/>
        </p:nvSpPr>
        <p:spPr>
          <a:xfrm>
            <a:off x="3037448" y="3836026"/>
            <a:ext cx="886480" cy="11908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>
                  <a:noFill/>
                </a:ln>
                <a:solidFill>
                  <a:srgbClr val="3E838A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8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3E838A"/>
              </a:solidFill>
              <a:effectLst/>
              <a:uLnTx/>
              <a:uFillTx/>
              <a:latin typeface="Proxima Nova" panose="02000506030000020004" charset="0"/>
              <a:ea typeface="Roboto"/>
              <a:cs typeface="Roboto"/>
            </a:endParaRPr>
          </a:p>
        </p:txBody>
      </p:sp>
      <p:sp>
        <p:nvSpPr>
          <p:cNvPr id="10" name="Прямоугольник 1"/>
          <p:cNvSpPr/>
          <p:nvPr/>
        </p:nvSpPr>
        <p:spPr>
          <a:xfrm>
            <a:off x="3776460" y="4145883"/>
            <a:ext cx="1947668" cy="6741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млн. уникальных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83737"/>
              </a:solidFill>
              <a:effectLst/>
              <a:uLnTx/>
              <a:uFillTx/>
              <a:latin typeface="Proxima Nova" panose="02000506030000020004" charset="0"/>
              <a:ea typeface="Roboto"/>
              <a:cs typeface="Roboto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Smart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TV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устройств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охватывает сеть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IMHO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83737"/>
              </a:solidFill>
              <a:effectLst/>
              <a:uLnTx/>
              <a:uFillTx/>
              <a:latin typeface="Proxima Nova" panose="02000506030000020004" charset="0"/>
              <a:ea typeface="Roboto"/>
              <a:cs typeface="Roboto"/>
            </a:endParaRPr>
          </a:p>
        </p:txBody>
      </p:sp>
      <p:sp>
        <p:nvSpPr>
          <p:cNvPr id="45" name="object 12"/>
          <p:cNvSpPr/>
          <p:nvPr/>
        </p:nvSpPr>
        <p:spPr>
          <a:xfrm>
            <a:off x="2847766" y="1475857"/>
            <a:ext cx="1286161" cy="268232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42" y="1282134"/>
            <a:ext cx="1088440" cy="630979"/>
          </a:xfrm>
          <a:prstGeom prst="rect">
            <a:avLst/>
          </a:prstGeom>
        </p:spPr>
      </p:pic>
      <p:pic>
        <p:nvPicPr>
          <p:cNvPr id="48" name="Picture 8" descr="http://tv-nano.ru/wp-content/uploads/2014/04/vinter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101" y="2094869"/>
            <a:ext cx="1288228" cy="32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883" y="2039087"/>
            <a:ext cx="660262" cy="496402"/>
          </a:xfrm>
          <a:prstGeom prst="rect">
            <a:avLst/>
          </a:prstGeom>
        </p:spPr>
      </p:pic>
      <p:pic>
        <p:nvPicPr>
          <p:cNvPr id="50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699" y="2039087"/>
            <a:ext cx="1258228" cy="415922"/>
          </a:xfrm>
          <a:prstGeom prst="rect">
            <a:avLst/>
          </a:prstGeom>
        </p:spPr>
      </p:pic>
      <p:pic>
        <p:nvPicPr>
          <p:cNvPr id="52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83" y="2675736"/>
            <a:ext cx="1160944" cy="477352"/>
          </a:xfrm>
          <a:prstGeom prst="rect">
            <a:avLst/>
          </a:prstGeom>
        </p:spPr>
      </p:pic>
      <p:pic>
        <p:nvPicPr>
          <p:cNvPr id="53" name="Рисунок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01" y="1273655"/>
            <a:ext cx="504056" cy="655272"/>
          </a:xfrm>
          <a:prstGeom prst="rect">
            <a:avLst/>
          </a:prstGeom>
        </p:spPr>
      </p:pic>
      <p:pic>
        <p:nvPicPr>
          <p:cNvPr id="24" name="Picture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0426" r="17713" b="33437"/>
          <a:stretch/>
        </p:blipFill>
        <p:spPr>
          <a:xfrm>
            <a:off x="1579176" y="2801370"/>
            <a:ext cx="1231013" cy="351718"/>
          </a:xfrm>
          <a:prstGeom prst="rect">
            <a:avLst/>
          </a:prstGeom>
        </p:spPr>
      </p:pic>
      <p:sp>
        <p:nvSpPr>
          <p:cNvPr id="22" name="Google Shape;80;p16"/>
          <p:cNvSpPr txBox="1">
            <a:spLocks/>
          </p:cNvSpPr>
          <p:nvPr/>
        </p:nvSpPr>
        <p:spPr>
          <a:xfrm>
            <a:off x="311700" y="281356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IMHO Smart</a:t>
            </a: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TV – </a:t>
            </a: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это сеть: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63" y="281356"/>
            <a:ext cx="578337" cy="578337"/>
          </a:xfrm>
          <a:prstGeom prst="rect">
            <a:avLst/>
          </a:prstGeom>
        </p:spPr>
      </p:pic>
      <p:sp>
        <p:nvSpPr>
          <p:cNvPr id="26" name="Shape 166"/>
          <p:cNvSpPr/>
          <p:nvPr/>
        </p:nvSpPr>
        <p:spPr>
          <a:xfrm>
            <a:off x="311700" y="4920302"/>
            <a:ext cx="7741648" cy="161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marL="0" marR="0" lvl="0" indent="0" algn="l" defTabSz="30802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/>
            </a:pP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По </a:t>
            </a:r>
            <a:r>
              <a: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данным: собственные данные 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C0D0E">
                    <a:lumMod val="50000"/>
                    <a:lumOff val="50000"/>
                  </a:srgbClr>
                </a:solidFill>
                <a:effectLst/>
                <a:uLnTx/>
                <a:uFillTx/>
                <a:latin typeface="Proxima Nova" panose="02000506030000020004" charset="0"/>
                <a:ea typeface="+mn-ea"/>
                <a:cs typeface="+mn-cs"/>
                <a:sym typeface="Helvetica Light"/>
              </a:rPr>
              <a:t>IMHO</a:t>
            </a:r>
            <a:endParaRPr kumimoji="0" lang="ru-RU" sz="700" b="0" i="0" u="none" strike="noStrike" kern="0" cap="none" spc="0" normalizeH="0" baseline="0" noProof="0" dirty="0">
              <a:ln>
                <a:noFill/>
              </a:ln>
              <a:solidFill>
                <a:srgbClr val="0C0D0E">
                  <a:lumMod val="50000"/>
                  <a:lumOff val="50000"/>
                </a:srgbClr>
              </a:solidFill>
              <a:effectLst/>
              <a:uLnTx/>
              <a:uFillTx/>
              <a:latin typeface="Proxima Nova" panose="02000506030000020004" charset="0"/>
              <a:ea typeface="+mn-ea"/>
              <a:cs typeface="+mn-cs"/>
              <a:sym typeface="Helvetica Ligh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9590" y="1063278"/>
            <a:ext cx="3662710" cy="2417389"/>
          </a:xfrm>
          <a:prstGeom prst="rect">
            <a:avLst/>
          </a:prstGeom>
        </p:spPr>
      </p:pic>
      <p:pic>
        <p:nvPicPr>
          <p:cNvPr id="1026" name="Рисунок 7" descr="image00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01" y="2432807"/>
            <a:ext cx="720281" cy="7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64288" y="4176718"/>
            <a:ext cx="1814933" cy="50374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млн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человек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потенциальный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</a:rPr>
              <a:t>охват</a:t>
            </a:r>
          </a:p>
        </p:txBody>
      </p:sp>
    </p:spTree>
    <p:extLst>
      <p:ext uri="{BB962C8B-B14F-4D97-AF65-F5344CB8AC3E}">
        <p14:creationId xmlns:p14="http://schemas.microsoft.com/office/powerpoint/2010/main" val="190655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r="2756"/>
          <a:stretch/>
        </p:blipFill>
        <p:spPr>
          <a:xfrm>
            <a:off x="2123728" y="1419622"/>
            <a:ext cx="4896544" cy="2736304"/>
          </a:xfrm>
          <a:prstGeom prst="rect">
            <a:avLst/>
          </a:prstGeom>
        </p:spPr>
      </p:pic>
      <p:sp>
        <p:nvSpPr>
          <p:cNvPr id="4" name="Google Shape;80;p16"/>
          <p:cNvSpPr txBox="1">
            <a:spLocks/>
          </p:cNvSpPr>
          <p:nvPr/>
        </p:nvSpPr>
        <p:spPr>
          <a:xfrm>
            <a:off x="311700" y="281356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383737"/>
                </a:solidFill>
                <a:effectLst/>
                <a:uLnTx/>
                <a:uFillTx/>
                <a:latin typeface="Proxima Nova" panose="02000506030000020004" charset="0"/>
                <a:ea typeface="Roboto"/>
                <a:cs typeface="Roboto"/>
                <a:sym typeface="Roboto"/>
              </a:rPr>
              <a:t>Новый партнер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63" y="281356"/>
            <a:ext cx="578337" cy="578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93"/>
          <a:stretch/>
        </p:blipFill>
        <p:spPr>
          <a:xfrm flipH="1">
            <a:off x="2024560" y="1275606"/>
            <a:ext cx="5094880" cy="347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33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>
            <a:extLst>
              <a:ext uri="{FF2B5EF4-FFF2-40B4-BE49-F238E27FC236}">
                <a16:creationId xmlns:a16="http://schemas.microsoft.com/office/drawing/2014/main" id="{26BF2E00-2802-AD4B-A6BC-D2662DBA9C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34" t="18398" r="27187" b="66766"/>
          <a:stretch/>
        </p:blipFill>
        <p:spPr>
          <a:xfrm>
            <a:off x="1" y="2606769"/>
            <a:ext cx="9139400" cy="2536511"/>
          </a:xfrm>
          <a:prstGeom prst="rect">
            <a:avLst/>
          </a:prstGeom>
        </p:spPr>
      </p:pic>
      <p:sp>
        <p:nvSpPr>
          <p:cNvPr id="365" name="Google Shape;365;p24"/>
          <p:cNvSpPr txBox="1"/>
          <p:nvPr/>
        </p:nvSpPr>
        <p:spPr>
          <a:xfrm>
            <a:off x="379006" y="224530"/>
            <a:ext cx="7155062" cy="42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5775" marR="2311"/>
            <a:r>
              <a:rPr lang="ru-RU" sz="2728" b="1" dirty="0">
                <a:latin typeface="Proxima Nova"/>
                <a:ea typeface="Proxima Nova"/>
                <a:cs typeface="Proxima Nova"/>
                <a:sym typeface="Proxima Nova"/>
              </a:rPr>
              <a:t>Кейс</a:t>
            </a:r>
            <a:r>
              <a:rPr lang="en-US" sz="2728" b="1" dirty="0"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ru-RU" sz="2728" b="1" dirty="0">
                <a:latin typeface="Proxima Nova"/>
                <a:ea typeface="Proxima Nova"/>
                <a:cs typeface="Proxima Nova"/>
                <a:sym typeface="Proxima Nova"/>
              </a:rPr>
              <a:t>приложение «</a:t>
            </a:r>
            <a:r>
              <a:rPr lang="ru-RU" sz="2728" b="1" dirty="0" err="1">
                <a:latin typeface="Proxima Nova"/>
                <a:ea typeface="Proxima Nova"/>
                <a:cs typeface="Proxima Nova"/>
                <a:sym typeface="Proxima Nova"/>
              </a:rPr>
              <a:t>вДудь</a:t>
            </a:r>
            <a:r>
              <a:rPr lang="ru-RU" sz="2728" b="1" dirty="0">
                <a:latin typeface="Proxima Nova"/>
                <a:ea typeface="Proxima Nova"/>
                <a:cs typeface="Proxima Nova"/>
                <a:sym typeface="Proxima Nova"/>
              </a:rPr>
              <a:t>»</a:t>
            </a:r>
            <a:endParaRPr sz="2728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66" name="Google Shape;366;p24"/>
          <p:cNvCxnSpPr/>
          <p:nvPr/>
        </p:nvCxnSpPr>
        <p:spPr>
          <a:xfrm>
            <a:off x="364320" y="757381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7" name="Google Shape;367;p24"/>
          <p:cNvSpPr txBox="1"/>
          <p:nvPr/>
        </p:nvSpPr>
        <p:spPr>
          <a:xfrm>
            <a:off x="364320" y="905829"/>
            <a:ext cx="8307638" cy="41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098" tIns="23098" rIns="23098" bIns="23098" anchor="ctr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300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20 марта мы запустили первое приложение на платформе </a:t>
            </a:r>
            <a:r>
              <a:rPr lang="ru-RU" sz="1300" b="1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Getintent.TV</a:t>
            </a:r>
            <a:endParaRPr sz="1300" b="1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endParaRPr sz="124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10FAFB-E966-1E47-8BE3-F3612B8BB0A6}"/>
              </a:ext>
            </a:extLst>
          </p:cNvPr>
          <p:cNvGrpSpPr/>
          <p:nvPr/>
        </p:nvGrpSpPr>
        <p:grpSpPr>
          <a:xfrm>
            <a:off x="813225" y="1349584"/>
            <a:ext cx="6082851" cy="3821462"/>
            <a:chOff x="573740" y="2044595"/>
            <a:chExt cx="9126851" cy="5733810"/>
          </a:xfrm>
        </p:grpSpPr>
        <p:pic>
          <p:nvPicPr>
            <p:cNvPr id="14" name="Рисунок 8">
              <a:extLst>
                <a:ext uri="{FF2B5EF4-FFF2-40B4-BE49-F238E27FC236}">
                  <a16:creationId xmlns:a16="http://schemas.microsoft.com/office/drawing/2014/main" id="{78AA7365-9FB0-BD4D-83F0-A7D54DEF6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40" y="2044595"/>
              <a:ext cx="9126851" cy="573381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C6BDEB-C1C7-CE4D-A522-CB69D702B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703"/>
            <a:stretch/>
          </p:blipFill>
          <p:spPr>
            <a:xfrm>
              <a:off x="606808" y="2112482"/>
              <a:ext cx="9054026" cy="510332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DDDFA3B-BF61-C54F-BB09-58A620DAC9FB}"/>
              </a:ext>
            </a:extLst>
          </p:cNvPr>
          <p:cNvGrpSpPr/>
          <p:nvPr/>
        </p:nvGrpSpPr>
        <p:grpSpPr>
          <a:xfrm>
            <a:off x="6392868" y="1466775"/>
            <a:ext cx="2160338" cy="3804282"/>
            <a:chOff x="2435810" y="2007989"/>
            <a:chExt cx="2471469" cy="4352171"/>
          </a:xfrm>
        </p:grpSpPr>
        <p:pic>
          <p:nvPicPr>
            <p:cNvPr id="8" name="Рисунок 16">
              <a:extLst>
                <a:ext uri="{FF2B5EF4-FFF2-40B4-BE49-F238E27FC236}">
                  <a16:creationId xmlns:a16="http://schemas.microsoft.com/office/drawing/2014/main" id="{96BD3B04-2AF8-6E41-B904-D364E6797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495459" y="2948340"/>
              <a:ext cx="4352171" cy="2471469"/>
            </a:xfrm>
            <a:prstGeom prst="rect">
              <a:avLst/>
            </a:prstGeom>
          </p:spPr>
        </p:pic>
        <p:pic>
          <p:nvPicPr>
            <p:cNvPr id="9" name="Рисунок 19">
              <a:extLst>
                <a:ext uri="{FF2B5EF4-FFF2-40B4-BE49-F238E27FC236}">
                  <a16:creationId xmlns:a16="http://schemas.microsoft.com/office/drawing/2014/main" id="{2B6CC0A1-CEAA-7140-A9EE-3C93BB9A5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39142" y="2722880"/>
              <a:ext cx="1599400" cy="2844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08;p21">
            <a:extLst>
              <a:ext uri="{FF2B5EF4-FFF2-40B4-BE49-F238E27FC236}">
                <a16:creationId xmlns:a16="http://schemas.microsoft.com/office/drawing/2014/main" id="{DE7325B2-BEE1-F14B-83CC-7F57120879DF}"/>
              </a:ext>
            </a:extLst>
          </p:cNvPr>
          <p:cNvSpPr/>
          <p:nvPr/>
        </p:nvSpPr>
        <p:spPr>
          <a:xfrm>
            <a:off x="307815" y="1302699"/>
            <a:ext cx="2655009" cy="1149791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Рисунок 55">
            <a:extLst>
              <a:ext uri="{FF2B5EF4-FFF2-40B4-BE49-F238E27FC236}">
                <a16:creationId xmlns:a16="http://schemas.microsoft.com/office/drawing/2014/main" id="{45DB231D-5E63-BA46-8069-AB4CAC7F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51315" y="441"/>
            <a:ext cx="5604506" cy="5143059"/>
          </a:xfrm>
          <a:prstGeom prst="rect">
            <a:avLst/>
          </a:prstGeom>
        </p:spPr>
      </p:pic>
      <p:sp>
        <p:nvSpPr>
          <p:cNvPr id="27" name="Google Shape;308;p21">
            <a:extLst>
              <a:ext uri="{FF2B5EF4-FFF2-40B4-BE49-F238E27FC236}">
                <a16:creationId xmlns:a16="http://schemas.microsoft.com/office/drawing/2014/main" id="{69E0C663-82D1-5143-A326-084F30E7B704}"/>
              </a:ext>
            </a:extLst>
          </p:cNvPr>
          <p:cNvSpPr/>
          <p:nvPr/>
        </p:nvSpPr>
        <p:spPr>
          <a:xfrm>
            <a:off x="3211022" y="1302698"/>
            <a:ext cx="2655009" cy="1149791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6"/>
          <p:cNvSpPr txBox="1"/>
          <p:nvPr/>
        </p:nvSpPr>
        <p:spPr>
          <a:xfrm>
            <a:off x="428257" y="250009"/>
            <a:ext cx="7155062" cy="42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3501" marR="1401"/>
            <a:r>
              <a:rPr lang="ru-RU" sz="2728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Вид сверху лучше</a:t>
            </a:r>
            <a:endParaRPr sz="2728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94" name="Google Shape;394;p26"/>
          <p:cNvCxnSpPr/>
          <p:nvPr/>
        </p:nvCxnSpPr>
        <p:spPr>
          <a:xfrm>
            <a:off x="428252" y="807575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8B1B1F-1CA2-B54A-B50D-FDB0114D100F}"/>
              </a:ext>
            </a:extLst>
          </p:cNvPr>
          <p:cNvGrpSpPr/>
          <p:nvPr/>
        </p:nvGrpSpPr>
        <p:grpSpPr>
          <a:xfrm>
            <a:off x="323850" y="1381121"/>
            <a:ext cx="2641948" cy="864594"/>
            <a:chOff x="3775116" y="1507411"/>
            <a:chExt cx="4160610" cy="1361585"/>
          </a:xfrm>
        </p:grpSpPr>
        <p:sp>
          <p:nvSpPr>
            <p:cNvPr id="12" name="Google Shape;314;p21">
              <a:extLst>
                <a:ext uri="{FF2B5EF4-FFF2-40B4-BE49-F238E27FC236}">
                  <a16:creationId xmlns:a16="http://schemas.microsoft.com/office/drawing/2014/main" id="{D90D601D-9EA3-564F-A5A3-2B3BECDC5203}"/>
                </a:ext>
              </a:extLst>
            </p:cNvPr>
            <p:cNvSpPr/>
            <p:nvPr/>
          </p:nvSpPr>
          <p:spPr>
            <a:xfrm>
              <a:off x="3775116" y="1507411"/>
              <a:ext cx="4160610" cy="1078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3" tIns="34272" rIns="68563" bIns="34272" anchor="t" anchorCtr="0">
              <a:noAutofit/>
            </a:bodyPr>
            <a:lstStyle/>
            <a:p>
              <a:pPr algn="ctr"/>
              <a:r>
                <a:rPr lang="ru-RU" sz="3048" b="1" dirty="0">
                  <a:solidFill>
                    <a:srgbClr val="FF4D7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+27,2</a:t>
              </a:r>
              <a:r>
                <a:rPr lang="en-US" sz="3048" b="1" dirty="0">
                  <a:solidFill>
                    <a:srgbClr val="FF4D7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%</a:t>
              </a:r>
              <a:endParaRPr sz="3048" b="1" dirty="0">
                <a:solidFill>
                  <a:srgbClr val="FF4D7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3" name="Google Shape;313;p21">
              <a:extLst>
                <a:ext uri="{FF2B5EF4-FFF2-40B4-BE49-F238E27FC236}">
                  <a16:creationId xmlns:a16="http://schemas.microsoft.com/office/drawing/2014/main" id="{4E143D97-940A-7B43-AC8E-A0F279DC173D}"/>
                </a:ext>
              </a:extLst>
            </p:cNvPr>
            <p:cNvSpPr txBox="1"/>
            <p:nvPr/>
          </p:nvSpPr>
          <p:spPr>
            <a:xfrm>
              <a:off x="3924860" y="2419382"/>
              <a:ext cx="3910423" cy="449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474" rIns="0" bIns="0" anchor="t" anchorCtr="0">
              <a:noAutofit/>
            </a:bodyPr>
            <a:lstStyle/>
            <a:p>
              <a:pPr algn="ctr"/>
              <a:r>
                <a:rPr lang="ru-RU" sz="1016" dirty="0">
                  <a:solidFill>
                    <a:srgbClr val="7F7F7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длительность средней сессии</a:t>
              </a:r>
            </a:p>
            <a:p>
              <a:pPr algn="ctr"/>
              <a:r>
                <a:rPr lang="ru-RU" sz="1016" dirty="0">
                  <a:solidFill>
                    <a:srgbClr val="7F7F7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в сравнении с </a:t>
              </a:r>
              <a:r>
                <a:rPr lang="en-US" sz="1016" dirty="0">
                  <a:solidFill>
                    <a:srgbClr val="7F7F7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YouTube</a:t>
              </a:r>
              <a:endParaRPr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886728-BDAA-E343-AE43-42B09FE949FE}"/>
              </a:ext>
            </a:extLst>
          </p:cNvPr>
          <p:cNvGrpSpPr/>
          <p:nvPr/>
        </p:nvGrpSpPr>
        <p:grpSpPr>
          <a:xfrm>
            <a:off x="3385709" y="3032331"/>
            <a:ext cx="2766180" cy="1136455"/>
            <a:chOff x="985288" y="3494467"/>
            <a:chExt cx="4356253" cy="1789719"/>
          </a:xfrm>
        </p:grpSpPr>
        <p:sp>
          <p:nvSpPr>
            <p:cNvPr id="15" name="Google Shape;308;p21">
              <a:extLst>
                <a:ext uri="{FF2B5EF4-FFF2-40B4-BE49-F238E27FC236}">
                  <a16:creationId xmlns:a16="http://schemas.microsoft.com/office/drawing/2014/main" id="{9491F1CB-B7A4-C54B-9EEE-88CE692C0C42}"/>
                </a:ext>
              </a:extLst>
            </p:cNvPr>
            <p:cNvSpPr/>
            <p:nvPr/>
          </p:nvSpPr>
          <p:spPr>
            <a:xfrm>
              <a:off x="985289" y="3494467"/>
              <a:ext cx="4356252" cy="1789719"/>
            </a:xfrm>
            <a:prstGeom prst="roundRect">
              <a:avLst>
                <a:gd name="adj" fmla="val 481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3" tIns="34272" rIns="68563" bIns="34272" anchor="ctr" anchorCtr="0">
              <a:noAutofit/>
            </a:bodyPr>
            <a:lstStyle/>
            <a:p>
              <a:pPr algn="ctr"/>
              <a:endParaRPr sz="81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320;p21">
              <a:extLst>
                <a:ext uri="{FF2B5EF4-FFF2-40B4-BE49-F238E27FC236}">
                  <a16:creationId xmlns:a16="http://schemas.microsoft.com/office/drawing/2014/main" id="{ACC3C2E8-0C74-3442-AF20-07263B6EEDD1}"/>
                </a:ext>
              </a:extLst>
            </p:cNvPr>
            <p:cNvSpPr/>
            <p:nvPr/>
          </p:nvSpPr>
          <p:spPr>
            <a:xfrm>
              <a:off x="985288" y="3587471"/>
              <a:ext cx="4202609" cy="746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3" tIns="34272" rIns="68563" bIns="34272" anchor="t" anchorCtr="0">
              <a:noAutofit/>
            </a:bodyPr>
            <a:lstStyle/>
            <a:p>
              <a:pPr algn="ctr"/>
              <a:r>
                <a:rPr lang="ru-RU" sz="2794" b="1" dirty="0">
                  <a:solidFill>
                    <a:srgbClr val="FF4D7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1,38</a:t>
              </a:r>
              <a:r>
                <a:rPr lang="ru-RU" sz="2794" dirty="0">
                  <a:solidFill>
                    <a:srgbClr val="7F7F7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r>
                <a:rPr lang="ru-RU" sz="2794" b="1" dirty="0">
                  <a:solidFill>
                    <a:srgbClr val="FF4D7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выпуска</a:t>
              </a:r>
              <a:endParaRPr sz="2794" b="1" dirty="0">
                <a:solidFill>
                  <a:srgbClr val="FF4D7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7" name="Google Shape;313;p21">
              <a:extLst>
                <a:ext uri="{FF2B5EF4-FFF2-40B4-BE49-F238E27FC236}">
                  <a16:creationId xmlns:a16="http://schemas.microsoft.com/office/drawing/2014/main" id="{45B55E56-5E3B-DB43-9657-E020D456D2F0}"/>
                </a:ext>
              </a:extLst>
            </p:cNvPr>
            <p:cNvSpPr txBox="1"/>
            <p:nvPr/>
          </p:nvSpPr>
          <p:spPr>
            <a:xfrm>
              <a:off x="1131380" y="4593013"/>
              <a:ext cx="3910423" cy="449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474" rIns="0" bIns="0" anchor="t" anchorCtr="0">
              <a:noAutofit/>
            </a:bodyPr>
            <a:lstStyle/>
            <a:p>
              <a:pPr algn="ctr"/>
              <a:r>
                <a:rPr lang="ru-RU" sz="1016" dirty="0">
                  <a:solidFill>
                    <a:srgbClr val="7F7F7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на пользователя в день</a:t>
              </a:r>
              <a:endParaRPr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E187EC-01C0-4643-84A6-32CD0AC586B8}"/>
              </a:ext>
            </a:extLst>
          </p:cNvPr>
          <p:cNvGrpSpPr/>
          <p:nvPr/>
        </p:nvGrpSpPr>
        <p:grpSpPr>
          <a:xfrm>
            <a:off x="100429" y="3032331"/>
            <a:ext cx="3131731" cy="1136455"/>
            <a:chOff x="678722" y="5236598"/>
            <a:chExt cx="4931933" cy="1789719"/>
          </a:xfrm>
        </p:grpSpPr>
        <p:sp>
          <p:nvSpPr>
            <p:cNvPr id="19" name="Google Shape;308;p21">
              <a:extLst>
                <a:ext uri="{FF2B5EF4-FFF2-40B4-BE49-F238E27FC236}">
                  <a16:creationId xmlns:a16="http://schemas.microsoft.com/office/drawing/2014/main" id="{44163096-87E4-DE46-A536-70F101A0F593}"/>
                </a:ext>
              </a:extLst>
            </p:cNvPr>
            <p:cNvSpPr/>
            <p:nvPr/>
          </p:nvSpPr>
          <p:spPr>
            <a:xfrm>
              <a:off x="1043386" y="5236598"/>
              <a:ext cx="4356252" cy="1789719"/>
            </a:xfrm>
            <a:prstGeom prst="roundRect">
              <a:avLst>
                <a:gd name="adj" fmla="val 481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3" tIns="34272" rIns="68563" bIns="34272" anchor="ctr" anchorCtr="0">
              <a:noAutofit/>
            </a:bodyPr>
            <a:lstStyle/>
            <a:p>
              <a:pPr algn="ctr"/>
              <a:endParaRPr sz="81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19;p21">
              <a:extLst>
                <a:ext uri="{FF2B5EF4-FFF2-40B4-BE49-F238E27FC236}">
                  <a16:creationId xmlns:a16="http://schemas.microsoft.com/office/drawing/2014/main" id="{37D285C8-55EA-244C-BC15-20DD5266A775}"/>
                </a:ext>
              </a:extLst>
            </p:cNvPr>
            <p:cNvSpPr/>
            <p:nvPr/>
          </p:nvSpPr>
          <p:spPr>
            <a:xfrm>
              <a:off x="678722" y="5347942"/>
              <a:ext cx="4931933" cy="1078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3" tIns="34272" rIns="68563" bIns="34272" anchor="t" anchorCtr="0">
              <a:noAutofit/>
            </a:bodyPr>
            <a:lstStyle/>
            <a:p>
              <a:pPr algn="ctr"/>
              <a:r>
                <a:rPr lang="ru-RU" sz="3048" b="1" dirty="0">
                  <a:solidFill>
                    <a:srgbClr val="FF4D7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36%</a:t>
              </a:r>
              <a:endParaRPr sz="3048" b="1" dirty="0">
                <a:solidFill>
                  <a:srgbClr val="FF4D7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1" name="Google Shape;313;p21">
              <a:extLst>
                <a:ext uri="{FF2B5EF4-FFF2-40B4-BE49-F238E27FC236}">
                  <a16:creationId xmlns:a16="http://schemas.microsoft.com/office/drawing/2014/main" id="{8C305578-EFAE-4E4B-A929-9043BFA13352}"/>
                </a:ext>
              </a:extLst>
            </p:cNvPr>
            <p:cNvSpPr txBox="1"/>
            <p:nvPr/>
          </p:nvSpPr>
          <p:spPr>
            <a:xfrm>
              <a:off x="1189478" y="6320866"/>
              <a:ext cx="3910423" cy="449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474" rIns="0" bIns="0" anchor="t" anchorCtr="0">
              <a:noAutofit/>
            </a:bodyPr>
            <a:lstStyle/>
            <a:p>
              <a:pPr algn="ctr"/>
              <a:r>
                <a:rPr lang="ru-RU" sz="1016" dirty="0">
                  <a:solidFill>
                    <a:srgbClr val="7F7F7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пользователей интересовались товарами</a:t>
              </a:r>
              <a:endParaRPr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24" name="Google Shape;319;p21">
            <a:extLst>
              <a:ext uri="{FF2B5EF4-FFF2-40B4-BE49-F238E27FC236}">
                <a16:creationId xmlns:a16="http://schemas.microsoft.com/office/drawing/2014/main" id="{A04BF470-FF08-7342-9DC8-68B61DA53B0C}"/>
              </a:ext>
            </a:extLst>
          </p:cNvPr>
          <p:cNvSpPr/>
          <p:nvPr/>
        </p:nvSpPr>
        <p:spPr>
          <a:xfrm>
            <a:off x="2985785" y="1329632"/>
            <a:ext cx="3131731" cy="68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algn="ctr"/>
            <a:r>
              <a:rPr lang="en-US" sz="3048" b="1" dirty="0">
                <a:solidFill>
                  <a:srgbClr val="FF4D73"/>
                </a:solidFill>
                <a:latin typeface="Proxima Nova"/>
                <a:ea typeface="Proxima Nova"/>
                <a:cs typeface="Proxima Nova"/>
                <a:sym typeface="Proxima Nova"/>
              </a:rPr>
              <a:t>82</a:t>
            </a:r>
            <a:r>
              <a:rPr lang="ru-RU" sz="3048" b="1" dirty="0">
                <a:solidFill>
                  <a:srgbClr val="FF4D73"/>
                </a:solidFill>
                <a:latin typeface="Proxima Nova"/>
                <a:ea typeface="Proxima Nova"/>
                <a:cs typeface="Proxima Nova"/>
                <a:sym typeface="Proxima Nova"/>
              </a:rPr>
              <a:t>%</a:t>
            </a:r>
            <a:endParaRPr sz="3048" b="1" dirty="0">
              <a:solidFill>
                <a:srgbClr val="FF4D7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" name="Google Shape;313;p21">
            <a:extLst>
              <a:ext uri="{FF2B5EF4-FFF2-40B4-BE49-F238E27FC236}">
                <a16:creationId xmlns:a16="http://schemas.microsoft.com/office/drawing/2014/main" id="{1E4FDC3B-0DD2-294D-B59E-D6B6B79D3AC6}"/>
              </a:ext>
            </a:extLst>
          </p:cNvPr>
          <p:cNvSpPr txBox="1"/>
          <p:nvPr/>
        </p:nvSpPr>
        <p:spPr>
          <a:xfrm>
            <a:off x="3310110" y="1855235"/>
            <a:ext cx="2483082" cy="28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algn="ctr"/>
            <a:r>
              <a:rPr lang="ru-RU"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пользователей за пределами двух столиц, а </a:t>
            </a:r>
            <a:r>
              <a:rPr lang="ru-RU" sz="1016" b="1" dirty="0">
                <a:solidFill>
                  <a:srgbClr val="FF4D73"/>
                </a:solidFill>
                <a:latin typeface="Proxima Nova"/>
                <a:ea typeface="Proxima Nova"/>
                <a:cs typeface="Proxima Nova"/>
                <a:sym typeface="Proxima Nova"/>
              </a:rPr>
              <a:t>54%</a:t>
            </a:r>
            <a:r>
              <a:rPr lang="ru-RU"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— в городах с населением меньше 1 млн жителей</a:t>
            </a:r>
            <a:endParaRPr sz="1016" dirty="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" name="Google Shape;353;p23">
            <a:extLst>
              <a:ext uri="{FF2B5EF4-FFF2-40B4-BE49-F238E27FC236}">
                <a16:creationId xmlns:a16="http://schemas.microsoft.com/office/drawing/2014/main" id="{0AC25491-0C37-8D47-AFFD-822B485F29B9}"/>
              </a:ext>
            </a:extLst>
          </p:cNvPr>
          <p:cNvSpPr txBox="1"/>
          <p:nvPr/>
        </p:nvSpPr>
        <p:spPr>
          <a:xfrm>
            <a:off x="424754" y="4709154"/>
            <a:ext cx="6542214" cy="19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r>
              <a:rPr lang="ru-RU" sz="762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Источники: данные </a:t>
            </a:r>
            <a:r>
              <a:rPr lang="en-US" sz="762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Getintent</a:t>
            </a:r>
            <a:r>
              <a:rPr lang="ru-RU" sz="762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, 2019</a:t>
            </a:r>
            <a:r>
              <a:rPr lang="en-US" sz="762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762" dirty="0">
              <a:solidFill>
                <a:schemeClr val="tx1">
                  <a:lumMod val="50000"/>
                  <a:lumOff val="50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85" name="Picture 384">
            <a:extLst>
              <a:ext uri="{FF2B5EF4-FFF2-40B4-BE49-F238E27FC236}">
                <a16:creationId xmlns:a16="http://schemas.microsoft.com/office/drawing/2014/main" id="{C4D28455-D813-2F42-AFDC-1AD6B3F1D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883" y="2871280"/>
            <a:ext cx="3302825" cy="2033157"/>
          </a:xfrm>
          <a:prstGeom prst="rect">
            <a:avLst/>
          </a:prstGeom>
        </p:spPr>
      </p:pic>
      <p:sp>
        <p:nvSpPr>
          <p:cNvPr id="29" name="Google Shape;308;p21">
            <a:extLst>
              <a:ext uri="{FF2B5EF4-FFF2-40B4-BE49-F238E27FC236}">
                <a16:creationId xmlns:a16="http://schemas.microsoft.com/office/drawing/2014/main" id="{2A2FE7EF-3959-7540-A31F-1D09F88E524D}"/>
              </a:ext>
            </a:extLst>
          </p:cNvPr>
          <p:cNvSpPr/>
          <p:nvPr/>
        </p:nvSpPr>
        <p:spPr>
          <a:xfrm>
            <a:off x="6118261" y="1302698"/>
            <a:ext cx="2655009" cy="1149791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19;p21">
            <a:extLst>
              <a:ext uri="{FF2B5EF4-FFF2-40B4-BE49-F238E27FC236}">
                <a16:creationId xmlns:a16="http://schemas.microsoft.com/office/drawing/2014/main" id="{EB17BD5B-83C2-D942-A3C9-E744E0F66B80}"/>
              </a:ext>
            </a:extLst>
          </p:cNvPr>
          <p:cNvSpPr/>
          <p:nvPr/>
        </p:nvSpPr>
        <p:spPr>
          <a:xfrm>
            <a:off x="5994855" y="1356566"/>
            <a:ext cx="3131731" cy="68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algn="ctr"/>
            <a:r>
              <a:rPr lang="en-US" sz="3048" b="1" dirty="0">
                <a:solidFill>
                  <a:srgbClr val="FF4D73"/>
                </a:solidFill>
                <a:latin typeface="Proxima Nova"/>
                <a:ea typeface="Proxima Nova"/>
                <a:cs typeface="Proxima Nova"/>
                <a:sym typeface="Proxima Nova"/>
              </a:rPr>
              <a:t>22,7%</a:t>
            </a:r>
            <a:endParaRPr sz="3048" b="1" dirty="0">
              <a:solidFill>
                <a:srgbClr val="FF4D7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" name="Google Shape;313;p21">
            <a:extLst>
              <a:ext uri="{FF2B5EF4-FFF2-40B4-BE49-F238E27FC236}">
                <a16:creationId xmlns:a16="http://schemas.microsoft.com/office/drawing/2014/main" id="{59C5A85C-9536-E04C-A596-7692B7858562}"/>
              </a:ext>
            </a:extLst>
          </p:cNvPr>
          <p:cNvSpPr txBox="1"/>
          <p:nvPr/>
        </p:nvSpPr>
        <p:spPr>
          <a:xfrm>
            <a:off x="6283121" y="1989420"/>
            <a:ext cx="2483082" cy="28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algn="ctr"/>
            <a:r>
              <a:rPr lang="en-US" sz="1016" dirty="0">
                <a:solidFill>
                  <a:srgbClr val="7F7F7F"/>
                </a:solidFill>
                <a:latin typeface="Proxima Nova"/>
                <a:sym typeface="Proxima Nova"/>
              </a:rPr>
              <a:t>D30 retention</a:t>
            </a:r>
            <a:r>
              <a:rPr lang="ru-RU" sz="1016" dirty="0">
                <a:solidFill>
                  <a:srgbClr val="7F7F7F"/>
                </a:solidFill>
                <a:latin typeface="Proxima Nova"/>
                <a:sym typeface="Proxima Nova"/>
              </a:rPr>
              <a:t>, что в 3 раза выше, </a:t>
            </a:r>
            <a:br>
              <a:rPr lang="ru-RU" sz="1016" dirty="0">
                <a:solidFill>
                  <a:srgbClr val="7F7F7F"/>
                </a:solidFill>
                <a:latin typeface="Proxima Nova"/>
                <a:sym typeface="Proxima Nova"/>
              </a:rPr>
            </a:br>
            <a:r>
              <a:rPr lang="ru-RU" sz="1016" dirty="0">
                <a:solidFill>
                  <a:srgbClr val="7F7F7F"/>
                </a:solidFill>
                <a:latin typeface="Proxima Nova"/>
                <a:sym typeface="Proxima Nova"/>
              </a:rPr>
              <a:t>чем в среднем по индустрии</a:t>
            </a:r>
            <a:br>
              <a:rPr lang="en-US" sz="1016" dirty="0">
                <a:solidFill>
                  <a:srgbClr val="7F7F7F"/>
                </a:solidFill>
                <a:latin typeface="Proxima Nova"/>
                <a:sym typeface="Proxima Nova"/>
              </a:rPr>
            </a:br>
            <a:endParaRPr sz="1016" dirty="0">
              <a:solidFill>
                <a:srgbClr val="7F7F7F"/>
              </a:solidFill>
              <a:latin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7">
            <a:extLst>
              <a:ext uri="{FF2B5EF4-FFF2-40B4-BE49-F238E27FC236}">
                <a16:creationId xmlns:a16="http://schemas.microsoft.com/office/drawing/2014/main" id="{B73E033F-90FA-7C4D-A1E1-CC292E907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5" b="13197"/>
          <a:stretch/>
        </p:blipFill>
        <p:spPr>
          <a:xfrm>
            <a:off x="0" y="2454219"/>
            <a:ext cx="6265460" cy="26890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176B2D8-81F5-7949-8395-E7B928C62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69" y="1276350"/>
            <a:ext cx="3899531" cy="2780221"/>
          </a:xfrm>
          <a:prstGeom prst="rect">
            <a:avLst/>
          </a:prstGeom>
        </p:spPr>
      </p:pic>
      <p:sp>
        <p:nvSpPr>
          <p:cNvPr id="37" name="Google Shape;308;p21">
            <a:extLst>
              <a:ext uri="{FF2B5EF4-FFF2-40B4-BE49-F238E27FC236}">
                <a16:creationId xmlns:a16="http://schemas.microsoft.com/office/drawing/2014/main" id="{61E3351C-38CF-634E-9410-9AC883F873E3}"/>
              </a:ext>
            </a:extLst>
          </p:cNvPr>
          <p:cNvSpPr/>
          <p:nvPr/>
        </p:nvSpPr>
        <p:spPr>
          <a:xfrm>
            <a:off x="3962526" y="686613"/>
            <a:ext cx="4737555" cy="1242333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08;p21">
            <a:extLst>
              <a:ext uri="{FF2B5EF4-FFF2-40B4-BE49-F238E27FC236}">
                <a16:creationId xmlns:a16="http://schemas.microsoft.com/office/drawing/2014/main" id="{36E9CBC8-B36E-D949-A64C-E5AC25E37962}"/>
              </a:ext>
            </a:extLst>
          </p:cNvPr>
          <p:cNvSpPr/>
          <p:nvPr/>
        </p:nvSpPr>
        <p:spPr>
          <a:xfrm>
            <a:off x="4005788" y="3593225"/>
            <a:ext cx="4737555" cy="1376907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08;p21">
            <a:extLst>
              <a:ext uri="{FF2B5EF4-FFF2-40B4-BE49-F238E27FC236}">
                <a16:creationId xmlns:a16="http://schemas.microsoft.com/office/drawing/2014/main" id="{114FD9AA-7E57-DF44-B8A7-78CAE82F4D9E}"/>
              </a:ext>
            </a:extLst>
          </p:cNvPr>
          <p:cNvSpPr/>
          <p:nvPr/>
        </p:nvSpPr>
        <p:spPr>
          <a:xfrm>
            <a:off x="3984898" y="2035275"/>
            <a:ext cx="4737555" cy="1437351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B058DB-49C3-2B48-BC2D-2D48D977DE00}"/>
              </a:ext>
            </a:extLst>
          </p:cNvPr>
          <p:cNvGrpSpPr/>
          <p:nvPr/>
        </p:nvGrpSpPr>
        <p:grpSpPr>
          <a:xfrm>
            <a:off x="4125290" y="3588408"/>
            <a:ext cx="5188230" cy="1404331"/>
            <a:chOff x="9603193" y="4800518"/>
            <a:chExt cx="5527079" cy="221157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0DC0051B-7878-1C47-98F6-B6355E35B76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8729467"/>
                </p:ext>
              </p:extLst>
            </p:nvPr>
          </p:nvGraphicFramePr>
          <p:xfrm>
            <a:off x="9603193" y="4800518"/>
            <a:ext cx="5527079" cy="22115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C0BE0B-F4F6-B742-8408-DE889DA8E62B}"/>
                </a:ext>
              </a:extLst>
            </p:cNvPr>
            <p:cNvSpPr txBox="1"/>
            <p:nvPr/>
          </p:nvSpPr>
          <p:spPr>
            <a:xfrm>
              <a:off x="9739628" y="5729333"/>
              <a:ext cx="734672" cy="422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43" b="1" dirty="0">
                  <a:solidFill>
                    <a:schemeClr val="bg1"/>
                  </a:solidFill>
                  <a:latin typeface="Proxima Nova" panose="02000506030000020004" pitchFamily="2" charset="0"/>
                </a:rPr>
                <a:t>13%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D48B73-A386-8847-8661-34ADEF477B29}"/>
                </a:ext>
              </a:extLst>
            </p:cNvPr>
            <p:cNvSpPr txBox="1"/>
            <p:nvPr/>
          </p:nvSpPr>
          <p:spPr>
            <a:xfrm>
              <a:off x="10383493" y="5736423"/>
              <a:ext cx="734672" cy="422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43" b="1" dirty="0">
                  <a:solidFill>
                    <a:schemeClr val="bg1"/>
                  </a:solidFill>
                  <a:latin typeface="Proxima Nova" panose="02000506030000020004" pitchFamily="2" charset="0"/>
                </a:rPr>
                <a:t>57%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52227B-BA3E-4144-9745-A122A7BC3085}"/>
                </a:ext>
              </a:extLst>
            </p:cNvPr>
            <p:cNvSpPr txBox="1"/>
            <p:nvPr/>
          </p:nvSpPr>
          <p:spPr>
            <a:xfrm>
              <a:off x="12823469" y="5736423"/>
              <a:ext cx="734672" cy="422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43" b="1" dirty="0">
                  <a:solidFill>
                    <a:schemeClr val="bg1"/>
                  </a:solidFill>
                  <a:latin typeface="Proxima Nova" panose="02000506030000020004" pitchFamily="2" charset="0"/>
                </a:rPr>
                <a:t>30%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A6DA70-BB2E-DB43-9578-B79EBD7792C9}"/>
              </a:ext>
            </a:extLst>
          </p:cNvPr>
          <p:cNvGrpSpPr/>
          <p:nvPr/>
        </p:nvGrpSpPr>
        <p:grpSpPr>
          <a:xfrm>
            <a:off x="4125290" y="2085582"/>
            <a:ext cx="5190662" cy="1404331"/>
            <a:chOff x="9603193" y="2611861"/>
            <a:chExt cx="5368583" cy="2211578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6BC55854-1023-DA40-BE1B-EAF8B242667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22214493"/>
                </p:ext>
              </p:extLst>
            </p:nvPr>
          </p:nvGraphicFramePr>
          <p:xfrm>
            <a:off x="9603193" y="2611861"/>
            <a:ext cx="5368583" cy="22115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E1D6F9-BD73-9F4E-8243-8AE0579CA882}"/>
                </a:ext>
              </a:extLst>
            </p:cNvPr>
            <p:cNvSpPr txBox="1"/>
            <p:nvPr/>
          </p:nvSpPr>
          <p:spPr>
            <a:xfrm>
              <a:off x="9781537" y="3532873"/>
              <a:ext cx="734672" cy="422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43" b="1" dirty="0">
                  <a:solidFill>
                    <a:schemeClr val="bg1"/>
                  </a:solidFill>
                  <a:latin typeface="Proxima Nova" panose="02000506030000020004" pitchFamily="2" charset="0"/>
                </a:rPr>
                <a:t>73%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51AB27-76C4-3E49-9D37-EDE396312C10}"/>
                </a:ext>
              </a:extLst>
            </p:cNvPr>
            <p:cNvSpPr txBox="1"/>
            <p:nvPr/>
          </p:nvSpPr>
          <p:spPr>
            <a:xfrm>
              <a:off x="12823469" y="3534839"/>
              <a:ext cx="734672" cy="422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43" b="1" dirty="0">
                  <a:solidFill>
                    <a:schemeClr val="bg1"/>
                  </a:solidFill>
                  <a:latin typeface="Proxima Nova" panose="02000506030000020004" pitchFamily="2" charset="0"/>
                </a:rPr>
                <a:t>19%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F69A9A-527A-5F40-9922-B5C4E12DEED3}"/>
                </a:ext>
              </a:extLst>
            </p:cNvPr>
            <p:cNvSpPr txBox="1"/>
            <p:nvPr/>
          </p:nvSpPr>
          <p:spPr>
            <a:xfrm>
              <a:off x="13623262" y="3535135"/>
              <a:ext cx="734672" cy="422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43" b="1" dirty="0">
                  <a:solidFill>
                    <a:schemeClr val="bg1"/>
                  </a:solidFill>
                  <a:latin typeface="Proxima Nova" panose="02000506030000020004" pitchFamily="2" charset="0"/>
                </a:rPr>
                <a:t>8%</a:t>
              </a:r>
            </a:p>
          </p:txBody>
        </p:sp>
      </p:grpSp>
      <p:sp>
        <p:nvSpPr>
          <p:cNvPr id="14" name="Google Shape;393;p26">
            <a:extLst>
              <a:ext uri="{FF2B5EF4-FFF2-40B4-BE49-F238E27FC236}">
                <a16:creationId xmlns:a16="http://schemas.microsoft.com/office/drawing/2014/main" id="{9C00289D-FC5E-744C-B080-5E5647F505E3}"/>
              </a:ext>
            </a:extLst>
          </p:cNvPr>
          <p:cNvSpPr txBox="1"/>
          <p:nvPr/>
        </p:nvSpPr>
        <p:spPr>
          <a:xfrm>
            <a:off x="428257" y="250009"/>
            <a:ext cx="7155062" cy="42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3501" marR="1401"/>
            <a:r>
              <a:rPr lang="ru-RU" sz="2728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Размер имеет значение</a:t>
            </a:r>
            <a:endParaRPr sz="2728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5" name="Google Shape;394;p26">
            <a:extLst>
              <a:ext uri="{FF2B5EF4-FFF2-40B4-BE49-F238E27FC236}">
                <a16:creationId xmlns:a16="http://schemas.microsoft.com/office/drawing/2014/main" id="{F5F636D6-B702-F642-A047-6372A809B29B}"/>
              </a:ext>
            </a:extLst>
          </p:cNvPr>
          <p:cNvCxnSpPr/>
          <p:nvPr/>
        </p:nvCxnSpPr>
        <p:spPr>
          <a:xfrm>
            <a:off x="428252" y="807575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82FE0CB-82FD-5D41-AC5E-165D951EC693}"/>
              </a:ext>
            </a:extLst>
          </p:cNvPr>
          <p:cNvSpPr txBox="1"/>
          <p:nvPr/>
        </p:nvSpPr>
        <p:spPr>
          <a:xfrm>
            <a:off x="4175224" y="3713751"/>
            <a:ext cx="2239839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24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Диагональ экрана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951726-F31B-E746-9C70-B50D51AEC03F}"/>
              </a:ext>
            </a:extLst>
          </p:cNvPr>
          <p:cNvSpPr txBox="1"/>
          <p:nvPr/>
        </p:nvSpPr>
        <p:spPr>
          <a:xfrm>
            <a:off x="4175224" y="2151543"/>
            <a:ext cx="2156080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24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Разрешение экрана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48EC15-352B-654D-8D71-0BDCD03F88C1}"/>
              </a:ext>
            </a:extLst>
          </p:cNvPr>
          <p:cNvSpPr txBox="1"/>
          <p:nvPr/>
        </p:nvSpPr>
        <p:spPr>
          <a:xfrm>
            <a:off x="227598" y="4663984"/>
            <a:ext cx="3084499" cy="365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78" b="1" dirty="0">
                <a:solidFill>
                  <a:schemeClr val="bg1"/>
                </a:solidFill>
                <a:latin typeface="Proxima Nova" panose="02000506030000020004" pitchFamily="2" charset="0"/>
              </a:rPr>
              <a:t>332 450 ₽ </a:t>
            </a:r>
            <a:r>
              <a:rPr lang="ru-RU" sz="1143" dirty="0">
                <a:solidFill>
                  <a:schemeClr val="bg1"/>
                </a:solidFill>
                <a:latin typeface="Proxima Nova" panose="02000506030000020004" pitchFamily="2" charset="0"/>
              </a:rPr>
              <a:t>самый дорогой телевизор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AD7698-5270-C94E-AADE-352D84C0BCC0}"/>
              </a:ext>
            </a:extLst>
          </p:cNvPr>
          <p:cNvGrpSpPr/>
          <p:nvPr/>
        </p:nvGrpSpPr>
        <p:grpSpPr>
          <a:xfrm>
            <a:off x="4125290" y="765608"/>
            <a:ext cx="5188230" cy="1319975"/>
            <a:chOff x="9615686" y="1007283"/>
            <a:chExt cx="5133787" cy="2078731"/>
          </a:xfrm>
        </p:grpSpPr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6E32B5F3-60FD-5449-BAE2-42AAB3A4D35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91879532"/>
                </p:ext>
              </p:extLst>
            </p:nvPr>
          </p:nvGraphicFramePr>
          <p:xfrm>
            <a:off x="9615686" y="1007283"/>
            <a:ext cx="5133787" cy="20787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1C6614-5BE2-9C49-91DC-E3A0717C860B}"/>
                </a:ext>
              </a:extLst>
            </p:cNvPr>
            <p:cNvSpPr txBox="1"/>
            <p:nvPr/>
          </p:nvSpPr>
          <p:spPr>
            <a:xfrm>
              <a:off x="9851918" y="1815279"/>
              <a:ext cx="1311571" cy="453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70" b="1" dirty="0">
                  <a:solidFill>
                    <a:schemeClr val="bg1"/>
                  </a:solidFill>
                  <a:latin typeface="Proxima Nova" panose="02000506030000020004" pitchFamily="2" charset="0"/>
                </a:rPr>
                <a:t>41%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04C771-A974-6345-80C7-E005C5EA7DD7}"/>
                </a:ext>
              </a:extLst>
            </p:cNvPr>
            <p:cNvSpPr txBox="1"/>
            <p:nvPr/>
          </p:nvSpPr>
          <p:spPr>
            <a:xfrm>
              <a:off x="11523796" y="1810903"/>
              <a:ext cx="501551" cy="453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70" b="1" dirty="0">
                  <a:solidFill>
                    <a:schemeClr val="bg1"/>
                  </a:solidFill>
                  <a:latin typeface="Proxima Nova" panose="02000506030000020004" pitchFamily="2" charset="0"/>
                </a:rPr>
                <a:t>59%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19653F1-3228-AC47-9524-AD6D57433CF6}"/>
              </a:ext>
            </a:extLst>
          </p:cNvPr>
          <p:cNvSpPr txBox="1"/>
          <p:nvPr/>
        </p:nvSpPr>
        <p:spPr>
          <a:xfrm>
            <a:off x="359916" y="4397862"/>
            <a:ext cx="3355406" cy="365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78" b="1" dirty="0">
                <a:solidFill>
                  <a:schemeClr val="bg1"/>
                </a:solidFill>
                <a:latin typeface="Proxima Nova" panose="02000506030000020004" pitchFamily="2" charset="0"/>
              </a:rPr>
              <a:t>34 625 </a:t>
            </a:r>
            <a:r>
              <a:rPr lang="en-US" sz="1778" b="1" dirty="0">
                <a:solidFill>
                  <a:schemeClr val="bg1"/>
                </a:solidFill>
                <a:latin typeface="Proxima Nova" panose="02000506030000020004" pitchFamily="2" charset="0"/>
              </a:rPr>
              <a:t>₽</a:t>
            </a:r>
            <a:r>
              <a:rPr lang="ru-RU" sz="1778" b="1" dirty="0">
                <a:solidFill>
                  <a:schemeClr val="bg1"/>
                </a:solidFill>
                <a:latin typeface="Proxima Nova" panose="02000506030000020004" pitchFamily="2" charset="0"/>
              </a:rPr>
              <a:t> </a:t>
            </a:r>
            <a:r>
              <a:rPr lang="ru-RU" sz="1143" dirty="0">
                <a:solidFill>
                  <a:schemeClr val="bg1"/>
                </a:solidFill>
                <a:latin typeface="Proxima Nova" panose="02000506030000020004" pitchFamily="2" charset="0"/>
              </a:rPr>
              <a:t>средняя стоимость телевизора  </a:t>
            </a:r>
            <a:endParaRPr lang="ru-RU" sz="762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BB947A-3284-2341-B8D1-2759A0B81F4C}"/>
              </a:ext>
            </a:extLst>
          </p:cNvPr>
          <p:cNvSpPr txBox="1"/>
          <p:nvPr/>
        </p:nvSpPr>
        <p:spPr>
          <a:xfrm>
            <a:off x="4206414" y="4600865"/>
            <a:ext cx="606256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до 32</a:t>
            </a:r>
            <a:r>
              <a:rPr lang="en-US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"</a:t>
            </a:r>
            <a:endParaRPr lang="ru-RU" sz="1143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0F8640-ABCF-0E40-BE86-7627C4434755}"/>
              </a:ext>
            </a:extLst>
          </p:cNvPr>
          <p:cNvSpPr txBox="1"/>
          <p:nvPr/>
        </p:nvSpPr>
        <p:spPr>
          <a:xfrm>
            <a:off x="4857752" y="4605366"/>
            <a:ext cx="718466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40"</a:t>
            </a:r>
            <a:r>
              <a:rPr lang="ru-RU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–50</a:t>
            </a:r>
            <a:r>
              <a:rPr lang="en-US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"</a:t>
            </a:r>
            <a:endParaRPr lang="ru-RU" sz="1143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BF6792-C4C9-6F44-8AB5-F11C10CADEE8}"/>
              </a:ext>
            </a:extLst>
          </p:cNvPr>
          <p:cNvSpPr txBox="1"/>
          <p:nvPr/>
        </p:nvSpPr>
        <p:spPr>
          <a:xfrm>
            <a:off x="7148140" y="4605366"/>
            <a:ext cx="1013419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5</a:t>
            </a:r>
            <a:r>
              <a:rPr lang="ru-RU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5</a:t>
            </a:r>
            <a:r>
              <a:rPr lang="en-US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"</a:t>
            </a:r>
            <a:r>
              <a:rPr lang="ru-RU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 и более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222D40-57C9-1D42-9C50-F43F49B1DD80}"/>
              </a:ext>
            </a:extLst>
          </p:cNvPr>
          <p:cNvSpPr txBox="1"/>
          <p:nvPr/>
        </p:nvSpPr>
        <p:spPr>
          <a:xfrm>
            <a:off x="4259168" y="3067465"/>
            <a:ext cx="798316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Ultra HD</a:t>
            </a:r>
            <a:endParaRPr lang="ru-RU" sz="1143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92A645-CA2B-9B4A-9D9E-EF768ED4A7C0}"/>
              </a:ext>
            </a:extLst>
          </p:cNvPr>
          <p:cNvSpPr txBox="1"/>
          <p:nvPr/>
        </p:nvSpPr>
        <p:spPr>
          <a:xfrm>
            <a:off x="7207081" y="3006290"/>
            <a:ext cx="769665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Full HD  </a:t>
            </a:r>
            <a:br>
              <a:rPr lang="en-US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</a:br>
            <a:r>
              <a:rPr lang="en-US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1080p</a:t>
            </a:r>
            <a:endParaRPr lang="ru-RU" sz="1143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6F2CD1-045F-2D40-AAA2-791F576F02E1}"/>
              </a:ext>
            </a:extLst>
          </p:cNvPr>
          <p:cNvSpPr txBox="1"/>
          <p:nvPr/>
        </p:nvSpPr>
        <p:spPr>
          <a:xfrm>
            <a:off x="8012129" y="3020063"/>
            <a:ext cx="785656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HD  </a:t>
            </a:r>
            <a:br>
              <a:rPr lang="en-US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</a:br>
            <a:r>
              <a:rPr lang="en-US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720p</a:t>
            </a:r>
            <a:endParaRPr lang="ru-RU" sz="1143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5D4477-DB40-F341-A707-344544AF9DA8}"/>
              </a:ext>
            </a:extLst>
          </p:cNvPr>
          <p:cNvSpPr txBox="1"/>
          <p:nvPr/>
        </p:nvSpPr>
        <p:spPr>
          <a:xfrm>
            <a:off x="4207188" y="803916"/>
            <a:ext cx="2255717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24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Модель телевизора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AEAEA5-976D-FB4D-9055-ED27808A967A}"/>
              </a:ext>
            </a:extLst>
          </p:cNvPr>
          <p:cNvSpPr txBox="1"/>
          <p:nvPr/>
        </p:nvSpPr>
        <p:spPr>
          <a:xfrm>
            <a:off x="4206414" y="1640834"/>
            <a:ext cx="364202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LG</a:t>
            </a:r>
            <a:endParaRPr lang="ru-RU" sz="1143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44F24F-03D7-4843-9B44-D1640528CE06}"/>
              </a:ext>
            </a:extLst>
          </p:cNvPr>
          <p:cNvSpPr txBox="1"/>
          <p:nvPr/>
        </p:nvSpPr>
        <p:spPr>
          <a:xfrm>
            <a:off x="5909605" y="1648446"/>
            <a:ext cx="779381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Samsung</a:t>
            </a:r>
            <a:endParaRPr lang="ru-RU" sz="1143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505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7"/>
          <p:cNvSpPr txBox="1"/>
          <p:nvPr/>
        </p:nvSpPr>
        <p:spPr>
          <a:xfrm>
            <a:off x="428257" y="250009"/>
            <a:ext cx="7155062" cy="42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3501" marR="1401"/>
            <a:r>
              <a:rPr lang="ru-RU" sz="2728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Лучшее предложение</a:t>
            </a:r>
            <a:endParaRPr sz="2728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01" name="Google Shape;401;p27"/>
          <p:cNvCxnSpPr/>
          <p:nvPr/>
        </p:nvCxnSpPr>
        <p:spPr>
          <a:xfrm>
            <a:off x="428252" y="807575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5" name="Google Shape;405;p27"/>
          <p:cNvSpPr txBox="1"/>
          <p:nvPr/>
        </p:nvSpPr>
        <p:spPr>
          <a:xfrm>
            <a:off x="804459" y="3221663"/>
            <a:ext cx="1409729" cy="41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098" tIns="23098" rIns="23098" bIns="23098" anchor="ctr" anchorCtr="0">
            <a:noAutofit/>
          </a:bodyPr>
          <a:lstStyle/>
          <a:p>
            <a:r>
              <a:rPr lang="ru-RU" sz="1270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Рекламодателям</a:t>
            </a:r>
            <a:endParaRPr sz="1270" dirty="0">
              <a:solidFill>
                <a:srgbClr val="00AEFF"/>
              </a:solidFill>
            </a:endParaRPr>
          </a:p>
        </p:txBody>
      </p:sp>
      <p:sp>
        <p:nvSpPr>
          <p:cNvPr id="406" name="Google Shape;406;p27"/>
          <p:cNvSpPr txBox="1"/>
          <p:nvPr/>
        </p:nvSpPr>
        <p:spPr>
          <a:xfrm>
            <a:off x="3804639" y="3221663"/>
            <a:ext cx="1409729" cy="41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098" tIns="23098" rIns="23098" bIns="23098" anchor="ctr" anchorCtr="0">
            <a:noAutofit/>
          </a:bodyPr>
          <a:lstStyle/>
          <a:p>
            <a:r>
              <a:rPr lang="ru-RU" sz="1270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Пользователям</a:t>
            </a:r>
            <a:endParaRPr sz="1270" dirty="0">
              <a:solidFill>
                <a:srgbClr val="00AEFF"/>
              </a:solidFill>
            </a:endParaRPr>
          </a:p>
        </p:txBody>
      </p:sp>
      <p:sp>
        <p:nvSpPr>
          <p:cNvPr id="407" name="Google Shape;407;p27"/>
          <p:cNvSpPr txBox="1"/>
          <p:nvPr/>
        </p:nvSpPr>
        <p:spPr>
          <a:xfrm>
            <a:off x="6522122" y="3221662"/>
            <a:ext cx="2042150" cy="41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098" tIns="23098" rIns="23098" bIns="23098" anchor="ctr" anchorCtr="0">
            <a:noAutofit/>
          </a:bodyPr>
          <a:lstStyle/>
          <a:p>
            <a:r>
              <a:rPr lang="ru-RU" sz="1270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Владельцам контента</a:t>
            </a:r>
            <a:endParaRPr sz="1270" dirty="0">
              <a:solidFill>
                <a:srgbClr val="00AEFF"/>
              </a:solidFill>
            </a:endParaRPr>
          </a:p>
        </p:txBody>
      </p:sp>
      <p:sp>
        <p:nvSpPr>
          <p:cNvPr id="408" name="Google Shape;408;p27"/>
          <p:cNvSpPr txBox="1">
            <a:spLocks noGrp="1"/>
          </p:cNvSpPr>
          <p:nvPr>
            <p:ph type="body" idx="1"/>
          </p:nvPr>
        </p:nvSpPr>
        <p:spPr>
          <a:xfrm>
            <a:off x="-27909" y="3505525"/>
            <a:ext cx="3357162" cy="105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marL="181451" indent="-181451">
              <a:spcBef>
                <a:spcPts val="0"/>
              </a:spcBef>
            </a:pPr>
            <a:endParaRPr sz="975" dirty="0"/>
          </a:p>
          <a:p>
            <a:pPr marL="633849" lvl="1" indent="-181451">
              <a:lnSpc>
                <a:spcPct val="100000"/>
              </a:lnSpc>
              <a:buClr>
                <a:srgbClr val="595959"/>
              </a:buClr>
              <a:buSzPts val="1300"/>
            </a:pPr>
            <a:r>
              <a:rPr lang="ru-RU" sz="1016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Доступ к труднодосягаемой</a:t>
            </a:r>
            <a:r>
              <a:rPr lang="ru-RU" sz="1016" dirty="0">
                <a:solidFill>
                  <a:srgbClr val="4A4A4A"/>
                </a:solidFill>
                <a:highlight>
                  <a:srgbClr val="FFFFFF"/>
                </a:highlight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ru-RU" sz="1016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аудитории</a:t>
            </a:r>
          </a:p>
          <a:p>
            <a:pPr marL="633849" lvl="1" indent="-181451">
              <a:lnSpc>
                <a:spcPct val="100000"/>
              </a:lnSpc>
              <a:buClr>
                <a:srgbClr val="595959"/>
              </a:buClr>
              <a:buSzPts val="1300"/>
            </a:pPr>
            <a:r>
              <a:rPr lang="ru-RU" sz="1016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Отсутствие </a:t>
            </a:r>
            <a:r>
              <a:rPr lang="ru-RU" sz="1016" dirty="0" err="1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блокировщиков</a:t>
            </a:r>
            <a:r>
              <a:rPr lang="ru-RU" sz="1016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 рекламы</a:t>
            </a:r>
          </a:p>
          <a:p>
            <a:pPr marL="633849" lvl="1" indent="-181451">
              <a:lnSpc>
                <a:spcPct val="100000"/>
              </a:lnSpc>
              <a:buClr>
                <a:srgbClr val="595959"/>
              </a:buClr>
              <a:buSzPts val="1300"/>
            </a:pPr>
            <a:r>
              <a:rPr lang="ru-RU" sz="1016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Вовлеченность аудитории</a:t>
            </a:r>
          </a:p>
          <a:p>
            <a:pPr marL="633849" lvl="1" indent="-181451">
              <a:lnSpc>
                <a:spcPct val="100000"/>
              </a:lnSpc>
              <a:buClr>
                <a:srgbClr val="595959"/>
              </a:buClr>
              <a:buSzPts val="1300"/>
            </a:pPr>
            <a:r>
              <a:rPr lang="ru-RU" sz="1016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Адресность и персонализация присущая </a:t>
            </a:r>
            <a:r>
              <a:rPr lang="en-US" sz="1016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digital-</a:t>
            </a:r>
            <a:r>
              <a:rPr lang="ru-RU" sz="1016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среде</a:t>
            </a:r>
          </a:p>
        </p:txBody>
      </p:sp>
      <p:sp>
        <p:nvSpPr>
          <p:cNvPr id="409" name="Google Shape;409;p27"/>
          <p:cNvSpPr txBox="1">
            <a:spLocks noGrp="1"/>
          </p:cNvSpPr>
          <p:nvPr>
            <p:ph type="body" idx="1"/>
          </p:nvPr>
        </p:nvSpPr>
        <p:spPr>
          <a:xfrm>
            <a:off x="3073896" y="3505525"/>
            <a:ext cx="2871214" cy="144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sz="975" dirty="0"/>
          </a:p>
          <a:p>
            <a:pPr lvl="1" indent="-233342">
              <a:lnSpc>
                <a:spcPct val="100000"/>
              </a:lnSpc>
              <a:buClr>
                <a:srgbClr val="595959"/>
              </a:buClr>
              <a:buSzPts val="1300"/>
              <a:buFont typeface="Proxima Nova"/>
              <a:buChar char="•"/>
            </a:pP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Удобство просмотра видео </a:t>
            </a:r>
            <a:b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на большом экране</a:t>
            </a:r>
            <a:endParaRPr lang="en-US" sz="1016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1" indent="-233342">
              <a:lnSpc>
                <a:spcPct val="100000"/>
              </a:lnSpc>
              <a:buClr>
                <a:srgbClr val="595959"/>
              </a:buClr>
              <a:buSzPts val="1300"/>
              <a:buFont typeface="Proxima Nova"/>
              <a:buChar char="•"/>
            </a:pP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Больший выбор контента, как бесплатного так и премиального</a:t>
            </a:r>
          </a:p>
          <a:p>
            <a:pPr lvl="1" indent="-233342">
              <a:lnSpc>
                <a:spcPct val="100000"/>
              </a:lnSpc>
              <a:buClr>
                <a:srgbClr val="595959"/>
              </a:buClr>
              <a:buSzPts val="1300"/>
              <a:buFont typeface="Proxima Nova"/>
              <a:buChar char="•"/>
            </a:pP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Просмотр детского контента </a:t>
            </a:r>
            <a:b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в изолированном окружении</a:t>
            </a:r>
          </a:p>
          <a:p>
            <a:pPr lvl="1" indent="-233342">
              <a:lnSpc>
                <a:spcPct val="100000"/>
              </a:lnSpc>
              <a:buClr>
                <a:srgbClr val="595959"/>
              </a:buClr>
              <a:buSzPts val="1300"/>
              <a:buFont typeface="Proxima Nova"/>
              <a:buChar char="•"/>
            </a:pPr>
            <a:endParaRPr lang="ru-RU" sz="1016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0" name="Google Shape;410;p27"/>
          <p:cNvSpPr txBox="1">
            <a:spLocks noGrp="1"/>
          </p:cNvSpPr>
          <p:nvPr>
            <p:ph type="body" idx="1"/>
          </p:nvPr>
        </p:nvSpPr>
        <p:spPr>
          <a:xfrm>
            <a:off x="5945110" y="3505525"/>
            <a:ext cx="2869126" cy="13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sz="975" dirty="0"/>
          </a:p>
          <a:p>
            <a:pPr lvl="1" indent="-233342">
              <a:lnSpc>
                <a:spcPct val="100000"/>
              </a:lnSpc>
              <a:buClr>
                <a:srgbClr val="595959"/>
              </a:buClr>
              <a:buSzPts val="1300"/>
              <a:buFont typeface="Proxima Nova"/>
              <a:buChar char="•"/>
            </a:pP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Прямой контакт с лояльной аудиторией</a:t>
            </a:r>
          </a:p>
          <a:p>
            <a:pPr lvl="1" indent="-233342">
              <a:lnSpc>
                <a:spcPct val="100000"/>
              </a:lnSpc>
              <a:buClr>
                <a:srgbClr val="595959"/>
              </a:buClr>
              <a:buSzPts val="1300"/>
              <a:buFont typeface="Proxima Nova"/>
              <a:buChar char="•"/>
            </a:pP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Привлечение новых зрителей</a:t>
            </a:r>
          </a:p>
          <a:p>
            <a:pPr lvl="1" indent="-233342">
              <a:lnSpc>
                <a:spcPct val="100000"/>
              </a:lnSpc>
              <a:buClr>
                <a:srgbClr val="595959"/>
              </a:buClr>
              <a:buSzPts val="1300"/>
              <a:buFont typeface="Proxima Nova"/>
              <a:buChar char="•"/>
            </a:pP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Новый источник дохода</a:t>
            </a:r>
          </a:p>
          <a:p>
            <a:pPr lvl="1" indent="-233342">
              <a:lnSpc>
                <a:spcPct val="100000"/>
              </a:lnSpc>
              <a:buClr>
                <a:srgbClr val="595959"/>
              </a:buClr>
              <a:buSzPts val="1300"/>
              <a:buFont typeface="Proxima Nova"/>
              <a:buChar char="•"/>
            </a:pP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Более высокий уровень независимости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509B2-E4A7-4043-B2D9-51E14537D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6" y="1458560"/>
            <a:ext cx="2122099" cy="1607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C72357-9489-FF46-8016-DAF25F0FC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266" y="1453199"/>
            <a:ext cx="2347993" cy="1565328"/>
          </a:xfrm>
          <a:prstGeom prst="rect">
            <a:avLst/>
          </a:prstGeom>
        </p:spPr>
      </p:pic>
      <p:pic>
        <p:nvPicPr>
          <p:cNvPr id="17" name="Рисунок 10">
            <a:extLst>
              <a:ext uri="{FF2B5EF4-FFF2-40B4-BE49-F238E27FC236}">
                <a16:creationId xmlns:a16="http://schemas.microsoft.com/office/drawing/2014/main" id="{C658306A-E8EB-4A41-94F8-396924161D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6" t="-2728" r="5178" b="14817"/>
          <a:stretch/>
        </p:blipFill>
        <p:spPr>
          <a:xfrm flipV="1">
            <a:off x="5757385" y="220"/>
            <a:ext cx="3393611" cy="178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B4FEF-18AA-9444-94A1-7DDC4416D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655" y="1590224"/>
            <a:ext cx="2093941" cy="142830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39">
            <a:extLst>
              <a:ext uri="{FF2B5EF4-FFF2-40B4-BE49-F238E27FC236}">
                <a16:creationId xmlns:a16="http://schemas.microsoft.com/office/drawing/2014/main" id="{7260A844-F81E-1548-AFC3-5E7589DD5E2F}"/>
              </a:ext>
            </a:extLst>
          </p:cNvPr>
          <p:cNvSpPr/>
          <p:nvPr/>
        </p:nvSpPr>
        <p:spPr>
          <a:xfrm>
            <a:off x="5209513" y="1282247"/>
            <a:ext cx="3825402" cy="3734283"/>
          </a:xfrm>
          <a:prstGeom prst="roundRect">
            <a:avLst>
              <a:gd name="adj" fmla="val 4815"/>
            </a:avLst>
          </a:prstGeom>
          <a:solidFill>
            <a:schemeClr val="bg1"/>
          </a:solidFill>
          <a:ln>
            <a:noFill/>
          </a:ln>
          <a:effectLst>
            <a:outerShdw blurRad="889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52"/>
          </a:p>
        </p:txBody>
      </p:sp>
      <p:sp>
        <p:nvSpPr>
          <p:cNvPr id="26" name="Скругленный прямоугольник 39">
            <a:extLst>
              <a:ext uri="{FF2B5EF4-FFF2-40B4-BE49-F238E27FC236}">
                <a16:creationId xmlns:a16="http://schemas.microsoft.com/office/drawing/2014/main" id="{756279BB-FC19-2B48-B4BD-A03C6D798367}"/>
              </a:ext>
            </a:extLst>
          </p:cNvPr>
          <p:cNvSpPr/>
          <p:nvPr/>
        </p:nvSpPr>
        <p:spPr>
          <a:xfrm>
            <a:off x="295077" y="1282247"/>
            <a:ext cx="4760965" cy="3734283"/>
          </a:xfrm>
          <a:prstGeom prst="roundRect">
            <a:avLst>
              <a:gd name="adj" fmla="val 4815"/>
            </a:avLst>
          </a:prstGeom>
          <a:solidFill>
            <a:schemeClr val="bg1"/>
          </a:solidFill>
          <a:ln>
            <a:noFill/>
          </a:ln>
          <a:effectLst>
            <a:outerShdw blurRad="889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52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0FCFACD-1578-5141-BE75-A70595CB8C1F}"/>
              </a:ext>
            </a:extLst>
          </p:cNvPr>
          <p:cNvGraphicFramePr/>
          <p:nvPr/>
        </p:nvGraphicFramePr>
        <p:xfrm>
          <a:off x="5209513" y="1095816"/>
          <a:ext cx="3872916" cy="3726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52DA1EF5-D4D3-8F45-B62C-82E368D24F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2563382"/>
              </p:ext>
            </p:extLst>
          </p:nvPr>
        </p:nvGraphicFramePr>
        <p:xfrm>
          <a:off x="609275" y="1237497"/>
          <a:ext cx="4525108" cy="3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Google Shape;344;p23">
            <a:extLst>
              <a:ext uri="{FF2B5EF4-FFF2-40B4-BE49-F238E27FC236}">
                <a16:creationId xmlns:a16="http://schemas.microsoft.com/office/drawing/2014/main" id="{8E6BB0A3-D758-0242-90F7-0B6AECE12E85}"/>
              </a:ext>
            </a:extLst>
          </p:cNvPr>
          <p:cNvSpPr txBox="1"/>
          <p:nvPr/>
        </p:nvSpPr>
        <p:spPr>
          <a:xfrm>
            <a:off x="379006" y="304673"/>
            <a:ext cx="7155062" cy="42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5775" marR="2311"/>
            <a:r>
              <a:rPr lang="ru-RU" sz="2728" b="1" dirty="0">
                <a:latin typeface="Proxima Nova"/>
                <a:ea typeface="Proxima Nova"/>
                <a:cs typeface="Proxima Nova"/>
                <a:sym typeface="Proxima Nova"/>
              </a:rPr>
              <a:t>Рост сети</a:t>
            </a:r>
            <a:r>
              <a:rPr lang="en-US" sz="2728" b="1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728" b="1" dirty="0" err="1">
                <a:latin typeface="Proxima Nova"/>
                <a:ea typeface="Proxima Nova"/>
                <a:cs typeface="Proxima Nova"/>
                <a:sym typeface="Proxima Nova"/>
              </a:rPr>
              <a:t>Getintent.TV</a:t>
            </a:r>
            <a:endParaRPr sz="2728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" name="Google Shape;345;p23">
            <a:extLst>
              <a:ext uri="{FF2B5EF4-FFF2-40B4-BE49-F238E27FC236}">
                <a16:creationId xmlns:a16="http://schemas.microsoft.com/office/drawing/2014/main" id="{39696CA4-5005-8641-87C4-52B1685FF41F}"/>
              </a:ext>
            </a:extLst>
          </p:cNvPr>
          <p:cNvCxnSpPr/>
          <p:nvPr/>
        </p:nvCxnSpPr>
        <p:spPr>
          <a:xfrm>
            <a:off x="364320" y="837523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F254095E-A49D-2F43-9C7B-604805505E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6" t="-2728" r="5178" b="14817"/>
          <a:stretch/>
        </p:blipFill>
        <p:spPr>
          <a:xfrm flipV="1">
            <a:off x="5750390" y="-3025"/>
            <a:ext cx="3393611" cy="1782831"/>
          </a:xfrm>
          <a:prstGeom prst="rect">
            <a:avLst/>
          </a:prstGeom>
        </p:spPr>
      </p:pic>
      <p:sp>
        <p:nvSpPr>
          <p:cNvPr id="6" name="Google Shape;367;p24">
            <a:extLst>
              <a:ext uri="{FF2B5EF4-FFF2-40B4-BE49-F238E27FC236}">
                <a16:creationId xmlns:a16="http://schemas.microsoft.com/office/drawing/2014/main" id="{09ABF21F-E33B-424B-B9B1-4E50E4FE3812}"/>
              </a:ext>
            </a:extLst>
          </p:cNvPr>
          <p:cNvSpPr txBox="1"/>
          <p:nvPr/>
        </p:nvSpPr>
        <p:spPr>
          <a:xfrm>
            <a:off x="364320" y="851891"/>
            <a:ext cx="8307638" cy="41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098" tIns="23098" rIns="23098" bIns="23098" anchor="ctr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270" b="1" dirty="0">
                <a:solidFill>
                  <a:srgbClr val="595959"/>
                </a:solidFill>
                <a:latin typeface="Proxima Nova"/>
                <a:sym typeface="Proxima Nova"/>
              </a:rPr>
              <a:t>В приоритете запуск приложений тематик </a:t>
            </a:r>
            <a:r>
              <a:rPr lang="en-US" sz="1270" b="1" dirty="0">
                <a:solidFill>
                  <a:srgbClr val="595959"/>
                </a:solidFill>
                <a:latin typeface="Proxima Nova"/>
                <a:sym typeface="Proxima Nova"/>
              </a:rPr>
              <a:t>lifestyle </a:t>
            </a:r>
            <a:r>
              <a:rPr lang="ru-RU" sz="1270" b="1" dirty="0">
                <a:solidFill>
                  <a:srgbClr val="595959"/>
                </a:solidFill>
                <a:latin typeface="Proxima Nova"/>
                <a:sym typeface="Proxima Nova"/>
              </a:rPr>
              <a:t>и </a:t>
            </a:r>
            <a:r>
              <a:rPr lang="en-US" sz="1270" b="1" dirty="0">
                <a:solidFill>
                  <a:srgbClr val="595959"/>
                </a:solidFill>
                <a:latin typeface="Proxima Nova"/>
                <a:sym typeface="Proxima Nova"/>
              </a:rPr>
              <a:t>fashion</a:t>
            </a:r>
            <a:endParaRPr sz="1240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52BEF40-97BC-CD49-B15E-28DF3463C8B1}"/>
              </a:ext>
            </a:extLst>
          </p:cNvPr>
          <p:cNvCxnSpPr/>
          <p:nvPr/>
        </p:nvCxnSpPr>
        <p:spPr>
          <a:xfrm>
            <a:off x="671877" y="1546968"/>
            <a:ext cx="0" cy="31178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01C3986-1253-C243-A39A-F9A4E77EE941}"/>
              </a:ext>
            </a:extLst>
          </p:cNvPr>
          <p:cNvSpPr txBox="1"/>
          <p:nvPr/>
        </p:nvSpPr>
        <p:spPr>
          <a:xfrm rot="16200000">
            <a:off x="-1122744" y="2995292"/>
            <a:ext cx="3296095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43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Ежемесячные активные пользователи, 2019 г.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49A5C7-3759-584F-B704-1FC9A52083FF}"/>
              </a:ext>
            </a:extLst>
          </p:cNvPr>
          <p:cNvSpPr txBox="1"/>
          <p:nvPr/>
        </p:nvSpPr>
        <p:spPr>
          <a:xfrm>
            <a:off x="5313510" y="1400391"/>
            <a:ext cx="2525068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7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Приложения</a:t>
            </a:r>
            <a:r>
              <a:rPr lang="en-US" sz="127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 (</a:t>
            </a:r>
            <a:r>
              <a:rPr lang="ru-RU" sz="127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количество</a:t>
            </a:r>
            <a:r>
              <a:rPr lang="en-US" sz="127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)</a:t>
            </a:r>
            <a:endParaRPr lang="ru-RU" sz="1270" b="1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F05D86E-AEC2-9B40-83C1-C81F7B216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438" y="284663"/>
            <a:ext cx="1189748" cy="3176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0ADEE1-7A61-2B4C-89A9-85B8E40B5F73}"/>
              </a:ext>
            </a:extLst>
          </p:cNvPr>
          <p:cNvSpPr txBox="1"/>
          <p:nvPr/>
        </p:nvSpPr>
        <p:spPr>
          <a:xfrm>
            <a:off x="767259" y="4774891"/>
            <a:ext cx="486030" cy="22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9" dirty="0">
                <a:latin typeface="Proxima Nova" panose="02000506030000020004" pitchFamily="2" charset="0"/>
              </a:rPr>
              <a:t>июнь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4857CB-1137-3648-A8AF-13554FAB9664}"/>
              </a:ext>
            </a:extLst>
          </p:cNvPr>
          <p:cNvSpPr txBox="1"/>
          <p:nvPr/>
        </p:nvSpPr>
        <p:spPr>
          <a:xfrm>
            <a:off x="5459068" y="4207855"/>
            <a:ext cx="272832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43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9FE75A-72BD-4940-99D9-355598269FD6}"/>
              </a:ext>
            </a:extLst>
          </p:cNvPr>
          <p:cNvSpPr txBox="1"/>
          <p:nvPr/>
        </p:nvSpPr>
        <p:spPr>
          <a:xfrm>
            <a:off x="5986583" y="4067465"/>
            <a:ext cx="271228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43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B3E98B-065D-FD42-BF4F-BB4BF487D9AC}"/>
              </a:ext>
            </a:extLst>
          </p:cNvPr>
          <p:cNvSpPr txBox="1"/>
          <p:nvPr/>
        </p:nvSpPr>
        <p:spPr>
          <a:xfrm>
            <a:off x="6510153" y="3764185"/>
            <a:ext cx="274434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43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8D365D-818E-C44D-B850-180EF6CB9FA1}"/>
              </a:ext>
            </a:extLst>
          </p:cNvPr>
          <p:cNvSpPr txBox="1"/>
          <p:nvPr/>
        </p:nvSpPr>
        <p:spPr>
          <a:xfrm>
            <a:off x="7042552" y="3341802"/>
            <a:ext cx="272832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43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31F0C-E656-5D45-9388-3D0524C46D17}"/>
              </a:ext>
            </a:extLst>
          </p:cNvPr>
          <p:cNvSpPr txBox="1"/>
          <p:nvPr/>
        </p:nvSpPr>
        <p:spPr>
          <a:xfrm>
            <a:off x="7545070" y="2769394"/>
            <a:ext cx="333746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43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12EAB0-0215-5B4A-98F1-933945051F62}"/>
              </a:ext>
            </a:extLst>
          </p:cNvPr>
          <p:cNvSpPr txBox="1"/>
          <p:nvPr/>
        </p:nvSpPr>
        <p:spPr>
          <a:xfrm>
            <a:off x="8065120" y="2210751"/>
            <a:ext cx="335348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43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16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697B2B-C9A3-2746-BB09-99AB37CAA4B1}"/>
              </a:ext>
            </a:extLst>
          </p:cNvPr>
          <p:cNvSpPr txBox="1"/>
          <p:nvPr/>
        </p:nvSpPr>
        <p:spPr>
          <a:xfrm>
            <a:off x="8562312" y="1643539"/>
            <a:ext cx="364202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43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20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38C744-5452-5740-95A0-6CB5F80A89DA}"/>
              </a:ext>
            </a:extLst>
          </p:cNvPr>
          <p:cNvCxnSpPr/>
          <p:nvPr/>
        </p:nvCxnSpPr>
        <p:spPr>
          <a:xfrm>
            <a:off x="1075604" y="1800643"/>
            <a:ext cx="409300" cy="0"/>
          </a:xfrm>
          <a:prstGeom prst="line">
            <a:avLst/>
          </a:prstGeom>
          <a:ln w="38100">
            <a:solidFill>
              <a:srgbClr val="004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64B88A7-3CCB-ED4C-A9B0-8BFDE0B1DBD9}"/>
              </a:ext>
            </a:extLst>
          </p:cNvPr>
          <p:cNvCxnSpPr/>
          <p:nvPr/>
        </p:nvCxnSpPr>
        <p:spPr>
          <a:xfrm>
            <a:off x="1075604" y="2049713"/>
            <a:ext cx="409300" cy="0"/>
          </a:xfrm>
          <a:prstGeom prst="line">
            <a:avLst/>
          </a:prstGeom>
          <a:ln w="3810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98C31AC-D5D9-6245-897C-4AA4F4984950}"/>
              </a:ext>
            </a:extLst>
          </p:cNvPr>
          <p:cNvCxnSpPr/>
          <p:nvPr/>
        </p:nvCxnSpPr>
        <p:spPr>
          <a:xfrm>
            <a:off x="1075604" y="2261054"/>
            <a:ext cx="409300" cy="0"/>
          </a:xfrm>
          <a:prstGeom prst="line">
            <a:avLst/>
          </a:prstGeom>
          <a:ln w="38100">
            <a:solidFill>
              <a:srgbClr val="FF4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20A6B47-15A4-154A-A27D-C9F2991F6010}"/>
              </a:ext>
            </a:extLst>
          </p:cNvPr>
          <p:cNvSpPr txBox="1"/>
          <p:nvPr/>
        </p:nvSpPr>
        <p:spPr>
          <a:xfrm>
            <a:off x="1588902" y="1653486"/>
            <a:ext cx="484428" cy="194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7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Android</a:t>
            </a:r>
            <a:endParaRPr lang="ru-RU" sz="667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972206-45FA-AE4D-B8B3-D8E730531228}"/>
              </a:ext>
            </a:extLst>
          </p:cNvPr>
          <p:cNvSpPr txBox="1"/>
          <p:nvPr/>
        </p:nvSpPr>
        <p:spPr>
          <a:xfrm>
            <a:off x="1588901" y="1907317"/>
            <a:ext cx="319318" cy="194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7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iOS</a:t>
            </a:r>
            <a:endParaRPr lang="ru-RU" sz="667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445A43-98D5-2841-B19B-F63344D02727}"/>
              </a:ext>
            </a:extLst>
          </p:cNvPr>
          <p:cNvSpPr txBox="1"/>
          <p:nvPr/>
        </p:nvSpPr>
        <p:spPr>
          <a:xfrm>
            <a:off x="1588900" y="2136210"/>
            <a:ext cx="724878" cy="194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7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Connected TV</a:t>
            </a:r>
            <a:endParaRPr lang="ru-RU" sz="667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851E372-C2FC-1A45-9DFD-9B25914DDA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299633" y="2029384"/>
            <a:ext cx="1453850" cy="136790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53B2898-53BA-0547-8F85-71062C9FFE35}"/>
              </a:ext>
            </a:extLst>
          </p:cNvPr>
          <p:cNvSpPr txBox="1"/>
          <p:nvPr/>
        </p:nvSpPr>
        <p:spPr>
          <a:xfrm>
            <a:off x="1370543" y="4777567"/>
            <a:ext cx="457176" cy="22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9" dirty="0">
                <a:latin typeface="Proxima Nova" panose="02000506030000020004" pitchFamily="2" charset="0"/>
              </a:rPr>
              <a:t>июль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8DC2FD-62B0-FF44-97B6-57AE8108E4A9}"/>
              </a:ext>
            </a:extLst>
          </p:cNvPr>
          <p:cNvSpPr txBox="1"/>
          <p:nvPr/>
        </p:nvSpPr>
        <p:spPr>
          <a:xfrm>
            <a:off x="2010889" y="4777567"/>
            <a:ext cx="513282" cy="22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9" dirty="0">
                <a:latin typeface="Proxima Nova" panose="02000506030000020004" pitchFamily="2" charset="0"/>
              </a:rPr>
              <a:t>август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4EF78F-75FE-1B49-8E94-B4EDFA2F2BE3}"/>
              </a:ext>
            </a:extLst>
          </p:cNvPr>
          <p:cNvSpPr txBox="1"/>
          <p:nvPr/>
        </p:nvSpPr>
        <p:spPr>
          <a:xfrm>
            <a:off x="2577111" y="4777566"/>
            <a:ext cx="667170" cy="22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9" dirty="0">
                <a:latin typeface="Proxima Nova" panose="02000506030000020004" pitchFamily="2" charset="0"/>
              </a:rPr>
              <a:t>сентябрь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973F14-5897-E04F-8F00-AD411917EECA}"/>
              </a:ext>
            </a:extLst>
          </p:cNvPr>
          <p:cNvSpPr txBox="1"/>
          <p:nvPr/>
        </p:nvSpPr>
        <p:spPr>
          <a:xfrm>
            <a:off x="3217458" y="4777566"/>
            <a:ext cx="609462" cy="22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9" dirty="0">
                <a:latin typeface="Proxima Nova" panose="02000506030000020004" pitchFamily="2" charset="0"/>
              </a:rPr>
              <a:t>октябрь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9715D98-4C3D-564F-A132-5B817187352E}"/>
              </a:ext>
            </a:extLst>
          </p:cNvPr>
          <p:cNvSpPr txBox="1"/>
          <p:nvPr/>
        </p:nvSpPr>
        <p:spPr>
          <a:xfrm>
            <a:off x="3845450" y="4777566"/>
            <a:ext cx="566181" cy="22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9" dirty="0">
                <a:latin typeface="Proxima Nova" panose="02000506030000020004" pitchFamily="2" charset="0"/>
              </a:rPr>
              <a:t>ноябрь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A1B917F-CF20-1D4E-BF7E-80DB039A68C6}"/>
              </a:ext>
            </a:extLst>
          </p:cNvPr>
          <p:cNvSpPr txBox="1"/>
          <p:nvPr/>
        </p:nvSpPr>
        <p:spPr>
          <a:xfrm>
            <a:off x="4424027" y="4777565"/>
            <a:ext cx="622286" cy="22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9" dirty="0">
                <a:latin typeface="Proxima Nova" panose="02000506030000020004" pitchFamily="2" charset="0"/>
              </a:rPr>
              <a:t>декабрь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FEEFBC3-A5B7-654F-BB05-4C7320B055B6}"/>
              </a:ext>
            </a:extLst>
          </p:cNvPr>
          <p:cNvSpPr txBox="1"/>
          <p:nvPr/>
        </p:nvSpPr>
        <p:spPr>
          <a:xfrm>
            <a:off x="5865321" y="4779421"/>
            <a:ext cx="457176" cy="22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9" dirty="0">
                <a:latin typeface="Proxima Nova" panose="02000506030000020004" pitchFamily="2" charset="0"/>
              </a:rPr>
              <a:t>июль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243C79-799F-E943-9D43-3B6C2BEC51FA}"/>
              </a:ext>
            </a:extLst>
          </p:cNvPr>
          <p:cNvSpPr txBox="1"/>
          <p:nvPr/>
        </p:nvSpPr>
        <p:spPr>
          <a:xfrm>
            <a:off x="6406836" y="4779421"/>
            <a:ext cx="513282" cy="22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9" dirty="0">
                <a:latin typeface="Proxima Nova" panose="02000506030000020004" pitchFamily="2" charset="0"/>
              </a:rPr>
              <a:t>август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35608D4-F9A1-3142-814A-25A90F5B9B23}"/>
              </a:ext>
            </a:extLst>
          </p:cNvPr>
          <p:cNvSpPr txBox="1"/>
          <p:nvPr/>
        </p:nvSpPr>
        <p:spPr>
          <a:xfrm>
            <a:off x="6935996" y="4779420"/>
            <a:ext cx="439544" cy="22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9" dirty="0">
                <a:latin typeface="Proxima Nova" panose="02000506030000020004" pitchFamily="2" charset="0"/>
              </a:rPr>
              <a:t>сент.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ECCC4C-ED16-7B47-B01B-2FC23D42D2BB}"/>
              </a:ext>
            </a:extLst>
          </p:cNvPr>
          <p:cNvSpPr txBox="1"/>
          <p:nvPr/>
        </p:nvSpPr>
        <p:spPr>
          <a:xfrm>
            <a:off x="7452803" y="4779420"/>
            <a:ext cx="381836" cy="22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9" dirty="0">
                <a:latin typeface="Proxima Nova" panose="02000506030000020004" pitchFamily="2" charset="0"/>
              </a:rPr>
              <a:t>окт.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79D966E-669B-284C-B1FF-2FBE292E78DC}"/>
              </a:ext>
            </a:extLst>
          </p:cNvPr>
          <p:cNvSpPr txBox="1"/>
          <p:nvPr/>
        </p:nvSpPr>
        <p:spPr>
          <a:xfrm>
            <a:off x="7957255" y="4779420"/>
            <a:ext cx="466794" cy="22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9" dirty="0" err="1">
                <a:latin typeface="Proxima Nova" panose="02000506030000020004" pitchFamily="2" charset="0"/>
              </a:rPr>
              <a:t>нояб</a:t>
            </a:r>
            <a:r>
              <a:rPr lang="ru-RU" sz="889" dirty="0">
                <a:latin typeface="Proxima Nova" panose="02000506030000020004" pitchFamily="2" charset="0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C1C6961-0460-9A45-8096-15E5AA7E8E62}"/>
              </a:ext>
            </a:extLst>
          </p:cNvPr>
          <p:cNvSpPr txBox="1"/>
          <p:nvPr/>
        </p:nvSpPr>
        <p:spPr>
          <a:xfrm>
            <a:off x="8511127" y="4779420"/>
            <a:ext cx="397866" cy="22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9" dirty="0">
                <a:latin typeface="Proxima Nova" panose="02000506030000020004" pitchFamily="2" charset="0"/>
              </a:rPr>
              <a:t>дек.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76272C5-77D6-804E-BB2B-3E05755FE0E4}"/>
              </a:ext>
            </a:extLst>
          </p:cNvPr>
          <p:cNvSpPr txBox="1"/>
          <p:nvPr/>
        </p:nvSpPr>
        <p:spPr>
          <a:xfrm>
            <a:off x="5379338" y="4782654"/>
            <a:ext cx="486030" cy="22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9" dirty="0">
                <a:latin typeface="Proxima Nova" panose="02000506030000020004" pitchFamily="2" charset="0"/>
              </a:rPr>
              <a:t>июнь </a:t>
            </a:r>
          </a:p>
        </p:txBody>
      </p:sp>
    </p:spTree>
    <p:extLst>
      <p:ext uri="{BB962C8B-B14F-4D97-AF65-F5344CB8AC3E}">
        <p14:creationId xmlns:p14="http://schemas.microsoft.com/office/powerpoint/2010/main" val="1568676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6;p15">
            <a:extLst>
              <a:ext uri="{FF2B5EF4-FFF2-40B4-BE49-F238E27FC236}">
                <a16:creationId xmlns:a16="http://schemas.microsoft.com/office/drawing/2014/main" id="{A43E98C3-0C96-0B45-8327-D413BBE7E448}"/>
              </a:ext>
            </a:extLst>
          </p:cNvPr>
          <p:cNvSpPr/>
          <p:nvPr/>
        </p:nvSpPr>
        <p:spPr>
          <a:xfrm>
            <a:off x="1" y="1603881"/>
            <a:ext cx="9168129" cy="2342224"/>
          </a:xfrm>
          <a:prstGeom prst="rect">
            <a:avLst/>
          </a:prstGeom>
          <a:solidFill>
            <a:srgbClr val="00AEFF"/>
          </a:solidFill>
          <a:ln>
            <a:noFill/>
          </a:ln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38;p16">
            <a:extLst>
              <a:ext uri="{FF2B5EF4-FFF2-40B4-BE49-F238E27FC236}">
                <a16:creationId xmlns:a16="http://schemas.microsoft.com/office/drawing/2014/main" id="{1EC28940-5262-5847-8CDF-B19713DC6D57}"/>
              </a:ext>
            </a:extLst>
          </p:cNvPr>
          <p:cNvSpPr/>
          <p:nvPr/>
        </p:nvSpPr>
        <p:spPr>
          <a:xfrm>
            <a:off x="6300296" y="1111539"/>
            <a:ext cx="2430917" cy="3329133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38;p16">
            <a:extLst>
              <a:ext uri="{FF2B5EF4-FFF2-40B4-BE49-F238E27FC236}">
                <a16:creationId xmlns:a16="http://schemas.microsoft.com/office/drawing/2014/main" id="{96C7FD3A-9554-CA42-816E-3CA0D9CCDB12}"/>
              </a:ext>
            </a:extLst>
          </p:cNvPr>
          <p:cNvSpPr/>
          <p:nvPr/>
        </p:nvSpPr>
        <p:spPr>
          <a:xfrm>
            <a:off x="3331403" y="1111539"/>
            <a:ext cx="2430917" cy="3329133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 txBox="1"/>
          <p:nvPr/>
        </p:nvSpPr>
        <p:spPr>
          <a:xfrm>
            <a:off x="349888" y="259956"/>
            <a:ext cx="7155126" cy="39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5775" marR="2311"/>
            <a:r>
              <a:rPr lang="ru-RU" sz="2286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Однажды в Америке</a:t>
            </a:r>
            <a:endParaRPr sz="2286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" name="Google Shape;138;p16"/>
          <p:cNvSpPr/>
          <p:nvPr/>
        </p:nvSpPr>
        <p:spPr>
          <a:xfrm>
            <a:off x="348217" y="1111538"/>
            <a:ext cx="2430917" cy="3329134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6"/>
          <p:cNvSpPr txBox="1"/>
          <p:nvPr/>
        </p:nvSpPr>
        <p:spPr>
          <a:xfrm>
            <a:off x="3613893" y="3482898"/>
            <a:ext cx="1865938" cy="677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algn="ctr"/>
            <a: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пользователей США </a:t>
            </a:r>
            <a:b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(55,5% населения) в 2018 году регулярно смотрели </a:t>
            </a:r>
            <a:r>
              <a:rPr lang="ru-RU" sz="1143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видеоконтент</a:t>
            </a:r>
            <a: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на CTV</a:t>
            </a:r>
            <a:endParaRPr sz="1143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0" name="Google Shape;140;p16"/>
          <p:cNvSpPr txBox="1"/>
          <p:nvPr/>
        </p:nvSpPr>
        <p:spPr>
          <a:xfrm>
            <a:off x="379827" y="3482898"/>
            <a:ext cx="2367697" cy="50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algn="ctr"/>
            <a: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выросло число рекламных </a:t>
            </a:r>
            <a:b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показов на подключенных телевизорах в 2018 году </a:t>
            </a:r>
            <a:b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и продолжает расти</a:t>
            </a:r>
            <a:endParaRPr sz="1143" dirty="0"/>
          </a:p>
        </p:txBody>
      </p:sp>
      <p:sp>
        <p:nvSpPr>
          <p:cNvPr id="141" name="Google Shape;141;p16"/>
          <p:cNvSpPr/>
          <p:nvPr/>
        </p:nvSpPr>
        <p:spPr>
          <a:xfrm>
            <a:off x="578024" y="2864782"/>
            <a:ext cx="1971302" cy="629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r>
              <a:rPr lang="ru-RU" sz="3429" b="1" dirty="0">
                <a:solidFill>
                  <a:srgbClr val="FF4D73"/>
                </a:solidFill>
                <a:latin typeface="Proxima Nova"/>
                <a:ea typeface="Proxima Nova"/>
                <a:cs typeface="Proxima Nova"/>
                <a:sym typeface="Proxima Nova"/>
              </a:rPr>
              <a:t>на 170%  </a:t>
            </a:r>
            <a:endParaRPr sz="3429" dirty="0"/>
          </a:p>
        </p:txBody>
      </p:sp>
      <p:sp>
        <p:nvSpPr>
          <p:cNvPr id="142" name="Google Shape;142;p16"/>
          <p:cNvSpPr/>
          <p:nvPr/>
        </p:nvSpPr>
        <p:spPr>
          <a:xfrm>
            <a:off x="3641765" y="2836789"/>
            <a:ext cx="1810196" cy="68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r>
              <a:rPr lang="ru-RU" sz="3429" b="1" dirty="0">
                <a:solidFill>
                  <a:srgbClr val="FF4D73"/>
                </a:solidFill>
                <a:latin typeface="Proxima Nova"/>
                <a:ea typeface="Proxima Nova"/>
                <a:cs typeface="Proxima Nova"/>
                <a:sym typeface="Proxima Nova"/>
              </a:rPr>
              <a:t>182 млн</a:t>
            </a:r>
            <a:endParaRPr sz="3429" b="1" dirty="0">
              <a:solidFill>
                <a:srgbClr val="FF4D7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6" name="Google Shape;146;p16"/>
          <p:cNvSpPr txBox="1"/>
          <p:nvPr/>
        </p:nvSpPr>
        <p:spPr>
          <a:xfrm>
            <a:off x="346758" y="4933015"/>
            <a:ext cx="8181198" cy="19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Источники: 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Extreme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Reach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eport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on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etrics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from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Extreme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Reach’s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hird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-</a:t>
            </a:r>
            <a:r>
              <a:rPr lang="en-US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P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arty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V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ideo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d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erver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October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2018, 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Nielsen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, 2018, </a:t>
            </a:r>
            <a:r>
              <a:rPr lang="en-US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удитория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Рунета</a:t>
            </a:r>
            <a:r>
              <a:rPr lang="en-US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по данным 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Mediascope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, апрель 2018. </a:t>
            </a:r>
            <a:endParaRPr sz="762" dirty="0"/>
          </a:p>
        </p:txBody>
      </p:sp>
      <p:sp>
        <p:nvSpPr>
          <p:cNvPr id="147" name="Google Shape;147;p16"/>
          <p:cNvSpPr/>
          <p:nvPr/>
        </p:nvSpPr>
        <p:spPr>
          <a:xfrm>
            <a:off x="6429372" y="2836789"/>
            <a:ext cx="2172765" cy="68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r>
              <a:rPr lang="ru-RU" sz="3429" b="1" dirty="0">
                <a:solidFill>
                  <a:srgbClr val="FF4D73"/>
                </a:solidFill>
                <a:latin typeface="Proxima Nova"/>
                <a:ea typeface="Proxima Nova"/>
                <a:cs typeface="Proxima Nova"/>
                <a:sym typeface="Proxima Nova"/>
              </a:rPr>
              <a:t>20,1 млрд</a:t>
            </a:r>
            <a:endParaRPr sz="3429" b="1" dirty="0">
              <a:solidFill>
                <a:srgbClr val="FF4D7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8" name="Google Shape;148;p16"/>
          <p:cNvSpPr txBox="1"/>
          <p:nvPr/>
        </p:nvSpPr>
        <p:spPr>
          <a:xfrm>
            <a:off x="6503553" y="3482898"/>
            <a:ext cx="2024403" cy="50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algn="ctr"/>
            <a: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потратят рекламодатели </a:t>
            </a:r>
            <a:br>
              <a:rPr lang="en-US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на рекламу на CTV в США </a:t>
            </a:r>
            <a:b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к 2020 году</a:t>
            </a:r>
            <a:endParaRPr sz="1143" dirty="0"/>
          </a:p>
        </p:txBody>
      </p:sp>
      <p:cxnSp>
        <p:nvCxnSpPr>
          <p:cNvPr id="18" name="Google Shape;108;p15">
            <a:extLst>
              <a:ext uri="{FF2B5EF4-FFF2-40B4-BE49-F238E27FC236}">
                <a16:creationId xmlns:a16="http://schemas.microsoft.com/office/drawing/2014/main" id="{444218E3-3FBB-DB4D-A33B-C288C080CBE6}"/>
              </a:ext>
            </a:extLst>
          </p:cNvPr>
          <p:cNvCxnSpPr/>
          <p:nvPr/>
        </p:nvCxnSpPr>
        <p:spPr>
          <a:xfrm>
            <a:off x="349887" y="765339"/>
            <a:ext cx="782418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" name="Рисунок 29">
            <a:extLst>
              <a:ext uri="{FF2B5EF4-FFF2-40B4-BE49-F238E27FC236}">
                <a16:creationId xmlns:a16="http://schemas.microsoft.com/office/drawing/2014/main" id="{91570301-4AF5-D14E-A971-99FBD5788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290" y="1257684"/>
            <a:ext cx="2102847" cy="1450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F6C04-AC20-684D-810C-F55E083064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445"/>
          <a:stretch/>
        </p:blipFill>
        <p:spPr>
          <a:xfrm>
            <a:off x="427509" y="1389884"/>
            <a:ext cx="2272332" cy="1363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78FD62-0FE9-3D41-B2AA-DC05E1BDF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632" y="1334086"/>
            <a:ext cx="2276459" cy="137360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44;p23">
            <a:extLst>
              <a:ext uri="{FF2B5EF4-FFF2-40B4-BE49-F238E27FC236}">
                <a16:creationId xmlns:a16="http://schemas.microsoft.com/office/drawing/2014/main" id="{8E6BB0A3-D758-0242-90F7-0B6AECE12E85}"/>
              </a:ext>
            </a:extLst>
          </p:cNvPr>
          <p:cNvSpPr txBox="1"/>
          <p:nvPr/>
        </p:nvSpPr>
        <p:spPr>
          <a:xfrm>
            <a:off x="379006" y="304673"/>
            <a:ext cx="7155062" cy="42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5775" marR="2311"/>
            <a:r>
              <a:rPr lang="ru-RU" sz="2728" b="1" dirty="0">
                <a:latin typeface="Proxima Nova"/>
                <a:ea typeface="Proxima Nova"/>
                <a:cs typeface="Proxima Nova"/>
                <a:sym typeface="Proxima Nova"/>
              </a:rPr>
              <a:t>Доступный инвентарь </a:t>
            </a:r>
            <a:r>
              <a:rPr lang="en-US" sz="2728" b="1" dirty="0">
                <a:latin typeface="Proxima Nova"/>
                <a:ea typeface="Proxima Nova"/>
                <a:cs typeface="Proxima Nova"/>
                <a:sym typeface="Proxima Nova"/>
              </a:rPr>
              <a:t>CTV</a:t>
            </a:r>
            <a:endParaRPr sz="2728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" name="Google Shape;345;p23">
            <a:extLst>
              <a:ext uri="{FF2B5EF4-FFF2-40B4-BE49-F238E27FC236}">
                <a16:creationId xmlns:a16="http://schemas.microsoft.com/office/drawing/2014/main" id="{39696CA4-5005-8641-87C4-52B1685FF41F}"/>
              </a:ext>
            </a:extLst>
          </p:cNvPr>
          <p:cNvCxnSpPr/>
          <p:nvPr/>
        </p:nvCxnSpPr>
        <p:spPr>
          <a:xfrm>
            <a:off x="364320" y="837523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F254095E-A49D-2F43-9C7B-604805505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" t="-2728" r="5178" b="14817"/>
          <a:stretch/>
        </p:blipFill>
        <p:spPr>
          <a:xfrm flipV="1">
            <a:off x="5750390" y="-3025"/>
            <a:ext cx="3393611" cy="178283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F05D86E-AEC2-9B40-83C1-C81F7B216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438" y="284663"/>
            <a:ext cx="1189748" cy="317651"/>
          </a:xfrm>
          <a:prstGeom prst="rect">
            <a:avLst/>
          </a:prstGeom>
        </p:spPr>
      </p:pic>
      <p:sp>
        <p:nvSpPr>
          <p:cNvPr id="11" name="10-Point Star 10">
            <a:extLst>
              <a:ext uri="{FF2B5EF4-FFF2-40B4-BE49-F238E27FC236}">
                <a16:creationId xmlns:a16="http://schemas.microsoft.com/office/drawing/2014/main" id="{E56A1C80-7CE9-2F4D-83D6-AA71C39A7495}"/>
              </a:ext>
            </a:extLst>
          </p:cNvPr>
          <p:cNvSpPr/>
          <p:nvPr/>
        </p:nvSpPr>
        <p:spPr>
          <a:xfrm>
            <a:off x="7083487" y="2943946"/>
            <a:ext cx="1845285" cy="1819250"/>
          </a:xfrm>
          <a:prstGeom prst="star10">
            <a:avLst/>
          </a:prstGeom>
          <a:solidFill>
            <a:srgbClr val="00A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1B6034-4FE7-6C45-98C9-E148F7140010}"/>
              </a:ext>
            </a:extLst>
          </p:cNvPr>
          <p:cNvSpPr txBox="1"/>
          <p:nvPr/>
        </p:nvSpPr>
        <p:spPr>
          <a:xfrm>
            <a:off x="7127952" y="3297055"/>
            <a:ext cx="1800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Proxima Nova" panose="02000506030000020004" pitchFamily="2" charset="0"/>
              </a:rPr>
              <a:t>IMHO</a:t>
            </a:r>
            <a:endParaRPr lang="ru-RU" sz="4400" b="1" dirty="0">
              <a:solidFill>
                <a:schemeClr val="bg1"/>
              </a:solidFill>
              <a:latin typeface="Proxima Nova" panose="02000506030000020004" pitchFamily="2" charset="0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Proxima Nova" panose="02000506030000020004" pitchFamily="2" charset="0"/>
              </a:rPr>
              <a:t>эксклюзивный </a:t>
            </a:r>
            <a:br>
              <a:rPr lang="en-US" sz="1400" dirty="0">
                <a:solidFill>
                  <a:schemeClr val="bg1"/>
                </a:solidFill>
                <a:latin typeface="Proxima Nova" panose="02000506030000020004" pitchFamily="2" charset="0"/>
              </a:rPr>
            </a:br>
            <a:r>
              <a:rPr lang="ru-RU" sz="1400" dirty="0" err="1">
                <a:solidFill>
                  <a:schemeClr val="bg1"/>
                </a:solidFill>
                <a:latin typeface="Proxima Nova" panose="02000506030000020004" pitchFamily="2" charset="0"/>
              </a:rPr>
              <a:t>селлер</a:t>
            </a:r>
            <a:endParaRPr lang="ru-RU" sz="1400" b="1" dirty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31E9F69-F5A7-B34A-9BDE-E024504872DB}"/>
              </a:ext>
            </a:extLst>
          </p:cNvPr>
          <p:cNvGrpSpPr/>
          <p:nvPr/>
        </p:nvGrpSpPr>
        <p:grpSpPr>
          <a:xfrm>
            <a:off x="323850" y="1057903"/>
            <a:ext cx="6529877" cy="4956730"/>
            <a:chOff x="683986" y="1605030"/>
            <a:chExt cx="10555631" cy="801261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FA01865-695A-034F-A753-C15F74C10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986" y="1605030"/>
              <a:ext cx="10555631" cy="8012619"/>
            </a:xfrm>
            <a:prstGeom prst="rect">
              <a:avLst/>
            </a:prstGeom>
          </p:spPr>
        </p:pic>
        <p:pic>
          <p:nvPicPr>
            <p:cNvPr id="42" name="Рисунок 66">
              <a:extLst>
                <a:ext uri="{FF2B5EF4-FFF2-40B4-BE49-F238E27FC236}">
                  <a16:creationId xmlns:a16="http://schemas.microsoft.com/office/drawing/2014/main" id="{9AA1BD9A-FB55-2049-91CF-65E46D43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65176" y="5872059"/>
              <a:ext cx="1671467" cy="783743"/>
            </a:xfrm>
            <a:prstGeom prst="rect">
              <a:avLst/>
            </a:prstGeom>
          </p:spPr>
        </p:pic>
        <p:pic>
          <p:nvPicPr>
            <p:cNvPr id="43" name="Рисунок 68">
              <a:extLst>
                <a:ext uri="{FF2B5EF4-FFF2-40B4-BE49-F238E27FC236}">
                  <a16:creationId xmlns:a16="http://schemas.microsoft.com/office/drawing/2014/main" id="{6A3CEFE7-7505-E546-A896-8E0150F6F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85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09136" y="5721295"/>
              <a:ext cx="1529248" cy="1085273"/>
            </a:xfrm>
            <a:prstGeom prst="rect">
              <a:avLst/>
            </a:prstGeom>
          </p:spPr>
        </p:pic>
        <p:pic>
          <p:nvPicPr>
            <p:cNvPr id="44" name="Рисунок 54">
              <a:extLst>
                <a:ext uri="{FF2B5EF4-FFF2-40B4-BE49-F238E27FC236}">
                  <a16:creationId xmlns:a16="http://schemas.microsoft.com/office/drawing/2014/main" id="{83BBB2A2-53DB-6B45-B0F3-DA37025AD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7497" y="1982872"/>
              <a:ext cx="1676400" cy="1257301"/>
            </a:xfrm>
            <a:prstGeom prst="rect">
              <a:avLst/>
            </a:prstGeom>
          </p:spPr>
        </p:pic>
        <p:pic>
          <p:nvPicPr>
            <p:cNvPr id="45" name="Рисунок 59">
              <a:extLst>
                <a:ext uri="{FF2B5EF4-FFF2-40B4-BE49-F238E27FC236}">
                  <a16:creationId xmlns:a16="http://schemas.microsoft.com/office/drawing/2014/main" id="{4270E235-81CE-684E-9D74-BDE78F743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9576" y="4699204"/>
              <a:ext cx="2286000" cy="820882"/>
            </a:xfrm>
            <a:prstGeom prst="rect">
              <a:avLst/>
            </a:prstGeom>
          </p:spPr>
        </p:pic>
        <p:pic>
          <p:nvPicPr>
            <p:cNvPr id="46" name="Рисунок 79">
              <a:extLst>
                <a:ext uri="{FF2B5EF4-FFF2-40B4-BE49-F238E27FC236}">
                  <a16:creationId xmlns:a16="http://schemas.microsoft.com/office/drawing/2014/main" id="{3AA79D02-4779-1B42-A21B-7D8EE473D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668" y="2308418"/>
              <a:ext cx="1600201" cy="516731"/>
            </a:xfrm>
            <a:prstGeom prst="rect">
              <a:avLst/>
            </a:prstGeom>
          </p:spPr>
        </p:pic>
        <p:pic>
          <p:nvPicPr>
            <p:cNvPr id="47" name="Рисунок 82">
              <a:extLst>
                <a:ext uri="{FF2B5EF4-FFF2-40B4-BE49-F238E27FC236}">
                  <a16:creationId xmlns:a16="http://schemas.microsoft.com/office/drawing/2014/main" id="{5856EA89-F294-E841-AB03-61162C8B8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897" y="6063655"/>
              <a:ext cx="2057400" cy="392301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428C041-D974-6245-A34D-F7BB38D5020D}"/>
                </a:ext>
              </a:extLst>
            </p:cNvPr>
            <p:cNvGrpSpPr/>
            <p:nvPr/>
          </p:nvGrpSpPr>
          <p:grpSpPr>
            <a:xfrm>
              <a:off x="1540228" y="3288838"/>
              <a:ext cx="1661525" cy="1285390"/>
              <a:chOff x="3790444" y="3916850"/>
              <a:chExt cx="1661525" cy="1285390"/>
            </a:xfrm>
          </p:grpSpPr>
          <p:pic>
            <p:nvPicPr>
              <p:cNvPr id="56" name="Рисунок 83">
                <a:extLst>
                  <a:ext uri="{FF2B5EF4-FFF2-40B4-BE49-F238E27FC236}">
                    <a16:creationId xmlns:a16="http://schemas.microsoft.com/office/drawing/2014/main" id="{E6355BEC-C9D4-614E-8B91-6BB1BCE83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4517" y="3916850"/>
                <a:ext cx="686713" cy="688358"/>
              </a:xfrm>
              <a:prstGeom prst="rect">
                <a:avLst/>
              </a:prstGeom>
            </p:spPr>
          </p:pic>
          <p:sp>
            <p:nvSpPr>
              <p:cNvPr id="57" name="Прямоугольник 84">
                <a:extLst>
                  <a:ext uri="{FF2B5EF4-FFF2-40B4-BE49-F238E27FC236}">
                    <a16:creationId xmlns:a16="http://schemas.microsoft.com/office/drawing/2014/main" id="{F484827C-E912-304A-A0C1-7A929D43A54A}"/>
                  </a:ext>
                </a:extLst>
              </p:cNvPr>
              <p:cNvSpPr/>
              <p:nvPr/>
            </p:nvSpPr>
            <p:spPr>
              <a:xfrm>
                <a:off x="3790444" y="4605210"/>
                <a:ext cx="1661525" cy="597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Proxima Nova" panose="02000506030000020004" pitchFamily="2" charset="0"/>
                  </a:rPr>
                  <a:t>SS-IPTV</a:t>
                </a: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AA416E1-B708-4145-BA7D-CF3089FC5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07276" y="3300762"/>
              <a:ext cx="1210849" cy="102581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DA59058-1309-1741-93E8-A82901F5D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09202" y="4817501"/>
              <a:ext cx="2056788" cy="58429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6AFB58E-4B87-704D-9368-B76ACB5B0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25000"/>
            </a:blip>
            <a:stretch>
              <a:fillRect/>
            </a:stretch>
          </p:blipFill>
          <p:spPr>
            <a:xfrm>
              <a:off x="1647861" y="4790582"/>
              <a:ext cx="2297998" cy="86813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BC5D10F-BBDD-DE4C-9FA1-C65F5D439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biLevel thresh="25000"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4422" y="3100531"/>
              <a:ext cx="1637579" cy="163758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D8AC881-8876-504D-BE6F-D4319A1C0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lum bright="70000" contrast="-70000"/>
            </a:blip>
            <a:stretch>
              <a:fillRect/>
            </a:stretch>
          </p:blipFill>
          <p:spPr>
            <a:xfrm>
              <a:off x="3556551" y="2130756"/>
              <a:ext cx="2429784" cy="82511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13C8B9E-0BD8-2E4C-8E76-A4FDF54F2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338831" y="5964594"/>
              <a:ext cx="1631323" cy="590425"/>
            </a:xfrm>
            <a:prstGeom prst="rect">
              <a:avLst/>
            </a:prstGeom>
          </p:spPr>
        </p:pic>
      </p:grpSp>
      <p:sp>
        <p:nvSpPr>
          <p:cNvPr id="58" name="Google Shape;314;p21">
            <a:extLst>
              <a:ext uri="{FF2B5EF4-FFF2-40B4-BE49-F238E27FC236}">
                <a16:creationId xmlns:a16="http://schemas.microsoft.com/office/drawing/2014/main" id="{DE29E217-55B1-744B-B532-0716295DD278}"/>
              </a:ext>
            </a:extLst>
          </p:cNvPr>
          <p:cNvSpPr/>
          <p:nvPr/>
        </p:nvSpPr>
        <p:spPr>
          <a:xfrm>
            <a:off x="7060716" y="1297599"/>
            <a:ext cx="2987786" cy="1078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975" tIns="53973" rIns="107975" bIns="53973" anchor="t" anchorCtr="0">
            <a:noAutofit/>
          </a:bodyPr>
          <a:lstStyle/>
          <a:p>
            <a:r>
              <a:rPr lang="en-US" sz="5400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21,6 </a:t>
            </a:r>
            <a:br>
              <a:rPr lang="ru-RU" sz="4800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400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млн показов в месяц</a:t>
            </a:r>
            <a:endParaRPr sz="1400" dirty="0">
              <a:solidFill>
                <a:srgbClr val="00AE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7E4FF1-420F-1840-B056-AAD5BF71B563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 bright="70000" contrast="-70000"/>
          </a:blip>
          <a:stretch>
            <a:fillRect/>
          </a:stretch>
        </p:blipFill>
        <p:spPr>
          <a:xfrm>
            <a:off x="5119763" y="1414473"/>
            <a:ext cx="1178241" cy="4477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F12110-FB89-634D-B0C1-064A8E96FDE8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 bright="70000" contrast="-70000"/>
          </a:blip>
          <a:stretch>
            <a:fillRect/>
          </a:stretch>
        </p:blipFill>
        <p:spPr>
          <a:xfrm>
            <a:off x="5317592" y="2048697"/>
            <a:ext cx="633141" cy="6331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9E3ED7-256C-B040-A48E-3D11357938C7}"/>
              </a:ext>
            </a:extLst>
          </p:cNvPr>
          <p:cNvSpPr txBox="1"/>
          <p:nvPr/>
        </p:nvSpPr>
        <p:spPr>
          <a:xfrm>
            <a:off x="5208404" y="2609831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  <a:latin typeface="Helvetica" pitchFamily="2" charset="0"/>
              </a:rPr>
              <a:t>Parfenon</a:t>
            </a:r>
            <a:endParaRPr lang="ru-RU" sz="1200" b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559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ikhail Balakin…">
            <a:extLst>
              <a:ext uri="{FF2B5EF4-FFF2-40B4-BE49-F238E27FC236}">
                <a16:creationId xmlns:a16="http://schemas.microsoft.com/office/drawing/2014/main" id="{26443DDE-42AC-EA4C-8F72-A464C5B1CB73}"/>
              </a:ext>
            </a:extLst>
          </p:cNvPr>
          <p:cNvSpPr txBox="1">
            <a:spLocks/>
          </p:cNvSpPr>
          <p:nvPr/>
        </p:nvSpPr>
        <p:spPr>
          <a:xfrm>
            <a:off x="696595" y="1662661"/>
            <a:ext cx="4089756" cy="908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0" i="0">
                <a:solidFill>
                  <a:schemeClr val="bg1"/>
                </a:solidFill>
                <a:latin typeface="Proxima Nova Regular"/>
                <a:ea typeface="+mj-ea"/>
                <a:cs typeface="Arial"/>
              </a:defRPr>
            </a:lvl1pPr>
          </a:lstStyle>
          <a:p>
            <a:pPr defTabSz="245180">
              <a:spcAft>
                <a:spcPts val="578"/>
              </a:spcAft>
              <a:defRPr sz="3196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defRPr>
            </a:pPr>
            <a:r>
              <a:rPr lang="ru-RU" sz="2286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  <a:ea typeface="Proxima Nova Bold"/>
                <a:cs typeface="Proxima Nova Bold"/>
                <a:sym typeface="Proxima Nova Bold"/>
              </a:rPr>
              <a:t>Михаил Балакин</a:t>
            </a:r>
            <a:endParaRPr lang="en-US" sz="2286" b="1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  <a:ea typeface="Proxima Nova Bold"/>
              <a:cs typeface="Proxima Nova Bold"/>
              <a:sym typeface="Proxima Nova Bold"/>
            </a:endParaRPr>
          </a:p>
          <a:p>
            <a:pPr defTabSz="404328">
              <a:spcAft>
                <a:spcPts val="953"/>
              </a:spcAft>
              <a:defRPr sz="282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defRPr>
            </a:pPr>
            <a:r>
              <a:rPr lang="en-US" sz="1143" dirty="0">
                <a:solidFill>
                  <a:prstClr val="black">
                    <a:lumMod val="65000"/>
                    <a:lumOff val="35000"/>
                  </a:prstClr>
                </a:solidFill>
                <a:latin typeface="Proxima Nova" panose="02000506030000020004" pitchFamily="2" charset="0"/>
                <a:ea typeface="Proxima Nova Regular"/>
                <a:cs typeface="Proxima Nova Regular"/>
                <a:sym typeface="Proxima Nova Regular"/>
              </a:rPr>
              <a:t>Director, Strategy &amp; Business Development</a:t>
            </a:r>
          </a:p>
          <a:p>
            <a:pPr defTabSz="404328">
              <a:spcAft>
                <a:spcPts val="953"/>
              </a:spcAft>
              <a:defRPr sz="282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defRPr>
            </a:pPr>
            <a:r>
              <a:rPr lang="en-US" sz="1143" dirty="0" err="1">
                <a:solidFill>
                  <a:prstClr val="black">
                    <a:lumMod val="65000"/>
                    <a:lumOff val="35000"/>
                  </a:prstClr>
                </a:solidFill>
                <a:latin typeface="Proxima Nova" panose="02000506030000020004" pitchFamily="2" charset="0"/>
                <a:ea typeface="Proxima Nova Regular"/>
                <a:cs typeface="Proxima Nova Regular"/>
                <a:sym typeface="Proxima Nova Regular"/>
              </a:rPr>
              <a:t>mbalakin@getintent.com</a:t>
            </a:r>
            <a:r>
              <a:rPr lang="en-US" sz="1143" dirty="0">
                <a:solidFill>
                  <a:prstClr val="black">
                    <a:lumMod val="65000"/>
                    <a:lumOff val="35000"/>
                  </a:prstClr>
                </a:solidFill>
                <a:latin typeface="Proxima Nova" panose="02000506030000020004" pitchFamily="2" charset="0"/>
                <a:ea typeface="Proxima Nova Regular"/>
                <a:cs typeface="Proxima Nova Regular"/>
                <a:sym typeface="Proxima Nova Regular"/>
              </a:rPr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F07EF8-FE8C-4642-8EC3-9568C0DE40AD}"/>
              </a:ext>
            </a:extLst>
          </p:cNvPr>
          <p:cNvCxnSpPr>
            <a:cxnSpLocks/>
          </p:cNvCxnSpPr>
          <p:nvPr/>
        </p:nvCxnSpPr>
        <p:spPr>
          <a:xfrm>
            <a:off x="490783" y="1589244"/>
            <a:ext cx="0" cy="1192009"/>
          </a:xfrm>
          <a:prstGeom prst="line">
            <a:avLst/>
          </a:prstGeom>
          <a:ln w="38100">
            <a:solidFill>
              <a:srgbClr val="00A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11ECB412-C078-FB4C-92FB-2C1B43147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71" y="674796"/>
            <a:ext cx="4114792" cy="40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72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55">
            <a:extLst>
              <a:ext uri="{FF2B5EF4-FFF2-40B4-BE49-F238E27FC236}">
                <a16:creationId xmlns:a16="http://schemas.microsoft.com/office/drawing/2014/main" id="{E40B9D46-4414-1B4D-B175-E31DBD76D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39494" y="221"/>
            <a:ext cx="5604506" cy="5143059"/>
          </a:xfrm>
          <a:prstGeom prst="rect">
            <a:avLst/>
          </a:prstGeom>
        </p:spPr>
      </p:pic>
      <p:sp>
        <p:nvSpPr>
          <p:cNvPr id="32" name="Google Shape;122;p15">
            <a:extLst>
              <a:ext uri="{FF2B5EF4-FFF2-40B4-BE49-F238E27FC236}">
                <a16:creationId xmlns:a16="http://schemas.microsoft.com/office/drawing/2014/main" id="{AE0F9FAB-F584-F948-8A7F-45D601565816}"/>
              </a:ext>
            </a:extLst>
          </p:cNvPr>
          <p:cNvSpPr/>
          <p:nvPr/>
        </p:nvSpPr>
        <p:spPr>
          <a:xfrm>
            <a:off x="5071500" y="2598533"/>
            <a:ext cx="3824747" cy="2240549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7"/>
          <p:cNvSpPr txBox="1"/>
          <p:nvPr/>
        </p:nvSpPr>
        <p:spPr>
          <a:xfrm>
            <a:off x="428258" y="250010"/>
            <a:ext cx="7155126" cy="42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3502" marR="1401"/>
            <a:r>
              <a:rPr lang="ru-RU" sz="2728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Люди Икс</a:t>
            </a:r>
            <a:endParaRPr sz="2728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7" name="Google Shape;157;p17"/>
          <p:cNvSpPr/>
          <p:nvPr/>
        </p:nvSpPr>
        <p:spPr>
          <a:xfrm>
            <a:off x="5982182" y="1117558"/>
            <a:ext cx="2925668" cy="859678"/>
          </a:xfrm>
          <a:prstGeom prst="roundRect">
            <a:avLst>
              <a:gd name="adj" fmla="val 773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49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7"/>
          <p:cNvSpPr txBox="1"/>
          <p:nvPr/>
        </p:nvSpPr>
        <p:spPr>
          <a:xfrm>
            <a:off x="1677470" y="1383296"/>
            <a:ext cx="2504033" cy="489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Пользователи, которые отказываются </a:t>
            </a:r>
            <a:b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от просмотра традиционного ТВ</a:t>
            </a:r>
            <a:b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в пользу </a:t>
            </a:r>
            <a:r>
              <a:rPr lang="ru-RU" sz="1016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digital</a:t>
            </a: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-видео</a:t>
            </a:r>
            <a:endParaRPr sz="1016" dirty="0"/>
          </a:p>
        </p:txBody>
      </p:sp>
      <p:sp>
        <p:nvSpPr>
          <p:cNvPr id="161" name="Google Shape;161;p17"/>
          <p:cNvSpPr txBox="1"/>
          <p:nvPr/>
        </p:nvSpPr>
        <p:spPr>
          <a:xfrm>
            <a:off x="1677470" y="1141091"/>
            <a:ext cx="922289" cy="23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algn="r"/>
            <a:r>
              <a:rPr lang="ru-RU" sz="1091" b="1" dirty="0" err="1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Cord</a:t>
            </a:r>
            <a:r>
              <a:rPr lang="ru-RU" sz="1091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091" b="1" dirty="0" err="1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cutters</a:t>
            </a:r>
            <a:endParaRPr sz="1091" b="1" dirty="0">
              <a:solidFill>
                <a:srgbClr val="00AE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2" name="Google Shape;162;p17"/>
          <p:cNvSpPr txBox="1"/>
          <p:nvPr/>
        </p:nvSpPr>
        <p:spPr>
          <a:xfrm>
            <a:off x="273014" y="2729372"/>
            <a:ext cx="2554386" cy="62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algn="r"/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Пользователи, которые сокращают число активных платных подписок</a:t>
            </a:r>
            <a:b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на кабельные каналы, </a:t>
            </a:r>
            <a:b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переключаясь на </a:t>
            </a:r>
            <a:r>
              <a:rPr lang="en-US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OTT-</a:t>
            </a: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видео</a:t>
            </a:r>
            <a:endParaRPr sz="1016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3" name="Google Shape;163;p17"/>
          <p:cNvSpPr txBox="1"/>
          <p:nvPr/>
        </p:nvSpPr>
        <p:spPr>
          <a:xfrm>
            <a:off x="1677470" y="3857714"/>
            <a:ext cx="1198912" cy="23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r>
              <a:rPr lang="ru-RU" sz="1143" b="1" dirty="0" err="1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Cord</a:t>
            </a:r>
            <a:r>
              <a:rPr lang="ru-RU" sz="1143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143" b="1" dirty="0" err="1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nevers</a:t>
            </a:r>
            <a:endParaRPr sz="1143" b="1" dirty="0">
              <a:solidFill>
                <a:srgbClr val="00AE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4" name="Google Shape;164;p17"/>
          <p:cNvSpPr txBox="1"/>
          <p:nvPr/>
        </p:nvSpPr>
        <p:spPr>
          <a:xfrm>
            <a:off x="6109445" y="1228860"/>
            <a:ext cx="3151277" cy="59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marL="9524" marR="461922" algn="ctr">
              <a:lnSpc>
                <a:spcPct val="101000"/>
              </a:lnSpc>
            </a:pPr>
            <a:r>
              <a:rPr lang="ru-RU" sz="1524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81 млн </a:t>
            </a:r>
            <a: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пользователей от 18 лет </a:t>
            </a:r>
            <a:b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143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и старше к 2021 году не будут иметь подписки на кабельное телевидение</a:t>
            </a:r>
            <a:endParaRPr sz="1143" dirty="0"/>
          </a:p>
        </p:txBody>
      </p:sp>
      <p:sp>
        <p:nvSpPr>
          <p:cNvPr id="168" name="Google Shape;168;p17"/>
          <p:cNvSpPr txBox="1"/>
          <p:nvPr/>
        </p:nvSpPr>
        <p:spPr>
          <a:xfrm>
            <a:off x="1660023" y="4101298"/>
            <a:ext cx="1879471" cy="62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r>
              <a:rPr lang="ru-RU" sz="1016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Пользователи, которые</a:t>
            </a:r>
            <a:br>
              <a:rPr lang="ru-RU" sz="1016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</a:br>
            <a:r>
              <a:rPr lang="ru-RU" sz="1016" dirty="0">
                <a:solidFill>
                  <a:srgbClr val="595959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никогда не пользовались традиционным ТВ</a:t>
            </a:r>
            <a:endParaRPr sz="1016" dirty="0">
              <a:latin typeface="Proxima Nova" panose="02000506030000020004" pitchFamily="2" charset="0"/>
            </a:endParaRPr>
          </a:p>
          <a:p>
            <a:pPr algn="r"/>
            <a:endParaRPr sz="910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9" name="Google Shape;169;p17"/>
          <p:cNvSpPr txBox="1"/>
          <p:nvPr/>
        </p:nvSpPr>
        <p:spPr>
          <a:xfrm>
            <a:off x="1514204" y="2504654"/>
            <a:ext cx="1288472" cy="23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algn="r"/>
            <a:r>
              <a:rPr lang="ru-RU" sz="1143" b="1" dirty="0" err="1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Cord</a:t>
            </a:r>
            <a:r>
              <a:rPr lang="ru-RU" sz="1143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143" b="1" dirty="0" err="1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shavers</a:t>
            </a:r>
            <a:endParaRPr sz="1143" dirty="0"/>
          </a:p>
        </p:txBody>
      </p:sp>
      <p:cxnSp>
        <p:nvCxnSpPr>
          <p:cNvPr id="172" name="Google Shape;172;p17"/>
          <p:cNvCxnSpPr/>
          <p:nvPr/>
        </p:nvCxnSpPr>
        <p:spPr>
          <a:xfrm>
            <a:off x="432033" y="791714"/>
            <a:ext cx="782418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6" name="Google Shape;176;p17"/>
          <p:cNvSpPr txBox="1"/>
          <p:nvPr/>
        </p:nvSpPr>
        <p:spPr>
          <a:xfrm>
            <a:off x="6870853" y="4909557"/>
            <a:ext cx="2036997" cy="195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algn="r"/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Источник: </a:t>
            </a:r>
            <a:r>
              <a:rPr lang="en-US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IDC Vendor Spotlight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, 2017</a:t>
            </a:r>
            <a:endParaRPr sz="762"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7" name="Google Shape;177;p17"/>
          <p:cNvSpPr/>
          <p:nvPr/>
        </p:nvSpPr>
        <p:spPr>
          <a:xfrm>
            <a:off x="5064408" y="2166673"/>
            <a:ext cx="4571608" cy="40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r>
              <a:rPr lang="ru-RU" sz="1143" b="1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Доля американских семей без кабельного, </a:t>
            </a:r>
            <a:br>
              <a:rPr lang="ru-RU" sz="1143" b="1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143" b="1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спутникового или TВ по подписке, 2012–2020</a:t>
            </a:r>
            <a:endParaRPr sz="1143" b="1"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43DD32C-4B1B-9F48-936B-CEFFE23C4C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9521818"/>
              </p:ext>
            </p:extLst>
          </p:nvPr>
        </p:nvGraphicFramePr>
        <p:xfrm>
          <a:off x="5162759" y="2738147"/>
          <a:ext cx="3634559" cy="2008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819A9B8-6182-DE4F-B8D8-0F290EB59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95" y="978314"/>
            <a:ext cx="1126252" cy="1342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EA969-687A-814A-A8D8-F7ED3D088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1721" y="2157740"/>
            <a:ext cx="2025346" cy="184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8EEB74-0288-D045-82CF-C04F0431F8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4589"/>
          <a:stretch/>
        </p:blipFill>
        <p:spPr>
          <a:xfrm>
            <a:off x="560141" y="3478356"/>
            <a:ext cx="869576" cy="15697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2">
            <a:extLst>
              <a:ext uri="{FF2B5EF4-FFF2-40B4-BE49-F238E27FC236}">
                <a16:creationId xmlns:a16="http://schemas.microsoft.com/office/drawing/2014/main" id="{19C2E1E3-89AB-3C48-ADE9-9D99C94EE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5" b="13197"/>
          <a:stretch/>
        </p:blipFill>
        <p:spPr>
          <a:xfrm flipH="1" flipV="1">
            <a:off x="5652056" y="-45"/>
            <a:ext cx="3504085" cy="1674045"/>
          </a:xfrm>
          <a:prstGeom prst="rect">
            <a:avLst/>
          </a:prstGeom>
        </p:spPr>
      </p:pic>
      <p:pic>
        <p:nvPicPr>
          <p:cNvPr id="195" name="Google Shape;195;p19"/>
          <p:cNvPicPr preferRelativeResize="0"/>
          <p:nvPr/>
        </p:nvPicPr>
        <p:blipFill rotWithShape="1">
          <a:blip r:embed="rId4">
            <a:alphaModFix/>
          </a:blip>
          <a:srcRect b="19619"/>
          <a:stretch/>
        </p:blipFill>
        <p:spPr>
          <a:xfrm>
            <a:off x="698239" y="1398442"/>
            <a:ext cx="7450361" cy="374483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9"/>
          <p:cNvSpPr txBox="1"/>
          <p:nvPr/>
        </p:nvSpPr>
        <p:spPr>
          <a:xfrm>
            <a:off x="379007" y="360973"/>
            <a:ext cx="7155126" cy="42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5775" marR="2311"/>
            <a:r>
              <a:rPr lang="ru-RU" sz="2728" b="1" dirty="0">
                <a:latin typeface="Proxima Nova"/>
                <a:ea typeface="Proxima Nova"/>
                <a:cs typeface="Proxima Nova"/>
                <a:sym typeface="Proxima Nova"/>
              </a:rPr>
              <a:t>Мир Дикого Запада</a:t>
            </a:r>
            <a:endParaRPr sz="2728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00" name="Google Shape;200;p19"/>
          <p:cNvCxnSpPr/>
          <p:nvPr/>
        </p:nvCxnSpPr>
        <p:spPr>
          <a:xfrm>
            <a:off x="364320" y="921472"/>
            <a:ext cx="782418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1" name="Google Shape;201;p19"/>
          <p:cNvSpPr/>
          <p:nvPr/>
        </p:nvSpPr>
        <p:spPr>
          <a:xfrm>
            <a:off x="5986485" y="921472"/>
            <a:ext cx="2510505" cy="886753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9"/>
          <p:cNvSpPr txBox="1"/>
          <p:nvPr/>
        </p:nvSpPr>
        <p:spPr>
          <a:xfrm>
            <a:off x="6503035" y="1018954"/>
            <a:ext cx="2073883" cy="418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171" tIns="44171" rIns="44171" bIns="44171" anchor="ctr" anchorCtr="0">
            <a:noAutofit/>
          </a:bodyPr>
          <a:lstStyle/>
          <a:p>
            <a:r>
              <a:rPr lang="ru-RU" sz="1270" dirty="0" err="1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c</a:t>
            </a:r>
            <a:r>
              <a:rPr lang="ru-RU" sz="2400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2286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12%</a:t>
            </a:r>
            <a:r>
              <a:rPr lang="ru-RU" sz="2400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270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до</a:t>
            </a:r>
            <a:r>
              <a:rPr lang="ru-RU" sz="2400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2286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42%</a:t>
            </a:r>
            <a:endParaRPr sz="2286" b="1" dirty="0">
              <a:solidFill>
                <a:srgbClr val="00AE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3" name="Google Shape;203;p19"/>
          <p:cNvSpPr txBox="1"/>
          <p:nvPr/>
        </p:nvSpPr>
        <p:spPr>
          <a:xfrm>
            <a:off x="6503035" y="1422616"/>
            <a:ext cx="1993955" cy="339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171" tIns="44171" rIns="44171" bIns="44171" anchor="ctr" anchorCtr="0">
            <a:noAutofit/>
          </a:bodyPr>
          <a:lstStyle/>
          <a:p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выросло потребление CTV</a:t>
            </a:r>
            <a:r>
              <a:rPr lang="en-US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с 2014 года по 2017 год в</a:t>
            </a:r>
            <a:r>
              <a:rPr lang="en-US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Великобритании</a:t>
            </a:r>
            <a:endParaRPr sz="889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6" name="Google Shape;206;p19"/>
          <p:cNvSpPr/>
          <p:nvPr/>
        </p:nvSpPr>
        <p:spPr>
          <a:xfrm>
            <a:off x="5986486" y="2007922"/>
            <a:ext cx="2510505" cy="790765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9"/>
          <p:cNvSpPr txBox="1"/>
          <p:nvPr/>
        </p:nvSpPr>
        <p:spPr>
          <a:xfrm>
            <a:off x="6517538" y="2090970"/>
            <a:ext cx="1273852" cy="418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171" tIns="44171" rIns="44171" bIns="44171" anchor="ctr" anchorCtr="0">
            <a:noAutofit/>
          </a:bodyPr>
          <a:lstStyle/>
          <a:p>
            <a:r>
              <a:rPr lang="ru-RU" sz="2286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40,7%</a:t>
            </a:r>
            <a:endParaRPr sz="2286" b="1" dirty="0">
              <a:solidFill>
                <a:srgbClr val="00AE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8" name="Google Shape;208;p19"/>
          <p:cNvSpPr txBox="1"/>
          <p:nvPr/>
        </p:nvSpPr>
        <p:spPr>
          <a:xfrm>
            <a:off x="6513766" y="2439807"/>
            <a:ext cx="1834939" cy="339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171" tIns="44171" rIns="44171" bIns="44171" anchor="ctr" anchorCtr="0">
            <a:noAutofit/>
          </a:bodyPr>
          <a:lstStyle/>
          <a:p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доля домохозяйств в Германии, использовавших CTV в 2017 году</a:t>
            </a:r>
            <a:endParaRPr sz="889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1" name="Google Shape;211;p19"/>
          <p:cNvSpPr/>
          <p:nvPr/>
        </p:nvSpPr>
        <p:spPr>
          <a:xfrm>
            <a:off x="5986486" y="4047678"/>
            <a:ext cx="2510504" cy="849468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9"/>
          <p:cNvSpPr txBox="1"/>
          <p:nvPr/>
        </p:nvSpPr>
        <p:spPr>
          <a:xfrm>
            <a:off x="6521310" y="4143714"/>
            <a:ext cx="1273852" cy="418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171" tIns="44171" rIns="44171" bIns="44171" anchor="ctr" anchorCtr="0">
            <a:noAutofit/>
          </a:bodyPr>
          <a:lstStyle/>
          <a:p>
            <a:r>
              <a:rPr lang="ru-RU" sz="2286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44%</a:t>
            </a:r>
            <a:endParaRPr sz="2286" b="1" dirty="0">
              <a:solidFill>
                <a:srgbClr val="00AE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3" name="Google Shape;213;p19"/>
          <p:cNvSpPr txBox="1"/>
          <p:nvPr/>
        </p:nvSpPr>
        <p:spPr>
          <a:xfrm>
            <a:off x="6517538" y="4486865"/>
            <a:ext cx="2254034" cy="339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171" tIns="44171" rIns="44171" bIns="44171" anchor="ctr" anchorCtr="0">
            <a:noAutofit/>
          </a:bodyPr>
          <a:lstStyle/>
          <a:p>
            <a:r>
              <a:rPr lang="ru-RU" sz="900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респондентов смотрят OTT-видео</a:t>
            </a:r>
            <a:endParaRPr sz="900" dirty="0"/>
          </a:p>
          <a:p>
            <a:pPr>
              <a:spcBef>
                <a:spcPts val="13"/>
              </a:spcBef>
            </a:pPr>
            <a:r>
              <a:rPr lang="ru-RU" sz="900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минимум раз в неделю в Испании</a:t>
            </a:r>
            <a:endParaRPr sz="900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6" name="Google Shape;216;p19"/>
          <p:cNvSpPr/>
          <p:nvPr/>
        </p:nvSpPr>
        <p:spPr>
          <a:xfrm>
            <a:off x="5986486" y="2998529"/>
            <a:ext cx="2510505" cy="790765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9"/>
          <p:cNvSpPr txBox="1"/>
          <p:nvPr/>
        </p:nvSpPr>
        <p:spPr>
          <a:xfrm>
            <a:off x="6521713" y="3052285"/>
            <a:ext cx="1273852" cy="418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171" tIns="44171" rIns="44171" bIns="44171" anchor="ctr" anchorCtr="0">
            <a:noAutofit/>
          </a:bodyPr>
          <a:lstStyle/>
          <a:p>
            <a:r>
              <a:rPr lang="ru-RU" sz="2286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57%</a:t>
            </a:r>
            <a:endParaRPr sz="2286" b="1" dirty="0">
              <a:solidFill>
                <a:srgbClr val="00AE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8" name="Google Shape;218;p19"/>
          <p:cNvSpPr txBox="1"/>
          <p:nvPr/>
        </p:nvSpPr>
        <p:spPr>
          <a:xfrm>
            <a:off x="6503035" y="3418130"/>
            <a:ext cx="2254034" cy="339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171" tIns="44171" rIns="44171" bIns="44171" anchor="ctr" anchorCtr="0">
            <a:noAutofit/>
          </a:bodyPr>
          <a:lstStyle/>
          <a:p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интернет-пользователей смотрели </a:t>
            </a:r>
            <a:b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CTV в 2017 году во Франции</a:t>
            </a:r>
            <a:endParaRPr sz="889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1D37DA-454C-784C-B94C-71CAC8BD6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795" y="1013699"/>
            <a:ext cx="370961" cy="370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A41216-1F2A-E140-A2F2-FB68A34F9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591" y="4125531"/>
            <a:ext cx="372613" cy="372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BE074-3ECA-6745-98B7-D6437766F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7591" y="3098304"/>
            <a:ext cx="372613" cy="3726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8D7AEC-7F14-CB4A-987B-E77BBC1780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591" y="2103828"/>
            <a:ext cx="372613" cy="37261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3C706C-EF85-2846-9647-0E09151A7FC1}"/>
              </a:ext>
            </a:extLst>
          </p:cNvPr>
          <p:cNvGrpSpPr/>
          <p:nvPr/>
        </p:nvGrpSpPr>
        <p:grpSpPr>
          <a:xfrm>
            <a:off x="364321" y="3345917"/>
            <a:ext cx="2632400" cy="886753"/>
            <a:chOff x="667711" y="5570819"/>
            <a:chExt cx="4145573" cy="1396482"/>
          </a:xfrm>
        </p:grpSpPr>
        <p:sp>
          <p:nvSpPr>
            <p:cNvPr id="42" name="Google Shape;201;p19">
              <a:extLst>
                <a:ext uri="{FF2B5EF4-FFF2-40B4-BE49-F238E27FC236}">
                  <a16:creationId xmlns:a16="http://schemas.microsoft.com/office/drawing/2014/main" id="{2BFBBFFA-55E1-FE42-9D46-BD7B48E2F69B}"/>
                </a:ext>
              </a:extLst>
            </p:cNvPr>
            <p:cNvSpPr/>
            <p:nvPr/>
          </p:nvSpPr>
          <p:spPr>
            <a:xfrm>
              <a:off x="667711" y="5570819"/>
              <a:ext cx="4145573" cy="1396482"/>
            </a:xfrm>
            <a:prstGeom prst="roundRect">
              <a:avLst>
                <a:gd name="adj" fmla="val 481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3" tIns="34272" rIns="68563" bIns="34272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800"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9"/>
            <p:cNvSpPr txBox="1"/>
            <p:nvPr/>
          </p:nvSpPr>
          <p:spPr>
            <a:xfrm>
              <a:off x="1496353" y="5685868"/>
              <a:ext cx="1812627" cy="659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171" tIns="44171" rIns="44171" bIns="44171" anchor="ctr" anchorCtr="0">
              <a:noAutofit/>
            </a:bodyPr>
            <a:lstStyle/>
            <a:p>
              <a:r>
                <a:rPr lang="ru-RU" sz="1270" dirty="0">
                  <a:solidFill>
                    <a:srgbClr val="00AE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на</a:t>
              </a:r>
              <a:r>
                <a:rPr lang="ru-RU" sz="1778" dirty="0">
                  <a:solidFill>
                    <a:srgbClr val="00AE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r>
                <a:rPr lang="ru-RU" sz="2286" b="1" dirty="0">
                  <a:solidFill>
                    <a:srgbClr val="00AE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42%</a:t>
              </a:r>
              <a:r>
                <a:rPr lang="ru-RU" sz="1778" dirty="0">
                  <a:solidFill>
                    <a:srgbClr val="00AE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endParaRPr sz="1778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24" name="Google Shape;224;p19"/>
            <p:cNvSpPr txBox="1"/>
            <p:nvPr/>
          </p:nvSpPr>
          <p:spPr>
            <a:xfrm>
              <a:off x="1496353" y="6424934"/>
              <a:ext cx="3316931" cy="5346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171" tIns="44171" rIns="44171" bIns="44171" anchor="ctr" anchorCtr="0">
              <a:noAutofit/>
            </a:bodyPr>
            <a:lstStyle/>
            <a:p>
              <a:r>
                <a:rPr lang="ru-RU" sz="889" dirty="0">
                  <a:solidFill>
                    <a:srgbClr val="59595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дольше в день смотрят </a:t>
              </a:r>
              <a:r>
                <a:rPr lang="ru-RU" sz="889" dirty="0" err="1">
                  <a:solidFill>
                    <a:srgbClr val="59595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видеоконтент</a:t>
              </a:r>
              <a:r>
                <a:rPr lang="ru-RU" sz="889" dirty="0">
                  <a:solidFill>
                    <a:srgbClr val="59595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через OTT-платформы в США</a:t>
              </a:r>
              <a:br>
                <a:rPr lang="ru-RU" sz="889" dirty="0">
                  <a:solidFill>
                    <a:srgbClr val="59595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</a:br>
              <a:endParaRPr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F26AD0-2BBD-6447-97BB-17ACEE324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0664" y="5685868"/>
              <a:ext cx="617880" cy="617880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B157F-459C-2143-9692-D386689ACD45}"/>
              </a:ext>
            </a:extLst>
          </p:cNvPr>
          <p:cNvCxnSpPr>
            <a:cxnSpLocks/>
            <a:stCxn id="201" idx="1"/>
          </p:cNvCxnSpPr>
          <p:nvPr/>
        </p:nvCxnSpPr>
        <p:spPr>
          <a:xfrm flipH="1">
            <a:off x="4162387" y="1364848"/>
            <a:ext cx="1824098" cy="1144753"/>
          </a:xfrm>
          <a:prstGeom prst="line">
            <a:avLst/>
          </a:prstGeom>
          <a:ln w="190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B30E1EF-FB7F-454D-A4CC-A5079F915F27}"/>
              </a:ext>
            </a:extLst>
          </p:cNvPr>
          <p:cNvCxnSpPr>
            <a:cxnSpLocks/>
          </p:cNvCxnSpPr>
          <p:nvPr/>
        </p:nvCxnSpPr>
        <p:spPr>
          <a:xfrm flipH="1">
            <a:off x="4423419" y="2403304"/>
            <a:ext cx="1561181" cy="210913"/>
          </a:xfrm>
          <a:prstGeom prst="line">
            <a:avLst/>
          </a:prstGeom>
          <a:ln w="190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9CFB85B-1566-604C-9365-00EFA901A5EB}"/>
              </a:ext>
            </a:extLst>
          </p:cNvPr>
          <p:cNvCxnSpPr>
            <a:cxnSpLocks/>
          </p:cNvCxnSpPr>
          <p:nvPr/>
        </p:nvCxnSpPr>
        <p:spPr>
          <a:xfrm flipH="1" flipV="1">
            <a:off x="4269767" y="2769792"/>
            <a:ext cx="1723818" cy="669779"/>
          </a:xfrm>
          <a:prstGeom prst="line">
            <a:avLst/>
          </a:prstGeom>
          <a:ln w="190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8038B40-D1C1-DB4C-8638-632C5288A1A1}"/>
              </a:ext>
            </a:extLst>
          </p:cNvPr>
          <p:cNvCxnSpPr>
            <a:cxnSpLocks/>
          </p:cNvCxnSpPr>
          <p:nvPr/>
        </p:nvCxnSpPr>
        <p:spPr>
          <a:xfrm flipH="1" flipV="1">
            <a:off x="4133109" y="2904984"/>
            <a:ext cx="1860476" cy="1581882"/>
          </a:xfrm>
          <a:prstGeom prst="line">
            <a:avLst/>
          </a:prstGeom>
          <a:ln w="190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1539B3-BDC6-FF4A-B074-5EE47257D408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1680521" y="2904983"/>
            <a:ext cx="432153" cy="440934"/>
          </a:xfrm>
          <a:prstGeom prst="line">
            <a:avLst/>
          </a:prstGeom>
          <a:ln w="190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353;p23">
            <a:extLst>
              <a:ext uri="{FF2B5EF4-FFF2-40B4-BE49-F238E27FC236}">
                <a16:creationId xmlns:a16="http://schemas.microsoft.com/office/drawing/2014/main" id="{E8890062-0A50-4A4F-82FA-E73B71F459F7}"/>
              </a:ext>
            </a:extLst>
          </p:cNvPr>
          <p:cNvSpPr txBox="1"/>
          <p:nvPr/>
        </p:nvSpPr>
        <p:spPr>
          <a:xfrm>
            <a:off x="216093" y="4926814"/>
            <a:ext cx="8927908" cy="216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r>
              <a:rPr lang="ru-RU" sz="699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Источники: </a:t>
            </a:r>
            <a:r>
              <a:rPr lang="en" sz="699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Ofcom</a:t>
            </a:r>
            <a:r>
              <a:rPr lang="en" sz="699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, Connected Nations 2018, UK Report, December 2018, </a:t>
            </a:r>
            <a:r>
              <a:rPr lang="en" sz="699" dirty="0">
                <a:solidFill>
                  <a:srgbClr val="7F7F7F"/>
                </a:solidFill>
                <a:latin typeface="Proxima Nova"/>
              </a:rPr>
              <a:t>Connected TV Penetration Among TV Households in Germany, by Device, June, </a:t>
            </a:r>
            <a:r>
              <a:rPr lang="en-US" sz="699" dirty="0">
                <a:solidFill>
                  <a:srgbClr val="7F7F7F"/>
                </a:solidFill>
                <a:latin typeface="Proxima Nova"/>
              </a:rPr>
              <a:t>Panel de </a:t>
            </a:r>
            <a:r>
              <a:rPr lang="en-US" sz="699" dirty="0" err="1">
                <a:solidFill>
                  <a:srgbClr val="7F7F7F"/>
                </a:solidFill>
                <a:latin typeface="Proxima Nova"/>
              </a:rPr>
              <a:t>Hogares</a:t>
            </a:r>
            <a:r>
              <a:rPr lang="en-US" sz="699" dirty="0">
                <a:solidFill>
                  <a:srgbClr val="7F7F7F"/>
                </a:solidFill>
                <a:latin typeface="Proxima Nova"/>
              </a:rPr>
              <a:t> CNMC del Segundo </a:t>
            </a:r>
            <a:r>
              <a:rPr lang="en-US" sz="699" dirty="0" err="1">
                <a:solidFill>
                  <a:srgbClr val="7F7F7F"/>
                </a:solidFill>
                <a:latin typeface="Proxima Nova"/>
              </a:rPr>
              <a:t>Trimestre</a:t>
            </a:r>
            <a:r>
              <a:rPr lang="en-US" sz="699" dirty="0">
                <a:solidFill>
                  <a:srgbClr val="7F7F7F"/>
                </a:solidFill>
                <a:latin typeface="Proxima Nova"/>
              </a:rPr>
              <a:t> de 2018.</a:t>
            </a:r>
            <a:endParaRPr sz="699" dirty="0">
              <a:solidFill>
                <a:srgbClr val="7F7F7F"/>
              </a:solidFill>
              <a:latin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">
            <a:extLst>
              <a:ext uri="{FF2B5EF4-FFF2-40B4-BE49-F238E27FC236}">
                <a16:creationId xmlns:a16="http://schemas.microsoft.com/office/drawing/2014/main" id="{51A9EB56-2345-7A4C-B19B-4CBE66DD0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291" b="23982"/>
          <a:stretch/>
        </p:blipFill>
        <p:spPr>
          <a:xfrm>
            <a:off x="9184" y="2576056"/>
            <a:ext cx="9134817" cy="2581472"/>
          </a:xfrm>
          <a:prstGeom prst="rect">
            <a:avLst/>
          </a:prstGeom>
        </p:spPr>
      </p:pic>
      <p:sp>
        <p:nvSpPr>
          <p:cNvPr id="17" name="Google Shape;308;p21">
            <a:extLst>
              <a:ext uri="{FF2B5EF4-FFF2-40B4-BE49-F238E27FC236}">
                <a16:creationId xmlns:a16="http://schemas.microsoft.com/office/drawing/2014/main" id="{079A242C-774E-3245-8FDD-CE18868E8868}"/>
              </a:ext>
            </a:extLst>
          </p:cNvPr>
          <p:cNvSpPr/>
          <p:nvPr/>
        </p:nvSpPr>
        <p:spPr>
          <a:xfrm>
            <a:off x="474594" y="3576436"/>
            <a:ext cx="2886840" cy="1011988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08;p21">
            <a:extLst>
              <a:ext uri="{FF2B5EF4-FFF2-40B4-BE49-F238E27FC236}">
                <a16:creationId xmlns:a16="http://schemas.microsoft.com/office/drawing/2014/main" id="{2A92C6C4-F5A7-5B43-B25B-AE359F71365C}"/>
              </a:ext>
            </a:extLst>
          </p:cNvPr>
          <p:cNvSpPr/>
          <p:nvPr/>
        </p:nvSpPr>
        <p:spPr>
          <a:xfrm>
            <a:off x="474595" y="2349408"/>
            <a:ext cx="2886840" cy="1011988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1"/>
          <p:cNvSpPr/>
          <p:nvPr/>
        </p:nvSpPr>
        <p:spPr>
          <a:xfrm>
            <a:off x="474595" y="1142880"/>
            <a:ext cx="2886840" cy="1011988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1"/>
          <p:cNvSpPr txBox="1"/>
          <p:nvPr/>
        </p:nvSpPr>
        <p:spPr>
          <a:xfrm>
            <a:off x="459405" y="275021"/>
            <a:ext cx="7155126" cy="42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5775" marR="2311"/>
            <a:r>
              <a:rPr lang="ru-RU" sz="2728" b="1" dirty="0">
                <a:latin typeface="Proxima Nova"/>
                <a:ea typeface="Proxima Nova"/>
                <a:cs typeface="Proxima Nova"/>
                <a:sym typeface="Proxima Nova"/>
              </a:rPr>
              <a:t>Новые времена</a:t>
            </a:r>
            <a:endParaRPr sz="2728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10" name="Google Shape;310;p21"/>
          <p:cNvCxnSpPr/>
          <p:nvPr/>
        </p:nvCxnSpPr>
        <p:spPr>
          <a:xfrm>
            <a:off x="444718" y="807870"/>
            <a:ext cx="782418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1" name="Google Shape;311;p21"/>
          <p:cNvSpPr/>
          <p:nvPr/>
        </p:nvSpPr>
        <p:spPr>
          <a:xfrm>
            <a:off x="4163402" y="1097638"/>
            <a:ext cx="4849846" cy="335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r>
              <a:rPr lang="ru-RU" sz="1270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Доля (%) от общего количества часов просмотра OTT-видео</a:t>
            </a:r>
            <a:br>
              <a:rPr lang="ru-RU" sz="1270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762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comScore</a:t>
            </a:r>
            <a:r>
              <a:rPr lang="ru-RU" sz="762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OTT </a:t>
            </a:r>
            <a:r>
              <a:rPr lang="ru-RU" sz="762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Intelligence</a:t>
            </a:r>
            <a:r>
              <a:rPr lang="ru-RU" sz="762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, США,  2017</a:t>
            </a:r>
            <a:endParaRPr sz="762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2" name="Google Shape;312;p21"/>
          <p:cNvSpPr txBox="1"/>
          <p:nvPr/>
        </p:nvSpPr>
        <p:spPr>
          <a:xfrm>
            <a:off x="475105" y="4904370"/>
            <a:ext cx="5935441" cy="19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Источники: </a:t>
            </a:r>
            <a:r>
              <a:rPr lang="ru-RU" sz="762" dirty="0" err="1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Nielsen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August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 2018, IHS </a:t>
            </a:r>
            <a:r>
              <a:rPr lang="ru-RU" sz="762" dirty="0" err="1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Markit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, US </a:t>
            </a:r>
            <a:r>
              <a:rPr lang="ru-RU" sz="762" dirty="0" err="1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Pay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 TV &amp; </a:t>
            </a:r>
            <a:r>
              <a:rPr lang="ru-RU" sz="762" dirty="0" err="1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Online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62" dirty="0" err="1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Video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62" dirty="0" err="1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Consumers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: Q1 2018</a:t>
            </a:r>
            <a:r>
              <a:rPr lang="en-US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762" dirty="0">
              <a:solidFill>
                <a:schemeClr val="bg1"/>
              </a:solidFill>
            </a:endParaRPr>
          </a:p>
        </p:txBody>
      </p:sp>
      <p:sp>
        <p:nvSpPr>
          <p:cNvPr id="313" name="Google Shape;313;p21"/>
          <p:cNvSpPr txBox="1"/>
          <p:nvPr/>
        </p:nvSpPr>
        <p:spPr>
          <a:xfrm>
            <a:off x="688645" y="1600092"/>
            <a:ext cx="2483082" cy="28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algn="ctr"/>
            <a:r>
              <a:rPr lang="ru-RU"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в среднем в день проводят молодые люди в возрасте 18–34 лет </a:t>
            </a:r>
            <a:br>
              <a:rPr lang="en-US"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за просмотром CTV</a:t>
            </a:r>
            <a:endParaRPr sz="1016" dirty="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4" name="Google Shape;314;p21"/>
          <p:cNvSpPr/>
          <p:nvPr/>
        </p:nvSpPr>
        <p:spPr>
          <a:xfrm>
            <a:off x="597040" y="1135225"/>
            <a:ext cx="2641948" cy="68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algn="ctr"/>
            <a:r>
              <a:rPr lang="ru-RU" sz="2794" b="1" dirty="0">
                <a:solidFill>
                  <a:srgbClr val="FF4D73"/>
                </a:solidFill>
                <a:latin typeface="Proxima Nova"/>
                <a:ea typeface="Proxima Nova"/>
                <a:cs typeface="Proxima Nova"/>
                <a:sym typeface="Proxima Nova"/>
              </a:rPr>
              <a:t>1 час 15 мин</a:t>
            </a:r>
            <a:endParaRPr sz="2794" b="1" dirty="0">
              <a:solidFill>
                <a:srgbClr val="FF4D7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16" name="Google Shape;316;p21"/>
          <p:cNvPicPr preferRelativeResize="0"/>
          <p:nvPr/>
        </p:nvPicPr>
        <p:blipFill rotWithShape="1">
          <a:blip r:embed="rId4">
            <a:alphaModFix/>
          </a:blip>
          <a:srcRect l="7963" t="48044" r="73190" b="38145"/>
          <a:stretch/>
        </p:blipFill>
        <p:spPr>
          <a:xfrm>
            <a:off x="4232834" y="1626173"/>
            <a:ext cx="533876" cy="209814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1"/>
          <p:cNvSpPr txBox="1"/>
          <p:nvPr/>
        </p:nvSpPr>
        <p:spPr>
          <a:xfrm>
            <a:off x="547988" y="4146348"/>
            <a:ext cx="2764394" cy="28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algn="ctr"/>
            <a:r>
              <a:rPr lang="ru-RU"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новых абонентов получили приложения </a:t>
            </a:r>
            <a:br>
              <a:rPr lang="ru-RU"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для </a:t>
            </a:r>
            <a:r>
              <a:rPr lang="en-US"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connected tv </a:t>
            </a:r>
            <a:r>
              <a:rPr lang="ru-RU"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за последние 5 лет</a:t>
            </a:r>
            <a:endParaRPr sz="1016" dirty="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9" name="Google Shape;319;p21"/>
          <p:cNvSpPr/>
          <p:nvPr/>
        </p:nvSpPr>
        <p:spPr>
          <a:xfrm>
            <a:off x="364321" y="3659119"/>
            <a:ext cx="3131731" cy="68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algn="ctr"/>
            <a:r>
              <a:rPr lang="ru-RU" sz="2794" b="1" dirty="0">
                <a:solidFill>
                  <a:srgbClr val="FF4D73"/>
                </a:solidFill>
                <a:latin typeface="Proxima Nova"/>
                <a:ea typeface="Proxima Nova"/>
                <a:cs typeface="Proxima Nova"/>
                <a:sym typeface="Proxima Nova"/>
              </a:rPr>
              <a:t>более 100 млн</a:t>
            </a:r>
            <a:endParaRPr sz="2794" b="1" dirty="0">
              <a:solidFill>
                <a:srgbClr val="FF4D7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0" name="Google Shape;320;p21"/>
          <p:cNvSpPr/>
          <p:nvPr/>
        </p:nvSpPr>
        <p:spPr>
          <a:xfrm>
            <a:off x="597040" y="2381493"/>
            <a:ext cx="2668617" cy="473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pPr algn="ctr"/>
            <a:r>
              <a:rPr lang="ru-RU" sz="2794" b="1" dirty="0">
                <a:solidFill>
                  <a:srgbClr val="FF4D73"/>
                </a:solidFill>
                <a:latin typeface="Proxima Nova"/>
                <a:ea typeface="Proxima Nova"/>
                <a:cs typeface="Proxima Nova"/>
                <a:sym typeface="Proxima Nova"/>
              </a:rPr>
              <a:t>47%</a:t>
            </a:r>
            <a:endParaRPr sz="2794" b="1" dirty="0">
              <a:solidFill>
                <a:srgbClr val="FF4D7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1" name="Google Shape;321;p21"/>
          <p:cNvSpPr txBox="1"/>
          <p:nvPr/>
        </p:nvSpPr>
        <p:spPr>
          <a:xfrm>
            <a:off x="531369" y="2887486"/>
            <a:ext cx="2764394" cy="28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пользователей от 22 до 45 лет </a:t>
            </a:r>
            <a:br>
              <a:rPr lang="ru-RU"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016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уже не смотрят традиционное ТВ</a:t>
            </a:r>
            <a:endParaRPr sz="1016" dirty="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" name="Google Shape;316;p21">
            <a:extLst>
              <a:ext uri="{FF2B5EF4-FFF2-40B4-BE49-F238E27FC236}">
                <a16:creationId xmlns:a16="http://schemas.microsoft.com/office/drawing/2014/main" id="{B0FF28AA-BC87-7047-AC14-87C6D4FFE5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3101" t="16708" r="66969" b="67294"/>
          <a:stretch/>
        </p:blipFill>
        <p:spPr>
          <a:xfrm>
            <a:off x="7504342" y="1498629"/>
            <a:ext cx="735992" cy="3168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17273A-0AC7-AC45-89CA-8E91B9C83153}"/>
              </a:ext>
            </a:extLst>
          </p:cNvPr>
          <p:cNvSpPr txBox="1"/>
          <p:nvPr/>
        </p:nvSpPr>
        <p:spPr>
          <a:xfrm>
            <a:off x="7838316" y="2237090"/>
            <a:ext cx="805029" cy="32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24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другие</a:t>
            </a:r>
          </a:p>
        </p:txBody>
      </p:sp>
      <p:pic>
        <p:nvPicPr>
          <p:cNvPr id="21" name="Google Shape;264;p20">
            <a:extLst>
              <a:ext uri="{FF2B5EF4-FFF2-40B4-BE49-F238E27FC236}">
                <a16:creationId xmlns:a16="http://schemas.microsoft.com/office/drawing/2014/main" id="{77F84F6A-AEDA-B044-9775-B3694AA76C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00495" y="3259983"/>
            <a:ext cx="802365" cy="21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61;p20">
            <a:extLst>
              <a:ext uri="{FF2B5EF4-FFF2-40B4-BE49-F238E27FC236}">
                <a16:creationId xmlns:a16="http://schemas.microsoft.com/office/drawing/2014/main" id="{B8A6F623-E2E2-7240-9CF7-0FB07547DE1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6977" y="2618447"/>
            <a:ext cx="533876" cy="2243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053DE3E-2F7B-2944-82E4-59D3DAAAF39B}"/>
              </a:ext>
            </a:extLst>
          </p:cNvPr>
          <p:cNvGrpSpPr/>
          <p:nvPr/>
        </p:nvGrpSpPr>
        <p:grpSpPr>
          <a:xfrm>
            <a:off x="6473811" y="1798011"/>
            <a:ext cx="1905568" cy="385216"/>
            <a:chOff x="11016475" y="2871086"/>
            <a:chExt cx="3000938" cy="60664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A496FCE-6E23-BC4A-AF91-41C52CD5D9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92566" y="2871086"/>
              <a:ext cx="1524847" cy="0"/>
            </a:xfrm>
            <a:prstGeom prst="line">
              <a:avLst/>
            </a:prstGeom>
            <a:ln w="6350">
              <a:solidFill>
                <a:srgbClr val="00A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E402559-06AC-C346-B99D-9F1C950EE7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16475" y="2871086"/>
              <a:ext cx="1476091" cy="606648"/>
            </a:xfrm>
            <a:prstGeom prst="line">
              <a:avLst/>
            </a:prstGeom>
            <a:ln w="6350">
              <a:solidFill>
                <a:srgbClr val="00A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3FA56D-95D2-A747-A248-477CE76C88D8}"/>
              </a:ext>
            </a:extLst>
          </p:cNvPr>
          <p:cNvCxnSpPr>
            <a:cxnSpLocks/>
          </p:cNvCxnSpPr>
          <p:nvPr/>
        </p:nvCxnSpPr>
        <p:spPr>
          <a:xfrm flipH="1">
            <a:off x="7780512" y="2519913"/>
            <a:ext cx="919646" cy="0"/>
          </a:xfrm>
          <a:prstGeom prst="line">
            <a:avLst/>
          </a:prstGeom>
          <a:ln w="63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BC625-FA22-7641-988A-518074C1AFF0}"/>
              </a:ext>
            </a:extLst>
          </p:cNvPr>
          <p:cNvCxnSpPr>
            <a:cxnSpLocks/>
          </p:cNvCxnSpPr>
          <p:nvPr/>
        </p:nvCxnSpPr>
        <p:spPr>
          <a:xfrm flipH="1">
            <a:off x="6909505" y="2519001"/>
            <a:ext cx="883782" cy="331534"/>
          </a:xfrm>
          <a:prstGeom prst="line">
            <a:avLst/>
          </a:prstGeom>
          <a:ln w="63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3B36463-19CF-5941-802A-601F589E99C1}"/>
              </a:ext>
            </a:extLst>
          </p:cNvPr>
          <p:cNvGrpSpPr/>
          <p:nvPr/>
        </p:nvGrpSpPr>
        <p:grpSpPr>
          <a:xfrm flipH="1">
            <a:off x="4254397" y="1874023"/>
            <a:ext cx="1750114" cy="385216"/>
            <a:chOff x="11016475" y="2871086"/>
            <a:chExt cx="2756125" cy="606648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43B5BA0-D3EA-8548-B51C-997E261304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92565" y="2871086"/>
              <a:ext cx="1280035" cy="0"/>
            </a:xfrm>
            <a:prstGeom prst="line">
              <a:avLst/>
            </a:prstGeom>
            <a:ln w="6350">
              <a:solidFill>
                <a:srgbClr val="00A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A580EF2-758E-A948-A88B-5376F9F4C0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16475" y="2871086"/>
              <a:ext cx="1476091" cy="606648"/>
            </a:xfrm>
            <a:prstGeom prst="line">
              <a:avLst/>
            </a:prstGeom>
            <a:ln w="6350">
              <a:solidFill>
                <a:srgbClr val="00A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A0CC90-0FBD-504F-A529-2BCF0153508E}"/>
              </a:ext>
            </a:extLst>
          </p:cNvPr>
          <p:cNvGrpSpPr/>
          <p:nvPr/>
        </p:nvGrpSpPr>
        <p:grpSpPr>
          <a:xfrm flipH="1">
            <a:off x="3930456" y="2890318"/>
            <a:ext cx="1948992" cy="385216"/>
            <a:chOff x="11016475" y="2871086"/>
            <a:chExt cx="3069324" cy="606648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6723768-6562-0B4A-9AAA-DFE3ADD7CE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92565" y="2871086"/>
              <a:ext cx="1593234" cy="0"/>
            </a:xfrm>
            <a:prstGeom prst="line">
              <a:avLst/>
            </a:prstGeom>
            <a:ln w="6350">
              <a:solidFill>
                <a:srgbClr val="00A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9BCDB04-A8C3-F647-9C0D-B6B8774B7B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16475" y="2871086"/>
              <a:ext cx="1476091" cy="606648"/>
            </a:xfrm>
            <a:prstGeom prst="line">
              <a:avLst/>
            </a:prstGeom>
            <a:ln w="6350">
              <a:solidFill>
                <a:srgbClr val="00A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0421AFD-8018-7747-B651-1F7F3E66B89C}"/>
              </a:ext>
            </a:extLst>
          </p:cNvPr>
          <p:cNvCxnSpPr>
            <a:cxnSpLocks/>
          </p:cNvCxnSpPr>
          <p:nvPr/>
        </p:nvCxnSpPr>
        <p:spPr>
          <a:xfrm flipH="1">
            <a:off x="7789449" y="3532385"/>
            <a:ext cx="1164438" cy="0"/>
          </a:xfrm>
          <a:prstGeom prst="line">
            <a:avLst/>
          </a:prstGeom>
          <a:ln w="63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B487402-F328-1C44-9002-6CF25134C0E5}"/>
              </a:ext>
            </a:extLst>
          </p:cNvPr>
          <p:cNvCxnSpPr>
            <a:cxnSpLocks/>
          </p:cNvCxnSpPr>
          <p:nvPr/>
        </p:nvCxnSpPr>
        <p:spPr>
          <a:xfrm flipH="1">
            <a:off x="6852145" y="3532385"/>
            <a:ext cx="937304" cy="385216"/>
          </a:xfrm>
          <a:prstGeom prst="line">
            <a:avLst/>
          </a:prstGeom>
          <a:ln w="63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46E171E-043A-EB43-AD94-531A97D2D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1370922"/>
              </p:ext>
            </p:extLst>
          </p:nvPr>
        </p:nvGraphicFramePr>
        <p:xfrm>
          <a:off x="4538657" y="1890171"/>
          <a:ext cx="3608450" cy="2647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F943CA76-EF62-6648-9C82-141FC825CBD0}"/>
              </a:ext>
            </a:extLst>
          </p:cNvPr>
          <p:cNvSpPr txBox="1"/>
          <p:nvPr/>
        </p:nvSpPr>
        <p:spPr>
          <a:xfrm>
            <a:off x="6473811" y="3586848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roxima Nova" panose="02000506030000020004" pitchFamily="2" charset="0"/>
              </a:rPr>
              <a:t>40%</a:t>
            </a:r>
            <a:endParaRPr lang="ru-RU" sz="1600" b="1" dirty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6E903E-BB01-9742-85D8-6A3AF91E8C10}"/>
              </a:ext>
            </a:extLst>
          </p:cNvPr>
          <p:cNvSpPr txBox="1"/>
          <p:nvPr/>
        </p:nvSpPr>
        <p:spPr>
          <a:xfrm>
            <a:off x="5705685" y="2234947"/>
            <a:ext cx="546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roxima Nova" panose="02000506030000020004" pitchFamily="2" charset="0"/>
              </a:rPr>
              <a:t>14%</a:t>
            </a:r>
            <a:endParaRPr lang="ru-RU" sz="1600" b="1" dirty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F68B77-1499-B74D-9130-FEB6526DB346}"/>
              </a:ext>
            </a:extLst>
          </p:cNvPr>
          <p:cNvSpPr txBox="1"/>
          <p:nvPr/>
        </p:nvSpPr>
        <p:spPr>
          <a:xfrm>
            <a:off x="6338717" y="2144102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roxima Nova" panose="02000506030000020004" pitchFamily="2" charset="0"/>
              </a:rPr>
              <a:t>7%</a:t>
            </a:r>
            <a:endParaRPr lang="ru-RU" sz="1600" b="1" dirty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4B9739-F91C-3B49-B8C2-BE906E745448}"/>
              </a:ext>
            </a:extLst>
          </p:cNvPr>
          <p:cNvSpPr txBox="1"/>
          <p:nvPr/>
        </p:nvSpPr>
        <p:spPr>
          <a:xfrm>
            <a:off x="6791085" y="2656689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roxima Nova" panose="02000506030000020004" pitchFamily="2" charset="0"/>
              </a:rPr>
              <a:t>21%</a:t>
            </a:r>
            <a:endParaRPr lang="ru-RU" sz="1600" b="1" dirty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1AB01CD-BD66-4C45-AF51-CB8323B5BA47}"/>
              </a:ext>
            </a:extLst>
          </p:cNvPr>
          <p:cNvSpPr txBox="1"/>
          <p:nvPr/>
        </p:nvSpPr>
        <p:spPr>
          <a:xfrm>
            <a:off x="5260783" y="2913649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roxima Nova" panose="02000506030000020004" pitchFamily="2" charset="0"/>
              </a:rPr>
              <a:t>18%</a:t>
            </a:r>
            <a:endParaRPr lang="ru-RU" sz="1600" b="1" dirty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44">
            <a:extLst>
              <a:ext uri="{FF2B5EF4-FFF2-40B4-BE49-F238E27FC236}">
                <a16:creationId xmlns:a16="http://schemas.microsoft.com/office/drawing/2014/main" id="{6C53F691-0B96-D542-9214-B013ADE97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291" b="39021"/>
          <a:stretch/>
        </p:blipFill>
        <p:spPr>
          <a:xfrm>
            <a:off x="1" y="4316817"/>
            <a:ext cx="9144000" cy="826463"/>
          </a:xfrm>
          <a:prstGeom prst="rect">
            <a:avLst/>
          </a:prstGeom>
        </p:spPr>
      </p:pic>
      <p:sp>
        <p:nvSpPr>
          <p:cNvPr id="328" name="Google Shape;328;p22"/>
          <p:cNvSpPr txBox="1"/>
          <p:nvPr/>
        </p:nvSpPr>
        <p:spPr>
          <a:xfrm>
            <a:off x="379006" y="296458"/>
            <a:ext cx="7155062" cy="42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5775" marR="2311"/>
            <a:r>
              <a:rPr lang="ru-RU" sz="2728" b="1" dirty="0">
                <a:latin typeface="Proxima Nova"/>
                <a:ea typeface="Proxima Nova"/>
                <a:cs typeface="Proxima Nova"/>
                <a:sym typeface="Proxima Nova"/>
              </a:rPr>
              <a:t>Наша Раша</a:t>
            </a:r>
            <a:endParaRPr sz="2728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29" name="Google Shape;329;p22"/>
          <p:cNvCxnSpPr/>
          <p:nvPr/>
        </p:nvCxnSpPr>
        <p:spPr>
          <a:xfrm>
            <a:off x="364320" y="811443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0" name="Google Shape;330;p22"/>
          <p:cNvSpPr txBox="1"/>
          <p:nvPr/>
        </p:nvSpPr>
        <p:spPr>
          <a:xfrm>
            <a:off x="364320" y="963624"/>
            <a:ext cx="8175349" cy="28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>
              <a:buSzPts val="1100"/>
            </a:pPr>
            <a:r>
              <a:rPr lang="ru-RU" sz="1270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В отличи</a:t>
            </a:r>
            <a:r>
              <a:rPr lang="en-US" sz="1270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lang="ru-RU" sz="1270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от США российский зритель имеет доступную альтернативу CTV –</a:t>
            </a:r>
            <a:r>
              <a:rPr lang="en-US" sz="1270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270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бесплатное эфирное телевидение. Тем не менее, Россия следует за трендом:</a:t>
            </a:r>
            <a:endParaRPr sz="1270" b="1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1" name="Google Shape;331;p22"/>
          <p:cNvSpPr txBox="1"/>
          <p:nvPr/>
        </p:nvSpPr>
        <p:spPr>
          <a:xfrm>
            <a:off x="6725276" y="3067540"/>
            <a:ext cx="2373097" cy="59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>
              <a:buSzPts val="1100"/>
            </a:pP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В 2018 году </a:t>
            </a:r>
            <a:r>
              <a:rPr lang="ru-RU" sz="1016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Smart</a:t>
            </a: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TV смотрели регулярно всего </a:t>
            </a:r>
            <a:r>
              <a:rPr lang="ru-RU" sz="1143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12%</a:t>
            </a:r>
            <a:r>
              <a:rPr lang="ru-RU" sz="1016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россиян,</a:t>
            </a:r>
            <a:r>
              <a:rPr lang="ru-RU" sz="1016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что составляет </a:t>
            </a:r>
            <a:r>
              <a:rPr lang="ru-RU" sz="1143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17,3 млн</a:t>
            </a:r>
            <a:r>
              <a:rPr lang="ru-RU" sz="1143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пользователей</a:t>
            </a:r>
            <a:endParaRPr sz="1016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buSzPts val="1100"/>
            </a:pPr>
            <a:endParaRPr sz="1016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endParaRPr sz="1016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2" name="Google Shape;332;p22"/>
          <p:cNvSpPr txBox="1"/>
          <p:nvPr/>
        </p:nvSpPr>
        <p:spPr>
          <a:xfrm>
            <a:off x="6725276" y="1639135"/>
            <a:ext cx="2373097" cy="28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>
              <a:buSzPts val="1100"/>
            </a:pP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За последние шесть лет в России продано</a:t>
            </a:r>
            <a:r>
              <a:rPr lang="en-US" sz="1016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143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40 млн </a:t>
            </a: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ТВ. </a:t>
            </a:r>
            <a:r>
              <a:rPr lang="ru-RU" sz="1143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40%</a:t>
            </a: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из них поддерживают технологию </a:t>
            </a:r>
            <a:r>
              <a:rPr lang="ru-RU" sz="1016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Smart</a:t>
            </a: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TV</a:t>
            </a:r>
            <a:endParaRPr sz="1016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endParaRPr sz="1016" dirty="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3" name="Google Shape;333;p22"/>
          <p:cNvSpPr txBox="1"/>
          <p:nvPr/>
        </p:nvSpPr>
        <p:spPr>
          <a:xfrm>
            <a:off x="298734" y="2431743"/>
            <a:ext cx="2249807" cy="676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68563" rIns="68563" bIns="68563" anchor="t" anchorCtr="0">
            <a:noAutofit/>
          </a:bodyPr>
          <a:lstStyle/>
          <a:p>
            <a:pPr algn="r"/>
            <a:r>
              <a:rPr lang="ru-RU" sz="1143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46% россиян</a:t>
            </a:r>
            <a:r>
              <a:rPr lang="ru-RU" sz="1143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br>
              <a:rPr lang="en-US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в возрасте 14–21 года отказались от ТВ в пользу интернет-видео</a:t>
            </a:r>
            <a:endParaRPr sz="1016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4" name="Google Shape;334;p22"/>
          <p:cNvSpPr txBox="1"/>
          <p:nvPr/>
        </p:nvSpPr>
        <p:spPr>
          <a:xfrm>
            <a:off x="279931" y="4922973"/>
            <a:ext cx="8584139" cy="19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Источники: Фонд “Общественное мнение”, 2018; </a:t>
            </a:r>
            <a:r>
              <a:rPr lang="ru-RU" sz="762" dirty="0" err="1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Ruvod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, февраль 2019; </a:t>
            </a:r>
            <a:r>
              <a:rPr lang="ru-RU" sz="762" dirty="0" err="1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Nielsen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August 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2018, IHS </a:t>
            </a:r>
            <a:r>
              <a:rPr lang="ru-RU" sz="762" dirty="0" err="1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Markit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, US </a:t>
            </a:r>
            <a:r>
              <a:rPr lang="ru-RU" sz="762" dirty="0" err="1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Pay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 TV &amp; </a:t>
            </a:r>
            <a:r>
              <a:rPr lang="ru-RU" sz="762" dirty="0" err="1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Online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62" dirty="0" err="1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Video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62" dirty="0" err="1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Consumers</a:t>
            </a:r>
            <a:r>
              <a:rPr lang="ru-RU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: Q1 2018</a:t>
            </a:r>
            <a:r>
              <a:rPr lang="en-US" sz="762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762"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5" name="Google Shape;335;p22"/>
          <p:cNvSpPr txBox="1"/>
          <p:nvPr/>
        </p:nvSpPr>
        <p:spPr>
          <a:xfrm>
            <a:off x="111229" y="3458701"/>
            <a:ext cx="2437473" cy="71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68563" rIns="68563" bIns="68563" anchor="t" anchorCtr="0">
            <a:noAutofit/>
          </a:bodyPr>
          <a:lstStyle/>
          <a:p>
            <a:pPr algn="r"/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В 2018 году рост абонентской базы кабельного ТВ впервые замедлился</a:t>
            </a:r>
            <a:endParaRPr sz="1016" dirty="0">
              <a:solidFill>
                <a:schemeClr val="tx1">
                  <a:lumMod val="65000"/>
                  <a:lumOff val="35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6" name="Google Shape;336;p22"/>
          <p:cNvSpPr txBox="1"/>
          <p:nvPr/>
        </p:nvSpPr>
        <p:spPr>
          <a:xfrm>
            <a:off x="6656737" y="3835352"/>
            <a:ext cx="2249807" cy="59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68563" rIns="68563" bIns="68563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Около </a:t>
            </a:r>
            <a:r>
              <a:rPr lang="ru-RU" sz="1143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70%</a:t>
            </a: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продаваемых в России ТВ имеют функционал </a:t>
            </a:r>
            <a:r>
              <a:rPr lang="en-US" sz="1016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SmartTV</a:t>
            </a:r>
            <a:endParaRPr sz="1016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7" name="Google Shape;337;p22"/>
          <p:cNvSpPr txBox="1"/>
          <p:nvPr/>
        </p:nvSpPr>
        <p:spPr>
          <a:xfrm>
            <a:off x="6669979" y="2390267"/>
            <a:ext cx="2249807" cy="42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68563" rIns="68563" bIns="68563" anchor="t" anchorCtr="0">
            <a:noAutofit/>
          </a:bodyPr>
          <a:lstStyle/>
          <a:p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Число подключенных телевизоров </a:t>
            </a:r>
            <a:b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с 2012 года выросло</a:t>
            </a:r>
            <a:r>
              <a:rPr lang="ru-RU" sz="1016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143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в 7 раз</a:t>
            </a:r>
            <a:endParaRPr sz="1016" dirty="0"/>
          </a:p>
        </p:txBody>
      </p:sp>
      <p:sp>
        <p:nvSpPr>
          <p:cNvPr id="338" name="Google Shape;338;p22"/>
          <p:cNvSpPr txBox="1"/>
          <p:nvPr/>
        </p:nvSpPr>
        <p:spPr>
          <a:xfrm>
            <a:off x="298734" y="1563397"/>
            <a:ext cx="2249807" cy="51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68563" rIns="68563" bIns="68563" anchor="t" anchorCtr="0">
            <a:noAutofit/>
          </a:bodyPr>
          <a:lstStyle/>
          <a:p>
            <a:pPr algn="r"/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В 2018 году продажи приставок </a:t>
            </a:r>
            <a:r>
              <a:rPr lang="ru-RU" sz="1016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Xiaomi</a:t>
            </a: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(OC </a:t>
            </a:r>
            <a:r>
              <a:rPr lang="ru-RU" sz="1016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Android</a:t>
            </a: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) выросли</a:t>
            </a:r>
            <a:br>
              <a:rPr lang="en-US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1016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143" b="1" dirty="0">
                <a:solidFill>
                  <a:srgbClr val="00AEFF"/>
                </a:solidFill>
                <a:latin typeface="Proxima Nova"/>
                <a:ea typeface="Proxima Nova"/>
                <a:cs typeface="Proxima Nova"/>
                <a:sym typeface="Proxima Nova"/>
              </a:rPr>
              <a:t>в 4,5 раза</a:t>
            </a:r>
            <a:endParaRPr sz="1016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A352F7-F948-A341-9588-9CC72C7F2B56}"/>
              </a:ext>
            </a:extLst>
          </p:cNvPr>
          <p:cNvCxnSpPr/>
          <p:nvPr/>
        </p:nvCxnSpPr>
        <p:spPr>
          <a:xfrm>
            <a:off x="2603368" y="1639404"/>
            <a:ext cx="0" cy="497292"/>
          </a:xfrm>
          <a:prstGeom prst="line">
            <a:avLst/>
          </a:prstGeom>
          <a:ln w="571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8AA335-A287-6D47-AB95-FF1256916646}"/>
              </a:ext>
            </a:extLst>
          </p:cNvPr>
          <p:cNvCxnSpPr>
            <a:cxnSpLocks/>
          </p:cNvCxnSpPr>
          <p:nvPr/>
        </p:nvCxnSpPr>
        <p:spPr>
          <a:xfrm>
            <a:off x="2603368" y="3458701"/>
            <a:ext cx="0" cy="434755"/>
          </a:xfrm>
          <a:prstGeom prst="line">
            <a:avLst/>
          </a:prstGeom>
          <a:ln w="571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6BAD53-E946-2649-8968-16660E69B20B}"/>
              </a:ext>
            </a:extLst>
          </p:cNvPr>
          <p:cNvCxnSpPr/>
          <p:nvPr/>
        </p:nvCxnSpPr>
        <p:spPr>
          <a:xfrm>
            <a:off x="2603368" y="2493613"/>
            <a:ext cx="0" cy="497292"/>
          </a:xfrm>
          <a:prstGeom prst="line">
            <a:avLst/>
          </a:prstGeom>
          <a:ln w="571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5B4469-B367-DC48-80B0-7D82213AE032}"/>
              </a:ext>
            </a:extLst>
          </p:cNvPr>
          <p:cNvCxnSpPr/>
          <p:nvPr/>
        </p:nvCxnSpPr>
        <p:spPr>
          <a:xfrm>
            <a:off x="6593604" y="1644737"/>
            <a:ext cx="0" cy="497292"/>
          </a:xfrm>
          <a:prstGeom prst="line">
            <a:avLst/>
          </a:prstGeom>
          <a:ln w="571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A2DC87-D471-8241-A3FE-1DD94EB81316}"/>
              </a:ext>
            </a:extLst>
          </p:cNvPr>
          <p:cNvCxnSpPr>
            <a:cxnSpLocks/>
          </p:cNvCxnSpPr>
          <p:nvPr/>
        </p:nvCxnSpPr>
        <p:spPr>
          <a:xfrm>
            <a:off x="6602069" y="2440610"/>
            <a:ext cx="0" cy="379785"/>
          </a:xfrm>
          <a:prstGeom prst="line">
            <a:avLst/>
          </a:prstGeom>
          <a:ln w="571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6EFAF7-8FDB-3E41-9CB4-F30BABFB1098}"/>
              </a:ext>
            </a:extLst>
          </p:cNvPr>
          <p:cNvCxnSpPr/>
          <p:nvPr/>
        </p:nvCxnSpPr>
        <p:spPr>
          <a:xfrm>
            <a:off x="6602069" y="3078667"/>
            <a:ext cx="0" cy="497292"/>
          </a:xfrm>
          <a:prstGeom prst="line">
            <a:avLst/>
          </a:prstGeom>
          <a:ln w="571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6A8344-1D3D-C844-A7C7-C7F1731D40DE}"/>
              </a:ext>
            </a:extLst>
          </p:cNvPr>
          <p:cNvCxnSpPr/>
          <p:nvPr/>
        </p:nvCxnSpPr>
        <p:spPr>
          <a:xfrm>
            <a:off x="6602069" y="3830325"/>
            <a:ext cx="0" cy="497292"/>
          </a:xfrm>
          <a:prstGeom prst="line">
            <a:avLst/>
          </a:prstGeom>
          <a:ln w="5715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A5C7C1-F6B6-7D43-896A-AB02A946A933}"/>
              </a:ext>
            </a:extLst>
          </p:cNvPr>
          <p:cNvCxnSpPr>
            <a:cxnSpLocks/>
          </p:cNvCxnSpPr>
          <p:nvPr/>
        </p:nvCxnSpPr>
        <p:spPr>
          <a:xfrm flipV="1">
            <a:off x="2603368" y="1888050"/>
            <a:ext cx="355107" cy="5333"/>
          </a:xfrm>
          <a:prstGeom prst="line">
            <a:avLst/>
          </a:prstGeom>
          <a:ln w="1270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69A5BA-0B1B-9E45-A307-ADC46D8C63D9}"/>
              </a:ext>
            </a:extLst>
          </p:cNvPr>
          <p:cNvCxnSpPr>
            <a:cxnSpLocks/>
          </p:cNvCxnSpPr>
          <p:nvPr/>
        </p:nvCxnSpPr>
        <p:spPr>
          <a:xfrm flipV="1">
            <a:off x="2582495" y="2735403"/>
            <a:ext cx="355107" cy="5333"/>
          </a:xfrm>
          <a:prstGeom prst="line">
            <a:avLst/>
          </a:prstGeom>
          <a:ln w="1270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887E80C-F995-8B4E-9A6D-2B3D4C4386DE}"/>
              </a:ext>
            </a:extLst>
          </p:cNvPr>
          <p:cNvCxnSpPr>
            <a:cxnSpLocks/>
          </p:cNvCxnSpPr>
          <p:nvPr/>
        </p:nvCxnSpPr>
        <p:spPr>
          <a:xfrm flipV="1">
            <a:off x="2598487" y="3701835"/>
            <a:ext cx="355107" cy="5333"/>
          </a:xfrm>
          <a:prstGeom prst="line">
            <a:avLst/>
          </a:prstGeom>
          <a:ln w="1270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4D9B8F1-46EB-BE4D-A730-029C20F09F1A}"/>
              </a:ext>
            </a:extLst>
          </p:cNvPr>
          <p:cNvCxnSpPr>
            <a:cxnSpLocks/>
          </p:cNvCxnSpPr>
          <p:nvPr/>
        </p:nvCxnSpPr>
        <p:spPr>
          <a:xfrm flipV="1">
            <a:off x="6238497" y="1893179"/>
            <a:ext cx="355107" cy="5333"/>
          </a:xfrm>
          <a:prstGeom prst="line">
            <a:avLst/>
          </a:prstGeom>
          <a:ln w="1270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41FBD9-BDC2-844B-AADE-B7E26401ACCF}"/>
              </a:ext>
            </a:extLst>
          </p:cNvPr>
          <p:cNvCxnSpPr>
            <a:cxnSpLocks/>
          </p:cNvCxnSpPr>
          <p:nvPr/>
        </p:nvCxnSpPr>
        <p:spPr>
          <a:xfrm flipV="1">
            <a:off x="6246962" y="2634716"/>
            <a:ext cx="355107" cy="5333"/>
          </a:xfrm>
          <a:prstGeom prst="line">
            <a:avLst/>
          </a:prstGeom>
          <a:ln w="1270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73D3D3-B3CD-8F49-BD5F-BC7EF1823DE4}"/>
              </a:ext>
            </a:extLst>
          </p:cNvPr>
          <p:cNvCxnSpPr>
            <a:cxnSpLocks/>
          </p:cNvCxnSpPr>
          <p:nvPr/>
        </p:nvCxnSpPr>
        <p:spPr>
          <a:xfrm flipV="1">
            <a:off x="6251853" y="3329091"/>
            <a:ext cx="355107" cy="5333"/>
          </a:xfrm>
          <a:prstGeom prst="line">
            <a:avLst/>
          </a:prstGeom>
          <a:ln w="1270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C6834A5-3874-2745-BDDB-43619D855A81}"/>
              </a:ext>
            </a:extLst>
          </p:cNvPr>
          <p:cNvCxnSpPr>
            <a:cxnSpLocks/>
          </p:cNvCxnSpPr>
          <p:nvPr/>
        </p:nvCxnSpPr>
        <p:spPr>
          <a:xfrm flipV="1">
            <a:off x="6251853" y="4085399"/>
            <a:ext cx="355107" cy="5333"/>
          </a:xfrm>
          <a:prstGeom prst="line">
            <a:avLst/>
          </a:prstGeom>
          <a:ln w="1270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72CD09-EEAE-C440-902C-2B9BC4EEC321}"/>
              </a:ext>
            </a:extLst>
          </p:cNvPr>
          <p:cNvCxnSpPr>
            <a:cxnSpLocks/>
          </p:cNvCxnSpPr>
          <p:nvPr/>
        </p:nvCxnSpPr>
        <p:spPr>
          <a:xfrm>
            <a:off x="2937602" y="1888050"/>
            <a:ext cx="811705" cy="813690"/>
          </a:xfrm>
          <a:prstGeom prst="line">
            <a:avLst/>
          </a:prstGeom>
          <a:ln w="1270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774C5E9-FCDE-DA43-9ECB-B2D4CA09A9B5}"/>
              </a:ext>
            </a:extLst>
          </p:cNvPr>
          <p:cNvCxnSpPr>
            <a:cxnSpLocks/>
          </p:cNvCxnSpPr>
          <p:nvPr/>
        </p:nvCxnSpPr>
        <p:spPr>
          <a:xfrm>
            <a:off x="2930313" y="2740736"/>
            <a:ext cx="328878" cy="329683"/>
          </a:xfrm>
          <a:prstGeom prst="line">
            <a:avLst/>
          </a:prstGeom>
          <a:ln w="1270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03135BC-F12C-534C-A181-74F1D24A8B2F}"/>
              </a:ext>
            </a:extLst>
          </p:cNvPr>
          <p:cNvCxnSpPr>
            <a:cxnSpLocks/>
          </p:cNvCxnSpPr>
          <p:nvPr/>
        </p:nvCxnSpPr>
        <p:spPr>
          <a:xfrm flipV="1">
            <a:off x="2954056" y="3340443"/>
            <a:ext cx="345429" cy="365480"/>
          </a:xfrm>
          <a:prstGeom prst="line">
            <a:avLst/>
          </a:prstGeom>
          <a:ln w="1270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C14FBC1-9A78-3943-A257-D75AF24EE126}"/>
              </a:ext>
            </a:extLst>
          </p:cNvPr>
          <p:cNvCxnSpPr>
            <a:cxnSpLocks/>
          </p:cNvCxnSpPr>
          <p:nvPr/>
        </p:nvCxnSpPr>
        <p:spPr>
          <a:xfrm flipH="1">
            <a:off x="5760274" y="1898511"/>
            <a:ext cx="478224" cy="407218"/>
          </a:xfrm>
          <a:prstGeom prst="line">
            <a:avLst/>
          </a:prstGeom>
          <a:ln w="1270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6796B46-FFD9-E54A-B2C2-B8BA5034B374}"/>
              </a:ext>
            </a:extLst>
          </p:cNvPr>
          <p:cNvCxnSpPr>
            <a:cxnSpLocks/>
          </p:cNvCxnSpPr>
          <p:nvPr/>
        </p:nvCxnSpPr>
        <p:spPr>
          <a:xfrm flipH="1">
            <a:off x="5456130" y="2640049"/>
            <a:ext cx="795722" cy="191280"/>
          </a:xfrm>
          <a:prstGeom prst="line">
            <a:avLst/>
          </a:prstGeom>
          <a:ln w="1270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A4F563E-E7B3-EB4B-9E1E-FFE61AEF327B}"/>
              </a:ext>
            </a:extLst>
          </p:cNvPr>
          <p:cNvCxnSpPr>
            <a:cxnSpLocks/>
          </p:cNvCxnSpPr>
          <p:nvPr/>
        </p:nvCxnSpPr>
        <p:spPr>
          <a:xfrm flipH="1" flipV="1">
            <a:off x="5386510" y="3125072"/>
            <a:ext cx="865343" cy="209352"/>
          </a:xfrm>
          <a:prstGeom prst="line">
            <a:avLst/>
          </a:prstGeom>
          <a:ln w="1270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184185E-F24F-B048-B16F-7AB9438715A4}"/>
              </a:ext>
            </a:extLst>
          </p:cNvPr>
          <p:cNvCxnSpPr>
            <a:cxnSpLocks/>
          </p:cNvCxnSpPr>
          <p:nvPr/>
        </p:nvCxnSpPr>
        <p:spPr>
          <a:xfrm flipH="1" flipV="1">
            <a:off x="5252518" y="3216799"/>
            <a:ext cx="1000497" cy="873830"/>
          </a:xfrm>
          <a:prstGeom prst="line">
            <a:avLst/>
          </a:prstGeom>
          <a:ln w="12700">
            <a:solidFill>
              <a:srgbClr val="00A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">
            <a:extLst>
              <a:ext uri="{FF2B5EF4-FFF2-40B4-BE49-F238E27FC236}">
                <a16:creationId xmlns:a16="http://schemas.microsoft.com/office/drawing/2014/main" id="{E8262FDD-834C-2843-BAB8-54777D1A27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55"/>
          <a:stretch/>
        </p:blipFill>
        <p:spPr>
          <a:xfrm>
            <a:off x="2529953" y="1260082"/>
            <a:ext cx="3835985" cy="29002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3"/>
          <p:cNvSpPr txBox="1"/>
          <p:nvPr/>
        </p:nvSpPr>
        <p:spPr>
          <a:xfrm>
            <a:off x="379006" y="304673"/>
            <a:ext cx="7155062" cy="42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5775" marR="2311"/>
            <a:r>
              <a:rPr lang="ru-RU" sz="2728" b="1" dirty="0">
                <a:latin typeface="Proxima Nova"/>
                <a:ea typeface="Proxima Nova"/>
                <a:cs typeface="Proxima Nova"/>
                <a:sym typeface="Proxima Nova"/>
              </a:rPr>
              <a:t>Грань будущего</a:t>
            </a:r>
            <a:endParaRPr sz="2728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45" name="Google Shape;345;p23"/>
          <p:cNvCxnSpPr/>
          <p:nvPr/>
        </p:nvCxnSpPr>
        <p:spPr>
          <a:xfrm>
            <a:off x="364320" y="837523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6" name="Google Shape;346;p23"/>
          <p:cNvSpPr txBox="1"/>
          <p:nvPr/>
        </p:nvSpPr>
        <p:spPr>
          <a:xfrm>
            <a:off x="916716" y="3581854"/>
            <a:ext cx="2681954" cy="28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75"/>
              </a:spcBef>
              <a:buClr>
                <a:schemeClr val="dk1"/>
              </a:buClr>
              <a:buSzPts val="1100"/>
            </a:pPr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Экосистема CTV фрагментирована: множество</a:t>
            </a:r>
            <a:r>
              <a:rPr lang="en-US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ОС, в том числе устаревших</a:t>
            </a:r>
            <a:endParaRPr sz="889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889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7" name="Google Shape;347;p23"/>
          <p:cNvSpPr txBox="1"/>
          <p:nvPr/>
        </p:nvSpPr>
        <p:spPr>
          <a:xfrm>
            <a:off x="916716" y="3982279"/>
            <a:ext cx="2297740" cy="28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75"/>
              </a:spcBef>
              <a:buSzPts val="1100"/>
            </a:pPr>
            <a:r>
              <a:rPr lang="ru-RU" sz="889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Proxima Nova" panose="02000506030000020004" pitchFamily="2" charset="0"/>
                <a:ea typeface="Roboto"/>
                <a:cs typeface="Roboto"/>
                <a:sym typeface="Roboto"/>
              </a:rPr>
              <a:t>О</a:t>
            </a:r>
            <a:r>
              <a:rPr lang="ru-RU" sz="889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тсутствие универсальных измерений сдерживает развитие рекламного рынка</a:t>
            </a:r>
            <a:endParaRPr sz="889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348" name="Google Shape;348;p23"/>
          <p:cNvSpPr txBox="1"/>
          <p:nvPr/>
        </p:nvSpPr>
        <p:spPr>
          <a:xfrm>
            <a:off x="916716" y="4352634"/>
            <a:ext cx="2442332" cy="28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Низкая скорость обновления парка телевизоров</a:t>
            </a:r>
            <a:endParaRPr sz="889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9" name="Google Shape;349;p23"/>
          <p:cNvSpPr txBox="1"/>
          <p:nvPr/>
        </p:nvSpPr>
        <p:spPr>
          <a:xfrm>
            <a:off x="1002513" y="1141178"/>
            <a:ext cx="1879171" cy="41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098" tIns="23098" rIns="23098" bIns="23098" anchor="ctr" anchorCtr="0">
            <a:noAutofit/>
          </a:bodyPr>
          <a:lstStyle/>
          <a:p>
            <a:pPr algn="ctr"/>
            <a:r>
              <a:rPr lang="ru-RU" sz="127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 Препятствия</a:t>
            </a:r>
            <a:endParaRPr sz="127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3" name="Google Shape;353;p23"/>
          <p:cNvSpPr txBox="1"/>
          <p:nvPr/>
        </p:nvSpPr>
        <p:spPr>
          <a:xfrm>
            <a:off x="216093" y="4926814"/>
            <a:ext cx="6542214" cy="19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72" rIns="68563" bIns="34272" anchor="t" anchorCtr="0">
            <a:noAutofit/>
          </a:bodyPr>
          <a:lstStyle/>
          <a:p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Источники: ТМТ Консалтинг, 2018; IDC, 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Worldwide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Quarterly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Smart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Home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Device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62" dirty="0" err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Tracker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, 2018</a:t>
            </a:r>
            <a:r>
              <a:rPr lang="en-US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r>
              <a:rPr lang="ru-RU" sz="762" dirty="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762" dirty="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A4D0E5-CA16-1746-AC72-993EBF519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2" y="1778944"/>
            <a:ext cx="2544714" cy="1502549"/>
          </a:xfrm>
          <a:prstGeom prst="rect">
            <a:avLst/>
          </a:prstGeom>
        </p:spPr>
      </p:pic>
      <p:pic>
        <p:nvPicPr>
          <p:cNvPr id="23" name="Рисунок 10">
            <a:extLst>
              <a:ext uri="{FF2B5EF4-FFF2-40B4-BE49-F238E27FC236}">
                <a16:creationId xmlns:a16="http://schemas.microsoft.com/office/drawing/2014/main" id="{0C4B4D2C-F282-FA4B-A711-F0896E37A8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6" t="-2728" r="5178" b="14817"/>
          <a:stretch/>
        </p:blipFill>
        <p:spPr>
          <a:xfrm flipV="1">
            <a:off x="5757385" y="220"/>
            <a:ext cx="3393611" cy="1782831"/>
          </a:xfrm>
          <a:prstGeom prst="rect">
            <a:avLst/>
          </a:prstGeom>
        </p:spPr>
      </p:pic>
      <p:sp>
        <p:nvSpPr>
          <p:cNvPr id="25" name="Google Shape;349;p23">
            <a:extLst>
              <a:ext uri="{FF2B5EF4-FFF2-40B4-BE49-F238E27FC236}">
                <a16:creationId xmlns:a16="http://schemas.microsoft.com/office/drawing/2014/main" id="{A8410A6F-4504-804A-BA7E-93E48E79747C}"/>
              </a:ext>
            </a:extLst>
          </p:cNvPr>
          <p:cNvSpPr txBox="1"/>
          <p:nvPr/>
        </p:nvSpPr>
        <p:spPr>
          <a:xfrm>
            <a:off x="5573557" y="1188489"/>
            <a:ext cx="1675293" cy="41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098" tIns="23098" rIns="23098" bIns="23098" anchor="ctr" anchorCtr="0">
            <a:noAutofit/>
          </a:bodyPr>
          <a:lstStyle/>
          <a:p>
            <a:pPr algn="ctr"/>
            <a:r>
              <a:rPr lang="ru-RU" sz="127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Драйверы</a:t>
            </a:r>
            <a:endParaRPr lang="ru-RU" sz="127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754CC52-3F8C-2E4C-899F-51EC3981B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203" y="1717204"/>
            <a:ext cx="2637711" cy="1412641"/>
          </a:xfrm>
          <a:prstGeom prst="rect">
            <a:avLst/>
          </a:prstGeom>
        </p:spPr>
      </p:pic>
      <p:sp>
        <p:nvSpPr>
          <p:cNvPr id="27" name="Google Shape;355;p23">
            <a:extLst>
              <a:ext uri="{FF2B5EF4-FFF2-40B4-BE49-F238E27FC236}">
                <a16:creationId xmlns:a16="http://schemas.microsoft.com/office/drawing/2014/main" id="{4FE841FB-EF83-BC47-A09C-95717124E19A}"/>
              </a:ext>
            </a:extLst>
          </p:cNvPr>
          <p:cNvSpPr txBox="1"/>
          <p:nvPr/>
        </p:nvSpPr>
        <p:spPr>
          <a:xfrm>
            <a:off x="5185716" y="4352701"/>
            <a:ext cx="3818309" cy="28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Рост широкополосного доступа в интернет: по итогам года проникновение ШПД по российским домохозяйствам составило </a:t>
            </a:r>
            <a:r>
              <a:rPr lang="ru-RU" sz="889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58%</a:t>
            </a:r>
            <a:endParaRPr sz="889" b="1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" name="Google Shape;357;p23">
            <a:extLst>
              <a:ext uri="{FF2B5EF4-FFF2-40B4-BE49-F238E27FC236}">
                <a16:creationId xmlns:a16="http://schemas.microsoft.com/office/drawing/2014/main" id="{50E4326C-90E9-EB4B-A7D1-F2EC52641277}"/>
              </a:ext>
            </a:extLst>
          </p:cNvPr>
          <p:cNvSpPr txBox="1"/>
          <p:nvPr/>
        </p:nvSpPr>
        <p:spPr>
          <a:xfrm>
            <a:off x="5185716" y="3429799"/>
            <a:ext cx="3216646" cy="28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Рост доступности</a:t>
            </a:r>
            <a:r>
              <a:rPr lang="en-US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889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стриминговых</a:t>
            </a:r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устройств и приставок</a:t>
            </a:r>
            <a:endParaRPr sz="889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" name="Google Shape;358;p23">
            <a:extLst>
              <a:ext uri="{FF2B5EF4-FFF2-40B4-BE49-F238E27FC236}">
                <a16:creationId xmlns:a16="http://schemas.microsoft.com/office/drawing/2014/main" id="{D917F3C0-D855-6445-A863-F33302581A47}"/>
              </a:ext>
            </a:extLst>
          </p:cNvPr>
          <p:cNvSpPr txBox="1"/>
          <p:nvPr/>
        </p:nvSpPr>
        <p:spPr>
          <a:xfrm>
            <a:off x="5108313" y="3901011"/>
            <a:ext cx="3379331" cy="58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68563" rIns="68563" bIns="68563" anchor="t" anchorCtr="0">
            <a:noAutofit/>
          </a:bodyPr>
          <a:lstStyle/>
          <a:p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Рынок </a:t>
            </a:r>
            <a:r>
              <a:rPr lang="ru-RU" sz="889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Smart</a:t>
            </a:r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TV растет: за последние шесть лет в России </a:t>
            </a:r>
            <a:b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889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продано 16 млн</a:t>
            </a:r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ТВ,</a:t>
            </a:r>
            <a:r>
              <a:rPr lang="en-US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поддерживающих технологию </a:t>
            </a:r>
            <a:r>
              <a:rPr lang="ru-RU" sz="889" b="1" dirty="0" err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Smart</a:t>
            </a:r>
            <a:r>
              <a:rPr lang="ru-RU" sz="889" b="1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TV</a:t>
            </a:r>
            <a:endParaRPr sz="889" b="1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4962BD-7C06-7D4E-B984-297863FF381F}"/>
              </a:ext>
            </a:extLst>
          </p:cNvPr>
          <p:cNvSpPr txBox="1"/>
          <p:nvPr/>
        </p:nvSpPr>
        <p:spPr>
          <a:xfrm>
            <a:off x="5120935" y="3678432"/>
            <a:ext cx="3514995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9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Контент идет за деньгами, а зрители – за контентом</a:t>
            </a:r>
          </a:p>
        </p:txBody>
      </p:sp>
      <p:pic>
        <p:nvPicPr>
          <p:cNvPr id="31" name="Рисунок 7">
            <a:extLst>
              <a:ext uri="{FF2B5EF4-FFF2-40B4-BE49-F238E27FC236}">
                <a16:creationId xmlns:a16="http://schemas.microsoft.com/office/drawing/2014/main" id="{C103A07B-012C-064C-B694-20FFF721FD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79" y="3418940"/>
            <a:ext cx="193980" cy="193980"/>
          </a:xfrm>
          <a:prstGeom prst="rect">
            <a:avLst/>
          </a:prstGeom>
        </p:spPr>
      </p:pic>
      <p:pic>
        <p:nvPicPr>
          <p:cNvPr id="32" name="Рисунок 7">
            <a:extLst>
              <a:ext uri="{FF2B5EF4-FFF2-40B4-BE49-F238E27FC236}">
                <a16:creationId xmlns:a16="http://schemas.microsoft.com/office/drawing/2014/main" id="{FDC11233-8B20-5445-A35E-9AB093B92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79" y="3682308"/>
            <a:ext cx="193980" cy="193980"/>
          </a:xfrm>
          <a:prstGeom prst="rect">
            <a:avLst/>
          </a:prstGeom>
        </p:spPr>
      </p:pic>
      <p:pic>
        <p:nvPicPr>
          <p:cNvPr id="33" name="Рисунок 7">
            <a:extLst>
              <a:ext uri="{FF2B5EF4-FFF2-40B4-BE49-F238E27FC236}">
                <a16:creationId xmlns:a16="http://schemas.microsoft.com/office/drawing/2014/main" id="{85ECB248-EAEC-8642-851E-545AF624D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79" y="3971319"/>
            <a:ext cx="193980" cy="193980"/>
          </a:xfrm>
          <a:prstGeom prst="rect">
            <a:avLst/>
          </a:prstGeom>
        </p:spPr>
      </p:pic>
      <p:pic>
        <p:nvPicPr>
          <p:cNvPr id="34" name="Рисунок 7">
            <a:extLst>
              <a:ext uri="{FF2B5EF4-FFF2-40B4-BE49-F238E27FC236}">
                <a16:creationId xmlns:a16="http://schemas.microsoft.com/office/drawing/2014/main" id="{12436E31-CF7F-8F4A-B786-BEEE61491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79" y="4361274"/>
            <a:ext cx="193980" cy="193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2040F-F054-E14C-885B-7F1385F614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62" y="3571486"/>
            <a:ext cx="230677" cy="2306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8A04C3-8B4E-E145-BD3E-369084BD6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222" y="3971911"/>
            <a:ext cx="230677" cy="23067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9DAE5B5-293E-EA40-A84B-BBCB57E3A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47" y="4352635"/>
            <a:ext cx="230677" cy="2306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2">
            <a:extLst>
              <a:ext uri="{FF2B5EF4-FFF2-40B4-BE49-F238E27FC236}">
                <a16:creationId xmlns:a16="http://schemas.microsoft.com/office/drawing/2014/main" id="{BEFE0331-099A-FA47-BF30-272A29E80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291"/>
          <a:stretch/>
        </p:blipFill>
        <p:spPr>
          <a:xfrm flipH="1">
            <a:off x="0" y="1751888"/>
            <a:ext cx="9123364" cy="3391612"/>
          </a:xfrm>
          <a:prstGeom prst="rect">
            <a:avLst/>
          </a:prstGeom>
        </p:spPr>
      </p:pic>
      <p:sp>
        <p:nvSpPr>
          <p:cNvPr id="12" name="Google Shape;122;p15">
            <a:extLst>
              <a:ext uri="{FF2B5EF4-FFF2-40B4-BE49-F238E27FC236}">
                <a16:creationId xmlns:a16="http://schemas.microsoft.com/office/drawing/2014/main" id="{F33DB430-A431-2644-A368-F94BE6CF20B5}"/>
              </a:ext>
            </a:extLst>
          </p:cNvPr>
          <p:cNvSpPr/>
          <p:nvPr/>
        </p:nvSpPr>
        <p:spPr>
          <a:xfrm>
            <a:off x="5168610" y="1281946"/>
            <a:ext cx="3824747" cy="2578074"/>
          </a:xfrm>
          <a:prstGeom prst="roundRect">
            <a:avLst>
              <a:gd name="adj" fmla="val 4815"/>
            </a:avLst>
          </a:prstGeom>
          <a:solidFill>
            <a:schemeClr val="lt1"/>
          </a:solidFill>
          <a:ln>
            <a:noFill/>
          </a:ln>
          <a:effectLst>
            <a:outerShdw blurRad="889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3" tIns="34272" rIns="68563" bIns="34272" anchor="ctr" anchorCtr="0">
            <a:noAutofit/>
          </a:bodyPr>
          <a:lstStyle/>
          <a:p>
            <a:pPr algn="ctr"/>
            <a:endParaRPr sz="81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44;p23">
            <a:extLst>
              <a:ext uri="{FF2B5EF4-FFF2-40B4-BE49-F238E27FC236}">
                <a16:creationId xmlns:a16="http://schemas.microsoft.com/office/drawing/2014/main" id="{B2D47579-8DE6-2547-A2B5-F5EFC74C43A1}"/>
              </a:ext>
            </a:extLst>
          </p:cNvPr>
          <p:cNvSpPr txBox="1"/>
          <p:nvPr/>
        </p:nvSpPr>
        <p:spPr>
          <a:xfrm>
            <a:off x="306758" y="304673"/>
            <a:ext cx="7155062" cy="42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4" rIns="0" bIns="0" anchor="t" anchorCtr="0">
            <a:noAutofit/>
          </a:bodyPr>
          <a:lstStyle/>
          <a:p>
            <a:pPr marL="5775" marR="2311"/>
            <a:r>
              <a:rPr lang="ru-RU" sz="2728" b="1" dirty="0">
                <a:latin typeface="Proxima Nova"/>
                <a:ea typeface="Proxima Nova"/>
                <a:cs typeface="Proxima Nova"/>
                <a:sym typeface="Proxima Nova"/>
              </a:rPr>
              <a:t>Секретные материалы</a:t>
            </a:r>
            <a:endParaRPr sz="2728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" name="Google Shape;345;p23">
            <a:extLst>
              <a:ext uri="{FF2B5EF4-FFF2-40B4-BE49-F238E27FC236}">
                <a16:creationId xmlns:a16="http://schemas.microsoft.com/office/drawing/2014/main" id="{47708B50-0B9B-B148-8376-CA1AA95C9EC5}"/>
              </a:ext>
            </a:extLst>
          </p:cNvPr>
          <p:cNvCxnSpPr/>
          <p:nvPr/>
        </p:nvCxnSpPr>
        <p:spPr>
          <a:xfrm>
            <a:off x="323850" y="846069"/>
            <a:ext cx="782483" cy="0"/>
          </a:xfrm>
          <a:prstGeom prst="straightConnector1">
            <a:avLst/>
          </a:prstGeom>
          <a:noFill/>
          <a:ln w="88900" cap="flat" cmpd="sng">
            <a:solidFill>
              <a:srgbClr val="00AC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EFE583-A650-B74C-9986-9C96F3318F1D}"/>
              </a:ext>
            </a:extLst>
          </p:cNvPr>
          <p:cNvSpPr txBox="1"/>
          <p:nvPr/>
        </p:nvSpPr>
        <p:spPr>
          <a:xfrm>
            <a:off x="306758" y="4233890"/>
            <a:ext cx="4916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Proxima Nova" panose="02000506030000020004" pitchFamily="2" charset="0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Proxima Nova" panose="02000506030000020004" pitchFamily="2" charset="0"/>
              </a:rPr>
              <a:t>7</a:t>
            </a:r>
            <a:r>
              <a:rPr lang="ru-RU" sz="2000" b="1" dirty="0">
                <a:solidFill>
                  <a:schemeClr val="bg1"/>
                </a:solidFill>
                <a:latin typeface="Proxima Nova" panose="02000506030000020004" pitchFamily="2" charset="0"/>
              </a:rPr>
              <a:t> мая </a:t>
            </a:r>
            <a:r>
              <a:rPr lang="ru-RU" sz="1400" dirty="0">
                <a:solidFill>
                  <a:schemeClr val="bg1"/>
                </a:solidFill>
                <a:latin typeface="Proxima Nova" panose="02000506030000020004" pitchFamily="2" charset="0"/>
              </a:rPr>
              <a:t>рассылка по членам комитета </a:t>
            </a:r>
            <a:r>
              <a:rPr lang="en-US" sz="1400" dirty="0">
                <a:solidFill>
                  <a:schemeClr val="bg1"/>
                </a:solidFill>
                <a:latin typeface="Proxima Nova" panose="02000506030000020004" pitchFamily="2" charset="0"/>
              </a:rPr>
              <a:t>Digital Video IAB</a:t>
            </a:r>
          </a:p>
          <a:p>
            <a:r>
              <a:rPr lang="en-US" sz="2000" b="1" dirty="0">
                <a:solidFill>
                  <a:schemeClr val="bg1"/>
                </a:solidFill>
                <a:latin typeface="Proxima Nova" panose="02000506030000020004" pitchFamily="2" charset="0"/>
              </a:rPr>
              <a:t>30 </a:t>
            </a:r>
            <a:r>
              <a:rPr lang="ru-RU" sz="2000" b="1" dirty="0">
                <a:solidFill>
                  <a:schemeClr val="bg1"/>
                </a:solidFill>
                <a:latin typeface="Proxima Nova" panose="02000506030000020004" pitchFamily="2" charset="0"/>
              </a:rPr>
              <a:t>мая </a:t>
            </a:r>
            <a:r>
              <a:rPr lang="ru-RU" sz="1400" dirty="0">
                <a:solidFill>
                  <a:schemeClr val="bg1"/>
                </a:solidFill>
                <a:latin typeface="Proxima Nova" panose="02000506030000020004" pitchFamily="2" charset="0"/>
              </a:rPr>
              <a:t>публикация в открытом доступе</a:t>
            </a:r>
            <a:endParaRPr lang="ru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82E6E3-15F7-364D-AF3D-CAA2B83945FB}"/>
              </a:ext>
            </a:extLst>
          </p:cNvPr>
          <p:cNvSpPr txBox="1"/>
          <p:nvPr/>
        </p:nvSpPr>
        <p:spPr>
          <a:xfrm>
            <a:off x="5371749" y="1482159"/>
            <a:ext cx="2255717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24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Рабочая группа</a:t>
            </a:r>
            <a:r>
              <a:rPr lang="en-US" sz="1524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:</a:t>
            </a:r>
            <a:endParaRPr lang="ru-RU" sz="1524" b="1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6A3B1-2D07-4B43-826B-D536CADAA188}"/>
              </a:ext>
            </a:extLst>
          </p:cNvPr>
          <p:cNvSpPr txBox="1"/>
          <p:nvPr/>
        </p:nvSpPr>
        <p:spPr>
          <a:xfrm>
            <a:off x="5371749" y="1841020"/>
            <a:ext cx="2945037" cy="1667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00AEFF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Михаил Балакин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Getintent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  <a:p>
            <a:pPr marL="171450" indent="-171450">
              <a:lnSpc>
                <a:spcPct val="150000"/>
              </a:lnSpc>
              <a:buClr>
                <a:srgbClr val="00AEFF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Андрей Григорьев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GetShop.TV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  <a:p>
            <a:pPr marL="171450" indent="-171450">
              <a:lnSpc>
                <a:spcPct val="150000"/>
              </a:lnSpc>
              <a:buClr>
                <a:srgbClr val="00AEFF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Николай Киселев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, IMHO</a:t>
            </a:r>
          </a:p>
          <a:p>
            <a:pPr marL="171450" indent="-171450">
              <a:lnSpc>
                <a:spcPct val="150000"/>
              </a:lnSpc>
              <a:buClr>
                <a:srgbClr val="00AEFF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Надежда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Бабиян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Getintent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  <a:p>
            <a:pPr marL="171450" indent="-171450">
              <a:lnSpc>
                <a:spcPct val="150000"/>
              </a:lnSpc>
              <a:buClr>
                <a:srgbClr val="00AEFF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Кирилл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Лубнин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, IMHO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roxima Nova" panose="02000506030000020004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059E03-B905-114E-953A-D2982C180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744" y="1553624"/>
            <a:ext cx="1912103" cy="2639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31F305-2A46-F742-9BA4-7C4772576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696" y="1623252"/>
            <a:ext cx="1498482" cy="10547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43BFF1-D97D-544D-958C-91E0284DD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70" y="1950941"/>
            <a:ext cx="1632262" cy="15352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57A681-F323-F244-9941-09997B684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428" y="3107101"/>
            <a:ext cx="1711316" cy="1894388"/>
          </a:xfrm>
          <a:prstGeom prst="rect">
            <a:avLst/>
          </a:prstGeom>
        </p:spPr>
      </p:pic>
      <p:sp>
        <p:nvSpPr>
          <p:cNvPr id="22" name="Google Shape;367;p24">
            <a:extLst>
              <a:ext uri="{FF2B5EF4-FFF2-40B4-BE49-F238E27FC236}">
                <a16:creationId xmlns:a16="http://schemas.microsoft.com/office/drawing/2014/main" id="{19BE321D-32F7-2241-91C6-90BA5B3089C9}"/>
              </a:ext>
            </a:extLst>
          </p:cNvPr>
          <p:cNvSpPr txBox="1"/>
          <p:nvPr/>
        </p:nvSpPr>
        <p:spPr>
          <a:xfrm>
            <a:off x="294344" y="967038"/>
            <a:ext cx="8307638" cy="41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098" tIns="23098" rIns="23098" bIns="23098" anchor="ctr" anchorCtr="0">
            <a:no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Релиз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white paper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«Обзор экосистемы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Connected TV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»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2887C5-8FF1-9646-A512-0EC19EA5C568}"/>
              </a:ext>
            </a:extLst>
          </p:cNvPr>
          <p:cNvSpPr txBox="1"/>
          <p:nvPr/>
        </p:nvSpPr>
        <p:spPr>
          <a:xfrm>
            <a:off x="1603619" y="2718545"/>
            <a:ext cx="225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Proxima Nova" panose="02000506030000020004" pitchFamily="2" charset="0"/>
              </a:rPr>
              <a:t>White Paper</a:t>
            </a:r>
            <a:endParaRPr lang="ru-RU" sz="1800" b="1" dirty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1637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MHO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pattFill prst="divot">
          <a:fgClr>
            <a:schemeClr val="bg1">
              <a:lumMod val="85000"/>
            </a:schemeClr>
          </a:fgClr>
          <a:bgClr>
            <a:schemeClr val="bg1"/>
          </a:bgClr>
        </a:pattFill>
      </a:spPr>
      <a:bodyPr rtlCol="0" anchor="ctr"/>
      <a:lstStyle>
        <a:defPPr algn="ctr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7213</TotalTime>
  <Words>2761</Words>
  <Application>Microsoft Office PowerPoint</Application>
  <PresentationFormat>Экран (16:9)</PresentationFormat>
  <Paragraphs>526</Paragraphs>
  <Slides>31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Century Gothic</vt:lpstr>
      <vt:lpstr>Arial</vt:lpstr>
      <vt:lpstr>Proxima Nova</vt:lpstr>
      <vt:lpstr>Helvetica</vt:lpstr>
      <vt:lpstr>Calibri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Аудитория Smart TV в России 2018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Lubnin Kirill M.</dc:creator>
  <cp:lastModifiedBy>SinKom-Dell-2</cp:lastModifiedBy>
  <cp:revision>130</cp:revision>
  <dcterms:modified xsi:type="dcterms:W3CDTF">2019-05-21T12:54:23Z</dcterms:modified>
</cp:coreProperties>
</file>