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oboto Slab"/>
      <p:regular r:id="rId33"/>
      <p:bold r:id="rId34"/>
    </p:embeddedFont>
    <p:embeddedFont>
      <p:font typeface="Roboto Black"/>
      <p:bold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Slab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Black-bold.fntdata"/><Relationship Id="rId12" Type="http://schemas.openxmlformats.org/officeDocument/2006/relationships/slide" Target="slides/slide7.xml"/><Relationship Id="rId34" Type="http://schemas.openxmlformats.org/officeDocument/2006/relationships/font" Target="fonts/RobotoSlab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RobotoBlack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gif"/><Relationship Id="rId4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gif"/><Relationship Id="rId4" Type="http://schemas.openxmlformats.org/officeDocument/2006/relationships/image" Target="../media/image16.png"/><Relationship Id="rId5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36.png"/><Relationship Id="rId8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30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27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gif"/><Relationship Id="rId4" Type="http://schemas.openxmlformats.org/officeDocument/2006/relationships/image" Target="../media/image19.png"/><Relationship Id="rId5" Type="http://schemas.openxmlformats.org/officeDocument/2006/relationships/image" Target="../media/image26.png"/><Relationship Id="rId6" Type="http://schemas.openxmlformats.org/officeDocument/2006/relationships/image" Target="../media/image9.png"/><Relationship Id="rId7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00C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/>
        </p:nvSpPr>
        <p:spPr>
          <a:xfrm>
            <a:off x="564025" y="390175"/>
            <a:ext cx="8484300" cy="26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0">
                <a:latin typeface="Roboto Black"/>
                <a:ea typeface="Roboto Black"/>
                <a:cs typeface="Roboto Black"/>
                <a:sym typeface="Roboto Black"/>
              </a:rPr>
              <a:t>SMM — </a:t>
            </a:r>
            <a:br>
              <a:rPr lang="ru" sz="8000"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8000">
                <a:latin typeface="Roboto Black"/>
                <a:ea typeface="Roboto Black"/>
                <a:cs typeface="Roboto Black"/>
                <a:sym typeface="Roboto Black"/>
              </a:rPr>
              <a:t>это новый TV</a:t>
            </a:r>
            <a:r>
              <a:rPr baseline="30000" lang="ru" sz="8000">
                <a:latin typeface="Roboto Black"/>
                <a:ea typeface="Roboto Black"/>
                <a:cs typeface="Roboto Black"/>
                <a:sym typeface="Roboto Black"/>
              </a:rPr>
              <a:t>*</a:t>
            </a:r>
            <a:endParaRPr sz="80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275" y="3172525"/>
            <a:ext cx="1155875" cy="11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564025" y="4612675"/>
            <a:ext cx="30000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</a:t>
            </a: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(только классный)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7" name="Shape 57"/>
          <p:cNvSpPr/>
          <p:nvPr/>
        </p:nvSpPr>
        <p:spPr>
          <a:xfrm>
            <a:off x="654850" y="4587475"/>
            <a:ext cx="1809600" cy="2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" name="Shape 148"/>
          <p:cNvCxnSpPr/>
          <p:nvPr/>
        </p:nvCxnSpPr>
        <p:spPr>
          <a:xfrm>
            <a:off x="5425555" y="2986507"/>
            <a:ext cx="3123900" cy="0"/>
          </a:xfrm>
          <a:prstGeom prst="straightConnector1">
            <a:avLst/>
          </a:prstGeom>
          <a:noFill/>
          <a:ln cap="flat" cmpd="sng" w="9525">
            <a:solidFill>
              <a:srgbClr val="F3F8F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Shape 149"/>
          <p:cNvCxnSpPr/>
          <p:nvPr/>
        </p:nvCxnSpPr>
        <p:spPr>
          <a:xfrm>
            <a:off x="5425555" y="2503104"/>
            <a:ext cx="3123900" cy="0"/>
          </a:xfrm>
          <a:prstGeom prst="straightConnector1">
            <a:avLst/>
          </a:prstGeom>
          <a:noFill/>
          <a:ln cap="flat" cmpd="sng" w="9525">
            <a:solidFill>
              <a:srgbClr val="F3F8F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0" name="Shape 150"/>
          <p:cNvCxnSpPr/>
          <p:nvPr/>
        </p:nvCxnSpPr>
        <p:spPr>
          <a:xfrm>
            <a:off x="5425555" y="2046884"/>
            <a:ext cx="3123900" cy="0"/>
          </a:xfrm>
          <a:prstGeom prst="straightConnector1">
            <a:avLst/>
          </a:prstGeom>
          <a:noFill/>
          <a:ln cap="flat" cmpd="sng" w="9525">
            <a:solidFill>
              <a:srgbClr val="F3F8F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Shape 151"/>
          <p:cNvCxnSpPr/>
          <p:nvPr/>
        </p:nvCxnSpPr>
        <p:spPr>
          <a:xfrm>
            <a:off x="5425555" y="1570257"/>
            <a:ext cx="3123900" cy="0"/>
          </a:xfrm>
          <a:prstGeom prst="straightConnector1">
            <a:avLst/>
          </a:prstGeom>
          <a:noFill/>
          <a:ln cap="flat" cmpd="sng" w="9525">
            <a:solidFill>
              <a:srgbClr val="F3F8F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" name="Shape 152"/>
          <p:cNvCxnSpPr/>
          <p:nvPr/>
        </p:nvCxnSpPr>
        <p:spPr>
          <a:xfrm>
            <a:off x="5425555" y="1114037"/>
            <a:ext cx="3123900" cy="0"/>
          </a:xfrm>
          <a:prstGeom prst="straightConnector1">
            <a:avLst/>
          </a:prstGeom>
          <a:noFill/>
          <a:ln cap="flat" cmpd="sng" w="9525">
            <a:solidFill>
              <a:srgbClr val="F3F8F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3" name="Shape 153"/>
          <p:cNvSpPr txBox="1"/>
          <p:nvPr/>
        </p:nvSpPr>
        <p:spPr>
          <a:xfrm>
            <a:off x="4885380" y="448625"/>
            <a:ext cx="3603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2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Facebook Page Organic Reach</a:t>
            </a:r>
            <a:endParaRPr sz="18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5430587" y="1476254"/>
            <a:ext cx="354900" cy="15063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5878034" y="1809926"/>
            <a:ext cx="354900" cy="11772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6325481" y="2038679"/>
            <a:ext cx="354900" cy="9438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6772928" y="2234102"/>
            <a:ext cx="354900" cy="7482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7220375" y="2381894"/>
            <a:ext cx="354900" cy="6006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7667822" y="2772712"/>
            <a:ext cx="354900" cy="2097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8115269" y="2839430"/>
            <a:ext cx="354900" cy="1431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 txBox="1"/>
          <p:nvPr/>
        </p:nvSpPr>
        <p:spPr>
          <a:xfrm>
            <a:off x="5447036" y="3068071"/>
            <a:ext cx="3927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Feb</a:t>
            </a:r>
            <a:b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2012</a:t>
            </a:r>
            <a:endParaRPr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5894483" y="3068071"/>
            <a:ext cx="3927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Sep</a:t>
            </a:r>
            <a:b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2013</a:t>
            </a:r>
            <a:endParaRPr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6339492" y="3068071"/>
            <a:ext cx="3927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Nov</a:t>
            </a:r>
            <a:b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2013</a:t>
            </a:r>
            <a:endParaRPr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6786939" y="3068071"/>
            <a:ext cx="3927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Dec</a:t>
            </a:r>
            <a:b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2013</a:t>
            </a:r>
            <a:endParaRPr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7234386" y="3068071"/>
            <a:ext cx="3927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Mar</a:t>
            </a:r>
            <a:b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2014</a:t>
            </a:r>
            <a:endParaRPr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6" name="Shape 166"/>
          <p:cNvSpPr txBox="1"/>
          <p:nvPr/>
        </p:nvSpPr>
        <p:spPr>
          <a:xfrm>
            <a:off x="7648833" y="3068071"/>
            <a:ext cx="3927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Mar</a:t>
            </a:r>
            <a:b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2015</a:t>
            </a:r>
            <a:endParaRPr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8096280" y="3068071"/>
            <a:ext cx="3927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June</a:t>
            </a:r>
            <a:b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2016</a:t>
            </a:r>
            <a:endParaRPr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4885387" y="2904000"/>
            <a:ext cx="5028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0%</a:t>
            </a:r>
            <a:endParaRPr sz="12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4885387" y="2454970"/>
            <a:ext cx="5028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5%</a:t>
            </a:r>
            <a:endParaRPr sz="12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4885387" y="1967825"/>
            <a:ext cx="5028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10%</a:t>
            </a:r>
            <a:endParaRPr sz="12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4885387" y="1506552"/>
            <a:ext cx="5028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15%</a:t>
            </a:r>
            <a:endParaRPr sz="12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4885387" y="1038450"/>
            <a:ext cx="5028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20%</a:t>
            </a:r>
            <a:endParaRPr sz="12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3" name="Shape 173"/>
          <p:cNvSpPr txBox="1"/>
          <p:nvPr/>
        </p:nvSpPr>
        <p:spPr>
          <a:xfrm>
            <a:off x="4732600" y="3436050"/>
            <a:ext cx="4883700" cy="37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Slab"/>
              <a:buChar char="●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На Facebook она уже меньше 1%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Slab"/>
              <a:buChar char="●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В Вконтакте меньше 10%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Roboto Slab"/>
              <a:buChar char="●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Instagram более-менее держится</a:t>
            </a:r>
            <a:b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на уровне около 20%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381000" y="372425"/>
            <a:ext cx="3505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Органика </a:t>
            </a:r>
            <a:r>
              <a:rPr lang="ru" sz="50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падает</a:t>
            </a:r>
            <a:r>
              <a:rPr lang="ru" sz="5000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br>
              <a:rPr lang="ru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с каждым годом</a:t>
            </a:r>
            <a:endParaRPr sz="50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473925" y="1809925"/>
            <a:ext cx="1809600" cy="252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/>
        </p:nvSpPr>
        <p:spPr>
          <a:xfrm>
            <a:off x="352875" y="307650"/>
            <a:ext cx="8106000" cy="16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Но почему же </a:t>
            </a:r>
            <a:br>
              <a:rPr lang="ru" sz="5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50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SMM — это классный TV?</a:t>
            </a:r>
            <a:endParaRPr sz="50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412725" y="1952975"/>
            <a:ext cx="7722000" cy="177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/>
        </p:nvSpPr>
        <p:spPr>
          <a:xfrm>
            <a:off x="412725" y="2244950"/>
            <a:ext cx="7915500" cy="3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Потому что нам, </a:t>
            </a:r>
            <a:br>
              <a:rPr b="1" lang="ru" sz="21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b="1" lang="ru" sz="21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работающим в SMM и диджитал, </a:t>
            </a:r>
            <a:br>
              <a:rPr b="1" lang="ru" sz="21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b="1" lang="ru" sz="2100">
                <a:solidFill>
                  <a:srgbClr val="FF00FF"/>
                </a:solidFill>
                <a:latin typeface="Roboto Slab"/>
                <a:ea typeface="Roboto Slab"/>
                <a:cs typeface="Roboto Slab"/>
                <a:sym typeface="Roboto Slab"/>
              </a:rPr>
              <a:t>дали огромные возможности </a:t>
            </a:r>
            <a:br>
              <a:rPr b="1" lang="ru" sz="2100">
                <a:solidFill>
                  <a:srgbClr val="FF00FF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b="1" lang="ru" sz="2100">
                <a:solidFill>
                  <a:srgbClr val="FF00FF"/>
                </a:solidFill>
                <a:latin typeface="Roboto Slab"/>
                <a:ea typeface="Roboto Slab"/>
                <a:cs typeface="Roboto Slab"/>
                <a:sym typeface="Roboto Slab"/>
              </a:rPr>
              <a:t>по коммуникации с аудиторией.</a:t>
            </a:r>
            <a:endParaRPr b="1" sz="2100">
              <a:solidFill>
                <a:srgbClr val="FF00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352875" y="307650"/>
            <a:ext cx="8106000" cy="16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Но почему же </a:t>
            </a:r>
            <a:br>
              <a:rPr lang="ru" sz="5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50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SMM — это классный TV?</a:t>
            </a:r>
            <a:endParaRPr sz="50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412725" y="1952975"/>
            <a:ext cx="7722000" cy="177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0" y="-14725"/>
            <a:ext cx="4545000" cy="515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Shape 194"/>
          <p:cNvSpPr txBox="1"/>
          <p:nvPr/>
        </p:nvSpPr>
        <p:spPr>
          <a:xfrm>
            <a:off x="515094" y="2130055"/>
            <a:ext cx="3387900" cy="3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AutoNum type="arabicPeriod"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Разработать креатив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SzPts val="1400"/>
              <a:buFont typeface="Roboto Slab"/>
              <a:buAutoNum type="arabicPeriod"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Снять ролик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SzPts val="1400"/>
              <a:buFont typeface="Roboto Slab"/>
              <a:buAutoNum type="arabicPeriod"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Готовиться за полгода-год 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SzPts val="1400"/>
              <a:buFont typeface="Roboto Slab"/>
              <a:buAutoNum type="arabicPeriod"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Инвестировать кучу миллионов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1000"/>
              </a:spcAft>
              <a:buSzPts val="1400"/>
              <a:buFont typeface="Roboto Slab"/>
              <a:buAutoNum type="arabicPeriod"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Молиться, что гипотиза по креативу и реакции ТВ была верной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95" name="Shape 195"/>
          <p:cNvSpPr txBox="1"/>
          <p:nvPr/>
        </p:nvSpPr>
        <p:spPr>
          <a:xfrm>
            <a:off x="5113025" y="2130055"/>
            <a:ext cx="3617700" cy="3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AutoNum type="arabicPeriod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Разработать креатив поста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Slab"/>
              <a:buAutoNum type="arabicPeriod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Нарисовать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Slab"/>
              <a:buAutoNum type="arabicPeriod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Готовиться за неделю-две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Slab"/>
              <a:buAutoNum type="arabicPeriod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Инвестировать намного меньше денег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Roboto Slab"/>
              <a:buAutoNum type="arabicPeriod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Если не заходит, быстро выключаем и работаем над новым постом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566869" y="713135"/>
            <a:ext cx="3481200" cy="11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Roboto Black"/>
                <a:ea typeface="Roboto Black"/>
                <a:cs typeface="Roboto Black"/>
                <a:sym typeface="Roboto Black"/>
              </a:rPr>
              <a:t>Как получить </a:t>
            </a:r>
            <a:br>
              <a:rPr lang="ru" sz="2400"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2400">
                <a:latin typeface="Roboto Black"/>
                <a:ea typeface="Roboto Black"/>
                <a:cs typeface="Roboto Black"/>
                <a:sym typeface="Roboto Black"/>
              </a:rPr>
              <a:t>50 млн охвата </a:t>
            </a:r>
            <a:br>
              <a:rPr lang="ru" sz="2400"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2400">
                <a:latin typeface="Roboto Black"/>
                <a:ea typeface="Roboto Black"/>
                <a:cs typeface="Roboto Black"/>
                <a:sym typeface="Roboto Black"/>
              </a:rPr>
              <a:t>на ТВ?</a:t>
            </a:r>
            <a:endParaRPr sz="24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97" name="Shape 197"/>
          <p:cNvSpPr txBox="1"/>
          <p:nvPr/>
        </p:nvSpPr>
        <p:spPr>
          <a:xfrm>
            <a:off x="5249519" y="713135"/>
            <a:ext cx="3481200" cy="11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Как получить </a:t>
            </a:r>
            <a:br>
              <a:rPr lang="ru" sz="2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2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50 млн охвата </a:t>
            </a:r>
            <a:br>
              <a:rPr lang="ru" sz="2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2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в SM?</a:t>
            </a:r>
            <a:endParaRPr sz="24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0" y="-14725"/>
            <a:ext cx="4545000" cy="515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 txBox="1"/>
          <p:nvPr/>
        </p:nvSpPr>
        <p:spPr>
          <a:xfrm>
            <a:off x="466800" y="1547575"/>
            <a:ext cx="3611400" cy="3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Включенный фоном телевизор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Ребенок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Мама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Бабушка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Семья с телеком Full 3D 4K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Семья с телеком на iPhone с антенной и 2SIM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Кот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1000"/>
              </a:spcAft>
              <a:buSzPts val="1400"/>
              <a:buFont typeface="Roboto Slab"/>
              <a:buChar char="●"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Часть ЦА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5028388" y="1173912"/>
            <a:ext cx="3830400" cy="3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Slab"/>
              <a:buChar char="●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Нужный ГЕО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Slab"/>
              <a:buChar char="●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Нужный возраст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Slab"/>
              <a:buChar char="●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Нужные интересы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Slab"/>
              <a:buChar char="●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Немного неактивных аккаунтов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Slab"/>
              <a:buChar char="●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Немного малазийцев на Fb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Slab"/>
              <a:buChar char="●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Немного людей у которых включен ТВ но смотрят в свой second screen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17500" lvl="0" marL="457200" rtl="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Roboto Slab"/>
              <a:buChar char="●"/>
            </a:pPr>
            <a:r>
              <a:rPr lang="ru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Кот</a:t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539182" y="598325"/>
            <a:ext cx="30000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Roboto Black"/>
                <a:ea typeface="Roboto Black"/>
                <a:cs typeface="Roboto Black"/>
                <a:sym typeface="Roboto Black"/>
              </a:rPr>
              <a:t>Кто увидит на ТВ?</a:t>
            </a:r>
            <a:endParaRPr sz="24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5191695" y="557319"/>
            <a:ext cx="30000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Кто увидит </a:t>
            </a:r>
            <a:br>
              <a:rPr lang="ru" sz="2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2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в Social Media?</a:t>
            </a:r>
            <a:endParaRPr sz="24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547925" y="637350"/>
            <a:ext cx="7719900" cy="3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И даже </a:t>
            </a:r>
            <a:b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существует корреляция</a:t>
            </a:r>
            <a:endParaRPr sz="4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между рекламными паузами </a:t>
            </a:r>
            <a:r>
              <a:rPr lang="ru" sz="40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и нагрузкой канализационных сетей :)</a:t>
            </a:r>
            <a:endParaRPr sz="40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/>
        </p:nvSpPr>
        <p:spPr>
          <a:xfrm>
            <a:off x="227275" y="973275"/>
            <a:ext cx="8584200" cy="3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Из-за того, что бренды стали инвестировать больше денег </a:t>
            </a:r>
            <a:b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в продвижение контента, </a:t>
            </a:r>
            <a:r>
              <a:rPr lang="ru" sz="40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требования к качеству контента повысились</a:t>
            </a:r>
            <a:endParaRPr sz="40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3059850" y="4098450"/>
            <a:ext cx="2913600" cy="204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0" y="-14725"/>
            <a:ext cx="4632300" cy="515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 txBox="1"/>
          <p:nvPr/>
        </p:nvSpPr>
        <p:spPr>
          <a:xfrm>
            <a:off x="655796" y="4362575"/>
            <a:ext cx="30948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Roboto Black"/>
                <a:ea typeface="Roboto Black"/>
                <a:cs typeface="Roboto Black"/>
                <a:sym typeface="Roboto Black"/>
              </a:rPr>
              <a:t>Раньше</a:t>
            </a:r>
            <a:endParaRPr sz="30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5519462" y="4362575"/>
            <a:ext cx="2961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Теперь</a:t>
            </a:r>
            <a:endParaRPr sz="3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9475" y="390600"/>
            <a:ext cx="2960982" cy="387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 rotWithShape="1">
          <a:blip r:embed="rId4">
            <a:alphaModFix/>
          </a:blip>
          <a:srcRect b="0" l="0" r="0" t="1039"/>
          <a:stretch/>
        </p:blipFill>
        <p:spPr>
          <a:xfrm>
            <a:off x="688163" y="410763"/>
            <a:ext cx="3094675" cy="38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/>
        </p:nvSpPr>
        <p:spPr>
          <a:xfrm>
            <a:off x="227275" y="397300"/>
            <a:ext cx="8675100" cy="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latin typeface="Roboto Black"/>
                <a:ea typeface="Roboto Black"/>
                <a:cs typeface="Roboto Black"/>
                <a:sym typeface="Roboto Black"/>
              </a:rPr>
              <a:t>Структура подготовки </a:t>
            </a:r>
            <a:br>
              <a:rPr lang="ru" sz="4000"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4000">
                <a:latin typeface="Roboto Black"/>
                <a:ea typeface="Roboto Black"/>
                <a:cs typeface="Roboto Black"/>
                <a:sym typeface="Roboto Black"/>
              </a:rPr>
              <a:t>по ТВ схеме</a:t>
            </a:r>
            <a:endParaRPr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33" name="Shape 233"/>
          <p:cNvSpPr txBox="1"/>
          <p:nvPr/>
        </p:nvSpPr>
        <p:spPr>
          <a:xfrm>
            <a:off x="2584725" y="4220149"/>
            <a:ext cx="1644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latin typeface="Roboto Slab"/>
                <a:ea typeface="Roboto Slab"/>
                <a:cs typeface="Roboto Slab"/>
                <a:sym typeface="Roboto Slab"/>
              </a:rPr>
              <a:t>Креатив релевантных тематик для контента</a:t>
            </a:r>
            <a:endParaRPr sz="9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551500" y="3751599"/>
            <a:ext cx="16449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Black"/>
                <a:ea typeface="Roboto Black"/>
                <a:cs typeface="Roboto Black"/>
                <a:sym typeface="Roboto Black"/>
              </a:rPr>
              <a:t>Поиск</a:t>
            </a:r>
            <a:br>
              <a:rPr lang="ru"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>
                <a:latin typeface="Roboto Black"/>
                <a:ea typeface="Roboto Black"/>
                <a:cs typeface="Roboto Black"/>
                <a:sym typeface="Roboto Black"/>
              </a:rPr>
              <a:t>инсайта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35" name="Shape 235"/>
          <p:cNvSpPr txBox="1"/>
          <p:nvPr/>
        </p:nvSpPr>
        <p:spPr>
          <a:xfrm>
            <a:off x="2594600" y="3751599"/>
            <a:ext cx="16449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Black"/>
                <a:ea typeface="Roboto Black"/>
                <a:cs typeface="Roboto Black"/>
                <a:sym typeface="Roboto Black"/>
              </a:rPr>
              <a:t>Тема</a:t>
            </a:r>
            <a:br>
              <a:rPr lang="ru"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>
                <a:latin typeface="Roboto Black"/>
                <a:ea typeface="Roboto Black"/>
                <a:cs typeface="Roboto Black"/>
                <a:sym typeface="Roboto Black"/>
              </a:rPr>
              <a:t>контента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4953000" y="3751599"/>
            <a:ext cx="1562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Black"/>
                <a:ea typeface="Roboto Black"/>
                <a:cs typeface="Roboto Black"/>
                <a:sym typeface="Roboto Black"/>
              </a:rPr>
              <a:t>Преимущества бренда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7227550" y="3751599"/>
            <a:ext cx="12612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Black"/>
                <a:ea typeface="Roboto Black"/>
                <a:cs typeface="Roboto Black"/>
                <a:sym typeface="Roboto Black"/>
              </a:rPr>
              <a:t>Бренд </a:t>
            </a:r>
            <a:br>
              <a:rPr lang="ru"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>
                <a:latin typeface="Roboto Black"/>
                <a:ea typeface="Roboto Black"/>
                <a:cs typeface="Roboto Black"/>
                <a:sym typeface="Roboto Black"/>
              </a:rPr>
              <a:t>ToV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379675" y="4220149"/>
            <a:ext cx="1968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latin typeface="Roboto Slab"/>
                <a:ea typeface="Roboto Slab"/>
                <a:cs typeface="Roboto Slab"/>
                <a:sym typeface="Roboto Slab"/>
              </a:rPr>
              <a:t>Поиск </a:t>
            </a:r>
            <a:br>
              <a:rPr lang="ru" sz="9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ru" sz="900">
                <a:latin typeface="Roboto Slab"/>
                <a:ea typeface="Roboto Slab"/>
                <a:cs typeface="Roboto Slab"/>
                <a:sym typeface="Roboto Slab"/>
              </a:rPr>
              <a:t>и структурирование пользовательских </a:t>
            </a:r>
            <a:br>
              <a:rPr lang="ru" sz="9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ru" sz="900">
                <a:latin typeface="Roboto Slab"/>
                <a:ea typeface="Roboto Slab"/>
                <a:cs typeface="Roboto Slab"/>
                <a:sym typeface="Roboto Slab"/>
              </a:rPr>
              <a:t>инсайтов</a:t>
            </a:r>
            <a:endParaRPr sz="9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4943125" y="4220149"/>
            <a:ext cx="15627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latin typeface="Roboto Slab"/>
                <a:ea typeface="Roboto Slab"/>
                <a:cs typeface="Roboto Slab"/>
                <a:sym typeface="Roboto Slab"/>
              </a:rPr>
              <a:t>Добавление преимуществ бренда </a:t>
            </a:r>
            <a:br>
              <a:rPr lang="ru" sz="9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ru" sz="900">
                <a:latin typeface="Roboto Slab"/>
                <a:ea typeface="Roboto Slab"/>
                <a:cs typeface="Roboto Slab"/>
                <a:sym typeface="Roboto Slab"/>
              </a:rPr>
              <a:t>и продукта</a:t>
            </a:r>
            <a:endParaRPr sz="9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7066925" y="4220149"/>
            <a:ext cx="15627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latin typeface="Roboto Slab"/>
                <a:ea typeface="Roboto Slab"/>
                <a:cs typeface="Roboto Slab"/>
                <a:sym typeface="Roboto Slab"/>
              </a:rPr>
              <a:t>Написание финального текста </a:t>
            </a:r>
            <a:br>
              <a:rPr lang="ru" sz="9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ru" sz="900">
                <a:latin typeface="Roboto Slab"/>
                <a:ea typeface="Roboto Slab"/>
                <a:cs typeface="Roboto Slab"/>
                <a:sym typeface="Roboto Slab"/>
              </a:rPr>
              <a:t>с учетом бренд ToV</a:t>
            </a:r>
            <a:endParaRPr sz="9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250" y="2300178"/>
            <a:ext cx="817269" cy="128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3220" y="2258307"/>
            <a:ext cx="1309855" cy="136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6190" y="2275939"/>
            <a:ext cx="1027465" cy="1328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2275" y="2258307"/>
            <a:ext cx="1364134" cy="1364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625" y="531675"/>
            <a:ext cx="2698628" cy="38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4572000" y="1065075"/>
            <a:ext cx="3338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Поиск инсайтов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Работа креатора и арт-директора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Подбор релевантного сегмента (потребление видеоконтента, комиксы, фильмы, базы парсинга по релевантным сообществам)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Продвижение и ретаргетинг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Оценка работы каждого поста 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51" name="Shape 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0975" y="1304553"/>
            <a:ext cx="311025" cy="3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0975" y="1631296"/>
            <a:ext cx="311025" cy="3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0975" y="2001204"/>
            <a:ext cx="311025" cy="3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0975" y="2959250"/>
            <a:ext cx="311025" cy="3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0975" y="3274901"/>
            <a:ext cx="311025" cy="31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/>
        </p:nvSpPr>
        <p:spPr>
          <a:xfrm>
            <a:off x="4572000" y="26007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SMM менеджер написал текст, скачал картинку из гугла и ляпнул плашку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57" name="Shape 2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8050" y="3699550"/>
            <a:ext cx="336875" cy="33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100" y="-15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Shape 63"/>
          <p:cNvSpPr txBox="1"/>
          <p:nvPr/>
        </p:nvSpPr>
        <p:spPr>
          <a:xfrm>
            <a:off x="421850" y="906175"/>
            <a:ext cx="82080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600">
                <a:latin typeface="Roboto Black"/>
                <a:ea typeface="Roboto Black"/>
                <a:cs typeface="Roboto Black"/>
                <a:sym typeface="Roboto Black"/>
              </a:rPr>
              <a:t>Что есть на TV?</a:t>
            </a:r>
            <a:endParaRPr sz="56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228700" y="3521850"/>
            <a:ext cx="11559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 Slab"/>
                <a:ea typeface="Roboto Slab"/>
                <a:cs typeface="Roboto Slab"/>
                <a:sym typeface="Roboto Slab"/>
              </a:rPr>
              <a:t>Сетка </a:t>
            </a:r>
            <a:br>
              <a:rPr lang="ru" sz="12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ru" sz="1200">
                <a:latin typeface="Roboto Slab"/>
                <a:ea typeface="Roboto Slab"/>
                <a:cs typeface="Roboto Slab"/>
                <a:sym typeface="Roboto Slab"/>
              </a:rPr>
              <a:t>вещания</a:t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5" name="Shape 65"/>
          <p:cNvSpPr txBox="1"/>
          <p:nvPr/>
        </p:nvSpPr>
        <p:spPr>
          <a:xfrm>
            <a:off x="1304358" y="3521850"/>
            <a:ext cx="12045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 Slab"/>
                <a:ea typeface="Roboto Slab"/>
                <a:cs typeface="Roboto Slab"/>
                <a:sym typeface="Roboto Slab"/>
              </a:rPr>
              <a:t>Каналы</a:t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6" name="Shape 66"/>
          <p:cNvSpPr txBox="1"/>
          <p:nvPr/>
        </p:nvSpPr>
        <p:spPr>
          <a:xfrm>
            <a:off x="2581017" y="3521850"/>
            <a:ext cx="12045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 Slab"/>
                <a:ea typeface="Roboto Slab"/>
                <a:cs typeface="Roboto Slab"/>
                <a:sym typeface="Roboto Slab"/>
              </a:rPr>
              <a:t>Рекламные ролики</a:t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3781475" y="3521850"/>
            <a:ext cx="13080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 Slab"/>
                <a:ea typeface="Roboto Slab"/>
                <a:cs typeface="Roboto Slab"/>
                <a:sym typeface="Roboto Slab"/>
              </a:rPr>
              <a:t>Реалити </a:t>
            </a:r>
            <a:br>
              <a:rPr lang="ru" sz="12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ru" sz="1200">
                <a:latin typeface="Roboto Slab"/>
                <a:ea typeface="Roboto Slab"/>
                <a:cs typeface="Roboto Slab"/>
                <a:sym typeface="Roboto Slab"/>
              </a:rPr>
              <a:t>и ток-шоу</a:t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8" name="Shape 68"/>
          <p:cNvSpPr txBox="1"/>
          <p:nvPr/>
        </p:nvSpPr>
        <p:spPr>
          <a:xfrm>
            <a:off x="5085434" y="3521850"/>
            <a:ext cx="13080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 Slab"/>
                <a:ea typeface="Roboto Slab"/>
                <a:cs typeface="Roboto Slab"/>
                <a:sym typeface="Roboto Slab"/>
              </a:rPr>
              <a:t>Контентные передачи</a:t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9" name="Shape 69"/>
          <p:cNvSpPr txBox="1"/>
          <p:nvPr/>
        </p:nvSpPr>
        <p:spPr>
          <a:xfrm>
            <a:off x="6389392" y="3521850"/>
            <a:ext cx="13080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 Slab"/>
                <a:ea typeface="Roboto Slab"/>
                <a:cs typeface="Roboto Slab"/>
                <a:sym typeface="Roboto Slab"/>
              </a:rPr>
              <a:t>Музыка</a:t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0" name="Shape 70"/>
          <p:cNvSpPr txBox="1"/>
          <p:nvPr/>
        </p:nvSpPr>
        <p:spPr>
          <a:xfrm>
            <a:off x="7693350" y="3521850"/>
            <a:ext cx="13080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 Slab"/>
                <a:ea typeface="Roboto Slab"/>
                <a:cs typeface="Roboto Slab"/>
                <a:sym typeface="Roboto Slab"/>
              </a:rPr>
              <a:t>Фильмы</a:t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14871">
            <a:off x="1698007" y="2615631"/>
            <a:ext cx="417187" cy="656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4800" y="2653700"/>
            <a:ext cx="848250" cy="67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599" y="2691036"/>
            <a:ext cx="511650" cy="5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9237" y="2564087"/>
            <a:ext cx="1045800" cy="7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41213" y="2450468"/>
            <a:ext cx="923875" cy="92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19250" y="2465423"/>
            <a:ext cx="848250" cy="95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62850" y="2429188"/>
            <a:ext cx="969000" cy="9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/>
        </p:nvSpPr>
        <p:spPr>
          <a:xfrm>
            <a:off x="4572000" y="1065075"/>
            <a:ext cx="3338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Поиск инсайтов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Работа креатора и арт-директора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Подбор релевантного сегмента (студенты, игры, парсинг из релевантных сообществ)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Продвижение и ретаргетинг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Оценка работы каждого поста 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975" y="1380753"/>
            <a:ext cx="311025" cy="3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975" y="1707496"/>
            <a:ext cx="311025" cy="3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975" y="2077404"/>
            <a:ext cx="311025" cy="3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975" y="2806850"/>
            <a:ext cx="311025" cy="3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975" y="3198701"/>
            <a:ext cx="311025" cy="31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4572000" y="26007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SMM менеджер написал текст, скачал картинку из гугла и ляпнул плашку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69" name="Shape 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8050" y="3699550"/>
            <a:ext cx="336875" cy="3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625" y="531675"/>
            <a:ext cx="2767625" cy="385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/>
        </p:nvSpPr>
        <p:spPr>
          <a:xfrm>
            <a:off x="4876800" y="684075"/>
            <a:ext cx="3338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Поиск инсайтов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Работа креатора и арт-директора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Наверняка круто и правильно продвигалось, но делали не мы, не знаю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775" y="1380753"/>
            <a:ext cx="311025" cy="3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775" y="1707496"/>
            <a:ext cx="311025" cy="3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775" y="2077404"/>
            <a:ext cx="311025" cy="31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 txBox="1"/>
          <p:nvPr/>
        </p:nvSpPr>
        <p:spPr>
          <a:xfrm>
            <a:off x="4876800" y="26007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SMM менеджер написал текст, скачал картинку из гугла и ляпнул плашку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80" name="Shape 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2850" y="3699550"/>
            <a:ext cx="336875" cy="3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750" y="1205025"/>
            <a:ext cx="3943250" cy="3297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/>
        </p:nvSpPr>
        <p:spPr>
          <a:xfrm>
            <a:off x="227275" y="1607250"/>
            <a:ext cx="8584200" cy="22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В чем </a:t>
            </a:r>
            <a:r>
              <a:rPr lang="ru" sz="60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мораль? </a:t>
            </a:r>
            <a:endParaRPr sz="60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/>
        </p:nvSpPr>
        <p:spPr>
          <a:xfrm>
            <a:off x="227275" y="1607250"/>
            <a:ext cx="8584200" cy="22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Забудьте про </a:t>
            </a:r>
            <a:endParaRPr sz="6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CF00CF"/>
                </a:solidFill>
                <a:latin typeface="Roboto Black"/>
                <a:ea typeface="Roboto Black"/>
                <a:cs typeface="Roboto Black"/>
                <a:sym typeface="Roboto Black"/>
              </a:rPr>
              <a:t>100500 постов в день</a:t>
            </a:r>
            <a:endParaRPr sz="6000">
              <a:solidFill>
                <a:srgbClr val="CF00C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/>
        </p:nvSpPr>
        <p:spPr>
          <a:xfrm>
            <a:off x="227275" y="1607250"/>
            <a:ext cx="8584200" cy="22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Забудьте про </a:t>
            </a:r>
            <a:endParaRPr sz="6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CF00CF"/>
                </a:solidFill>
                <a:latin typeface="Roboto Black"/>
                <a:ea typeface="Roboto Black"/>
                <a:cs typeface="Roboto Black"/>
                <a:sym typeface="Roboto Black"/>
              </a:rPr>
              <a:t>гонку подписчиков</a:t>
            </a:r>
            <a:endParaRPr sz="6000">
              <a:solidFill>
                <a:srgbClr val="CF00C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/>
        </p:nvSpPr>
        <p:spPr>
          <a:xfrm>
            <a:off x="303475" y="1607250"/>
            <a:ext cx="8584200" cy="22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CF00CF"/>
                </a:solidFill>
                <a:latin typeface="Roboto Black"/>
                <a:ea typeface="Roboto Black"/>
                <a:cs typeface="Roboto Black"/>
                <a:sym typeface="Roboto Black"/>
              </a:rPr>
              <a:t>Меньше. Круче. Точнее. Охватнее.</a:t>
            </a:r>
            <a:endParaRPr sz="6000">
              <a:solidFill>
                <a:srgbClr val="CF00C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547925" y="408750"/>
            <a:ext cx="7719900" cy="3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Не забывайте, что при пиках канализации пользователи держат в руках именно </a:t>
            </a:r>
            <a:b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second screen. </a:t>
            </a:r>
            <a:endParaRPr sz="4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CF00CF"/>
                </a:solidFill>
                <a:latin typeface="Roboto Black"/>
                <a:ea typeface="Roboto Black"/>
                <a:cs typeface="Roboto Black"/>
                <a:sym typeface="Roboto Black"/>
              </a:rPr>
              <a:t>Давайте радовать крутым и релевантным контентом!</a:t>
            </a:r>
            <a:endParaRPr sz="4000">
              <a:solidFill>
                <a:srgbClr val="CF00C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618300" y="2893725"/>
            <a:ext cx="3574200" cy="249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2075"/>
            <a:ext cx="8839202" cy="413166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/>
          <p:nvPr/>
        </p:nvSpPr>
        <p:spPr>
          <a:xfrm>
            <a:off x="414225" y="-1053950"/>
            <a:ext cx="8501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rgbClr val="CF00CF"/>
                </a:solidFill>
                <a:latin typeface="Roboto Black"/>
                <a:ea typeface="Roboto Black"/>
                <a:cs typeface="Roboto Black"/>
                <a:sym typeface="Roboto Black"/>
              </a:rPr>
              <a:t>Спасибо, давайте дружить!</a:t>
            </a:r>
            <a:endParaRPr sz="4800">
              <a:solidFill>
                <a:srgbClr val="CF00C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/>
          <p:nvPr/>
        </p:nvSpPr>
        <p:spPr>
          <a:xfrm>
            <a:off x="-1543050" y="6276975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 txBox="1"/>
          <p:nvPr/>
        </p:nvSpPr>
        <p:spPr>
          <a:xfrm>
            <a:off x="-125" y="2770000"/>
            <a:ext cx="91440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Каналы — это таргетинг</a:t>
            </a:r>
            <a:r>
              <a:rPr lang="ru" sz="5000"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br>
              <a:rPr lang="ru" sz="5000"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50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по интересам</a:t>
            </a:r>
            <a:endParaRPr sz="50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6325" y="1113434"/>
            <a:ext cx="1396292" cy="104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7979" y="1058050"/>
            <a:ext cx="942296" cy="94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4026" y="1126983"/>
            <a:ext cx="2257286" cy="102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0947" y="1162552"/>
            <a:ext cx="1056411" cy="110307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/>
          <p:nvPr/>
        </p:nvSpPr>
        <p:spPr>
          <a:xfrm>
            <a:off x="2535150" y="4351925"/>
            <a:ext cx="4056300" cy="399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416650" y="3760600"/>
            <a:ext cx="84609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Познер — это Дудь</a:t>
            </a:r>
            <a:endParaRPr sz="4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213" y="805064"/>
            <a:ext cx="2535900" cy="2535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8630" y="720558"/>
            <a:ext cx="2577600" cy="2577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3876653" y="1101967"/>
            <a:ext cx="1264800" cy="19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=</a:t>
            </a:r>
            <a:endParaRPr sz="96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1007250" y="669988"/>
            <a:ext cx="2806200" cy="28062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5204446" y="606375"/>
            <a:ext cx="2806200" cy="28062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1007250" y="669988"/>
            <a:ext cx="2806200" cy="28062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5204446" y="606375"/>
            <a:ext cx="2806200" cy="28062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 txBox="1"/>
          <p:nvPr/>
        </p:nvSpPr>
        <p:spPr>
          <a:xfrm>
            <a:off x="32225" y="3779650"/>
            <a:ext cx="91119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Камеди — это КликКлак</a:t>
            </a:r>
            <a:endParaRPr sz="4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 b="0" l="23935" r="6807" t="0"/>
          <a:stretch/>
        </p:blipFill>
        <p:spPr>
          <a:xfrm>
            <a:off x="1104800" y="801190"/>
            <a:ext cx="2594700" cy="2559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4">
            <a:alphaModFix/>
          </a:blip>
          <a:srcRect b="0" l="33228" r="12485" t="0"/>
          <a:stretch/>
        </p:blipFill>
        <p:spPr>
          <a:xfrm>
            <a:off x="5311201" y="728563"/>
            <a:ext cx="2594700" cy="2563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3863666" y="1060404"/>
            <a:ext cx="1176600" cy="18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=</a:t>
            </a:r>
            <a:endParaRPr sz="96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/>
        </p:nvSpPr>
        <p:spPr>
          <a:xfrm>
            <a:off x="0" y="3589150"/>
            <a:ext cx="90204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Сам себе режиссер —</a:t>
            </a:r>
            <a:b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Макс 100500</a:t>
            </a:r>
            <a:endParaRPr sz="4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3876653" y="1101967"/>
            <a:ext cx="1264800" cy="19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=</a:t>
            </a:r>
            <a:endParaRPr sz="96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1007250" y="669988"/>
            <a:ext cx="2806200" cy="28062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5204646" y="646690"/>
            <a:ext cx="2806200" cy="28062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 b="0" l="10498" r="15201" t="0"/>
          <a:stretch/>
        </p:blipFill>
        <p:spPr>
          <a:xfrm>
            <a:off x="1112438" y="747840"/>
            <a:ext cx="2604300" cy="2628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 b="0" l="20487" r="20944" t="0"/>
          <a:stretch/>
        </p:blipFill>
        <p:spPr>
          <a:xfrm>
            <a:off x="5313312" y="734238"/>
            <a:ext cx="2604300" cy="2628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100" y="3741550"/>
            <a:ext cx="91440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Малахов — это Соболев</a:t>
            </a:r>
            <a:endParaRPr sz="4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3876653" y="1101967"/>
            <a:ext cx="1264800" cy="19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6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=</a:t>
            </a:r>
            <a:endParaRPr sz="96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1007250" y="669988"/>
            <a:ext cx="2806200" cy="28062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5204446" y="666183"/>
            <a:ext cx="2806200" cy="28062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b="0" l="16056" r="17537" t="0"/>
          <a:stretch/>
        </p:blipFill>
        <p:spPr>
          <a:xfrm>
            <a:off x="1055700" y="715297"/>
            <a:ext cx="2709300" cy="2709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4">
            <a:alphaModFix/>
          </a:blip>
          <a:srcRect b="0" l="11316" r="17508" t="0"/>
          <a:stretch/>
        </p:blipFill>
        <p:spPr>
          <a:xfrm>
            <a:off x="5265062" y="691377"/>
            <a:ext cx="2709300" cy="2747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100" y="-15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775" y="438538"/>
            <a:ext cx="8858450" cy="426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950" y="0"/>
            <a:ext cx="9143999" cy="5137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/>
          <p:nvPr/>
        </p:nvSpPr>
        <p:spPr>
          <a:xfrm>
            <a:off x="-15900" y="0"/>
            <a:ext cx="9144000" cy="5143500"/>
          </a:xfrm>
          <a:prstGeom prst="rect">
            <a:avLst/>
          </a:prstGeom>
          <a:solidFill>
            <a:srgbClr val="000000">
              <a:alpha val="29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 txBox="1"/>
          <p:nvPr/>
        </p:nvSpPr>
        <p:spPr>
          <a:xfrm>
            <a:off x="379675" y="367400"/>
            <a:ext cx="8193000" cy="27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Но самое главное — </a:t>
            </a:r>
            <a:br>
              <a:rPr lang="ru" sz="6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6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SMM больше</a:t>
            </a:r>
            <a:r>
              <a:rPr lang="ru" sz="6400"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br>
              <a:rPr lang="ru" sz="6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" sz="6400">
                <a:solidFill>
                  <a:srgbClr val="FF00FF"/>
                </a:solidFill>
                <a:latin typeface="Roboto Black"/>
                <a:ea typeface="Roboto Black"/>
                <a:cs typeface="Roboto Black"/>
                <a:sym typeface="Roboto Black"/>
              </a:rPr>
              <a:t>не бесплатный</a:t>
            </a:r>
            <a:endParaRPr sz="6400">
              <a:solidFill>
                <a:srgbClr val="FF00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468225" y="3244600"/>
            <a:ext cx="5767200" cy="558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