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3" r:id="rId2"/>
    <p:sldMasterId id="2147483718" r:id="rId3"/>
    <p:sldMasterId id="2147483723" r:id="rId4"/>
    <p:sldMasterId id="2147483728" r:id="rId5"/>
    <p:sldMasterId id="2147483733" r:id="rId6"/>
    <p:sldMasterId id="2147483738" r:id="rId7"/>
    <p:sldMasterId id="2147483748" r:id="rId8"/>
    <p:sldMasterId id="2147483753" r:id="rId9"/>
    <p:sldMasterId id="2147483758" r:id="rId10"/>
  </p:sldMasterIdLst>
  <p:notesMasterIdLst>
    <p:notesMasterId r:id="rId34"/>
  </p:notesMasterIdLst>
  <p:handoutMasterIdLst>
    <p:handoutMasterId r:id="rId35"/>
  </p:handoutMasterIdLst>
  <p:sldIdLst>
    <p:sldId id="319" r:id="rId11"/>
    <p:sldId id="306" r:id="rId12"/>
    <p:sldId id="320" r:id="rId13"/>
    <p:sldId id="302" r:id="rId14"/>
    <p:sldId id="303" r:id="rId15"/>
    <p:sldId id="304" r:id="rId16"/>
    <p:sldId id="298" r:id="rId17"/>
    <p:sldId id="299" r:id="rId18"/>
    <p:sldId id="300" r:id="rId19"/>
    <p:sldId id="301" r:id="rId20"/>
    <p:sldId id="316" r:id="rId21"/>
    <p:sldId id="305" r:id="rId22"/>
    <p:sldId id="307" r:id="rId23"/>
    <p:sldId id="321" r:id="rId24"/>
    <p:sldId id="310" r:id="rId25"/>
    <p:sldId id="322" r:id="rId26"/>
    <p:sldId id="318" r:id="rId27"/>
    <p:sldId id="309" r:id="rId28"/>
    <p:sldId id="311" r:id="rId29"/>
    <p:sldId id="313" r:id="rId30"/>
    <p:sldId id="315" r:id="rId31"/>
    <p:sldId id="323" r:id="rId32"/>
    <p:sldId id="269" r:id="rId33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025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39" autoAdjust="0"/>
  </p:normalViewPr>
  <p:slideViewPr>
    <p:cSldViewPr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88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779CA-E653-460E-8573-46A0381DA201}" type="datetimeFigureOut">
              <a:rPr lang="uk-UA" smtClean="0"/>
              <a:t>14.05.2018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F8F49-094C-412B-BC86-65297012AD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422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01C95-80A6-4474-A9C5-CDD849E559BD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494CC-14EF-4B06-A0CC-7CAA53000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531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/>
              <a:t>14.05.2018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6459" y="4803998"/>
            <a:ext cx="8640960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latin typeface="Room" pitchFamily="50" charset="0"/>
              </a:rPr>
              <a:t>источник</a:t>
            </a:r>
            <a:r>
              <a:rPr lang="uk-UA" sz="1600" dirty="0" smtClean="0">
                <a:latin typeface="Room" pitchFamily="50" charset="0"/>
              </a:rPr>
              <a:t>:</a:t>
            </a:r>
            <a:r>
              <a:rPr lang="uk-UA" sz="1600" baseline="0" dirty="0" smtClean="0">
                <a:latin typeface="Room" pitchFamily="50" charset="0"/>
              </a:rPr>
              <a:t> </a:t>
            </a:r>
            <a:r>
              <a:rPr lang="uk-UA" sz="1600" baseline="0" dirty="0" err="1" smtClean="0">
                <a:latin typeface="Room" pitchFamily="50" charset="0"/>
              </a:rPr>
              <a:t>эспар-аналитик</a:t>
            </a:r>
            <a:r>
              <a:rPr lang="uk-UA" sz="1600" baseline="0" dirty="0" smtClean="0">
                <a:latin typeface="Room" pitchFamily="50" charset="0"/>
              </a:rPr>
              <a:t>, </a:t>
            </a:r>
            <a:r>
              <a:rPr lang="uk-UA" sz="1600" baseline="0" dirty="0" err="1" smtClean="0">
                <a:latin typeface="Room" pitchFamily="50" charset="0"/>
              </a:rPr>
              <a:t>июль</a:t>
            </a:r>
            <a:r>
              <a:rPr lang="uk-UA" sz="1600" baseline="0" dirty="0" smtClean="0">
                <a:latin typeface="Room" pitchFamily="50" charset="0"/>
              </a:rPr>
              <a:t> 2017. </a:t>
            </a:r>
            <a:r>
              <a:rPr lang="uk-UA" sz="1600" baseline="0" dirty="0" err="1" smtClean="0">
                <a:latin typeface="Room" pitchFamily="50" charset="0"/>
              </a:rPr>
              <a:t>данные</a:t>
            </a:r>
            <a:r>
              <a:rPr lang="uk-UA" sz="1600" baseline="0" dirty="0" smtClean="0">
                <a:latin typeface="Room" pitchFamily="50" charset="0"/>
              </a:rPr>
              <a:t> по 50 городам </a:t>
            </a:r>
            <a:r>
              <a:rPr lang="uk-UA" sz="1600" baseline="0" dirty="0" err="1" smtClean="0">
                <a:latin typeface="Room" pitchFamily="50" charset="0"/>
              </a:rPr>
              <a:t>россии</a:t>
            </a:r>
            <a:endParaRPr lang="uk-UA" sz="1600" dirty="0"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4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1521" y="4803998"/>
            <a:ext cx="8928991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48 городам (не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включая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москву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и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спб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)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1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914400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91" y="4011910"/>
            <a:ext cx="2563442" cy="10165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191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1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823"/>
            <a:ext cx="9144000" cy="19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3292"/>
            <a:ext cx="2205753" cy="874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5187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319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6459" y="4803998"/>
            <a:ext cx="8640960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50 городам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россии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65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1521" y="4803998"/>
            <a:ext cx="8928991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48 городам (не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включая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москву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и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спб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)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37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914400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91" y="4011910"/>
            <a:ext cx="2563442" cy="10165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191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41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823"/>
            <a:ext cx="9144000" cy="19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3292"/>
            <a:ext cx="2205753" cy="874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5187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83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6459" y="4803998"/>
            <a:ext cx="8640960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50 городам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россии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0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1521" y="4803998"/>
            <a:ext cx="8928991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48 городам (не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включая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москву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и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спб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)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27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914400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91" y="4011910"/>
            <a:ext cx="2563442" cy="10165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191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45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/>
              <a:t>14.05.2018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1521" y="4803998"/>
            <a:ext cx="8928991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latin typeface="Room" pitchFamily="50" charset="0"/>
              </a:rPr>
              <a:t>источник</a:t>
            </a:r>
            <a:r>
              <a:rPr lang="uk-UA" sz="1600" dirty="0" smtClean="0">
                <a:latin typeface="Room" pitchFamily="50" charset="0"/>
              </a:rPr>
              <a:t>:</a:t>
            </a:r>
            <a:r>
              <a:rPr lang="uk-UA" sz="1600" baseline="0" dirty="0" smtClean="0">
                <a:latin typeface="Room" pitchFamily="50" charset="0"/>
              </a:rPr>
              <a:t> </a:t>
            </a:r>
            <a:r>
              <a:rPr lang="uk-UA" sz="1600" baseline="0" dirty="0" err="1" smtClean="0">
                <a:latin typeface="Room" pitchFamily="50" charset="0"/>
              </a:rPr>
              <a:t>эспар-аналитик</a:t>
            </a:r>
            <a:r>
              <a:rPr lang="uk-UA" sz="1600" baseline="0" dirty="0" smtClean="0">
                <a:latin typeface="Room" pitchFamily="50" charset="0"/>
              </a:rPr>
              <a:t>, </a:t>
            </a:r>
            <a:r>
              <a:rPr lang="uk-UA" sz="1600" baseline="0" dirty="0" err="1" smtClean="0">
                <a:latin typeface="Room" pitchFamily="50" charset="0"/>
              </a:rPr>
              <a:t>июль</a:t>
            </a:r>
            <a:r>
              <a:rPr lang="uk-UA" sz="1600" baseline="0" dirty="0" smtClean="0">
                <a:latin typeface="Room" pitchFamily="50" charset="0"/>
              </a:rPr>
              <a:t> 2017. </a:t>
            </a:r>
            <a:r>
              <a:rPr lang="uk-UA" sz="1600" baseline="0" dirty="0" err="1" smtClean="0">
                <a:latin typeface="Room" pitchFamily="50" charset="0"/>
              </a:rPr>
              <a:t>данные</a:t>
            </a:r>
            <a:r>
              <a:rPr lang="uk-UA" sz="1600" baseline="0" dirty="0" smtClean="0">
                <a:latin typeface="Room" pitchFamily="50" charset="0"/>
              </a:rPr>
              <a:t> по 48 городам (не </a:t>
            </a:r>
            <a:r>
              <a:rPr lang="uk-UA" sz="1600" baseline="0" dirty="0" err="1" smtClean="0">
                <a:latin typeface="Room" pitchFamily="50" charset="0"/>
              </a:rPr>
              <a:t>включая</a:t>
            </a:r>
            <a:r>
              <a:rPr lang="uk-UA" sz="1600" baseline="0" dirty="0" smtClean="0">
                <a:latin typeface="Room" pitchFamily="50" charset="0"/>
              </a:rPr>
              <a:t> </a:t>
            </a:r>
            <a:r>
              <a:rPr lang="uk-UA" sz="1600" baseline="0" dirty="0" err="1" smtClean="0">
                <a:latin typeface="Room" pitchFamily="50" charset="0"/>
              </a:rPr>
              <a:t>москву</a:t>
            </a:r>
            <a:r>
              <a:rPr lang="uk-UA" sz="1600" baseline="0" dirty="0" smtClean="0">
                <a:latin typeface="Room" pitchFamily="50" charset="0"/>
              </a:rPr>
              <a:t> и </a:t>
            </a:r>
            <a:r>
              <a:rPr lang="uk-UA" sz="1600" baseline="0" dirty="0" err="1" smtClean="0">
                <a:latin typeface="Room" pitchFamily="50" charset="0"/>
              </a:rPr>
              <a:t>спб</a:t>
            </a:r>
            <a:r>
              <a:rPr lang="uk-UA" sz="1600" baseline="0" dirty="0" smtClean="0">
                <a:latin typeface="Room" pitchFamily="50" charset="0"/>
              </a:rPr>
              <a:t>)</a:t>
            </a:r>
            <a:endParaRPr lang="uk-UA" sz="1600" dirty="0"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21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823"/>
            <a:ext cx="9144000" cy="19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3292"/>
            <a:ext cx="2205753" cy="874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5187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489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6459" y="4803998"/>
            <a:ext cx="8640960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50 городам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россии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12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1521" y="4803998"/>
            <a:ext cx="8928991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48 городам (не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включая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москву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и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спб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)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27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914400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91" y="4011910"/>
            <a:ext cx="2563442" cy="10165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191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156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823"/>
            <a:ext cx="9144000" cy="19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3292"/>
            <a:ext cx="2205753" cy="874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5187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549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6459" y="4803998"/>
            <a:ext cx="8640960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50 городам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россии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6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1521" y="4803998"/>
            <a:ext cx="8928991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48 городам (не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включая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москву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и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спб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)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543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914400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91" y="4011910"/>
            <a:ext cx="2563442" cy="10165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191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837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823"/>
            <a:ext cx="9144000" cy="19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3292"/>
            <a:ext cx="2205753" cy="874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5187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330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6459" y="4803998"/>
            <a:ext cx="8640960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50 городам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россии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40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914400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91" y="4011910"/>
            <a:ext cx="2563442" cy="10165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/>
              <a:t>14.05.2018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/>
              <a:t>‹#›</a:t>
            </a:fld>
            <a:endParaRPr lang="uk-UA"/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191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563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1521" y="4803998"/>
            <a:ext cx="8928991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48 городам (не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включая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москву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и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спб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)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24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914400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91" y="4011910"/>
            <a:ext cx="2563442" cy="10165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191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185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823"/>
            <a:ext cx="9144000" cy="19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3292"/>
            <a:ext cx="2205753" cy="874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5187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584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6459" y="4803998"/>
            <a:ext cx="8640960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50 городам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россии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891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1521" y="4803998"/>
            <a:ext cx="8928991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48 городам (не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включая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москву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и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спб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)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74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914400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91" y="4011910"/>
            <a:ext cx="2563442" cy="10165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191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421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823"/>
            <a:ext cx="9144000" cy="19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3292"/>
            <a:ext cx="2205753" cy="874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5187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900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6459" y="4803998"/>
            <a:ext cx="8640960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50 городам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россии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490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1521" y="4803998"/>
            <a:ext cx="8928991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48 городам (не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включая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москву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и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спб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)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9653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914400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91" y="4011910"/>
            <a:ext cx="2563442" cy="10165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191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98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823"/>
            <a:ext cx="9144000" cy="19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3292"/>
            <a:ext cx="2205753" cy="874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/>
              <a:t>14.05.2018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/>
              <a:t>‹#›</a:t>
            </a:fld>
            <a:endParaRPr lang="uk-UA"/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5187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1038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823"/>
            <a:ext cx="9144000" cy="19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3292"/>
            <a:ext cx="2205753" cy="874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5187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89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6459" y="4803998"/>
            <a:ext cx="8640960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50 городам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россии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7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1521" y="4803998"/>
            <a:ext cx="8928991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48 городам (не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включая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москву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и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спб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)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86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894"/>
            <a:ext cx="9144000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91" y="4011910"/>
            <a:ext cx="2563442" cy="10165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191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19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7"/>
            <a:ext cx="9145818" cy="51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9823"/>
            <a:ext cx="9144000" cy="192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13292"/>
            <a:ext cx="2205753" cy="87468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51870"/>
            <a:ext cx="23051" cy="106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03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51520" y="153549"/>
            <a:ext cx="6336704" cy="49356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Room" pitchFamily="50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BD2D9D7-0009-4017-A33F-350A274F55B8}" type="datetimeFigureOut">
              <a:rPr lang="uk-UA" smtClean="0">
                <a:solidFill>
                  <a:prstClr val="black"/>
                </a:solidFill>
              </a:rPr>
              <a:pPr/>
              <a:t>14.05.2018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00C4CA-CC8A-4B2D-91A7-C97E33DFF928}" type="slidenum">
              <a:rPr lang="uk-UA" smtClean="0">
                <a:solidFill>
                  <a:prstClr val="black"/>
                </a:solidFill>
              </a:rPr>
              <a:pPr/>
              <a:t>‹#›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56459" y="4803998"/>
            <a:ext cx="8640960" cy="277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источник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: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эспар-аналитик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,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июль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2017.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данные</a:t>
            </a:r>
            <a:r>
              <a:rPr lang="uk-UA" sz="1600" dirty="0" smtClean="0">
                <a:solidFill>
                  <a:prstClr val="white"/>
                </a:solidFill>
                <a:latin typeface="Room" pitchFamily="50" charset="0"/>
              </a:rPr>
              <a:t> по 50 городам </a:t>
            </a:r>
            <a:r>
              <a:rPr lang="uk-UA" sz="1600" dirty="0" err="1" smtClean="0">
                <a:solidFill>
                  <a:prstClr val="white"/>
                </a:solidFill>
                <a:latin typeface="Room" pitchFamily="50" charset="0"/>
              </a:rPr>
              <a:t>россии</a:t>
            </a:r>
            <a:endParaRPr lang="uk-UA" sz="1600" dirty="0">
              <a:solidFill>
                <a:prstClr val="white"/>
              </a:solidFill>
              <a:latin typeface="Roo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43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39" y="195486"/>
            <a:ext cx="1570195" cy="62265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998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7020272" cy="84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9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49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39" y="195486"/>
            <a:ext cx="1570195" cy="62265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998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7020272" cy="84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34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39" y="195486"/>
            <a:ext cx="1570195" cy="62265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998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7020272" cy="84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56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39" y="195486"/>
            <a:ext cx="1570195" cy="62265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998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7020272" cy="84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2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39" y="195486"/>
            <a:ext cx="1570195" cy="62265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998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7020272" cy="84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29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39" y="195486"/>
            <a:ext cx="1570195" cy="62265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998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7020272" cy="84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42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39" y="195486"/>
            <a:ext cx="1570195" cy="62265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998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7020272" cy="84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48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39" y="195486"/>
            <a:ext cx="1570195" cy="62265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998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7020272" cy="84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57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39" y="195486"/>
            <a:ext cx="1570195" cy="62265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998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7020272" cy="84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73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39" y="195486"/>
            <a:ext cx="1570195" cy="62265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3998"/>
            <a:ext cx="9144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7020272" cy="84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27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25.g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png"/><Relationship Id="rId7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45.gif"/><Relationship Id="rId10" Type="http://schemas.openxmlformats.org/officeDocument/2006/relationships/image" Target="../media/image12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png"/><Relationship Id="rId7" Type="http://schemas.openxmlformats.org/officeDocument/2006/relationships/image" Target="../media/image5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59.jpeg"/><Relationship Id="rId4" Type="http://schemas.openxmlformats.org/officeDocument/2006/relationships/image" Target="../media/image55.png"/><Relationship Id="rId9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4.gi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0" y="4011911"/>
            <a:ext cx="9144000" cy="113158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    </a:t>
            </a:r>
            <a:r>
              <a:rPr lang="en-US" sz="40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DIGITAL OUT-OF-HOME</a:t>
            </a:r>
            <a:r>
              <a:rPr lang="ru-RU" sz="40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: КЕЙСЫ</a:t>
            </a:r>
            <a:endParaRPr lang="uk-UA" sz="4000" dirty="0">
              <a:solidFill>
                <a:srgbClr val="025079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478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87574"/>
            <a:ext cx="4730604" cy="415592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48686" y="1131590"/>
            <a:ext cx="2290913" cy="2290913"/>
            <a:chOff x="648686" y="1131590"/>
            <a:chExt cx="2290913" cy="2290913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648686" y="1131590"/>
              <a:ext cx="2290913" cy="2290913"/>
              <a:chOff x="4657591" y="929149"/>
              <a:chExt cx="1858625" cy="1858625"/>
            </a:xfrm>
          </p:grpSpPr>
          <p:pic>
            <p:nvPicPr>
              <p:cNvPr id="13" name="Picture 3" descr="C:\Users\Kan\Desktop\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7591" y="929149"/>
                <a:ext cx="1858625" cy="1858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207206" y="1608112"/>
                <a:ext cx="684335" cy="499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18&lt;</a:t>
                </a:r>
                <a:endParaRPr lang="ru-RU" sz="34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p:grp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553" y="1779662"/>
              <a:ext cx="397191" cy="397191"/>
            </a:xfrm>
            <a:prstGeom prst="rect">
              <a:avLst/>
            </a:prstGeom>
          </p:spPr>
        </p:pic>
      </p:grpSp>
      <p:pic>
        <p:nvPicPr>
          <p:cNvPr id="8194" name="Picture 2" descr="C:\Users\Kan\Desktop\10.gif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08" y="1059822"/>
            <a:ext cx="4464000" cy="216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effectLst/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31990"/>
            <a:ext cx="911078" cy="3612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388424" y="4803998"/>
            <a:ext cx="7200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b="1" dirty="0" smtClean="0">
                <a:solidFill>
                  <a:srgbClr val="025079"/>
                </a:solidFill>
                <a:latin typeface="Room" pitchFamily="50" charset="0"/>
                <a:ea typeface="Lato" panose="020F0502020204030203" pitchFamily="34" charset="0"/>
                <a:cs typeface="Lato" panose="020F0502020204030203" pitchFamily="34" charset="0"/>
              </a:rPr>
              <a:t>17</a:t>
            </a:r>
            <a:endParaRPr lang="ru-RU" sz="1500" b="1" u="sng" dirty="0">
              <a:solidFill>
                <a:srgbClr val="025079"/>
              </a:solidFill>
              <a:latin typeface="Room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C:\Users\Kan\Desktop\ezgif.com-video-to-gi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n\Desktop\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r="17791"/>
          <a:stretch/>
        </p:blipFill>
        <p:spPr bwMode="auto">
          <a:xfrm>
            <a:off x="5364088" y="843558"/>
            <a:ext cx="350762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536" y="1923678"/>
            <a:ext cx="4824536" cy="89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ЯНДЕКС ТАКСИ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5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4875" y="1851670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ХРОНОМЕТРАЖ – 10 СЕК. (СТАНДАРТ 5 СЕК.)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СКОРОСТЬ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ДВИЖЕНИЯ ТРАНСПОРТНОГО ПОТОКА МЕНЕЕ 15 КМ/Ч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6"/>
          <a:stretch/>
        </p:blipFill>
        <p:spPr>
          <a:xfrm>
            <a:off x="6444208" y="191902"/>
            <a:ext cx="2444368" cy="4951598"/>
          </a:xfrm>
          <a:prstGeom prst="rect">
            <a:avLst/>
          </a:prstGeom>
        </p:spPr>
      </p:pic>
      <p:pic>
        <p:nvPicPr>
          <p:cNvPr id="7" name="Picture 2" descr="C:\Users\Kan\Desktop\imag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73281" y="1394987"/>
            <a:ext cx="4158660" cy="20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98" y="-29121"/>
            <a:ext cx="4999484" cy="49994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43" y="20538"/>
            <a:ext cx="5143500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11" y="20538"/>
            <a:ext cx="51435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48173" y="0"/>
            <a:ext cx="4999484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5"/>
          <a:stretch/>
        </p:blipFill>
        <p:spPr>
          <a:xfrm>
            <a:off x="2582515" y="-5736"/>
            <a:ext cx="4184849" cy="5135018"/>
          </a:xfrm>
          <a:prstGeom prst="rect">
            <a:avLst/>
          </a:prstGeom>
        </p:spPr>
      </p:pic>
      <p:pic>
        <p:nvPicPr>
          <p:cNvPr id="10" name="Picture 4" descr="C:\Users\Kan\Desktop\wx1080 (1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1"/>
          <a:stretch/>
        </p:blipFill>
        <p:spPr bwMode="auto">
          <a:xfrm>
            <a:off x="2748710" y="123478"/>
            <a:ext cx="3852457" cy="4320480"/>
          </a:xfrm>
          <a:prstGeom prst="rect">
            <a:avLst/>
          </a:prstGeom>
          <a:noFill/>
          <a:ln>
            <a:solidFill>
              <a:srgbClr val="4C4D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31527"/>
            <a:ext cx="5112568" cy="45355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4" y="699542"/>
            <a:ext cx="4813126" cy="2406563"/>
          </a:xfrm>
          <a:prstGeom prst="rect">
            <a:avLst/>
          </a:prstGeom>
          <a:ln w="539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Picture 3" descr="C:\Users\Kan\Desktop\clock_0000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76" y="833925"/>
            <a:ext cx="2123191" cy="213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n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2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8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520" y="267494"/>
            <a:ext cx="87849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DOOH</a:t>
            </a:r>
            <a:r>
              <a:rPr lang="ru-RU" sz="3400" dirty="0">
                <a:solidFill>
                  <a:srgbClr val="025079"/>
                </a:solidFill>
                <a:latin typeface="Arial Narrow" panose="020B0606020202030204" pitchFamily="34" charset="0"/>
              </a:rPr>
              <a:t> </a:t>
            </a:r>
            <a:r>
              <a:rPr lang="en-US" sz="34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&amp; ONLINE</a:t>
            </a:r>
            <a:endParaRPr lang="ru-RU" sz="3400" dirty="0" smtClean="0">
              <a:solidFill>
                <a:srgbClr val="025079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04387" y="1436081"/>
            <a:ext cx="1800200" cy="2736304"/>
            <a:chOff x="323528" y="1347614"/>
            <a:chExt cx="1800200" cy="273630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31" y="1347614"/>
              <a:ext cx="1537194" cy="1692451"/>
            </a:xfrm>
            <a:prstGeom prst="rect">
              <a:avLst/>
            </a:prstGeom>
          </p:spPr>
        </p:pic>
        <p:pic>
          <p:nvPicPr>
            <p:cNvPr id="16" name="Picture 2" descr="C:\Users\Kan\Desktop\7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283718"/>
              <a:ext cx="1800200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73500" y="1483350"/>
              <a:ext cx="15062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>
                      <a:lumMod val="75000"/>
                    </a:srgbClr>
                  </a:solidFill>
                  <a:latin typeface="Arial Narrow" panose="020B0606020202030204" pitchFamily="34" charset="0"/>
                </a:rPr>
                <a:t>YOUR</a:t>
              </a:r>
              <a:r>
                <a:rPr lang="ru-RU" sz="2000" dirty="0" smtClean="0">
                  <a:solidFill>
                    <a:srgbClr val="1F497D">
                      <a:lumMod val="75000"/>
                    </a:srgb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2000" dirty="0" smtClean="0">
                  <a:solidFill>
                    <a:srgbClr val="1F497D">
                      <a:lumMod val="75000"/>
                    </a:srgbClr>
                  </a:solidFill>
                  <a:latin typeface="Arial Narrow" panose="020B0606020202030204" pitchFamily="34" charset="0"/>
                </a:rPr>
                <a:t>AD</a:t>
              </a:r>
            </a:p>
            <a:p>
              <a:pPr algn="ctr"/>
              <a:r>
                <a:rPr lang="en-US" sz="2000" dirty="0" smtClean="0">
                  <a:solidFill>
                    <a:srgbClr val="1F497D">
                      <a:lumMod val="75000"/>
                    </a:srgbClr>
                  </a:solidFill>
                  <a:latin typeface="Arial Narrow" panose="020B0606020202030204" pitchFamily="34" charset="0"/>
                </a:rPr>
                <a:t>HERE</a:t>
              </a:r>
              <a:endParaRPr lang="uk-UA" sz="20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596825" y="1868129"/>
            <a:ext cx="2156034" cy="1738051"/>
            <a:chOff x="2596825" y="1868129"/>
            <a:chExt cx="2156034" cy="1738051"/>
          </a:xfrm>
        </p:grpSpPr>
        <p:pic>
          <p:nvPicPr>
            <p:cNvPr id="3074" name="Picture 2" descr="C:\Users\Kan\Desktop\Рисунок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651" y="1868129"/>
              <a:ext cx="1675333" cy="16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па 6"/>
            <p:cNvGrpSpPr/>
            <p:nvPr/>
          </p:nvGrpSpPr>
          <p:grpSpPr>
            <a:xfrm>
              <a:off x="2596825" y="1868129"/>
              <a:ext cx="2156034" cy="1738051"/>
              <a:chOff x="2596825" y="1868129"/>
              <a:chExt cx="2156034" cy="1738051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3024667" y="1868129"/>
                <a:ext cx="1728192" cy="1738051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Равнобедренный треугольник 54"/>
              <p:cNvSpPr/>
              <p:nvPr/>
            </p:nvSpPr>
            <p:spPr>
              <a:xfrm rot="5400000">
                <a:off x="2160451" y="2556531"/>
                <a:ext cx="1152128" cy="279380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" name="Группа 9"/>
          <p:cNvGrpSpPr/>
          <p:nvPr/>
        </p:nvGrpSpPr>
        <p:grpSpPr>
          <a:xfrm>
            <a:off x="4932040" y="763311"/>
            <a:ext cx="3816424" cy="1504165"/>
            <a:chOff x="4932040" y="763311"/>
            <a:chExt cx="3816424" cy="1504165"/>
          </a:xfrm>
        </p:grpSpPr>
        <p:pic>
          <p:nvPicPr>
            <p:cNvPr id="3075" name="Picture 3" descr="C:\Users\Kan\Desktop\Рисунок3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0" t="38861" r="30352" b="10058"/>
            <a:stretch/>
          </p:blipFill>
          <p:spPr bwMode="auto">
            <a:xfrm>
              <a:off x="5427727" y="1348086"/>
              <a:ext cx="672051" cy="90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C:\Users\Kan\Desktop\Рисунок3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0" t="38861" r="30352" b="10058"/>
            <a:stretch/>
          </p:blipFill>
          <p:spPr bwMode="auto">
            <a:xfrm>
              <a:off x="6307290" y="1347614"/>
              <a:ext cx="672051" cy="90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C:\Users\Kan\Desktop\Рисунок3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0" t="38861" r="30352" b="10058"/>
            <a:stretch/>
          </p:blipFill>
          <p:spPr bwMode="auto">
            <a:xfrm>
              <a:off x="7175230" y="1364073"/>
              <a:ext cx="672051" cy="90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C:\Users\Kan\Desktop\Рисунок3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0" t="38861" r="30352" b="10058"/>
            <a:stretch/>
          </p:blipFill>
          <p:spPr bwMode="auto">
            <a:xfrm>
              <a:off x="8065470" y="1364073"/>
              <a:ext cx="672051" cy="90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5413733" y="763311"/>
              <a:ext cx="693936" cy="693936"/>
              <a:chOff x="5232874" y="674844"/>
              <a:chExt cx="693936" cy="693936"/>
            </a:xfrm>
          </p:grpSpPr>
          <p:pic>
            <p:nvPicPr>
              <p:cNvPr id="3076" name="Picture 4" descr="C:\Users\Kan\Desktop\3281-20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874" y="674844"/>
                <a:ext cx="693936" cy="693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363276" y="674844"/>
                <a:ext cx="4331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25079"/>
                    </a:solidFill>
                  </a:rPr>
                  <a:t>A</a:t>
                </a:r>
                <a:endParaRPr lang="ru-RU" sz="3200" b="1" dirty="0">
                  <a:solidFill>
                    <a:srgbClr val="025079"/>
                  </a:solidFill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6300192" y="763311"/>
              <a:ext cx="693936" cy="693936"/>
              <a:chOff x="5232874" y="674844"/>
              <a:chExt cx="693936" cy="693936"/>
            </a:xfrm>
          </p:grpSpPr>
          <p:pic>
            <p:nvPicPr>
              <p:cNvPr id="34" name="Picture 4" descr="C:\Users\Kan\Desktop\3281-20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874" y="674844"/>
                <a:ext cx="693936" cy="693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5363276" y="674844"/>
                <a:ext cx="4331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25079"/>
                    </a:solidFill>
                  </a:rPr>
                  <a:t>A</a:t>
                </a:r>
                <a:endParaRPr lang="ru-RU" sz="3200" b="1" dirty="0">
                  <a:solidFill>
                    <a:srgbClr val="025079"/>
                  </a:solidFill>
                </a:endParaRPr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7164288" y="763311"/>
              <a:ext cx="693936" cy="693936"/>
              <a:chOff x="5232874" y="674844"/>
              <a:chExt cx="693936" cy="693936"/>
            </a:xfrm>
          </p:grpSpPr>
          <p:pic>
            <p:nvPicPr>
              <p:cNvPr id="37" name="Picture 4" descr="C:\Users\Kan\Desktop\3281-20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874" y="674844"/>
                <a:ext cx="693936" cy="693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5363276" y="674844"/>
                <a:ext cx="4331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25079"/>
                    </a:solidFill>
                  </a:rPr>
                  <a:t>A</a:t>
                </a:r>
                <a:endParaRPr lang="ru-RU" sz="3200" b="1" dirty="0">
                  <a:solidFill>
                    <a:srgbClr val="025079"/>
                  </a:solidFill>
                </a:endParaRPr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8054528" y="763311"/>
              <a:ext cx="693936" cy="693936"/>
              <a:chOff x="5232874" y="674844"/>
              <a:chExt cx="693936" cy="693936"/>
            </a:xfrm>
          </p:grpSpPr>
          <p:pic>
            <p:nvPicPr>
              <p:cNvPr id="40" name="Picture 4" descr="C:\Users\Kan\Desktop\3281-20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874" y="674844"/>
                <a:ext cx="693936" cy="693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363276" y="674844"/>
                <a:ext cx="4331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25079"/>
                    </a:solidFill>
                  </a:rPr>
                  <a:t>A</a:t>
                </a:r>
                <a:endParaRPr lang="ru-RU" sz="3200" b="1" dirty="0">
                  <a:solidFill>
                    <a:srgbClr val="025079"/>
                  </a:solidFill>
                </a:endParaRPr>
              </a:p>
            </p:txBody>
          </p:sp>
        </p:grpSp>
        <p:sp>
          <p:nvSpPr>
            <p:cNvPr id="56" name="Равнобедренный треугольник 55"/>
            <p:cNvSpPr/>
            <p:nvPr/>
          </p:nvSpPr>
          <p:spPr>
            <a:xfrm rot="5400000">
              <a:off x="4495666" y="1388627"/>
              <a:ext cx="1152128" cy="27938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944750" y="2925317"/>
            <a:ext cx="3731706" cy="1461547"/>
            <a:chOff x="4944750" y="2925317"/>
            <a:chExt cx="3731706" cy="1461547"/>
          </a:xfrm>
        </p:grpSpPr>
        <p:pic>
          <p:nvPicPr>
            <p:cNvPr id="27" name="Picture 3" descr="C:\Users\Kan\Desktop\Рисунок3.png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0" t="38861" r="30352" b="10058"/>
            <a:stretch/>
          </p:blipFill>
          <p:spPr bwMode="auto">
            <a:xfrm>
              <a:off x="5429852" y="3483461"/>
              <a:ext cx="672051" cy="90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C:\Users\Kan\Desktop\Рисунок3.png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0" t="38861" r="30352" b="10058"/>
            <a:stretch/>
          </p:blipFill>
          <p:spPr bwMode="auto">
            <a:xfrm>
              <a:off x="6311134" y="3483461"/>
              <a:ext cx="672051" cy="90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 descr="C:\Users\Kan\Desktop\Рисунок3.png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0" t="38861" r="30352" b="10058"/>
            <a:stretch/>
          </p:blipFill>
          <p:spPr bwMode="auto">
            <a:xfrm>
              <a:off x="7133748" y="3483460"/>
              <a:ext cx="672051" cy="90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Kan\Desktop\Рисунок3.png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0" t="38861" r="30352" b="10058"/>
            <a:stretch/>
          </p:blipFill>
          <p:spPr bwMode="auto">
            <a:xfrm>
              <a:off x="7993462" y="3483459"/>
              <a:ext cx="672051" cy="90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Группа 41"/>
            <p:cNvGrpSpPr/>
            <p:nvPr/>
          </p:nvGrpSpPr>
          <p:grpSpPr>
            <a:xfrm>
              <a:off x="5418910" y="2925317"/>
              <a:ext cx="693936" cy="693936"/>
              <a:chOff x="5232874" y="674844"/>
              <a:chExt cx="693936" cy="693936"/>
            </a:xfrm>
          </p:grpSpPr>
          <p:pic>
            <p:nvPicPr>
              <p:cNvPr id="43" name="Picture 4" descr="C:\Users\Kan\Desktop\3281-20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874" y="674844"/>
                <a:ext cx="693936" cy="693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5363276" y="674844"/>
                <a:ext cx="4154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25079"/>
                    </a:solidFill>
                  </a:rPr>
                  <a:t>B</a:t>
                </a:r>
                <a:endParaRPr lang="ru-RU" sz="3200" b="1" dirty="0">
                  <a:solidFill>
                    <a:srgbClr val="025079"/>
                  </a:solidFill>
                </a:endParaRPr>
              </a:p>
            </p:txBody>
          </p:sp>
        </p:grpSp>
        <p:grpSp>
          <p:nvGrpSpPr>
            <p:cNvPr id="45" name="Группа 44"/>
            <p:cNvGrpSpPr/>
            <p:nvPr/>
          </p:nvGrpSpPr>
          <p:grpSpPr>
            <a:xfrm>
              <a:off x="6300192" y="2925317"/>
              <a:ext cx="693936" cy="693936"/>
              <a:chOff x="5232874" y="674844"/>
              <a:chExt cx="693936" cy="693936"/>
            </a:xfrm>
          </p:grpSpPr>
          <p:pic>
            <p:nvPicPr>
              <p:cNvPr id="46" name="Picture 4" descr="C:\Users\Kan\Desktop\3281-20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874" y="674844"/>
                <a:ext cx="693936" cy="693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5363276" y="674844"/>
                <a:ext cx="4154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25079"/>
                    </a:solidFill>
                  </a:rPr>
                  <a:t>B</a:t>
                </a:r>
                <a:endParaRPr lang="ru-RU" sz="3200" b="1" dirty="0">
                  <a:solidFill>
                    <a:srgbClr val="025079"/>
                  </a:solidFill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7131623" y="2925317"/>
              <a:ext cx="693936" cy="693936"/>
              <a:chOff x="5232874" y="674844"/>
              <a:chExt cx="693936" cy="693936"/>
            </a:xfrm>
          </p:grpSpPr>
          <p:pic>
            <p:nvPicPr>
              <p:cNvPr id="49" name="Picture 4" descr="C:\Users\Kan\Desktop\3281-20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874" y="674844"/>
                <a:ext cx="693936" cy="693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5363276" y="674844"/>
                <a:ext cx="4154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25079"/>
                    </a:solidFill>
                  </a:rPr>
                  <a:t>B</a:t>
                </a:r>
                <a:endParaRPr lang="ru-RU" sz="3200" b="1" dirty="0">
                  <a:solidFill>
                    <a:srgbClr val="025079"/>
                  </a:solidFill>
                </a:endParaRPr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7982520" y="2925317"/>
              <a:ext cx="693936" cy="693936"/>
              <a:chOff x="5232874" y="674844"/>
              <a:chExt cx="693936" cy="693936"/>
            </a:xfrm>
          </p:grpSpPr>
          <p:pic>
            <p:nvPicPr>
              <p:cNvPr id="52" name="Picture 4" descr="C:\Users\Kan\Desktop\3281-20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874" y="674844"/>
                <a:ext cx="693936" cy="693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5363276" y="674844"/>
                <a:ext cx="4154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25079"/>
                    </a:solidFill>
                  </a:rPr>
                  <a:t>B</a:t>
                </a:r>
                <a:endParaRPr lang="ru-RU" sz="3200" b="1" dirty="0">
                  <a:solidFill>
                    <a:srgbClr val="025079"/>
                  </a:solidFill>
                </a:endParaRPr>
              </a:p>
            </p:txBody>
          </p:sp>
        </p:grpSp>
        <p:sp>
          <p:nvSpPr>
            <p:cNvPr id="57" name="Равнобедренный треугольник 56"/>
            <p:cNvSpPr/>
            <p:nvPr/>
          </p:nvSpPr>
          <p:spPr>
            <a:xfrm rot="5400000">
              <a:off x="4508376" y="3654078"/>
              <a:ext cx="1152128" cy="27938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148064" y="1170498"/>
            <a:ext cx="3888432" cy="3488356"/>
            <a:chOff x="5148064" y="1170498"/>
            <a:chExt cx="3888432" cy="3488356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1170498"/>
              <a:ext cx="3168352" cy="3488356"/>
            </a:xfrm>
            <a:prstGeom prst="rect">
              <a:avLst/>
            </a:prstGeom>
          </p:spPr>
        </p:pic>
        <p:sp>
          <p:nvSpPr>
            <p:cNvPr id="30" name="Равнобедренный треугольник 29"/>
            <p:cNvSpPr/>
            <p:nvPr/>
          </p:nvSpPr>
          <p:spPr>
            <a:xfrm rot="5400000">
              <a:off x="4711690" y="2560698"/>
              <a:ext cx="1152128" cy="27938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4" name="Picture 3" descr="C:\Users\Kan\Desktop\Рисунок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38861" r="30352" b="10058"/>
          <a:stretch/>
        </p:blipFill>
        <p:spPr bwMode="auto">
          <a:xfrm>
            <a:off x="316333" y="1056790"/>
            <a:ext cx="727275" cy="9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C:\Users\Kan\Desktop\3281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7574"/>
            <a:ext cx="1066794" cy="106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an\Desktop\Social-Media-Icon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58" y="1194756"/>
            <a:ext cx="512898" cy="51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C:\Users\Kan\Desktop\Рисунок3.pn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38861" r="30352" b="10058"/>
          <a:stretch/>
        </p:blipFill>
        <p:spPr bwMode="auto">
          <a:xfrm>
            <a:off x="311627" y="2256044"/>
            <a:ext cx="727275" cy="9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C:\Users\Kan\Desktop\3281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10" y="2186828"/>
            <a:ext cx="1066794" cy="106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Kan\Desktop\Social-Media-Icon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06" y="2355726"/>
            <a:ext cx="512898" cy="51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C:\Users\Kan\Desktop\Рисунок3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38861" r="30352" b="10058"/>
          <a:stretch/>
        </p:blipFill>
        <p:spPr bwMode="auto">
          <a:xfrm>
            <a:off x="318575" y="3577070"/>
            <a:ext cx="727275" cy="97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C:\Users\Kan\Desktop\3281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58" y="3507854"/>
            <a:ext cx="1066794" cy="106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C:\Users\Kan\Desktop\Social-Media-Icon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54" y="3676752"/>
            <a:ext cx="512898" cy="51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177704" y="1520971"/>
            <a:ext cx="2575155" cy="2520280"/>
            <a:chOff x="2177704" y="1520971"/>
            <a:chExt cx="2575155" cy="2520280"/>
          </a:xfrm>
        </p:grpSpPr>
        <p:sp>
          <p:nvSpPr>
            <p:cNvPr id="68" name="Овал 67"/>
            <p:cNvSpPr/>
            <p:nvPr/>
          </p:nvSpPr>
          <p:spPr>
            <a:xfrm>
              <a:off x="3024667" y="1868129"/>
              <a:ext cx="1728192" cy="173805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0" name="Picture 4" descr="C:\Users\Kan\Desktop\212409-200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0" y="2054368"/>
              <a:ext cx="477912" cy="4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" descr="C:\Users\Kan\Desktop\212409-200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070" y="2390712"/>
              <a:ext cx="477912" cy="4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C:\Users\Kan\Desktop\212409-200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064" y="2034428"/>
              <a:ext cx="477912" cy="47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H:\Конференция RIW 2017\Презентация Кан\Визуалы\2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982" y="2833943"/>
              <a:ext cx="377074" cy="37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5" descr="H:\Конференция RIW 2017\Презентация Кан\Визуалы\2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586" y="3024256"/>
              <a:ext cx="377074" cy="37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5" descr="H:\Конференция RIW 2017\Презентация Кан\Визуалы\2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772" y="2659443"/>
              <a:ext cx="377074" cy="37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Прямая со стрелкой 6"/>
            <p:cNvCxnSpPr>
              <a:stCxn id="56" idx="3"/>
              <a:endCxn id="68" idx="1"/>
            </p:cNvCxnSpPr>
            <p:nvPr/>
          </p:nvCxnSpPr>
          <p:spPr>
            <a:xfrm>
              <a:off x="2182410" y="1520971"/>
              <a:ext cx="1095345" cy="60169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>
              <a:stCxn id="63" idx="3"/>
              <a:endCxn id="68" idx="2"/>
            </p:cNvCxnSpPr>
            <p:nvPr/>
          </p:nvCxnSpPr>
          <p:spPr>
            <a:xfrm>
              <a:off x="2177704" y="2720225"/>
              <a:ext cx="846963" cy="1693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 стрелкой 74"/>
            <p:cNvCxnSpPr>
              <a:stCxn id="66" idx="3"/>
              <a:endCxn id="68" idx="3"/>
            </p:cNvCxnSpPr>
            <p:nvPr/>
          </p:nvCxnSpPr>
          <p:spPr>
            <a:xfrm flipV="1">
              <a:off x="2184652" y="3351648"/>
              <a:ext cx="1093103" cy="68960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" name="Picture 5" descr="H:\Конференция RIW 2017\Презентация Кан\Визуалы\2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707654"/>
            <a:ext cx="985753" cy="9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:\Users\Kan\Desktop\212409-200.png"/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6047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1520" y="267494"/>
            <a:ext cx="87849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DOOH</a:t>
            </a:r>
            <a:r>
              <a:rPr lang="ru-RU" sz="3400" dirty="0">
                <a:solidFill>
                  <a:srgbClr val="025079"/>
                </a:solidFill>
                <a:latin typeface="Arial Narrow" panose="020B0606020202030204" pitchFamily="34" charset="0"/>
              </a:rPr>
              <a:t> </a:t>
            </a:r>
            <a:r>
              <a:rPr lang="en-US" sz="34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&amp; ONLINE</a:t>
            </a:r>
            <a:endParaRPr lang="ru-RU" sz="3400" dirty="0" smtClean="0">
              <a:solidFill>
                <a:srgbClr val="025079"/>
              </a:solidFill>
              <a:latin typeface="Arial Narrow" panose="020B0606020202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8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3528" y="1661082"/>
            <a:ext cx="5001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SONY PICTURES</a:t>
            </a:r>
            <a:endParaRPr lang="ru-RU" sz="4000" dirty="0" smtClean="0">
              <a:solidFill>
                <a:srgbClr val="025079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4000" smtClean="0">
                <a:solidFill>
                  <a:srgbClr val="025079"/>
                </a:solidFill>
                <a:latin typeface="Arial Narrow" panose="020B0606020202030204" pitchFamily="34" charset="0"/>
              </a:rPr>
              <a:t>«</a:t>
            </a:r>
            <a:r>
              <a:rPr lang="ru-RU" sz="40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ЭМОДЖИ» </a:t>
            </a:r>
          </a:p>
        </p:txBody>
      </p:sp>
      <p:pic>
        <p:nvPicPr>
          <p:cNvPr id="1027" name="Picture 3" descr="C:\Users\Kan\Desktop\smajl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694" y="303297"/>
            <a:ext cx="3063754" cy="4538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0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31590"/>
            <a:ext cx="4320480" cy="3978203"/>
          </a:xfrm>
          <a:prstGeom prst="rect">
            <a:avLst/>
          </a:prstGeom>
        </p:spPr>
      </p:pic>
      <p:sp>
        <p:nvSpPr>
          <p:cNvPr id="10" name="Равнобедренный треугольник 9"/>
          <p:cNvSpPr/>
          <p:nvPr/>
        </p:nvSpPr>
        <p:spPr>
          <a:xfrm rot="5400000">
            <a:off x="3009968" y="2534214"/>
            <a:ext cx="1671647" cy="405358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1520" y="267494"/>
            <a:ext cx="87849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DOOH</a:t>
            </a:r>
            <a:r>
              <a:rPr lang="ru-RU" sz="3400" dirty="0">
                <a:solidFill>
                  <a:srgbClr val="025079"/>
                </a:solidFill>
                <a:latin typeface="Arial Narrow" panose="020B0606020202030204" pitchFamily="34" charset="0"/>
              </a:rPr>
              <a:t> </a:t>
            </a:r>
            <a:r>
              <a:rPr lang="en-US" sz="34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&amp; ONLINE</a:t>
            </a:r>
            <a:endParaRPr lang="ru-RU" sz="3400" dirty="0" smtClean="0">
              <a:solidFill>
                <a:srgbClr val="025079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4608004" y="1203598"/>
            <a:ext cx="4104456" cy="2097833"/>
            <a:chOff x="4608004" y="1203598"/>
            <a:chExt cx="4104456" cy="209783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4608004" y="1203598"/>
              <a:ext cx="4104456" cy="2097833"/>
              <a:chOff x="4608004" y="1203598"/>
              <a:chExt cx="4104456" cy="209783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8004" y="1203598"/>
                <a:ext cx="4104456" cy="2097833"/>
              </a:xfrm>
              <a:prstGeom prst="rect">
                <a:avLst/>
              </a:prstGeom>
              <a:ln w="508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4608004" y="1275606"/>
                <a:ext cx="4104456" cy="3660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700" b="1" dirty="0" smtClean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ВЫБЕРИ СКИДКУ НА ВЫХОДНЫЕ!</a:t>
                </a:r>
                <a:endParaRPr lang="ru-RU" sz="17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 rot="16200000">
                <a:off x="4549812" y="2199119"/>
                <a:ext cx="1269141" cy="9354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16200000">
                <a:off x="7502125" y="1982484"/>
                <a:ext cx="1160531" cy="12601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 rot="17756429">
                <a:off x="5049289" y="2356684"/>
                <a:ext cx="1072570" cy="304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 rot="15471526">
                <a:off x="5006742" y="2484407"/>
                <a:ext cx="1072570" cy="3042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00" t="2401" r="24801" b="2401"/>
              <a:stretch/>
            </p:blipFill>
            <p:spPr>
              <a:xfrm>
                <a:off x="4988092" y="2091711"/>
                <a:ext cx="571828" cy="1080120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4"/>
              <a:stretch/>
            </p:blipFill>
            <p:spPr>
              <a:xfrm>
                <a:off x="7452320" y="2071919"/>
                <a:ext cx="1183196" cy="1099912"/>
              </a:xfrm>
              <a:prstGeom prst="rect">
                <a:avLst/>
              </a:prstGeom>
            </p:spPr>
          </p:pic>
        </p:grpSp>
        <p:sp>
          <p:nvSpPr>
            <p:cNvPr id="19" name="Прямоугольник 18"/>
            <p:cNvSpPr/>
            <p:nvPr/>
          </p:nvSpPr>
          <p:spPr>
            <a:xfrm>
              <a:off x="4608004" y="1713672"/>
              <a:ext cx="4104456" cy="29762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6" y="1745197"/>
            <a:ext cx="1901069" cy="19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3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72894"/>
            <a:ext cx="3991283" cy="4067581"/>
          </a:xfrm>
          <a:prstGeom prst="rect">
            <a:avLst/>
          </a:prstGeom>
        </p:spPr>
      </p:pic>
      <p:pic>
        <p:nvPicPr>
          <p:cNvPr id="2051" name="Picture 3" descr="C:\Users\Kan\Desktop\computer-2237420_12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43" y="915566"/>
            <a:ext cx="265064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an\Desktop\Smartphone-4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0128" y="2461685"/>
            <a:ext cx="1987120" cy="25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Равнобедренный треугольник 18"/>
          <p:cNvSpPr/>
          <p:nvPr/>
        </p:nvSpPr>
        <p:spPr>
          <a:xfrm rot="5400000">
            <a:off x="4370903" y="2556824"/>
            <a:ext cx="1671647" cy="405358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51520" y="315330"/>
            <a:ext cx="87849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DOOH</a:t>
            </a:r>
            <a:r>
              <a:rPr lang="ru-RU" sz="3400" dirty="0">
                <a:solidFill>
                  <a:srgbClr val="025079"/>
                </a:solidFill>
                <a:latin typeface="Arial Narrow" panose="020B0606020202030204" pitchFamily="34" charset="0"/>
              </a:rPr>
              <a:t> </a:t>
            </a:r>
            <a:r>
              <a:rPr lang="en-US" sz="34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&amp; ONLINE</a:t>
            </a:r>
            <a:endParaRPr lang="ru-RU" sz="3400" dirty="0" smtClean="0">
              <a:solidFill>
                <a:srgbClr val="025079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03904" y="1131590"/>
            <a:ext cx="3780064" cy="2169152"/>
            <a:chOff x="503904" y="1131590"/>
            <a:chExt cx="3780064" cy="2169152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04" y="1131590"/>
              <a:ext cx="3780064" cy="2169152"/>
            </a:xfrm>
            <a:prstGeom prst="rect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539552" y="1676106"/>
              <a:ext cx="1440160" cy="1615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03904" y="1316067"/>
              <a:ext cx="3780063" cy="36003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СПЕЦИАЛЬНОЕ ПРЕДЛОЖЕНИЕ!</a:t>
              </a:r>
              <a:endParaRPr lang="ru-RU" sz="20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70" y="1865039"/>
              <a:ext cx="1511249" cy="1431247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974598" y="1010116"/>
            <a:ext cx="1693746" cy="985570"/>
            <a:chOff x="503904" y="1131590"/>
            <a:chExt cx="3780064" cy="216915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04" y="1131590"/>
              <a:ext cx="3780064" cy="216915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2" name="Прямоугольник 21"/>
            <p:cNvSpPr/>
            <p:nvPr/>
          </p:nvSpPr>
          <p:spPr>
            <a:xfrm>
              <a:off x="539552" y="1676106"/>
              <a:ext cx="1440160" cy="1615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03905" y="1316064"/>
              <a:ext cx="3780063" cy="37458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СПЕЦИАЛЬНОЕ ПРЕДЛОЖЕНИЕ!</a:t>
              </a:r>
              <a:endParaRPr lang="ru-RU" sz="8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70" y="1865039"/>
              <a:ext cx="1511249" cy="1431247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6444208" y="3275696"/>
            <a:ext cx="1440847" cy="880230"/>
            <a:chOff x="501144" y="1131590"/>
            <a:chExt cx="3782824" cy="216915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04" y="1131590"/>
              <a:ext cx="3780064" cy="2169152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9" name="Прямоугольник 28"/>
            <p:cNvSpPr/>
            <p:nvPr/>
          </p:nvSpPr>
          <p:spPr>
            <a:xfrm>
              <a:off x="539552" y="1676106"/>
              <a:ext cx="1440160" cy="1615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01144" y="1316067"/>
              <a:ext cx="3782823" cy="36003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СПЕЦИАЛЬНОЕ ПРЕДЛОЖЕНИЕ!</a:t>
              </a:r>
              <a:endParaRPr lang="ru-RU" sz="7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70" y="1865039"/>
              <a:ext cx="1511249" cy="1431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816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9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06809" y="3355127"/>
            <a:ext cx="58333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25079"/>
                </a:solidFill>
                <a:latin typeface="Arial Narrow" panose="020B0606020202030204" pitchFamily="34" charset="0"/>
              </a:rPr>
              <a:t>СПАСИБО ЗА ВНИМАНИЕ!</a:t>
            </a:r>
            <a:endParaRPr lang="uk-UA" sz="3200" dirty="0">
              <a:solidFill>
                <a:srgbClr val="025079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816" y="4011910"/>
            <a:ext cx="54733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ВЯЧЕСЛАВ КАН</a:t>
            </a:r>
          </a:p>
          <a:p>
            <a:r>
              <a:rPr lang="ru-RU" sz="16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Директор по операционному маркетингу</a:t>
            </a:r>
            <a:endParaRPr lang="en-US" sz="1600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endParaRPr lang="ru-RU" sz="1600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816" y="465127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E-MAIL</a:t>
            </a:r>
            <a:r>
              <a:rPr lang="ru-RU" sz="16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: </a:t>
            </a:r>
            <a:r>
              <a:rPr lang="en-US" sz="16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KAN@GALLERYMEDIA.COM</a:t>
            </a:r>
            <a:endParaRPr lang="ru-RU" sz="1600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0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3539" r="59433" b="14599"/>
          <a:stretch/>
        </p:blipFill>
        <p:spPr>
          <a:xfrm>
            <a:off x="6804248" y="915566"/>
            <a:ext cx="1967664" cy="2998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4026" r="72659" b="15829"/>
          <a:stretch/>
        </p:blipFill>
        <p:spPr>
          <a:xfrm>
            <a:off x="323528" y="915568"/>
            <a:ext cx="2018806" cy="2998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3" t="3742" r="39562" b="15829"/>
          <a:stretch/>
        </p:blipFill>
        <p:spPr>
          <a:xfrm>
            <a:off x="2483768" y="915567"/>
            <a:ext cx="2016224" cy="3005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7" t="4128" r="9311" b="14010"/>
          <a:stretch/>
        </p:blipFill>
        <p:spPr>
          <a:xfrm>
            <a:off x="4659614" y="915565"/>
            <a:ext cx="1967664" cy="29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0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87574"/>
            <a:ext cx="4730604" cy="4155926"/>
          </a:xfrm>
          <a:prstGeom prst="rect">
            <a:avLst/>
          </a:prstGeom>
        </p:spPr>
      </p:pic>
      <p:pic>
        <p:nvPicPr>
          <p:cNvPr id="9229" name="Picture 13" descr="C:\Users\Kan\Desktop\ezgif.com-gif-maker (1)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56" y="1059582"/>
            <a:ext cx="4464000" cy="2160000"/>
          </a:xfrm>
          <a:prstGeom prst="roundRect">
            <a:avLst>
              <a:gd name="adj" fmla="val 1328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tx1">
                <a:lumMod val="50000"/>
                <a:lumOff val="50000"/>
              </a:schemeClr>
            </a:solidFill>
          </a:ln>
          <a:effectLst/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87574"/>
            <a:ext cx="4730604" cy="4155926"/>
          </a:xfrm>
          <a:prstGeom prst="rect">
            <a:avLst/>
          </a:prstGeom>
        </p:spPr>
      </p:pic>
      <p:pic>
        <p:nvPicPr>
          <p:cNvPr id="1026" name="Picture 2" descr="H:\Конференция RIW 2017\Презентация Кан\Визуалы\12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56" y="1059582"/>
            <a:ext cx="4464000" cy="2160000"/>
          </a:xfrm>
          <a:prstGeom prst="roundRect">
            <a:avLst>
              <a:gd name="adj" fmla="val 608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tx1">
                <a:lumMod val="50000"/>
                <a:lumOff val="50000"/>
              </a:schemeClr>
            </a:solidFill>
          </a:ln>
          <a:effectLst/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87574"/>
            <a:ext cx="4730604" cy="4155926"/>
          </a:xfrm>
          <a:prstGeom prst="rect">
            <a:avLst/>
          </a:prstGeom>
        </p:spPr>
      </p:pic>
      <p:pic>
        <p:nvPicPr>
          <p:cNvPr id="2050" name="Picture 2" descr="C:\Users\Kan\Desktop\ezgif.com-gif-maker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9582"/>
            <a:ext cx="4464000" cy="2160000"/>
          </a:xfrm>
          <a:prstGeom prst="roundRect">
            <a:avLst>
              <a:gd name="adj" fmla="val 970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tx1">
                <a:lumMod val="50000"/>
                <a:lumOff val="50000"/>
              </a:schemeClr>
            </a:solidFill>
          </a:ln>
          <a:effectLst/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3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87574"/>
            <a:ext cx="4730604" cy="41559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950" y="1059582"/>
            <a:ext cx="4464496" cy="2160240"/>
          </a:xfrm>
          <a:prstGeom prst="roundRect">
            <a:avLst>
              <a:gd name="adj" fmla="val 255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grpSp>
        <p:nvGrpSpPr>
          <p:cNvPr id="4" name="Группа 3"/>
          <p:cNvGrpSpPr/>
          <p:nvPr/>
        </p:nvGrpSpPr>
        <p:grpSpPr>
          <a:xfrm>
            <a:off x="660693" y="1097532"/>
            <a:ext cx="2338314" cy="2338314"/>
            <a:chOff x="660693" y="1097532"/>
            <a:chExt cx="2338314" cy="2338314"/>
          </a:xfrm>
        </p:grpSpPr>
        <p:pic>
          <p:nvPicPr>
            <p:cNvPr id="22" name="Picture 2" descr="C:\Users\Kan\Desktop\2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93" y="1097532"/>
              <a:ext cx="2338314" cy="2338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353419" y="1994327"/>
              <a:ext cx="76815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&gt;</a:t>
              </a:r>
              <a:r>
                <a:rPr lang="ru-RU" sz="30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1</a:t>
              </a:r>
              <a:r>
                <a:rPr lang="en-US" sz="30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9</a:t>
              </a:r>
              <a:endParaRPr lang="ru-RU" sz="3000" b="1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553" y="1817612"/>
              <a:ext cx="397191" cy="397191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87574"/>
            <a:ext cx="4730604" cy="4155926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660693" y="1097532"/>
            <a:ext cx="2338314" cy="2338314"/>
            <a:chOff x="251520" y="1010906"/>
            <a:chExt cx="1751981" cy="1751981"/>
          </a:xfrm>
        </p:grpSpPr>
        <p:pic>
          <p:nvPicPr>
            <p:cNvPr id="22" name="Picture 2" descr="C:\Users\Kan\Desktop\2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010906"/>
              <a:ext cx="1751981" cy="1751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99983" y="1679355"/>
              <a:ext cx="575543" cy="415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18</a:t>
              </a:r>
              <a:r>
                <a:rPr lang="en-US" sz="30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&lt;</a:t>
              </a:r>
              <a:endParaRPr lang="ru-RU" sz="3000" b="1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007" y="1550426"/>
              <a:ext cx="297595" cy="297595"/>
            </a:xfrm>
            <a:prstGeom prst="rect">
              <a:avLst/>
            </a:prstGeom>
          </p:spPr>
        </p:pic>
      </p:grpSp>
      <p:pic>
        <p:nvPicPr>
          <p:cNvPr id="6146" name="Picture 2" descr="C:\Users\Kan\Desktop\8.gif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98" y="1059582"/>
            <a:ext cx="4464000" cy="2160000"/>
          </a:xfrm>
          <a:prstGeom prst="roundRect">
            <a:avLst>
              <a:gd name="adj" fmla="val 1239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effectLst/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87574"/>
            <a:ext cx="4730604" cy="415592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48686" y="1131590"/>
            <a:ext cx="2290913" cy="2290913"/>
            <a:chOff x="648686" y="1131590"/>
            <a:chExt cx="2290913" cy="2290913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648686" y="1131590"/>
              <a:ext cx="2290913" cy="2290913"/>
              <a:chOff x="4657591" y="929149"/>
              <a:chExt cx="1858625" cy="1858625"/>
            </a:xfrm>
          </p:grpSpPr>
          <p:pic>
            <p:nvPicPr>
              <p:cNvPr id="13" name="Picture 3" descr="C:\Users\Kan\Desktop\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7591" y="929149"/>
                <a:ext cx="1858625" cy="1858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187991" y="1596263"/>
                <a:ext cx="684335" cy="499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&gt;</a:t>
                </a:r>
                <a:r>
                  <a:rPr lang="ru-RU" sz="34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1</a:t>
                </a:r>
                <a:r>
                  <a:rPr lang="en-US" sz="34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9</a:t>
                </a:r>
                <a:endParaRPr lang="ru-RU" sz="34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p:grp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553" y="1779662"/>
              <a:ext cx="397191" cy="397191"/>
            </a:xfrm>
            <a:prstGeom prst="rect">
              <a:avLst/>
            </a:prstGeom>
          </p:spPr>
        </p:pic>
      </p:grpSp>
      <p:pic>
        <p:nvPicPr>
          <p:cNvPr id="7170" name="Picture 2" descr="C:\Users\Kan\Desktop\9.gif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98" y="1059582"/>
            <a:ext cx="4464000" cy="2160000"/>
          </a:xfrm>
          <a:prstGeom prst="roundRect">
            <a:avLst>
              <a:gd name="adj" fmla="val 1239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effectLst/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7974"/>
            <a:ext cx="1107505" cy="4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5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91</Words>
  <Application>Microsoft Office PowerPoint</Application>
  <PresentationFormat>Экран (16:9)</PresentationFormat>
  <Paragraphs>34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23</vt:i4>
      </vt:variant>
    </vt:vector>
  </HeadingPairs>
  <TitlesOfParts>
    <vt:vector size="38" baseType="lpstr">
      <vt:lpstr>Arial</vt:lpstr>
      <vt:lpstr>Arial Narrow</vt:lpstr>
      <vt:lpstr>Calibri</vt:lpstr>
      <vt:lpstr>Lato</vt:lpstr>
      <vt:lpstr>Room</vt:lpstr>
      <vt:lpstr>Тема Office</vt:lpstr>
      <vt:lpstr>9_Тема Office</vt:lpstr>
      <vt:lpstr>10_Тема Office</vt:lpstr>
      <vt:lpstr>3_Тема Office</vt:lpstr>
      <vt:lpstr>4_Тема Office</vt:lpstr>
      <vt:lpstr>6_Тема Office</vt:lpstr>
      <vt:lpstr>11_Тема Office</vt:lpstr>
      <vt:lpstr>13_Тема Office</vt:lpstr>
      <vt:lpstr>14_Тема Office</vt:lpstr>
      <vt:lpstr>15_Тема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Kan Vyacheslav</cp:lastModifiedBy>
  <cp:revision>170</cp:revision>
  <dcterms:created xsi:type="dcterms:W3CDTF">2017-09-27T17:29:35Z</dcterms:created>
  <dcterms:modified xsi:type="dcterms:W3CDTF">2018-05-14T09:48:18Z</dcterms:modified>
</cp:coreProperties>
</file>