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97" r:id="rId2"/>
    <p:sldId id="345" r:id="rId3"/>
    <p:sldId id="357" r:id="rId4"/>
    <p:sldId id="361" r:id="rId5"/>
    <p:sldId id="366" r:id="rId6"/>
    <p:sldId id="368" r:id="rId7"/>
    <p:sldId id="347" r:id="rId8"/>
    <p:sldId id="349" r:id="rId9"/>
    <p:sldId id="352" r:id="rId10"/>
    <p:sldId id="351" r:id="rId11"/>
    <p:sldId id="353" r:id="rId12"/>
    <p:sldId id="354" r:id="rId13"/>
    <p:sldId id="369" r:id="rId14"/>
    <p:sldId id="356" r:id="rId15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C4D80"/>
    <a:srgbClr val="FF0000"/>
    <a:srgbClr val="00006D"/>
    <a:srgbClr val="FF5050"/>
    <a:srgbClr val="C7F8F9"/>
    <a:srgbClr val="0E1069"/>
    <a:srgbClr val="B6B7BB"/>
    <a:srgbClr val="1C1C1C"/>
    <a:srgbClr val="18AAD2"/>
    <a:srgbClr val="0B7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98" autoAdjust="0"/>
    <p:restoredTop sz="96395" autoAdjust="0"/>
  </p:normalViewPr>
  <p:slideViewPr>
    <p:cSldViewPr snapToGrid="0" showGuides="1">
      <p:cViewPr varScale="1">
        <p:scale>
          <a:sx n="94" d="100"/>
          <a:sy n="94" d="100"/>
        </p:scale>
        <p:origin x="102" y="348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borispeshnyak\Desktop\&#1042;&#1042;&#1055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sys6\PROJECTS\public\&#1052;&#1072;&#1088;&#1082;&#1077;&#1090;&#1080;&#1085;&#1075;\&#1057;&#1072;&#1074;&#1077;&#1085;&#1082;&#1086;&#1074;\00-&#1042;&#1088;&#1077;&#1084;&#1077;&#1085;&#1085;&#1072;&#1103;\&#1041;&#1086;&#1088;&#1103;_&#1076;&#1083;&#1103;%20&#1087;&#1088;&#1077;&#1079;&#1099;%20&#1084;&#1072;&#1081;&#1089;&#1082;&#1086;&#1081;\&#1058;&#1072;&#1073;&#1083;&#1080;&#1094;&#1099;%20&#1080;%20&#1075;&#1088;&#1072;&#1092;&#1080;&#1082;&#1080;%20&#1082;%20&#1089;&#1083;&#1072;&#1081;&#1076;&#1072;&#1084;%20(&#1086;&#1073;&#1097;&#1077;&#1077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sys6\PROJECTS\public\&#1052;&#1072;&#1088;&#1082;&#1077;&#1090;&#1080;&#1085;&#1075;\&#1057;&#1072;&#1074;&#1077;&#1085;&#1082;&#1086;&#1074;\00-&#1042;&#1088;&#1077;&#1084;&#1077;&#1085;&#1085;&#1072;&#1103;\&#1041;&#1086;&#1088;&#1103;_&#1076;&#1083;&#1103;%20&#1087;&#1088;&#1077;&#1079;&#1099;%20&#1084;&#1072;&#1081;&#1089;&#1082;&#1086;&#1081;\&#1050;&#1056;&#1045;&#1044;&#1048;&#1058;&#1067;_&#1060;&#1048;&#1047;&#1051;&#1048;&#1062;&#104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ВВП</c:v>
          </c:tx>
          <c:spPr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freezing" dir="t"/>
            </a:scene3d>
          </c:spPr>
          <c:invertIfNegative val="0"/>
          <c:dPt>
            <c:idx val="9"/>
            <c:invertIfNegative val="0"/>
            <c:bubble3D val="0"/>
            <c:spPr>
              <a:solidFill>
                <a:srgbClr val="18AAD2"/>
              </a:solidFill>
              <a:ln>
                <a:noFill/>
              </a:ln>
              <a:effectLst/>
              <a:scene3d>
                <a:camera prst="orthographicFront"/>
                <a:lightRig rig="freezing" dir="t"/>
              </a:scene3d>
            </c:spPr>
            <c:extLst>
              <c:ext xmlns:c16="http://schemas.microsoft.com/office/drawing/2014/chart" uri="{C3380CC4-5D6E-409C-BE32-E72D297353CC}">
                <c16:uniqueId val="{00000002-54A5-48E2-803E-021ECD1151E5}"/>
              </c:ext>
            </c:extLst>
          </c:dPt>
          <c:dPt>
            <c:idx val="10"/>
            <c:invertIfNegative val="0"/>
            <c:bubble3D val="0"/>
            <c:spPr>
              <a:solidFill>
                <a:srgbClr val="18AAD2"/>
              </a:solidFill>
              <a:ln>
                <a:noFill/>
              </a:ln>
              <a:effectLst/>
              <a:scene3d>
                <a:camera prst="orthographicFront"/>
                <a:lightRig rig="freezing" dir="t"/>
              </a:scene3d>
            </c:spPr>
            <c:extLst>
              <c:ext xmlns:c16="http://schemas.microsoft.com/office/drawing/2014/chart" uri="{C3380CC4-5D6E-409C-BE32-E72D297353CC}">
                <c16:uniqueId val="{00000000-54A5-48E2-803E-021ECD1151E5}"/>
              </c:ext>
            </c:extLst>
          </c:dPt>
          <c:dPt>
            <c:idx val="11"/>
            <c:invertIfNegative val="0"/>
            <c:bubble3D val="0"/>
            <c:spPr>
              <a:solidFill>
                <a:srgbClr val="18AAD2"/>
              </a:solidFill>
              <a:ln>
                <a:noFill/>
              </a:ln>
              <a:effectLst/>
              <a:scene3d>
                <a:camera prst="orthographicFront"/>
                <a:lightRig rig="freezing" dir="t"/>
              </a:scene3d>
            </c:spPr>
            <c:extLst>
              <c:ext xmlns:c16="http://schemas.microsoft.com/office/drawing/2014/chart" uri="{C3380CC4-5D6E-409C-BE32-E72D297353CC}">
                <c16:uniqueId val="{00000001-54A5-48E2-803E-021ECD1151E5}"/>
              </c:ext>
            </c:extLst>
          </c:dPt>
          <c:dLbls>
            <c:dLbl>
              <c:idx val="1"/>
              <c:layout>
                <c:manualLayout>
                  <c:x val="-5.1724137931034499E-3"/>
                  <c:y val="-3.5714285714285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02-443B-A996-7C418F3A9284}"/>
                </c:ext>
              </c:extLst>
            </c:dLbl>
            <c:dLbl>
              <c:idx val="7"/>
              <c:layout>
                <c:manualLayout>
                  <c:x val="1.72413793103436E-3"/>
                  <c:y val="0.117857424071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02-443B-A996-7C418F3A92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Лист1!$B$2:$B$13</c:f>
              <c:numCache>
                <c:formatCode>0.0%</c:formatCode>
                <c:ptCount val="12"/>
                <c:pt idx="0">
                  <c:v>-7.8E-2</c:v>
                </c:pt>
                <c:pt idx="1">
                  <c:v>4.4999999999999998E-2</c:v>
                </c:pt>
                <c:pt idx="2">
                  <c:v>4.2999999999999997E-2</c:v>
                </c:pt>
                <c:pt idx="3">
                  <c:v>3.6999999999999998E-2</c:v>
                </c:pt>
                <c:pt idx="4">
                  <c:v>1.7999999999999999E-2</c:v>
                </c:pt>
                <c:pt idx="5">
                  <c:v>7.0000000000000001E-3</c:v>
                </c:pt>
                <c:pt idx="6">
                  <c:v>-2.8000000000000001E-2</c:v>
                </c:pt>
                <c:pt idx="7">
                  <c:v>-2E-3</c:v>
                </c:pt>
                <c:pt idx="8">
                  <c:v>1.4999999999999999E-2</c:v>
                </c:pt>
                <c:pt idx="9">
                  <c:v>1.4999999999999999E-2</c:v>
                </c:pt>
                <c:pt idx="10">
                  <c:v>1.7000000000000001E-2</c:v>
                </c:pt>
                <c:pt idx="11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02-443B-A996-7C418F3A9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78"/>
        <c:axId val="81054336"/>
        <c:axId val="81080704"/>
      </c:barChart>
      <c:catAx>
        <c:axId val="8105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81080704"/>
        <c:crosses val="autoZero"/>
        <c:auto val="1"/>
        <c:lblAlgn val="ctr"/>
        <c:lblOffset val="100"/>
        <c:noMultiLvlLbl val="0"/>
      </c:catAx>
      <c:valAx>
        <c:axId val="81080704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8105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35641227379998E-2"/>
          <c:y val="0.16120571974526601"/>
          <c:w val="0.98076754961098001"/>
          <c:h val="0.70426942210311905"/>
        </c:manualLayout>
      </c:layout>
      <c:lineChart>
        <c:grouping val="standard"/>
        <c:varyColors val="0"/>
        <c:ser>
          <c:idx val="0"/>
          <c:order val="0"/>
          <c:spPr>
            <a:ln w="53975" cap="rnd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Слайд_3!$A$3:$AV$3</c:f>
              <c:numCache>
                <c:formatCode>mmm\-yy</c:formatCode>
                <c:ptCount val="48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</c:numCache>
            </c:numRef>
          </c:cat>
          <c:val>
            <c:numRef>
              <c:f>Слайд_3!$A$4:$AV$4</c:f>
              <c:numCache>
                <c:formatCode>General</c:formatCode>
                <c:ptCount val="48"/>
                <c:pt idx="0">
                  <c:v>-1</c:v>
                </c:pt>
                <c:pt idx="1">
                  <c:v>-1</c:v>
                </c:pt>
                <c:pt idx="2">
                  <c:v>-6</c:v>
                </c:pt>
                <c:pt idx="3">
                  <c:v>0.2</c:v>
                </c:pt>
                <c:pt idx="4">
                  <c:v>6.4</c:v>
                </c:pt>
                <c:pt idx="5">
                  <c:v>-4</c:v>
                </c:pt>
                <c:pt idx="6" formatCode="0">
                  <c:v>2</c:v>
                </c:pt>
                <c:pt idx="7">
                  <c:v>3.5</c:v>
                </c:pt>
                <c:pt idx="8">
                  <c:v>0</c:v>
                </c:pt>
                <c:pt idx="9">
                  <c:v>2</c:v>
                </c:pt>
                <c:pt idx="10">
                  <c:v>-4</c:v>
                </c:pt>
                <c:pt idx="11">
                  <c:v>-7.5</c:v>
                </c:pt>
                <c:pt idx="12">
                  <c:v>-1.4</c:v>
                </c:pt>
                <c:pt idx="13">
                  <c:v>-2</c:v>
                </c:pt>
                <c:pt idx="14">
                  <c:v>-1.6</c:v>
                </c:pt>
                <c:pt idx="15">
                  <c:v>-2</c:v>
                </c:pt>
                <c:pt idx="16">
                  <c:v>-7.5</c:v>
                </c:pt>
                <c:pt idx="17">
                  <c:v>-3</c:v>
                </c:pt>
                <c:pt idx="18">
                  <c:v>-2.5</c:v>
                </c:pt>
                <c:pt idx="19">
                  <c:v>-4.0999999999999996</c:v>
                </c:pt>
                <c:pt idx="20">
                  <c:v>-3.8</c:v>
                </c:pt>
                <c:pt idx="21">
                  <c:v>-5</c:v>
                </c:pt>
                <c:pt idx="22">
                  <c:v>-4.5999999999999996</c:v>
                </c:pt>
                <c:pt idx="23">
                  <c:v>5</c:v>
                </c:pt>
                <c:pt idx="24">
                  <c:v>-4.8</c:v>
                </c:pt>
                <c:pt idx="25">
                  <c:v>-3.6</c:v>
                </c:pt>
                <c:pt idx="26">
                  <c:v>-1.3</c:v>
                </c:pt>
                <c:pt idx="27">
                  <c:v>-6.5</c:v>
                </c:pt>
                <c:pt idx="28">
                  <c:v>-5.5</c:v>
                </c:pt>
                <c:pt idx="29">
                  <c:v>-4.5</c:v>
                </c:pt>
                <c:pt idx="30">
                  <c:v>-7</c:v>
                </c:pt>
                <c:pt idx="31">
                  <c:v>-7.8</c:v>
                </c:pt>
                <c:pt idx="32">
                  <c:v>-3.1</c:v>
                </c:pt>
                <c:pt idx="33">
                  <c:v>-5.5</c:v>
                </c:pt>
                <c:pt idx="34">
                  <c:v>-5.8</c:v>
                </c:pt>
                <c:pt idx="35">
                  <c:v>-5.9</c:v>
                </c:pt>
                <c:pt idx="36">
                  <c:v>9</c:v>
                </c:pt>
                <c:pt idx="37">
                  <c:v>-4</c:v>
                </c:pt>
                <c:pt idx="38">
                  <c:v>-2.5</c:v>
                </c:pt>
                <c:pt idx="39">
                  <c:v>-7.8</c:v>
                </c:pt>
                <c:pt idx="40">
                  <c:v>0</c:v>
                </c:pt>
                <c:pt idx="41">
                  <c:v>0</c:v>
                </c:pt>
                <c:pt idx="42">
                  <c:v>-0.8</c:v>
                </c:pt>
                <c:pt idx="43">
                  <c:v>0</c:v>
                </c:pt>
                <c:pt idx="44">
                  <c:v>0</c:v>
                </c:pt>
                <c:pt idx="45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22-4B7B-8829-C70F3A639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686912"/>
        <c:axId val="81688448"/>
      </c:lineChart>
      <c:dateAx>
        <c:axId val="8168691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1688448"/>
        <c:crosses val="autoZero"/>
        <c:auto val="1"/>
        <c:lblOffset val="100"/>
        <c:baseTimeUnit val="months"/>
        <c:majorUnit val="1"/>
        <c:majorTimeUnit val="years"/>
      </c:dateAx>
      <c:valAx>
        <c:axId val="81688448"/>
        <c:scaling>
          <c:orientation val="minMax"/>
          <c:max val="30"/>
          <c:min val="-10"/>
        </c:scaling>
        <c:delete val="1"/>
        <c:axPos val="l"/>
        <c:numFmt formatCode="General" sourceLinked="1"/>
        <c:majorTickMark val="none"/>
        <c:minorTickMark val="none"/>
        <c:tickLblPos val="nextTo"/>
        <c:crossAx val="816869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Ключевая ставка</c:v>
                </c:pt>
              </c:strCache>
            </c:strRef>
          </c:tx>
          <c:spPr>
            <a:ln w="28575" cap="rnd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10,0%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1A7-4EA7-8D0E-709DF95000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13-4023-A290-02824D3B7D5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13-4023-A290-02824D3B7D5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13-4023-A290-02824D3B7D57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8,5%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A7-4EA7-8D0E-709DF95000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13-4023-A290-02824D3B7D5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13-4023-A290-02824D3B7D5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13-4023-A290-02824D3B7D57}"/>
                </c:ext>
              </c:extLst>
            </c:dLbl>
            <c:dLbl>
              <c:idx val="8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rgbClr val="92D05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rgbClr val="92D050"/>
                        </a:solidFill>
                      </a:rPr>
                      <a:t>7,3%</a:t>
                    </a:r>
                    <a:endParaRPr lang="en-US" dirty="0">
                      <a:solidFill>
                        <a:srgbClr val="92D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rgbClr val="92D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2E8-48BF-8FBE-A282AFF79B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Лист1!$B$1:$J$1</c:f>
              <c:strCache>
                <c:ptCount val="9"/>
                <c:pt idx="0">
                  <c:v>сен.16</c:v>
                </c:pt>
                <c:pt idx="1">
                  <c:v>мар.17</c:v>
                </c:pt>
                <c:pt idx="2">
                  <c:v>май.17</c:v>
                </c:pt>
                <c:pt idx="3">
                  <c:v>июн.17</c:v>
                </c:pt>
                <c:pt idx="4">
                  <c:v>сен.17</c:v>
                </c:pt>
                <c:pt idx="5">
                  <c:v>окт.17</c:v>
                </c:pt>
                <c:pt idx="6">
                  <c:v>дек.17</c:v>
                </c:pt>
                <c:pt idx="7">
                  <c:v>фев.18</c:v>
                </c:pt>
                <c:pt idx="8">
                  <c:v>мар.18</c:v>
                </c:pt>
              </c:strCache>
            </c:strRef>
          </c:cat>
          <c:val>
            <c:numRef>
              <c:f>Лист1!$B$2:$J$2</c:f>
              <c:numCache>
                <c:formatCode>0.00%</c:formatCode>
                <c:ptCount val="9"/>
                <c:pt idx="0">
                  <c:v>0.1</c:v>
                </c:pt>
                <c:pt idx="1">
                  <c:v>9.7500000000000003E-2</c:v>
                </c:pt>
                <c:pt idx="2">
                  <c:v>9.2499999999999999E-2</c:v>
                </c:pt>
                <c:pt idx="3">
                  <c:v>0.09</c:v>
                </c:pt>
                <c:pt idx="4">
                  <c:v>8.5000000000000006E-2</c:v>
                </c:pt>
                <c:pt idx="5">
                  <c:v>8.2500000000000004E-2</c:v>
                </c:pt>
                <c:pt idx="6">
                  <c:v>7.7499999999999999E-2</c:v>
                </c:pt>
                <c:pt idx="7">
                  <c:v>7.4999999999999997E-2</c:v>
                </c:pt>
                <c:pt idx="8">
                  <c:v>7.2499999999999995E-2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4D-4B5C-BE05-FDC416E255E9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Инфляция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>
                        <a:solidFill>
                          <a:schemeClr val="bg1"/>
                        </a:solidFill>
                      </a:rPr>
                      <a:t>6,4%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1A7-4EA7-8D0E-709DF95000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13-4023-A290-02824D3B7D5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13-4023-A290-02824D3B7D5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13-4023-A290-02824D3B7D57}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>
                        <a:solidFill>
                          <a:schemeClr val="bg1"/>
                        </a:solidFill>
                      </a:rPr>
                      <a:t>3,0%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A7-4EA7-8D0E-709DF95000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13-4023-A290-02824D3B7D5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13-4023-A290-02824D3B7D5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13-4023-A290-02824D3B7D57}"/>
                </c:ext>
              </c:extLst>
            </c:dLbl>
            <c:dLbl>
              <c:idx val="8"/>
              <c:layout>
                <c:manualLayout>
                  <c:x val="-1.69568584032379E-2"/>
                  <c:y val="-0.1100701896118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rgbClr val="92D05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>
                        <a:solidFill>
                          <a:srgbClr val="92D050"/>
                        </a:solidFill>
                      </a:rPr>
                      <a:t>2,4%</a:t>
                    </a:r>
                    <a:endParaRPr lang="en-US" dirty="0">
                      <a:solidFill>
                        <a:srgbClr val="92D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rgbClr val="92D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1A7-4EA7-8D0E-709DF9500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92D05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Лист1!$B$1:$J$1</c:f>
              <c:strCache>
                <c:ptCount val="9"/>
                <c:pt idx="0">
                  <c:v>сен.16</c:v>
                </c:pt>
                <c:pt idx="1">
                  <c:v>мар.17</c:v>
                </c:pt>
                <c:pt idx="2">
                  <c:v>май.17</c:v>
                </c:pt>
                <c:pt idx="3">
                  <c:v>июн.17</c:v>
                </c:pt>
                <c:pt idx="4">
                  <c:v>сен.17</c:v>
                </c:pt>
                <c:pt idx="5">
                  <c:v>окт.17</c:v>
                </c:pt>
                <c:pt idx="6">
                  <c:v>дек.17</c:v>
                </c:pt>
                <c:pt idx="7">
                  <c:v>фев.18</c:v>
                </c:pt>
                <c:pt idx="8">
                  <c:v>мар.18</c:v>
                </c:pt>
              </c:strCache>
            </c:strRef>
          </c:cat>
          <c:val>
            <c:numRef>
              <c:f>Лист1!$B$3:$J$3</c:f>
              <c:numCache>
                <c:formatCode>0.00%</c:formatCode>
                <c:ptCount val="9"/>
                <c:pt idx="0">
                  <c:v>6.4299999999999996E-2</c:v>
                </c:pt>
                <c:pt idx="1">
                  <c:v>4.2500000000000003E-2</c:v>
                </c:pt>
                <c:pt idx="2">
                  <c:v>4.0899999999999999E-2</c:v>
                </c:pt>
                <c:pt idx="3">
                  <c:v>4.3499999999999997E-2</c:v>
                </c:pt>
                <c:pt idx="4">
                  <c:v>2.9600000000000001E-2</c:v>
                </c:pt>
                <c:pt idx="5">
                  <c:v>2.7199999999999998E-2</c:v>
                </c:pt>
                <c:pt idx="6">
                  <c:v>2.5100000000000001E-2</c:v>
                </c:pt>
                <c:pt idx="7">
                  <c:v>2.18E-2</c:v>
                </c:pt>
                <c:pt idx="8">
                  <c:v>2.35E-2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C6-4120-9651-80F3A45DC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09888"/>
        <c:axId val="1911424"/>
      </c:lineChart>
      <c:catAx>
        <c:axId val="190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911424"/>
        <c:crosses val="autoZero"/>
        <c:auto val="1"/>
        <c:lblAlgn val="ctr"/>
        <c:lblOffset val="100"/>
        <c:noMultiLvlLbl val="0"/>
      </c:catAx>
      <c:valAx>
        <c:axId val="191142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90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59754731435502E-2"/>
          <c:y val="2.82391930084811E-2"/>
          <c:w val="0.90971390202035596"/>
          <c:h val="0.77217781921824602"/>
        </c:manualLayout>
      </c:layout>
      <c:lineChart>
        <c:grouping val="standard"/>
        <c:varyColors val="0"/>
        <c:ser>
          <c:idx val="0"/>
          <c:order val="0"/>
          <c:tx>
            <c:strRef>
              <c:f>Физлица_итог!$F$39</c:f>
              <c:strCache>
                <c:ptCount val="1"/>
                <c:pt idx="0">
                  <c:v>Объем кредитов физическим лицам</c:v>
                </c:pt>
              </c:strCache>
            </c:strRef>
          </c:tx>
          <c:spPr>
            <a:ln w="44450" cap="rnd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Mangal" charset="0"/>
                        <a:ea typeface="Mangal" charset="0"/>
                        <a:cs typeface="Mangal" charset="0"/>
                      </a:defRPr>
                    </a:pPr>
                    <a:r>
                      <a:rPr lang="en-US" smtClean="0">
                        <a:latin typeface="Mangal" charset="0"/>
                        <a:ea typeface="Mangal" charset="0"/>
                        <a:cs typeface="Mangal" charset="0"/>
                      </a:rPr>
                      <a:t>5.8</a:t>
                    </a:r>
                    <a:endParaRPr lang="en-US">
                      <a:latin typeface="Mangal" charset="0"/>
                      <a:ea typeface="Mangal" charset="0"/>
                      <a:cs typeface="Mangal" charset="0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Mangal" charset="0"/>
                      <a:ea typeface="Mangal" charset="0"/>
                      <a:cs typeface="Mangal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46A-473C-A5DD-51B08E1F9271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Mangal" charset="0"/>
                        <a:ea typeface="Mangal" charset="0"/>
                        <a:cs typeface="Mangal" charset="0"/>
                      </a:defRPr>
                    </a:pPr>
                    <a:r>
                      <a:rPr lang="en-US" smtClean="0">
                        <a:latin typeface="Mangal" charset="0"/>
                        <a:ea typeface="Mangal" charset="0"/>
                        <a:cs typeface="Mangal" charset="0"/>
                      </a:rPr>
                      <a:t>7.1</a:t>
                    </a:r>
                    <a:endParaRPr lang="en-US">
                      <a:latin typeface="Mangal" charset="0"/>
                      <a:ea typeface="Mangal" charset="0"/>
                      <a:cs typeface="Mangal" charset="0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Mangal" charset="0"/>
                      <a:ea typeface="Mangal" charset="0"/>
                      <a:cs typeface="Mangal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46A-473C-A5DD-51B08E1F9271}"/>
                </c:ext>
              </c:extLst>
            </c:dLbl>
            <c:dLbl>
              <c:idx val="2"/>
              <c:layout>
                <c:manualLayout>
                  <c:x val="-2.8979149007908101E-4"/>
                  <c:y val="-2.331508229637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rgbClr val="92D050"/>
                        </a:solidFill>
                        <a:latin typeface="Mangal" charset="0"/>
                        <a:ea typeface="Mangal" charset="0"/>
                        <a:cs typeface="Mangal" charset="0"/>
                      </a:defRPr>
                    </a:pPr>
                    <a:r>
                      <a:rPr lang="en-US" sz="4000" smtClean="0">
                        <a:solidFill>
                          <a:srgbClr val="92D050"/>
                        </a:solidFill>
                        <a:latin typeface="Mangal" charset="0"/>
                        <a:ea typeface="Mangal" charset="0"/>
                        <a:cs typeface="Mangal" charset="0"/>
                      </a:rPr>
                      <a:t>9.1</a:t>
                    </a:r>
                    <a:endParaRPr lang="en-US" sz="4000">
                      <a:solidFill>
                        <a:srgbClr val="92D050"/>
                      </a:solidFill>
                      <a:latin typeface="Mangal" charset="0"/>
                      <a:ea typeface="Mangal" charset="0"/>
                      <a:cs typeface="Mangal" charset="0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rgbClr val="92D050"/>
                      </a:solidFill>
                      <a:latin typeface="Mangal" charset="0"/>
                      <a:ea typeface="Mangal" charset="0"/>
                      <a:cs typeface="Mangal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46A-473C-A5DD-51B08E1F92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Физлица_итог!$G$38:$I$38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Физлица_итог!$G$39:$I$39</c:f>
              <c:numCache>
                <c:formatCode>#,##0</c:formatCode>
                <c:ptCount val="3"/>
                <c:pt idx="0">
                  <c:v>5765755</c:v>
                </c:pt>
                <c:pt idx="1">
                  <c:v>7100623</c:v>
                </c:pt>
                <c:pt idx="2">
                  <c:v>9132509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54-40A6-B5A8-F0ABF37B4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45728"/>
        <c:axId val="41547264"/>
      </c:lineChart>
      <c:lineChart>
        <c:grouping val="standard"/>
        <c:varyColors val="0"/>
        <c:ser>
          <c:idx val="2"/>
          <c:order val="1"/>
          <c:tx>
            <c:strRef>
              <c:f>Физлица_итог!$F$41</c:f>
              <c:strCache>
                <c:ptCount val="1"/>
                <c:pt idx="0">
                  <c:v>Процентная ставка (свыше 1 года)</c:v>
                </c:pt>
              </c:strCache>
            </c:strRef>
          </c:tx>
          <c:spPr>
            <a:ln w="444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861216136833003E-2"/>
                  <c:y val="6.8923482585073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F54-40A6-B5A8-F0ABF37B4E84}"/>
                </c:ext>
              </c:extLst>
            </c:dLbl>
            <c:dLbl>
              <c:idx val="1"/>
              <c:layout>
                <c:manualLayout>
                  <c:x val="-2.72722495023454E-2"/>
                  <c:y val="-3.95572081471532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F54-40A6-B5A8-F0ABF37B4E84}"/>
                </c:ext>
              </c:extLst>
            </c:dLbl>
            <c:dLbl>
              <c:idx val="2"/>
              <c:layout>
                <c:manualLayout>
                  <c:x val="9.7249004060427496E-3"/>
                  <c:y val="-3.751958775871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4000" b="1" i="0" u="none" strike="noStrike" kern="1200" baseline="0">
                      <a:solidFill>
                        <a:srgbClr val="92D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DA4-4F07-9C42-63EE5A6B9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Физлица_итог!$G$38:$I$38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Физлица_итог!$G$41:$I$41</c:f>
              <c:numCache>
                <c:formatCode>0%</c:formatCode>
                <c:ptCount val="3"/>
                <c:pt idx="0">
                  <c:v>0.19410833333333299</c:v>
                </c:pt>
                <c:pt idx="1">
                  <c:v>0.16973333333333299</c:v>
                </c:pt>
                <c:pt idx="2">
                  <c:v>0.14760000000000001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54-40A6-B5A8-F0ABF37B4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43808"/>
        <c:axId val="41548800"/>
      </c:lineChart>
      <c:catAx>
        <c:axId val="4154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41547264"/>
        <c:crosses val="autoZero"/>
        <c:auto val="1"/>
        <c:lblAlgn val="ctr"/>
        <c:lblOffset val="100"/>
        <c:noMultiLvlLbl val="0"/>
      </c:catAx>
      <c:valAx>
        <c:axId val="41547264"/>
        <c:scaling>
          <c:orientation val="minMax"/>
          <c:min val="300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41545728"/>
        <c:crosses val="autoZero"/>
        <c:crossBetween val="between"/>
      </c:valAx>
      <c:valAx>
        <c:axId val="41548800"/>
        <c:scaling>
          <c:orientation val="minMax"/>
          <c:max val="0.4"/>
          <c:min val="0.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41943808"/>
        <c:crosses val="max"/>
        <c:crossBetween val="between"/>
      </c:valAx>
      <c:catAx>
        <c:axId val="41943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548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320535778292198"/>
          <c:w val="0.99756367129047896"/>
          <c:h val="9.27520511489400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accent1">
              <a:lumMod val="20000"/>
              <a:lumOff val="8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411701820729099"/>
          <c:y val="2.91400696608279E-2"/>
          <c:w val="0.58100226286538803"/>
          <c:h val="0.941719860678344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accent3"/>
              </a:solidFill>
            </a:ln>
            <a:effectLst>
              <a:softEdge rad="0"/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Лист1!$A$12:$A$18</c:f>
              <c:strCache>
                <c:ptCount val="7"/>
                <c:pt idx="0">
                  <c:v>ПРОДУКТЫ ПИТАНИЯ</c:v>
                </c:pt>
                <c:pt idx="1">
                  <c:v>СПОРТИВНЫЕ ТОВАРЫ, УСЛУГИ</c:v>
                </c:pt>
                <c:pt idx="2">
                  <c:v>ФИНАНСОВЫЕ УСЛУГИ, БАНКИ</c:v>
                </c:pt>
                <c:pt idx="3">
                  <c:v>ОПТОВО-РОЗНИЧНАЯ ТОРГОВЛЯ</c:v>
                </c:pt>
                <c:pt idx="4">
                  <c:v>ИНТЕРНЕТ-РЕСУРСЫ И УСЛУГИ</c:v>
                </c:pt>
                <c:pt idx="5">
                  <c:v>ТУРИЗМ, РАЗВЛЕЧЕНИЯ</c:v>
                </c:pt>
                <c:pt idx="6">
                  <c:v>НЕДВИЖИМОСТЬ</c:v>
                </c:pt>
              </c:strCache>
            </c:strRef>
          </c:cat>
          <c:val>
            <c:numRef>
              <c:f>Лист1!$B$12:$B$18</c:f>
              <c:numCache>
                <c:formatCode>0</c:formatCode>
                <c:ptCount val="7"/>
                <c:pt idx="0">
                  <c:v>143.02680899999999</c:v>
                </c:pt>
                <c:pt idx="1">
                  <c:v>175.74125100000009</c:v>
                </c:pt>
                <c:pt idx="2">
                  <c:v>283.49144699999982</c:v>
                </c:pt>
                <c:pt idx="3">
                  <c:v>302.69725699999981</c:v>
                </c:pt>
                <c:pt idx="4">
                  <c:v>387.62033600000001</c:v>
                </c:pt>
                <c:pt idx="5">
                  <c:v>442.21700099999993</c:v>
                </c:pt>
                <c:pt idx="6">
                  <c:v>1350.7999969999989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47-4BEB-962B-FF320EDC02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Лист1!$A$12:$A$18</c:f>
              <c:strCache>
                <c:ptCount val="7"/>
                <c:pt idx="0">
                  <c:v>ПРОДУКТЫ ПИТАНИЯ</c:v>
                </c:pt>
                <c:pt idx="1">
                  <c:v>СПОРТИВНЫЕ ТОВАРЫ, УСЛУГИ</c:v>
                </c:pt>
                <c:pt idx="2">
                  <c:v>ФИНАНСОВЫЕ УСЛУГИ, БАНКИ</c:v>
                </c:pt>
                <c:pt idx="3">
                  <c:v>ОПТОВО-РОЗНИЧНАЯ ТОРГОВЛЯ</c:v>
                </c:pt>
                <c:pt idx="4">
                  <c:v>ИНТЕРНЕТ-РЕСУРСЫ И УСЛУГИ</c:v>
                </c:pt>
                <c:pt idx="5">
                  <c:v>ТУРИЗМ, РАЗВЛЕЧЕНИЯ</c:v>
                </c:pt>
                <c:pt idx="6">
                  <c:v>НЕДВИЖИМОСТЬ</c:v>
                </c:pt>
              </c:strCache>
            </c:strRef>
          </c:cat>
          <c:val>
            <c:numRef>
              <c:f>Лист1!$C$12:$C$18</c:f>
              <c:numCache>
                <c:formatCode>0%</c:formatCode>
                <c:ptCount val="7"/>
                <c:pt idx="0">
                  <c:v>0.36788394514221001</c:v>
                </c:pt>
                <c:pt idx="1">
                  <c:v>0.17408449047094801</c:v>
                </c:pt>
                <c:pt idx="2">
                  <c:v>0.20858706376033401</c:v>
                </c:pt>
                <c:pt idx="3">
                  <c:v>5.3922095718032199E-2</c:v>
                </c:pt>
                <c:pt idx="4">
                  <c:v>0.98856914676225105</c:v>
                </c:pt>
                <c:pt idx="5">
                  <c:v>0.14594831469840999</c:v>
                </c:pt>
                <c:pt idx="6">
                  <c:v>0.18818562635686201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47-4BEB-962B-FF320EDC0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80"/>
        <c:axId val="41997440"/>
        <c:axId val="41998976"/>
      </c:barChart>
      <c:catAx>
        <c:axId val="41997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2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41998976"/>
        <c:crosses val="autoZero"/>
        <c:auto val="1"/>
        <c:lblAlgn val="ctr"/>
        <c:lblOffset val="100"/>
        <c:tickLblSkip val="1"/>
        <c:noMultiLvlLbl val="0"/>
      </c:catAx>
      <c:valAx>
        <c:axId val="41998976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4199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0.74953</cdr:x>
      <cdr:y>0.15919</cdr:y>
    </cdr:from>
    <cdr:to>
      <cdr:x>0.98926</cdr:x>
      <cdr:y>0.50249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10369322" y="758314"/>
          <a:ext cx="3316531" cy="163526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>
            <a:alpha val="18000"/>
          </a:schemeClr>
        </a:solidFill>
        <a:ln xmlns:a="http://schemas.openxmlformats.org/drawingml/2006/main" w="50800">
          <a:solidFill>
            <a:srgbClr val="0070C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DF7FA-3EB4-4B03-968E-C2D8EA77D884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35603-1510-4794-BAF1-A8E3A98817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0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1pPr>
    <a:lvl2pPr marL="544297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2pPr>
    <a:lvl3pPr marL="1088593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3pPr>
    <a:lvl4pPr marL="1632890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4pPr>
    <a:lvl5pPr marL="2177186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5pPr>
    <a:lvl6pPr marL="2721483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6pPr>
    <a:lvl7pPr marL="3265780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7pPr>
    <a:lvl8pPr marL="3810076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8pPr>
    <a:lvl9pPr marL="4354373" algn="l" defTabSz="1088593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34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08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08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0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35603-1510-4794-BAF1-A8E3A98817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201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0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61" lvl="0" algn="just">
              <a:defRPr/>
            </a:pPr>
            <a:endParaRPr lang="ru-RU" sz="1600" spc="-18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54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 smtClean="0"/>
          </a:p>
          <a:p>
            <a:endParaRPr 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21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88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80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61" lvl="0" algn="just">
              <a:defRPr/>
            </a:pPr>
            <a:endParaRPr lang="ru-RU" sz="1600" spc="-18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35603-1510-4794-BAF1-A8E3A98817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5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07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88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29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35603-1510-4794-BAF1-A8E3A98817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5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45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0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08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603-1510-4794-BAF1-A8E3A988173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0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8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1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0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24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8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2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8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1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89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266FF-EA8C-44E1-92F2-9FC95CEC944A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5F1DE-4EDB-4CF4-95D1-5D9CDEC5E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6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4" r="-70" b="19521"/>
          <a:stretch/>
        </p:blipFill>
        <p:spPr>
          <a:xfrm>
            <a:off x="-1" y="0"/>
            <a:ext cx="13451212" cy="7559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9563" y="-1"/>
            <a:ext cx="13439775" cy="7559675"/>
          </a:xfrm>
          <a:prstGeom prst="rect">
            <a:avLst/>
          </a:prstGeom>
          <a:solidFill>
            <a:srgbClr val="252655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69" y="826305"/>
            <a:ext cx="3327540" cy="1319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03169" y="3437709"/>
            <a:ext cx="106877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OOH – </a:t>
            </a:r>
            <a:r>
              <a:rPr lang="ru-RU" sz="5000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ТРЕНДЫ И ПЕРСПЕКТИВЫ</a:t>
            </a:r>
            <a:endParaRPr lang="ru-RU" sz="50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9563" y="2287502"/>
            <a:ext cx="201492" cy="2987668"/>
          </a:xfrm>
          <a:prstGeom prst="rect">
            <a:avLst/>
          </a:prstGeom>
          <a:solidFill>
            <a:srgbClr val="18A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6" name="Прямоугольник 15"/>
          <p:cNvSpPr/>
          <p:nvPr/>
        </p:nvSpPr>
        <p:spPr>
          <a:xfrm>
            <a:off x="13238283" y="2287502"/>
            <a:ext cx="201492" cy="2987668"/>
          </a:xfrm>
          <a:prstGeom prst="rect">
            <a:avLst/>
          </a:prstGeom>
          <a:solidFill>
            <a:srgbClr val="18A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</p:spTree>
    <p:extLst>
      <p:ext uri="{BB962C8B-B14F-4D97-AF65-F5344CB8AC3E}">
        <p14:creationId xmlns:p14="http://schemas.microsoft.com/office/powerpoint/2010/main" val="14697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3" y="-1"/>
            <a:ext cx="13439777" cy="7559675"/>
            <a:chOff x="-2" y="0"/>
            <a:chExt cx="15119352" cy="75596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19614" y="0"/>
              <a:ext cx="11899736" cy="755967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" y="0"/>
              <a:ext cx="3219615" cy="7559675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588723" y="3003960"/>
            <a:ext cx="6371616" cy="1733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921" defTabSz="967650">
              <a:defRPr/>
            </a:pPr>
            <a:r>
              <a:rPr lang="ru-RU" sz="3556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РАЗМЕЩЕНИЕ ПО ПОКАЗАМ:</a:t>
            </a:r>
          </a:p>
          <a:p>
            <a:pPr marL="5921" defTabSz="967650">
              <a:defRPr/>
            </a:pPr>
            <a:r>
              <a:rPr lang="ru-RU" sz="3556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НУЖНОЕ КОЛИЧЕСТВО ПОКАЗОВ</a:t>
            </a:r>
            <a:endParaRPr lang="en-US" sz="3556" spc="-16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921" defTabSz="967650">
              <a:defRPr/>
            </a:pPr>
            <a:r>
              <a:rPr lang="ru-RU" sz="3556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 НУЖНЫЙ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36856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8" y="1994753"/>
            <a:ext cx="3461760" cy="3447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4" y="1866735"/>
            <a:ext cx="1807095" cy="1980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27" y="2007509"/>
            <a:ext cx="3461760" cy="3447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93" y="1866735"/>
            <a:ext cx="1807095" cy="1980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0" y="2011473"/>
            <a:ext cx="3461760" cy="3447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57" y="1870699"/>
            <a:ext cx="1807095" cy="1980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0140" y="3271813"/>
            <a:ext cx="223565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65</a:t>
            </a:r>
            <a:endParaRPr lang="ru-RU" sz="2667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667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КАМПАНИЙ</a:t>
            </a:r>
            <a:endParaRPr lang="en-US" sz="2667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7470" y="3098780"/>
            <a:ext cx="1853667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bg1"/>
                </a:solidFill>
                <a:latin typeface="Arial Narrow" panose="020B0606020202030204" pitchFamily="34" charset="0"/>
              </a:rPr>
              <a:t>&gt;</a:t>
            </a:r>
            <a:r>
              <a:rPr lang="ru-RU" sz="2667" dirty="0">
                <a:solidFill>
                  <a:schemeClr val="bg1"/>
                </a:solidFill>
                <a:latin typeface="Arial Narrow" panose="020B0606020202030204" pitchFamily="34" charset="0"/>
              </a:rPr>
              <a:t>21</a:t>
            </a:r>
            <a:endParaRPr lang="en-US" sz="2667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667" dirty="0">
                <a:solidFill>
                  <a:schemeClr val="bg1"/>
                </a:solidFill>
                <a:latin typeface="Arial Narrow" panose="020B0606020202030204" pitchFamily="34" charset="0"/>
              </a:rPr>
              <a:t>МЛН.</a:t>
            </a:r>
          </a:p>
          <a:p>
            <a:pPr algn="ctr"/>
            <a:r>
              <a:rPr lang="ru-RU" sz="2667" dirty="0">
                <a:solidFill>
                  <a:schemeClr val="bg1"/>
                </a:solidFill>
                <a:latin typeface="Arial Narrow" panose="020B0606020202030204" pitchFamily="34" charset="0"/>
              </a:rPr>
              <a:t>ПОКАЗОВ</a:t>
            </a:r>
            <a:endParaRPr lang="en-US" sz="2667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7990" y="3098780"/>
            <a:ext cx="210196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bg1"/>
                </a:solidFill>
                <a:latin typeface="Arial Narrow" panose="020B0606020202030204" pitchFamily="34" charset="0"/>
              </a:rPr>
              <a:t>&gt;</a:t>
            </a:r>
            <a:r>
              <a:rPr lang="ru-RU" sz="2667" dirty="0">
                <a:solidFill>
                  <a:schemeClr val="bg1"/>
                </a:solidFill>
                <a:latin typeface="Arial Narrow" panose="020B0606020202030204" pitchFamily="34" charset="0"/>
              </a:rPr>
              <a:t>1.1</a:t>
            </a:r>
            <a:endParaRPr lang="en-US" sz="2667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667" dirty="0">
                <a:solidFill>
                  <a:schemeClr val="bg1"/>
                </a:solidFill>
                <a:latin typeface="Arial Narrow" panose="020B0606020202030204" pitchFamily="34" charset="0"/>
              </a:rPr>
              <a:t>  МЛРД.</a:t>
            </a:r>
          </a:p>
          <a:p>
            <a:pPr algn="ctr"/>
            <a:r>
              <a:rPr lang="ru-RU" sz="2667" dirty="0">
                <a:solidFill>
                  <a:schemeClr val="bg1"/>
                </a:solidFill>
                <a:latin typeface="Arial Narrow" panose="020B0606020202030204" pitchFamily="34" charset="0"/>
              </a:rPr>
              <a:t>КОНТАКТОВ</a:t>
            </a:r>
            <a:endParaRPr lang="en-US" sz="2667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6872" y="832624"/>
            <a:ext cx="5958491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921" defTabSz="967650">
              <a:defRPr/>
            </a:pPr>
            <a:r>
              <a:rPr lang="ru-RU" sz="3556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РАЗМЕЩЕНИЕ ПО КОНТАКТАМ:</a:t>
            </a:r>
          </a:p>
        </p:txBody>
      </p:sp>
    </p:spTree>
    <p:extLst>
      <p:ext uri="{BB962C8B-B14F-4D97-AF65-F5344CB8AC3E}">
        <p14:creationId xmlns:p14="http://schemas.microsoft.com/office/powerpoint/2010/main" val="24141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25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0"/>
          <a:stretch/>
        </p:blipFill>
        <p:spPr>
          <a:xfrm>
            <a:off x="-1" y="0"/>
            <a:ext cx="13439775" cy="35594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6"/>
          <a:stretch/>
        </p:blipFill>
        <p:spPr>
          <a:xfrm>
            <a:off x="-1" y="3559417"/>
            <a:ext cx="13439775" cy="400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178" y="0"/>
            <a:ext cx="312457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333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РАНЬШЕ</a:t>
            </a:r>
            <a:endParaRPr lang="ru-RU" sz="5333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78" y="3897012"/>
            <a:ext cx="304762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333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СЕЙЧАС</a:t>
            </a:r>
            <a:endParaRPr lang="ru-RU" sz="5333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3244793"/>
            <a:ext cx="13439775" cy="6395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921" algn="ctr" defTabSz="967650">
              <a:defRPr/>
            </a:pPr>
            <a:endParaRPr lang="ru-RU" sz="3556" spc="-16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3235123"/>
            <a:ext cx="13439775" cy="6395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921" algn="ctr" defTabSz="967650">
              <a:defRPr/>
            </a:pPr>
            <a:r>
              <a:rPr lang="ru-RU" sz="3556" spc="-16" dirty="0">
                <a:solidFill>
                  <a:srgbClr val="4C4D8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ГРАНИЦЫ МЕЖДУ ОНЛАЙНОМ И ОФФЛАЙНОМ РАЗМЫВАЮТСЯ</a:t>
            </a:r>
          </a:p>
        </p:txBody>
      </p:sp>
    </p:spTree>
    <p:extLst>
      <p:ext uri="{BB962C8B-B14F-4D97-AF65-F5344CB8AC3E}">
        <p14:creationId xmlns:p14="http://schemas.microsoft.com/office/powerpoint/2010/main" val="11832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volution Of The Des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3439776" cy="75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" y="0"/>
            <a:ext cx="13420129" cy="7559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" y="4794205"/>
            <a:ext cx="13439775" cy="6395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921" algn="ctr" defTabSz="967650">
              <a:defRPr/>
            </a:pPr>
            <a:r>
              <a:rPr lang="en-US" sz="3556" spc="-16" dirty="0">
                <a:solidFill>
                  <a:srgbClr val="4C4D8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DIGITAL OUT-OF-HOME</a:t>
            </a:r>
            <a:r>
              <a:rPr lang="ru-RU" sz="3556" spc="-16">
                <a:solidFill>
                  <a:srgbClr val="4C4D8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ИНТЕГРИРУЕТСЯ </a:t>
            </a:r>
            <a:r>
              <a:rPr lang="ru-RU" sz="3556" spc="-16" dirty="0">
                <a:solidFill>
                  <a:srgbClr val="4C4D8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 ОНЛАЙНОМ</a:t>
            </a:r>
          </a:p>
        </p:txBody>
      </p:sp>
    </p:spTree>
    <p:extLst>
      <p:ext uri="{BB962C8B-B14F-4D97-AF65-F5344CB8AC3E}">
        <p14:creationId xmlns:p14="http://schemas.microsoft.com/office/powerpoint/2010/main" val="42710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3207" y="943124"/>
            <a:ext cx="6336350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921"/>
            <a:r>
              <a:rPr lang="ru-RU" sz="3556" spc="-16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УМЕРЕННЫЙ РОСТ ВВП РОССИИ</a:t>
            </a:r>
            <a:endParaRPr lang="ru-RU" sz="3556" spc="-16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71" y="765271"/>
            <a:ext cx="1476507" cy="644140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451662"/>
              </p:ext>
            </p:extLst>
          </p:nvPr>
        </p:nvGraphicFramePr>
        <p:xfrm>
          <a:off x="603208" y="2438335"/>
          <a:ext cx="12297606" cy="423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5671" y="7128215"/>
            <a:ext cx="3070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/>
            <a:r>
              <a:rPr lang="ru-RU" sz="2000" i="1" spc="-16" dirty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lang="ru-RU" sz="2000" i="1" spc="-16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сточник: МВФ</a:t>
            </a:r>
            <a:endParaRPr lang="ru-RU" sz="2000" i="1" spc="-16" dirty="0">
              <a:solidFill>
                <a:schemeClr val="tx2">
                  <a:lumMod val="40000"/>
                  <a:lumOff val="60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452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>
        <p:bldAsOne/>
      </p:bldGraphic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0684" y="1087340"/>
            <a:ext cx="9447980" cy="639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/>
            <a:r>
              <a:rPr lang="ru-RU" sz="3556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КОНКУРЕНЦИЯ ЗА КЛИЕНТА</a:t>
            </a:r>
            <a:r>
              <a:rPr lang="en-US" sz="3556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556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ОСТАЕТСЯ ОСТРОЙ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71" y="765271"/>
            <a:ext cx="1476507" cy="644140"/>
          </a:xfrm>
          <a:prstGeom prst="rect">
            <a:avLst/>
          </a:prstGeom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187254"/>
              </p:ext>
            </p:extLst>
          </p:nvPr>
        </p:nvGraphicFramePr>
        <p:xfrm>
          <a:off x="271602" y="1290546"/>
          <a:ext cx="12913699" cy="4057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Овал 1"/>
          <p:cNvSpPr/>
          <p:nvPr/>
        </p:nvSpPr>
        <p:spPr>
          <a:xfrm>
            <a:off x="11976385" y="2678987"/>
            <a:ext cx="1280194" cy="12801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-1.4%</a:t>
            </a:r>
            <a:endParaRPr lang="ru-RU" sz="2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65016" y="5872898"/>
            <a:ext cx="48893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 algn="ctr"/>
            <a:r>
              <a:rPr lang="ru-RU" sz="2600" spc="-16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Реальные доходы населения</a:t>
            </a:r>
            <a:endParaRPr lang="ru-RU" sz="2600" spc="-16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37461" y="7159565"/>
            <a:ext cx="2470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 algn="ctr"/>
            <a:r>
              <a:rPr lang="ru-RU" sz="2000" i="1" spc="-16" dirty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lang="ru-RU" sz="2000" i="1" spc="-16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сточник: РОССТАТ</a:t>
            </a:r>
            <a:endParaRPr lang="ru-RU" sz="2000" i="1" spc="-16" dirty="0">
              <a:solidFill>
                <a:schemeClr val="tx2">
                  <a:lumMod val="40000"/>
                  <a:lumOff val="60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9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0" grpId="0">
        <p:bldAsOne/>
      </p:bldGraphic>
      <p:bldP spid="2" grpId="0" animBg="1"/>
      <p:bldP spid="2" grpId="1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71" y="765271"/>
            <a:ext cx="1476507" cy="64414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04810581"/>
              </p:ext>
            </p:extLst>
          </p:nvPr>
        </p:nvGraphicFramePr>
        <p:xfrm>
          <a:off x="468440" y="1954094"/>
          <a:ext cx="12381067" cy="468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0684" y="1087340"/>
            <a:ext cx="9447980" cy="639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/>
            <a:r>
              <a:rPr lang="ru-RU" sz="3556" spc="-16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ПРЕДПОСЫЛКИ РОСТА БАНКОВСКОГО СЕКТОРА</a:t>
            </a:r>
            <a:endParaRPr lang="ru-RU" sz="3556" spc="-16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61775" b="84835"/>
          <a:stretch/>
        </p:blipFill>
        <p:spPr>
          <a:xfrm>
            <a:off x="8572761" y="6738521"/>
            <a:ext cx="4302294" cy="7238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3711" y="7100424"/>
            <a:ext cx="3070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 algn="ctr"/>
            <a:r>
              <a:rPr lang="ru-RU" sz="2000" i="1" spc="-16" dirty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lang="ru-RU" sz="2000" i="1" spc="-16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сточник: ЕМИСС, ЦБ РФ</a:t>
            </a:r>
            <a:endParaRPr lang="ru-RU" sz="2000" i="1" spc="-16" dirty="0">
              <a:solidFill>
                <a:schemeClr val="tx2">
                  <a:lumMod val="40000"/>
                  <a:lumOff val="60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05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08474"/>
              </p:ext>
            </p:extLst>
          </p:nvPr>
        </p:nvGraphicFramePr>
        <p:xfrm>
          <a:off x="121923" y="1175656"/>
          <a:ext cx="13147384" cy="6025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71" y="765271"/>
            <a:ext cx="1476507" cy="6441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8476" y="1055226"/>
            <a:ext cx="9447980" cy="1186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 defTabSz="967650">
              <a:defRPr/>
            </a:pPr>
            <a:r>
              <a:rPr lang="ru-RU" sz="3556" spc="-16" dirty="0" smtClean="0">
                <a:solidFill>
                  <a:prstClr val="white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ПРЕДПОСЫЛКИ УВЕЛИЧЕНИЯ ПОТРЕБИТЕЛЬСКОЙ АКТИВНОСТИ</a:t>
            </a:r>
            <a:endParaRPr lang="ru-RU" sz="3556" spc="-16" dirty="0">
              <a:solidFill>
                <a:prstClr val="white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0608427" y="2008848"/>
            <a:ext cx="1515009" cy="46622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6" dirty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sz="1956" dirty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трлн. руб.)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7121274"/>
            <a:ext cx="3070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/>
            <a:r>
              <a:rPr lang="ru-RU" sz="2000" i="1" spc="-16" dirty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lang="ru-RU" sz="2000" i="1" spc="-16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сточник: ЦБ РФ</a:t>
            </a:r>
            <a:endParaRPr lang="ru-RU" sz="2000" i="1" spc="-16" dirty="0">
              <a:solidFill>
                <a:schemeClr val="tx2">
                  <a:lumMod val="40000"/>
                  <a:lumOff val="60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928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71" y="765271"/>
            <a:ext cx="1476507" cy="6441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38476" y="1055226"/>
            <a:ext cx="10848394" cy="1186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 defTabSz="967650">
              <a:defRPr/>
            </a:pPr>
            <a:r>
              <a:rPr lang="ru-RU" sz="3556" spc="-16" dirty="0" smtClean="0">
                <a:solidFill>
                  <a:prstClr val="white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КОНКУРЕНЦИЯ ЗА КЛИЕНТА, БОЛЕЕ НИЗКИЕ СТАВКИ КРЕДИТОВ, ОДНИ ИЗ ДРАЙВЕРОВ РОСТА</a:t>
            </a:r>
            <a:endParaRPr lang="ru-RU" sz="3556" spc="-16" dirty="0">
              <a:solidFill>
                <a:prstClr val="white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89756" y="2392077"/>
            <a:ext cx="10997114" cy="4425253"/>
            <a:chOff x="663458" y="2218647"/>
            <a:chExt cx="12371429" cy="4978279"/>
          </a:xfrm>
        </p:grpSpPr>
        <p:graphicFrame>
          <p:nvGraphicFramePr>
            <p:cNvPr id="9" name="Диаграмма 8"/>
            <p:cNvGraphicFramePr/>
            <p:nvPr>
              <p:extLst>
                <p:ext uri="{D42A27DB-BD31-4B8C-83A1-F6EECF244321}">
                  <p14:modId xmlns:p14="http://schemas.microsoft.com/office/powerpoint/2010/main" val="1592758610"/>
                </p:ext>
              </p:extLst>
            </p:nvPr>
          </p:nvGraphicFramePr>
          <p:xfrm>
            <a:off x="663458" y="2218647"/>
            <a:ext cx="12371429" cy="49782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/>
            <p:cNvSpPr txBox="1"/>
            <p:nvPr/>
          </p:nvSpPr>
          <p:spPr>
            <a:xfrm>
              <a:off x="5337907" y="2477765"/>
              <a:ext cx="1704340" cy="52449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67" dirty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+1 351</a:t>
              </a:r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5349810" y="3134246"/>
              <a:ext cx="1517290" cy="52449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67" dirty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+442</a:t>
              </a:r>
            </a:p>
          </p:txBody>
        </p:sp>
        <p:sp>
          <p:nvSpPr>
            <p:cNvPr id="16" name="TextBox 1"/>
            <p:cNvSpPr txBox="1"/>
            <p:nvPr/>
          </p:nvSpPr>
          <p:spPr>
            <a:xfrm>
              <a:off x="5349810" y="3786914"/>
              <a:ext cx="1517290" cy="52449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67" dirty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+388</a:t>
              </a:r>
            </a:p>
          </p:txBody>
        </p:sp>
        <p:sp>
          <p:nvSpPr>
            <p:cNvPr id="17" name="TextBox 1"/>
            <p:cNvSpPr txBox="1"/>
            <p:nvPr/>
          </p:nvSpPr>
          <p:spPr>
            <a:xfrm>
              <a:off x="5349810" y="4462373"/>
              <a:ext cx="1517290" cy="52449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67" dirty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+303</a:t>
              </a:r>
            </a:p>
          </p:txBody>
        </p:sp>
        <p:sp>
          <p:nvSpPr>
            <p:cNvPr id="18" name="TextBox 1"/>
            <p:cNvSpPr txBox="1"/>
            <p:nvPr/>
          </p:nvSpPr>
          <p:spPr>
            <a:xfrm>
              <a:off x="5349810" y="5154190"/>
              <a:ext cx="1517290" cy="52449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67" dirty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+283</a:t>
              </a:r>
            </a:p>
          </p:txBody>
        </p:sp>
        <p:sp>
          <p:nvSpPr>
            <p:cNvPr id="19" name="TextBox 1"/>
            <p:cNvSpPr txBox="1"/>
            <p:nvPr/>
          </p:nvSpPr>
          <p:spPr>
            <a:xfrm>
              <a:off x="5347173" y="5818396"/>
              <a:ext cx="1517290" cy="52449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67" dirty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+176</a:t>
              </a:r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5263013" y="6493855"/>
              <a:ext cx="1517290" cy="52449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67" dirty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+143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11716697" y="2495332"/>
              <a:ext cx="783608" cy="50692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778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+19%</a:t>
              </a:r>
            </a:p>
          </p:txBody>
        </p:sp>
        <p:sp>
          <p:nvSpPr>
            <p:cNvPr id="24" name="Овал 23"/>
            <p:cNvSpPr/>
            <p:nvPr/>
          </p:nvSpPr>
          <p:spPr>
            <a:xfrm>
              <a:off x="11716697" y="3171131"/>
              <a:ext cx="783608" cy="50692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778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+15%</a:t>
              </a:r>
            </a:p>
          </p:txBody>
        </p:sp>
        <p:sp>
          <p:nvSpPr>
            <p:cNvPr id="25" name="Овал 24"/>
            <p:cNvSpPr/>
            <p:nvPr/>
          </p:nvSpPr>
          <p:spPr>
            <a:xfrm>
              <a:off x="11704599" y="3845673"/>
              <a:ext cx="783608" cy="50692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778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+99%</a:t>
              </a:r>
            </a:p>
          </p:txBody>
        </p:sp>
        <p:sp>
          <p:nvSpPr>
            <p:cNvPr id="26" name="Овал 25"/>
            <p:cNvSpPr/>
            <p:nvPr/>
          </p:nvSpPr>
          <p:spPr>
            <a:xfrm>
              <a:off x="11704601" y="4518009"/>
              <a:ext cx="783608" cy="50692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778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+5%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11716697" y="5193808"/>
              <a:ext cx="783608" cy="50692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778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+21%</a:t>
              </a:r>
            </a:p>
          </p:txBody>
        </p:sp>
        <p:sp>
          <p:nvSpPr>
            <p:cNvPr id="28" name="Овал 27"/>
            <p:cNvSpPr/>
            <p:nvPr/>
          </p:nvSpPr>
          <p:spPr>
            <a:xfrm>
              <a:off x="11716697" y="5864887"/>
              <a:ext cx="783608" cy="50692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778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+17%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11704600" y="6530906"/>
              <a:ext cx="783608" cy="50692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778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+37%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-1" y="7159565"/>
            <a:ext cx="585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/>
            <a:r>
              <a:rPr lang="ru-RU" sz="2000" i="1" spc="-16" dirty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lang="ru-RU" sz="2000" i="1" spc="-16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сточник: ЭСПАР АНАЛИТИК, 2016 </a:t>
            </a:r>
            <a:r>
              <a:rPr lang="en-US" sz="2000" i="1" spc="-16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sz="2000" i="1" spc="-16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2017</a:t>
            </a:r>
            <a:endParaRPr lang="ru-RU" sz="2000" i="1" spc="-16" dirty="0">
              <a:solidFill>
                <a:schemeClr val="tx2">
                  <a:lumMod val="40000"/>
                  <a:lumOff val="60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5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439775" cy="755967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" y="2317547"/>
            <a:ext cx="4536373" cy="656367"/>
          </a:xfrm>
          <a:prstGeom prst="roundRect">
            <a:avLst>
              <a:gd name="adj" fmla="val 4891"/>
            </a:avLst>
          </a:prstGeom>
          <a:solidFill>
            <a:schemeClr val="bg1">
              <a:alpha val="7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2" rtlCol="0" anchor="ctr"/>
          <a:lstStyle/>
          <a:p>
            <a:pPr marL="5921" defTabSz="967650">
              <a:defRPr/>
            </a:pPr>
            <a:r>
              <a:rPr lang="ru-RU" sz="3200" spc="-16" dirty="0">
                <a:solidFill>
                  <a:srgbClr val="0E1069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ГИБКОЕ ПЛАНИРОВАНИЕ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4881995"/>
            <a:ext cx="8158348" cy="656367"/>
          </a:xfrm>
          <a:prstGeom prst="roundRect">
            <a:avLst>
              <a:gd name="adj" fmla="val 4891"/>
            </a:avLst>
          </a:prstGeom>
          <a:solidFill>
            <a:schemeClr val="bg1">
              <a:alpha val="7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2" rtlCol="0" anchor="ctr"/>
          <a:lstStyle/>
          <a:p>
            <a:pPr marL="5921" defTabSz="967650">
              <a:defRPr/>
            </a:pPr>
            <a:r>
              <a:rPr lang="ru-RU" sz="3200" spc="-16" dirty="0">
                <a:solidFill>
                  <a:srgbClr val="0E1069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ОЦЕНКА РЕНТАБЕЛЬНОСТИ ИНВЕСТИЦИЙ (</a:t>
            </a:r>
            <a:r>
              <a:rPr lang="en-US" sz="3200" spc="-16" dirty="0">
                <a:solidFill>
                  <a:srgbClr val="0E1069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ROI)</a:t>
            </a:r>
            <a:endParaRPr lang="ru-RU" sz="3200" spc="-16" dirty="0">
              <a:solidFill>
                <a:srgbClr val="0E1069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588709"/>
            <a:ext cx="5011387" cy="738394"/>
          </a:xfrm>
          <a:prstGeom prst="roundRect">
            <a:avLst>
              <a:gd name="adj" fmla="val 4891"/>
            </a:avLst>
          </a:prstGeom>
          <a:solidFill>
            <a:schemeClr val="bg1">
              <a:alpha val="7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6661" marR="0" lvl="0" indent="0" defTabSz="1088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spc="-18" noProof="0" dirty="0" smtClean="0">
                <a:solidFill>
                  <a:srgbClr val="0E1069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ОЦЕНКА ЭФФЕКТИВНОСТИ</a:t>
            </a:r>
            <a:endParaRPr kumimoji="0" lang="ru-RU" sz="3200" b="0" i="0" u="none" strike="noStrike" kern="1200" cap="none" spc="-18" normalizeH="0" baseline="0" noProof="0" dirty="0">
              <a:ln>
                <a:noFill/>
              </a:ln>
              <a:solidFill>
                <a:srgbClr val="0E1069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54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/>
          <a:stretch/>
        </p:blipFill>
        <p:spPr>
          <a:xfrm>
            <a:off x="0" y="0"/>
            <a:ext cx="7422078" cy="7559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6"/>
          <a:stretch/>
        </p:blipFill>
        <p:spPr>
          <a:xfrm>
            <a:off x="3126259" y="1"/>
            <a:ext cx="10313517" cy="7559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r="10305"/>
          <a:stretch/>
        </p:blipFill>
        <p:spPr>
          <a:xfrm>
            <a:off x="7475837" y="0"/>
            <a:ext cx="5955958" cy="7559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78" y="0"/>
            <a:ext cx="7559675" cy="7559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1210" y="2668456"/>
            <a:ext cx="429337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1" algn="ctr" defTabSz="967650">
              <a:defRPr/>
            </a:pPr>
            <a:r>
              <a:rPr lang="en-US" sz="3300" spc="-16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DIGITAL OUT-OF-HOME</a:t>
            </a:r>
            <a:r>
              <a:rPr lang="ru-RU" sz="3300" spc="-16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en-US" sz="3300" spc="-16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300" spc="-16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НОВЫЙ ЭТАП В РАЗВИТИИ </a:t>
            </a:r>
            <a:r>
              <a:rPr lang="en-US" sz="3300" spc="-16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OOH</a:t>
            </a:r>
            <a:endParaRPr lang="ru-RU" sz="3300" spc="-16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7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439775" cy="75596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52892" y="3098255"/>
            <a:ext cx="3200084" cy="9839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650">
              <a:defRPr/>
            </a:pPr>
            <a:r>
              <a:rPr lang="ru-RU" sz="5333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ПОКАЗЫ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58270" y="820574"/>
            <a:ext cx="11115332" cy="2047944"/>
          </a:xfrm>
          <a:prstGeom prst="roundRect">
            <a:avLst>
              <a:gd name="adj" fmla="val 2931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2" rtlCol="0" anchor="ctr"/>
          <a:lstStyle/>
          <a:p>
            <a:pPr marL="5921" algn="ctr" defTabSz="967650">
              <a:defRPr/>
            </a:pPr>
            <a:r>
              <a:rPr lang="ru-RU" sz="4445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ФОРМАТ DOOH ТРАНСФОРМИРУЕТСЯ:</a:t>
            </a:r>
          </a:p>
          <a:p>
            <a:pPr marL="5921" algn="ctr" defTabSz="967650">
              <a:defRPr/>
            </a:pPr>
            <a:r>
              <a:rPr lang="ru-RU" sz="4445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ОТ АРЕНДЫ ЩИТА К </a:t>
            </a:r>
            <a:r>
              <a:rPr lang="ru-RU" sz="4445" spc="-16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ПОКАЗАМ И </a:t>
            </a:r>
            <a:r>
              <a:rPr lang="ru-RU" sz="4445" spc="-16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КОНТАКТАМ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26072" y="3094306"/>
            <a:ext cx="3200084" cy="9839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156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6191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12970</TotalTime>
  <Words>209</Words>
  <Application>Microsoft Office PowerPoint</Application>
  <PresentationFormat>Произвольный</PresentationFormat>
  <Paragraphs>78</Paragraphs>
  <Slides>14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 Unicode MS</vt:lpstr>
      <vt:lpstr>Arial</vt:lpstr>
      <vt:lpstr>Arial Narrow</vt:lpstr>
      <vt:lpstr>Calibri</vt:lpstr>
      <vt:lpstr>Calibri Light</vt:lpstr>
      <vt:lpstr>Mangal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Kan Vyacheslav</cp:lastModifiedBy>
  <cp:revision>646</cp:revision>
  <dcterms:created xsi:type="dcterms:W3CDTF">2016-11-15T18:12:04Z</dcterms:created>
  <dcterms:modified xsi:type="dcterms:W3CDTF">2018-05-11T11:03:52Z</dcterms:modified>
</cp:coreProperties>
</file>