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</p:sldMasterIdLst>
  <p:notesMasterIdLst>
    <p:notesMasterId r:id="rId30"/>
  </p:notesMasterIdLst>
  <p:handoutMasterIdLst>
    <p:handoutMasterId r:id="rId31"/>
  </p:handoutMasterIdLst>
  <p:sldIdLst>
    <p:sldId id="257" r:id="rId2"/>
    <p:sldId id="262" r:id="rId3"/>
    <p:sldId id="263" r:id="rId4"/>
    <p:sldId id="264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89" r:id="rId15"/>
    <p:sldId id="279" r:id="rId16"/>
    <p:sldId id="280" r:id="rId17"/>
    <p:sldId id="281" r:id="rId18"/>
    <p:sldId id="285" r:id="rId19"/>
    <p:sldId id="283" r:id="rId20"/>
    <p:sldId id="284" r:id="rId21"/>
    <p:sldId id="287" r:id="rId22"/>
    <p:sldId id="288" r:id="rId23"/>
    <p:sldId id="292" r:id="rId24"/>
    <p:sldId id="293" r:id="rId25"/>
    <p:sldId id="294" r:id="rId26"/>
    <p:sldId id="295" r:id="rId27"/>
    <p:sldId id="296" r:id="rId28"/>
    <p:sldId id="291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80" userDrawn="1">
          <p15:clr>
            <a:srgbClr val="A4A3A4"/>
          </p15:clr>
        </p15:guide>
        <p15:guide id="2" orient="horz" pos="327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ария Кучерова" initials="МК" lastIdx="4" clrIdx="0">
    <p:extLst>
      <p:ext uri="{19B8F6BF-5375-455C-9EA6-DF929625EA0E}">
        <p15:presenceInfo xmlns:p15="http://schemas.microsoft.com/office/powerpoint/2012/main" userId="S-1-5-21-1801674531-507921405-1708537768-2096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B1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58" autoAdjust="0"/>
    <p:restoredTop sz="76985" autoAdjust="0"/>
  </p:normalViewPr>
  <p:slideViewPr>
    <p:cSldViewPr snapToGrid="0" showGuides="1">
      <p:cViewPr varScale="1">
        <p:scale>
          <a:sx n="89" d="100"/>
          <a:sy n="89" d="100"/>
        </p:scale>
        <p:origin x="1776" y="96"/>
      </p:cViewPr>
      <p:guideLst>
        <p:guide pos="4180"/>
        <p:guide orient="horz" pos="327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39B009-F054-48D0-9C37-687337BFB8F9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39E40-FA05-475B-A9D0-A490775A87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605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4604DB-CC22-4366-B017-FB35CD1C134D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D56B5B-EF97-4633-A551-7E479CD71D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750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56B5B-EF97-4633-A551-7E479CD71DB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748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56B5B-EF97-4633-A551-7E479CD71DB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1288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56B5B-EF97-4633-A551-7E479CD71DB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000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56B5B-EF97-4633-A551-7E479CD71DB8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9057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56B5B-EF97-4633-A551-7E479CD71DB8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6442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56B5B-EF97-4633-A551-7E479CD71DB8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455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56B5B-EF97-4633-A551-7E479CD71DB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777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56B5B-EF97-4633-A551-7E479CD71DB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321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56B5B-EF97-4633-A551-7E479CD71DB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155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56B5B-EF97-4633-A551-7E479CD71DB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388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56B5B-EF97-4633-A551-7E479CD71DB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807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4 800 000 – </a:t>
            </a:r>
            <a:r>
              <a:rPr lang="ru-RU" dirty="0" err="1" smtClean="0"/>
              <a:t>пауэр</a:t>
            </a:r>
            <a:r>
              <a:rPr lang="ru-RU" dirty="0" smtClean="0"/>
              <a:t> би ай</a:t>
            </a:r>
          </a:p>
          <a:p>
            <a:r>
              <a:rPr lang="ru-RU" dirty="0" smtClean="0"/>
              <a:t>144 000 – дата </a:t>
            </a:r>
            <a:r>
              <a:rPr lang="ru-RU" dirty="0" err="1" smtClean="0"/>
              <a:t>студио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Себестоимость для агентства для потока всего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56B5B-EF97-4633-A551-7E479CD71DB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649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56B5B-EF97-4633-A551-7E479CD71DB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147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56B5B-EF97-4633-A551-7E479CD71DB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631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4" name="Заголовок 14"/>
          <p:cNvSpPr>
            <a:spLocks noGrp="1"/>
          </p:cNvSpPr>
          <p:nvPr>
            <p:ph type="title"/>
          </p:nvPr>
        </p:nvSpPr>
        <p:spPr>
          <a:xfrm>
            <a:off x="1030840" y="3050435"/>
            <a:ext cx="10130320" cy="7571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8267" y="188914"/>
            <a:ext cx="2161646" cy="32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324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2 строки (желты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grpSp>
        <p:nvGrpSpPr>
          <p:cNvPr id="7" name="Группа 6"/>
          <p:cNvGrpSpPr/>
          <p:nvPr userDrawn="1"/>
        </p:nvGrpSpPr>
        <p:grpSpPr>
          <a:xfrm>
            <a:off x="5222955" y="1284889"/>
            <a:ext cx="1746090" cy="0"/>
            <a:chOff x="4208998" y="955581"/>
            <a:chExt cx="1746090" cy="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4208998" y="955581"/>
              <a:ext cx="589424" cy="0"/>
            </a:xfrm>
            <a:prstGeom prst="line">
              <a:avLst/>
            </a:prstGeom>
            <a:ln w="47625">
              <a:solidFill>
                <a:srgbClr val="0006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4798422" y="955581"/>
              <a:ext cx="618309" cy="0"/>
            </a:xfrm>
            <a:prstGeom prst="line">
              <a:avLst/>
            </a:prstGeom>
            <a:ln w="476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379971" y="955581"/>
              <a:ext cx="575117" cy="0"/>
            </a:xfrm>
            <a:prstGeom prst="line">
              <a:avLst/>
            </a:prstGeom>
            <a:ln w="47625">
              <a:solidFill>
                <a:srgbClr val="0006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Заголовок 14"/>
          <p:cNvSpPr>
            <a:spLocks noGrp="1"/>
          </p:cNvSpPr>
          <p:nvPr>
            <p:ph type="title" hasCustomPrompt="1"/>
          </p:nvPr>
        </p:nvSpPr>
        <p:spPr>
          <a:xfrm>
            <a:off x="0" y="196928"/>
            <a:ext cx="12192000" cy="978729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ЗАГОЛОВОЧНЫЙ </a:t>
            </a:r>
            <a:br>
              <a:rPr lang="ru-RU" dirty="0" smtClean="0"/>
            </a:b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1368248" y="6482990"/>
            <a:ext cx="730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n-US" sz="1200" dirty="0" err="1" smtClean="0">
                <a:solidFill>
                  <a:schemeClr val="bg1">
                    <a:lumMod val="65000"/>
                  </a:schemeClr>
                </a:solidFill>
              </a:rPr>
              <a:t>Ingate</a:t>
            </a:r>
            <a:endParaRPr lang="ru-RU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28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2 строки (оранжевы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76" cy="6857143"/>
          </a:xfrm>
          <a:prstGeom prst="rect">
            <a:avLst/>
          </a:prstGeom>
        </p:spPr>
      </p:pic>
      <p:grpSp>
        <p:nvGrpSpPr>
          <p:cNvPr id="7" name="Группа 6"/>
          <p:cNvGrpSpPr/>
          <p:nvPr userDrawn="1"/>
        </p:nvGrpSpPr>
        <p:grpSpPr>
          <a:xfrm>
            <a:off x="5222955" y="1284889"/>
            <a:ext cx="1746090" cy="0"/>
            <a:chOff x="4208998" y="955581"/>
            <a:chExt cx="1746090" cy="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4208998" y="955581"/>
              <a:ext cx="589424" cy="0"/>
            </a:xfrm>
            <a:prstGeom prst="line">
              <a:avLst/>
            </a:prstGeom>
            <a:ln w="47625">
              <a:solidFill>
                <a:srgbClr val="0006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4798422" y="955581"/>
              <a:ext cx="618309" cy="0"/>
            </a:xfrm>
            <a:prstGeom prst="line">
              <a:avLst/>
            </a:prstGeom>
            <a:ln w="476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379971" y="955581"/>
              <a:ext cx="575117" cy="0"/>
            </a:xfrm>
            <a:prstGeom prst="line">
              <a:avLst/>
            </a:prstGeom>
            <a:ln w="47625">
              <a:solidFill>
                <a:srgbClr val="0006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Заголовок 14"/>
          <p:cNvSpPr>
            <a:spLocks noGrp="1"/>
          </p:cNvSpPr>
          <p:nvPr>
            <p:ph type="title" hasCustomPrompt="1"/>
          </p:nvPr>
        </p:nvSpPr>
        <p:spPr>
          <a:xfrm>
            <a:off x="0" y="196928"/>
            <a:ext cx="12192000" cy="978729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ЗАГОЛОВОЧНЫЙ </a:t>
            </a:r>
            <a:br>
              <a:rPr lang="ru-RU" dirty="0" smtClean="0"/>
            </a:b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1368248" y="6482990"/>
            <a:ext cx="730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n-US" sz="1200" dirty="0" err="1" smtClean="0">
                <a:solidFill>
                  <a:schemeClr val="bg1">
                    <a:lumMod val="65000"/>
                  </a:schemeClr>
                </a:solidFill>
              </a:rPr>
              <a:t>Ingate</a:t>
            </a:r>
            <a:endParaRPr lang="ru-RU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408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(оранжевы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16" name="Заголовок 14"/>
          <p:cNvSpPr>
            <a:spLocks noGrp="1"/>
          </p:cNvSpPr>
          <p:nvPr>
            <p:ph type="title"/>
          </p:nvPr>
        </p:nvSpPr>
        <p:spPr>
          <a:xfrm>
            <a:off x="0" y="2659004"/>
            <a:ext cx="4536000" cy="1533745"/>
          </a:xfrm>
          <a:prstGeom prst="rect">
            <a:avLst/>
          </a:prstGeom>
          <a:solidFill>
            <a:schemeClr val="accent2">
              <a:alpha val="75000"/>
            </a:schemeClr>
          </a:solidFill>
          <a:ln>
            <a:noFill/>
          </a:ln>
        </p:spPr>
        <p:txBody>
          <a:bodyPr vert="horz" lIns="540000" tIns="540000" rIns="540000" bIns="540000" rtlCol="0" anchor="ctr">
            <a:spAutoFit/>
          </a:bodyPr>
          <a:lstStyle>
            <a:lvl1pPr marL="0" indent="0" algn="l" defTabSz="1612900">
              <a:spcBef>
                <a:spcPts val="0"/>
              </a:spcBef>
              <a:spcAft>
                <a:spcPts val="0"/>
              </a:spcAft>
              <a:tabLst>
                <a:tab pos="4840288" algn="l"/>
              </a:tabLst>
              <a:defRPr b="1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780110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(желты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16" name="Заголовок 14"/>
          <p:cNvSpPr>
            <a:spLocks noGrp="1"/>
          </p:cNvSpPr>
          <p:nvPr>
            <p:ph type="title"/>
          </p:nvPr>
        </p:nvSpPr>
        <p:spPr>
          <a:xfrm>
            <a:off x="0" y="2659005"/>
            <a:ext cx="4536000" cy="1533745"/>
          </a:xfrm>
          <a:prstGeom prst="rect">
            <a:avLst/>
          </a:prstGeom>
          <a:solidFill>
            <a:schemeClr val="accent1">
              <a:alpha val="75000"/>
            </a:schemeClr>
          </a:solidFill>
        </p:spPr>
        <p:txBody>
          <a:bodyPr vert="horz" lIns="540000" tIns="540000" rIns="540000" bIns="540000" rtlCol="0" anchor="ctr">
            <a:spAutoFit/>
          </a:bodyPr>
          <a:lstStyle>
            <a:lvl1pPr marL="0" indent="0" algn="l" defTabSz="1612900">
              <a:spcBef>
                <a:spcPts val="0"/>
              </a:spcBef>
              <a:spcAft>
                <a:spcPts val="0"/>
              </a:spcAft>
              <a:tabLst>
                <a:tab pos="4840288" algn="l"/>
              </a:tabLst>
              <a:defRPr b="1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283369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(зелены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16" name="Заголовок 14"/>
          <p:cNvSpPr>
            <a:spLocks noGrp="1"/>
          </p:cNvSpPr>
          <p:nvPr>
            <p:ph type="title"/>
          </p:nvPr>
        </p:nvSpPr>
        <p:spPr>
          <a:xfrm>
            <a:off x="0" y="2659005"/>
            <a:ext cx="4536000" cy="1533745"/>
          </a:xfrm>
          <a:prstGeom prst="rect">
            <a:avLst/>
          </a:prstGeom>
          <a:solidFill>
            <a:schemeClr val="accent3">
              <a:alpha val="75000"/>
            </a:schemeClr>
          </a:solidFill>
        </p:spPr>
        <p:txBody>
          <a:bodyPr vert="horz" lIns="540000" tIns="540000" rIns="540000" bIns="540000" rtlCol="0" anchor="ctr">
            <a:spAutoFit/>
          </a:bodyPr>
          <a:lstStyle>
            <a:lvl1pPr marL="0" indent="0" algn="l" defTabSz="1612900">
              <a:spcBef>
                <a:spcPts val="0"/>
              </a:spcBef>
              <a:spcAft>
                <a:spcPts val="0"/>
              </a:spcAft>
              <a:tabLst>
                <a:tab pos="4840288" algn="l"/>
              </a:tabLst>
              <a:defRPr b="1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772091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контак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223838" y="5385324"/>
            <a:ext cx="609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FFFF"/>
                </a:solidFill>
              </a:rPr>
              <a:t>г. Москва, </a:t>
            </a:r>
            <a:r>
              <a:rPr lang="ru-RU" dirty="0" err="1">
                <a:solidFill>
                  <a:srgbClr val="FFFFFF"/>
                </a:solidFill>
              </a:rPr>
              <a:t>Новоданиловская</a:t>
            </a:r>
            <a:r>
              <a:rPr lang="ru-RU" dirty="0">
                <a:solidFill>
                  <a:srgbClr val="FFFFFF"/>
                </a:solidFill>
              </a:rPr>
              <a:t> набережная, д. 4А</a:t>
            </a:r>
          </a:p>
          <a:p>
            <a:r>
              <a:rPr lang="ru-RU" dirty="0">
                <a:solidFill>
                  <a:srgbClr val="FFFFFF"/>
                </a:solidFill>
              </a:rPr>
              <a:t>+7 (495) </a:t>
            </a:r>
            <a:r>
              <a:rPr lang="ru-RU" dirty="0" smtClean="0">
                <a:solidFill>
                  <a:srgbClr val="FFFFFF"/>
                </a:solidFill>
              </a:rPr>
              <a:t>642 64 42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promo.ingate.ru</a:t>
            </a:r>
            <a:endParaRPr lang="ru-RU" dirty="0">
              <a:solidFill>
                <a:srgbClr val="FFFFFF"/>
              </a:solidFill>
            </a:endParaRPr>
          </a:p>
          <a:p>
            <a:r>
              <a:rPr lang="ru-RU" dirty="0">
                <a:solidFill>
                  <a:srgbClr val="FFFFFF"/>
                </a:solidFill>
              </a:rPr>
              <a:t>info@ingate.ru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17" y="2894567"/>
            <a:ext cx="6543642" cy="106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9222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3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4" name="Заголовок 14"/>
          <p:cNvSpPr>
            <a:spLocks noGrp="1"/>
          </p:cNvSpPr>
          <p:nvPr>
            <p:ph type="title"/>
          </p:nvPr>
        </p:nvSpPr>
        <p:spPr>
          <a:xfrm>
            <a:off x="1030840" y="3050435"/>
            <a:ext cx="10130320" cy="7571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8267" y="188913"/>
            <a:ext cx="2161646" cy="36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610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лайд соде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 userDrawn="1"/>
        </p:nvGrpSpPr>
        <p:grpSpPr>
          <a:xfrm>
            <a:off x="2091135" y="884056"/>
            <a:ext cx="1746090" cy="0"/>
            <a:chOff x="4208998" y="955581"/>
            <a:chExt cx="1746090" cy="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4208998" y="955581"/>
              <a:ext cx="589424" cy="0"/>
            </a:xfrm>
            <a:prstGeom prst="line">
              <a:avLst/>
            </a:prstGeom>
            <a:ln w="47625">
              <a:solidFill>
                <a:srgbClr val="0006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4798422" y="955581"/>
              <a:ext cx="618309" cy="0"/>
            </a:xfrm>
            <a:prstGeom prst="line">
              <a:avLst/>
            </a:prstGeom>
            <a:ln w="476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5379971" y="955581"/>
              <a:ext cx="575117" cy="0"/>
            </a:xfrm>
            <a:prstGeom prst="line">
              <a:avLst/>
            </a:prstGeom>
            <a:ln w="47625">
              <a:solidFill>
                <a:srgbClr val="0006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Заголовок 14"/>
          <p:cNvSpPr>
            <a:spLocks noGrp="1"/>
          </p:cNvSpPr>
          <p:nvPr>
            <p:ph type="title" hasCustomPrompt="1"/>
          </p:nvPr>
        </p:nvSpPr>
        <p:spPr>
          <a:xfrm>
            <a:off x="0" y="188913"/>
            <a:ext cx="6096000" cy="5355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b="1"/>
            </a:lvl1pPr>
          </a:lstStyle>
          <a:p>
            <a:r>
              <a:rPr lang="ru-RU" dirty="0" smtClean="0"/>
              <a:t>Содержание</a:t>
            </a:r>
            <a:endParaRPr lang="ru-RU" dirty="0"/>
          </a:p>
        </p:txBody>
      </p:sp>
      <p:sp>
        <p:nvSpPr>
          <p:cNvPr id="16" name="Рисунок 2"/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ru-RU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01231" y="6482990"/>
            <a:ext cx="730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n-US" sz="1200" dirty="0" err="1" smtClean="0">
                <a:solidFill>
                  <a:schemeClr val="bg1">
                    <a:lumMod val="65000"/>
                  </a:schemeClr>
                </a:solidFill>
              </a:rPr>
              <a:t>Ingate</a:t>
            </a:r>
            <a:endParaRPr lang="ru-RU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7"/>
          </p:nvPr>
        </p:nvSpPr>
        <p:spPr>
          <a:xfrm>
            <a:off x="101231" y="1070860"/>
            <a:ext cx="5651500" cy="5065713"/>
          </a:xfrm>
          <a:prstGeom prst="rect">
            <a:avLst/>
          </a:prstGeom>
        </p:spPr>
        <p:txBody>
          <a:bodyPr/>
          <a:lstStyle>
            <a:lvl1pPr marL="0" indent="273050" algn="l">
              <a:lnSpc>
                <a:spcPct val="150000"/>
              </a:lnSpc>
              <a:buFontTx/>
              <a:buBlip>
                <a:blip r:embed="rId2"/>
              </a:buBlip>
              <a:defRPr sz="1600"/>
            </a:lvl1pPr>
            <a:lvl2pPr marL="0" indent="273050" algn="l">
              <a:lnSpc>
                <a:spcPct val="150000"/>
              </a:lnSpc>
              <a:buFontTx/>
              <a:buBlip>
                <a:blip r:embed="rId2"/>
              </a:buBlip>
              <a:defRPr sz="1600"/>
            </a:lvl2pPr>
            <a:lvl3pPr marL="0" indent="273050" algn="l">
              <a:lnSpc>
                <a:spcPct val="150000"/>
              </a:lnSpc>
              <a:buFontTx/>
              <a:buBlip>
                <a:blip r:embed="rId2"/>
              </a:buBlip>
              <a:defRPr sz="1600"/>
            </a:lvl3pPr>
            <a:lvl4pPr marL="0" indent="273050" algn="l">
              <a:lnSpc>
                <a:spcPct val="150000"/>
              </a:lnSpc>
              <a:buFontTx/>
              <a:buBlip>
                <a:blip r:embed="rId2"/>
              </a:buBlip>
              <a:defRPr sz="1600"/>
            </a:lvl4pPr>
            <a:lvl5pPr marL="0" indent="273050" algn="l">
              <a:lnSpc>
                <a:spcPct val="150000"/>
              </a:lnSpc>
              <a:buFontTx/>
              <a:buBlip>
                <a:blip r:embed="rId2"/>
              </a:buBlip>
              <a:defRPr sz="16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4043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1 строка (зелены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 userDrawn="1"/>
        </p:nvGrpSpPr>
        <p:grpSpPr>
          <a:xfrm>
            <a:off x="5222955" y="884056"/>
            <a:ext cx="1746090" cy="0"/>
            <a:chOff x="4208998" y="955581"/>
            <a:chExt cx="1746090" cy="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4208998" y="955581"/>
              <a:ext cx="589424" cy="0"/>
            </a:xfrm>
            <a:prstGeom prst="line">
              <a:avLst/>
            </a:prstGeom>
            <a:ln w="476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4798422" y="955581"/>
              <a:ext cx="618309" cy="0"/>
            </a:xfrm>
            <a:prstGeom prst="line">
              <a:avLst/>
            </a:prstGeom>
            <a:ln w="476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5379971" y="955581"/>
              <a:ext cx="575117" cy="0"/>
            </a:xfrm>
            <a:prstGeom prst="line">
              <a:avLst/>
            </a:prstGeom>
            <a:ln w="476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Заголовок 14"/>
          <p:cNvSpPr>
            <a:spLocks noGrp="1"/>
          </p:cNvSpPr>
          <p:nvPr>
            <p:ph type="title"/>
          </p:nvPr>
        </p:nvSpPr>
        <p:spPr>
          <a:xfrm>
            <a:off x="0" y="205584"/>
            <a:ext cx="12192000" cy="5355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368248" y="6482990"/>
            <a:ext cx="730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n-US" sz="1200" dirty="0" err="1" smtClean="0">
                <a:solidFill>
                  <a:schemeClr val="bg1">
                    <a:lumMod val="65000"/>
                  </a:schemeClr>
                </a:solidFill>
              </a:rPr>
              <a:t>Ingate</a:t>
            </a:r>
            <a:endParaRPr lang="ru-RU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29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1 строка (желты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5222955" y="884057"/>
            <a:ext cx="1746090" cy="0"/>
            <a:chOff x="4208998" y="955581"/>
            <a:chExt cx="1746090" cy="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4208998" y="955581"/>
              <a:ext cx="589424" cy="0"/>
            </a:xfrm>
            <a:prstGeom prst="line">
              <a:avLst/>
            </a:prstGeom>
            <a:ln w="47625">
              <a:solidFill>
                <a:srgbClr val="0006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4798422" y="955581"/>
              <a:ext cx="618309" cy="0"/>
            </a:xfrm>
            <a:prstGeom prst="line">
              <a:avLst/>
            </a:prstGeom>
            <a:ln w="476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379971" y="955581"/>
              <a:ext cx="575117" cy="0"/>
            </a:xfrm>
            <a:prstGeom prst="line">
              <a:avLst/>
            </a:prstGeom>
            <a:ln w="47625">
              <a:solidFill>
                <a:srgbClr val="0006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Заголовок 14"/>
          <p:cNvSpPr>
            <a:spLocks noGrp="1"/>
          </p:cNvSpPr>
          <p:nvPr>
            <p:ph type="title"/>
          </p:nvPr>
        </p:nvSpPr>
        <p:spPr>
          <a:xfrm>
            <a:off x="0" y="205585"/>
            <a:ext cx="12192000" cy="5355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1368248" y="6482990"/>
            <a:ext cx="730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n-US" sz="1200" dirty="0" err="1" smtClean="0">
                <a:solidFill>
                  <a:schemeClr val="bg1">
                    <a:lumMod val="65000"/>
                  </a:schemeClr>
                </a:solidFill>
              </a:rPr>
              <a:t>Ingate</a:t>
            </a:r>
            <a:endParaRPr lang="ru-RU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012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оде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 userDrawn="1"/>
        </p:nvGrpSpPr>
        <p:grpSpPr>
          <a:xfrm>
            <a:off x="2091135" y="884056"/>
            <a:ext cx="1746090" cy="0"/>
            <a:chOff x="4208998" y="955581"/>
            <a:chExt cx="1746090" cy="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4208998" y="955581"/>
              <a:ext cx="589424" cy="0"/>
            </a:xfrm>
            <a:prstGeom prst="line">
              <a:avLst/>
            </a:prstGeom>
            <a:ln w="47625">
              <a:solidFill>
                <a:srgbClr val="0006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4798422" y="955581"/>
              <a:ext cx="618309" cy="0"/>
            </a:xfrm>
            <a:prstGeom prst="line">
              <a:avLst/>
            </a:prstGeom>
            <a:ln w="476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5379971" y="955581"/>
              <a:ext cx="575117" cy="0"/>
            </a:xfrm>
            <a:prstGeom prst="line">
              <a:avLst/>
            </a:prstGeom>
            <a:ln w="47625">
              <a:solidFill>
                <a:srgbClr val="0006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Заголовок 14"/>
          <p:cNvSpPr>
            <a:spLocks noGrp="1"/>
          </p:cNvSpPr>
          <p:nvPr>
            <p:ph type="title" hasCustomPrompt="1"/>
          </p:nvPr>
        </p:nvSpPr>
        <p:spPr>
          <a:xfrm>
            <a:off x="0" y="188913"/>
            <a:ext cx="6096000" cy="5355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b="1"/>
            </a:lvl1pPr>
          </a:lstStyle>
          <a:p>
            <a:r>
              <a:rPr lang="ru-RU" dirty="0" smtClean="0"/>
              <a:t>Содержание</a:t>
            </a:r>
            <a:endParaRPr lang="ru-RU" dirty="0"/>
          </a:p>
        </p:txBody>
      </p:sp>
      <p:sp>
        <p:nvSpPr>
          <p:cNvPr id="16" name="Рисунок 2"/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ru-RU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01231" y="6482990"/>
            <a:ext cx="730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n-US" sz="1200" dirty="0" err="1" smtClean="0">
                <a:solidFill>
                  <a:schemeClr val="bg1">
                    <a:lumMod val="65000"/>
                  </a:schemeClr>
                </a:solidFill>
              </a:rPr>
              <a:t>Ingate</a:t>
            </a:r>
            <a:endParaRPr lang="ru-RU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7"/>
          </p:nvPr>
        </p:nvSpPr>
        <p:spPr>
          <a:xfrm>
            <a:off x="101231" y="1070860"/>
            <a:ext cx="5651500" cy="5065713"/>
          </a:xfrm>
          <a:prstGeom prst="rect">
            <a:avLst/>
          </a:prstGeom>
        </p:spPr>
        <p:txBody>
          <a:bodyPr/>
          <a:lstStyle>
            <a:lvl1pPr marL="0" indent="273050" algn="l">
              <a:lnSpc>
                <a:spcPct val="150000"/>
              </a:lnSpc>
              <a:buFontTx/>
              <a:buBlip>
                <a:blip r:embed="rId2"/>
              </a:buBlip>
              <a:defRPr sz="1600"/>
            </a:lvl1pPr>
            <a:lvl2pPr marL="0" indent="273050" algn="l">
              <a:lnSpc>
                <a:spcPct val="150000"/>
              </a:lnSpc>
              <a:buFontTx/>
              <a:buBlip>
                <a:blip r:embed="rId2"/>
              </a:buBlip>
              <a:defRPr sz="1600"/>
            </a:lvl2pPr>
            <a:lvl3pPr marL="0" indent="273050" algn="l">
              <a:lnSpc>
                <a:spcPct val="150000"/>
              </a:lnSpc>
              <a:buFontTx/>
              <a:buBlip>
                <a:blip r:embed="rId2"/>
              </a:buBlip>
              <a:defRPr sz="1600"/>
            </a:lvl3pPr>
            <a:lvl4pPr marL="0" indent="273050" algn="l">
              <a:lnSpc>
                <a:spcPct val="150000"/>
              </a:lnSpc>
              <a:buFontTx/>
              <a:buBlip>
                <a:blip r:embed="rId2"/>
              </a:buBlip>
              <a:defRPr sz="1600"/>
            </a:lvl4pPr>
            <a:lvl5pPr marL="0" indent="273050" algn="l">
              <a:lnSpc>
                <a:spcPct val="150000"/>
              </a:lnSpc>
              <a:buFontTx/>
              <a:buBlip>
                <a:blip r:embed="rId2"/>
              </a:buBlip>
              <a:defRPr sz="16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651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1 строка (оранжевы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5222955" y="884057"/>
            <a:ext cx="1746090" cy="0"/>
            <a:chOff x="4208998" y="955581"/>
            <a:chExt cx="1746090" cy="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4208998" y="955581"/>
              <a:ext cx="589424" cy="0"/>
            </a:xfrm>
            <a:prstGeom prst="line">
              <a:avLst/>
            </a:prstGeom>
            <a:ln w="47625">
              <a:solidFill>
                <a:srgbClr val="0006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4798422" y="955581"/>
              <a:ext cx="618309" cy="0"/>
            </a:xfrm>
            <a:prstGeom prst="line">
              <a:avLst/>
            </a:prstGeom>
            <a:ln w="476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379971" y="955581"/>
              <a:ext cx="575117" cy="0"/>
            </a:xfrm>
            <a:prstGeom prst="line">
              <a:avLst/>
            </a:prstGeom>
            <a:ln w="47625">
              <a:solidFill>
                <a:srgbClr val="0006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Заголовок 14"/>
          <p:cNvSpPr>
            <a:spLocks noGrp="1"/>
          </p:cNvSpPr>
          <p:nvPr>
            <p:ph type="title"/>
          </p:nvPr>
        </p:nvSpPr>
        <p:spPr>
          <a:xfrm>
            <a:off x="0" y="205585"/>
            <a:ext cx="12192000" cy="5355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1368248" y="6482990"/>
            <a:ext cx="730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n-US" sz="1200" dirty="0" err="1" smtClean="0">
                <a:solidFill>
                  <a:schemeClr val="bg1">
                    <a:lumMod val="65000"/>
                  </a:schemeClr>
                </a:solidFill>
              </a:rPr>
              <a:t>Ingate</a:t>
            </a:r>
            <a:endParaRPr lang="ru-RU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111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артинка справа (зелены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 userDrawn="1"/>
        </p:nvGrpSpPr>
        <p:grpSpPr>
          <a:xfrm>
            <a:off x="2091135" y="884056"/>
            <a:ext cx="1746090" cy="0"/>
            <a:chOff x="4208998" y="955581"/>
            <a:chExt cx="1746090" cy="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4208998" y="955581"/>
              <a:ext cx="589424" cy="0"/>
            </a:xfrm>
            <a:prstGeom prst="line">
              <a:avLst/>
            </a:prstGeom>
            <a:ln w="47625">
              <a:solidFill>
                <a:srgbClr val="0006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4798422" y="955581"/>
              <a:ext cx="618309" cy="0"/>
            </a:xfrm>
            <a:prstGeom prst="line">
              <a:avLst/>
            </a:prstGeom>
            <a:ln w="476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5379971" y="955581"/>
              <a:ext cx="575117" cy="0"/>
            </a:xfrm>
            <a:prstGeom prst="line">
              <a:avLst/>
            </a:prstGeom>
            <a:ln w="47625">
              <a:solidFill>
                <a:srgbClr val="0006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Заголовок 14"/>
          <p:cNvSpPr>
            <a:spLocks noGrp="1"/>
          </p:cNvSpPr>
          <p:nvPr>
            <p:ph type="title"/>
          </p:nvPr>
        </p:nvSpPr>
        <p:spPr>
          <a:xfrm>
            <a:off x="0" y="188913"/>
            <a:ext cx="6096000" cy="5355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6" name="Рисунок 2"/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ru-RU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01231" y="6482990"/>
            <a:ext cx="730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n-US" sz="1200" dirty="0" err="1" smtClean="0">
                <a:solidFill>
                  <a:schemeClr val="bg1">
                    <a:lumMod val="65000"/>
                  </a:schemeClr>
                </a:solidFill>
              </a:rPr>
              <a:t>Ingate</a:t>
            </a:r>
            <a:endParaRPr lang="ru-RU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596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артинка справа (желты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2"/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grpSp>
        <p:nvGrpSpPr>
          <p:cNvPr id="8" name="Группа 7"/>
          <p:cNvGrpSpPr/>
          <p:nvPr userDrawn="1"/>
        </p:nvGrpSpPr>
        <p:grpSpPr>
          <a:xfrm>
            <a:off x="2091135" y="884056"/>
            <a:ext cx="1746090" cy="0"/>
            <a:chOff x="4208998" y="955581"/>
            <a:chExt cx="1746090" cy="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4208998" y="955581"/>
              <a:ext cx="589424" cy="0"/>
            </a:xfrm>
            <a:prstGeom prst="line">
              <a:avLst/>
            </a:prstGeom>
            <a:ln w="47625">
              <a:solidFill>
                <a:srgbClr val="0006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4798422" y="955581"/>
              <a:ext cx="618309" cy="0"/>
            </a:xfrm>
            <a:prstGeom prst="line">
              <a:avLst/>
            </a:prstGeom>
            <a:ln w="476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5379971" y="955581"/>
              <a:ext cx="575117" cy="0"/>
            </a:xfrm>
            <a:prstGeom prst="line">
              <a:avLst/>
            </a:prstGeom>
            <a:ln w="47625">
              <a:solidFill>
                <a:srgbClr val="0006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Заголовок 14"/>
          <p:cNvSpPr>
            <a:spLocks noGrp="1"/>
          </p:cNvSpPr>
          <p:nvPr>
            <p:ph type="title"/>
          </p:nvPr>
        </p:nvSpPr>
        <p:spPr>
          <a:xfrm>
            <a:off x="0" y="188913"/>
            <a:ext cx="6096000" cy="5355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01231" y="6482990"/>
            <a:ext cx="730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n-US" sz="1200" dirty="0" err="1" smtClean="0">
                <a:solidFill>
                  <a:schemeClr val="bg1">
                    <a:lumMod val="65000"/>
                  </a:schemeClr>
                </a:solidFill>
              </a:rPr>
              <a:t>Ingate</a:t>
            </a:r>
            <a:endParaRPr lang="ru-RU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717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артинка справа (оранжевы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2"/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grpSp>
        <p:nvGrpSpPr>
          <p:cNvPr id="8" name="Группа 7"/>
          <p:cNvGrpSpPr/>
          <p:nvPr userDrawn="1"/>
        </p:nvGrpSpPr>
        <p:grpSpPr>
          <a:xfrm>
            <a:off x="2091135" y="884056"/>
            <a:ext cx="1746090" cy="0"/>
            <a:chOff x="4208998" y="955581"/>
            <a:chExt cx="1746090" cy="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4208998" y="955581"/>
              <a:ext cx="589424" cy="0"/>
            </a:xfrm>
            <a:prstGeom prst="line">
              <a:avLst/>
            </a:prstGeom>
            <a:ln w="47625">
              <a:solidFill>
                <a:srgbClr val="0006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4798422" y="955581"/>
              <a:ext cx="618309" cy="0"/>
            </a:xfrm>
            <a:prstGeom prst="line">
              <a:avLst/>
            </a:prstGeom>
            <a:ln w="476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5379971" y="955581"/>
              <a:ext cx="575117" cy="0"/>
            </a:xfrm>
            <a:prstGeom prst="line">
              <a:avLst/>
            </a:prstGeom>
            <a:ln w="47625">
              <a:solidFill>
                <a:srgbClr val="0006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Заголовок 14"/>
          <p:cNvSpPr>
            <a:spLocks noGrp="1"/>
          </p:cNvSpPr>
          <p:nvPr>
            <p:ph type="title"/>
          </p:nvPr>
        </p:nvSpPr>
        <p:spPr>
          <a:xfrm>
            <a:off x="0" y="188913"/>
            <a:ext cx="6096000" cy="5355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01231" y="6482990"/>
            <a:ext cx="730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n-US" sz="1200" dirty="0" err="1" smtClean="0">
                <a:solidFill>
                  <a:schemeClr val="bg1">
                    <a:lumMod val="65000"/>
                  </a:schemeClr>
                </a:solidFill>
              </a:rPr>
              <a:t>Ingate</a:t>
            </a:r>
            <a:endParaRPr lang="ru-RU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075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2 строки (зелены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5222955" y="1284889"/>
            <a:ext cx="1746090" cy="0"/>
            <a:chOff x="4208998" y="955581"/>
            <a:chExt cx="1746090" cy="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4208998" y="955581"/>
              <a:ext cx="589424" cy="0"/>
            </a:xfrm>
            <a:prstGeom prst="line">
              <a:avLst/>
            </a:prstGeom>
            <a:ln w="47625">
              <a:solidFill>
                <a:srgbClr val="0006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4798422" y="955581"/>
              <a:ext cx="618309" cy="0"/>
            </a:xfrm>
            <a:prstGeom prst="line">
              <a:avLst/>
            </a:prstGeom>
            <a:ln w="476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379971" y="955581"/>
              <a:ext cx="575117" cy="0"/>
            </a:xfrm>
            <a:prstGeom prst="line">
              <a:avLst/>
            </a:prstGeom>
            <a:ln w="47625">
              <a:solidFill>
                <a:srgbClr val="0006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Заголовок 14"/>
          <p:cNvSpPr>
            <a:spLocks noGrp="1"/>
          </p:cNvSpPr>
          <p:nvPr>
            <p:ph type="title" hasCustomPrompt="1"/>
          </p:nvPr>
        </p:nvSpPr>
        <p:spPr>
          <a:xfrm>
            <a:off x="0" y="196928"/>
            <a:ext cx="12192000" cy="978729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 b="1" baseline="0"/>
            </a:lvl1pPr>
          </a:lstStyle>
          <a:p>
            <a:r>
              <a:rPr lang="ru-RU" dirty="0" smtClean="0"/>
              <a:t>ЗАГОЛОВОЧНЫЙ </a:t>
            </a:r>
            <a:br>
              <a:rPr lang="ru-RU" dirty="0" smtClean="0"/>
            </a:b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1368248" y="6482990"/>
            <a:ext cx="730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n-US" sz="1200" dirty="0" err="1" smtClean="0">
                <a:solidFill>
                  <a:schemeClr val="bg1">
                    <a:lumMod val="65000"/>
                  </a:schemeClr>
                </a:solidFill>
              </a:rPr>
              <a:t>Ingate</a:t>
            </a:r>
            <a:endParaRPr lang="ru-RU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153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2 строки (желты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5222955" y="1284889"/>
            <a:ext cx="1746090" cy="0"/>
            <a:chOff x="4208998" y="955581"/>
            <a:chExt cx="1746090" cy="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4208998" y="955581"/>
              <a:ext cx="589424" cy="0"/>
            </a:xfrm>
            <a:prstGeom prst="line">
              <a:avLst/>
            </a:prstGeom>
            <a:ln w="47625">
              <a:solidFill>
                <a:srgbClr val="0006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4798422" y="955581"/>
              <a:ext cx="618309" cy="0"/>
            </a:xfrm>
            <a:prstGeom prst="line">
              <a:avLst/>
            </a:prstGeom>
            <a:ln w="476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379971" y="955581"/>
              <a:ext cx="575117" cy="0"/>
            </a:xfrm>
            <a:prstGeom prst="line">
              <a:avLst/>
            </a:prstGeom>
            <a:ln w="47625">
              <a:solidFill>
                <a:srgbClr val="0006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Заголовок 14"/>
          <p:cNvSpPr>
            <a:spLocks noGrp="1"/>
          </p:cNvSpPr>
          <p:nvPr>
            <p:ph type="title" hasCustomPrompt="1"/>
          </p:nvPr>
        </p:nvSpPr>
        <p:spPr>
          <a:xfrm>
            <a:off x="0" y="196928"/>
            <a:ext cx="12192000" cy="978729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 b="1" baseline="0"/>
            </a:lvl1pPr>
          </a:lstStyle>
          <a:p>
            <a:r>
              <a:rPr lang="ru-RU" dirty="0" smtClean="0"/>
              <a:t>ЗАГОЛОВОЧНЫЙ </a:t>
            </a:r>
            <a:br>
              <a:rPr lang="ru-RU" dirty="0" smtClean="0"/>
            </a:b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1368248" y="6482990"/>
            <a:ext cx="730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n-US" sz="1200" dirty="0" err="1" smtClean="0">
                <a:solidFill>
                  <a:schemeClr val="bg1">
                    <a:lumMod val="65000"/>
                  </a:schemeClr>
                </a:solidFill>
              </a:rPr>
              <a:t>Ingate</a:t>
            </a:r>
            <a:endParaRPr lang="ru-RU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482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2 строки (оранжевы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5222955" y="1284889"/>
            <a:ext cx="1746090" cy="0"/>
            <a:chOff x="4208998" y="955581"/>
            <a:chExt cx="1746090" cy="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4208998" y="955581"/>
              <a:ext cx="589424" cy="0"/>
            </a:xfrm>
            <a:prstGeom prst="line">
              <a:avLst/>
            </a:prstGeom>
            <a:ln w="47625">
              <a:solidFill>
                <a:srgbClr val="0006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4798422" y="955581"/>
              <a:ext cx="618309" cy="0"/>
            </a:xfrm>
            <a:prstGeom prst="line">
              <a:avLst/>
            </a:prstGeom>
            <a:ln w="476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379971" y="955581"/>
              <a:ext cx="575117" cy="0"/>
            </a:xfrm>
            <a:prstGeom prst="line">
              <a:avLst/>
            </a:prstGeom>
            <a:ln w="47625">
              <a:solidFill>
                <a:srgbClr val="0006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Заголовок 14"/>
          <p:cNvSpPr>
            <a:spLocks noGrp="1"/>
          </p:cNvSpPr>
          <p:nvPr>
            <p:ph type="title" hasCustomPrompt="1"/>
          </p:nvPr>
        </p:nvSpPr>
        <p:spPr>
          <a:xfrm>
            <a:off x="0" y="196928"/>
            <a:ext cx="12192000" cy="978729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 b="1" baseline="0"/>
            </a:lvl1pPr>
          </a:lstStyle>
          <a:p>
            <a:r>
              <a:rPr lang="ru-RU" dirty="0" smtClean="0"/>
              <a:t>ЗАГОЛОВОЧНЫЙ </a:t>
            </a:r>
            <a:br>
              <a:rPr lang="ru-RU" dirty="0" smtClean="0"/>
            </a:b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1368248" y="6482990"/>
            <a:ext cx="730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n-US" sz="1200" dirty="0" err="1" smtClean="0">
                <a:solidFill>
                  <a:schemeClr val="bg1">
                    <a:lumMod val="65000"/>
                  </a:schemeClr>
                </a:solidFill>
              </a:rPr>
              <a:t>Ingate</a:t>
            </a:r>
            <a:endParaRPr lang="ru-RU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055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: картинка-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 userDrawn="1"/>
        </p:nvGrpSpPr>
        <p:grpSpPr>
          <a:xfrm>
            <a:off x="5222955" y="884057"/>
            <a:ext cx="1746090" cy="0"/>
            <a:chOff x="4208998" y="955581"/>
            <a:chExt cx="1746090" cy="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4208998" y="955581"/>
              <a:ext cx="589424" cy="0"/>
            </a:xfrm>
            <a:prstGeom prst="line">
              <a:avLst/>
            </a:prstGeom>
            <a:ln w="47625">
              <a:solidFill>
                <a:srgbClr val="0006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4798422" y="955581"/>
              <a:ext cx="618309" cy="0"/>
            </a:xfrm>
            <a:prstGeom prst="line">
              <a:avLst/>
            </a:prstGeom>
            <a:ln w="476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5379971" y="955581"/>
              <a:ext cx="575117" cy="0"/>
            </a:xfrm>
            <a:prstGeom prst="line">
              <a:avLst/>
            </a:prstGeom>
            <a:ln w="47625">
              <a:solidFill>
                <a:srgbClr val="0006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Заголовок 14"/>
          <p:cNvSpPr>
            <a:spLocks noGrp="1"/>
          </p:cNvSpPr>
          <p:nvPr>
            <p:ph type="title"/>
          </p:nvPr>
        </p:nvSpPr>
        <p:spPr>
          <a:xfrm>
            <a:off x="0" y="205585"/>
            <a:ext cx="12192000" cy="5355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4" name="Текст 3"/>
          <p:cNvSpPr>
            <a:spLocks noGrp="1"/>
          </p:cNvSpPr>
          <p:nvPr>
            <p:ph type="body" sz="half" idx="2"/>
          </p:nvPr>
        </p:nvSpPr>
        <p:spPr>
          <a:xfrm>
            <a:off x="359393" y="4114800"/>
            <a:ext cx="3452258" cy="18859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half" idx="12"/>
          </p:nvPr>
        </p:nvSpPr>
        <p:spPr>
          <a:xfrm>
            <a:off x="4377476" y="4114800"/>
            <a:ext cx="3452258" cy="18859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7" name="Текст 3"/>
          <p:cNvSpPr>
            <a:spLocks noGrp="1"/>
          </p:cNvSpPr>
          <p:nvPr>
            <p:ph type="body" sz="half" idx="13"/>
          </p:nvPr>
        </p:nvSpPr>
        <p:spPr>
          <a:xfrm>
            <a:off x="8395559" y="4114800"/>
            <a:ext cx="3452258" cy="18859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3" name="Рисунок 2"/>
          <p:cNvSpPr>
            <a:spLocks noGrp="1"/>
          </p:cNvSpPr>
          <p:nvPr>
            <p:ph type="pic" sz="quarter" idx="14"/>
          </p:nvPr>
        </p:nvSpPr>
        <p:spPr>
          <a:xfrm>
            <a:off x="359576" y="1604904"/>
            <a:ext cx="3452074" cy="227488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24" name="Рисунок 2"/>
          <p:cNvSpPr>
            <a:spLocks noGrp="1"/>
          </p:cNvSpPr>
          <p:nvPr>
            <p:ph type="pic" sz="quarter" idx="15"/>
          </p:nvPr>
        </p:nvSpPr>
        <p:spPr>
          <a:xfrm>
            <a:off x="4369963" y="1604903"/>
            <a:ext cx="3452074" cy="227488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25" name="Рисунок 2"/>
          <p:cNvSpPr>
            <a:spLocks noGrp="1"/>
          </p:cNvSpPr>
          <p:nvPr>
            <p:ph type="pic" sz="quarter" idx="16"/>
          </p:nvPr>
        </p:nvSpPr>
        <p:spPr>
          <a:xfrm>
            <a:off x="8395743" y="1604903"/>
            <a:ext cx="3452074" cy="227488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1368248" y="6482990"/>
            <a:ext cx="730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n-US" sz="1200" dirty="0" err="1" smtClean="0">
                <a:solidFill>
                  <a:schemeClr val="bg1">
                    <a:lumMod val="65000"/>
                  </a:schemeClr>
                </a:solidFill>
              </a:rPr>
              <a:t>Ingate</a:t>
            </a:r>
            <a:endParaRPr lang="ru-RU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784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3050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 (оранжевы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16" name="Заголовок 14"/>
          <p:cNvSpPr>
            <a:spLocks noGrp="1"/>
          </p:cNvSpPr>
          <p:nvPr>
            <p:ph type="title"/>
          </p:nvPr>
        </p:nvSpPr>
        <p:spPr>
          <a:xfrm>
            <a:off x="0" y="2659004"/>
            <a:ext cx="4536000" cy="1533745"/>
          </a:xfrm>
          <a:prstGeom prst="rect">
            <a:avLst/>
          </a:prstGeom>
          <a:solidFill>
            <a:schemeClr val="accent2">
              <a:alpha val="75000"/>
            </a:schemeClr>
          </a:solidFill>
          <a:ln>
            <a:noFill/>
          </a:ln>
        </p:spPr>
        <p:txBody>
          <a:bodyPr vert="horz" lIns="540000" tIns="540000" rIns="540000" bIns="540000" rtlCol="0" anchor="ctr">
            <a:spAutoFit/>
          </a:bodyPr>
          <a:lstStyle>
            <a:lvl1pPr marL="0" indent="0" algn="l" defTabSz="1612900">
              <a:spcBef>
                <a:spcPts val="0"/>
              </a:spcBef>
              <a:spcAft>
                <a:spcPts val="0"/>
              </a:spcAft>
              <a:tabLst>
                <a:tab pos="4840288" algn="l"/>
              </a:tabLst>
              <a:defRPr b="1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929296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3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1 строка (зелены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grpSp>
        <p:nvGrpSpPr>
          <p:cNvPr id="8" name="Группа 7"/>
          <p:cNvGrpSpPr/>
          <p:nvPr userDrawn="1"/>
        </p:nvGrpSpPr>
        <p:grpSpPr>
          <a:xfrm>
            <a:off x="5222955" y="884056"/>
            <a:ext cx="1746090" cy="0"/>
            <a:chOff x="4208998" y="955581"/>
            <a:chExt cx="1746090" cy="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4208998" y="955581"/>
              <a:ext cx="589424" cy="0"/>
            </a:xfrm>
            <a:prstGeom prst="line">
              <a:avLst/>
            </a:prstGeom>
            <a:ln w="476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4798422" y="955581"/>
              <a:ext cx="618309" cy="0"/>
            </a:xfrm>
            <a:prstGeom prst="line">
              <a:avLst/>
            </a:prstGeom>
            <a:ln w="476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5379971" y="955581"/>
              <a:ext cx="575117" cy="0"/>
            </a:xfrm>
            <a:prstGeom prst="line">
              <a:avLst/>
            </a:prstGeom>
            <a:ln w="476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Заголовок 14"/>
          <p:cNvSpPr>
            <a:spLocks noGrp="1"/>
          </p:cNvSpPr>
          <p:nvPr>
            <p:ph type="title"/>
          </p:nvPr>
        </p:nvSpPr>
        <p:spPr>
          <a:xfrm>
            <a:off x="0" y="205584"/>
            <a:ext cx="12192000" cy="5355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1368248" y="6482990"/>
            <a:ext cx="730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n-US" sz="1200" dirty="0" err="1" smtClean="0">
                <a:solidFill>
                  <a:schemeClr val="bg1">
                    <a:lumMod val="65000"/>
                  </a:schemeClr>
                </a:solidFill>
              </a:rPr>
              <a:t>Ingate</a:t>
            </a:r>
            <a:endParaRPr lang="ru-RU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057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 (желты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16" name="Заголовок 14"/>
          <p:cNvSpPr>
            <a:spLocks noGrp="1"/>
          </p:cNvSpPr>
          <p:nvPr>
            <p:ph type="title"/>
          </p:nvPr>
        </p:nvSpPr>
        <p:spPr>
          <a:xfrm>
            <a:off x="0" y="2659005"/>
            <a:ext cx="4536000" cy="1533745"/>
          </a:xfrm>
          <a:prstGeom prst="rect">
            <a:avLst/>
          </a:prstGeom>
          <a:solidFill>
            <a:schemeClr val="accent1">
              <a:alpha val="75000"/>
            </a:schemeClr>
          </a:solidFill>
        </p:spPr>
        <p:txBody>
          <a:bodyPr vert="horz" lIns="540000" tIns="540000" rIns="540000" bIns="540000" rtlCol="0" anchor="ctr">
            <a:spAutoFit/>
          </a:bodyPr>
          <a:lstStyle>
            <a:lvl1pPr marL="0" indent="0" algn="l" defTabSz="1612900">
              <a:spcBef>
                <a:spcPts val="0"/>
              </a:spcBef>
              <a:spcAft>
                <a:spcPts val="0"/>
              </a:spcAft>
              <a:tabLst>
                <a:tab pos="4840288" algn="l"/>
              </a:tabLst>
              <a:defRPr b="1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694138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3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 (зелены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16" name="Заголовок 14"/>
          <p:cNvSpPr>
            <a:spLocks noGrp="1"/>
          </p:cNvSpPr>
          <p:nvPr>
            <p:ph type="title"/>
          </p:nvPr>
        </p:nvSpPr>
        <p:spPr>
          <a:xfrm>
            <a:off x="0" y="2659005"/>
            <a:ext cx="4536000" cy="1533745"/>
          </a:xfrm>
          <a:prstGeom prst="rect">
            <a:avLst/>
          </a:prstGeom>
          <a:solidFill>
            <a:schemeClr val="accent3">
              <a:alpha val="75000"/>
            </a:schemeClr>
          </a:solidFill>
        </p:spPr>
        <p:txBody>
          <a:bodyPr vert="horz" lIns="540000" tIns="540000" rIns="540000" bIns="540000" rtlCol="0" anchor="ctr">
            <a:spAutoFit/>
          </a:bodyPr>
          <a:lstStyle>
            <a:lvl1pPr marL="0" indent="0" algn="l" defTabSz="1612900">
              <a:spcBef>
                <a:spcPts val="0"/>
              </a:spcBef>
              <a:spcAft>
                <a:spcPts val="0"/>
              </a:spcAft>
              <a:tabLst>
                <a:tab pos="4840288" algn="l"/>
              </a:tabLst>
              <a:defRPr b="1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076649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3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лайд с контак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223838" y="5385324"/>
            <a:ext cx="609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FFFF"/>
                </a:solidFill>
              </a:rPr>
              <a:t>г. Москва, </a:t>
            </a:r>
            <a:r>
              <a:rPr lang="ru-RU" dirty="0" err="1">
                <a:solidFill>
                  <a:srgbClr val="FFFFFF"/>
                </a:solidFill>
              </a:rPr>
              <a:t>Новоданиловская</a:t>
            </a:r>
            <a:r>
              <a:rPr lang="ru-RU" dirty="0">
                <a:solidFill>
                  <a:srgbClr val="FFFFFF"/>
                </a:solidFill>
              </a:rPr>
              <a:t> набережная, д. 4А</a:t>
            </a:r>
          </a:p>
          <a:p>
            <a:r>
              <a:rPr lang="ru-RU" dirty="0">
                <a:solidFill>
                  <a:srgbClr val="FFFFFF"/>
                </a:solidFill>
              </a:rPr>
              <a:t>+7 (495) </a:t>
            </a:r>
            <a:r>
              <a:rPr lang="ru-RU" dirty="0" smtClean="0">
                <a:solidFill>
                  <a:srgbClr val="FFFFFF"/>
                </a:solidFill>
              </a:rPr>
              <a:t>642 64 42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promo.ingate.ru</a:t>
            </a:r>
            <a:endParaRPr lang="ru-RU" dirty="0">
              <a:solidFill>
                <a:srgbClr val="FFFFFF"/>
              </a:solidFill>
            </a:endParaRPr>
          </a:p>
          <a:p>
            <a:r>
              <a:rPr lang="ru-RU" dirty="0">
                <a:solidFill>
                  <a:srgbClr val="FFFFFF"/>
                </a:solidFill>
              </a:rPr>
              <a:t>info@ingate.ru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17" y="2894567"/>
            <a:ext cx="6543642" cy="106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6531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1 строка (желты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grpSp>
        <p:nvGrpSpPr>
          <p:cNvPr id="7" name="Группа 6"/>
          <p:cNvGrpSpPr/>
          <p:nvPr userDrawn="1"/>
        </p:nvGrpSpPr>
        <p:grpSpPr>
          <a:xfrm>
            <a:off x="5222955" y="884057"/>
            <a:ext cx="1746090" cy="0"/>
            <a:chOff x="4208998" y="955581"/>
            <a:chExt cx="1746090" cy="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4208998" y="955581"/>
              <a:ext cx="589424" cy="0"/>
            </a:xfrm>
            <a:prstGeom prst="line">
              <a:avLst/>
            </a:prstGeom>
            <a:ln w="47625">
              <a:solidFill>
                <a:srgbClr val="0006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4798422" y="955581"/>
              <a:ext cx="618309" cy="0"/>
            </a:xfrm>
            <a:prstGeom prst="line">
              <a:avLst/>
            </a:prstGeom>
            <a:ln w="476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379971" y="955581"/>
              <a:ext cx="575117" cy="0"/>
            </a:xfrm>
            <a:prstGeom prst="line">
              <a:avLst/>
            </a:prstGeom>
            <a:ln w="47625">
              <a:solidFill>
                <a:srgbClr val="0006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Заголовок 14"/>
          <p:cNvSpPr>
            <a:spLocks noGrp="1"/>
          </p:cNvSpPr>
          <p:nvPr>
            <p:ph type="title"/>
          </p:nvPr>
        </p:nvSpPr>
        <p:spPr>
          <a:xfrm>
            <a:off x="0" y="205585"/>
            <a:ext cx="12192000" cy="5355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1368248" y="6482990"/>
            <a:ext cx="730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n-US" sz="1200" dirty="0" err="1" smtClean="0">
                <a:solidFill>
                  <a:schemeClr val="bg1">
                    <a:lumMod val="65000"/>
                  </a:schemeClr>
                </a:solidFill>
              </a:rPr>
              <a:t>Ingate</a:t>
            </a:r>
            <a:endParaRPr lang="ru-RU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964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1 строка (оранжевы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grpSp>
        <p:nvGrpSpPr>
          <p:cNvPr id="7" name="Группа 6"/>
          <p:cNvGrpSpPr/>
          <p:nvPr userDrawn="1"/>
        </p:nvGrpSpPr>
        <p:grpSpPr>
          <a:xfrm>
            <a:off x="5222955" y="884057"/>
            <a:ext cx="1746090" cy="0"/>
            <a:chOff x="4208998" y="955581"/>
            <a:chExt cx="1746090" cy="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4208998" y="955581"/>
              <a:ext cx="589424" cy="0"/>
            </a:xfrm>
            <a:prstGeom prst="line">
              <a:avLst/>
            </a:prstGeom>
            <a:ln w="47625">
              <a:solidFill>
                <a:srgbClr val="0006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4798422" y="955581"/>
              <a:ext cx="618309" cy="0"/>
            </a:xfrm>
            <a:prstGeom prst="line">
              <a:avLst/>
            </a:prstGeom>
            <a:ln w="476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379971" y="955581"/>
              <a:ext cx="575117" cy="0"/>
            </a:xfrm>
            <a:prstGeom prst="line">
              <a:avLst/>
            </a:prstGeom>
            <a:ln w="47625">
              <a:solidFill>
                <a:srgbClr val="0006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Заголовок 14"/>
          <p:cNvSpPr>
            <a:spLocks noGrp="1"/>
          </p:cNvSpPr>
          <p:nvPr>
            <p:ph type="title"/>
          </p:nvPr>
        </p:nvSpPr>
        <p:spPr>
          <a:xfrm>
            <a:off x="0" y="205585"/>
            <a:ext cx="12192000" cy="5355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1368248" y="6482990"/>
            <a:ext cx="730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n-US" sz="1200" dirty="0" err="1" smtClean="0">
                <a:solidFill>
                  <a:schemeClr val="bg1">
                    <a:lumMod val="65000"/>
                  </a:schemeClr>
                </a:solidFill>
              </a:rPr>
              <a:t>Ingate</a:t>
            </a:r>
            <a:endParaRPr lang="ru-RU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316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справа (зелены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 userDrawn="1"/>
        </p:nvGrpSpPr>
        <p:grpSpPr>
          <a:xfrm>
            <a:off x="2091135" y="884056"/>
            <a:ext cx="1746090" cy="0"/>
            <a:chOff x="4208998" y="955581"/>
            <a:chExt cx="1746090" cy="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4208998" y="955581"/>
              <a:ext cx="589424" cy="0"/>
            </a:xfrm>
            <a:prstGeom prst="line">
              <a:avLst/>
            </a:prstGeom>
            <a:ln w="47625">
              <a:solidFill>
                <a:srgbClr val="0006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4798422" y="955581"/>
              <a:ext cx="618309" cy="0"/>
            </a:xfrm>
            <a:prstGeom prst="line">
              <a:avLst/>
            </a:prstGeom>
            <a:ln w="476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5379971" y="955581"/>
              <a:ext cx="575117" cy="0"/>
            </a:xfrm>
            <a:prstGeom prst="line">
              <a:avLst/>
            </a:prstGeom>
            <a:ln w="47625">
              <a:solidFill>
                <a:srgbClr val="0006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Заголовок 14"/>
          <p:cNvSpPr>
            <a:spLocks noGrp="1"/>
          </p:cNvSpPr>
          <p:nvPr>
            <p:ph type="title"/>
          </p:nvPr>
        </p:nvSpPr>
        <p:spPr>
          <a:xfrm>
            <a:off x="0" y="188913"/>
            <a:ext cx="6096000" cy="5355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6" name="Рисунок 2"/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ru-RU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01231" y="6482990"/>
            <a:ext cx="730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n-US" sz="1200" dirty="0" err="1" smtClean="0">
                <a:solidFill>
                  <a:schemeClr val="bg1">
                    <a:lumMod val="65000"/>
                  </a:schemeClr>
                </a:solidFill>
              </a:rPr>
              <a:t>Ingate</a:t>
            </a:r>
            <a:endParaRPr lang="ru-RU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005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справа (желты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2"/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grpSp>
        <p:nvGrpSpPr>
          <p:cNvPr id="8" name="Группа 7"/>
          <p:cNvGrpSpPr/>
          <p:nvPr userDrawn="1"/>
        </p:nvGrpSpPr>
        <p:grpSpPr>
          <a:xfrm>
            <a:off x="2091135" y="884056"/>
            <a:ext cx="1746090" cy="0"/>
            <a:chOff x="4208998" y="955581"/>
            <a:chExt cx="1746090" cy="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4208998" y="955581"/>
              <a:ext cx="589424" cy="0"/>
            </a:xfrm>
            <a:prstGeom prst="line">
              <a:avLst/>
            </a:prstGeom>
            <a:ln w="47625">
              <a:solidFill>
                <a:srgbClr val="0006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4798422" y="955581"/>
              <a:ext cx="618309" cy="0"/>
            </a:xfrm>
            <a:prstGeom prst="line">
              <a:avLst/>
            </a:prstGeom>
            <a:ln w="476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5379971" y="955581"/>
              <a:ext cx="575117" cy="0"/>
            </a:xfrm>
            <a:prstGeom prst="line">
              <a:avLst/>
            </a:prstGeom>
            <a:ln w="47625">
              <a:solidFill>
                <a:srgbClr val="0006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Заголовок 14"/>
          <p:cNvSpPr>
            <a:spLocks noGrp="1"/>
          </p:cNvSpPr>
          <p:nvPr>
            <p:ph type="title"/>
          </p:nvPr>
        </p:nvSpPr>
        <p:spPr>
          <a:xfrm>
            <a:off x="0" y="188913"/>
            <a:ext cx="6096000" cy="5355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01231" y="6482990"/>
            <a:ext cx="730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n-US" sz="1200" dirty="0" err="1" smtClean="0">
                <a:solidFill>
                  <a:schemeClr val="bg1">
                    <a:lumMod val="65000"/>
                  </a:schemeClr>
                </a:solidFill>
              </a:rPr>
              <a:t>Ingate</a:t>
            </a:r>
            <a:endParaRPr lang="ru-RU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653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справа (оранжевы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2"/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grpSp>
        <p:nvGrpSpPr>
          <p:cNvPr id="8" name="Группа 7"/>
          <p:cNvGrpSpPr/>
          <p:nvPr userDrawn="1"/>
        </p:nvGrpSpPr>
        <p:grpSpPr>
          <a:xfrm>
            <a:off x="2091135" y="884056"/>
            <a:ext cx="1746090" cy="0"/>
            <a:chOff x="4208998" y="955581"/>
            <a:chExt cx="1746090" cy="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4208998" y="955581"/>
              <a:ext cx="589424" cy="0"/>
            </a:xfrm>
            <a:prstGeom prst="line">
              <a:avLst/>
            </a:prstGeom>
            <a:ln w="47625">
              <a:solidFill>
                <a:srgbClr val="0006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4798422" y="955581"/>
              <a:ext cx="618309" cy="0"/>
            </a:xfrm>
            <a:prstGeom prst="line">
              <a:avLst/>
            </a:prstGeom>
            <a:ln w="476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5379971" y="955581"/>
              <a:ext cx="575117" cy="0"/>
            </a:xfrm>
            <a:prstGeom prst="line">
              <a:avLst/>
            </a:prstGeom>
            <a:ln w="47625">
              <a:solidFill>
                <a:srgbClr val="0006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Заголовок 14"/>
          <p:cNvSpPr>
            <a:spLocks noGrp="1"/>
          </p:cNvSpPr>
          <p:nvPr>
            <p:ph type="title"/>
          </p:nvPr>
        </p:nvSpPr>
        <p:spPr>
          <a:xfrm>
            <a:off x="0" y="188913"/>
            <a:ext cx="6096000" cy="5355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01231" y="6482990"/>
            <a:ext cx="730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n-US" sz="1200" dirty="0" err="1" smtClean="0">
                <a:solidFill>
                  <a:schemeClr val="bg1">
                    <a:lumMod val="65000"/>
                  </a:schemeClr>
                </a:solidFill>
              </a:rPr>
              <a:t>Ingate</a:t>
            </a:r>
            <a:endParaRPr lang="ru-RU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469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2 строки (зелены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grpSp>
        <p:nvGrpSpPr>
          <p:cNvPr id="7" name="Группа 6"/>
          <p:cNvGrpSpPr/>
          <p:nvPr userDrawn="1"/>
        </p:nvGrpSpPr>
        <p:grpSpPr>
          <a:xfrm>
            <a:off x="5222955" y="1284889"/>
            <a:ext cx="1746090" cy="0"/>
            <a:chOff x="4208998" y="955581"/>
            <a:chExt cx="1746090" cy="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4208998" y="955581"/>
              <a:ext cx="589424" cy="0"/>
            </a:xfrm>
            <a:prstGeom prst="line">
              <a:avLst/>
            </a:prstGeom>
            <a:ln w="47625">
              <a:solidFill>
                <a:srgbClr val="0006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4798422" y="955581"/>
              <a:ext cx="618309" cy="0"/>
            </a:xfrm>
            <a:prstGeom prst="line">
              <a:avLst/>
            </a:prstGeom>
            <a:ln w="476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379971" y="955581"/>
              <a:ext cx="575117" cy="0"/>
            </a:xfrm>
            <a:prstGeom prst="line">
              <a:avLst/>
            </a:prstGeom>
            <a:ln w="47625">
              <a:solidFill>
                <a:srgbClr val="0006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Заголовок 14"/>
          <p:cNvSpPr>
            <a:spLocks noGrp="1"/>
          </p:cNvSpPr>
          <p:nvPr>
            <p:ph type="title" hasCustomPrompt="1"/>
          </p:nvPr>
        </p:nvSpPr>
        <p:spPr>
          <a:xfrm>
            <a:off x="0" y="196928"/>
            <a:ext cx="12192000" cy="978729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ЗАГОЛОВОЧНЫЙ </a:t>
            </a:r>
            <a:br>
              <a:rPr lang="ru-RU" dirty="0" smtClean="0"/>
            </a:b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1368248" y="6482990"/>
            <a:ext cx="730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n-US" sz="1200" dirty="0" err="1" smtClean="0">
                <a:solidFill>
                  <a:schemeClr val="bg1">
                    <a:lumMod val="65000"/>
                  </a:schemeClr>
                </a:solidFill>
              </a:rPr>
              <a:t>Ingate</a:t>
            </a:r>
            <a:endParaRPr lang="ru-RU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397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ltDnDi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9698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4" r:id="rId12"/>
    <p:sldLayoutId id="2147483745" r:id="rId13"/>
    <p:sldLayoutId id="2147483746" r:id="rId14"/>
    <p:sldLayoutId id="2147483747" r:id="rId15"/>
    <p:sldLayoutId id="2147483675" r:id="rId16"/>
    <p:sldLayoutId id="2147483729" r:id="rId17"/>
    <p:sldLayoutId id="2147483677" r:id="rId18"/>
    <p:sldLayoutId id="2147483650" r:id="rId19"/>
    <p:sldLayoutId id="2147483660" r:id="rId20"/>
    <p:sldLayoutId id="2147483696" r:id="rId21"/>
    <p:sldLayoutId id="2147483697" r:id="rId22"/>
    <p:sldLayoutId id="2147483698" r:id="rId23"/>
    <p:sldLayoutId id="2147483651" r:id="rId24"/>
    <p:sldLayoutId id="2147483661" r:id="rId25"/>
    <p:sldLayoutId id="2147483662" r:id="rId26"/>
    <p:sldLayoutId id="2147483666" r:id="rId27"/>
    <p:sldLayoutId id="2147483721" r:id="rId28"/>
    <p:sldLayoutId id="2147483652" r:id="rId29"/>
    <p:sldLayoutId id="2147483722" r:id="rId30"/>
    <p:sldLayoutId id="2147483723" r:id="rId31"/>
    <p:sldLayoutId id="2147483727" r:id="rId3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kern="1200" cap="all" baseline="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7559">
          <p15:clr>
            <a:srgbClr val="F26B43"/>
          </p15:clr>
        </p15:guide>
        <p15:guide id="3" pos="121">
          <p15:clr>
            <a:srgbClr val="F26B43"/>
          </p15:clr>
        </p15:guide>
        <p15:guide id="4" orient="horz" pos="119">
          <p15:clr>
            <a:srgbClr val="F26B43"/>
          </p15:clr>
        </p15:guide>
        <p15:guide id="5" orient="horz" pos="4201">
          <p15:clr>
            <a:srgbClr val="F26B43"/>
          </p15:clr>
        </p15:guide>
        <p15:guide id="6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0840" y="2718036"/>
            <a:ext cx="10130320" cy="1421928"/>
          </a:xfrm>
        </p:spPr>
        <p:txBody>
          <a:bodyPr/>
          <a:lstStyle/>
          <a:p>
            <a:r>
              <a:rPr lang="ru-RU" dirty="0"/>
              <a:t>Как узнать всю правду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о </a:t>
            </a:r>
            <a:r>
              <a:rPr lang="ru-RU" dirty="0"/>
              <a:t>продвижении </a:t>
            </a:r>
            <a:r>
              <a:rPr lang="ru-RU" dirty="0" smtClean="0"/>
              <a:t>сайта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541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выглядит модель </a:t>
            </a:r>
            <a:r>
              <a:rPr lang="en-US" dirty="0" smtClean="0"/>
              <a:t>power bi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180" y="1281656"/>
            <a:ext cx="10265640" cy="48695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7561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43283"/>
            <a:ext cx="4536000" cy="971435"/>
          </a:xfrm>
        </p:spPr>
        <p:txBody>
          <a:bodyPr/>
          <a:lstStyle/>
          <a:p>
            <a:r>
              <a:rPr lang="ru-RU" dirty="0" smtClean="0"/>
              <a:t>Круто, но дорого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325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2762281"/>
            <a:ext cx="5205743" cy="1333438"/>
          </a:xfrm>
        </p:spPr>
        <p:txBody>
          <a:bodyPr/>
          <a:lstStyle/>
          <a:p>
            <a:r>
              <a:rPr lang="ru-RU" dirty="0" smtClean="0"/>
              <a:t>Наш вариант: недорого и масштабируемо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234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37">
            <a:extLst>
              <a:ext uri="{FF2B5EF4-FFF2-40B4-BE49-F238E27FC236}">
                <a16:creationId xmlns:a16="http://schemas.microsoft.com/office/drawing/2014/main" xmlns="" id="{2F194E50-A17C-4EE0-95F8-6614399227E0}"/>
              </a:ext>
            </a:extLst>
          </p:cNvPr>
          <p:cNvSpPr/>
          <p:nvPr/>
        </p:nvSpPr>
        <p:spPr>
          <a:xfrm>
            <a:off x="6120145" y="3072333"/>
            <a:ext cx="2192409" cy="86008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Просто и быстро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BEB6312-D4AB-43D9-BCD9-FECA2CA1A1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4930" y="5207616"/>
            <a:ext cx="4096046" cy="677468"/>
          </a:xfrm>
          <a:prstGeom prst="rect">
            <a:avLst/>
          </a:prstGeom>
        </p:spPr>
      </p:pic>
      <p:sp>
        <p:nvSpPr>
          <p:cNvPr id="5" name="Скругленный прямоугольник 37">
            <a:extLst>
              <a:ext uri="{FF2B5EF4-FFF2-40B4-BE49-F238E27FC236}">
                <a16:creationId xmlns:a16="http://schemas.microsoft.com/office/drawing/2014/main" xmlns="" id="{2F194E50-A17C-4EE0-95F8-6614399227E0}"/>
              </a:ext>
            </a:extLst>
          </p:cNvPr>
          <p:cNvSpPr/>
          <p:nvPr/>
        </p:nvSpPr>
        <p:spPr>
          <a:xfrm>
            <a:off x="1725758" y="1557730"/>
            <a:ext cx="2213139" cy="80501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Call tracking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37">
            <a:extLst>
              <a:ext uri="{FF2B5EF4-FFF2-40B4-BE49-F238E27FC236}">
                <a16:creationId xmlns:a16="http://schemas.microsoft.com/office/drawing/2014/main" xmlns="" id="{2F194E50-A17C-4EE0-95F8-6614399227E0}"/>
              </a:ext>
            </a:extLst>
          </p:cNvPr>
          <p:cNvSpPr/>
          <p:nvPr/>
        </p:nvSpPr>
        <p:spPr>
          <a:xfrm>
            <a:off x="1723521" y="3077041"/>
            <a:ext cx="2215376" cy="86008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804" y="3250379"/>
            <a:ext cx="2153856" cy="517249"/>
          </a:xfrm>
          <a:prstGeom prst="rect">
            <a:avLst/>
          </a:prstGeom>
        </p:spPr>
      </p:pic>
      <p:sp>
        <p:nvSpPr>
          <p:cNvPr id="16" name="Скругленный прямоугольник 37">
            <a:extLst>
              <a:ext uri="{FF2B5EF4-FFF2-40B4-BE49-F238E27FC236}">
                <a16:creationId xmlns:a16="http://schemas.microsoft.com/office/drawing/2014/main" xmlns="" id="{2F194E50-A17C-4EE0-95F8-6614399227E0}"/>
              </a:ext>
            </a:extLst>
          </p:cNvPr>
          <p:cNvSpPr/>
          <p:nvPr/>
        </p:nvSpPr>
        <p:spPr>
          <a:xfrm>
            <a:off x="6110899" y="1570494"/>
            <a:ext cx="2201655" cy="80501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Данные по позициям и охвату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9FD0E5BD-3284-434C-8B22-31B9607C92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6425" y="3188836"/>
            <a:ext cx="1920998" cy="640333"/>
          </a:xfrm>
          <a:prstGeom prst="rect">
            <a:avLst/>
          </a:prstGeom>
        </p:spPr>
      </p:pic>
      <p:sp>
        <p:nvSpPr>
          <p:cNvPr id="19" name="Скругленный прямоугольник 37">
            <a:extLst>
              <a:ext uri="{FF2B5EF4-FFF2-40B4-BE49-F238E27FC236}">
                <a16:creationId xmlns:a16="http://schemas.microsoft.com/office/drawing/2014/main" xmlns="" id="{2F194E50-A17C-4EE0-95F8-6614399227E0}"/>
              </a:ext>
            </a:extLst>
          </p:cNvPr>
          <p:cNvSpPr/>
          <p:nvPr/>
        </p:nvSpPr>
        <p:spPr>
          <a:xfrm>
            <a:off x="9029941" y="3069596"/>
            <a:ext cx="1825084" cy="86555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" name="Picture 6" descr="http://truerule.ru/sites/default/files/instructions/yandeks_metrika_0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28" r="5146"/>
          <a:stretch/>
        </p:blipFill>
        <p:spPr bwMode="auto">
          <a:xfrm>
            <a:off x="9089043" y="3266550"/>
            <a:ext cx="1706880" cy="51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Скругленный прямоугольник 37">
            <a:extLst>
              <a:ext uri="{FF2B5EF4-FFF2-40B4-BE49-F238E27FC236}">
                <a16:creationId xmlns:a16="http://schemas.microsoft.com/office/drawing/2014/main" xmlns="" id="{2F194E50-A17C-4EE0-95F8-6614399227E0}"/>
              </a:ext>
            </a:extLst>
          </p:cNvPr>
          <p:cNvSpPr/>
          <p:nvPr/>
        </p:nvSpPr>
        <p:spPr>
          <a:xfrm>
            <a:off x="9029941" y="1576524"/>
            <a:ext cx="1926225" cy="78621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Система учета работ</a:t>
            </a:r>
            <a:endParaRPr lang="ru-RU" sz="1600" dirty="0">
              <a:solidFill>
                <a:schemeClr val="tx1"/>
              </a:solidFill>
            </a:endParaRPr>
          </a:p>
        </p:txBody>
      </p:sp>
      <p:cxnSp>
        <p:nvCxnSpPr>
          <p:cNvPr id="38" name="Прямая со стрелкой 37"/>
          <p:cNvCxnSpPr/>
          <p:nvPr/>
        </p:nvCxnSpPr>
        <p:spPr>
          <a:xfrm>
            <a:off x="2825087" y="2479794"/>
            <a:ext cx="0" cy="470885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7276532" y="2479794"/>
            <a:ext cx="0" cy="470885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H="1">
            <a:off x="8409407" y="1971923"/>
            <a:ext cx="470884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H="1">
            <a:off x="8409407" y="3515802"/>
            <a:ext cx="470884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H="1">
            <a:off x="6096000" y="4134678"/>
            <a:ext cx="718268" cy="107293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>
            <a:off x="3283889" y="4134678"/>
            <a:ext cx="652771" cy="107293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996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799062"/>
            <a:ext cx="3657600" cy="1288170"/>
          </a:xfrm>
        </p:spPr>
        <p:txBody>
          <a:bodyPr/>
          <a:lstStyle/>
          <a:p>
            <a:r>
              <a:rPr lang="ru-RU" dirty="0" smtClean="0"/>
              <a:t>А сколько это стоит?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414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это выглядит</a:t>
            </a:r>
            <a:endParaRPr lang="ru-RU" dirty="0"/>
          </a:p>
        </p:txBody>
      </p:sp>
      <p:pic>
        <p:nvPicPr>
          <p:cNvPr id="3" name="скроллинг 1 минута -ne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2354" y="960471"/>
            <a:ext cx="9129823" cy="570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59006"/>
            <a:ext cx="2525917" cy="1143450"/>
          </a:xfrm>
        </p:spPr>
        <p:txBody>
          <a:bodyPr/>
          <a:lstStyle/>
          <a:p>
            <a:r>
              <a:rPr lang="ru-RU" dirty="0" smtClean="0"/>
              <a:t>Кейсы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03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видит клиент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273090" y="1826540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на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937546" y="1202853"/>
            <a:ext cx="208903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 smtClean="0">
                <a:solidFill>
                  <a:schemeClr val="accent2"/>
                </a:solidFill>
              </a:rPr>
              <a:t>18%</a:t>
            </a:r>
            <a:endParaRPr lang="ru-RU" sz="8800" b="1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0" y="1387519"/>
            <a:ext cx="3594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упал трафик с поисковых систем </a:t>
            </a:r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273090" y="3387203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на</a:t>
            </a:r>
            <a:endParaRPr lang="ru-RU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937546" y="2710094"/>
            <a:ext cx="208903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>
                <a:solidFill>
                  <a:schemeClr val="accent2"/>
                </a:solidFill>
              </a:rPr>
              <a:t>24</a:t>
            </a:r>
            <a:r>
              <a:rPr lang="ru-RU" sz="8800" b="1" dirty="0" smtClean="0">
                <a:solidFill>
                  <a:schemeClr val="accent2"/>
                </a:solidFill>
              </a:rPr>
              <a:t>%</a:t>
            </a:r>
            <a:endParaRPr lang="ru-RU" sz="8800" b="1" dirty="0">
              <a:solidFill>
                <a:schemeClr val="accent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0" y="2894760"/>
            <a:ext cx="4713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уменьшилось количество заявок с </a:t>
            </a:r>
            <a:r>
              <a:rPr lang="en-US" sz="3200" dirty="0" smtClean="0"/>
              <a:t>SEO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86485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видит клиент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273090" y="1826540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на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937546" y="1202853"/>
            <a:ext cx="208903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 smtClean="0">
                <a:solidFill>
                  <a:schemeClr val="accent2"/>
                </a:solidFill>
              </a:rPr>
              <a:t>18%</a:t>
            </a:r>
            <a:endParaRPr lang="ru-RU" sz="8800" b="1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0" y="1387519"/>
            <a:ext cx="3594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упал трафик с поисковых систем </a:t>
            </a:r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273090" y="3387203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на</a:t>
            </a:r>
            <a:endParaRPr lang="ru-RU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937546" y="2710094"/>
            <a:ext cx="208903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>
                <a:solidFill>
                  <a:schemeClr val="accent2"/>
                </a:solidFill>
              </a:rPr>
              <a:t>24</a:t>
            </a:r>
            <a:r>
              <a:rPr lang="ru-RU" sz="8800" b="1" dirty="0" smtClean="0">
                <a:solidFill>
                  <a:schemeClr val="accent2"/>
                </a:solidFill>
              </a:rPr>
              <a:t>%</a:t>
            </a:r>
            <a:endParaRPr lang="ru-RU" sz="8800" b="1" dirty="0">
              <a:solidFill>
                <a:schemeClr val="accent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0" y="2894760"/>
            <a:ext cx="4713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уменьшилось количество заявок с </a:t>
            </a:r>
            <a:r>
              <a:rPr lang="en-US" sz="3200" dirty="0" smtClean="0"/>
              <a:t>SEO </a:t>
            </a:r>
            <a:endParaRPr lang="ru-RU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6287" y="5624083"/>
            <a:ext cx="6099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«</a:t>
            </a:r>
            <a:r>
              <a:rPr lang="en-US" sz="3600" b="1" dirty="0" smtClean="0"/>
              <a:t>SEO </a:t>
            </a:r>
            <a:r>
              <a:rPr lang="ru-RU" sz="3600" b="1" dirty="0" smtClean="0"/>
              <a:t>работает неэффективно!»</a:t>
            </a:r>
            <a:endParaRPr lang="ru-RU" sz="3600" b="1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6096000" y="4156644"/>
            <a:ext cx="0" cy="1467439"/>
          </a:xfrm>
          <a:prstGeom prst="straightConnector1">
            <a:avLst/>
          </a:prstGeom>
          <a:ln w="508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782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видно в отчете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3900" y="1195059"/>
            <a:ext cx="5660859" cy="15028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7508481" y="1761831"/>
            <a:ext cx="3087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Падение брендового трафика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2880" y="3814463"/>
            <a:ext cx="5191879" cy="27550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7508481" y="4868815"/>
            <a:ext cx="3730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контексте по брендовым запросам реклама конкурентов</a:t>
            </a:r>
            <a:endParaRPr lang="ru-RU" dirty="0"/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6677247" y="2828260"/>
            <a:ext cx="0" cy="839972"/>
          </a:xfrm>
          <a:prstGeom prst="straightConnector1">
            <a:avLst/>
          </a:prstGeom>
          <a:ln w="508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897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80184"/>
            <a:ext cx="5730240" cy="1297632"/>
          </a:xfrm>
        </p:spPr>
        <p:txBody>
          <a:bodyPr/>
          <a:lstStyle/>
          <a:p>
            <a:r>
              <a:rPr lang="ru-RU" dirty="0" smtClean="0"/>
              <a:t>Какую эффективность дает поисковое продвижение?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941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чем ценность </a:t>
            </a:r>
            <a:r>
              <a:rPr lang="en-US" dirty="0" err="1" smtClean="0"/>
              <a:t>seo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904692" y="3382834"/>
            <a:ext cx="3786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в</a:t>
            </a:r>
            <a:endParaRPr lang="ru-RU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3379015" y="1571046"/>
            <a:ext cx="1454244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900" b="1" dirty="0" smtClean="0">
                <a:solidFill>
                  <a:schemeClr val="accent3"/>
                </a:solidFill>
              </a:rPr>
              <a:t>4</a:t>
            </a:r>
            <a:endParaRPr lang="ru-RU" sz="19900" b="1" dirty="0">
              <a:solidFill>
                <a:schemeClr val="accent3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16196" y="3034913"/>
            <a:ext cx="4713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раз вырос трафик с </a:t>
            </a:r>
            <a:r>
              <a:rPr lang="ru-RU" sz="3200" dirty="0" err="1" smtClean="0"/>
              <a:t>небрендовых</a:t>
            </a:r>
            <a:r>
              <a:rPr lang="ru-RU" sz="3200" dirty="0" smtClean="0"/>
              <a:t> запросов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71346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кейс №2: такое же падение трафика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916004" y="4693731"/>
            <a:ext cx="3939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Падение спроса и отрицательные отзывы в выдаче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7413" y="1244010"/>
            <a:ext cx="9324753" cy="273256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6780" y="4242402"/>
            <a:ext cx="4976291" cy="177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80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решили проблему и получили результат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369856" y="2709973"/>
            <a:ext cx="595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на</a:t>
            </a:r>
            <a:endParaRPr lang="ru-RU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2964891" y="1778949"/>
            <a:ext cx="267573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500" b="1" dirty="0" smtClean="0">
                <a:solidFill>
                  <a:schemeClr val="accent3"/>
                </a:solidFill>
              </a:rPr>
              <a:t>55%</a:t>
            </a:r>
            <a:endParaRPr lang="ru-RU" sz="11500" b="1" dirty="0">
              <a:solidFill>
                <a:schemeClr val="accent3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21548" y="2217530"/>
            <a:ext cx="4713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увеличился объем брендового трафика</a:t>
            </a:r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367123" y="4572021"/>
            <a:ext cx="595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на</a:t>
            </a:r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962158" y="3640997"/>
            <a:ext cx="267573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500" b="1" dirty="0" smtClean="0">
                <a:solidFill>
                  <a:schemeClr val="accent3"/>
                </a:solidFill>
              </a:rPr>
              <a:t>30%</a:t>
            </a:r>
            <a:endParaRPr lang="ru-RU" sz="11500" b="1" dirty="0">
              <a:solidFill>
                <a:schemeClr val="accent3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29448" y="4079578"/>
            <a:ext cx="4713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увеличился объем </a:t>
            </a:r>
            <a:r>
              <a:rPr lang="ru-RU" sz="3200" dirty="0" err="1" smtClean="0"/>
              <a:t>лидов</a:t>
            </a:r>
            <a:r>
              <a:rPr lang="ru-RU" sz="3200" dirty="0" smtClean="0"/>
              <a:t> с поискового трафика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97108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Делаем выводы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80E7981-E834-4C35-B56E-F21689A76BFD}"/>
              </a:ext>
            </a:extLst>
          </p:cNvPr>
          <p:cNvSpPr/>
          <p:nvPr/>
        </p:nvSpPr>
        <p:spPr>
          <a:xfrm>
            <a:off x="351535" y="1197620"/>
            <a:ext cx="47627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ru-RU" sz="2800" dirty="0"/>
              <a:t>Делаем любое количество </a:t>
            </a:r>
            <a:r>
              <a:rPr lang="ru-RU" sz="2800" dirty="0" smtClean="0"/>
              <a:t>отчетов</a:t>
            </a:r>
            <a:endParaRPr lang="ru-RU" sz="2800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Прямоугольник 8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alpha val="82000"/>
                </a:schemeClr>
              </a:gs>
              <a:gs pos="0">
                <a:schemeClr val="tx2">
                  <a:alpha val="3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31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Делаем выводы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80E7981-E834-4C35-B56E-F21689A76BFD}"/>
              </a:ext>
            </a:extLst>
          </p:cNvPr>
          <p:cNvSpPr/>
          <p:nvPr/>
        </p:nvSpPr>
        <p:spPr>
          <a:xfrm>
            <a:off x="351535" y="1197620"/>
            <a:ext cx="4762725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ru-RU" sz="2800" dirty="0"/>
              <a:t>Делаем любое количество отчетов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ru-RU" sz="2800" dirty="0"/>
              <a:t>Отслеживаем </a:t>
            </a:r>
            <a:r>
              <a:rPr lang="ru-RU" sz="2800" dirty="0" smtClean="0"/>
              <a:t>динамику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alpha val="82000"/>
                </a:schemeClr>
              </a:gs>
              <a:gs pos="0">
                <a:schemeClr val="tx2">
                  <a:alpha val="3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10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Делаем выводы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80E7981-E834-4C35-B56E-F21689A76BFD}"/>
              </a:ext>
            </a:extLst>
          </p:cNvPr>
          <p:cNvSpPr/>
          <p:nvPr/>
        </p:nvSpPr>
        <p:spPr>
          <a:xfrm>
            <a:off x="351535" y="1197620"/>
            <a:ext cx="4762725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ru-RU" sz="2800" dirty="0"/>
              <a:t>Делаем любое количество отчетов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ru-RU" sz="2800" dirty="0"/>
              <a:t>Отслеживаем динамику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ru-RU" sz="2800" dirty="0"/>
              <a:t>Делаем </a:t>
            </a:r>
            <a:r>
              <a:rPr lang="ru-RU" sz="2800" dirty="0" smtClean="0"/>
              <a:t>выводы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alpha val="82000"/>
                </a:schemeClr>
              </a:gs>
              <a:gs pos="0">
                <a:schemeClr val="tx2">
                  <a:alpha val="3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00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Делаем выводы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80E7981-E834-4C35-B56E-F21689A76BFD}"/>
              </a:ext>
            </a:extLst>
          </p:cNvPr>
          <p:cNvSpPr/>
          <p:nvPr/>
        </p:nvSpPr>
        <p:spPr>
          <a:xfrm>
            <a:off x="351535" y="1197620"/>
            <a:ext cx="4762725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ru-RU" sz="2800" dirty="0"/>
              <a:t>Делаем любое количество отчетов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ru-RU" sz="2800" dirty="0"/>
              <a:t>Отслеживаем динамику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ru-RU" sz="2800" dirty="0"/>
              <a:t>Делаем выводы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ru-RU" sz="2800" dirty="0"/>
              <a:t>Корректируем стратегию </a:t>
            </a:r>
            <a:r>
              <a:rPr lang="ru-RU" sz="2800" dirty="0" smtClean="0"/>
              <a:t>продвижения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alpha val="82000"/>
                </a:schemeClr>
              </a:gs>
              <a:gs pos="0">
                <a:schemeClr val="tx2">
                  <a:alpha val="3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33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Делаем выводы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80E7981-E834-4C35-B56E-F21689A76BFD}"/>
              </a:ext>
            </a:extLst>
          </p:cNvPr>
          <p:cNvSpPr/>
          <p:nvPr/>
        </p:nvSpPr>
        <p:spPr>
          <a:xfrm>
            <a:off x="351535" y="1197620"/>
            <a:ext cx="4762725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ru-RU" sz="2800" dirty="0"/>
              <a:t>Делаем любое количество отчетов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ru-RU" sz="2800" dirty="0"/>
              <a:t>Отслеживаем динамику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ru-RU" sz="2800" dirty="0"/>
              <a:t>Делаем выводы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ru-RU" sz="2800" dirty="0"/>
              <a:t>Корректируем стратегию продвижения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ru-RU" sz="2800" dirty="0"/>
              <a:t>Предлагаем эффективные продукты</a:t>
            </a:r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6"/>
          <a:stretch/>
        </p:blipFill>
        <p:spPr/>
      </p:pic>
      <p:sp>
        <p:nvSpPr>
          <p:cNvPr id="5" name="Прямоугольник 4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alpha val="82000"/>
                </a:schemeClr>
              </a:gs>
              <a:gs pos="0">
                <a:schemeClr val="tx2">
                  <a:alpha val="3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27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133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67111"/>
            <a:ext cx="5730240" cy="1323778"/>
          </a:xfrm>
        </p:spPr>
        <p:txBody>
          <a:bodyPr/>
          <a:lstStyle/>
          <a:p>
            <a:r>
              <a:rPr lang="ru-RU" dirty="0" smtClean="0"/>
              <a:t>Есть множество систем, собирающих аналитику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139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Сложно отследить конечную эффективность работ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8486162-8A76-4D1E-BD95-E3F4819E74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01"/>
          <a:stretch/>
        </p:blipFill>
        <p:spPr>
          <a:xfrm>
            <a:off x="303586" y="2148083"/>
            <a:ext cx="11584829" cy="217962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3BD23DF6-F93D-4194-9D2E-EFC58B1054C5}"/>
              </a:ext>
            </a:extLst>
          </p:cNvPr>
          <p:cNvSpPr/>
          <p:nvPr/>
        </p:nvSpPr>
        <p:spPr>
          <a:xfrm>
            <a:off x="3048000" y="478342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1" dirty="0"/>
              <a:t>Почему растет трафик?</a:t>
            </a:r>
          </a:p>
        </p:txBody>
      </p:sp>
    </p:spTree>
    <p:extLst>
      <p:ext uri="{BB962C8B-B14F-4D97-AF65-F5344CB8AC3E}">
        <p14:creationId xmlns:p14="http://schemas.microsoft.com/office/powerpoint/2010/main" val="118480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 какими сложностями мы сталкиваемся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80E7981-E834-4C35-B56E-F21689A76BFD}"/>
              </a:ext>
            </a:extLst>
          </p:cNvPr>
          <p:cNvSpPr/>
          <p:nvPr/>
        </p:nvSpPr>
        <p:spPr>
          <a:xfrm>
            <a:off x="348834" y="2196065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Сбор и хранение </a:t>
            </a:r>
            <a:r>
              <a:rPr lang="ru-RU" sz="2000" dirty="0" smtClean="0"/>
              <a:t>позиций</a:t>
            </a:r>
          </a:p>
          <a:p>
            <a:endParaRPr lang="ru-RU" sz="20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C80E7981-E834-4C35-B56E-F21689A76BFD}"/>
              </a:ext>
            </a:extLst>
          </p:cNvPr>
          <p:cNvSpPr/>
          <p:nvPr/>
        </p:nvSpPr>
        <p:spPr>
          <a:xfrm>
            <a:off x="338201" y="2680616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Проведенные работы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C80E7981-E834-4C35-B56E-F21689A76BFD}"/>
              </a:ext>
            </a:extLst>
          </p:cNvPr>
          <p:cNvSpPr/>
          <p:nvPr/>
        </p:nvSpPr>
        <p:spPr>
          <a:xfrm>
            <a:off x="348834" y="3183957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Сбор и хранение охвата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80E7981-E834-4C35-B56E-F21689A76BFD}"/>
              </a:ext>
            </a:extLst>
          </p:cNvPr>
          <p:cNvSpPr/>
          <p:nvPr/>
        </p:nvSpPr>
        <p:spPr>
          <a:xfrm>
            <a:off x="348834" y="3687298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Сбор и хранение трафика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C80E7981-E834-4C35-B56E-F21689A76BFD}"/>
              </a:ext>
            </a:extLst>
          </p:cNvPr>
          <p:cNvSpPr/>
          <p:nvPr/>
        </p:nvSpPr>
        <p:spPr>
          <a:xfrm>
            <a:off x="348834" y="4254437"/>
            <a:ext cx="32739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dirty="0"/>
              <a:t>Сбор и хранение конверсий и звонков</a:t>
            </a:r>
          </a:p>
        </p:txBody>
      </p:sp>
    </p:spTree>
    <p:extLst>
      <p:ext uri="{BB962C8B-B14F-4D97-AF65-F5344CB8AC3E}">
        <p14:creationId xmlns:p14="http://schemas.microsoft.com/office/powerpoint/2010/main" val="411580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 какими сложностями мы сталкиваемся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316895" y="3053850"/>
            <a:ext cx="2786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Сложно анализировать</a:t>
            </a:r>
            <a:endParaRPr lang="ru-RU" sz="2800" b="1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C80E7981-E834-4C35-B56E-F21689A76BFD}"/>
              </a:ext>
            </a:extLst>
          </p:cNvPr>
          <p:cNvSpPr/>
          <p:nvPr/>
        </p:nvSpPr>
        <p:spPr>
          <a:xfrm>
            <a:off x="348834" y="2196065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Сбор и хранение </a:t>
            </a:r>
            <a:r>
              <a:rPr lang="ru-RU" sz="2000" dirty="0" smtClean="0"/>
              <a:t>позиций</a:t>
            </a:r>
          </a:p>
          <a:p>
            <a:endParaRPr lang="ru-RU" sz="20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80E7981-E834-4C35-B56E-F21689A76BFD}"/>
              </a:ext>
            </a:extLst>
          </p:cNvPr>
          <p:cNvSpPr/>
          <p:nvPr/>
        </p:nvSpPr>
        <p:spPr>
          <a:xfrm>
            <a:off x="338201" y="2680616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Проведенные работы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C80E7981-E834-4C35-B56E-F21689A76BFD}"/>
              </a:ext>
            </a:extLst>
          </p:cNvPr>
          <p:cNvSpPr/>
          <p:nvPr/>
        </p:nvSpPr>
        <p:spPr>
          <a:xfrm>
            <a:off x="348834" y="3183957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Сбор и хранение охвата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C80E7981-E834-4C35-B56E-F21689A76BFD}"/>
              </a:ext>
            </a:extLst>
          </p:cNvPr>
          <p:cNvSpPr/>
          <p:nvPr/>
        </p:nvSpPr>
        <p:spPr>
          <a:xfrm>
            <a:off x="348834" y="3687298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Сбор и хранение трафика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C80E7981-E834-4C35-B56E-F21689A76BFD}"/>
              </a:ext>
            </a:extLst>
          </p:cNvPr>
          <p:cNvSpPr/>
          <p:nvPr/>
        </p:nvSpPr>
        <p:spPr>
          <a:xfrm>
            <a:off x="348834" y="4254437"/>
            <a:ext cx="32739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dirty="0"/>
              <a:t>Сбор и хранение конверсий и звонков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3806456" y="3530904"/>
            <a:ext cx="1471477" cy="0"/>
          </a:xfrm>
          <a:prstGeom prst="straightConnector1">
            <a:avLst/>
          </a:prstGeom>
          <a:ln w="508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033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 какими сложностями мы сталкиваемся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9319662" y="2810931"/>
            <a:ext cx="27867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Сложно принимать решения</a:t>
            </a:r>
            <a:endParaRPr lang="ru-RU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316895" y="3053850"/>
            <a:ext cx="2786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Сложно анализировать</a:t>
            </a:r>
            <a:endParaRPr lang="ru-RU" sz="2800" b="1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C80E7981-E834-4C35-B56E-F21689A76BFD}"/>
              </a:ext>
            </a:extLst>
          </p:cNvPr>
          <p:cNvSpPr/>
          <p:nvPr/>
        </p:nvSpPr>
        <p:spPr>
          <a:xfrm>
            <a:off x="348834" y="2196065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Сбор и хранение </a:t>
            </a:r>
            <a:r>
              <a:rPr lang="ru-RU" sz="2000" dirty="0" smtClean="0"/>
              <a:t>позиций</a:t>
            </a:r>
          </a:p>
          <a:p>
            <a:endParaRPr lang="ru-RU" sz="200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C80E7981-E834-4C35-B56E-F21689A76BFD}"/>
              </a:ext>
            </a:extLst>
          </p:cNvPr>
          <p:cNvSpPr/>
          <p:nvPr/>
        </p:nvSpPr>
        <p:spPr>
          <a:xfrm>
            <a:off x="338201" y="2680616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Проведенные работы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C80E7981-E834-4C35-B56E-F21689A76BFD}"/>
              </a:ext>
            </a:extLst>
          </p:cNvPr>
          <p:cNvSpPr/>
          <p:nvPr/>
        </p:nvSpPr>
        <p:spPr>
          <a:xfrm>
            <a:off x="348834" y="3183957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Сбор и хранение охвата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C80E7981-E834-4C35-B56E-F21689A76BFD}"/>
              </a:ext>
            </a:extLst>
          </p:cNvPr>
          <p:cNvSpPr/>
          <p:nvPr/>
        </p:nvSpPr>
        <p:spPr>
          <a:xfrm>
            <a:off x="348834" y="3687298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Сбор и хранение трафика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C80E7981-E834-4C35-B56E-F21689A76BFD}"/>
              </a:ext>
            </a:extLst>
          </p:cNvPr>
          <p:cNvSpPr/>
          <p:nvPr/>
        </p:nvSpPr>
        <p:spPr>
          <a:xfrm>
            <a:off x="348834" y="4254437"/>
            <a:ext cx="32739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dirty="0"/>
              <a:t>Сбор и хранение конверсий и звонков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3806456" y="3530904"/>
            <a:ext cx="1471477" cy="0"/>
          </a:xfrm>
          <a:prstGeom prst="straightConnector1">
            <a:avLst/>
          </a:prstGeom>
          <a:ln w="508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8158712" y="3530904"/>
            <a:ext cx="1471477" cy="0"/>
          </a:xfrm>
          <a:prstGeom prst="straightConnector1">
            <a:avLst/>
          </a:prstGeom>
          <a:ln w="508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117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 какими сложностями мы сталкиваемся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033574" y="5749547"/>
            <a:ext cx="8124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2"/>
                </a:solidFill>
              </a:rPr>
              <a:t>Принимаются неправильные решения</a:t>
            </a:r>
            <a:endParaRPr lang="ru-RU" sz="3600" b="1" dirty="0">
              <a:solidFill>
                <a:schemeClr val="accent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319662" y="2810931"/>
            <a:ext cx="27867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Сложно принимать решения</a:t>
            </a:r>
            <a:endParaRPr lang="ru-RU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316895" y="3053850"/>
            <a:ext cx="2786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Сложно анализировать</a:t>
            </a:r>
            <a:endParaRPr lang="ru-RU" sz="2800" b="1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C80E7981-E834-4C35-B56E-F21689A76BFD}"/>
              </a:ext>
            </a:extLst>
          </p:cNvPr>
          <p:cNvSpPr/>
          <p:nvPr/>
        </p:nvSpPr>
        <p:spPr>
          <a:xfrm>
            <a:off x="348834" y="2196065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Сбор и хранение </a:t>
            </a:r>
            <a:r>
              <a:rPr lang="ru-RU" sz="2000" dirty="0" smtClean="0"/>
              <a:t>позиций</a:t>
            </a:r>
          </a:p>
          <a:p>
            <a:endParaRPr lang="ru-RU" sz="2000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C80E7981-E834-4C35-B56E-F21689A76BFD}"/>
              </a:ext>
            </a:extLst>
          </p:cNvPr>
          <p:cNvSpPr/>
          <p:nvPr/>
        </p:nvSpPr>
        <p:spPr>
          <a:xfrm>
            <a:off x="338201" y="2680616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Проведенные работы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C80E7981-E834-4C35-B56E-F21689A76BFD}"/>
              </a:ext>
            </a:extLst>
          </p:cNvPr>
          <p:cNvSpPr/>
          <p:nvPr/>
        </p:nvSpPr>
        <p:spPr>
          <a:xfrm>
            <a:off x="348834" y="3183957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Сбор и хранение охвата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C80E7981-E834-4C35-B56E-F21689A76BFD}"/>
              </a:ext>
            </a:extLst>
          </p:cNvPr>
          <p:cNvSpPr/>
          <p:nvPr/>
        </p:nvSpPr>
        <p:spPr>
          <a:xfrm>
            <a:off x="348834" y="3687298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Сбор и хранение трафика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C80E7981-E834-4C35-B56E-F21689A76BFD}"/>
              </a:ext>
            </a:extLst>
          </p:cNvPr>
          <p:cNvSpPr/>
          <p:nvPr/>
        </p:nvSpPr>
        <p:spPr>
          <a:xfrm>
            <a:off x="348834" y="4254437"/>
            <a:ext cx="32739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dirty="0"/>
              <a:t>Сбор и хранение конверсий и звонков</a:t>
            </a: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3806456" y="3530904"/>
            <a:ext cx="1471477" cy="0"/>
          </a:xfrm>
          <a:prstGeom prst="straightConnector1">
            <a:avLst/>
          </a:prstGeom>
          <a:ln w="508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8158712" y="3530904"/>
            <a:ext cx="1471477" cy="0"/>
          </a:xfrm>
          <a:prstGeom prst="straightConnector1">
            <a:avLst/>
          </a:prstGeom>
          <a:ln w="508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Левая фигурная скобка 23"/>
          <p:cNvSpPr/>
          <p:nvPr/>
        </p:nvSpPr>
        <p:spPr>
          <a:xfrm rot="16200000">
            <a:off x="5860260" y="-585246"/>
            <a:ext cx="471480" cy="11557000"/>
          </a:xfrm>
          <a:prstGeom prst="leftBrace">
            <a:avLst>
              <a:gd name="adj1" fmla="val 250191"/>
              <a:gd name="adj2" fmla="val 50666"/>
            </a:avLst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74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проанализировать всю информацию</a:t>
            </a:r>
            <a:endParaRPr lang="ru-RU" dirty="0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8813641" y="2918571"/>
            <a:ext cx="1565084" cy="86409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262626"/>
                </a:solidFill>
              </a:rPr>
              <a:t>Звонки из РК с сайта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1341441" y="2714529"/>
            <a:ext cx="1546631" cy="86409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262626"/>
                </a:solidFill>
              </a:rPr>
              <a:t>Данные по трафику и аудитории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8813640" y="3865446"/>
            <a:ext cx="1565085" cy="86409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58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262626"/>
                </a:solidFill>
              </a:rPr>
              <a:t>Прочие </a:t>
            </a:r>
            <a:r>
              <a:rPr lang="ru-RU" sz="1600" dirty="0" err="1">
                <a:solidFill>
                  <a:srgbClr val="262626"/>
                </a:solidFill>
              </a:rPr>
              <a:t>лиды</a:t>
            </a:r>
            <a:r>
              <a:rPr lang="ru-RU" sz="1600" dirty="0">
                <a:solidFill>
                  <a:srgbClr val="262626"/>
                </a:solidFill>
              </a:rPr>
              <a:t> (звонки с </a:t>
            </a:r>
            <a:r>
              <a:rPr lang="en-US" sz="1600" dirty="0">
                <a:solidFill>
                  <a:srgbClr val="262626"/>
                </a:solidFill>
              </a:rPr>
              <a:t>offline)</a:t>
            </a:r>
            <a:endParaRPr lang="ru-RU" sz="1600" dirty="0">
              <a:solidFill>
                <a:srgbClr val="262626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341441" y="1578282"/>
            <a:ext cx="1546631" cy="86409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262626"/>
                </a:solidFill>
              </a:rPr>
              <a:t>Заявки с сайта</a:t>
            </a:r>
          </a:p>
        </p:txBody>
      </p:sp>
      <p:sp>
        <p:nvSpPr>
          <p:cNvPr id="42" name="Скругленный прямоугольник 37">
            <a:extLst>
              <a:ext uri="{FF2B5EF4-FFF2-40B4-BE49-F238E27FC236}">
                <a16:creationId xmlns:a16="http://schemas.microsoft.com/office/drawing/2014/main" xmlns="" id="{2F194E50-A17C-4EE0-95F8-6614399227E0}"/>
              </a:ext>
            </a:extLst>
          </p:cNvPr>
          <p:cNvSpPr/>
          <p:nvPr/>
        </p:nvSpPr>
        <p:spPr>
          <a:xfrm>
            <a:off x="3858863" y="1567576"/>
            <a:ext cx="1406028" cy="86409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Система учета работ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43" name="Скругленный прямоугольник 37">
            <a:extLst>
              <a:ext uri="{FF2B5EF4-FFF2-40B4-BE49-F238E27FC236}">
                <a16:creationId xmlns:a16="http://schemas.microsoft.com/office/drawing/2014/main" xmlns="" id="{81B5FCD6-62BC-4546-8AE2-66AAAF20C983}"/>
              </a:ext>
            </a:extLst>
          </p:cNvPr>
          <p:cNvSpPr/>
          <p:nvPr/>
        </p:nvSpPr>
        <p:spPr>
          <a:xfrm>
            <a:off x="6117266" y="1563498"/>
            <a:ext cx="4247897" cy="86409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Система учета позиций и охвата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44" name="Скругленный прямоугольник 37">
            <a:extLst>
              <a:ext uri="{FF2B5EF4-FFF2-40B4-BE49-F238E27FC236}">
                <a16:creationId xmlns:a16="http://schemas.microsoft.com/office/drawing/2014/main" xmlns="" id="{2F194E50-A17C-4EE0-95F8-6614399227E0}"/>
              </a:ext>
            </a:extLst>
          </p:cNvPr>
          <p:cNvSpPr/>
          <p:nvPr/>
        </p:nvSpPr>
        <p:spPr>
          <a:xfrm>
            <a:off x="6731707" y="3141875"/>
            <a:ext cx="1406028" cy="143214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Call tracking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45" name="Скругленный прямоугольник 37">
            <a:extLst>
              <a:ext uri="{FF2B5EF4-FFF2-40B4-BE49-F238E27FC236}">
                <a16:creationId xmlns:a16="http://schemas.microsoft.com/office/drawing/2014/main" xmlns="" id="{2F194E50-A17C-4EE0-95F8-6614399227E0}"/>
              </a:ext>
            </a:extLst>
          </p:cNvPr>
          <p:cNvSpPr/>
          <p:nvPr/>
        </p:nvSpPr>
        <p:spPr>
          <a:xfrm>
            <a:off x="1341441" y="5212506"/>
            <a:ext cx="1844152" cy="99909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1341441" y="3846173"/>
            <a:ext cx="1546631" cy="86409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262626"/>
                </a:solidFill>
              </a:rPr>
              <a:t>Данные по рекламным кампаниям</a:t>
            </a:r>
          </a:p>
        </p:txBody>
      </p:sp>
      <p:sp>
        <p:nvSpPr>
          <p:cNvPr id="47" name="Скругленный прямоугольник 37">
            <a:extLst>
              <a:ext uri="{FF2B5EF4-FFF2-40B4-BE49-F238E27FC236}">
                <a16:creationId xmlns:a16="http://schemas.microsoft.com/office/drawing/2014/main" xmlns="" id="{2F194E50-A17C-4EE0-95F8-6614399227E0}"/>
              </a:ext>
            </a:extLst>
          </p:cNvPr>
          <p:cNvSpPr/>
          <p:nvPr/>
        </p:nvSpPr>
        <p:spPr>
          <a:xfrm>
            <a:off x="3858862" y="2967229"/>
            <a:ext cx="2206635" cy="173367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52" name="Picture 6" descr="http://truerule.ru/sites/default/files/instructions/yandeks_metrika_0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28" r="5146"/>
          <a:stretch/>
        </p:blipFill>
        <p:spPr bwMode="auto">
          <a:xfrm>
            <a:off x="1404553" y="5446575"/>
            <a:ext cx="1706880" cy="51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Скругленный прямоугольник 76"/>
          <p:cNvSpPr/>
          <p:nvPr/>
        </p:nvSpPr>
        <p:spPr>
          <a:xfrm>
            <a:off x="3797160" y="5209765"/>
            <a:ext cx="6550258" cy="100183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46000">
                <a:schemeClr val="accent1">
                  <a:lumMod val="45000"/>
                  <a:lumOff val="55000"/>
                </a:schemeClr>
              </a:gs>
              <a:gs pos="93000">
                <a:schemeClr val="accent1"/>
              </a:gs>
              <a:gs pos="10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0617" y="5851905"/>
            <a:ext cx="1923210" cy="255012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4044780" y="5403921"/>
            <a:ext cx="6108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/>
              <a:t>Сводный отчет по эффективности рекламной </a:t>
            </a:r>
            <a:r>
              <a:rPr lang="ru-RU" sz="2000" b="1" dirty="0" smtClean="0"/>
              <a:t>кампании</a:t>
            </a:r>
            <a:endParaRPr lang="ru-RU" sz="2000" b="1" dirty="0"/>
          </a:p>
        </p:txBody>
      </p:sp>
      <p:pic>
        <p:nvPicPr>
          <p:cNvPr id="102" name="Рисунок 10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9405" y="3577018"/>
            <a:ext cx="2153856" cy="517249"/>
          </a:xfrm>
          <a:prstGeom prst="rect">
            <a:avLst/>
          </a:prstGeom>
        </p:spPr>
      </p:pic>
      <p:cxnSp>
        <p:nvCxnSpPr>
          <p:cNvPr id="4" name="Прямая со стрелкой 3"/>
          <p:cNvCxnSpPr/>
          <p:nvPr/>
        </p:nvCxnSpPr>
        <p:spPr>
          <a:xfrm>
            <a:off x="3000587" y="1980635"/>
            <a:ext cx="680040" cy="0"/>
          </a:xfrm>
          <a:prstGeom prst="straightConnector1">
            <a:avLst/>
          </a:prstGeom>
          <a:ln w="508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 стрелкой 102"/>
          <p:cNvCxnSpPr/>
          <p:nvPr/>
        </p:nvCxnSpPr>
        <p:spPr>
          <a:xfrm>
            <a:off x="3000587" y="3157075"/>
            <a:ext cx="680040" cy="0"/>
          </a:xfrm>
          <a:prstGeom prst="straightConnector1">
            <a:avLst/>
          </a:prstGeom>
          <a:ln w="508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 стрелкой 103"/>
          <p:cNvCxnSpPr/>
          <p:nvPr/>
        </p:nvCxnSpPr>
        <p:spPr>
          <a:xfrm>
            <a:off x="2987264" y="4316061"/>
            <a:ext cx="680040" cy="0"/>
          </a:xfrm>
          <a:prstGeom prst="straightConnector1">
            <a:avLst/>
          </a:prstGeom>
          <a:ln w="508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 стрелкой 104"/>
          <p:cNvCxnSpPr/>
          <p:nvPr/>
        </p:nvCxnSpPr>
        <p:spPr>
          <a:xfrm>
            <a:off x="5383221" y="1980635"/>
            <a:ext cx="680040" cy="0"/>
          </a:xfrm>
          <a:prstGeom prst="straightConnector1">
            <a:avLst/>
          </a:prstGeom>
          <a:ln w="508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 стрелкой 105"/>
          <p:cNvCxnSpPr/>
          <p:nvPr/>
        </p:nvCxnSpPr>
        <p:spPr>
          <a:xfrm flipV="1">
            <a:off x="3273494" y="5721441"/>
            <a:ext cx="491392" cy="10276"/>
          </a:xfrm>
          <a:prstGeom prst="straightConnector1">
            <a:avLst/>
          </a:prstGeom>
          <a:ln w="508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 стрелкой 106"/>
          <p:cNvCxnSpPr/>
          <p:nvPr/>
        </p:nvCxnSpPr>
        <p:spPr>
          <a:xfrm flipV="1">
            <a:off x="6167827" y="3615302"/>
            <a:ext cx="467923" cy="9785"/>
          </a:xfrm>
          <a:prstGeom prst="straightConnector1">
            <a:avLst/>
          </a:prstGeom>
          <a:ln w="508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6167827" y="3933825"/>
            <a:ext cx="467923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 стрелкой 108"/>
          <p:cNvCxnSpPr/>
          <p:nvPr/>
        </p:nvCxnSpPr>
        <p:spPr>
          <a:xfrm flipH="1">
            <a:off x="8241214" y="4274373"/>
            <a:ext cx="467923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 стрелкой 109"/>
          <p:cNvCxnSpPr/>
          <p:nvPr/>
        </p:nvCxnSpPr>
        <p:spPr>
          <a:xfrm flipH="1">
            <a:off x="8241213" y="3384431"/>
            <a:ext cx="467923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7434721" y="2544097"/>
            <a:ext cx="0" cy="42313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47" idx="2"/>
          </p:cNvCxnSpPr>
          <p:nvPr/>
        </p:nvCxnSpPr>
        <p:spPr>
          <a:xfrm flipH="1">
            <a:off x="4962179" y="4700902"/>
            <a:ext cx="1" cy="431537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Соединительная линия уступом 15"/>
          <p:cNvCxnSpPr/>
          <p:nvPr/>
        </p:nvCxnSpPr>
        <p:spPr>
          <a:xfrm flipH="1">
            <a:off x="10530103" y="1995546"/>
            <a:ext cx="17745" cy="3715137"/>
          </a:xfrm>
          <a:prstGeom prst="bentConnector3">
            <a:avLst>
              <a:gd name="adj1" fmla="val -2269777"/>
            </a:avLst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487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 Ingate (темный шаблон)">
  <a:themeElements>
    <a:clrScheme name="ingate">
      <a:dk1>
        <a:srgbClr val="262626"/>
      </a:dk1>
      <a:lt1>
        <a:srgbClr val="FFFFFF"/>
      </a:lt1>
      <a:dk2>
        <a:srgbClr val="0A083C"/>
      </a:dk2>
      <a:lt2>
        <a:srgbClr val="929292"/>
      </a:lt2>
      <a:accent1>
        <a:srgbClr val="FFCB1F"/>
      </a:accent1>
      <a:accent2>
        <a:srgbClr val="F58233"/>
      </a:accent2>
      <a:accent3>
        <a:srgbClr val="8BC63F"/>
      </a:accent3>
      <a:accent4>
        <a:srgbClr val="FFFBF3"/>
      </a:accent4>
      <a:accent5>
        <a:srgbClr val="FFF5EF"/>
      </a:accent5>
      <a:accent6>
        <a:srgbClr val="F3FDDB"/>
      </a:accent6>
      <a:hlink>
        <a:srgbClr val="034A90"/>
      </a:hlink>
      <a:folHlink>
        <a:srgbClr val="6F3B55"/>
      </a:folHlink>
    </a:clrScheme>
    <a:fontScheme name="Шрифт Ingate Digital Agency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1277</TotalTime>
  <Words>411</Words>
  <Application>Microsoft Office PowerPoint</Application>
  <PresentationFormat>Широкоэкранный</PresentationFormat>
  <Paragraphs>124</Paragraphs>
  <Slides>28</Slides>
  <Notes>14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Презентация Ingate (темный шаблон)</vt:lpstr>
      <vt:lpstr>Как узнать всю правду  о продвижении сайта</vt:lpstr>
      <vt:lpstr>Какую эффективность дает поисковое продвижение?</vt:lpstr>
      <vt:lpstr>Есть множество систем, собирающих аналитику</vt:lpstr>
      <vt:lpstr>Сложно отследить конечную эффективность работ</vt:lpstr>
      <vt:lpstr>С какими сложностями мы сталкиваемся</vt:lpstr>
      <vt:lpstr>С какими сложностями мы сталкиваемся</vt:lpstr>
      <vt:lpstr>С какими сложностями мы сталкиваемся</vt:lpstr>
      <vt:lpstr>С какими сложностями мы сталкиваемся</vt:lpstr>
      <vt:lpstr>Как проанализировать всю информацию</vt:lpstr>
      <vt:lpstr>Как выглядит модель power bi</vt:lpstr>
      <vt:lpstr>Круто, но дорого</vt:lpstr>
      <vt:lpstr>Наш вариант: недорого и масштабируемо</vt:lpstr>
      <vt:lpstr>Просто и быстро</vt:lpstr>
      <vt:lpstr>А сколько это стоит?</vt:lpstr>
      <vt:lpstr>Как это выглядит</vt:lpstr>
      <vt:lpstr>Кейсы</vt:lpstr>
      <vt:lpstr>Что видит клиент</vt:lpstr>
      <vt:lpstr>Что видит клиент</vt:lpstr>
      <vt:lpstr>Что видно в отчете</vt:lpstr>
      <vt:lpstr>в чем ценность seo</vt:lpstr>
      <vt:lpstr>кейс №2: такое же падение трафика</vt:lpstr>
      <vt:lpstr>решили проблему и получили результат</vt:lpstr>
      <vt:lpstr>Делаем выводы</vt:lpstr>
      <vt:lpstr>Делаем выводы</vt:lpstr>
      <vt:lpstr>Делаем выводы</vt:lpstr>
      <vt:lpstr>Делаем выводы</vt:lpstr>
      <vt:lpstr>Делаем выводы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Калашникова</dc:creator>
  <cp:lastModifiedBy>Мария Кучерова</cp:lastModifiedBy>
  <cp:revision>128</cp:revision>
  <dcterms:created xsi:type="dcterms:W3CDTF">2017-01-24T11:38:36Z</dcterms:created>
  <dcterms:modified xsi:type="dcterms:W3CDTF">2018-05-14T13:29:00Z</dcterms:modified>
</cp:coreProperties>
</file>