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317" r:id="rId4"/>
    <p:sldId id="334" r:id="rId5"/>
    <p:sldId id="266" r:id="rId6"/>
    <p:sldId id="268" r:id="rId7"/>
    <p:sldId id="269" r:id="rId8"/>
    <p:sldId id="281" r:id="rId9"/>
    <p:sldId id="271" r:id="rId10"/>
    <p:sldId id="257" r:id="rId11"/>
    <p:sldId id="335" r:id="rId12"/>
    <p:sldId id="327" r:id="rId13"/>
    <p:sldId id="314" r:id="rId14"/>
    <p:sldId id="330" r:id="rId15"/>
    <p:sldId id="333" r:id="rId16"/>
    <p:sldId id="321" r:id="rId17"/>
    <p:sldId id="296" r:id="rId18"/>
    <p:sldId id="319" r:id="rId19"/>
  </p:sldIdLst>
  <p:sldSz cx="9144000" cy="5143500" type="screen16x9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72" userDrawn="1">
          <p15:clr>
            <a:srgbClr val="A4A3A4"/>
          </p15:clr>
        </p15:guide>
        <p15:guide id="3" orient="horz" pos="327" userDrawn="1">
          <p15:clr>
            <a:srgbClr val="A4A3A4"/>
          </p15:clr>
        </p15:guide>
        <p15:guide id="4" orient="horz" pos="2913" userDrawn="1">
          <p15:clr>
            <a:srgbClr val="A4A3A4"/>
          </p15:clr>
        </p15:guide>
        <p15:guide id="5" pos="2880" userDrawn="1">
          <p15:clr>
            <a:srgbClr val="A4A3A4"/>
          </p15:clr>
        </p15:guide>
        <p15:guide id="6" pos="54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1C2EF"/>
    <a:srgbClr val="3F48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49"/>
    <p:restoredTop sz="95392" autoAdjust="0"/>
  </p:normalViewPr>
  <p:slideViewPr>
    <p:cSldViewPr snapToGrid="0" snapToObjects="1">
      <p:cViewPr varScale="1">
        <p:scale>
          <a:sx n="122" d="100"/>
          <a:sy n="122" d="100"/>
        </p:scale>
        <p:origin x="1088" y="184"/>
      </p:cViewPr>
      <p:guideLst>
        <p:guide orient="horz" pos="1620"/>
        <p:guide pos="272"/>
        <p:guide orient="horz" pos="327"/>
        <p:guide orient="horz" pos="2913"/>
        <p:guide pos="2880"/>
        <p:guide pos="54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0415087675326E-2"/>
          <c:y val="0"/>
          <c:w val="0.90464643888471796"/>
          <c:h val="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Reach  </c:v>
                </c:pt>
              </c:strCache>
            </c:strRef>
          </c:tx>
          <c:spPr>
            <a:solidFill>
              <a:srgbClr val="FFFFFF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6B9-B642-B5B1-20D817DB1B40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2-36B9-B642-B5B1-20D817DB1B40}"/>
              </c:ext>
            </c:extLst>
          </c:dPt>
          <c:dPt>
            <c:idx val="4"/>
            <c:invertIfNegative val="0"/>
            <c:bubble3D val="0"/>
            <c:spPr>
              <a:solidFill>
                <a:srgbClr val="41C2EF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4-36B9-B642-B5B1-20D817DB1B40}"/>
              </c:ext>
            </c:extLst>
          </c:dPt>
          <c:dPt>
            <c:idx val="6"/>
            <c:invertIfNegative val="0"/>
            <c:bubble3D val="0"/>
            <c:spPr>
              <a:solidFill>
                <a:srgbClr val="41C2EF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6-36B9-B642-B5B1-20D817DB1B40}"/>
              </c:ext>
            </c:extLst>
          </c:dPt>
          <c:dPt>
            <c:idx val="7"/>
            <c:invertIfNegative val="0"/>
            <c:bubble3D val="0"/>
            <c:spPr>
              <a:solidFill>
                <a:srgbClr val="41C2EF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8-36B9-B642-B5B1-20D817DB1B40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36B9-B642-B5B1-20D817DB1B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Rambler&amp;Co</c:v>
                </c:pt>
                <c:pt idx="1">
                  <c:v>Яндекс</c:v>
                </c:pt>
                <c:pt idx="2">
                  <c:v>Google Sites</c:v>
                </c:pt>
                <c:pt idx="3">
                  <c:v>Mail.Ru Group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1.5</c:v>
                </c:pt>
                <c:pt idx="1">
                  <c:v>11.2</c:v>
                </c:pt>
                <c:pt idx="2">
                  <c:v>16.5</c:v>
                </c:pt>
                <c:pt idx="3">
                  <c:v>19.7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6B9-B642-B5B1-20D817DB1B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3815952"/>
        <c:axId val="787910272"/>
      </c:barChart>
      <c:catAx>
        <c:axId val="483815952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400">
                <a:solidFill>
                  <a:srgbClr val="FFFFFF"/>
                </a:solidFill>
              </a:defRPr>
            </a:pPr>
            <a:endParaRPr lang="ru-RU"/>
          </a:p>
        </c:txPr>
        <c:crossAx val="787910272"/>
        <c:crosses val="autoZero"/>
        <c:auto val="0"/>
        <c:lblAlgn val="ctr"/>
        <c:lblOffset val="100"/>
        <c:noMultiLvlLbl val="0"/>
      </c:catAx>
      <c:valAx>
        <c:axId val="787910272"/>
        <c:scaling>
          <c:orientation val="minMax"/>
          <c:min val="0"/>
        </c:scaling>
        <c:delete val="1"/>
        <c:axPos val="r"/>
        <c:numFmt formatCode="0.0" sourceLinked="1"/>
        <c:majorTickMark val="out"/>
        <c:minorTickMark val="none"/>
        <c:tickLblPos val="nextTo"/>
        <c:crossAx val="4838159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550223821017375E-2"/>
          <c:y val="2.7736911140828605E-2"/>
          <c:w val="0.89269644897417277"/>
          <c:h val="0.6345601861591683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Desktop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9"/>
              <c:layout>
                <c:manualLayout>
                  <c:x val="-2.7068446010552898E-2"/>
                  <c:y val="-5.972859824187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A7-2B49-9F98-D794B7B0E683}"/>
                </c:ext>
              </c:extLst>
            </c:dLbl>
            <c:dLbl>
              <c:idx val="10"/>
              <c:layout>
                <c:manualLayout>
                  <c:x val="-3.3306116787664403E-2"/>
                  <c:y val="2.53793132287448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A7-2B49-9F98-D794B7B0E683}"/>
                </c:ext>
              </c:extLst>
            </c:dLbl>
            <c:dLbl>
              <c:idx val="11"/>
              <c:layout>
                <c:manualLayout>
                  <c:x val="-3.2058582632242101E-2"/>
                  <c:y val="3.8996579064043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A7-2B49-9F98-D794B7B0E683}"/>
                </c:ext>
              </c:extLst>
            </c:dLbl>
            <c:dLbl>
              <c:idx val="12"/>
              <c:layout>
                <c:manualLayout>
                  <c:x val="-2.4573377699708101E-2"/>
                  <c:y val="3.55922626052187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A7-2B49-9F98-D794B7B0E683}"/>
                </c:ext>
              </c:extLst>
            </c:dLbl>
            <c:dLbl>
              <c:idx val="13"/>
              <c:layout>
                <c:manualLayout>
                  <c:x val="-2.9563543619689499E-2"/>
                  <c:y val="3.14618353089421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CA7-2B49-9F98-D794B7B0E683}"/>
                </c:ext>
              </c:extLst>
            </c:dLbl>
            <c:dLbl>
              <c:idx val="14"/>
              <c:layout>
                <c:manualLayout>
                  <c:x val="-3.1366484716955502E-2"/>
                  <c:y val="4.68907656647164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A7-2B49-9F98-D794B7B0E6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июн - ноя 15 </c:v>
                </c:pt>
                <c:pt idx="1">
                  <c:v>авг 15  - янв 16 </c:v>
                </c:pt>
                <c:pt idx="2">
                  <c:v>окт 15  - мар 16 </c:v>
                </c:pt>
                <c:pt idx="3">
                  <c:v>дек 15  - май 16 </c:v>
                </c:pt>
                <c:pt idx="4">
                  <c:v>фев - июл 16 </c:v>
                </c:pt>
                <c:pt idx="5">
                  <c:v>апр - сен 16 </c:v>
                </c:pt>
                <c:pt idx="6">
                  <c:v>июн - ноя 16 </c:v>
                </c:pt>
                <c:pt idx="7">
                  <c:v>авг 16  - янв 17 </c:v>
                </c:pt>
                <c:pt idx="8">
                  <c:v>окт 16  - мар 17 </c:v>
                </c:pt>
                <c:pt idx="9">
                  <c:v>дек 16  - май 17 </c:v>
                </c:pt>
                <c:pt idx="10">
                  <c:v>фев - июл 17 </c:v>
                </c:pt>
                <c:pt idx="11">
                  <c:v>апр - сен 17 </c:v>
                </c:pt>
                <c:pt idx="12">
                  <c:v>июн - ноя 17 </c:v>
                </c:pt>
                <c:pt idx="13">
                  <c:v>авг 17  - янв 18 </c:v>
                </c:pt>
                <c:pt idx="14">
                  <c:v>окт 17  - мар 18 </c:v>
                </c:pt>
              </c:strCache>
            </c:strRef>
          </c:cat>
          <c:val>
            <c:numRef>
              <c:f>Лист1!$B$2:$B$16</c:f>
              <c:numCache>
                <c:formatCode>0%</c:formatCode>
                <c:ptCount val="15"/>
                <c:pt idx="0">
                  <c:v>0.81213300841052682</c:v>
                </c:pt>
                <c:pt idx="1">
                  <c:v>0.80810414633243055</c:v>
                </c:pt>
                <c:pt idx="2">
                  <c:v>0.80980485338961539</c:v>
                </c:pt>
                <c:pt idx="3">
                  <c:v>0.80477137452609215</c:v>
                </c:pt>
                <c:pt idx="4">
                  <c:v>0.79447469163540363</c:v>
                </c:pt>
                <c:pt idx="5">
                  <c:v>0.78944996649411725</c:v>
                </c:pt>
                <c:pt idx="6">
                  <c:v>0.78221477955964336</c:v>
                </c:pt>
                <c:pt idx="7">
                  <c:v>0.77567931114785138</c:v>
                </c:pt>
                <c:pt idx="8">
                  <c:v>0.76689351724803112</c:v>
                </c:pt>
                <c:pt idx="9">
                  <c:v>0.76050717517467947</c:v>
                </c:pt>
                <c:pt idx="10">
                  <c:v>0.75264716737616955</c:v>
                </c:pt>
                <c:pt idx="11">
                  <c:v>0.73562313011806046</c:v>
                </c:pt>
                <c:pt idx="12">
                  <c:v>0.73242626799171717</c:v>
                </c:pt>
                <c:pt idx="13">
                  <c:v>0.7205935231588646</c:v>
                </c:pt>
                <c:pt idx="14">
                  <c:v>0.73038911851436927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6CA7-2B49-9F98-D794B7B0E6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Mobile</c:v>
                </c:pt>
              </c:strCache>
            </c:strRef>
          </c:tx>
          <c:spPr>
            <a:ln w="381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9"/>
              <c:layout>
                <c:manualLayout>
                  <c:x val="-2.5820911855130399E-2"/>
                  <c:y val="6.994181567475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CA7-2B49-9F98-D794B7B0E683}"/>
                </c:ext>
              </c:extLst>
            </c:dLbl>
            <c:dLbl>
              <c:idx val="10"/>
              <c:layout>
                <c:manualLayout>
                  <c:x val="-3.45536509430866E-2"/>
                  <c:y val="-4.58049439252787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CA7-2B49-9F98-D794B7B0E683}"/>
                </c:ext>
              </c:extLst>
            </c:dLbl>
            <c:dLbl>
              <c:idx val="11"/>
              <c:layout>
                <c:manualLayout>
                  <c:x val="-3.58011850985092E-2"/>
                  <c:y val="-3.21876780899800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CA7-2B49-9F98-D794B7B0E683}"/>
                </c:ext>
              </c:extLst>
            </c:dLbl>
            <c:dLbl>
              <c:idx val="12"/>
              <c:layout>
                <c:manualLayout>
                  <c:x val="-3.0811048476819699E-2"/>
                  <c:y val="-4.24006274664541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CA7-2B49-9F98-D794B7B0E683}"/>
                </c:ext>
              </c:extLst>
            </c:dLbl>
            <c:dLbl>
              <c:idx val="13"/>
              <c:layout>
                <c:manualLayout>
                  <c:x val="-2.3325843544285799E-2"/>
                  <c:y val="-5.60178933017526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CA7-2B49-9F98-D794B7B0E683}"/>
                </c:ext>
              </c:extLst>
            </c:dLbl>
            <c:dLbl>
              <c:idx val="14"/>
              <c:layout>
                <c:manualLayout>
                  <c:x val="-3.1366484716955502E-2"/>
                  <c:y val="-5.386048433768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CA7-2B49-9F98-D794B7B0E6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июн - ноя 15 </c:v>
                </c:pt>
                <c:pt idx="1">
                  <c:v>авг 15  - янв 16 </c:v>
                </c:pt>
                <c:pt idx="2">
                  <c:v>окт 15  - мар 16 </c:v>
                </c:pt>
                <c:pt idx="3">
                  <c:v>дек 15  - май 16 </c:v>
                </c:pt>
                <c:pt idx="4">
                  <c:v>фев - июл 16 </c:v>
                </c:pt>
                <c:pt idx="5">
                  <c:v>апр - сен 16 </c:v>
                </c:pt>
                <c:pt idx="6">
                  <c:v>июн - ноя 16 </c:v>
                </c:pt>
                <c:pt idx="7">
                  <c:v>авг 16  - янв 17 </c:v>
                </c:pt>
                <c:pt idx="8">
                  <c:v>окт 16  - мар 17 </c:v>
                </c:pt>
                <c:pt idx="9">
                  <c:v>дек 16  - май 17 </c:v>
                </c:pt>
                <c:pt idx="10">
                  <c:v>фев - июл 17 </c:v>
                </c:pt>
                <c:pt idx="11">
                  <c:v>апр - сен 17 </c:v>
                </c:pt>
                <c:pt idx="12">
                  <c:v>июн - ноя 17 </c:v>
                </c:pt>
                <c:pt idx="13">
                  <c:v>авг 17  - янв 18 </c:v>
                </c:pt>
                <c:pt idx="14">
                  <c:v>окт 17  - мар 18 </c:v>
                </c:pt>
              </c:strCache>
            </c:strRef>
          </c:cat>
          <c:val>
            <c:numRef>
              <c:f>Лист1!$C$2:$C$16</c:f>
              <c:numCache>
                <c:formatCode>0%</c:formatCode>
                <c:ptCount val="15"/>
                <c:pt idx="0">
                  <c:v>0.70484307778768263</c:v>
                </c:pt>
                <c:pt idx="1">
                  <c:v>0.7086875024640017</c:v>
                </c:pt>
                <c:pt idx="2">
                  <c:v>0.70562377261704257</c:v>
                </c:pt>
                <c:pt idx="3">
                  <c:v>0.71830032435150004</c:v>
                </c:pt>
                <c:pt idx="4">
                  <c:v>0.73106357483480167</c:v>
                </c:pt>
                <c:pt idx="5">
                  <c:v>0.74522959222520002</c:v>
                </c:pt>
                <c:pt idx="6">
                  <c:v>0.7455785576787588</c:v>
                </c:pt>
                <c:pt idx="7">
                  <c:v>0.750935272969945</c:v>
                </c:pt>
                <c:pt idx="8">
                  <c:v>0.75896274131340624</c:v>
                </c:pt>
                <c:pt idx="9">
                  <c:v>0.76984461455799946</c:v>
                </c:pt>
                <c:pt idx="10">
                  <c:v>0.78278212190609808</c:v>
                </c:pt>
                <c:pt idx="11">
                  <c:v>0.79485230147669927</c:v>
                </c:pt>
                <c:pt idx="12">
                  <c:v>0.80185698357092594</c:v>
                </c:pt>
                <c:pt idx="13">
                  <c:v>0.80794210845674985</c:v>
                </c:pt>
                <c:pt idx="14">
                  <c:v>0.81311505838600728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D-6CA7-2B49-9F98-D794B7B0E6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4343312"/>
        <c:axId val="514340992"/>
      </c:lineChart>
      <c:valAx>
        <c:axId val="514340992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3F485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4343312"/>
        <c:crosses val="max"/>
        <c:crossBetween val="between"/>
      </c:valAx>
      <c:catAx>
        <c:axId val="514343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43409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770569047607029"/>
          <c:y val="0.58567401290454757"/>
          <c:w val="0.26658380975913498"/>
          <c:h val="5.11904830507056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FFFFFF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2969312035011E-2"/>
          <c:y val="0.10172955359493099"/>
          <c:w val="0.85334695732313404"/>
          <c:h val="0.641643153651545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октябрь 2016 г. - март 2017 г.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12-24</c:v>
                </c:pt>
                <c:pt idx="2">
                  <c:v>25-34</c:v>
                </c:pt>
                <c:pt idx="4">
                  <c:v>35-44</c:v>
                </c:pt>
                <c:pt idx="6">
                  <c:v>45+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 formatCode="0%">
                  <c:v>0.9</c:v>
                </c:pt>
                <c:pt idx="2" formatCode="0%">
                  <c:v>0.83</c:v>
                </c:pt>
                <c:pt idx="4" formatCode="0%">
                  <c:v>0.67</c:v>
                </c:pt>
                <c:pt idx="6" formatCode="0%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EF-AF40-9F9A-1635FD83352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октябрь 2017 г. - март  2018 г.</c:v>
                </c:pt>
              </c:strCache>
            </c:strRef>
          </c:tx>
          <c:spPr>
            <a:solidFill>
              <a:srgbClr val="41C2E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12-24</c:v>
                </c:pt>
                <c:pt idx="2">
                  <c:v>25-34</c:v>
                </c:pt>
                <c:pt idx="4">
                  <c:v>35-44</c:v>
                </c:pt>
                <c:pt idx="6">
                  <c:v>45+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 formatCode="0%">
                  <c:v>0.94</c:v>
                </c:pt>
                <c:pt idx="2" formatCode="0%">
                  <c:v>0.89</c:v>
                </c:pt>
                <c:pt idx="4" formatCode="0%">
                  <c:v>0.76</c:v>
                </c:pt>
                <c:pt idx="6" formatCode="0%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EF-AF40-9F9A-1635FD8335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-27"/>
        <c:axId val="479906208"/>
        <c:axId val="479904432"/>
      </c:barChart>
      <c:valAx>
        <c:axId val="479904432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3F485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9906208"/>
        <c:crosses val="max"/>
        <c:crossBetween val="between"/>
      </c:valAx>
      <c:catAx>
        <c:axId val="479906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9904432"/>
        <c:crosses val="autoZero"/>
        <c:auto val="1"/>
        <c:lblAlgn val="ctr"/>
        <c:lblOffset val="100"/>
        <c:tickLblSkip val="1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9147721393748986E-2"/>
          <c:y val="0.85467991651651098"/>
          <c:w val="0.79535162910268442"/>
          <c:h val="0.1105175150741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FFFFFF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2969312035011E-2"/>
          <c:y val="0.10172955359493099"/>
          <c:w val="0.85334695732313404"/>
          <c:h val="0.641643153651545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октябрь 2016 г. - март 2017 г.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Desktop</c:v>
                </c:pt>
                <c:pt idx="2">
                  <c:v>Смартфон</c:v>
                </c:pt>
                <c:pt idx="4">
                  <c:v>Планшет</c:v>
                </c:pt>
                <c:pt idx="6">
                  <c:v>Cмарт ТВ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 formatCode="0%">
                  <c:v>0.77</c:v>
                </c:pt>
                <c:pt idx="2" formatCode="0%">
                  <c:v>0.66</c:v>
                </c:pt>
                <c:pt idx="4" formatCode="0%">
                  <c:v>0.2724565262233265</c:v>
                </c:pt>
                <c:pt idx="6" formatCode="0%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FC-1C46-B960-B7CB8661910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октябрь 2017 г. - март  2018 г.</c:v>
                </c:pt>
              </c:strCache>
            </c:strRef>
          </c:tx>
          <c:spPr>
            <a:solidFill>
              <a:srgbClr val="41C2E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Desktop</c:v>
                </c:pt>
                <c:pt idx="2">
                  <c:v>Смартфон</c:v>
                </c:pt>
                <c:pt idx="4">
                  <c:v>Планшет</c:v>
                </c:pt>
                <c:pt idx="6">
                  <c:v>Cмарт ТВ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 formatCode="0%">
                  <c:v>0.73</c:v>
                </c:pt>
                <c:pt idx="2" formatCode="0%">
                  <c:v>0.75</c:v>
                </c:pt>
                <c:pt idx="4" formatCode="0%">
                  <c:v>0.25</c:v>
                </c:pt>
                <c:pt idx="6" formatCode="0%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FC-1C46-B960-B7CB866191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-27"/>
        <c:axId val="408013392"/>
        <c:axId val="515857664"/>
      </c:barChart>
      <c:valAx>
        <c:axId val="515857664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3F485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8013392"/>
        <c:crosses val="max"/>
        <c:crossBetween val="between"/>
      </c:valAx>
      <c:catAx>
        <c:axId val="408013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5857664"/>
        <c:crosses val="autoZero"/>
        <c:auto val="1"/>
        <c:lblAlgn val="ctr"/>
        <c:lblOffset val="100"/>
        <c:tickLblSkip val="1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74054329879705"/>
          <c:y val="0.85467991651651098"/>
          <c:w val="0.70885593332444452"/>
          <c:h val="0.1105175150741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FFFFFF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76065148327599"/>
          <c:y val="0.10172955359493099"/>
          <c:w val="0.63370491076255997"/>
          <c:h val="0.896966888063393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41C2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8FC-3C46-B46C-C34D4B86E1FC}"/>
              </c:ext>
            </c:extLst>
          </c:dPt>
          <c:dLbls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D8FC-3C46-B46C-C34D4B86E1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Реже 1 раза в месяц</c:v>
                </c:pt>
                <c:pt idx="1">
                  <c:v>Один раз в месяц</c:v>
                </c:pt>
                <c:pt idx="2">
                  <c:v>2-3 раза в месяц</c:v>
                </c:pt>
                <c:pt idx="3">
                  <c:v>Раз в неделю</c:v>
                </c:pt>
                <c:pt idx="4">
                  <c:v>Несколько раз в неделю</c:v>
                </c:pt>
                <c:pt idx="5">
                  <c:v>Каждый день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8.1258728131674961E-3</c:v>
                </c:pt>
                <c:pt idx="1">
                  <c:v>5.70830477284815E-3</c:v>
                </c:pt>
                <c:pt idx="2">
                  <c:v>1.1755069071341009E-2</c:v>
                </c:pt>
                <c:pt idx="3">
                  <c:v>1.4999999999999999E-2</c:v>
                </c:pt>
                <c:pt idx="4">
                  <c:v>0.06</c:v>
                </c:pt>
                <c:pt idx="5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FC-3C46-B46C-C34D4B86E1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axId val="757053680"/>
        <c:axId val="409874160"/>
      </c:barChart>
      <c:valAx>
        <c:axId val="409874160"/>
        <c:scaling>
          <c:orientation val="minMax"/>
        </c:scaling>
        <c:delete val="0"/>
        <c:axPos val="t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3F485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7053680"/>
        <c:crosses val="max"/>
        <c:crossBetween val="between"/>
      </c:valAx>
      <c:catAx>
        <c:axId val="7570536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98741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76065148327599"/>
          <c:y val="0.10172955359493099"/>
          <c:w val="0.63370491076255997"/>
          <c:h val="0.8731366728516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1C2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04B-524A-B962-E08215DFF1C4}"/>
              </c:ext>
            </c:extLst>
          </c:dPt>
          <c:dPt>
            <c:idx val="1"/>
            <c:invertIfNegative val="0"/>
            <c:bubble3D val="0"/>
            <c:spPr>
              <a:solidFill>
                <a:srgbClr val="41C2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04B-524A-B962-E08215DFF1C4}"/>
              </c:ext>
            </c:extLst>
          </c:dPt>
          <c:dPt>
            <c:idx val="2"/>
            <c:invertIfNegative val="0"/>
            <c:bubble3D val="0"/>
            <c:spPr>
              <a:solidFill>
                <a:srgbClr val="41C2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04B-524A-B962-E08215DFF1C4}"/>
              </c:ext>
            </c:extLst>
          </c:dPt>
          <c:dPt>
            <c:idx val="3"/>
            <c:invertIfNegative val="0"/>
            <c:bubble3D val="0"/>
            <c:spPr>
              <a:solidFill>
                <a:srgbClr val="41C2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04B-524A-B962-E08215DFF1C4}"/>
              </c:ext>
            </c:extLst>
          </c:dPt>
          <c:dPt>
            <c:idx val="4"/>
            <c:invertIfNegative val="0"/>
            <c:bubble3D val="0"/>
            <c:spPr>
              <a:solidFill>
                <a:srgbClr val="41C2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04B-524A-B962-E08215DFF1C4}"/>
              </c:ext>
            </c:extLst>
          </c:dPt>
          <c:dPt>
            <c:idx val="5"/>
            <c:invertIfNegative val="0"/>
            <c:bubble3D val="0"/>
            <c:spPr>
              <a:solidFill>
                <a:srgbClr val="FFFF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04B-524A-B962-E08215DFF1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В учебном заведении, на курсах</c:v>
                </c:pt>
                <c:pt idx="1">
                  <c:v>В другом месте</c:v>
                </c:pt>
                <c:pt idx="2">
                  <c:v>В гостях</c:v>
                </c:pt>
                <c:pt idx="3">
                  <c:v>В транспорте</c:v>
                </c:pt>
                <c:pt idx="4">
                  <c:v>На работе</c:v>
                </c:pt>
                <c:pt idx="5">
                  <c:v>Дома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0.17</c:v>
                </c:pt>
                <c:pt idx="1">
                  <c:v>0.38</c:v>
                </c:pt>
                <c:pt idx="2">
                  <c:v>0.39</c:v>
                </c:pt>
                <c:pt idx="3">
                  <c:v>0.53600000000000003</c:v>
                </c:pt>
                <c:pt idx="4">
                  <c:v>0.55000000000000004</c:v>
                </c:pt>
                <c:pt idx="5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04B-524A-B962-E08215DFF1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axId val="407395264"/>
        <c:axId val="407392944"/>
      </c:barChart>
      <c:valAx>
        <c:axId val="407392944"/>
        <c:scaling>
          <c:orientation val="minMax"/>
        </c:scaling>
        <c:delete val="0"/>
        <c:axPos val="t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3F485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7395264"/>
        <c:crosses val="max"/>
        <c:crossBetween val="between"/>
      </c:valAx>
      <c:catAx>
        <c:axId val="4073952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73929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656042489350501E-3"/>
          <c:y val="0.234497895489093"/>
          <c:w val="0.92155174207742496"/>
          <c:h val="0.444192799039714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октябрь - декабрь 2015</c:v>
                </c:pt>
                <c:pt idx="1">
                  <c:v>октябрь - декабрь 2016</c:v>
                </c:pt>
                <c:pt idx="2">
                  <c:v>октябрь - декабрь 2017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2.613458667235443</c:v>
                </c:pt>
                <c:pt idx="1">
                  <c:v>2.5795474801429652</c:v>
                </c:pt>
                <c:pt idx="2">
                  <c:v>2.5595463882543279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25-4DFE-A0BE-C0ADF77C0F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-27"/>
        <c:axId val="931910784"/>
        <c:axId val="931900032"/>
      </c:barChart>
      <c:valAx>
        <c:axId val="931900032"/>
        <c:scaling>
          <c:orientation val="minMax"/>
        </c:scaling>
        <c:delete val="0"/>
        <c:axPos val="r"/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1910784"/>
        <c:crosses val="max"/>
        <c:crossBetween val="between"/>
      </c:valAx>
      <c:catAx>
        <c:axId val="931910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1900032"/>
        <c:crosses val="autoZero"/>
        <c:auto val="1"/>
        <c:lblAlgn val="ctr"/>
        <c:lblOffset val="100"/>
        <c:tickLblSkip val="1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656042489350501E-3"/>
          <c:y val="0.108538186512581"/>
          <c:w val="0.92155174207742496"/>
          <c:h val="0.55095109096280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41C2EF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Лист1!$A$2:$A$20</c:f>
              <c:strCache>
                <c:ptCount val="19"/>
                <c:pt idx="0">
                  <c:v>Messengers</c:v>
                </c:pt>
                <c:pt idx="1">
                  <c:v>Социальные сети</c:v>
                </c:pt>
                <c:pt idx="2">
                  <c:v>Видеоресурсы, ТВ</c:v>
                </c:pt>
                <c:pt idx="3">
                  <c:v>Интернет-магазины</c:v>
                </c:pt>
                <c:pt idx="4">
                  <c:v>Банки</c:v>
                </c:pt>
                <c:pt idx="5">
                  <c:v>Почта</c:v>
                </c:pt>
                <c:pt idx="6">
                  <c:v>Каталоги </c:v>
                </c:pt>
                <c:pt idx="7">
                  <c:v>Адреса, карты</c:v>
                </c:pt>
                <c:pt idx="8">
                  <c:v>Новости</c:v>
                </c:pt>
                <c:pt idx="9">
                  <c:v>Развлекательные ресурсы</c:v>
                </c:pt>
                <c:pt idx="10">
                  <c:v>Словари, справочники</c:v>
                </c:pt>
                <c:pt idx="11">
                  <c:v>Заказ такси</c:v>
                </c:pt>
                <c:pt idx="12">
                  <c:v>ПО</c:v>
                </c:pt>
                <c:pt idx="13">
                  <c:v>Ответы и отзывы</c:v>
                </c:pt>
                <c:pt idx="14">
                  <c:v>Госуслуги, финансы</c:v>
                </c:pt>
                <c:pt idx="15">
                  <c:v>Гиды, афиши</c:v>
                </c:pt>
                <c:pt idx="16">
                  <c:v>Утилиты</c:v>
                </c:pt>
                <c:pt idx="17">
                  <c:v>Музыка</c:v>
                </c:pt>
                <c:pt idx="18">
                  <c:v>Погода</c:v>
                </c:pt>
              </c:strCache>
            </c:strRef>
          </c:cat>
          <c:val>
            <c:numRef>
              <c:f>Лист1!$B$2:$B$20</c:f>
              <c:numCache>
                <c:formatCode>0%</c:formatCode>
                <c:ptCount val="19"/>
                <c:pt idx="0">
                  <c:v>0.84198604953380995</c:v>
                </c:pt>
                <c:pt idx="1">
                  <c:v>0.84122146169362699</c:v>
                </c:pt>
                <c:pt idx="2">
                  <c:v>0.74019670522659697</c:v>
                </c:pt>
                <c:pt idx="3">
                  <c:v>0.56686751232343402</c:v>
                </c:pt>
                <c:pt idx="4">
                  <c:v>0.55701659390469505</c:v>
                </c:pt>
                <c:pt idx="5">
                  <c:v>0.47519264743106299</c:v>
                </c:pt>
                <c:pt idx="6">
                  <c:v>0.47065992020103697</c:v>
                </c:pt>
                <c:pt idx="7">
                  <c:v>0.44493793269017501</c:v>
                </c:pt>
                <c:pt idx="8">
                  <c:v>0.415719195330012</c:v>
                </c:pt>
                <c:pt idx="9">
                  <c:v>0.341901240302391</c:v>
                </c:pt>
                <c:pt idx="10">
                  <c:v>0.29969233820355801</c:v>
                </c:pt>
                <c:pt idx="11">
                  <c:v>0.27593792486162999</c:v>
                </c:pt>
                <c:pt idx="12">
                  <c:v>0.26990733612899398</c:v>
                </c:pt>
                <c:pt idx="13">
                  <c:v>0.26508495275473398</c:v>
                </c:pt>
                <c:pt idx="14">
                  <c:v>0.24031543815058501</c:v>
                </c:pt>
                <c:pt idx="15">
                  <c:v>0.23628634727945</c:v>
                </c:pt>
                <c:pt idx="16">
                  <c:v>0.236252423586882</c:v>
                </c:pt>
                <c:pt idx="17">
                  <c:v>0.21472914540999399</c:v>
                </c:pt>
                <c:pt idx="18">
                  <c:v>0.200332452187165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5-43B0-A2BB-2B348F5ED3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-27"/>
        <c:axId val="518246272"/>
        <c:axId val="784904624"/>
      </c:barChart>
      <c:valAx>
        <c:axId val="784904624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8246272"/>
        <c:crosses val="max"/>
        <c:crossBetween val="between"/>
      </c:valAx>
      <c:catAx>
        <c:axId val="518246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4904624"/>
        <c:crosses val="autoZero"/>
        <c:auto val="1"/>
        <c:lblAlgn val="ctr"/>
        <c:lblOffset val="100"/>
        <c:tickLblSkip val="1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BD0C4-C57E-9543-939C-1B51F9C2448B}" type="datetimeFigureOut">
              <a:rPr lang="ru-RU" smtClean="0"/>
              <a:t>15.05.18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FB19B-3C5E-FF43-AA70-8CF79F4C6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24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FFB19B-3C5E-FF43-AA70-8CF79F4C681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523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FFB19B-3C5E-FF43-AA70-8CF79F4C681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889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C32A9-1BBD-4741-94AA-D3FE9A29B21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265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Mobile </a:t>
            </a:r>
            <a:r>
              <a:rPr lang="ru-RU" dirty="0"/>
              <a:t>аудитория на несколько часов раньше заходит</a:t>
            </a:r>
            <a:r>
              <a:rPr lang="ru-RU" baseline="0" dirty="0"/>
              <a:t> в социальные сети, чем десктоп аудитория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FB19B-3C5E-FF43-AA70-8CF79F4C681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039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FB19B-3C5E-FF43-AA70-8CF79F4C681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985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53BA-F50D-C846-B1E0-451685C77C33}" type="datetimeFigureOut">
              <a:rPr lang="ru-RU" smtClean="0"/>
              <a:t>15.05.18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8B7F-A33D-E049-BD06-114DEC7D4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251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53BA-F50D-C846-B1E0-451685C77C33}" type="datetimeFigureOut">
              <a:rPr lang="ru-RU" smtClean="0"/>
              <a:t>15.05.18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8B7F-A33D-E049-BD06-114DEC7D4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25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53BA-F50D-C846-B1E0-451685C77C33}" type="datetimeFigureOut">
              <a:rPr lang="ru-RU" smtClean="0"/>
              <a:t>15.05.18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8B7F-A33D-E049-BD06-114DEC7D4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53BA-F50D-C846-B1E0-451685C77C33}" type="datetimeFigureOut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15.05.18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8B7F-A33D-E049-BD06-114DEC7D4D1B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7567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53BA-F50D-C846-B1E0-451685C77C33}" type="datetimeFigureOut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15.05.18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8B7F-A33D-E049-BD06-114DEC7D4D1B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9390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53BA-F50D-C846-B1E0-451685C77C33}" type="datetimeFigureOut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15.05.18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8B7F-A33D-E049-BD06-114DEC7D4D1B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2649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53BA-F50D-C846-B1E0-451685C77C33}" type="datetimeFigureOut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15.05.18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8B7F-A33D-E049-BD06-114DEC7D4D1B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582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53BA-F50D-C846-B1E0-451685C77C33}" type="datetimeFigureOut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15.05.18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8B7F-A33D-E049-BD06-114DEC7D4D1B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7878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53BA-F50D-C846-B1E0-451685C77C33}" type="datetimeFigureOut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15.05.18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8B7F-A33D-E049-BD06-114DEC7D4D1B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3644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53BA-F50D-C846-B1E0-451685C77C33}" type="datetimeFigureOut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15.05.18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8B7F-A33D-E049-BD06-114DEC7D4D1B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9482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53BA-F50D-C846-B1E0-451685C77C33}" type="datetimeFigureOut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15.05.18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8B7F-A33D-E049-BD06-114DEC7D4D1B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0903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53BA-F50D-C846-B1E0-451685C77C33}" type="datetimeFigureOut">
              <a:rPr lang="ru-RU" smtClean="0"/>
              <a:t>15.05.18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8B7F-A33D-E049-BD06-114DEC7D4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60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53BA-F50D-C846-B1E0-451685C77C33}" type="datetimeFigureOut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15.05.18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8B7F-A33D-E049-BD06-114DEC7D4D1B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0840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53BA-F50D-C846-B1E0-451685C77C33}" type="datetimeFigureOut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15.05.18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8B7F-A33D-E049-BD06-114DEC7D4D1B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1896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53BA-F50D-C846-B1E0-451685C77C33}" type="datetimeFigureOut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15.05.18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8B7F-A33D-E049-BD06-114DEC7D4D1B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111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53BA-F50D-C846-B1E0-451685C77C33}" type="datetimeFigureOut">
              <a:rPr lang="ru-RU" smtClean="0"/>
              <a:t>15.05.18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8B7F-A33D-E049-BD06-114DEC7D4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077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53BA-F50D-C846-B1E0-451685C77C33}" type="datetimeFigureOut">
              <a:rPr lang="ru-RU" smtClean="0"/>
              <a:t>15.05.18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8B7F-A33D-E049-BD06-114DEC7D4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53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53BA-F50D-C846-B1E0-451685C77C33}" type="datetimeFigureOut">
              <a:rPr lang="ru-RU" smtClean="0"/>
              <a:t>15.05.18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8B7F-A33D-E049-BD06-114DEC7D4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669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53BA-F50D-C846-B1E0-451685C77C33}" type="datetimeFigureOut">
              <a:rPr lang="ru-RU" smtClean="0"/>
              <a:t>15.05.18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8B7F-A33D-E049-BD06-114DEC7D4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506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53BA-F50D-C846-B1E0-451685C77C33}" type="datetimeFigureOut">
              <a:rPr lang="ru-RU" smtClean="0"/>
              <a:t>15.05.18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8B7F-A33D-E049-BD06-114DEC7D4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188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53BA-F50D-C846-B1E0-451685C77C33}" type="datetimeFigureOut">
              <a:rPr lang="ru-RU" smtClean="0"/>
              <a:t>15.05.18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8B7F-A33D-E049-BD06-114DEC7D4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031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53BA-F50D-C846-B1E0-451685C77C33}" type="datetimeFigureOut">
              <a:rPr lang="ru-RU" smtClean="0"/>
              <a:t>15.05.18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8B7F-A33D-E049-BD06-114DEC7D4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88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A53BA-F50D-C846-B1E0-451685C77C33}" type="datetimeFigureOut">
              <a:rPr lang="ru-RU" smtClean="0"/>
              <a:t>15.05.18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18B7F-A33D-E049-BD06-114DEC7D4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93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A53BA-F50D-C846-B1E0-451685C77C33}" type="datetimeFigureOut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15.05.18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18B7F-A33D-E049-BD06-114DEC7D4D1B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980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11" Type="http://schemas.openxmlformats.org/officeDocument/2006/relationships/image" Target="../media/image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834752" y="2760304"/>
            <a:ext cx="7018330" cy="1280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 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брендов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646" y="629587"/>
            <a:ext cx="8004747" cy="3957403"/>
          </a:xfrm>
          <a:prstGeom prst="rect">
            <a:avLst/>
          </a:prstGeom>
          <a:noFill/>
          <a:ln w="168275" cmpd="sng">
            <a:solidFill>
              <a:srgbClr val="41C2EF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Изображение 3" descr="Asset 1@4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294" y="1050152"/>
            <a:ext cx="1606742" cy="4971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44956" y="4081509"/>
            <a:ext cx="20506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Шатаев</a:t>
            </a: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Александр</a:t>
            </a:r>
          </a:p>
          <a:p>
            <a:pPr algn="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Lead 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44297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834752" y="2760304"/>
            <a:ext cx="7018330" cy="1280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 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брендов – влияние на форматы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646" y="629587"/>
            <a:ext cx="8004747" cy="3957403"/>
          </a:xfrm>
          <a:prstGeom prst="rect">
            <a:avLst/>
          </a:prstGeom>
          <a:noFill/>
          <a:ln w="168275" cmpd="sng">
            <a:solidFill>
              <a:srgbClr val="41C2EF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Изображение 3" descr="Asset 1@4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294" y="1050152"/>
            <a:ext cx="1606742" cy="49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2453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1">
            <a:extLst>
              <a:ext uri="{FF2B5EF4-FFF2-40B4-BE49-F238E27FC236}">
                <a16:creationId xmlns:a16="http://schemas.microsoft.com/office/drawing/2014/main" id="{9F7C803D-9570-AC44-BB2A-AA30B7C8406D}"/>
              </a:ext>
            </a:extLst>
          </p:cNvPr>
          <p:cNvSpPr txBox="1">
            <a:spLocks/>
          </p:cNvSpPr>
          <p:nvPr/>
        </p:nvSpPr>
        <p:spPr>
          <a:xfrm>
            <a:off x="366549" y="99598"/>
            <a:ext cx="7831207" cy="115526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И СКИДКИ</a:t>
            </a:r>
          </a:p>
        </p:txBody>
      </p:sp>
      <p:sp>
        <p:nvSpPr>
          <p:cNvPr id="8" name="Пользователь видит предложение в ленте событий">
            <a:extLst>
              <a:ext uri="{FF2B5EF4-FFF2-40B4-BE49-F238E27FC236}">
                <a16:creationId xmlns:a16="http://schemas.microsoft.com/office/drawing/2014/main" id="{FB31A5CE-ED32-5049-9A45-7A70758C3AD6}"/>
              </a:ext>
            </a:extLst>
          </p:cNvPr>
          <p:cNvSpPr txBox="1"/>
          <p:nvPr/>
        </p:nvSpPr>
        <p:spPr>
          <a:xfrm>
            <a:off x="729910" y="1385307"/>
            <a:ext cx="1012140" cy="654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>
            <a:lvl1pPr defTabSz="457200">
              <a:spcBef>
                <a:spcPts val="3700"/>
              </a:spcBef>
              <a:defRPr sz="2400" spc="-72">
                <a:solidFill>
                  <a:srgbClr val="FEFEFE"/>
                </a:solidFill>
                <a:latin typeface="DIN Round Pro"/>
                <a:ea typeface="DIN Round Pro"/>
                <a:cs typeface="DIN Round Pro"/>
                <a:sym typeface="DIN Round Pro"/>
              </a:defRPr>
            </a:lvl1pPr>
          </a:lstStyle>
          <a:p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Пользователь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видит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предложение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ленте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событий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и клике на пост открывается лэндинг  с подробными условиями предложения">
            <a:extLst>
              <a:ext uri="{FF2B5EF4-FFF2-40B4-BE49-F238E27FC236}">
                <a16:creationId xmlns:a16="http://schemas.microsoft.com/office/drawing/2014/main" id="{33DDF4B4-CB04-894A-A4A4-CAE44A6D4CAF}"/>
              </a:ext>
            </a:extLst>
          </p:cNvPr>
          <p:cNvSpPr txBox="1"/>
          <p:nvPr/>
        </p:nvSpPr>
        <p:spPr>
          <a:xfrm>
            <a:off x="2389836" y="1352403"/>
            <a:ext cx="1173856" cy="807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/>
          <a:p>
            <a:pPr defTabSz="171450">
              <a:spcBef>
                <a:spcPts val="1388"/>
              </a:spcBef>
              <a:defRPr sz="2400" spc="-72">
                <a:solidFill>
                  <a:srgbClr val="FEFEFE"/>
                </a:solidFill>
                <a:latin typeface="DIN Round Pro"/>
                <a:ea typeface="DIN Round Pro"/>
                <a:cs typeface="DIN Round Pro"/>
                <a:sym typeface="DIN Round Pro"/>
              </a:defRPr>
            </a:pP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клике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пост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открывается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лэндинг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подробными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условиями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предложения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ользователь сохраняет предложение в раздел “Мои предложения”">
            <a:extLst>
              <a:ext uri="{FF2B5EF4-FFF2-40B4-BE49-F238E27FC236}">
                <a16:creationId xmlns:a16="http://schemas.microsoft.com/office/drawing/2014/main" id="{FC20DAF6-1EFE-ED44-9CD6-B87696C4B057}"/>
              </a:ext>
            </a:extLst>
          </p:cNvPr>
          <p:cNvSpPr txBox="1"/>
          <p:nvPr/>
        </p:nvSpPr>
        <p:spPr>
          <a:xfrm>
            <a:off x="4013797" y="1385306"/>
            <a:ext cx="1012141" cy="807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>
            <a:lvl1pPr defTabSz="457200">
              <a:spcBef>
                <a:spcPts val="3700"/>
              </a:spcBef>
              <a:defRPr sz="2400" spc="-72">
                <a:solidFill>
                  <a:srgbClr val="FEFEFE"/>
                </a:solidFill>
                <a:latin typeface="DIN Round Pro"/>
                <a:ea typeface="DIN Round Pro"/>
                <a:cs typeface="DIN Round Pro"/>
                <a:sym typeface="DIN Round Pro"/>
              </a:defRPr>
            </a:lvl1pPr>
          </a:lstStyle>
          <a:p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Пользователь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сохраняет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предложение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раздел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Услуги и скидки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1" name="Пользователь совершает покупку  в оффлайн и сохраняет кассовый чек">
            <a:extLst>
              <a:ext uri="{FF2B5EF4-FFF2-40B4-BE49-F238E27FC236}">
                <a16:creationId xmlns:a16="http://schemas.microsoft.com/office/drawing/2014/main" id="{D1749955-C94A-1849-8A5E-AA81632487B8}"/>
              </a:ext>
            </a:extLst>
          </p:cNvPr>
          <p:cNvSpPr txBox="1"/>
          <p:nvPr/>
        </p:nvSpPr>
        <p:spPr>
          <a:xfrm>
            <a:off x="5666682" y="1385269"/>
            <a:ext cx="1023748" cy="807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/>
          <a:p>
            <a:pPr defTabSz="171450">
              <a:spcBef>
                <a:spcPts val="1388"/>
              </a:spcBef>
              <a:defRPr sz="2400" spc="-72">
                <a:solidFill>
                  <a:srgbClr val="FEFEFE"/>
                </a:solidFill>
                <a:latin typeface="DIN Round Pro"/>
                <a:ea typeface="DIN Round Pro"/>
                <a:cs typeface="DIN Round Pro"/>
                <a:sym typeface="DIN Round Pro"/>
              </a:defRPr>
            </a:pP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Пользователь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совершает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покупку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оффлайн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сохраняет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кассовый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чек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ользователь загружает кассовый чек  в приложение ОК">
            <a:extLst>
              <a:ext uri="{FF2B5EF4-FFF2-40B4-BE49-F238E27FC236}">
                <a16:creationId xmlns:a16="http://schemas.microsoft.com/office/drawing/2014/main" id="{C13D2894-6590-134F-A379-F73725B77CBF}"/>
              </a:ext>
            </a:extLst>
          </p:cNvPr>
          <p:cNvSpPr txBox="1"/>
          <p:nvPr/>
        </p:nvSpPr>
        <p:spPr>
          <a:xfrm>
            <a:off x="7322598" y="1366152"/>
            <a:ext cx="1001525" cy="500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>
            <a:spAutoFit/>
          </a:bodyPr>
          <a:lstStyle/>
          <a:p>
            <a:pPr defTabSz="171450">
              <a:spcBef>
                <a:spcPts val="1388"/>
              </a:spcBef>
              <a:defRPr sz="2400" spc="-72">
                <a:solidFill>
                  <a:srgbClr val="FEFEFE"/>
                </a:solidFill>
                <a:latin typeface="DIN Round Pro"/>
                <a:ea typeface="DIN Round Pro"/>
                <a:cs typeface="DIN Round Pro"/>
                <a:sym typeface="DIN Round Pro"/>
              </a:defRPr>
            </a:pP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Пользователь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сканирует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QR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код в </a:t>
            </a: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приложение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ОК</a:t>
            </a:r>
          </a:p>
        </p:txBody>
      </p:sp>
      <p:sp>
        <p:nvSpPr>
          <p:cNvPr id="13" name="Connection Line">
            <a:extLst>
              <a:ext uri="{FF2B5EF4-FFF2-40B4-BE49-F238E27FC236}">
                <a16:creationId xmlns:a16="http://schemas.microsoft.com/office/drawing/2014/main" id="{0EC1A1B7-7781-CE4F-8892-7631D0AB89E5}"/>
              </a:ext>
            </a:extLst>
          </p:cNvPr>
          <p:cNvSpPr/>
          <p:nvPr/>
        </p:nvSpPr>
        <p:spPr>
          <a:xfrm rot="19679600">
            <a:off x="1840707" y="1367464"/>
            <a:ext cx="305462" cy="273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78" h="20125" extrusionOk="0">
                <a:moveTo>
                  <a:pt x="0" y="274"/>
                </a:moveTo>
                <a:cubicBezTo>
                  <a:pt x="14700" y="-1475"/>
                  <a:pt x="21600" y="5142"/>
                  <a:pt x="20700" y="20125"/>
                </a:cubicBezTo>
              </a:path>
            </a:pathLst>
          </a:custGeom>
          <a:ln w="50800">
            <a:solidFill>
              <a:srgbClr val="DCDEE0"/>
            </a:solidFill>
            <a:miter lim="400000"/>
            <a:tailEnd type="stealth"/>
          </a:ln>
        </p:spPr>
        <p:txBody>
          <a:bodyPr/>
          <a:lstStyle/>
          <a:p>
            <a:endParaRPr sz="6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55F9A81-CF6F-F646-9DD7-1188B00F5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94" y="2315090"/>
            <a:ext cx="1005835" cy="178831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93014DA-A6C4-0A49-A428-AB71B24C28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598" y="2328558"/>
            <a:ext cx="1006043" cy="178852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D6C0B2A-9192-634B-9624-77212DF439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02" y="2314889"/>
            <a:ext cx="1006043" cy="178852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7B75FB6-6CBD-EF48-88B5-F0F069AF82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797" y="2315047"/>
            <a:ext cx="1006043" cy="178852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0533A11-3A85-5B42-9127-37F4C86D6C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07" y="2315126"/>
            <a:ext cx="1006043" cy="178852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84679A7-CE5D-3B45-B1F3-2003C49AD0A1}"/>
              </a:ext>
            </a:extLst>
          </p:cNvPr>
          <p:cNvSpPr txBox="1"/>
          <p:nvPr/>
        </p:nvSpPr>
        <p:spPr>
          <a:xfrm>
            <a:off x="639084" y="760816"/>
            <a:ext cx="70714" cy="191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123F5B-E3E7-5144-849F-95D34E0B0523}"/>
              </a:ext>
            </a:extLst>
          </p:cNvPr>
          <p:cNvSpPr txBox="1"/>
          <p:nvPr/>
        </p:nvSpPr>
        <p:spPr>
          <a:xfrm>
            <a:off x="349761" y="417916"/>
            <a:ext cx="70714" cy="191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onnection Line">
            <a:extLst>
              <a:ext uri="{FF2B5EF4-FFF2-40B4-BE49-F238E27FC236}">
                <a16:creationId xmlns:a16="http://schemas.microsoft.com/office/drawing/2014/main" id="{5D948014-082D-9747-A87B-308C11D02B46}"/>
              </a:ext>
            </a:extLst>
          </p:cNvPr>
          <p:cNvSpPr/>
          <p:nvPr/>
        </p:nvSpPr>
        <p:spPr>
          <a:xfrm rot="11342011" flipH="1">
            <a:off x="3440801" y="1826673"/>
            <a:ext cx="422976" cy="3635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78" h="20125" extrusionOk="0">
                <a:moveTo>
                  <a:pt x="0" y="274"/>
                </a:moveTo>
                <a:cubicBezTo>
                  <a:pt x="14700" y="-1475"/>
                  <a:pt x="21600" y="5142"/>
                  <a:pt x="20700" y="20125"/>
                </a:cubicBezTo>
              </a:path>
            </a:pathLst>
          </a:custGeom>
          <a:ln w="50800">
            <a:solidFill>
              <a:srgbClr val="DCDEE0"/>
            </a:solidFill>
            <a:miter lim="400000"/>
            <a:tailEnd type="stealth"/>
          </a:ln>
        </p:spPr>
        <p:txBody>
          <a:bodyPr/>
          <a:lstStyle/>
          <a:p>
            <a:endParaRPr sz="6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onnection Line">
            <a:extLst>
              <a:ext uri="{FF2B5EF4-FFF2-40B4-BE49-F238E27FC236}">
                <a16:creationId xmlns:a16="http://schemas.microsoft.com/office/drawing/2014/main" id="{F52D2BBB-EEC5-AB40-8C93-BD57C5E6BC06}"/>
              </a:ext>
            </a:extLst>
          </p:cNvPr>
          <p:cNvSpPr/>
          <p:nvPr/>
        </p:nvSpPr>
        <p:spPr>
          <a:xfrm rot="11342011" flipH="1">
            <a:off x="6716350" y="1826674"/>
            <a:ext cx="422976" cy="3635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78" h="20125" extrusionOk="0">
                <a:moveTo>
                  <a:pt x="0" y="274"/>
                </a:moveTo>
                <a:cubicBezTo>
                  <a:pt x="14700" y="-1475"/>
                  <a:pt x="21600" y="5142"/>
                  <a:pt x="20700" y="20125"/>
                </a:cubicBezTo>
              </a:path>
            </a:pathLst>
          </a:custGeom>
          <a:ln w="50800">
            <a:solidFill>
              <a:srgbClr val="DCDEE0"/>
            </a:solidFill>
            <a:miter lim="400000"/>
            <a:tailEnd type="stealth"/>
          </a:ln>
        </p:spPr>
        <p:txBody>
          <a:bodyPr/>
          <a:lstStyle/>
          <a:p>
            <a:endParaRPr sz="6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onnection Line">
            <a:extLst>
              <a:ext uri="{FF2B5EF4-FFF2-40B4-BE49-F238E27FC236}">
                <a16:creationId xmlns:a16="http://schemas.microsoft.com/office/drawing/2014/main" id="{A568C09D-DEDF-DE4C-B9E1-75A5CFB153A1}"/>
              </a:ext>
            </a:extLst>
          </p:cNvPr>
          <p:cNvSpPr/>
          <p:nvPr/>
        </p:nvSpPr>
        <p:spPr>
          <a:xfrm rot="19679600">
            <a:off x="5121433" y="1362071"/>
            <a:ext cx="305462" cy="273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78" h="20125" extrusionOk="0">
                <a:moveTo>
                  <a:pt x="0" y="274"/>
                </a:moveTo>
                <a:cubicBezTo>
                  <a:pt x="14700" y="-1475"/>
                  <a:pt x="21600" y="5142"/>
                  <a:pt x="20700" y="20125"/>
                </a:cubicBezTo>
              </a:path>
            </a:pathLst>
          </a:custGeom>
          <a:ln w="50800">
            <a:solidFill>
              <a:srgbClr val="DCDEE0"/>
            </a:solidFill>
            <a:miter lim="400000"/>
            <a:tailEnd type="stealth"/>
          </a:ln>
        </p:spPr>
        <p:txBody>
          <a:bodyPr/>
          <a:lstStyle/>
          <a:p>
            <a:endParaRPr sz="6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Изображение 3" descr="Asset 1@4x.png">
            <a:extLst>
              <a:ext uri="{FF2B5EF4-FFF2-40B4-BE49-F238E27FC236}">
                <a16:creationId xmlns:a16="http://schemas.microsoft.com/office/drawing/2014/main" id="{35BC578B-A74B-EE4A-B2ED-B1A52C9053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414" y="4561952"/>
            <a:ext cx="927627" cy="28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3282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48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8647302" y="-3262724"/>
            <a:ext cx="2350309" cy="235030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азвание 1"/>
          <p:cNvSpPr>
            <a:spLocks noGrp="1"/>
          </p:cNvSpPr>
          <p:nvPr>
            <p:ph type="title"/>
          </p:nvPr>
        </p:nvSpPr>
        <p:spPr>
          <a:xfrm>
            <a:off x="358448" y="312890"/>
            <a:ext cx="6209986" cy="1155267"/>
          </a:xfrm>
        </p:spPr>
        <p:txBody>
          <a:bodyPr vert="horz" lIns="68580" tIns="34290" rIns="68580" bIns="34290" rtlCol="0" anchor="ctr">
            <a:noAutofit/>
          </a:bodyPr>
          <a:lstStyle/>
          <a:p>
            <a:pPr algn="l" defTabSz="914400">
              <a:lnSpc>
                <a:spcPct val="90000"/>
              </a:lnSpc>
            </a:pPr>
            <a:r>
              <a:rPr lang="ru-RU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КРОССПЛАТФОРМЕННЫЕ </a:t>
            </a:r>
            <a:br>
              <a:rPr lang="ru-RU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 ПОСТЫ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6602364" y="557103"/>
            <a:ext cx="1646097" cy="482743"/>
            <a:chOff x="3926020" y="1180387"/>
            <a:chExt cx="3713183" cy="1088948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26020" y="1180387"/>
              <a:ext cx="1026444" cy="1088948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72961" y="1199929"/>
              <a:ext cx="866242" cy="938462"/>
            </a:xfrm>
            <a:prstGeom prst="rect">
              <a:avLst/>
            </a:prstGeom>
          </p:spPr>
        </p:pic>
        <p:grpSp>
          <p:nvGrpSpPr>
            <p:cNvPr id="12" name="Группа 11"/>
            <p:cNvGrpSpPr/>
            <p:nvPr/>
          </p:nvGrpSpPr>
          <p:grpSpPr>
            <a:xfrm>
              <a:off x="4956352" y="1239149"/>
              <a:ext cx="1740072" cy="904028"/>
              <a:chOff x="4164081" y="2774022"/>
              <a:chExt cx="2333529" cy="1212351"/>
            </a:xfrm>
          </p:grpSpPr>
          <p:pic>
            <p:nvPicPr>
              <p:cNvPr id="13" name="Picture 3" descr="C:\Users\Братуха\Desktop\Новая папка (3)\Буров\mt-01-01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4828853" y="2774022"/>
                <a:ext cx="1078787" cy="12123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4" name="Группа 13"/>
              <p:cNvGrpSpPr/>
              <p:nvPr/>
            </p:nvGrpSpPr>
            <p:grpSpPr>
              <a:xfrm>
                <a:off x="4164081" y="3358607"/>
                <a:ext cx="523784" cy="133564"/>
                <a:chOff x="4164081" y="3358607"/>
                <a:chExt cx="523784" cy="133564"/>
              </a:xfrm>
            </p:grpSpPr>
            <p:sp>
              <p:nvSpPr>
                <p:cNvPr id="20" name="Овал 19"/>
                <p:cNvSpPr/>
                <p:nvPr/>
              </p:nvSpPr>
              <p:spPr>
                <a:xfrm>
                  <a:off x="4164081" y="3358607"/>
                  <a:ext cx="133564" cy="133564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" name="Овал 23"/>
                <p:cNvSpPr/>
                <p:nvPr/>
              </p:nvSpPr>
              <p:spPr>
                <a:xfrm>
                  <a:off x="4359191" y="3358607"/>
                  <a:ext cx="133564" cy="133564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" name="Овал 24"/>
                <p:cNvSpPr/>
                <p:nvPr/>
              </p:nvSpPr>
              <p:spPr>
                <a:xfrm>
                  <a:off x="4554301" y="3358607"/>
                  <a:ext cx="133564" cy="133564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5" name="Группа 14"/>
              <p:cNvGrpSpPr/>
              <p:nvPr/>
            </p:nvGrpSpPr>
            <p:grpSpPr>
              <a:xfrm>
                <a:off x="5973826" y="3358607"/>
                <a:ext cx="523784" cy="133564"/>
                <a:chOff x="4164081" y="3358607"/>
                <a:chExt cx="523784" cy="133564"/>
              </a:xfrm>
            </p:grpSpPr>
            <p:sp>
              <p:nvSpPr>
                <p:cNvPr id="16" name="Овал 15"/>
                <p:cNvSpPr/>
                <p:nvPr/>
              </p:nvSpPr>
              <p:spPr>
                <a:xfrm>
                  <a:off x="4164081" y="3358607"/>
                  <a:ext cx="133564" cy="133564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Овал 17"/>
                <p:cNvSpPr/>
                <p:nvPr/>
              </p:nvSpPr>
              <p:spPr>
                <a:xfrm>
                  <a:off x="4359191" y="3358607"/>
                  <a:ext cx="133564" cy="133564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Овал 18"/>
                <p:cNvSpPr/>
                <p:nvPr/>
              </p:nvSpPr>
              <p:spPr>
                <a:xfrm>
                  <a:off x="4554301" y="3358607"/>
                  <a:ext cx="133564" cy="133564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2" name="Группа 1"/>
          <p:cNvGrpSpPr/>
          <p:nvPr/>
        </p:nvGrpSpPr>
        <p:grpSpPr>
          <a:xfrm>
            <a:off x="465538" y="2694137"/>
            <a:ext cx="3623451" cy="1350650"/>
            <a:chOff x="477716" y="1771007"/>
            <a:chExt cx="3608520" cy="1345084"/>
          </a:xfrm>
        </p:grpSpPr>
        <p:grpSp>
          <p:nvGrpSpPr>
            <p:cNvPr id="29" name="Group 168"/>
            <p:cNvGrpSpPr/>
            <p:nvPr/>
          </p:nvGrpSpPr>
          <p:grpSpPr>
            <a:xfrm>
              <a:off x="477716" y="1771007"/>
              <a:ext cx="2309225" cy="1332244"/>
              <a:chOff x="0" y="0"/>
              <a:chExt cx="5248112" cy="3027757"/>
            </a:xfrm>
          </p:grpSpPr>
          <p:sp>
            <p:nvSpPr>
              <p:cNvPr id="53" name="Shape 161"/>
              <p:cNvSpPr/>
              <p:nvPr/>
            </p:nvSpPr>
            <p:spPr>
              <a:xfrm>
                <a:off x="0" y="0"/>
                <a:ext cx="5248112" cy="3027757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17145" tIns="17145" rIns="17145" bIns="17145" numCol="1" anchor="ctr">
                <a:noAutofit/>
              </a:bodyPr>
              <a:lstStyle>
                <a:defPPr>
                  <a:defRPr lang="ru-RU"/>
                </a:defPPr>
                <a:lvl1pPr marL="0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766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548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321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096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883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647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7409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4176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78607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</a:defRPr>
                </a:pPr>
                <a:endParaRPr kumimoji="0" sz="108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endParaRPr>
              </a:p>
            </p:txBody>
          </p:sp>
          <p:sp>
            <p:nvSpPr>
              <p:cNvPr id="54" name="Shape 162"/>
              <p:cNvSpPr/>
              <p:nvPr/>
            </p:nvSpPr>
            <p:spPr>
              <a:xfrm>
                <a:off x="246722" y="212839"/>
                <a:ext cx="3587285" cy="396091"/>
              </a:xfrm>
              <a:prstGeom prst="rect">
                <a:avLst/>
              </a:prstGeom>
              <a:solidFill>
                <a:srgbClr val="F0830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7145" tIns="17145" rIns="17145" bIns="17145" numCol="1" anchor="ctr">
                <a:noAutofit/>
              </a:bodyPr>
              <a:lstStyle>
                <a:defPPr>
                  <a:defRPr lang="ru-RU"/>
                </a:defPPr>
                <a:lvl1pPr marL="0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766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548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321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096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883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647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7409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4176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78607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>
                    <a:solidFill>
                      <a:srgbClr val="FFFFFF"/>
                    </a:solidFill>
                    <a:latin typeface="Gotham Pro Medium Regular"/>
                    <a:ea typeface="Gotham Pro Medium Regular"/>
                    <a:cs typeface="Gotham Pro Medium Regular"/>
                    <a:sym typeface="Gotham Pro Medium Regular"/>
                  </a:defRPr>
                </a:pPr>
                <a:endParaRPr kumimoji="0" sz="47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Gotham Pro Medium Regular"/>
                  <a:cs typeface="Arial" panose="020B0604020202020204" pitchFamily="34" charset="0"/>
                  <a:sym typeface="Gotham Pro Medium Regular"/>
                </a:endParaRPr>
              </a:p>
            </p:txBody>
          </p:sp>
          <p:sp>
            <p:nvSpPr>
              <p:cNvPr id="55" name="Shape 163"/>
              <p:cNvSpPr/>
              <p:nvPr/>
            </p:nvSpPr>
            <p:spPr>
              <a:xfrm>
                <a:off x="246722" y="737096"/>
                <a:ext cx="3587285" cy="396090"/>
              </a:xfrm>
              <a:prstGeom prst="rect">
                <a:avLst/>
              </a:prstGeom>
              <a:solidFill>
                <a:srgbClr val="DCDE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7145" tIns="17145" rIns="17145" bIns="17145" numCol="1" anchor="ctr">
                <a:noAutofit/>
              </a:bodyPr>
              <a:lstStyle>
                <a:defPPr>
                  <a:defRPr lang="ru-RU"/>
                </a:defPPr>
                <a:lvl1pPr marL="0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766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548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321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096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883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647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7409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4176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78607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>
                    <a:solidFill>
                      <a:srgbClr val="FFFFFF"/>
                    </a:solidFill>
                    <a:latin typeface="Gotham Pro Medium Regular"/>
                    <a:ea typeface="Gotham Pro Medium Regular"/>
                    <a:cs typeface="Gotham Pro Medium Regular"/>
                    <a:sym typeface="Gotham Pro Medium Regular"/>
                  </a:defRPr>
                </a:pPr>
                <a:endParaRPr kumimoji="0" sz="47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Gotham Pro Medium Regular"/>
                  <a:cs typeface="Arial" panose="020B0604020202020204" pitchFamily="34" charset="0"/>
                  <a:sym typeface="Gotham Pro Medium Regular"/>
                </a:endParaRPr>
              </a:p>
            </p:txBody>
          </p:sp>
          <p:sp>
            <p:nvSpPr>
              <p:cNvPr id="56" name="Shape 164"/>
              <p:cNvSpPr/>
              <p:nvPr/>
            </p:nvSpPr>
            <p:spPr>
              <a:xfrm>
                <a:off x="3939134" y="216978"/>
                <a:ext cx="1079262" cy="2652158"/>
              </a:xfrm>
              <a:prstGeom prst="rect">
                <a:avLst/>
              </a:prstGeom>
              <a:solidFill>
                <a:srgbClr val="DCDE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7145" tIns="17145" rIns="17145" bIns="17145" numCol="1" anchor="ctr">
                <a:noAutofit/>
              </a:bodyPr>
              <a:lstStyle>
                <a:defPPr>
                  <a:defRPr lang="ru-RU"/>
                </a:defPPr>
                <a:lvl1pPr marL="0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766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548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321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096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883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647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7409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4176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78607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>
                    <a:solidFill>
                      <a:srgbClr val="FFFFFF"/>
                    </a:solidFill>
                    <a:latin typeface="Gotham Pro Medium Regular"/>
                    <a:ea typeface="Gotham Pro Medium Regular"/>
                    <a:cs typeface="Gotham Pro Medium Regular"/>
                    <a:sym typeface="Gotham Pro Medium Regular"/>
                  </a:defRPr>
                </a:pPr>
                <a:endParaRPr kumimoji="0" sz="47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Gotham Pro Medium Regular"/>
                  <a:cs typeface="Arial" panose="020B0604020202020204" pitchFamily="34" charset="0"/>
                  <a:sym typeface="Gotham Pro Medium Regular"/>
                </a:endParaRPr>
              </a:p>
            </p:txBody>
          </p:sp>
          <p:pic>
            <p:nvPicPr>
              <p:cNvPr id="57" name="pasted-image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493" y="284020"/>
                <a:ext cx="157790" cy="26955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58" name="Shape 166"/>
              <p:cNvSpPr/>
              <p:nvPr/>
            </p:nvSpPr>
            <p:spPr>
              <a:xfrm>
                <a:off x="246722" y="1261353"/>
                <a:ext cx="3587285" cy="1612768"/>
              </a:xfrm>
              <a:prstGeom prst="rect">
                <a:avLst/>
              </a:prstGeom>
              <a:solidFill>
                <a:srgbClr val="5358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7145" tIns="17145" rIns="17145" bIns="17145" numCol="1" anchor="ctr">
                <a:noAutofit/>
              </a:bodyPr>
              <a:lstStyle>
                <a:defPPr>
                  <a:defRPr lang="ru-RU"/>
                </a:defPPr>
                <a:lvl1pPr marL="0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766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548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321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096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883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647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7409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4176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78607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>
                    <a:solidFill>
                      <a:srgbClr val="FFFFFF"/>
                    </a:solidFill>
                    <a:latin typeface="Gotham Pro Medium Regular"/>
                    <a:ea typeface="Gotham Pro Medium Regular"/>
                    <a:cs typeface="Gotham Pro Medium Regular"/>
                    <a:sym typeface="Gotham Pro Medium Regular"/>
                  </a:defRPr>
                </a:pPr>
                <a:endParaRPr kumimoji="0" sz="47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Gotham Pro Medium Regular"/>
                  <a:cs typeface="Arial" panose="020B0604020202020204" pitchFamily="34" charset="0"/>
                  <a:sym typeface="Gotham Pro Medium Regular"/>
                </a:endParaRPr>
              </a:p>
            </p:txBody>
          </p:sp>
          <p:pic>
            <p:nvPicPr>
              <p:cNvPr id="59" name="pasted-image.tiff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7126" y="1714498"/>
                <a:ext cx="706477" cy="70647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31" name="Group 182"/>
            <p:cNvGrpSpPr/>
            <p:nvPr/>
          </p:nvGrpSpPr>
          <p:grpSpPr>
            <a:xfrm>
              <a:off x="3031465" y="1783846"/>
              <a:ext cx="1054771" cy="1332245"/>
              <a:chOff x="0" y="0"/>
              <a:chExt cx="2397147" cy="3027757"/>
            </a:xfrm>
          </p:grpSpPr>
          <p:sp>
            <p:nvSpPr>
              <p:cNvPr id="41" name="Shape 176"/>
              <p:cNvSpPr/>
              <p:nvPr/>
            </p:nvSpPr>
            <p:spPr>
              <a:xfrm>
                <a:off x="0" y="0"/>
                <a:ext cx="2397147" cy="3027757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17145" tIns="17145" rIns="17145" bIns="17145" numCol="1" anchor="ctr">
                <a:noAutofit/>
              </a:bodyPr>
              <a:lstStyle>
                <a:defPPr>
                  <a:defRPr lang="ru-RU"/>
                </a:defPPr>
                <a:lvl1pPr marL="0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766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548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321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096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883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647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7409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4176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78607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</a:defRPr>
                </a:pPr>
                <a:endParaRPr kumimoji="0" sz="108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endParaRPr>
              </a:p>
            </p:txBody>
          </p:sp>
          <p:sp>
            <p:nvSpPr>
              <p:cNvPr id="42" name="Shape 177"/>
              <p:cNvSpPr/>
              <p:nvPr/>
            </p:nvSpPr>
            <p:spPr>
              <a:xfrm>
                <a:off x="246722" y="212839"/>
                <a:ext cx="1903703" cy="396091"/>
              </a:xfrm>
              <a:prstGeom prst="rect">
                <a:avLst/>
              </a:prstGeom>
              <a:solidFill>
                <a:srgbClr val="F0830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7145" tIns="17145" rIns="17145" bIns="17145" numCol="1" anchor="ctr">
                <a:noAutofit/>
              </a:bodyPr>
              <a:lstStyle>
                <a:defPPr>
                  <a:defRPr lang="ru-RU"/>
                </a:defPPr>
                <a:lvl1pPr marL="0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766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548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321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096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883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647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7409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4176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78607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>
                    <a:solidFill>
                      <a:srgbClr val="FFFFFF"/>
                    </a:solidFill>
                    <a:latin typeface="Gotham Pro Medium Regular"/>
                    <a:ea typeface="Gotham Pro Medium Regular"/>
                    <a:cs typeface="Gotham Pro Medium Regular"/>
                    <a:sym typeface="Gotham Pro Medium Regular"/>
                  </a:defRPr>
                </a:pPr>
                <a:endParaRPr kumimoji="0" sz="47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Gotham Pro Medium Regular"/>
                  <a:cs typeface="Arial" panose="020B0604020202020204" pitchFamily="34" charset="0"/>
                  <a:sym typeface="Gotham Pro Medium Regular"/>
                </a:endParaRPr>
              </a:p>
            </p:txBody>
          </p:sp>
          <p:sp>
            <p:nvSpPr>
              <p:cNvPr id="43" name="Shape 178"/>
              <p:cNvSpPr/>
              <p:nvPr/>
            </p:nvSpPr>
            <p:spPr>
              <a:xfrm>
                <a:off x="246722" y="737096"/>
                <a:ext cx="1903703" cy="1004901"/>
              </a:xfrm>
              <a:prstGeom prst="rect">
                <a:avLst/>
              </a:prstGeom>
              <a:solidFill>
                <a:srgbClr val="DCDE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7145" tIns="17145" rIns="17145" bIns="17145" numCol="1" anchor="ctr">
                <a:noAutofit/>
              </a:bodyPr>
              <a:lstStyle>
                <a:defPPr>
                  <a:defRPr lang="ru-RU"/>
                </a:defPPr>
                <a:lvl1pPr marL="0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766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548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321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096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883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647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7409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4176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78607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>
                    <a:solidFill>
                      <a:srgbClr val="FFFFFF"/>
                    </a:solidFill>
                    <a:latin typeface="Gotham Pro Medium Regular"/>
                    <a:ea typeface="Gotham Pro Medium Regular"/>
                    <a:cs typeface="Gotham Pro Medium Regular"/>
                    <a:sym typeface="Gotham Pro Medium Regular"/>
                  </a:defRPr>
                </a:pPr>
                <a:endParaRPr kumimoji="0" sz="47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Gotham Pro Medium Regular"/>
                  <a:cs typeface="Arial" panose="020B0604020202020204" pitchFamily="34" charset="0"/>
                  <a:sym typeface="Gotham Pro Medium Regular"/>
                </a:endParaRPr>
              </a:p>
            </p:txBody>
          </p:sp>
          <p:sp>
            <p:nvSpPr>
              <p:cNvPr id="44" name="Shape 179"/>
              <p:cNvSpPr/>
              <p:nvPr/>
            </p:nvSpPr>
            <p:spPr>
              <a:xfrm>
                <a:off x="246722" y="1864867"/>
                <a:ext cx="1903703" cy="1009253"/>
              </a:xfrm>
              <a:prstGeom prst="rect">
                <a:avLst/>
              </a:prstGeom>
              <a:solidFill>
                <a:srgbClr val="5358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7145" tIns="17145" rIns="17145" bIns="17145" numCol="1" anchor="ctr">
                <a:noAutofit/>
              </a:bodyPr>
              <a:lstStyle>
                <a:defPPr>
                  <a:defRPr lang="ru-RU"/>
                </a:defPPr>
                <a:lvl1pPr marL="0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766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548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321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096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883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647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7409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4176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78607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>
                    <a:solidFill>
                      <a:srgbClr val="FFFFFF"/>
                    </a:solidFill>
                    <a:latin typeface="Gotham Pro Medium Regular"/>
                    <a:ea typeface="Gotham Pro Medium Regular"/>
                    <a:cs typeface="Gotham Pro Medium Regular"/>
                    <a:sym typeface="Gotham Pro Medium Regular"/>
                  </a:defRPr>
                </a:pPr>
                <a:endParaRPr kumimoji="0" sz="47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Gotham Pro Medium Regular"/>
                  <a:cs typeface="Arial" panose="020B0604020202020204" pitchFamily="34" charset="0"/>
                  <a:sym typeface="Gotham Pro Medium Regular"/>
                </a:endParaRPr>
              </a:p>
            </p:txBody>
          </p:sp>
          <p:pic>
            <p:nvPicPr>
              <p:cNvPr id="45" name="pasted-image.tiff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6260" y="2117180"/>
                <a:ext cx="504627" cy="50462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6" name="pasted-image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300" y="280603"/>
                <a:ext cx="157791" cy="26955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62" name="Picture 4" descr="https://cloclo14.datacloudmail.ru/weblink/view/4iPb/EePNeeJT2?etag=C1A671FE696EB78297C7378CCE6758BCF59C2171&amp;key=9c7ce2b463023d57b984854a9dbe0bd801aabf5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394" y="-1841321"/>
            <a:ext cx="4850606" cy="110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4947882" y="2707029"/>
            <a:ext cx="3626357" cy="1351733"/>
            <a:chOff x="477716" y="3265045"/>
            <a:chExt cx="3608520" cy="1345084"/>
          </a:xfrm>
        </p:grpSpPr>
        <p:grpSp>
          <p:nvGrpSpPr>
            <p:cNvPr id="65" name="Group 175"/>
            <p:cNvGrpSpPr/>
            <p:nvPr/>
          </p:nvGrpSpPr>
          <p:grpSpPr>
            <a:xfrm>
              <a:off x="3031465" y="3277884"/>
              <a:ext cx="1054771" cy="1332245"/>
              <a:chOff x="0" y="0"/>
              <a:chExt cx="2397147" cy="3027757"/>
            </a:xfrm>
          </p:grpSpPr>
          <p:sp>
            <p:nvSpPr>
              <p:cNvPr id="82" name="Shape 169"/>
              <p:cNvSpPr/>
              <p:nvPr/>
            </p:nvSpPr>
            <p:spPr>
              <a:xfrm>
                <a:off x="0" y="0"/>
                <a:ext cx="2397147" cy="3027757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17145" tIns="17145" rIns="17145" bIns="17145" numCol="1" anchor="ctr">
                <a:noAutofit/>
              </a:bodyPr>
              <a:lstStyle>
                <a:defPPr>
                  <a:defRPr lang="ru-RU"/>
                </a:defPPr>
                <a:lvl1pPr marL="0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766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548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321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096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883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647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7409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4176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78607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</a:defRPr>
                </a:pPr>
                <a:endParaRPr kumimoji="0" sz="108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endParaRPr>
              </a:p>
            </p:txBody>
          </p:sp>
          <p:sp>
            <p:nvSpPr>
              <p:cNvPr id="83" name="Shape 170"/>
              <p:cNvSpPr/>
              <p:nvPr/>
            </p:nvSpPr>
            <p:spPr>
              <a:xfrm>
                <a:off x="246722" y="212839"/>
                <a:ext cx="1903703" cy="396091"/>
              </a:xfrm>
              <a:prstGeom prst="rect">
                <a:avLst/>
              </a:prstGeom>
              <a:solidFill>
                <a:srgbClr val="4B74A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7145" tIns="17145" rIns="17145" bIns="17145" numCol="1" anchor="ctr">
                <a:noAutofit/>
              </a:bodyPr>
              <a:lstStyle>
                <a:defPPr>
                  <a:defRPr lang="ru-RU"/>
                </a:defPPr>
                <a:lvl1pPr marL="0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766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548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321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096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883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647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7409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4176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78607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>
                    <a:solidFill>
                      <a:srgbClr val="FFFFFF"/>
                    </a:solidFill>
                    <a:latin typeface="Gotham Pro Medium Regular"/>
                    <a:ea typeface="Gotham Pro Medium Regular"/>
                    <a:cs typeface="Gotham Pro Medium Regular"/>
                    <a:sym typeface="Gotham Pro Medium Regular"/>
                  </a:defRPr>
                </a:pPr>
                <a:endParaRPr kumimoji="0" sz="47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Gotham Pro Medium Regular"/>
                  <a:cs typeface="Arial" panose="020B0604020202020204" pitchFamily="34" charset="0"/>
                  <a:sym typeface="Gotham Pro Medium Regular"/>
                </a:endParaRPr>
              </a:p>
            </p:txBody>
          </p:sp>
          <p:sp>
            <p:nvSpPr>
              <p:cNvPr id="84" name="Shape 171"/>
              <p:cNvSpPr/>
              <p:nvPr/>
            </p:nvSpPr>
            <p:spPr>
              <a:xfrm>
                <a:off x="246722" y="737096"/>
                <a:ext cx="1903703" cy="1004901"/>
              </a:xfrm>
              <a:prstGeom prst="rect">
                <a:avLst/>
              </a:prstGeom>
              <a:solidFill>
                <a:srgbClr val="DCDE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7145" tIns="17145" rIns="17145" bIns="17145" numCol="1" anchor="ctr">
                <a:noAutofit/>
              </a:bodyPr>
              <a:lstStyle>
                <a:defPPr>
                  <a:defRPr lang="ru-RU"/>
                </a:defPPr>
                <a:lvl1pPr marL="0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766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548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321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096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883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647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7409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4176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78607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>
                    <a:solidFill>
                      <a:srgbClr val="FFFFFF"/>
                    </a:solidFill>
                    <a:latin typeface="Gotham Pro Medium Regular"/>
                    <a:ea typeface="Gotham Pro Medium Regular"/>
                    <a:cs typeface="Gotham Pro Medium Regular"/>
                    <a:sym typeface="Gotham Pro Medium Regular"/>
                  </a:defRPr>
                </a:pPr>
                <a:endParaRPr kumimoji="0" sz="47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Gotham Pro Medium Regular"/>
                  <a:cs typeface="Arial" panose="020B0604020202020204" pitchFamily="34" charset="0"/>
                  <a:sym typeface="Gotham Pro Medium Regular"/>
                </a:endParaRPr>
              </a:p>
            </p:txBody>
          </p:sp>
          <p:sp>
            <p:nvSpPr>
              <p:cNvPr id="85" name="Shape 172"/>
              <p:cNvSpPr/>
              <p:nvPr/>
            </p:nvSpPr>
            <p:spPr>
              <a:xfrm>
                <a:off x="246722" y="1864867"/>
                <a:ext cx="1903703" cy="1009253"/>
              </a:xfrm>
              <a:prstGeom prst="rect">
                <a:avLst/>
              </a:prstGeom>
              <a:solidFill>
                <a:srgbClr val="5358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7145" tIns="17145" rIns="17145" bIns="17145" numCol="1" anchor="ctr">
                <a:noAutofit/>
              </a:bodyPr>
              <a:lstStyle>
                <a:defPPr>
                  <a:defRPr lang="ru-RU"/>
                </a:defPPr>
                <a:lvl1pPr marL="0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766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548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321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096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883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647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7409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4176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78607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>
                    <a:solidFill>
                      <a:srgbClr val="FFFFFF"/>
                    </a:solidFill>
                    <a:latin typeface="Gotham Pro Medium Regular"/>
                    <a:ea typeface="Gotham Pro Medium Regular"/>
                    <a:cs typeface="Gotham Pro Medium Regular"/>
                    <a:sym typeface="Gotham Pro Medium Regular"/>
                  </a:defRPr>
                </a:pPr>
                <a:endParaRPr kumimoji="0" sz="47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Gotham Pro Medium Regular"/>
                  <a:cs typeface="Arial" panose="020B0604020202020204" pitchFamily="34" charset="0"/>
                  <a:sym typeface="Gotham Pro Medium Regular"/>
                </a:endParaRPr>
              </a:p>
            </p:txBody>
          </p:sp>
          <p:pic>
            <p:nvPicPr>
              <p:cNvPr id="86" name="pasted-image.tiff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6260" y="2117180"/>
                <a:ext cx="504627" cy="50462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7" name="pasted-image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18177" y="273918"/>
                <a:ext cx="367411" cy="26950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67" name="Group 191"/>
            <p:cNvGrpSpPr/>
            <p:nvPr/>
          </p:nvGrpSpPr>
          <p:grpSpPr>
            <a:xfrm>
              <a:off x="477716" y="3265045"/>
              <a:ext cx="2309226" cy="1332244"/>
              <a:chOff x="0" y="0"/>
              <a:chExt cx="5248112" cy="3027757"/>
            </a:xfrm>
          </p:grpSpPr>
          <p:sp>
            <p:nvSpPr>
              <p:cNvPr id="68" name="Shape 183"/>
              <p:cNvSpPr/>
              <p:nvPr/>
            </p:nvSpPr>
            <p:spPr>
              <a:xfrm>
                <a:off x="0" y="0"/>
                <a:ext cx="5248112" cy="3027757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17145" tIns="17145" rIns="17145" bIns="17145" numCol="1" anchor="ctr">
                <a:noAutofit/>
              </a:bodyPr>
              <a:lstStyle>
                <a:defPPr>
                  <a:defRPr lang="ru-RU"/>
                </a:defPPr>
                <a:lvl1pPr marL="0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766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548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321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096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883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647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7409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4176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78607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</a:defRPr>
                </a:pPr>
                <a:endParaRPr kumimoji="0" sz="108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endParaRPr>
              </a:p>
            </p:txBody>
          </p:sp>
          <p:sp>
            <p:nvSpPr>
              <p:cNvPr id="69" name="Shape 184"/>
              <p:cNvSpPr/>
              <p:nvPr/>
            </p:nvSpPr>
            <p:spPr>
              <a:xfrm>
                <a:off x="1435534" y="737096"/>
                <a:ext cx="3587285" cy="396090"/>
              </a:xfrm>
              <a:prstGeom prst="rect">
                <a:avLst/>
              </a:prstGeom>
              <a:solidFill>
                <a:srgbClr val="DCDE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7145" tIns="17145" rIns="17145" bIns="17145" numCol="1" anchor="ctr">
                <a:noAutofit/>
              </a:bodyPr>
              <a:lstStyle>
                <a:defPPr>
                  <a:defRPr lang="ru-RU"/>
                </a:defPPr>
                <a:lvl1pPr marL="0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766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548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321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096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883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647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7409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4176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78607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>
                    <a:solidFill>
                      <a:srgbClr val="FFFFFF"/>
                    </a:solidFill>
                    <a:latin typeface="Gotham Pro Medium Regular"/>
                    <a:ea typeface="Gotham Pro Medium Regular"/>
                    <a:cs typeface="Gotham Pro Medium Regular"/>
                    <a:sym typeface="Gotham Pro Medium Regular"/>
                  </a:defRPr>
                </a:pPr>
                <a:endParaRPr kumimoji="0" sz="47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Gotham Pro Medium Regular"/>
                  <a:cs typeface="Arial" panose="020B0604020202020204" pitchFamily="34" charset="0"/>
                  <a:sym typeface="Gotham Pro Medium Regular"/>
                </a:endParaRPr>
              </a:p>
            </p:txBody>
          </p:sp>
          <p:sp>
            <p:nvSpPr>
              <p:cNvPr id="70" name="Shape 185"/>
              <p:cNvSpPr/>
              <p:nvPr/>
            </p:nvSpPr>
            <p:spPr>
              <a:xfrm>
                <a:off x="227398" y="737096"/>
                <a:ext cx="1079262" cy="2132040"/>
              </a:xfrm>
              <a:prstGeom prst="rect">
                <a:avLst/>
              </a:prstGeom>
              <a:solidFill>
                <a:srgbClr val="DCDE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7145" tIns="17145" rIns="17145" bIns="17145" numCol="1" anchor="ctr">
                <a:noAutofit/>
              </a:bodyPr>
              <a:lstStyle>
                <a:defPPr>
                  <a:defRPr lang="ru-RU"/>
                </a:defPPr>
                <a:lvl1pPr marL="0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766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548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321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096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883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647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7409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4176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78607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>
                    <a:solidFill>
                      <a:srgbClr val="FFFFFF"/>
                    </a:solidFill>
                    <a:latin typeface="Gotham Pro Medium Regular"/>
                    <a:ea typeface="Gotham Pro Medium Regular"/>
                    <a:cs typeface="Gotham Pro Medium Regular"/>
                    <a:sym typeface="Gotham Pro Medium Regular"/>
                  </a:defRPr>
                </a:pPr>
                <a:endParaRPr kumimoji="0" sz="47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Gotham Pro Medium Regular"/>
                  <a:cs typeface="Arial" panose="020B0604020202020204" pitchFamily="34" charset="0"/>
                  <a:sym typeface="Gotham Pro Medium Regular"/>
                </a:endParaRPr>
              </a:p>
            </p:txBody>
          </p:sp>
          <p:sp>
            <p:nvSpPr>
              <p:cNvPr id="71" name="Shape 186"/>
              <p:cNvSpPr/>
              <p:nvPr/>
            </p:nvSpPr>
            <p:spPr>
              <a:xfrm>
                <a:off x="1435534" y="1261353"/>
                <a:ext cx="3587285" cy="1612768"/>
              </a:xfrm>
              <a:prstGeom prst="rect">
                <a:avLst/>
              </a:prstGeom>
              <a:solidFill>
                <a:srgbClr val="5358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7145" tIns="17145" rIns="17145" bIns="17145" numCol="1" anchor="ctr">
                <a:noAutofit/>
              </a:bodyPr>
              <a:lstStyle>
                <a:defPPr>
                  <a:defRPr lang="ru-RU"/>
                </a:defPPr>
                <a:lvl1pPr marL="0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766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548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321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096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883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647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7409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4176" algn="l" defTabSz="913548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78607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>
                    <a:solidFill>
                      <a:srgbClr val="FFFFFF"/>
                    </a:solidFill>
                    <a:latin typeface="Gotham Pro Medium Regular"/>
                    <a:ea typeface="Gotham Pro Medium Regular"/>
                    <a:cs typeface="Gotham Pro Medium Regular"/>
                    <a:sym typeface="Gotham Pro Medium Regular"/>
                  </a:defRPr>
                </a:pPr>
                <a:endParaRPr kumimoji="0" sz="47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Gotham Pro Medium Regular"/>
                  <a:cs typeface="Arial" panose="020B0604020202020204" pitchFamily="34" charset="0"/>
                  <a:sym typeface="Gotham Pro Medium Regular"/>
                </a:endParaRPr>
              </a:p>
            </p:txBody>
          </p:sp>
          <p:pic>
            <p:nvPicPr>
              <p:cNvPr id="72" name="pasted-image.tiff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5938" y="1714498"/>
                <a:ext cx="706478" cy="70647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73" name="Group 190"/>
              <p:cNvGrpSpPr/>
              <p:nvPr/>
            </p:nvGrpSpPr>
            <p:grpSpPr>
              <a:xfrm>
                <a:off x="226537" y="211158"/>
                <a:ext cx="4795038" cy="399454"/>
                <a:chOff x="0" y="0"/>
                <a:chExt cx="4795036" cy="399453"/>
              </a:xfrm>
            </p:grpSpPr>
            <p:sp>
              <p:nvSpPr>
                <p:cNvPr id="74" name="Shape 188"/>
                <p:cNvSpPr/>
                <p:nvPr/>
              </p:nvSpPr>
              <p:spPr>
                <a:xfrm>
                  <a:off x="0" y="0"/>
                  <a:ext cx="4795036" cy="399453"/>
                </a:xfrm>
                <a:prstGeom prst="rect">
                  <a:avLst/>
                </a:prstGeom>
                <a:solidFill>
                  <a:srgbClr val="4B74A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7145" tIns="17145" rIns="17145" bIns="17145" numCol="1" anchor="ctr">
                  <a:noAutofit/>
                </a:bodyPr>
                <a:lstStyle>
                  <a:defPPr>
                    <a:defRPr lang="ru-RU"/>
                  </a:defPPr>
                  <a:lvl1pPr marL="0" algn="l" defTabSz="913548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6766" algn="l" defTabSz="913548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3548" algn="l" defTabSz="913548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0321" algn="l" defTabSz="913548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7096" algn="l" defTabSz="913548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3883" algn="l" defTabSz="913548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0647" algn="l" defTabSz="913548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7409" algn="l" defTabSz="913548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4176" algn="l" defTabSz="913548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278607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400">
                      <a:solidFill>
                        <a:srgbClr val="FFFFFF"/>
                      </a:solidFill>
                      <a:latin typeface="Gotham Pro Medium Regular"/>
                      <a:ea typeface="Gotham Pro Medium Regular"/>
                      <a:cs typeface="Gotham Pro Medium Regular"/>
                      <a:sym typeface="Gotham Pro Medium Regular"/>
                    </a:defRPr>
                  </a:pPr>
                  <a:endParaRPr kumimoji="0" sz="472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Gotham Pro Medium Regular"/>
                    <a:cs typeface="Arial" panose="020B0604020202020204" pitchFamily="34" charset="0"/>
                    <a:sym typeface="Gotham Pro Medium Regular"/>
                  </a:endParaRPr>
                </a:p>
              </p:txBody>
            </p:sp>
            <p:pic>
              <p:nvPicPr>
                <p:cNvPr id="75" name="pasted-image.png"/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72061" y="61597"/>
                  <a:ext cx="370530" cy="271797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</p:grpSp>
      <p:sp>
        <p:nvSpPr>
          <p:cNvPr id="64" name="TextBox 63"/>
          <p:cNvSpPr txBox="1"/>
          <p:nvPr/>
        </p:nvSpPr>
        <p:spPr>
          <a:xfrm>
            <a:off x="4227351" y="3238334"/>
            <a:ext cx="569387" cy="68627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kumimoji="0" lang="bg-BG" sz="3600" b="1" i="0" u="none" strike="noStrike" kern="1200" cap="none" spc="-1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8448" y="1525338"/>
            <a:ext cx="56548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41C2EF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Кросс-охват для двух крупнейших социальных сетей</a:t>
            </a:r>
          </a:p>
        </p:txBody>
      </p:sp>
      <p:pic>
        <p:nvPicPr>
          <p:cNvPr id="60" name="Изображение 3" descr="Asset 1@4x.png">
            <a:extLst>
              <a:ext uri="{FF2B5EF4-FFF2-40B4-BE49-F238E27FC236}">
                <a16:creationId xmlns:a16="http://schemas.microsoft.com/office/drawing/2014/main" id="{C1A46B7E-5CEC-A647-AB6C-B4CB8BFB509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414" y="4561952"/>
            <a:ext cx="927627" cy="28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7537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834752" y="2760304"/>
            <a:ext cx="7018330" cy="1280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 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брендов – особенности, тренды, выводы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646" y="629587"/>
            <a:ext cx="8004747" cy="3957403"/>
          </a:xfrm>
          <a:prstGeom prst="rect">
            <a:avLst/>
          </a:prstGeom>
          <a:noFill/>
          <a:ln w="168275" cmpd="sng">
            <a:solidFill>
              <a:srgbClr val="41C2EF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Изображение 3" descr="Asset 1@4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294" y="1050152"/>
            <a:ext cx="1606742" cy="49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4543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Изображение 3" descr="Asset 1@4x.png">
            <a:extLst>
              <a:ext uri="{FF2B5EF4-FFF2-40B4-BE49-F238E27FC236}">
                <a16:creationId xmlns:a16="http://schemas.microsoft.com/office/drawing/2014/main" id="{BB7BD53E-286C-5744-A314-613A1BFD0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414" y="4561952"/>
            <a:ext cx="927627" cy="286997"/>
          </a:xfrm>
          <a:prstGeom prst="rect">
            <a:avLst/>
          </a:prstGeom>
        </p:spPr>
      </p:pic>
      <p:sp>
        <p:nvSpPr>
          <p:cNvPr id="13" name="Название 1">
            <a:extLst>
              <a:ext uri="{FF2B5EF4-FFF2-40B4-BE49-F238E27FC236}">
                <a16:creationId xmlns:a16="http://schemas.microsoft.com/office/drawing/2014/main" id="{97CDB8AD-ABD3-EC47-9CD1-5581FB711008}"/>
              </a:ext>
            </a:extLst>
          </p:cNvPr>
          <p:cNvSpPr txBox="1">
            <a:spLocks/>
          </p:cNvSpPr>
          <p:nvPr/>
        </p:nvSpPr>
        <p:spPr>
          <a:xfrm>
            <a:off x="362274" y="99415"/>
            <a:ext cx="7831207" cy="115526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ДОСТРОЕНИЕ ОХВАТОВ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9302D8-E82A-0040-B2D6-5A3A52A88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1484" y="1397548"/>
            <a:ext cx="728980" cy="72898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3B00D08-4B8C-2445-9882-19916206F3FB}"/>
              </a:ext>
            </a:extLst>
          </p:cNvPr>
          <p:cNvSpPr/>
          <p:nvPr/>
        </p:nvSpPr>
        <p:spPr>
          <a:xfrm>
            <a:off x="8443" y="2795190"/>
            <a:ext cx="9144000" cy="159415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D49A6F-8E10-4348-A0D3-A4F8D09832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800" y="1019391"/>
            <a:ext cx="742648" cy="74264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88A8C3E-0634-194B-B8F6-9EE20AE488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800" y="1866349"/>
            <a:ext cx="742739" cy="74273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1E7E3B3-1100-7245-8CF0-99829C6A7D3F}"/>
              </a:ext>
            </a:extLst>
          </p:cNvPr>
          <p:cNvSpPr/>
          <p:nvPr/>
        </p:nvSpPr>
        <p:spPr>
          <a:xfrm>
            <a:off x="952106" y="2072640"/>
            <a:ext cx="149189" cy="21519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>
            <a:extLst>
              <a:ext uri="{FF2B5EF4-FFF2-40B4-BE49-F238E27FC236}">
                <a16:creationId xmlns:a16="http://schemas.microsoft.com/office/drawing/2014/main" id="{95595509-AF51-C94A-A9D4-725AE928DD31}"/>
              </a:ext>
            </a:extLst>
          </p:cNvPr>
          <p:cNvSpPr/>
          <p:nvPr/>
        </p:nvSpPr>
        <p:spPr>
          <a:xfrm>
            <a:off x="1404594" y="1660446"/>
            <a:ext cx="772998" cy="205903"/>
          </a:xfrm>
          <a:prstGeom prst="rightArrow">
            <a:avLst/>
          </a:prstGeom>
          <a:noFill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>
            <a:extLst>
              <a:ext uri="{FF2B5EF4-FFF2-40B4-BE49-F238E27FC236}">
                <a16:creationId xmlns:a16="http://schemas.microsoft.com/office/drawing/2014/main" id="{FCC9EBD6-DE22-A04A-97AF-BF5793CABA10}"/>
              </a:ext>
            </a:extLst>
          </p:cNvPr>
          <p:cNvSpPr/>
          <p:nvPr/>
        </p:nvSpPr>
        <p:spPr>
          <a:xfrm>
            <a:off x="3120270" y="1659087"/>
            <a:ext cx="772998" cy="205903"/>
          </a:xfrm>
          <a:prstGeom prst="rightArrow">
            <a:avLst/>
          </a:prstGeom>
          <a:noFill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5AC6EB8-96BE-0942-B7DC-6B11F8D9AD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0117" y="1014641"/>
            <a:ext cx="842649" cy="84264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8436887-3FE2-7A4C-BF35-8D9206976C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0117" y="1762038"/>
            <a:ext cx="842649" cy="842649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9EFB71E4-FC97-F94A-9E75-50EFDAACF27F}"/>
              </a:ext>
            </a:extLst>
          </p:cNvPr>
          <p:cNvSpPr/>
          <p:nvPr/>
        </p:nvSpPr>
        <p:spPr>
          <a:xfrm>
            <a:off x="4317476" y="2287832"/>
            <a:ext cx="254524" cy="7829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реугольник 25">
            <a:extLst>
              <a:ext uri="{FF2B5EF4-FFF2-40B4-BE49-F238E27FC236}">
                <a16:creationId xmlns:a16="http://schemas.microsoft.com/office/drawing/2014/main" id="{F5E127E7-6326-E047-9D12-E56EBB9FE59A}"/>
              </a:ext>
            </a:extLst>
          </p:cNvPr>
          <p:cNvSpPr/>
          <p:nvPr/>
        </p:nvSpPr>
        <p:spPr>
          <a:xfrm rot="5400000">
            <a:off x="4359896" y="1338677"/>
            <a:ext cx="169683" cy="169682"/>
          </a:xfrm>
          <a:prstGeom prst="triangle">
            <a:avLst/>
          </a:prstGeom>
          <a:noFill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>
            <a:extLst>
              <a:ext uri="{FF2B5EF4-FFF2-40B4-BE49-F238E27FC236}">
                <a16:creationId xmlns:a16="http://schemas.microsoft.com/office/drawing/2014/main" id="{43FD12F2-D980-A24B-B37D-A889FCFB9C6F}"/>
              </a:ext>
            </a:extLst>
          </p:cNvPr>
          <p:cNvSpPr/>
          <p:nvPr/>
        </p:nvSpPr>
        <p:spPr>
          <a:xfrm>
            <a:off x="4795627" y="1661948"/>
            <a:ext cx="772998" cy="205903"/>
          </a:xfrm>
          <a:prstGeom prst="rightArrow">
            <a:avLst/>
          </a:prstGeom>
          <a:noFill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826BF45-A3F5-EE48-A537-6AA5EC5BE0C8}"/>
              </a:ext>
            </a:extLst>
          </p:cNvPr>
          <p:cNvSpPr txBox="1"/>
          <p:nvPr/>
        </p:nvSpPr>
        <p:spPr>
          <a:xfrm>
            <a:off x="1948786" y="2100810"/>
            <a:ext cx="1338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-party DMP</a:t>
            </a:r>
          </a:p>
          <a:p>
            <a:pPr algn="ctr"/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myTarget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pixel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25A0DA12-E438-1844-8474-C779D18D9C8A}"/>
              </a:ext>
            </a:extLst>
          </p:cNvPr>
          <p:cNvSpPr/>
          <p:nvPr/>
        </p:nvSpPr>
        <p:spPr>
          <a:xfrm>
            <a:off x="5702183" y="1067385"/>
            <a:ext cx="1070754" cy="1070754"/>
          </a:xfrm>
          <a:prstGeom prst="ellipse">
            <a:avLst/>
          </a:prstGeom>
          <a:solidFill>
            <a:srgbClr val="FFFFFF">
              <a:alpha val="36863"/>
            </a:srgbClr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04327179-82A7-5845-AB4B-4485AF5EFFEC}"/>
              </a:ext>
            </a:extLst>
          </p:cNvPr>
          <p:cNvSpPr/>
          <p:nvPr/>
        </p:nvSpPr>
        <p:spPr>
          <a:xfrm>
            <a:off x="5967858" y="1075953"/>
            <a:ext cx="1070754" cy="1070754"/>
          </a:xfrm>
          <a:prstGeom prst="ellipse">
            <a:avLst/>
          </a:prstGeom>
          <a:solidFill>
            <a:srgbClr val="FFFFFF">
              <a:alpha val="36863"/>
            </a:srgbClr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E9871EE8-1176-6F4D-A7F7-155AB87D3403}"/>
              </a:ext>
            </a:extLst>
          </p:cNvPr>
          <p:cNvCxnSpPr/>
          <p:nvPr/>
        </p:nvCxnSpPr>
        <p:spPr>
          <a:xfrm flipV="1">
            <a:off x="5938886" y="1892646"/>
            <a:ext cx="0" cy="34893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0F10BACE-2758-4146-8F89-35ED1BFF7927}"/>
              </a:ext>
            </a:extLst>
          </p:cNvPr>
          <p:cNvCxnSpPr/>
          <p:nvPr/>
        </p:nvCxnSpPr>
        <p:spPr>
          <a:xfrm flipV="1">
            <a:off x="6755651" y="1926495"/>
            <a:ext cx="0" cy="34893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9AEF72D-1D2C-7C49-8F59-C3493091E5A4}"/>
              </a:ext>
            </a:extLst>
          </p:cNvPr>
          <p:cNvSpPr txBox="1"/>
          <p:nvPr/>
        </p:nvSpPr>
        <p:spPr>
          <a:xfrm>
            <a:off x="5300118" y="2332809"/>
            <a:ext cx="2114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Дополнительный охват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3232E21-5FB3-BE43-B59F-EB684B7A4385}"/>
              </a:ext>
            </a:extLst>
          </p:cNvPr>
          <p:cNvSpPr txBox="1"/>
          <p:nvPr/>
        </p:nvSpPr>
        <p:spPr>
          <a:xfrm>
            <a:off x="358512" y="3359949"/>
            <a:ext cx="81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Наличие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Cross device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данных позволяет пересекать и исключать аудитории между различными платформами</a:t>
            </a:r>
          </a:p>
        </p:txBody>
      </p:sp>
    </p:spTree>
    <p:extLst>
      <p:ext uri="{BB962C8B-B14F-4D97-AF65-F5344CB8AC3E}">
        <p14:creationId xmlns:p14="http://schemas.microsoft.com/office/powerpoint/2010/main" val="208253458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1">
            <a:extLst>
              <a:ext uri="{FF2B5EF4-FFF2-40B4-BE49-F238E27FC236}">
                <a16:creationId xmlns:a16="http://schemas.microsoft.com/office/drawing/2014/main" id="{C8E9C087-9156-F84D-991A-C86F81D42786}"/>
              </a:ext>
            </a:extLst>
          </p:cNvPr>
          <p:cNvSpPr txBox="1">
            <a:spLocks/>
          </p:cNvSpPr>
          <p:nvPr/>
        </p:nvSpPr>
        <p:spPr>
          <a:xfrm>
            <a:off x="362274" y="99415"/>
            <a:ext cx="7831207" cy="115526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СТОРОННИЙ АУДИТ 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 </a:t>
            </a:r>
            <a:r>
              <a:rPr lang="ru-RU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ТРАФИКА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326F20A-3EFF-654D-867A-12849350E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673" y="1668553"/>
            <a:ext cx="611909" cy="70065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8F3C2E-93F3-694D-938C-5AFADC188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489" y="1668553"/>
            <a:ext cx="611909" cy="70065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206C843-1FA1-024C-B021-8D2953C61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305" y="1668553"/>
            <a:ext cx="611909" cy="700659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0C33542-D9B4-C145-89D0-9FA296F57D04}"/>
              </a:ext>
            </a:extLst>
          </p:cNvPr>
          <p:cNvSpPr/>
          <p:nvPr/>
        </p:nvSpPr>
        <p:spPr>
          <a:xfrm>
            <a:off x="3293365" y="1517104"/>
            <a:ext cx="46470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FFFFFF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Сейчас для внешнего аудита необходима установка отдельного </a:t>
            </a:r>
            <a:r>
              <a:rPr lang="en-US" sz="1500" dirty="0">
                <a:solidFill>
                  <a:srgbClr val="FFFFFF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SDK</a:t>
            </a:r>
            <a:r>
              <a:rPr lang="ru-RU" sz="1500" dirty="0">
                <a:solidFill>
                  <a:srgbClr val="FFFFFF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от каждого 3</a:t>
            </a:r>
            <a:r>
              <a:rPr lang="en-US" sz="1500" baseline="30000" dirty="0" err="1">
                <a:solidFill>
                  <a:srgbClr val="FFFFFF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rd</a:t>
            </a:r>
            <a:r>
              <a:rPr lang="en-US" sz="1500" dirty="0">
                <a:solidFill>
                  <a:srgbClr val="FFFFFF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-party vendor </a:t>
            </a:r>
            <a:r>
              <a:rPr lang="ru-RU" sz="1500" dirty="0">
                <a:solidFill>
                  <a:srgbClr val="FFFFFF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в мобильное приложение (</a:t>
            </a:r>
            <a:r>
              <a:rPr lang="en-US" sz="1500" dirty="0">
                <a:solidFill>
                  <a:srgbClr val="FFFFFF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MOAT, IAS, DV </a:t>
            </a:r>
            <a:r>
              <a:rPr lang="ru-RU" sz="1500" dirty="0">
                <a:solidFill>
                  <a:srgbClr val="FFFFFF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и др.)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736A82A-13A0-A14E-AE5A-24A353BE08B1}"/>
              </a:ext>
            </a:extLst>
          </p:cNvPr>
          <p:cNvSpPr/>
          <p:nvPr/>
        </p:nvSpPr>
        <p:spPr>
          <a:xfrm>
            <a:off x="8443" y="2795190"/>
            <a:ext cx="9144000" cy="159415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Изображение 3" descr="Asset 1@4x.png">
            <a:extLst>
              <a:ext uri="{FF2B5EF4-FFF2-40B4-BE49-F238E27FC236}">
                <a16:creationId xmlns:a16="http://schemas.microsoft.com/office/drawing/2014/main" id="{9623AF1F-FE83-AF49-832F-6202BEA8F6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414" y="4561952"/>
            <a:ext cx="927627" cy="286997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0020FA1-4EEF-204F-AB9D-F2695B678EA3}"/>
              </a:ext>
            </a:extLst>
          </p:cNvPr>
          <p:cNvSpPr/>
          <p:nvPr/>
        </p:nvSpPr>
        <p:spPr>
          <a:xfrm>
            <a:off x="3293365" y="3199851"/>
            <a:ext cx="464704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Появление универсального </a:t>
            </a:r>
            <a:r>
              <a:rPr lang="en-US" sz="15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SDK (</a:t>
            </a:r>
            <a:r>
              <a:rPr lang="ru-RU" sz="15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адаптер)</a:t>
            </a:r>
            <a:r>
              <a:rPr lang="en-US" sz="15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, </a:t>
            </a:r>
            <a:r>
              <a:rPr lang="ru-RU" sz="15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который позволяет подключать</a:t>
            </a:r>
            <a:r>
              <a:rPr lang="en-US" sz="15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ru-RU" sz="15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аудит от 3</a:t>
            </a:r>
            <a:r>
              <a:rPr lang="en-US" sz="1500" baseline="30000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rd</a:t>
            </a:r>
            <a:r>
              <a:rPr lang="en-US" sz="15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-party vendor </a:t>
            </a:r>
            <a:r>
              <a:rPr lang="ru-RU" sz="15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без дополнительных интеграций.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1FC607-F7C5-2E4D-A5D7-94094D94206C}"/>
              </a:ext>
            </a:extLst>
          </p:cNvPr>
          <p:cNvSpPr txBox="1"/>
          <p:nvPr/>
        </p:nvSpPr>
        <p:spPr>
          <a:xfrm rot="16200000">
            <a:off x="-314153" y="1857300"/>
            <a:ext cx="111889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1BC369-947B-C741-A19F-82F5A67B307E}"/>
              </a:ext>
            </a:extLst>
          </p:cNvPr>
          <p:cNvSpPr txBox="1"/>
          <p:nvPr/>
        </p:nvSpPr>
        <p:spPr>
          <a:xfrm rot="16200000">
            <a:off x="-181295" y="3423984"/>
            <a:ext cx="94429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ЗАВТРА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CDC8C9-CA7E-DB4B-8F06-A06778E722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1242" y="2923491"/>
            <a:ext cx="1404402" cy="13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11895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>
            <a:spLocks noGrp="1"/>
          </p:cNvSpPr>
          <p:nvPr>
            <p:ph type="title"/>
          </p:nvPr>
        </p:nvSpPr>
        <p:spPr>
          <a:xfrm>
            <a:off x="335630" y="80493"/>
            <a:ext cx="8405833" cy="1155267"/>
          </a:xfrm>
        </p:spPr>
        <p:txBody>
          <a:bodyPr>
            <a:noAutofit/>
          </a:bodyPr>
          <a:lstStyle/>
          <a:p>
            <a:pPr algn="l"/>
            <a:r>
              <a:rPr lang="ru-RU" sz="2800" b="1" spc="-150" dirty="0">
                <a:solidFill>
                  <a:srgbClr val="41C2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КРАТКИЙ ВЫВОД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780084-49F7-E640-ACEA-F1B8CF94FFA4}"/>
              </a:ext>
            </a:extLst>
          </p:cNvPr>
          <p:cNvSpPr txBox="1"/>
          <p:nvPr/>
        </p:nvSpPr>
        <p:spPr>
          <a:xfrm>
            <a:off x="335630" y="2479248"/>
            <a:ext cx="82686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Технологические компании, обладающие </a:t>
            </a:r>
            <a:r>
              <a:rPr lang="en-US" dirty="0"/>
              <a:t>cross device </a:t>
            </a:r>
            <a:r>
              <a:rPr lang="ru-RU" dirty="0"/>
              <a:t>данными, позволяют эффективно </a:t>
            </a:r>
            <a:r>
              <a:rPr lang="ru-RU" dirty="0" err="1"/>
              <a:t>коммуницировать</a:t>
            </a:r>
            <a:r>
              <a:rPr lang="ru-RU" dirty="0"/>
              <a:t> с пользователями во всей </a:t>
            </a:r>
            <a:r>
              <a:rPr lang="en-US" dirty="0"/>
              <a:t>Digital </a:t>
            </a:r>
            <a:r>
              <a:rPr lang="ru-RU" dirty="0"/>
              <a:t>среде.</a:t>
            </a:r>
          </a:p>
          <a:p>
            <a:endParaRPr lang="ru-RU" dirty="0"/>
          </a:p>
          <a:p>
            <a:r>
              <a:rPr lang="ru-RU" dirty="0"/>
              <a:t>В современных реалиях высокой конкуренции, брендам необходимо охватывать пользователей на всех типах устройств и перестать выделять </a:t>
            </a:r>
            <a:r>
              <a:rPr lang="en-US" dirty="0"/>
              <a:t>Mobile </a:t>
            </a:r>
            <a:r>
              <a:rPr lang="ru-RU" dirty="0"/>
              <a:t>в отдельную сущность.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14761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834752" y="1967825"/>
            <a:ext cx="7018330" cy="1280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СПАСИБО!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646" y="629587"/>
            <a:ext cx="8004747" cy="3957403"/>
          </a:xfrm>
          <a:prstGeom prst="rect">
            <a:avLst/>
          </a:prstGeom>
          <a:noFill/>
          <a:ln w="168275" cmpd="sng">
            <a:solidFill>
              <a:srgbClr val="41C2EF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Изображение 3" descr="Asset 1@4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294" y="1050152"/>
            <a:ext cx="1606742" cy="49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6818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азвание 1">
            <a:extLst>
              <a:ext uri="{FF2B5EF4-FFF2-40B4-BE49-F238E27FC236}">
                <a16:creationId xmlns:a16="http://schemas.microsoft.com/office/drawing/2014/main" id="{AA7839DD-5EDE-F041-A4D7-41685C26EB1A}"/>
              </a:ext>
            </a:extLst>
          </p:cNvPr>
          <p:cNvSpPr txBox="1">
            <a:spLocks/>
          </p:cNvSpPr>
          <p:nvPr/>
        </p:nvSpPr>
        <p:spPr>
          <a:xfrm>
            <a:off x="329837" y="41310"/>
            <a:ext cx="6259142" cy="1155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ПОЗИЦИЯ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РЫНКЕ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0ABA33-0D75-CC42-ADFE-83A7C0D5D123}"/>
              </a:ext>
            </a:extLst>
          </p:cNvPr>
          <p:cNvSpPr txBox="1"/>
          <p:nvPr/>
        </p:nvSpPr>
        <p:spPr>
          <a:xfrm>
            <a:off x="2038876" y="1303756"/>
            <a:ext cx="1511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5400" b="1" spc="-150">
                <a:solidFill>
                  <a:srgbClr val="41C2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mr-IN" dirty="0"/>
              <a:t>9</a:t>
            </a:r>
            <a:r>
              <a:rPr lang="ru-RU" dirty="0"/>
              <a:t>1</a:t>
            </a:r>
            <a:r>
              <a:rPr lang="mr-IN" dirty="0"/>
              <a:t>%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B5256A-E2F7-B846-A99F-92596DD850DE}"/>
              </a:ext>
            </a:extLst>
          </p:cNvPr>
          <p:cNvSpPr txBox="1"/>
          <p:nvPr/>
        </p:nvSpPr>
        <p:spPr>
          <a:xfrm>
            <a:off x="5503623" y="1301272"/>
            <a:ext cx="1511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5400" b="1" spc="-150">
                <a:solidFill>
                  <a:srgbClr val="41C2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86</a:t>
            </a:r>
            <a:r>
              <a:rPr lang="mr-IN" dirty="0"/>
              <a:t>%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B9EFB5-8890-944F-B449-8340C945E45E}"/>
              </a:ext>
            </a:extLst>
          </p:cNvPr>
          <p:cNvSpPr txBox="1"/>
          <p:nvPr/>
        </p:nvSpPr>
        <p:spPr>
          <a:xfrm>
            <a:off x="2080586" y="2236537"/>
            <a:ext cx="14814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189"/>
            <a:r>
              <a:rPr lang="en-US" sz="2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DESKTOP</a:t>
            </a:r>
            <a:endParaRPr lang="ru-RU" sz="21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8841BC-21B6-7A40-A8FF-137E1C90E006}"/>
              </a:ext>
            </a:extLst>
          </p:cNvPr>
          <p:cNvSpPr txBox="1"/>
          <p:nvPr/>
        </p:nvSpPr>
        <p:spPr>
          <a:xfrm>
            <a:off x="5627054" y="2236537"/>
            <a:ext cx="126509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 defTabSz="609585">
              <a:defRPr sz="2000" b="1">
                <a:solidFill>
                  <a:prstClr val="white"/>
                </a:solidFill>
                <a:latin typeface="Proxima Nova Regular"/>
                <a:cs typeface="Proxima Nova Regular"/>
              </a:defRPr>
            </a:lvl1pPr>
          </a:lstStyle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MOBILE</a:t>
            </a:r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DAFFC7-B930-0F47-BF9A-7D4C54DF4777}"/>
              </a:ext>
            </a:extLst>
          </p:cNvPr>
          <p:cNvSpPr txBox="1"/>
          <p:nvPr/>
        </p:nvSpPr>
        <p:spPr>
          <a:xfrm>
            <a:off x="354221" y="4738233"/>
            <a:ext cx="7293077" cy="307728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>
            <a:defPPr>
              <a:defRPr lang="ru-RU"/>
            </a:defPPr>
            <a:lvl1pPr>
              <a:defRPr sz="933">
                <a:solidFill>
                  <a:prstClr val="black">
                    <a:lumMod val="50000"/>
                    <a:lumOff val="50000"/>
                  </a:prstClr>
                </a:solidFill>
                <a:latin typeface="Proxima Nova Regular"/>
                <a:cs typeface="Proxima Nova Regular"/>
              </a:defRPr>
            </a:lvl1pPr>
          </a:lstStyle>
          <a:p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Mediascope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 Web Index, Россия (города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00к+, 12-64 лет), январь 2018, % проникновения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Mail.Ru Group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 от всех посетителей Рунета в различных устройствах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Mobile  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без учета мобильных браузеров </a:t>
            </a:r>
          </a:p>
        </p:txBody>
      </p:sp>
      <p:pic>
        <p:nvPicPr>
          <p:cNvPr id="19" name="Изображение 3" descr="Asset 1@4x.png">
            <a:extLst>
              <a:ext uri="{FF2B5EF4-FFF2-40B4-BE49-F238E27FC236}">
                <a16:creationId xmlns:a16="http://schemas.microsoft.com/office/drawing/2014/main" id="{5B115144-5010-A54A-BAAD-AAA917B63E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414" y="4561952"/>
            <a:ext cx="927627" cy="28699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CBBCFAE-2523-7247-88F3-0B6C51C59B22}"/>
              </a:ext>
            </a:extLst>
          </p:cNvPr>
          <p:cNvSpPr txBox="1"/>
          <p:nvPr/>
        </p:nvSpPr>
        <p:spPr>
          <a:xfrm>
            <a:off x="354221" y="242163"/>
            <a:ext cx="1000498" cy="276950"/>
          </a:xfrm>
          <a:prstGeom prst="rect">
            <a:avLst/>
          </a:prstGeom>
          <a:noFill/>
        </p:spPr>
        <p:txBody>
          <a:bodyPr wrap="none" lIns="91392" tIns="45696" rIns="91392" bIns="45696" rtlCol="0">
            <a:spAutoFit/>
          </a:bodyPr>
          <a:lstStyle/>
          <a:p>
            <a:pPr algn="ctr" defTabSz="457189"/>
            <a:r>
              <a:rPr lang="ru-RU" sz="12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компании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1F25BA-CE71-6C47-9713-950D2A9A115A}"/>
              </a:ext>
            </a:extLst>
          </p:cNvPr>
          <p:cNvSpPr txBox="1"/>
          <p:nvPr/>
        </p:nvSpPr>
        <p:spPr>
          <a:xfrm>
            <a:off x="4094805" y="2874259"/>
            <a:ext cx="1511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5400" b="1" spc="-150">
                <a:solidFill>
                  <a:srgbClr val="41C2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mr-IN" dirty="0"/>
              <a:t>9</a:t>
            </a:r>
            <a:r>
              <a:rPr lang="ru-RU" dirty="0"/>
              <a:t>4</a:t>
            </a:r>
            <a:r>
              <a:rPr lang="mr-IN" dirty="0"/>
              <a:t>%</a:t>
            </a:r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6BF44F-0C10-8C4A-9710-0481CE410A77}"/>
              </a:ext>
            </a:extLst>
          </p:cNvPr>
          <p:cNvSpPr txBox="1"/>
          <p:nvPr/>
        </p:nvSpPr>
        <p:spPr>
          <a:xfrm>
            <a:off x="3296812" y="3731221"/>
            <a:ext cx="290656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 defTabSz="609585">
              <a:defRPr sz="2000" b="1">
                <a:solidFill>
                  <a:prstClr val="white"/>
                </a:solidFill>
                <a:latin typeface="Proxima Nova Regular"/>
                <a:cs typeface="Proxima Nova Regular"/>
              </a:defRPr>
            </a:lvl1pPr>
          </a:lstStyle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DESKTOP &amp; MOBILE</a:t>
            </a:r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05101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азвание 1">
            <a:extLst>
              <a:ext uri="{FF2B5EF4-FFF2-40B4-BE49-F238E27FC236}">
                <a16:creationId xmlns:a16="http://schemas.microsoft.com/office/drawing/2014/main" id="{36F4D494-4DC1-7342-BD0F-CE8DF632BCC9}"/>
              </a:ext>
            </a:extLst>
          </p:cNvPr>
          <p:cNvSpPr txBox="1">
            <a:spLocks/>
          </p:cNvSpPr>
          <p:nvPr/>
        </p:nvSpPr>
        <p:spPr>
          <a:xfrm>
            <a:off x="346456" y="107726"/>
            <a:ext cx="7831207" cy="115526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>
              <a:lnSpc>
                <a:spcPct val="90000"/>
              </a:lnSpc>
            </a:pPr>
            <a:r>
              <a:rPr lang="en-US" sz="28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MOBILE. </a:t>
            </a:r>
            <a:r>
              <a:rPr lang="ru-RU" sz="28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ПОЗИЦИЯ НА РЫНКЕ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DB7FDD-0222-044C-9E0E-5342BACC920A}"/>
              </a:ext>
            </a:extLst>
          </p:cNvPr>
          <p:cNvSpPr txBox="1"/>
          <p:nvPr/>
        </p:nvSpPr>
        <p:spPr>
          <a:xfrm>
            <a:off x="346456" y="242163"/>
            <a:ext cx="1000498" cy="276950"/>
          </a:xfrm>
          <a:prstGeom prst="rect">
            <a:avLst/>
          </a:prstGeom>
          <a:noFill/>
        </p:spPr>
        <p:txBody>
          <a:bodyPr wrap="none" lIns="91392" tIns="45696" rIns="91392" bIns="45696" rtlCol="0">
            <a:spAutoFit/>
          </a:bodyPr>
          <a:lstStyle/>
          <a:p>
            <a:pPr algn="ctr"/>
            <a:r>
              <a:rPr lang="ru-RU" sz="12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компании</a:t>
            </a:r>
          </a:p>
        </p:txBody>
      </p:sp>
      <p:graphicFrame>
        <p:nvGraphicFramePr>
          <p:cNvPr id="27" name="Object 6">
            <a:extLst>
              <a:ext uri="{FF2B5EF4-FFF2-40B4-BE49-F238E27FC236}">
                <a16:creationId xmlns:a16="http://schemas.microsoft.com/office/drawing/2014/main" id="{33DD75FC-A57C-3C4D-ADC7-59B214B0F8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932968"/>
              </p:ext>
            </p:extLst>
          </p:nvPr>
        </p:nvGraphicFramePr>
        <p:xfrm>
          <a:off x="572954" y="1464469"/>
          <a:ext cx="8306727" cy="2950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8" name="Изображение 3" descr="Asset 1@4x.png">
            <a:extLst>
              <a:ext uri="{FF2B5EF4-FFF2-40B4-BE49-F238E27FC236}">
                <a16:creationId xmlns:a16="http://schemas.microsoft.com/office/drawing/2014/main" id="{7E9FC54E-94A0-FB48-A76E-C5668665B8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414" y="4561952"/>
            <a:ext cx="927627" cy="28699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7F3D847-A971-6F49-8CA2-B4EDA22B5A39}"/>
              </a:ext>
            </a:extLst>
          </p:cNvPr>
          <p:cNvSpPr txBox="1"/>
          <p:nvPr/>
        </p:nvSpPr>
        <p:spPr>
          <a:xfrm>
            <a:off x="383032" y="4705450"/>
            <a:ext cx="7293077" cy="307728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>
            <a:defPPr>
              <a:defRPr lang="ru-RU"/>
            </a:defPPr>
            <a:lvl1pPr>
              <a:defRPr sz="933">
                <a:solidFill>
                  <a:prstClr val="black">
                    <a:lumMod val="50000"/>
                    <a:lumOff val="50000"/>
                  </a:prstClr>
                </a:solidFill>
                <a:latin typeface="Proxima Nova Regular"/>
                <a:cs typeface="Proxima Nova Regular"/>
              </a:defRPr>
            </a:lvl1pPr>
          </a:lstStyle>
          <a:p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Mediascope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 Web Index,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total mobile,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 Россия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+, февраль 2018, 12-64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DAU </a:t>
            </a:r>
            <a:r>
              <a:rPr lang="ru-RU" sz="700" dirty="0" err="1">
                <a:latin typeface="Arial" panose="020B0604020202020204" pitchFamily="34" charset="0"/>
                <a:cs typeface="Arial" panose="020B0604020202020204" pitchFamily="34" charset="0"/>
              </a:rPr>
              <a:t>млн.чел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Мобильные данные по холдингу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Facebook 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не доступны по техническим причинам</a:t>
            </a:r>
          </a:p>
        </p:txBody>
      </p:sp>
    </p:spTree>
    <p:extLst>
      <p:ext uri="{BB962C8B-B14F-4D97-AF65-F5344CB8AC3E}">
        <p14:creationId xmlns:p14="http://schemas.microsoft.com/office/powerpoint/2010/main" val="254535020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48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Изображение 3" descr="Asset 1@4x.png">
            <a:extLst>
              <a:ext uri="{FF2B5EF4-FFF2-40B4-BE49-F238E27FC236}">
                <a16:creationId xmlns:a16="http://schemas.microsoft.com/office/drawing/2014/main" id="{8D0907BE-C7F6-3248-AE30-9BC055499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414" y="4561952"/>
            <a:ext cx="927627" cy="286997"/>
          </a:xfrm>
          <a:prstGeom prst="rect">
            <a:avLst/>
          </a:prstGeom>
        </p:spPr>
      </p:pic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9B9631A9-5BFE-4243-A61B-537EBD9E27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6220659"/>
              </p:ext>
            </p:extLst>
          </p:nvPr>
        </p:nvGraphicFramePr>
        <p:xfrm>
          <a:off x="457200" y="1276259"/>
          <a:ext cx="8518637" cy="2733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6B1A5B0-83FD-9E4A-B37E-6C3E60A1AD7F}"/>
              </a:ext>
            </a:extLst>
          </p:cNvPr>
          <p:cNvSpPr/>
          <p:nvPr/>
        </p:nvSpPr>
        <p:spPr>
          <a:xfrm>
            <a:off x="359664" y="3997289"/>
            <a:ext cx="7264695" cy="700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ru-RU" sz="1600" dirty="0">
                <a:solidFill>
                  <a:srgbClr val="FFFFFF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74 млн чел. или 81% аудитории Рунета – 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mobile </a:t>
            </a:r>
            <a:r>
              <a:rPr lang="ru-RU" sz="1600" dirty="0">
                <a:solidFill>
                  <a:srgbClr val="FFFFFF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пользователи</a:t>
            </a:r>
            <a:endParaRPr lang="en-US" sz="1600" dirty="0">
              <a:solidFill>
                <a:srgbClr val="FFFFFF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>
              <a:spcAft>
                <a:spcPts val="900"/>
              </a:spcAft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C 2017</a:t>
            </a:r>
            <a:r>
              <a:rPr lang="ru-RU" sz="1600" dirty="0">
                <a:solidFill>
                  <a:srgbClr val="FFFFFF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года 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mobile &gt; desktop</a:t>
            </a:r>
            <a:endParaRPr lang="ru-RU" sz="1600" dirty="0">
              <a:solidFill>
                <a:srgbClr val="FFFFFF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6A556DF4-D117-8F45-827E-A035756BF565}"/>
              </a:ext>
            </a:extLst>
          </p:cNvPr>
          <p:cNvGrpSpPr/>
          <p:nvPr/>
        </p:nvGrpSpPr>
        <p:grpSpPr>
          <a:xfrm>
            <a:off x="6581714" y="3610854"/>
            <a:ext cx="1343061" cy="1170593"/>
            <a:chOff x="10204490" y="4347798"/>
            <a:chExt cx="1790749" cy="1560791"/>
          </a:xfrm>
        </p:grpSpPr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6E2CA3C5-C617-EA48-8D49-DDA29572CBA4}"/>
                </a:ext>
              </a:extLst>
            </p:cNvPr>
            <p:cNvGrpSpPr/>
            <p:nvPr/>
          </p:nvGrpSpPr>
          <p:grpSpPr>
            <a:xfrm>
              <a:off x="10204490" y="4347798"/>
              <a:ext cx="1790749" cy="1560791"/>
              <a:chOff x="10357972" y="5128194"/>
              <a:chExt cx="1790749" cy="1560791"/>
            </a:xfrm>
          </p:grpSpPr>
          <p:sp>
            <p:nvSpPr>
              <p:cNvPr id="22" name="Овал 21">
                <a:extLst>
                  <a:ext uri="{FF2B5EF4-FFF2-40B4-BE49-F238E27FC236}">
                    <a16:creationId xmlns:a16="http://schemas.microsoft.com/office/drawing/2014/main" id="{8BE212ED-4902-AB4A-917A-56F0FAAC0AF9}"/>
                  </a:ext>
                </a:extLst>
              </p:cNvPr>
              <p:cNvSpPr/>
              <p:nvPr/>
            </p:nvSpPr>
            <p:spPr>
              <a:xfrm>
                <a:off x="10439676" y="5128194"/>
                <a:ext cx="1560791" cy="156079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id="{F110D342-CB69-BD4A-8E11-883E666DBB3D}"/>
                  </a:ext>
                </a:extLst>
              </p:cNvPr>
              <p:cNvSpPr/>
              <p:nvPr/>
            </p:nvSpPr>
            <p:spPr>
              <a:xfrm>
                <a:off x="10357972" y="5411239"/>
                <a:ext cx="1790749" cy="861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Aft>
                    <a:spcPts val="900"/>
                  </a:spcAft>
                </a:pPr>
                <a:r>
                  <a:rPr lang="ru-RU" sz="3600" dirty="0">
                    <a:latin typeface="Arial" panose="020B0604020202020204" pitchFamily="34" charset="0"/>
                    <a:ea typeface="Open Sans Light" panose="020B0306030504020204" pitchFamily="34" charset="0"/>
                    <a:cs typeface="Arial" panose="020B0604020202020204" pitchFamily="34" charset="0"/>
                  </a:rPr>
                  <a:t>+11%</a:t>
                </a:r>
              </a:p>
            </p:txBody>
          </p:sp>
        </p:grp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530E98C0-BDC0-2E47-AD5A-651EF0EB44D5}"/>
                </a:ext>
              </a:extLst>
            </p:cNvPr>
            <p:cNvSpPr/>
            <p:nvPr/>
          </p:nvSpPr>
          <p:spPr>
            <a:xfrm>
              <a:off x="10587219" y="5286557"/>
              <a:ext cx="949107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900"/>
                </a:spcAft>
              </a:pPr>
              <a:r>
                <a:rPr lang="ru-RU" sz="1350" dirty="0">
                  <a:latin typeface="Arial" panose="020B0604020202020204" pitchFamily="34" charset="0"/>
                  <a:cs typeface="Arial" panose="020B0604020202020204" pitchFamily="34" charset="0"/>
                </a:rPr>
                <a:t>за год</a:t>
              </a:r>
            </a:p>
          </p:txBody>
        </p:sp>
      </p:grpSp>
      <p:sp>
        <p:nvSpPr>
          <p:cNvPr id="24" name="Название 1">
            <a:extLst>
              <a:ext uri="{FF2B5EF4-FFF2-40B4-BE49-F238E27FC236}">
                <a16:creationId xmlns:a16="http://schemas.microsoft.com/office/drawing/2014/main" id="{163A97B0-BE4C-BD40-8015-06675759F1FB}"/>
              </a:ext>
            </a:extLst>
          </p:cNvPr>
          <p:cNvSpPr txBox="1">
            <a:spLocks/>
          </p:cNvSpPr>
          <p:nvPr/>
        </p:nvSpPr>
        <p:spPr>
          <a:xfrm>
            <a:off x="359664" y="109801"/>
            <a:ext cx="7831207" cy="115526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>
              <a:lnSpc>
                <a:spcPct val="90000"/>
              </a:lnSpc>
            </a:pPr>
            <a:r>
              <a:rPr lang="en-US" sz="28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</a:t>
            </a:r>
            <a:endParaRPr lang="ru-RU" sz="2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7C013E-0102-B14E-AF3F-643620B9432F}"/>
              </a:ext>
            </a:extLst>
          </p:cNvPr>
          <p:cNvSpPr txBox="1"/>
          <p:nvPr/>
        </p:nvSpPr>
        <p:spPr>
          <a:xfrm>
            <a:off x="359664" y="4781447"/>
            <a:ext cx="7971674" cy="200006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>
            <a:defPPr>
              <a:defRPr lang="ru-RU"/>
            </a:defPPr>
            <a:lvl1pPr>
              <a:defRPr sz="933">
                <a:solidFill>
                  <a:prstClr val="black">
                    <a:lumMod val="50000"/>
                    <a:lumOff val="50000"/>
                  </a:prstClr>
                </a:solidFill>
                <a:latin typeface="Proxima Nova Regular"/>
                <a:cs typeface="Proxima Nova Regular"/>
              </a:defRPr>
            </a:lvl1pPr>
          </a:lstStyle>
          <a:p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Источник: Mediascope </a:t>
            </a:r>
            <a:r>
              <a:rPr lang="ru-RU" sz="700" dirty="0" err="1"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dirty="0" err="1">
                <a:latin typeface="Arial" panose="020B0604020202020204" pitchFamily="34" charset="0"/>
                <a:cs typeface="Arial" panose="020B0604020202020204" pitchFamily="34" charset="0"/>
              </a:rPr>
              <a:t>Index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 УИ,  Россия (города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100k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+, возраст 12+), кол-во людей, пользовавшихся интернетом с мобильных устройств,  % от пользователей интернета</a:t>
            </a:r>
          </a:p>
        </p:txBody>
      </p:sp>
      <p:pic>
        <p:nvPicPr>
          <p:cNvPr id="26" name="Picture 2" descr="https://images.vexels.com/media/users/3/129745/isolated/preview/045f6108480d92e3ab22f7fd9f45e77e--cone-do-telem-vel-silhueta-by-vexels.png">
            <a:extLst>
              <a:ext uri="{FF2B5EF4-FFF2-40B4-BE49-F238E27FC236}">
                <a16:creationId xmlns:a16="http://schemas.microsoft.com/office/drawing/2014/main" id="{B16561A1-3DB2-B94C-BE1E-080BB1EE5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915" y="2615418"/>
            <a:ext cx="266755" cy="26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s://maxcdn.icons8.com/Share/icon/Computer_Hardware/imac_filled1600.png">
            <a:extLst>
              <a:ext uri="{FF2B5EF4-FFF2-40B4-BE49-F238E27FC236}">
                <a16:creationId xmlns:a16="http://schemas.microsoft.com/office/drawing/2014/main" id="{712C5A07-0D14-8147-A95C-738991885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88" y="2617973"/>
            <a:ext cx="273216" cy="2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03829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48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270654" y="4354214"/>
            <a:ext cx="66917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ru-RU" sz="1600" dirty="0">
                <a:solidFill>
                  <a:srgbClr val="FFFFFF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Мобильный интернет растет за счет пользователей 25+ </a:t>
            </a:r>
          </a:p>
        </p:txBody>
      </p:sp>
      <p:sp>
        <p:nvSpPr>
          <p:cNvPr id="9" name="Название 1"/>
          <p:cNvSpPr txBox="1">
            <a:spLocks/>
          </p:cNvSpPr>
          <p:nvPr/>
        </p:nvSpPr>
        <p:spPr>
          <a:xfrm>
            <a:off x="364729" y="261841"/>
            <a:ext cx="7831207" cy="115526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ПРОНИКНОВЕНИЕ МОБИЛЬНОГО ИНТЕРНЕТА СРЕДИ РАЗЛИЧНЫХ ВОЗРАСТНЫХ ГРУПП</a:t>
            </a:r>
          </a:p>
        </p:txBody>
      </p:sp>
      <p:pic>
        <p:nvPicPr>
          <p:cNvPr id="10" name="Изображение 3" descr="Asset 1@4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414" y="4561952"/>
            <a:ext cx="927627" cy="286997"/>
          </a:xfrm>
          <a:prstGeom prst="rect">
            <a:avLst/>
          </a:prstGeom>
        </p:spPr>
      </p:pic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2B61E6CF-F324-2A4C-A6EB-84999FAAB5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9121588"/>
              </p:ext>
            </p:extLst>
          </p:nvPr>
        </p:nvGraphicFramePr>
        <p:xfrm>
          <a:off x="431800" y="1425480"/>
          <a:ext cx="7635062" cy="2797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4FAAC18-6263-AC4A-8ED6-2CF387DD985F}"/>
              </a:ext>
            </a:extLst>
          </p:cNvPr>
          <p:cNvSpPr txBox="1"/>
          <p:nvPr/>
        </p:nvSpPr>
        <p:spPr>
          <a:xfrm>
            <a:off x="364729" y="4823583"/>
            <a:ext cx="7957131" cy="200006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>
            <a:defPPr>
              <a:defRPr lang="ru-RU"/>
            </a:defPPr>
            <a:lvl1pPr>
              <a:defRPr sz="933">
                <a:solidFill>
                  <a:prstClr val="black">
                    <a:lumMod val="50000"/>
                    <a:lumOff val="50000"/>
                  </a:prstClr>
                </a:solidFill>
                <a:latin typeface="Proxima Nova Regular"/>
                <a:cs typeface="Proxima Nova Regular"/>
              </a:defRPr>
            </a:lvl1pPr>
          </a:lstStyle>
          <a:p>
            <a:r>
              <a:rPr lang="ru-RU" sz="700" dirty="0"/>
              <a:t>Источник: Mediascope </a:t>
            </a:r>
            <a:r>
              <a:rPr lang="ru-RU" sz="700" dirty="0" err="1"/>
              <a:t>Web</a:t>
            </a:r>
            <a:r>
              <a:rPr lang="ru-RU" sz="700" dirty="0"/>
              <a:t> </a:t>
            </a:r>
            <a:r>
              <a:rPr lang="ru-RU" sz="700" dirty="0" err="1"/>
              <a:t>Index</a:t>
            </a:r>
            <a:r>
              <a:rPr lang="ru-RU" sz="700" dirty="0"/>
              <a:t> УИ,  Россия (города 0+, возраст 12+), кол-во людей, пользовавшихся интернетом с мобильных устройств, % от возрастной группы в населении России</a:t>
            </a:r>
          </a:p>
        </p:txBody>
      </p:sp>
    </p:spTree>
    <p:extLst>
      <p:ext uri="{BB962C8B-B14F-4D97-AF65-F5344CB8AC3E}">
        <p14:creationId xmlns:p14="http://schemas.microsoft.com/office/powerpoint/2010/main" val="178250959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48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1276" y="4834408"/>
            <a:ext cx="7957131" cy="200006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>
            <a:defPPr>
              <a:defRPr lang="ru-RU"/>
            </a:defPPr>
            <a:lvl1pPr>
              <a:defRPr sz="933">
                <a:solidFill>
                  <a:prstClr val="black">
                    <a:lumMod val="50000"/>
                    <a:lumOff val="50000"/>
                  </a:prstClr>
                </a:solidFill>
                <a:latin typeface="Proxima Nova Regular"/>
                <a:cs typeface="Proxima Nova Regular"/>
              </a:defRPr>
            </a:lvl1pPr>
          </a:lstStyle>
          <a:p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Источник: Mediascope </a:t>
            </a:r>
            <a:r>
              <a:rPr lang="ru-RU" sz="700" dirty="0" err="1"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dirty="0" err="1">
                <a:latin typeface="Arial" panose="020B0604020202020204" pitchFamily="34" charset="0"/>
                <a:cs typeface="Arial" panose="020B0604020202020204" pitchFamily="34" charset="0"/>
              </a:rPr>
              <a:t>Index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 УИ,  Россия (города 0+, возраст 12+), кол-во людей, пользовавшихся интернетом с различных устройств, % от пользователей интернета в России</a:t>
            </a:r>
          </a:p>
        </p:txBody>
      </p:sp>
      <p:sp>
        <p:nvSpPr>
          <p:cNvPr id="9" name="Название 1"/>
          <p:cNvSpPr txBox="1">
            <a:spLocks/>
          </p:cNvSpPr>
          <p:nvPr/>
        </p:nvSpPr>
        <p:spPr>
          <a:xfrm>
            <a:off x="353578" y="266821"/>
            <a:ext cx="7831207" cy="115526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ПРОНИКНОВЕНИЕ ИНТЕРНЕТА СРЕДИ РАЗЛИЧНЫХ УСТРОЙСТВ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105487" y="4382196"/>
            <a:ext cx="71321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ru-RU" sz="1600" dirty="0">
                <a:solidFill>
                  <a:srgbClr val="FFFFFF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Интернет растет за счет пользователей смартфонов и смарт ТВ</a:t>
            </a:r>
          </a:p>
        </p:txBody>
      </p:sp>
      <p:pic>
        <p:nvPicPr>
          <p:cNvPr id="11" name="Изображение 3" descr="Asset 1@4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414" y="4561952"/>
            <a:ext cx="927627" cy="286997"/>
          </a:xfrm>
          <a:prstGeom prst="rect">
            <a:avLst/>
          </a:prstGeom>
        </p:spPr>
      </p:pic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9E71016B-4AB8-AC4C-A001-2D4F2E3661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2348682"/>
              </p:ext>
            </p:extLst>
          </p:nvPr>
        </p:nvGraphicFramePr>
        <p:xfrm>
          <a:off x="431800" y="1429667"/>
          <a:ext cx="7635062" cy="2797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426049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48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36766" y="4370622"/>
            <a:ext cx="81967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ru-RU" sz="1600" dirty="0">
                <a:solidFill>
                  <a:srgbClr val="FFFFFF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Пользователи мобильного интернета активны постоянно и повсеместно   </a:t>
            </a:r>
          </a:p>
        </p:txBody>
      </p:sp>
      <p:sp>
        <p:nvSpPr>
          <p:cNvPr id="10" name="Название 1"/>
          <p:cNvSpPr txBox="1">
            <a:spLocks/>
          </p:cNvSpPr>
          <p:nvPr/>
        </p:nvSpPr>
        <p:spPr>
          <a:xfrm>
            <a:off x="356838" y="285929"/>
            <a:ext cx="7831207" cy="115526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ЧАСТО И ГДЕ ВЫ ПОЛЬЗУЕТЕСЬ МОБИЛЬНЫМ ИНТЕРНЕТОМ?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601" y="4746642"/>
            <a:ext cx="8545832" cy="307728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>
            <a:defPPr>
              <a:defRPr lang="ru-RU"/>
            </a:defPPr>
            <a:lvl1pPr>
              <a:defRPr sz="933">
                <a:solidFill>
                  <a:prstClr val="black">
                    <a:lumMod val="50000"/>
                    <a:lumOff val="50000"/>
                  </a:prstClr>
                </a:solidFill>
                <a:latin typeface="Proxima Nova Regular"/>
                <a:cs typeface="Proxima Nova Regular"/>
              </a:defRPr>
            </a:lvl1pPr>
          </a:lstStyle>
          <a:p>
            <a:pPr defTabSz="410984"/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Mediascope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Marketing Index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, Россия 100k+, 1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+ лет, 1 кв. 2018. Частота и место использования сотового телефона/ смартфона/ коммуникатора для выхода в Интернет среди пользователей мобильного интернета</a:t>
            </a:r>
          </a:p>
        </p:txBody>
      </p:sp>
      <p:pic>
        <p:nvPicPr>
          <p:cNvPr id="12" name="Изображение 3" descr="Asset 1@4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414" y="4561952"/>
            <a:ext cx="927627" cy="286997"/>
          </a:xfrm>
          <a:prstGeom prst="rect">
            <a:avLst/>
          </a:prstGeom>
        </p:spPr>
      </p:pic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37171A85-C369-5E40-A0C0-C4DE95AA22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076240"/>
              </p:ext>
            </p:extLst>
          </p:nvPr>
        </p:nvGraphicFramePr>
        <p:xfrm>
          <a:off x="413539" y="1191570"/>
          <a:ext cx="4383474" cy="2904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EA78E940-ED81-554C-9A45-920BE50D09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779056"/>
              </p:ext>
            </p:extLst>
          </p:nvPr>
        </p:nvGraphicFramePr>
        <p:xfrm>
          <a:off x="4797013" y="1213623"/>
          <a:ext cx="4383474" cy="2904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8244081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48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406625364"/>
              </p:ext>
            </p:extLst>
          </p:nvPr>
        </p:nvGraphicFramePr>
        <p:xfrm>
          <a:off x="457200" y="1252778"/>
          <a:ext cx="3104267" cy="2797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44166" y="1370248"/>
            <a:ext cx="2727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Кол-во устройств на одного пользователя</a:t>
            </a:r>
          </a:p>
          <a:p>
            <a:pPr algn="ctr"/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возможностью выхода в Интернет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548996353"/>
              </p:ext>
            </p:extLst>
          </p:nvPr>
        </p:nvGraphicFramePr>
        <p:xfrm>
          <a:off x="3863880" y="1314316"/>
          <a:ext cx="4928561" cy="2939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88386" y="1370248"/>
            <a:ext cx="2412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Активность посетителей в 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</a:t>
            </a:r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Посещение сайтов различных тематик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7844" y="4167118"/>
            <a:ext cx="84283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FFFFF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Смартфоны постепенно становятся главным устройством для выхода в интернет </a:t>
            </a:r>
            <a:endParaRPr lang="en-US" sz="1600" dirty="0">
              <a:solidFill>
                <a:srgbClr val="FFFFFF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FFFFFF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Мобильные пользователи активны в самых разнообразных категориях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2468" y="4751893"/>
            <a:ext cx="8545832" cy="307728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>
            <a:defPPr>
              <a:defRPr lang="ru-RU"/>
            </a:defPPr>
            <a:lvl1pPr>
              <a:defRPr sz="933">
                <a:solidFill>
                  <a:prstClr val="black">
                    <a:lumMod val="50000"/>
                    <a:lumOff val="50000"/>
                  </a:prstClr>
                </a:solidFill>
                <a:latin typeface="Proxima Nova Regular"/>
                <a:cs typeface="Proxima Nova Regular"/>
              </a:defRPr>
            </a:lvl1pPr>
          </a:lstStyle>
          <a:p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Источник: Mediascope, </a:t>
            </a:r>
            <a:r>
              <a:rPr lang="ru-RU" sz="700" dirty="0" err="1"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dirty="0" err="1">
                <a:latin typeface="Arial" panose="020B0604020202020204" pitchFamily="34" charset="0"/>
                <a:cs typeface="Arial" panose="020B0604020202020204" pitchFamily="34" charset="0"/>
              </a:rPr>
              <a:t>Index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 УИ, Россия (города 100к+, 12-44 лет), среднемесячное кол-во устройств на одного пользователя Интернета</a:t>
            </a:r>
          </a:p>
          <a:p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Mediascope, </a:t>
            </a:r>
            <a:r>
              <a:rPr lang="ru-RU" sz="700" dirty="0" err="1"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dirty="0" err="1">
                <a:latin typeface="Arial" panose="020B0604020202020204" pitchFamily="34" charset="0"/>
                <a:cs typeface="Arial" panose="020B0604020202020204" pitchFamily="34" charset="0"/>
              </a:rPr>
              <a:t>Index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700" dirty="0" err="1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dirty="0" err="1">
                <a:latin typeface="Arial" panose="020B0604020202020204" pitchFamily="34" charset="0"/>
                <a:cs typeface="Arial" panose="020B0604020202020204" pitchFamily="34" charset="0"/>
              </a:rPr>
              <a:t>mobile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, Россия (города 100к+, 12-64 лет) январь 2018,% посетителей различных групп сайтов от всех пользователей моб. Интернета</a:t>
            </a:r>
          </a:p>
        </p:txBody>
      </p:sp>
      <p:sp>
        <p:nvSpPr>
          <p:cNvPr id="12" name="Название 1"/>
          <p:cNvSpPr txBox="1">
            <a:spLocks/>
          </p:cNvSpPr>
          <p:nvPr/>
        </p:nvSpPr>
        <p:spPr>
          <a:xfrm>
            <a:off x="457200" y="256105"/>
            <a:ext cx="7831207" cy="115526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Название 1"/>
          <p:cNvSpPr txBox="1">
            <a:spLocks/>
          </p:cNvSpPr>
          <p:nvPr/>
        </p:nvSpPr>
        <p:spPr>
          <a:xfrm>
            <a:off x="344295" y="76652"/>
            <a:ext cx="7831207" cy="1155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2800" b="1" cap="all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CROSS DEVICE</a:t>
            </a:r>
            <a:endParaRPr lang="ru-RU" dirty="0"/>
          </a:p>
        </p:txBody>
      </p:sp>
      <p:pic>
        <p:nvPicPr>
          <p:cNvPr id="15" name="Изображение 3" descr="Asset 1@4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414" y="4561952"/>
            <a:ext cx="927627" cy="28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0274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Изображение 29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967" y="1525691"/>
            <a:ext cx="2214646" cy="2214646"/>
          </a:xfrm>
          <a:prstGeom prst="rect">
            <a:avLst/>
          </a:prstGeom>
        </p:spPr>
      </p:pic>
      <p:pic>
        <p:nvPicPr>
          <p:cNvPr id="21" name="Изображение 30"/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784" y="1527368"/>
            <a:ext cx="1578556" cy="2209976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68037" y="74505"/>
            <a:ext cx="7691718" cy="1155267"/>
          </a:xfrm>
        </p:spPr>
        <p:txBody>
          <a:bodyPr>
            <a:noAutofit/>
          </a:bodyPr>
          <a:lstStyle/>
          <a:p>
            <a:pPr algn="l"/>
            <a:r>
              <a:rPr lang="ru-RU" sz="28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МОБАЙЛ в социальных сетях</a:t>
            </a:r>
            <a:endParaRPr lang="ru-RU" sz="2800" b="1" cap="all" dirty="0">
              <a:solidFill>
                <a:srgbClr val="41C2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7022" y="2167888"/>
            <a:ext cx="1698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spc="-150" dirty="0">
                <a:solidFill>
                  <a:srgbClr val="41C2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76%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8037" y="3928912"/>
            <a:ext cx="6942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76% пользователей выходят в социальные сети с помощью мобильного приложения</a:t>
            </a:r>
            <a:b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24% пользователей выходят только через десктоп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8037" y="4790705"/>
            <a:ext cx="6783769" cy="184617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r>
              <a:rPr lang="ru-RU" sz="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Mediascope, </a:t>
            </a:r>
            <a:r>
              <a:rPr lang="ru-RU" sz="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r>
              <a:rPr lang="ru-RU" sz="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Index</a:t>
            </a:r>
            <a:r>
              <a:rPr lang="ru-RU" sz="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Россия 700к+, 12-64, ВКонтакте и Одноклассники</a:t>
            </a:r>
          </a:p>
        </p:txBody>
      </p:sp>
      <p:pic>
        <p:nvPicPr>
          <p:cNvPr id="16" name="Изображение 3" descr="Asset 1@4x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414" y="4561951"/>
            <a:ext cx="927627" cy="28699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12251" y="1896233"/>
            <a:ext cx="1698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41C2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ru-RU" sz="5400" b="1" spc="-150" dirty="0">
                <a:solidFill>
                  <a:srgbClr val="41C2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48841" y="2167888"/>
            <a:ext cx="1698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41C2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endParaRPr lang="ru-RU" sz="5400" b="1" spc="-150" dirty="0">
              <a:solidFill>
                <a:srgbClr val="41C2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43138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11768</TotalTime>
  <Words>632</Words>
  <Application>Microsoft Macintosh PowerPoint</Application>
  <PresentationFormat>Экран (16:9)</PresentationFormat>
  <Paragraphs>92</Paragraphs>
  <Slides>17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Calibri</vt:lpstr>
      <vt:lpstr>DIN Round Pro</vt:lpstr>
      <vt:lpstr>Gotham Pro Medium Regular</vt:lpstr>
      <vt:lpstr>Helvetica Light</vt:lpstr>
      <vt:lpstr>Open Sans Light</vt:lpstr>
      <vt:lpstr>Proxima Nova</vt:lpstr>
      <vt:lpstr>Proxima Nova Regular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ДОЛЯ МОБАЙЛ в социальных сетях</vt:lpstr>
      <vt:lpstr>Презентация PowerPoint</vt:lpstr>
      <vt:lpstr>Презентация PowerPoint</vt:lpstr>
      <vt:lpstr>КРОССПЛАТФОРМЕННЫЕ  ВИДЕО ПОСТЫ</vt:lpstr>
      <vt:lpstr>Презентация PowerPoint</vt:lpstr>
      <vt:lpstr>Презентация PowerPoint</vt:lpstr>
      <vt:lpstr>Презентация PowerPoint</vt:lpstr>
      <vt:lpstr>КРАТКИЙ ВЫВОД</vt:lpstr>
      <vt:lpstr>Презентация PowerPoint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Dariya</dc:creator>
  <cp:lastModifiedBy>Пользователь Microsoft Office</cp:lastModifiedBy>
  <cp:revision>218</cp:revision>
  <dcterms:created xsi:type="dcterms:W3CDTF">2017-07-31T09:36:55Z</dcterms:created>
  <dcterms:modified xsi:type="dcterms:W3CDTF">2018-05-15T08:50:19Z</dcterms:modified>
</cp:coreProperties>
</file>