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57" r:id="rId4"/>
    <p:sldId id="278" r:id="rId5"/>
    <p:sldId id="267" r:id="rId6"/>
    <p:sldId id="268" r:id="rId7"/>
    <p:sldId id="269" r:id="rId8"/>
    <p:sldId id="271" r:id="rId9"/>
    <p:sldId id="263" r:id="rId10"/>
    <p:sldId id="281" r:id="rId11"/>
    <p:sldId id="264" r:id="rId12"/>
    <p:sldId id="274" r:id="rId13"/>
    <p:sldId id="275" r:id="rId14"/>
    <p:sldId id="276" r:id="rId15"/>
    <p:sldId id="277" r:id="rId16"/>
    <p:sldId id="258" r:id="rId17"/>
    <p:sldId id="27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26C"/>
    <a:srgbClr val="AD1F1C"/>
    <a:srgbClr val="454342"/>
    <a:srgbClr val="D31017"/>
    <a:srgbClr val="3E3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257" autoAdjust="0"/>
  </p:normalViewPr>
  <p:slideViewPr>
    <p:cSldViewPr snapToGrid="0">
      <p:cViewPr varScale="1">
        <p:scale>
          <a:sx n="101" d="100"/>
          <a:sy n="101" d="100"/>
        </p:scale>
        <p:origin x="2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039A8-4793-4B11-AD41-3CA42F57B756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D32F3-669A-4147-87ED-3ECCEC6A7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8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Добавить лого или упаковки Аквадетрим, Акридерм, Быструмгель, Фитолизин, Венолайф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32F3-669A-4147-87ED-3ECCEC6A7A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8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Писать письма с запросами</a:t>
            </a:r>
            <a:r>
              <a:rPr lang="ru-RU" baseline="0" dirty="0" smtClean="0"/>
              <a:t> на различные сценарии неудобно.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32F3-669A-4147-87ED-3ECCEC6A7A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1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32F3-669A-4147-87ED-3ECCEC6A7A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2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32F3-669A-4147-87ED-3ECCEC6A7A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4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Писать письма с запросами</a:t>
            </a:r>
            <a:r>
              <a:rPr lang="ru-RU" baseline="0" dirty="0" smtClean="0"/>
              <a:t> на различные сценарии неудобно.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32F3-669A-4147-87ED-3ECCEC6A7A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9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Писать письма с запросами</a:t>
            </a:r>
            <a:r>
              <a:rPr lang="ru-RU" baseline="0" dirty="0" smtClean="0"/>
              <a:t> на различные сценарии неудобно.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32F3-669A-4147-87ED-3ECCEC6A7A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07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Писать письма с запросами</a:t>
            </a:r>
            <a:r>
              <a:rPr lang="ru-RU" baseline="0" dirty="0" smtClean="0"/>
              <a:t> на различные сценарии неудобно.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32F3-669A-4147-87ED-3ECCEC6A7A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14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98817-35C8-427C-9968-412DFA580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4C4F7D-E22E-4B18-BF66-4553A79A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6F51A-2801-40A5-ADB5-EF82B3326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9283-C40A-498F-B5CE-11C978E652C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2CC5A7-FD07-4583-A222-9DA5CFBE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79506D-746C-4723-9466-746DA0A9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CDB363-279F-4615-997E-76DC9DE6D0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D21048-8EC1-4C4E-AF7E-E78683A464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3795BE-6F66-4273-B966-534EF0364E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7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31BA1-E0C9-4E6C-825B-148431C5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74005F-4CDB-499B-A9EF-3D5203D3B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5B0BC-7C17-435F-8387-E60FA242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9283-C40A-498F-B5CE-11C978E652C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2F56E2-5E92-4BAC-8AF0-078D22CD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2AE81-CD15-4DD4-A594-D30BC9D4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1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275C47-C685-4D1E-8EE4-CF1F797AC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B4B8D0-F96D-4372-9CB4-069B10621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67CF0-CE8A-4679-BD20-14AC74AA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9283-C40A-498F-B5CE-11C978E652C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DA361-89ED-47E3-AC51-13211742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15DA6-5B2A-4850-BD8D-6DFCFB47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1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665D6-704C-48D8-8521-D7B62A64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8C8F12-D4CE-4C1A-A729-5C938517D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76B16-AAA2-4FA4-8A16-9099BEB62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9283-C40A-498F-B5CE-11C978E652C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643F8D-0E98-400C-9A0D-19CDE426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FA1C2-1708-4739-92A6-0D641F85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49E738-D775-4553-8BF9-F2B91AA1D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8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8433A-EA35-4943-AE02-69C19DFB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D396F7-C64F-44B2-B4C2-E4CF8EAEF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88849E-009A-4D11-B164-E887A201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9283-C40A-498F-B5CE-11C978E652C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672959-2031-4654-9324-F8585694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47A48F-E039-4246-B269-93763495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4AB278-7E08-4086-BE5D-7054A7244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3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CCC87-777F-41E5-9043-EF11E09A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DE895D-8FBE-4AE8-8527-D16B36742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0CE3B1-68EB-4063-89AD-9D5E926DF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6A63A4-2140-47CC-94EC-EF43FF45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9283-C40A-498F-B5CE-11C978E652C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CE713A-96E1-49EF-B83F-59B33ABB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264124-D2B3-4F44-A230-1416AB95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4FE02D-B863-4EF3-97A2-FCF828544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0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750B-562E-4FC4-B066-D3462B715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EA44A6-19AA-4B2B-8368-4C3AA8791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2F341A-47DF-4E61-ACEA-A8A924AF2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54AB88-0379-4DBA-A94E-2508562A1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5AFFAA-65E2-4807-820A-AE41FFDB0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1A1F12-1196-47F2-BD74-EF692D1B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9283-C40A-498F-B5CE-11C978E652C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78FBA8-47A1-4B69-8960-72E58E0A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B90A23-2DAA-4545-B1B6-C155C358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5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2F84E-3131-4FB0-8779-D92DABA2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BE145F-4777-4F05-B976-7DD7CC6A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9283-C40A-498F-B5CE-11C978E652C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79B54F-F730-47E7-B614-587E9237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F345E6-1E1B-4EAB-8D88-9AC059EC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8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CCD175-6428-4CD3-A874-462699EA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9283-C40A-498F-B5CE-11C978E652C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F6887E-9F97-4535-AAC2-F8C147E4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D44A56-1BE3-42AC-B4D8-FC86BEE5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7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5E6CA-798F-4921-8CBF-31005B65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DB5AB3-9BD8-4405-A597-F1AFB1CC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5C3C97-286D-42F0-81A4-91A3DBF08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959F99-FDF8-4226-91AF-41ADA794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9283-C40A-498F-B5CE-11C978E652C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F14362-15A6-4E8E-ADB6-A25B323B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7532D3-7925-4A32-932D-B8CC58F3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6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4AE4D-191E-4449-B039-581E61D8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6FCB20-FC78-4F0C-BA9E-55AA97A24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4A6FB6-E5CB-4851-BE9F-F3722BF0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80D154-41E8-42E2-80FC-6D264E1D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9283-C40A-498F-B5CE-11C978E652C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049A0B-DFD8-4D25-9C20-A3E2DE85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B7688-0E50-4C1D-B43B-91214558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9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58BF1-B441-4C60-AC28-49CEB639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C7DA7D-1F70-4BAF-BAAE-209AF59CE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3F91B-6002-494E-AD09-2819DC20E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9283-C40A-498F-B5CE-11C978E652C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10F59C-914A-47D0-84C9-255BB73EC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67111C-90E5-4965-B5C7-0379B5AE2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8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F0EEA-DD87-49EE-A073-78B003222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194" y="4289181"/>
            <a:ext cx="10171611" cy="788565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454342"/>
                </a:solidFill>
                <a:latin typeface="+mn-lt"/>
              </a:rPr>
              <a:t>Предиктивная аналитика на каждый день</a:t>
            </a:r>
            <a:endParaRPr lang="ru-RU" sz="4800" dirty="0">
              <a:solidFill>
                <a:srgbClr val="454342"/>
              </a:solidFill>
              <a:latin typeface="+mn-lt"/>
            </a:endParaRPr>
          </a:p>
        </p:txBody>
      </p:sp>
      <p:pic>
        <p:nvPicPr>
          <p:cNvPr id="7" name="Picture 3" descr="C:\Users\ATrukhina\Desktop\havasmedia_color_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46" y="5855440"/>
            <a:ext cx="1140737" cy="6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ÐÐ°ÑÑÐ¸Ð½ÐºÐ¸ Ð¿Ð¾ Ð·Ð°Ð¿ÑÐ¾ÑÑ Ð°ÐºÑÐ¸ÑÐ¸Ð½ Ð»Ð¾Ð³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87" y="5976854"/>
            <a:ext cx="250507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031" y="528935"/>
            <a:ext cx="11541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E3B3A"/>
                </a:solidFill>
              </a:rPr>
              <a:t>УПАКОВАЛИ ДАННЫЕ КЛИЕНТА И МОДЕЛИ В </a:t>
            </a:r>
            <a:r>
              <a:rPr lang="en-US" sz="3200" dirty="0" smtClean="0">
                <a:solidFill>
                  <a:srgbClr val="3E3B3A"/>
                </a:solidFill>
              </a:rPr>
              <a:t>DASHBOARD</a:t>
            </a:r>
            <a:r>
              <a:rPr lang="en-US" sz="3200" dirty="0">
                <a:solidFill>
                  <a:srgbClr val="3E3B3A"/>
                </a:solidFill>
              </a:rPr>
              <a:t/>
            </a:r>
            <a:br>
              <a:rPr lang="en-US" sz="3200" dirty="0">
                <a:solidFill>
                  <a:srgbClr val="3E3B3A"/>
                </a:solidFill>
              </a:rPr>
            </a:br>
            <a:endParaRPr lang="ru-RU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31" y="1932002"/>
            <a:ext cx="4108633" cy="29765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568" y="1932002"/>
            <a:ext cx="3108751" cy="2978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387" y="1932002"/>
            <a:ext cx="4247693" cy="29765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12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6FE4BD2-2EA9-4BCD-8647-68B9BED7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54" y="2432662"/>
            <a:ext cx="5617960" cy="13255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3E3B3A"/>
                </a:solidFill>
                <a:latin typeface="Calibri" panose="020F0502020204030204" pitchFamily="34" charset="0"/>
                <a:ea typeface="Genesis Sans Head" panose="020B0504040000000001" pitchFamily="34" charset="0"/>
                <a:cs typeface="Calibri" panose="020F0502020204030204" pitchFamily="34" charset="0"/>
              </a:rPr>
              <a:t>ТОЧНОСТЬ ПРОГНОЗА ПРОДАЖ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35C00F3-DC23-4000-98F9-91A0465C1B81}"/>
              </a:ext>
            </a:extLst>
          </p:cNvPr>
          <p:cNvSpPr txBox="1">
            <a:spLocks/>
          </p:cNvSpPr>
          <p:nvPr/>
        </p:nvSpPr>
        <p:spPr>
          <a:xfrm>
            <a:off x="586154" y="3095444"/>
            <a:ext cx="5486400" cy="2317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Погрешность </a:t>
            </a:r>
            <a:r>
              <a:rPr lang="ru-RU" sz="1800" dirty="0" smtClean="0"/>
              <a:t>в прогнозировании </a:t>
            </a:r>
            <a:r>
              <a:rPr lang="ru-RU" sz="1800" dirty="0"/>
              <a:t>продаж на базе модели </a:t>
            </a:r>
            <a:r>
              <a:rPr lang="ru-RU" sz="1800" dirty="0" smtClean="0"/>
              <a:t>– </a:t>
            </a:r>
            <a:r>
              <a:rPr lang="ru-RU" sz="3200" b="1" dirty="0">
                <a:solidFill>
                  <a:srgbClr val="D31017"/>
                </a:solidFill>
              </a:rPr>
              <a:t>менее 5%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933" y="1754907"/>
            <a:ext cx="4275667" cy="39494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3" descr="C:\Users\ATrukhina\Desktop\havasmedia_color_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49" y="422219"/>
            <a:ext cx="963772" cy="5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6FE4BD2-2EA9-4BCD-8647-68B9BED7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38" y="1642940"/>
            <a:ext cx="4784474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3E3B3A"/>
                </a:solidFill>
                <a:latin typeface="+mn-lt"/>
              </a:rPr>
              <a:t>ВЛИЯНИЕ РАЗЛИЧНЫХ ФАКТОРОВ НА ПРОДАЖИ </a:t>
            </a:r>
            <a:endParaRPr lang="ru-RU" sz="3200" dirty="0">
              <a:solidFill>
                <a:srgbClr val="3E3B3A"/>
              </a:solidFill>
              <a:latin typeface="+mn-lt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35C00F3-DC23-4000-98F9-91A0465C1B81}"/>
              </a:ext>
            </a:extLst>
          </p:cNvPr>
          <p:cNvSpPr txBox="1">
            <a:spLocks/>
          </p:cNvSpPr>
          <p:nvPr/>
        </p:nvSpPr>
        <p:spPr>
          <a:xfrm>
            <a:off x="381438" y="2968503"/>
            <a:ext cx="4909634" cy="2317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У</a:t>
            </a:r>
            <a:r>
              <a:rPr lang="ru-RU" sz="1800" dirty="0" smtClean="0"/>
              <a:t>читывается влияние </a:t>
            </a:r>
            <a:r>
              <a:rPr lang="ru-RU" sz="3200" b="1" dirty="0" smtClean="0">
                <a:solidFill>
                  <a:srgbClr val="D31017"/>
                </a:solidFill>
              </a:rPr>
              <a:t>более </a:t>
            </a:r>
            <a:r>
              <a:rPr lang="ru-RU" sz="3200" b="1" dirty="0">
                <a:solidFill>
                  <a:srgbClr val="D31017"/>
                </a:solidFill>
              </a:rPr>
              <a:t>10 </a:t>
            </a:r>
            <a:r>
              <a:rPr lang="ru-RU" sz="1800" dirty="0" smtClean="0"/>
              <a:t>факторов, включая изменение цены, активности в сетях </a:t>
            </a:r>
            <a:br>
              <a:rPr lang="ru-RU" sz="1800" dirty="0" smtClean="0"/>
            </a:br>
            <a:r>
              <a:rPr lang="ru-RU" sz="1800" dirty="0" smtClean="0"/>
              <a:t>и образовательные программы для лидеров мнений.</a:t>
            </a:r>
          </a:p>
          <a:p>
            <a:endParaRPr lang="ru-RU" sz="1800" dirty="0"/>
          </a:p>
          <a:p>
            <a:r>
              <a:rPr lang="ru-RU" sz="1800" dirty="0" smtClean="0"/>
              <a:t>Изменение маркетингового микса привело </a:t>
            </a:r>
            <a:br>
              <a:rPr lang="ru-RU" sz="1800" dirty="0" smtClean="0"/>
            </a:br>
            <a:r>
              <a:rPr lang="ru-RU" sz="1800" dirty="0" smtClean="0"/>
              <a:t>к увеличению продаж на </a:t>
            </a:r>
            <a:r>
              <a:rPr lang="en-US" sz="3200" b="1" dirty="0" smtClean="0">
                <a:solidFill>
                  <a:srgbClr val="D31017"/>
                </a:solidFill>
              </a:rPr>
              <a:t>4</a:t>
            </a:r>
            <a:r>
              <a:rPr lang="ru-RU" sz="3200" b="1" dirty="0" smtClean="0">
                <a:solidFill>
                  <a:srgbClr val="D31017"/>
                </a:solidFill>
              </a:rPr>
              <a:t>%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при сохранении бюджета.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9" t="26451" r="19939" b="18792"/>
          <a:stretch/>
        </p:blipFill>
        <p:spPr bwMode="auto">
          <a:xfrm>
            <a:off x="5353652" y="1962391"/>
            <a:ext cx="6436537" cy="395532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 descr="C:\Users\ATrukhina\Desktop\havasmedia_color_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49" y="422219"/>
            <a:ext cx="963772" cy="5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6FE4BD2-2EA9-4BCD-8647-68B9BED7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65" y="1924294"/>
            <a:ext cx="4647007" cy="13255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3E3B3A"/>
                </a:solidFill>
                <a:latin typeface="+mn-lt"/>
              </a:rPr>
              <a:t>СБОР, СИСТЕМАТИЗАЦИЯ И ВИЗУАЛИЗАЦИЯ ДАННЫХ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35C00F3-DC23-4000-98F9-91A0465C1B81}"/>
              </a:ext>
            </a:extLst>
          </p:cNvPr>
          <p:cNvSpPr txBox="1">
            <a:spLocks/>
          </p:cNvSpPr>
          <p:nvPr/>
        </p:nvSpPr>
        <p:spPr>
          <a:xfrm>
            <a:off x="439065" y="3076790"/>
            <a:ext cx="4702645" cy="2317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D31017"/>
                </a:solidFill>
              </a:rPr>
              <a:t>14 источников данных </a:t>
            </a:r>
            <a:r>
              <a:rPr lang="ru-RU" sz="1800" dirty="0" smtClean="0"/>
              <a:t>доступны для визуализации и анализа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207" y="1604469"/>
            <a:ext cx="6460734" cy="4536374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3" descr="C:\Users\ATrukhina\Desktop\havasmedia_color_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49" y="422219"/>
            <a:ext cx="963772" cy="5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72692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3E3B3A"/>
                </a:solidFill>
                <a:latin typeface="+mn-lt"/>
              </a:rPr>
              <a:t>ИНСТРУМЕНТ ДЛЯ РАСЧЕТА </a:t>
            </a:r>
            <a:r>
              <a:rPr lang="ru-RU" sz="4400" dirty="0" smtClean="0">
                <a:solidFill>
                  <a:srgbClr val="3E3B3A"/>
                </a:solidFill>
                <a:latin typeface="+mn-lt"/>
              </a:rPr>
              <a:t>БИЗНЕС- </a:t>
            </a:r>
            <a:r>
              <a:rPr lang="ru-RU" sz="4400" dirty="0">
                <a:solidFill>
                  <a:srgbClr val="3E3B3A"/>
                </a:solidFill>
                <a:latin typeface="+mn-lt"/>
              </a:rPr>
              <a:t>СЦЕНАРИЕВ ИНВЕСТИЦИЙ И ПРОДАЖ</a:t>
            </a:r>
            <a:r>
              <a:rPr lang="en-US" sz="4400" dirty="0">
                <a:solidFill>
                  <a:srgbClr val="3E3B3A"/>
                </a:solidFill>
                <a:latin typeface="+mn-lt"/>
              </a:rPr>
              <a:t/>
            </a:r>
            <a:br>
              <a:rPr lang="en-US" sz="4400" dirty="0">
                <a:solidFill>
                  <a:srgbClr val="3E3B3A"/>
                </a:solidFill>
                <a:latin typeface="+mn-lt"/>
              </a:rPr>
            </a:br>
            <a:endParaRPr lang="ru-RU" sz="4400" dirty="0">
              <a:solidFill>
                <a:srgbClr val="3E3B3A"/>
              </a:solidFill>
              <a:latin typeface="+mn-lt"/>
            </a:endParaRPr>
          </a:p>
        </p:txBody>
      </p:sp>
      <p:pic>
        <p:nvPicPr>
          <p:cNvPr id="3" name="Picture 3" descr="C:\Users\ATrukhina\Desktop\havasmedia_color_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49" y="422219"/>
            <a:ext cx="963772" cy="5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1031" y="528935"/>
            <a:ext cx="11541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E3B3A"/>
                </a:solidFill>
              </a:rPr>
              <a:t>ПРОГНОЗНЫЙ МОДУЛЬ ДОСТУПЕН КЛИЕНТУ 24</a:t>
            </a:r>
            <a:r>
              <a:rPr lang="en-US" sz="3200" dirty="0" smtClean="0">
                <a:solidFill>
                  <a:srgbClr val="3E3B3A"/>
                </a:solidFill>
              </a:rPr>
              <a:t>/7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1719262"/>
            <a:ext cx="7929563" cy="39829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12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6FE4BD2-2EA9-4BCD-8647-68B9BED7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4" y="2053359"/>
            <a:ext cx="7055841" cy="700787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3E3B3A"/>
                </a:solidFill>
                <a:latin typeface="+mn-lt"/>
              </a:rPr>
              <a:t>РЕЗУЛЬТАТ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5C00F3-DC23-4000-98F9-91A0465C1B81}"/>
              </a:ext>
            </a:extLst>
          </p:cNvPr>
          <p:cNvSpPr txBox="1">
            <a:spLocks/>
          </p:cNvSpPr>
          <p:nvPr/>
        </p:nvSpPr>
        <p:spPr>
          <a:xfrm>
            <a:off x="385194" y="2403753"/>
            <a:ext cx="11228874" cy="2317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D31017"/>
                </a:solidFill>
              </a:rPr>
              <a:t>3 минуты </a:t>
            </a:r>
            <a:r>
              <a:rPr lang="ru-RU" sz="2400" dirty="0" smtClean="0"/>
              <a:t>на расчет одного сценария вместо </a:t>
            </a:r>
            <a:r>
              <a:rPr lang="ru-RU" sz="2400" b="1" dirty="0" smtClean="0"/>
              <a:t>недели</a:t>
            </a:r>
            <a:r>
              <a:rPr lang="ru-RU" sz="2400" dirty="0" smtClean="0"/>
              <a:t> работы по сбору данных, аналитике и прогнозу</a:t>
            </a:r>
          </a:p>
        </p:txBody>
      </p:sp>
      <p:pic>
        <p:nvPicPr>
          <p:cNvPr id="5" name="Picture 3" descr="C:\Users\ATrukhina\Desktop\havasmedia_color_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49" y="422219"/>
            <a:ext cx="963772" cy="5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5C00F3-DC23-4000-98F9-91A0465C1B81}"/>
              </a:ext>
            </a:extLst>
          </p:cNvPr>
          <p:cNvSpPr txBox="1">
            <a:spLocks/>
          </p:cNvSpPr>
          <p:nvPr/>
        </p:nvSpPr>
        <p:spPr>
          <a:xfrm>
            <a:off x="1780234" y="1805873"/>
            <a:ext cx="4831575" cy="2317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D31017"/>
                </a:solidFill>
              </a:rPr>
              <a:t>в </a:t>
            </a:r>
            <a:r>
              <a:rPr lang="ru-RU" sz="11500" b="1" dirty="0" smtClean="0">
                <a:solidFill>
                  <a:srgbClr val="D31017"/>
                </a:solidFill>
              </a:rPr>
              <a:t>3,5</a:t>
            </a:r>
            <a:r>
              <a:rPr lang="ru-RU" sz="4800" b="1" dirty="0" smtClean="0">
                <a:solidFill>
                  <a:srgbClr val="D31017"/>
                </a:solidFill>
              </a:rPr>
              <a:t> раза</a:t>
            </a:r>
            <a:endParaRPr lang="ru-RU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056185" y="3476946"/>
            <a:ext cx="7136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  <a:ea typeface="+mj-ea"/>
                <a:cs typeface="+mj-cs"/>
              </a:rPr>
              <a:t>скорость роста прибыли безрецептурных препартов АКРИХИН превысила рост продаж в 2017 году </a:t>
            </a:r>
          </a:p>
        </p:txBody>
      </p:sp>
      <p:pic>
        <p:nvPicPr>
          <p:cNvPr id="5" name="Picture 3" descr="C:\Users\ATrukhina\Desktop\havasmedia_color_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49" y="422219"/>
            <a:ext cx="963772" cy="5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385194" y="3072865"/>
            <a:ext cx="5469341" cy="2317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>Акрихин </a:t>
            </a:r>
            <a:r>
              <a:rPr lang="ru-RU" sz="1800" dirty="0" smtClean="0"/>
              <a:t>входит </a:t>
            </a:r>
            <a:r>
              <a:rPr lang="ru-RU" sz="1800" dirty="0"/>
              <a:t>в </a:t>
            </a:r>
            <a:r>
              <a:rPr lang="ru-RU" sz="3200" b="1" dirty="0">
                <a:solidFill>
                  <a:srgbClr val="D31017"/>
                </a:solidFill>
              </a:rPr>
              <a:t>ТОП-5</a:t>
            </a:r>
            <a:r>
              <a:rPr lang="ru-RU" sz="1800" dirty="0"/>
              <a:t> российских фармацевтических производителей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 </a:t>
            </a:r>
            <a:r>
              <a:rPr lang="ru-RU" sz="1800" dirty="0"/>
              <a:t>объему </a:t>
            </a:r>
            <a:r>
              <a:rPr lang="ru-RU" sz="1800" dirty="0" smtClean="0"/>
              <a:t>продаж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 smtClean="0"/>
              <a:t>За </a:t>
            </a:r>
            <a:r>
              <a:rPr lang="ru-RU" sz="1800" dirty="0"/>
              <a:t>последние 12 месяцев Акрихин показал рост </a:t>
            </a:r>
            <a:endParaRPr lang="en-US" sz="1800" dirty="0" smtClean="0"/>
          </a:p>
          <a:p>
            <a:pPr algn="ctr"/>
            <a:r>
              <a:rPr lang="ru-RU" sz="3200" b="1" dirty="0" smtClean="0">
                <a:solidFill>
                  <a:srgbClr val="D31017"/>
                </a:solidFill>
              </a:rPr>
              <a:t>в </a:t>
            </a:r>
            <a:r>
              <a:rPr lang="ru-RU" sz="3200" b="1" dirty="0">
                <a:solidFill>
                  <a:srgbClr val="D31017"/>
                </a:solidFill>
              </a:rPr>
              <a:t>8 раз быстрее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рынка</a:t>
            </a:r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B7B8823-C904-4674-BF52-C013F865E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1749858"/>
            <a:ext cx="5362166" cy="7007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E3B3A"/>
                </a:solidFill>
                <a:latin typeface="+mn-lt"/>
              </a:rPr>
              <a:t>О компании</a:t>
            </a:r>
            <a:endParaRPr lang="ru-RU" dirty="0">
              <a:solidFill>
                <a:srgbClr val="3E3B3A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4" r="25484" b="5278"/>
          <a:stretch/>
        </p:blipFill>
        <p:spPr>
          <a:xfrm>
            <a:off x="10000899" y="3656478"/>
            <a:ext cx="788150" cy="1544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89" y="2351502"/>
            <a:ext cx="2742055" cy="1934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t="44331" r="4724" b="6338"/>
          <a:stretch/>
        </p:blipFill>
        <p:spPr>
          <a:xfrm>
            <a:off x="7258844" y="3840846"/>
            <a:ext cx="2856641" cy="1118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4" b="35429"/>
          <a:stretch/>
        </p:blipFill>
        <p:spPr>
          <a:xfrm>
            <a:off x="7390739" y="1985177"/>
            <a:ext cx="2592853" cy="7482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017" y="2465289"/>
            <a:ext cx="2590726" cy="1136142"/>
          </a:xfrm>
          <a:prstGeom prst="rect">
            <a:avLst/>
          </a:prstGeom>
        </p:spPr>
      </p:pic>
      <p:pic>
        <p:nvPicPr>
          <p:cNvPr id="11" name="Picture 3" descr="C:\Users\ATrukhina\Desktop\havasmedia_color_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49" y="422219"/>
            <a:ext cx="963772" cy="5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ÐÐ°ÑÑÐ¸Ð½ÐºÐ¸ Ð¿Ð¾ Ð·Ð°Ð¿ÑÐ¾ÑÑ Ð°ÐºÑÐ¸ÑÐ¸Ð½ Ð»Ð¾Ð³Ð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846676"/>
            <a:ext cx="250507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610973" y="2636930"/>
            <a:ext cx="5124957" cy="2317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D31017"/>
                </a:solidFill>
              </a:rPr>
              <a:t>№</a:t>
            </a:r>
            <a:r>
              <a:rPr lang="ru-RU" sz="4000" b="1" dirty="0" smtClean="0">
                <a:solidFill>
                  <a:srgbClr val="D31017"/>
                </a:solidFill>
              </a:rPr>
              <a:t>1</a:t>
            </a:r>
            <a:r>
              <a:rPr lang="ru-RU" sz="3200" b="1" dirty="0" smtClean="0">
                <a:solidFill>
                  <a:srgbClr val="D31017"/>
                </a:solidFill>
              </a:rPr>
              <a:t> </a:t>
            </a:r>
            <a:endParaRPr lang="en-US" sz="3200" b="1" dirty="0" smtClean="0">
              <a:solidFill>
                <a:srgbClr val="D31017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800" dirty="0" smtClean="0"/>
              <a:t>в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рейтинге </a:t>
            </a:r>
            <a:r>
              <a:rPr lang="ru-RU" sz="1800" dirty="0"/>
              <a:t>фармацевтических компаний в России по показателю совокупного среднегодового темпа роста продаж в сегменте безрецептурных препаратов за последние три </a:t>
            </a:r>
            <a:r>
              <a:rPr lang="ru-RU" sz="1800" dirty="0" smtClean="0"/>
              <a:t>года*</a:t>
            </a:r>
            <a:endParaRPr lang="ru-RU" sz="18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*</a:t>
            </a:r>
            <a:r>
              <a:rPr lang="ru-RU" sz="1600" dirty="0"/>
              <a:t>п</a:t>
            </a:r>
            <a:r>
              <a:rPr lang="ru-RU" sz="1600" dirty="0" smtClean="0"/>
              <a:t>о </a:t>
            </a:r>
            <a:r>
              <a:rPr lang="ru-RU" sz="1600" dirty="0"/>
              <a:t>данным рейтинга PharmaTrend sell-out information, подготовленного международной корпорацией </a:t>
            </a:r>
            <a:r>
              <a:rPr lang="ru-RU" sz="1600" dirty="0" smtClean="0"/>
              <a:t>IQVIA</a:t>
            </a:r>
            <a:endParaRPr lang="ru-RU" sz="1600" dirty="0"/>
          </a:p>
        </p:txBody>
      </p:sp>
      <p:pic>
        <p:nvPicPr>
          <p:cNvPr id="1026" name="Picture 2" descr="https://pharmvestnik.ru/apps/fv/assets/cache/files/content/news/634/63456/front-jpg/front-z-700.jpg?time=1538370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87" y="1702966"/>
            <a:ext cx="5481955" cy="364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Trukhina\Desktop\havasmedia_color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49" y="422219"/>
            <a:ext cx="963772" cy="5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B7B8823-C904-4674-BF52-C013F865E6E5}"/>
              </a:ext>
            </a:extLst>
          </p:cNvPr>
          <p:cNvSpPr txBox="1">
            <a:spLocks/>
          </p:cNvSpPr>
          <p:nvPr/>
        </p:nvSpPr>
        <p:spPr>
          <a:xfrm>
            <a:off x="492369" y="1749858"/>
            <a:ext cx="5362166" cy="700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3E3B3A"/>
                </a:solidFill>
                <a:latin typeface="+mn-lt"/>
              </a:rPr>
              <a:t>О компании</a:t>
            </a:r>
            <a:endParaRPr lang="ru-RU" dirty="0">
              <a:solidFill>
                <a:srgbClr val="3E3B3A"/>
              </a:solidFill>
              <a:latin typeface="+mn-lt"/>
            </a:endParaRPr>
          </a:p>
        </p:txBody>
      </p:sp>
      <p:pic>
        <p:nvPicPr>
          <p:cNvPr id="9" name="Picture 5" descr="ÐÐ°ÑÑÐ¸Ð½ÐºÐ¸ Ð¿Ð¾ Ð·Ð°Ð¿ÑÐ¾ÑÑ Ð°ÐºÑÐ¸ÑÐ¸Ð½ Ð»Ð¾Ð³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846676"/>
            <a:ext cx="250507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B7B8823-C904-4674-BF52-C013F865E6E5}"/>
              </a:ext>
            </a:extLst>
          </p:cNvPr>
          <p:cNvSpPr txBox="1">
            <a:spLocks/>
          </p:cNvSpPr>
          <p:nvPr/>
        </p:nvSpPr>
        <p:spPr>
          <a:xfrm>
            <a:off x="385193" y="1980758"/>
            <a:ext cx="9626907" cy="700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3E3B3A"/>
                </a:solidFill>
                <a:latin typeface="Calibri" panose="020F0502020204030204" pitchFamily="34" charset="0"/>
                <a:ea typeface="Genesis Sans Head" panose="020B0504040000000001" pitchFamily="34" charset="0"/>
                <a:cs typeface="Calibri" panose="020F0502020204030204" pitchFamily="34" charset="0"/>
              </a:rPr>
              <a:t>ЗАДАЧИ</a:t>
            </a:r>
            <a:r>
              <a:rPr lang="en-US" sz="3200" dirty="0">
                <a:solidFill>
                  <a:srgbClr val="3E3B3A"/>
                </a:solidFill>
                <a:latin typeface="Calibri" panose="020F0502020204030204" pitchFamily="34" charset="0"/>
                <a:ea typeface="Genesis Sans Head" panose="020B0504040000000001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3E3B3A"/>
                </a:solidFill>
                <a:latin typeface="Calibri" panose="020F0502020204030204" pitchFamily="34" charset="0"/>
                <a:ea typeface="Genesis Sans Head" panose="020B0504040000000001" pitchFamily="34" charset="0"/>
                <a:cs typeface="Calibri" panose="020F0502020204030204" pitchFamily="34" charset="0"/>
              </a:rPr>
              <a:t>ДЛЯ ПРЕДИКТИВНОЙ АНАЛИТИКИ </a:t>
            </a:r>
          </a:p>
        </p:txBody>
      </p:sp>
      <p:pic>
        <p:nvPicPr>
          <p:cNvPr id="12" name="Picture 2" descr="ÐÐ°ÑÑÐ¸Ð½ÐºÐ¸ Ð¿Ð¾ Ð·Ð°Ð¿ÑÐ¾ÑÑ Ð´ÐµÐ½Ñ Ð±ÑÐµÐ½Ð´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59"/>
          <a:stretch/>
        </p:blipFill>
        <p:spPr bwMode="auto">
          <a:xfrm>
            <a:off x="985777" y="3209852"/>
            <a:ext cx="2012065" cy="20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2284056" y="2542437"/>
            <a:ext cx="9421792" cy="115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Hyundai Sans Text" panose="020B0504040000000000" pitchFamily="34" charset="0"/>
              </a:rPr>
              <a:t>улучшить точность прогноза продаж для планирования производства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Hyundai Sans Text" panose="020B0504040000000000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3090438" y="3269090"/>
            <a:ext cx="9101561" cy="115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понять влияние различных факторов на продажи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и оптимизировать маркетинговый микс</a:t>
            </a:r>
            <a:endParaRPr lang="en-US" sz="1600" dirty="0">
              <a:solidFill>
                <a:schemeClr val="bg1">
                  <a:lumMod val="75000"/>
                </a:schemeClr>
              </a:solidFill>
              <a:ea typeface="Hyundai Sans Text" panose="020B0504040000000000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3090439" y="3995744"/>
            <a:ext cx="8300040" cy="115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собрать данные из разных источников, систематизировать и визуализировать их</a:t>
            </a:r>
            <a:endParaRPr lang="en-US" sz="1600" dirty="0">
              <a:solidFill>
                <a:schemeClr val="bg1">
                  <a:lumMod val="75000"/>
                </a:schemeClr>
              </a:solidFill>
              <a:ea typeface="Hyundai Sans Text" panose="020B0504040000000000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2506829" y="4722397"/>
            <a:ext cx="9245992" cy="115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Tx/>
              <a:buChar char="-"/>
            </a:pPr>
            <a:endParaRPr lang="ru-RU" sz="1600" dirty="0" smtClean="0">
              <a:solidFill>
                <a:schemeClr val="bg1">
                  <a:lumMod val="75000"/>
                </a:schemeClr>
              </a:solidFill>
              <a:ea typeface="Hyundai Sans Text" panose="020B050404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дать команде маркетинга инструмент для рассчета различных бизнес-сценариев инвестиций и продаж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>
                  <a:lumMod val="75000"/>
                </a:schemeClr>
              </a:solidFill>
              <a:ea typeface="Hyundai Sans Text" panose="020B0504040000000000" pitchFamily="34" charset="0"/>
            </a:endParaRPr>
          </a:p>
        </p:txBody>
      </p:sp>
      <p:pic>
        <p:nvPicPr>
          <p:cNvPr id="8" name="Picture 3" descr="C:\Users\ATrukhina\Desktop\havasmedia_color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49" y="422219"/>
            <a:ext cx="963772" cy="5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B7B8823-C904-4674-BF52-C013F865E6E5}"/>
              </a:ext>
            </a:extLst>
          </p:cNvPr>
          <p:cNvSpPr txBox="1">
            <a:spLocks/>
          </p:cNvSpPr>
          <p:nvPr/>
        </p:nvSpPr>
        <p:spPr>
          <a:xfrm>
            <a:off x="385193" y="1980758"/>
            <a:ext cx="9626907" cy="700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3E3B3A"/>
                </a:solidFill>
                <a:latin typeface="Calibri" panose="020F0502020204030204" pitchFamily="34" charset="0"/>
                <a:ea typeface="Genesis Sans Head" panose="020B0504040000000001" pitchFamily="34" charset="0"/>
                <a:cs typeface="Calibri" panose="020F0502020204030204" pitchFamily="34" charset="0"/>
              </a:rPr>
              <a:t>ЗАДАЧИ</a:t>
            </a:r>
            <a:r>
              <a:rPr lang="en-US" sz="3200" dirty="0">
                <a:solidFill>
                  <a:srgbClr val="3E3B3A"/>
                </a:solidFill>
                <a:latin typeface="Calibri" panose="020F0502020204030204" pitchFamily="34" charset="0"/>
                <a:ea typeface="Genesis Sans Head" panose="020B0504040000000001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3E3B3A"/>
                </a:solidFill>
                <a:latin typeface="Calibri" panose="020F0502020204030204" pitchFamily="34" charset="0"/>
                <a:ea typeface="Genesis Sans Head" panose="020B0504040000000001" pitchFamily="34" charset="0"/>
                <a:cs typeface="Calibri" panose="020F0502020204030204" pitchFamily="34" charset="0"/>
              </a:rPr>
              <a:t>ДЛЯ ПРЕДИКТИВНОЙ АНАЛИТИКИ </a:t>
            </a:r>
          </a:p>
        </p:txBody>
      </p:sp>
      <p:pic>
        <p:nvPicPr>
          <p:cNvPr id="12" name="Picture 2" descr="ÐÐ°ÑÑÐ¸Ð½ÐºÐ¸ Ð¿Ð¾ Ð·Ð°Ð¿ÑÐ¾ÑÑ Ð´ÐµÐ½Ñ Ð±ÑÐµÐ½Ð´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59"/>
          <a:stretch/>
        </p:blipFill>
        <p:spPr bwMode="auto">
          <a:xfrm>
            <a:off x="985777" y="3209852"/>
            <a:ext cx="2012065" cy="20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2284056" y="2542437"/>
            <a:ext cx="9421792" cy="115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улучшить точность прогноза продаж для планирования производства</a:t>
            </a:r>
            <a:endParaRPr lang="en-US" sz="1600" dirty="0">
              <a:solidFill>
                <a:schemeClr val="bg1">
                  <a:lumMod val="75000"/>
                </a:schemeClr>
              </a:solidFill>
              <a:ea typeface="Hyundai Sans Text" panose="020B0504040000000000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3090438" y="3269090"/>
            <a:ext cx="9101561" cy="115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Hyundai Sans Text" panose="020B0504040000000000" pitchFamily="34" charset="0"/>
              </a:rPr>
              <a:t>понять влияние различных факторов на продажи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Hyundai Sans Text" panose="020B0504040000000000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Hyundai Sans Text" panose="020B0504040000000000" pitchFamily="34" charset="0"/>
              </a:rPr>
              <a:t>и оптимизировать маркетинговый микс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Hyundai Sans Text" panose="020B0504040000000000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3090439" y="3995744"/>
            <a:ext cx="8300040" cy="115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собрать данные из разных источников, систематизировать и визуализировать их</a:t>
            </a:r>
            <a:endParaRPr lang="en-US" sz="1600" dirty="0">
              <a:solidFill>
                <a:schemeClr val="bg1">
                  <a:lumMod val="75000"/>
                </a:schemeClr>
              </a:solidFill>
              <a:ea typeface="Hyundai Sans Text" panose="020B0504040000000000" pitchFamily="34" charset="0"/>
            </a:endParaRPr>
          </a:p>
        </p:txBody>
      </p:sp>
      <p:pic>
        <p:nvPicPr>
          <p:cNvPr id="16" name="Picture 3" descr="C:\Users\ATrukhina\Desktop\havasmedia_color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49" y="422219"/>
            <a:ext cx="963772" cy="5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2506829" y="4722397"/>
            <a:ext cx="9245992" cy="115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Tx/>
              <a:buChar char="-"/>
            </a:pPr>
            <a:endParaRPr lang="ru-RU" sz="1600" dirty="0" smtClean="0">
              <a:solidFill>
                <a:schemeClr val="bg1">
                  <a:lumMod val="75000"/>
                </a:schemeClr>
              </a:solidFill>
              <a:ea typeface="Hyundai Sans Text" panose="020B050404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дать команде маркетинга инструмент для рассчета различных бизнес-сценариев инвестиций и продаж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>
                  <a:lumMod val="75000"/>
                </a:schemeClr>
              </a:solidFill>
              <a:ea typeface="Hyundai Sans Text" panose="020B050404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B7B8823-C904-4674-BF52-C013F865E6E5}"/>
              </a:ext>
            </a:extLst>
          </p:cNvPr>
          <p:cNvSpPr txBox="1">
            <a:spLocks/>
          </p:cNvSpPr>
          <p:nvPr/>
        </p:nvSpPr>
        <p:spPr>
          <a:xfrm>
            <a:off x="385193" y="1980758"/>
            <a:ext cx="9626907" cy="700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3E3B3A"/>
                </a:solidFill>
                <a:latin typeface="Calibri" panose="020F0502020204030204" pitchFamily="34" charset="0"/>
                <a:ea typeface="Genesis Sans Head" panose="020B0504040000000001" pitchFamily="34" charset="0"/>
                <a:cs typeface="Calibri" panose="020F0502020204030204" pitchFamily="34" charset="0"/>
              </a:rPr>
              <a:t>ЗАДАЧИ</a:t>
            </a:r>
            <a:r>
              <a:rPr lang="en-US" sz="3200" dirty="0">
                <a:solidFill>
                  <a:srgbClr val="3E3B3A"/>
                </a:solidFill>
                <a:latin typeface="Calibri" panose="020F0502020204030204" pitchFamily="34" charset="0"/>
                <a:ea typeface="Genesis Sans Head" panose="020B0504040000000001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3E3B3A"/>
                </a:solidFill>
                <a:latin typeface="Calibri" panose="020F0502020204030204" pitchFamily="34" charset="0"/>
                <a:ea typeface="Genesis Sans Head" panose="020B0504040000000001" pitchFamily="34" charset="0"/>
                <a:cs typeface="Calibri" panose="020F0502020204030204" pitchFamily="34" charset="0"/>
              </a:rPr>
              <a:t>ДЛЯ ПРЕДИКТИВНОЙ АНАЛИТИКИ </a:t>
            </a:r>
          </a:p>
        </p:txBody>
      </p:sp>
      <p:pic>
        <p:nvPicPr>
          <p:cNvPr id="12" name="Picture 2" descr="ÐÐ°ÑÑÐ¸Ð½ÐºÐ¸ Ð¿Ð¾ Ð·Ð°Ð¿ÑÐ¾ÑÑ Ð´ÐµÐ½Ñ Ð±ÑÐµÐ½Ð´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59"/>
          <a:stretch/>
        </p:blipFill>
        <p:spPr bwMode="auto">
          <a:xfrm>
            <a:off x="985777" y="3209852"/>
            <a:ext cx="2012065" cy="20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2284056" y="2542437"/>
            <a:ext cx="9421792" cy="115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улучшить точность прогноза продаж для планирования производства</a:t>
            </a:r>
            <a:endParaRPr lang="en-US" sz="1600" dirty="0">
              <a:solidFill>
                <a:schemeClr val="bg1">
                  <a:lumMod val="75000"/>
                </a:schemeClr>
              </a:solidFill>
              <a:ea typeface="Hyundai Sans Text" panose="020B0504040000000000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3090438" y="3269090"/>
            <a:ext cx="9101561" cy="115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понять влияние различных факторов на продажи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и оптимизировать маркетинговый микс</a:t>
            </a:r>
            <a:endParaRPr lang="en-US" sz="1600" dirty="0">
              <a:solidFill>
                <a:schemeClr val="bg1">
                  <a:lumMod val="75000"/>
                </a:schemeClr>
              </a:solidFill>
              <a:ea typeface="Hyundai Sans Text" panose="020B0504040000000000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3090439" y="3995744"/>
            <a:ext cx="8300040" cy="115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Hyundai Sans Text" panose="020B0504040000000000" pitchFamily="34" charset="0"/>
              </a:rPr>
              <a:t>собрать данные из разных источников, систематизировать и визуализировать их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Hyundai Sans Text" panose="020B0504040000000000" pitchFamily="34" charset="0"/>
            </a:endParaRPr>
          </a:p>
        </p:txBody>
      </p:sp>
      <p:pic>
        <p:nvPicPr>
          <p:cNvPr id="8" name="Picture 3" descr="C:\Users\ATrukhina\Desktop\havasmedia_color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49" y="422219"/>
            <a:ext cx="963772" cy="5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2506829" y="4722397"/>
            <a:ext cx="9245992" cy="115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Tx/>
              <a:buChar char="-"/>
            </a:pPr>
            <a:endParaRPr lang="ru-RU" sz="1600" dirty="0" smtClean="0">
              <a:solidFill>
                <a:schemeClr val="bg1">
                  <a:lumMod val="75000"/>
                </a:schemeClr>
              </a:solidFill>
              <a:ea typeface="Hyundai Sans Text" panose="020B050404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дать команде маркетинга инструмент для рассчета различных бизнес-сценариев инвестиций и продаж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>
                  <a:lumMod val="75000"/>
                </a:schemeClr>
              </a:solidFill>
              <a:ea typeface="Hyundai Sans Text" panose="020B050404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B7B8823-C904-4674-BF52-C013F865E6E5}"/>
              </a:ext>
            </a:extLst>
          </p:cNvPr>
          <p:cNvSpPr txBox="1">
            <a:spLocks/>
          </p:cNvSpPr>
          <p:nvPr/>
        </p:nvSpPr>
        <p:spPr>
          <a:xfrm>
            <a:off x="385193" y="1980758"/>
            <a:ext cx="9626907" cy="700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3E3B3A"/>
                </a:solidFill>
                <a:latin typeface="Calibri" panose="020F0502020204030204" pitchFamily="34" charset="0"/>
                <a:ea typeface="Genesis Sans Head" panose="020B0504040000000001" pitchFamily="34" charset="0"/>
                <a:cs typeface="Calibri" panose="020F0502020204030204" pitchFamily="34" charset="0"/>
              </a:rPr>
              <a:t>ЗАДАЧИ</a:t>
            </a:r>
            <a:r>
              <a:rPr lang="en-US" sz="3200" dirty="0">
                <a:solidFill>
                  <a:srgbClr val="3E3B3A"/>
                </a:solidFill>
                <a:latin typeface="Calibri" panose="020F0502020204030204" pitchFamily="34" charset="0"/>
                <a:ea typeface="Genesis Sans Head" panose="020B0504040000000001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3E3B3A"/>
                </a:solidFill>
                <a:latin typeface="Calibri" panose="020F0502020204030204" pitchFamily="34" charset="0"/>
                <a:ea typeface="Genesis Sans Head" panose="020B0504040000000001" pitchFamily="34" charset="0"/>
                <a:cs typeface="Calibri" panose="020F0502020204030204" pitchFamily="34" charset="0"/>
              </a:rPr>
              <a:t>ДЛЯ ПРЕДИКТИВНОЙ АНАЛИТИКИ </a:t>
            </a:r>
          </a:p>
        </p:txBody>
      </p:sp>
      <p:pic>
        <p:nvPicPr>
          <p:cNvPr id="12" name="Picture 2" descr="ÐÐ°ÑÑÐ¸Ð½ÐºÐ¸ Ð¿Ð¾ Ð·Ð°Ð¿ÑÐ¾ÑÑ Ð´ÐµÐ½Ñ Ð±ÑÐµÐ½Ð´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59"/>
          <a:stretch/>
        </p:blipFill>
        <p:spPr bwMode="auto">
          <a:xfrm>
            <a:off x="985777" y="3209852"/>
            <a:ext cx="2012065" cy="20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2284056" y="2542437"/>
            <a:ext cx="9421792" cy="115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улучшить точность прогноза продаж для планирования производства</a:t>
            </a:r>
            <a:endParaRPr lang="en-US" sz="1600" dirty="0">
              <a:solidFill>
                <a:schemeClr val="bg1">
                  <a:lumMod val="75000"/>
                </a:schemeClr>
              </a:solidFill>
              <a:ea typeface="Hyundai Sans Text" panose="020B0504040000000000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3090438" y="3269090"/>
            <a:ext cx="9101561" cy="115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понять влияние различных факторов на продажи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и оптимизировать маркетинговый микс</a:t>
            </a:r>
            <a:endParaRPr lang="en-US" sz="1600" dirty="0">
              <a:solidFill>
                <a:schemeClr val="bg1">
                  <a:lumMod val="75000"/>
                </a:schemeClr>
              </a:solidFill>
              <a:ea typeface="Hyundai Sans Text" panose="020B0504040000000000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3090439" y="3995744"/>
            <a:ext cx="8300040" cy="115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ea typeface="Hyundai Sans Text" panose="020B0504040000000000" pitchFamily="34" charset="0"/>
              </a:rPr>
              <a:t>собрать данные из разных источников, систематизировать и визуализировать их</a:t>
            </a:r>
            <a:endParaRPr lang="en-US" sz="1600" dirty="0">
              <a:solidFill>
                <a:schemeClr val="bg1">
                  <a:lumMod val="75000"/>
                </a:schemeClr>
              </a:solidFill>
              <a:ea typeface="Hyundai Sans Text" panose="020B0504040000000000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B9C1CFA-EADC-4512-9A3C-ED1F5FC70B2C}"/>
              </a:ext>
            </a:extLst>
          </p:cNvPr>
          <p:cNvSpPr txBox="1">
            <a:spLocks/>
          </p:cNvSpPr>
          <p:nvPr/>
        </p:nvSpPr>
        <p:spPr>
          <a:xfrm>
            <a:off x="2506829" y="4722397"/>
            <a:ext cx="9199019" cy="115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Tx/>
              <a:buChar char="-"/>
            </a:pPr>
            <a:endParaRPr lang="ru-RU" sz="1600" dirty="0" smtClean="0">
              <a:solidFill>
                <a:schemeClr val="bg1">
                  <a:lumMod val="75000"/>
                </a:schemeClr>
              </a:solidFill>
              <a:ea typeface="Hyundai Sans Text" panose="020B050404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Hyundai Sans Text" panose="020B0504040000000000" pitchFamily="34" charset="0"/>
              </a:rPr>
              <a:t>дать команде маркетинга инструмент для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Hyundai Sans Text" panose="020B0504040000000000" pitchFamily="34" charset="0"/>
              </a:rPr>
              <a:t>рассчета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Hyundai Sans Text" panose="020B0504040000000000" pitchFamily="34" charset="0"/>
              </a:rPr>
              <a:t>различных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Hyundai Sans Text" panose="020B0504040000000000" pitchFamily="34" charset="0"/>
              </a:rPr>
              <a:t>бизнес-сценариев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Hyundai Sans Text" panose="020B0504040000000000" pitchFamily="34" charset="0"/>
              </a:rPr>
              <a:t>инвестиций и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Hyundai Sans Text" panose="020B0504040000000000" pitchFamily="34" charset="0"/>
              </a:rPr>
              <a:t>продаж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Hyundai Sans Text" panose="020B0504040000000000" pitchFamily="34" charset="0"/>
            </a:endParaRPr>
          </a:p>
        </p:txBody>
      </p:sp>
      <p:pic>
        <p:nvPicPr>
          <p:cNvPr id="8" name="Picture 3" descr="C:\Users\ATrukhina\Desktop\havasmedia_color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49" y="422219"/>
            <a:ext cx="963772" cy="5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8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6FE4BD2-2EA9-4BCD-8647-68B9BED7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3" y="1907693"/>
            <a:ext cx="7055841" cy="70078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3E3B3A"/>
                </a:solidFill>
                <a:latin typeface="Calibri" panose="020F0502020204030204" pitchFamily="34" charset="0"/>
                <a:ea typeface="Genesis Sans Head" panose="020B0504040000000001" pitchFamily="34" charset="0"/>
                <a:cs typeface="Calibri" panose="020F0502020204030204" pitchFamily="34" charset="0"/>
              </a:rPr>
              <a:t>И САМОЕ </a:t>
            </a:r>
            <a:r>
              <a:rPr lang="ru-RU" sz="3200" dirty="0" smtClean="0">
                <a:solidFill>
                  <a:srgbClr val="3E3B3A"/>
                </a:solidFill>
                <a:latin typeface="Calibri" panose="020F0502020204030204" pitchFamily="34" charset="0"/>
                <a:ea typeface="Genesis Sans Head" panose="020B0504040000000001" pitchFamily="34" charset="0"/>
                <a:cs typeface="Calibri" panose="020F0502020204030204" pitchFamily="34" charset="0"/>
              </a:rPr>
              <a:t>ГЛАВНОЕ:</a:t>
            </a:r>
            <a:endParaRPr lang="ru-RU" sz="3200" dirty="0">
              <a:solidFill>
                <a:srgbClr val="3E3B3A"/>
              </a:solidFill>
              <a:latin typeface="Calibri" panose="020F0502020204030204" pitchFamily="34" charset="0"/>
              <a:ea typeface="Genesis Sans Head" panose="020B0504040000000001" pitchFamily="34" charset="0"/>
              <a:cs typeface="Calibri" panose="020F050202020403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35C00F3-DC23-4000-98F9-91A0465C1B81}"/>
              </a:ext>
            </a:extLst>
          </p:cNvPr>
          <p:cNvSpPr txBox="1">
            <a:spLocks/>
          </p:cNvSpPr>
          <p:nvPr/>
        </p:nvSpPr>
        <p:spPr>
          <a:xfrm>
            <a:off x="1022583" y="2280706"/>
            <a:ext cx="3730485" cy="2317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nesis Sans Head" panose="020B0504040000000001" pitchFamily="34" charset="0"/>
              </a:rPr>
              <a:t>УДОБСТВО</a:t>
            </a:r>
          </a:p>
        </p:txBody>
      </p:sp>
      <p:pic>
        <p:nvPicPr>
          <p:cNvPr id="1026" name="Picture 2" descr="ÐÐ°ÑÑÐ¸Ð½ÐºÐ¸ Ð¿Ð¾ Ð·Ð°Ð¿ÑÐ¾ÑÑ Ð´ÐµÐ½Ñ Ð±ÑÐµÐ½Ð´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59"/>
          <a:stretch/>
        </p:blipFill>
        <p:spPr bwMode="auto">
          <a:xfrm>
            <a:off x="4956637" y="2244982"/>
            <a:ext cx="2278726" cy="236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35C00F3-DC23-4000-98F9-91A0465C1B81}"/>
              </a:ext>
            </a:extLst>
          </p:cNvPr>
          <p:cNvSpPr txBox="1">
            <a:spLocks/>
          </p:cNvSpPr>
          <p:nvPr/>
        </p:nvSpPr>
        <p:spPr>
          <a:xfrm>
            <a:off x="7505127" y="2270024"/>
            <a:ext cx="4247694" cy="2317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nesis Sans Head" panose="020B0504040000000001" pitchFamily="34" charset="0"/>
              </a:rPr>
              <a:t>СКОРОСТЬ</a:t>
            </a:r>
            <a:endParaRPr lang="ru-RU" sz="5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Genesis Sans Head" panose="020B0504040000000001" pitchFamily="34" charset="0"/>
            </a:endParaRPr>
          </a:p>
        </p:txBody>
      </p:sp>
      <p:pic>
        <p:nvPicPr>
          <p:cNvPr id="6" name="Picture 3" descr="C:\Users\ATrukhina\Desktop\havasmedia_color_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49" y="422219"/>
            <a:ext cx="963772" cy="5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6FE4BD2-2EA9-4BCD-8647-68B9BED7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073" y="2721541"/>
            <a:ext cx="3723820" cy="7007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агентство                                                       </a:t>
            </a: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1073" y="3329728"/>
            <a:ext cx="7347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сделало сложное </a:t>
            </a:r>
            <a:r>
              <a:rPr lang="ru-RU" sz="4800" b="1" dirty="0" smtClean="0">
                <a:latin typeface="Calibri Light" panose="020F0302020204030204"/>
                <a:ea typeface="+mj-ea"/>
                <a:cs typeface="+mj-cs"/>
              </a:rPr>
              <a:t/>
            </a:r>
            <a:br>
              <a:rPr lang="ru-RU" sz="4800" b="1" dirty="0" smtClean="0">
                <a:latin typeface="Calibri Light" panose="020F0302020204030204"/>
                <a:ea typeface="+mj-ea"/>
                <a:cs typeface="+mj-cs"/>
              </a:rPr>
            </a:br>
            <a:r>
              <a:rPr lang="ru-RU" sz="4800" b="1" dirty="0" smtClean="0">
                <a:solidFill>
                  <a:srgbClr val="ED526C"/>
                </a:solidFill>
                <a:latin typeface="Calibri Light" panose="020F0302020204030204"/>
                <a:ea typeface="+mj-ea"/>
                <a:cs typeface="+mj-cs"/>
              </a:rPr>
              <a:t>ПРОСТЫМ И УДОБНЫМ</a:t>
            </a:r>
            <a:endParaRPr lang="ru-RU" sz="4800" b="1" dirty="0">
              <a:solidFill>
                <a:srgbClr val="ED526C"/>
              </a:solidFill>
            </a:endParaRPr>
          </a:p>
        </p:txBody>
      </p:sp>
      <p:pic>
        <p:nvPicPr>
          <p:cNvPr id="5" name="Picture 3" descr="C:\Users\ATrukhina\Desktop\havasmedia_color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49" y="422219"/>
            <a:ext cx="963772" cy="5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Trukhina\Desktop\havasmedia_color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96" y="2346036"/>
            <a:ext cx="1625302" cy="88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384</Words>
  <Application>Microsoft Office PowerPoint</Application>
  <PresentationFormat>Widescreen</PresentationFormat>
  <Paragraphs>68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Genesis Sans Head</vt:lpstr>
      <vt:lpstr>Hyundai Sans Text</vt:lpstr>
      <vt:lpstr>Тема Office</vt:lpstr>
      <vt:lpstr>Предиктивная аналитика на каждый день</vt:lpstr>
      <vt:lpstr>О компании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 САМОЕ ГЛАВНОЕ:</vt:lpstr>
      <vt:lpstr>как  агентство                                                       </vt:lpstr>
      <vt:lpstr>PowerPoint Presentation</vt:lpstr>
      <vt:lpstr>ТОЧНОСТЬ ПРОГНОЗА ПРОДАЖ</vt:lpstr>
      <vt:lpstr>ВЛИЯНИЕ РАЗЛИЧНЫХ ФАКТОРОВ НА ПРОДАЖИ </vt:lpstr>
      <vt:lpstr>СБОР, СИСТЕМАТИЗАЦИЯ И ВИЗУАЛИЗАЦИЯ ДАННЫХ</vt:lpstr>
      <vt:lpstr>ИНСТРУМЕНТ ДЛЯ РАСЧЕТА БИЗНЕС- СЦЕНАРИЕВ ИНВЕСТИЦИЙ И ПРОДАЖ </vt:lpstr>
      <vt:lpstr>PowerPoint Presentation</vt:lpstr>
      <vt:lpstr>РЕЗУЛЬТАТ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</dc:title>
  <dc:creator>aduser</dc:creator>
  <cp:lastModifiedBy>Belskaya Yulia</cp:lastModifiedBy>
  <cp:revision>82</cp:revision>
  <dcterms:created xsi:type="dcterms:W3CDTF">2018-09-13T12:02:43Z</dcterms:created>
  <dcterms:modified xsi:type="dcterms:W3CDTF">2018-10-05T13:28:57Z</dcterms:modified>
</cp:coreProperties>
</file>