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4"/>
  </p:notesMasterIdLst>
  <p:sldIdLst>
    <p:sldId id="281" r:id="rId2"/>
    <p:sldId id="264" r:id="rId3"/>
    <p:sldId id="298" r:id="rId4"/>
    <p:sldId id="297" r:id="rId5"/>
    <p:sldId id="299" r:id="rId6"/>
    <p:sldId id="266" r:id="rId7"/>
    <p:sldId id="288" r:id="rId8"/>
    <p:sldId id="296" r:id="rId9"/>
    <p:sldId id="292" r:id="rId10"/>
    <p:sldId id="301" r:id="rId11"/>
    <p:sldId id="300" r:id="rId12"/>
    <p:sldId id="302" r:id="rId13"/>
  </p:sldIdLst>
  <p:sldSz cx="12192000" cy="609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5E7F"/>
    <a:srgbClr val="8F1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55" autoAdjust="0"/>
    <p:restoredTop sz="82159"/>
  </p:normalViewPr>
  <p:slideViewPr>
    <p:cSldViewPr snapToGrid="0" showGuides="1">
      <p:cViewPr varScale="1">
        <p:scale>
          <a:sx n="98" d="100"/>
          <a:sy n="98" d="100"/>
        </p:scale>
        <p:origin x="90" y="726"/>
      </p:cViewPr>
      <p:guideLst>
        <p:guide orient="horz" pos="28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Топ</a:t>
            </a:r>
            <a:r>
              <a:rPr lang="ru-RU" baseline="0" dirty="0"/>
              <a:t> категорий в </a:t>
            </a:r>
            <a:r>
              <a:rPr lang="en-US" baseline="0" dirty="0"/>
              <a:t>OLV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728981000628747E-2"/>
          <c:y val="0.15343833904839668"/>
          <c:w val="0.66547994453756099"/>
          <c:h val="0.703480948234092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РЕСУРСЫ В ИНТЕРНЕТ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SOV%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DB-234E-BAE8-A20E0BAF768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МОЛОЧНЫЕ ПРОДУКТЫ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SOV%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4DB-234E-BAE8-A20E0BAF768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УСЛУГИ СОТОВОЙ СВЯЗИ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SOV%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0.09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4DB-234E-BAE8-A20E0BAF768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ДЕТСКОЕ ПИТАНИЕ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SOV%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4DB-234E-BAE8-A20E0BAF768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СРЕДСТВА ПЛАТЕЖА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SOV%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4DB-234E-BAE8-A20E0BAF7684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ТОВАРЫ ДЛЯ КРАСОТЫ И ЗДОРОВЬЯ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SOV%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4DB-234E-BAE8-A20E0BAF7684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ПАРФЮМЕРИЯ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SOV%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4DB-234E-BAE8-A20E0BAF7684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КОРМ ДЛЯ ДОМАШНИХ ЖИВОТНЫХ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SOV%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4DB-234E-BAE8-A20E0BAF7684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ЛЕГКОВОЙ АВТОТРАНСОПРТ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SOV%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4DB-234E-BAE8-A20E0BAF7684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ДЕРМАТОЛОГИЧЕСКИЕ СРЕДСТВА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SOV%</c:v>
                </c:pt>
              </c:strCache>
            </c:strRef>
          </c:cat>
          <c:val>
            <c:numRef>
              <c:f>Лист1!$K$2</c:f>
              <c:numCache>
                <c:formatCode>General</c:formatCode>
                <c:ptCount val="1"/>
                <c:pt idx="0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4DB-234E-BAE8-A20E0BAF76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741088"/>
        <c:axId val="101738368"/>
      </c:barChart>
      <c:catAx>
        <c:axId val="101741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738368"/>
        <c:crosses val="autoZero"/>
        <c:auto val="1"/>
        <c:lblAlgn val="ctr"/>
        <c:lblOffset val="100"/>
        <c:noMultiLvlLbl val="0"/>
      </c:catAx>
      <c:valAx>
        <c:axId val="101738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741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851931957095126"/>
          <c:y val="9.4668666252921349E-2"/>
          <c:w val="0.30148068042904885"/>
          <c:h val="0.762468468379484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Доля</a:t>
            </a:r>
            <a:r>
              <a:rPr lang="ru-RU" baseline="0" dirty="0"/>
              <a:t> в выкупаемом объеме инвентаря (</a:t>
            </a:r>
            <a:r>
              <a:rPr lang="en-US" baseline="0" dirty="0"/>
              <a:t>SOV%)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Advertiser1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SOV%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B9-F64A-B787-5C2395E823D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Advertiser2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SOV%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BB9-F64A-B787-5C2395E823D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Advertiser3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SOV%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BB9-F64A-B787-5C2395E823D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Advertiser4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SOV%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BB9-F64A-B787-5C2395E823D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Advertiser5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SOV%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BB9-F64A-B787-5C2395E823D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Advertiser6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SOV%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BB9-F64A-B787-5C2395E823DF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Advertiser7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SOV%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BB9-F64A-B787-5C2395E823DF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Advertiser8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SOV%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BB9-F64A-B787-5C2395E823DF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Advertiser9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SOV%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BB9-F64A-B787-5C2395E823DF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Advertiser10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SOV%</c:v>
                </c:pt>
              </c:strCache>
            </c:strRef>
          </c:cat>
          <c:val>
            <c:numRef>
              <c:f>Лист1!$K$2</c:f>
              <c:numCache>
                <c:formatCode>General</c:formatCode>
                <c:ptCount val="1"/>
                <c:pt idx="0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BB9-F64A-B787-5C2395E823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742176"/>
        <c:axId val="101742720"/>
      </c:barChart>
      <c:catAx>
        <c:axId val="10174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742720"/>
        <c:crosses val="autoZero"/>
        <c:auto val="1"/>
        <c:lblAlgn val="ctr"/>
        <c:lblOffset val="100"/>
        <c:noMultiLvlLbl val="0"/>
      </c:catAx>
      <c:valAx>
        <c:axId val="101742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742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SOV% В КАТЕГОРИИ ОПЕРАТОРЫ СОТОВОЙ СВЯЗИ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EE1-4347-992A-BA8C60350D8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EE1-4347-992A-BA8C60350D8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EE1-4347-992A-BA8C60350D8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EE1-4347-992A-BA8C60350D8E}"/>
              </c:ext>
            </c:extLst>
          </c:dPt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1504696034544271E-4"/>
                  <c:y val="0.103708186445246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Advertiser 1</c:v>
                </c:pt>
                <c:pt idx="1">
                  <c:v>Advertiser 2</c:v>
                </c:pt>
                <c:pt idx="2">
                  <c:v>Advertiser 3</c:v>
                </c:pt>
                <c:pt idx="3">
                  <c:v>Advertiser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0.62</c:v>
                </c:pt>
                <c:pt idx="1">
                  <c:v>0.23</c:v>
                </c:pt>
                <c:pt idx="2">
                  <c:v>0.16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EE1-4347-992A-BA8C60350D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7F888-1496-6648-AC88-89E2BDA83FCD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1143000"/>
            <a:ext cx="6172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407CF-F853-C940-A59A-185C010D4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08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05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Для </a:t>
            </a:r>
            <a:r>
              <a:rPr lang="ru-RU" sz="1050" b="1" kern="12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селлеров</a:t>
            </a:r>
            <a:r>
              <a:rPr lang="ru-RU" sz="105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, поддерживающих установку тегов Mediascope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Определение </a:t>
            </a:r>
            <a:r>
              <a:rPr lang="ru-RU" sz="1200" dirty="0" err="1"/>
              <a:t>селлеров</a:t>
            </a:r>
            <a:r>
              <a:rPr lang="ru-RU" sz="1200" dirty="0"/>
              <a:t>, поддерживающих инициативу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Создание дополнительного функционала на стороне </a:t>
            </a:r>
            <a:r>
              <a:rPr lang="ru-RU" sz="1200" dirty="0" err="1"/>
              <a:t>селлера</a:t>
            </a:r>
            <a:r>
              <a:rPr lang="ru-RU" sz="1200" dirty="0"/>
              <a:t>, который будет автоматически генерировать пиксель Mediascope по заданным правилам и устанавливать его на каждую </a:t>
            </a:r>
            <a:r>
              <a:rPr lang="ru-RU" sz="1200" dirty="0" err="1"/>
              <a:t>видеокампанию</a:t>
            </a:r>
            <a:endParaRPr lang="ru-RU" sz="1200" dirty="0"/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В пикселе передается согласованная информация (</a:t>
            </a:r>
            <a:r>
              <a:rPr lang="ru-RU" sz="1200" dirty="0" err="1"/>
              <a:t>id</a:t>
            </a:r>
            <a:r>
              <a:rPr lang="ru-RU" sz="1200" dirty="0"/>
              <a:t> кампании, ссылка на ролик)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Mediascope занимается верификацией/категоризацией информации и </a:t>
            </a:r>
            <a:r>
              <a:rPr lang="ru-RU" sz="1200" dirty="0" err="1"/>
              <a:t>метчингом</a:t>
            </a:r>
            <a:r>
              <a:rPr lang="ru-RU" sz="1200" dirty="0"/>
              <a:t> роликов на разных </a:t>
            </a:r>
            <a:r>
              <a:rPr lang="ru-RU" sz="1200" dirty="0" err="1"/>
              <a:t>селлерах</a:t>
            </a:r>
            <a:r>
              <a:rPr lang="ru-RU" sz="1200" dirty="0"/>
              <a:t> 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Mediascope интегрирует в общую поставку мониторинга с привязкой к единому классификатору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407CF-F853-C940-A59A-185C010D4DB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804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D98817-35C8-427C-9968-412DFA580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97656"/>
            <a:ext cx="9144000" cy="2122311"/>
          </a:xfrm>
        </p:spPr>
        <p:txBody>
          <a:bodyPr anchor="b"/>
          <a:lstStyle>
            <a:lvl1pPr algn="ctr">
              <a:defRPr sz="533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44C4F7D-E22E-4B18-BF66-4553A79A5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01812"/>
            <a:ext cx="9144000" cy="1471788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05" indent="0" algn="ctr">
              <a:buNone/>
              <a:defRPr sz="1778"/>
            </a:lvl2pPr>
            <a:lvl3pPr marL="812810" indent="0" algn="ctr">
              <a:buNone/>
              <a:defRPr sz="1600"/>
            </a:lvl3pPr>
            <a:lvl4pPr marL="1219215" indent="0" algn="ctr">
              <a:buNone/>
              <a:defRPr sz="1422"/>
            </a:lvl4pPr>
            <a:lvl5pPr marL="1625620" indent="0" algn="ctr">
              <a:buNone/>
              <a:defRPr sz="1422"/>
            </a:lvl5pPr>
            <a:lvl6pPr marL="2032025" indent="0" algn="ctr">
              <a:buNone/>
              <a:defRPr sz="1422"/>
            </a:lvl6pPr>
            <a:lvl7pPr marL="2438430" indent="0" algn="ctr">
              <a:buNone/>
              <a:defRPr sz="1422"/>
            </a:lvl7pPr>
            <a:lvl8pPr marL="2844836" indent="0" algn="ctr">
              <a:buNone/>
              <a:defRPr sz="1422"/>
            </a:lvl8pPr>
            <a:lvl9pPr marL="3251241" indent="0" algn="ctr">
              <a:buNone/>
              <a:defRPr sz="1422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CE6F51A-2801-40A5-ADB5-EF82B3326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9283-C40A-498F-B5CE-11C978E652C9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2CC5A7-FD07-4583-A222-9DA5CFBEA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179506D-746C-4723-9466-746DA0A90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CC44-E6BE-4683-827A-32EB9672A67B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7CDB363-279F-4615-997E-76DC9DE6D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BD21048-8EC1-4C4E-AF7E-E78683A46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E3795BE-6F66-4273-B966-534EF0364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46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1665D6-704C-48D8-8521-D7B62A64F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E8C8F12-D4CE-4C1A-A729-5C938517D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C376B16-AAA2-4FA4-8A16-9099BEB62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9283-C40A-498F-B5CE-11C978E652C9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643F8D-0E98-400C-9A0D-19CDE4267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99FA1C2-1708-4739-92A6-0D641F85B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CC44-E6BE-4683-827A-32EB9672A67B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349E738-D775-4553-8BF9-F2B91AA1D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22181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58433A-EA35-4943-AE02-69C19DFBC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19768"/>
            <a:ext cx="10515600" cy="2535766"/>
          </a:xfrm>
        </p:spPr>
        <p:txBody>
          <a:bodyPr anchor="b"/>
          <a:lstStyle>
            <a:lvl1pPr>
              <a:defRPr sz="533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ED396F7-C64F-44B2-B4C2-E4CF8EAEF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79523"/>
            <a:ext cx="10515600" cy="1333500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405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8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215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62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2025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43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836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2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A88849E-009A-4D11-B164-E887A2018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9283-C40A-498F-B5CE-11C978E652C9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672959-2031-4654-9324-F85856946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247A48F-E039-4246-B269-937634950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CC44-E6BE-4683-827A-32EB9672A67B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F4AB278-7E08-4086-BE5D-7054A7244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10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5CCD175-6428-4CD3-A874-462699EAC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9283-C40A-498F-B5CE-11C978E652C9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BF6887E-9F97-4535-AAC2-F8C147E43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8D44A56-1BE3-42AC-B4D8-FC86BEE5B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CC44-E6BE-4683-827A-32EB9672A6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12691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282E7E8B-5E36-214C-975A-EABB6E2659E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42913" y="1622778"/>
            <a:ext cx="5291460" cy="3867856"/>
          </a:xfrm>
        </p:spPr>
        <p:txBody>
          <a:bodyPr/>
          <a:lstStyle>
            <a:lvl1pPr marL="203203" indent="-203203" algn="l" defTabSz="812810" rtl="0" eaLnBrk="1" latinLnBrk="0" hangingPunct="1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ru-RU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8" indent="-203203" algn="l" defTabSz="812810" rtl="0" eaLnBrk="1" latinLnBrk="0" hangingPunct="1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ru-RU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12940C2-97D2-B545-91EC-9AD9B72250E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61416" y="1622778"/>
            <a:ext cx="5291460" cy="3867856"/>
          </a:xfrm>
        </p:spPr>
        <p:txBody>
          <a:bodyPr/>
          <a:lstStyle>
            <a:lvl1pPr marL="203203" indent="-203203" algn="l" defTabSz="812810" rtl="0" eaLnBrk="1" latinLnBrk="0" hangingPunct="1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ru-RU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8" indent="-203203" algn="l" defTabSz="812810" rtl="0" eaLnBrk="1" latinLnBrk="0" hangingPunct="1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ru-RU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82171243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19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349E738-D775-4553-8BF9-F2B91AA1D4B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D58BF1-B441-4C60-AC28-49CEB6397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4556"/>
            <a:ext cx="10515600" cy="1178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C7DA7D-1F70-4BAF-BAAE-209AF59CE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22778"/>
            <a:ext cx="10515600" cy="3867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193F91B-6002-494E-AD09-2819DC20EF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5650089"/>
            <a:ext cx="2743200" cy="324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19283-C40A-498F-B5CE-11C978E652C9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610F59C-914A-47D0-84C9-255BB73EC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650089"/>
            <a:ext cx="4114800" cy="324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867111C-90E5-4965-B5C7-0379B5AE2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5650089"/>
            <a:ext cx="2743200" cy="324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2CC44-E6BE-4683-827A-32EB9672A6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29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3" r:id="rId4"/>
    <p:sldLayoutId id="2147483678" r:id="rId5"/>
  </p:sldLayoutIdLst>
  <p:transition spd="slow">
    <p:wipe/>
  </p:transition>
  <p:txStyles>
    <p:titleStyle>
      <a:lvl1pPr algn="l" defTabSz="812810" rtl="0" eaLnBrk="1" latinLnBrk="0" hangingPunct="1">
        <a:lnSpc>
          <a:spcPct val="90000"/>
        </a:lnSpc>
        <a:spcBef>
          <a:spcPct val="0"/>
        </a:spcBef>
        <a:buNone/>
        <a:defRPr sz="39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3" indent="-203203" algn="l" defTabSz="81281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08" indent="-203203" algn="l" defTabSz="81281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13" indent="-203203" algn="l" defTabSz="81281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18" indent="-203203" algn="l" defTabSz="81281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indent="-203203" algn="l" defTabSz="81281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28" indent="-203203" algn="l" defTabSz="81281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33" indent="-203203" algn="l" defTabSz="81281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38" indent="-203203" algn="l" defTabSz="81281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43" indent="-203203" algn="l" defTabSz="81281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mail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B82FCE1-7D6D-4C3A-B16C-C34A1AFC5DB9}"/>
              </a:ext>
            </a:extLst>
          </p:cNvPr>
          <p:cNvSpPr txBox="1"/>
          <p:nvPr/>
        </p:nvSpPr>
        <p:spPr>
          <a:xfrm>
            <a:off x="6516740" y="4458639"/>
            <a:ext cx="548337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latin typeface="Gotham Pro Medium" panose="02000503040000020004" pitchFamily="2" charset="0"/>
                <a:cs typeface="Gotham Pro Medium" panose="02000503040000020004" pitchFamily="2" charset="0"/>
              </a:rPr>
              <a:t>Максим Зенин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BE7096F-A05B-497D-884B-66331B3C545A}"/>
              </a:ext>
            </a:extLst>
          </p:cNvPr>
          <p:cNvSpPr txBox="1"/>
          <p:nvPr/>
        </p:nvSpPr>
        <p:spPr>
          <a:xfrm>
            <a:off x="6505165" y="4711425"/>
            <a:ext cx="3567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Директор по рекламным продуктам </a:t>
            </a:r>
            <a:r>
              <a:rPr lang="ru-RU" sz="1200" b="1" u="sng" dirty="0">
                <a:hlinkClick r:id="rId2"/>
              </a:rPr>
              <a:t>Mail.ru</a:t>
            </a:r>
            <a:r>
              <a:rPr lang="ru-RU" sz="1200" b="1" dirty="0"/>
              <a:t> </a:t>
            </a:r>
            <a:r>
              <a:rPr lang="ru-RU" sz="1200" b="1" dirty="0" err="1"/>
              <a:t>Group</a:t>
            </a:r>
            <a:endParaRPr lang="ru-RU" sz="1200" b="1" dirty="0">
              <a:latin typeface="Gotham Pro Medium" panose="02000503040000020004" pitchFamily="2" charset="0"/>
              <a:cs typeface="Gotham Pro Medium" panose="02000503040000020004" pitchFamily="2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524000" y="3329137"/>
            <a:ext cx="9144000" cy="953496"/>
          </a:xfrm>
        </p:spPr>
        <p:txBody>
          <a:bodyPr>
            <a:normAutofit/>
          </a:bodyPr>
          <a:lstStyle/>
          <a:p>
            <a:r>
              <a:rPr lang="ru-RU" sz="3600" dirty="0"/>
              <a:t>ПРОЕКТ МОНИТОРИНГА </a:t>
            </a:r>
            <a:r>
              <a:rPr lang="en-US" sz="3600" dirty="0"/>
              <a:t>OLV </a:t>
            </a:r>
            <a:r>
              <a:rPr lang="ru-RU" sz="3600" dirty="0"/>
              <a:t>РЕКЛАМЫ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B82FCE1-7D6D-4C3A-B16C-C34A1AFC5DB9}"/>
              </a:ext>
            </a:extLst>
          </p:cNvPr>
          <p:cNvSpPr txBox="1"/>
          <p:nvPr/>
        </p:nvSpPr>
        <p:spPr>
          <a:xfrm>
            <a:off x="1134512" y="4463329"/>
            <a:ext cx="548337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latin typeface="Gotham Pro Medium" panose="02000503040000020004" pitchFamily="2" charset="0"/>
                <a:cs typeface="Gotham Pro Medium" panose="02000503040000020004" pitchFamily="2" charset="0"/>
              </a:rPr>
              <a:t>Андрей </a:t>
            </a:r>
            <a:r>
              <a:rPr lang="ru-RU" b="1" dirty="0" err="1">
                <a:latin typeface="Gotham Pro Medium" panose="02000503040000020004" pitchFamily="2" charset="0"/>
                <a:cs typeface="Gotham Pro Medium" panose="02000503040000020004" pitchFamily="2" charset="0"/>
              </a:rPr>
              <a:t>Молев</a:t>
            </a:r>
            <a:endParaRPr lang="ru-RU" b="1" dirty="0">
              <a:latin typeface="Gotham Pro Medium" panose="02000503040000020004" pitchFamily="2" charset="0"/>
              <a:cs typeface="Gotham Pro Medium" panose="0200050304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BE7096F-A05B-497D-884B-66331B3C545A}"/>
              </a:ext>
            </a:extLst>
          </p:cNvPr>
          <p:cNvSpPr txBox="1"/>
          <p:nvPr/>
        </p:nvSpPr>
        <p:spPr>
          <a:xfrm>
            <a:off x="1134512" y="4716115"/>
            <a:ext cx="23154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Gotham Pro Medium" panose="02000503040000020004" pitchFamily="2" charset="0"/>
                <a:cs typeface="Gotham Pro Medium" panose="02000503040000020004" pitchFamily="2" charset="0"/>
              </a:rPr>
              <a:t>генеральный директор </a:t>
            </a:r>
            <a:r>
              <a:rPr lang="en-US" sz="1200" b="1" dirty="0">
                <a:latin typeface="Gotham Pro Medium" panose="02000503040000020004" pitchFamily="2" charset="0"/>
                <a:cs typeface="Gotham Pro Medium" panose="02000503040000020004" pitchFamily="2" charset="0"/>
              </a:rPr>
              <a:t>AMNET</a:t>
            </a:r>
            <a:endParaRPr lang="ru-RU" sz="1200" b="1" dirty="0">
              <a:latin typeface="Gotham Pro Medium" panose="02000503040000020004" pitchFamily="2" charset="0"/>
              <a:cs typeface="Gotham Pro Medium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88127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мы получим?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417936098"/>
              </p:ext>
            </p:extLst>
          </p:nvPr>
        </p:nvGraphicFramePr>
        <p:xfrm>
          <a:off x="894945" y="1324303"/>
          <a:ext cx="10126493" cy="3644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FDB1481-3AB0-8B49-918F-1378AD0225B4}"/>
              </a:ext>
            </a:extLst>
          </p:cNvPr>
          <p:cNvSpPr txBox="1"/>
          <p:nvPr/>
        </p:nvSpPr>
        <p:spPr>
          <a:xfrm>
            <a:off x="6698513" y="5369441"/>
            <a:ext cx="5186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Данные мониторинга </a:t>
            </a:r>
            <a:r>
              <a:rPr lang="en-US" sz="1000" dirty="0" err="1"/>
              <a:t>Mediascope</a:t>
            </a:r>
            <a:r>
              <a:rPr lang="en-US" sz="1000" dirty="0"/>
              <a:t> </a:t>
            </a:r>
            <a:r>
              <a:rPr lang="ru-RU" sz="1000" dirty="0"/>
              <a:t>с 24.08.2018 - 19.09.2018</a:t>
            </a:r>
            <a:r>
              <a:rPr lang="en-US" sz="1000" dirty="0"/>
              <a:t>, OLV, </a:t>
            </a:r>
            <a:r>
              <a:rPr lang="ru-RU" sz="1000" dirty="0"/>
              <a:t>Россия</a:t>
            </a:r>
          </a:p>
        </p:txBody>
      </p:sp>
    </p:spTree>
    <p:extLst>
      <p:ext uri="{BB962C8B-B14F-4D97-AF65-F5344CB8AC3E}">
        <p14:creationId xmlns:p14="http://schemas.microsoft.com/office/powerpoint/2010/main" val="219177143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мы получим?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605707583"/>
              </p:ext>
            </p:extLst>
          </p:nvPr>
        </p:nvGraphicFramePr>
        <p:xfrm>
          <a:off x="1322552" y="1324303"/>
          <a:ext cx="8128000" cy="3644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C27A144-BE71-7D43-A880-D2CDBDF9A2AC}"/>
              </a:ext>
            </a:extLst>
          </p:cNvPr>
          <p:cNvSpPr txBox="1"/>
          <p:nvPr/>
        </p:nvSpPr>
        <p:spPr>
          <a:xfrm>
            <a:off x="6698513" y="5369441"/>
            <a:ext cx="5186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Данные мониторинга </a:t>
            </a:r>
            <a:r>
              <a:rPr lang="en-US" sz="1000" dirty="0" err="1"/>
              <a:t>Mediascope</a:t>
            </a:r>
            <a:r>
              <a:rPr lang="en-US" sz="1000" dirty="0"/>
              <a:t> </a:t>
            </a:r>
            <a:r>
              <a:rPr lang="ru-RU" sz="1000" dirty="0"/>
              <a:t>с 24.08.2018 - 19.09.2018</a:t>
            </a:r>
            <a:r>
              <a:rPr lang="en-US" sz="1000" dirty="0"/>
              <a:t>, OLV, </a:t>
            </a:r>
            <a:r>
              <a:rPr lang="ru-RU" sz="1000" dirty="0"/>
              <a:t>Россия</a:t>
            </a:r>
          </a:p>
        </p:txBody>
      </p:sp>
    </p:spTree>
    <p:extLst>
      <p:ext uri="{BB962C8B-B14F-4D97-AF65-F5344CB8AC3E}">
        <p14:creationId xmlns:p14="http://schemas.microsoft.com/office/powerpoint/2010/main" val="294338021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мы получим?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41382525"/>
              </p:ext>
            </p:extLst>
          </p:nvPr>
        </p:nvGraphicFramePr>
        <p:xfrm>
          <a:off x="2461098" y="1478604"/>
          <a:ext cx="6702357" cy="3784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A53C837-561E-234A-9544-64BF36A61CED}"/>
              </a:ext>
            </a:extLst>
          </p:cNvPr>
          <p:cNvSpPr txBox="1"/>
          <p:nvPr/>
        </p:nvSpPr>
        <p:spPr>
          <a:xfrm>
            <a:off x="6698513" y="5369441"/>
            <a:ext cx="5186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Данные мониторинга </a:t>
            </a:r>
            <a:r>
              <a:rPr lang="en-US" sz="1000" dirty="0" err="1"/>
              <a:t>Mediascope</a:t>
            </a:r>
            <a:r>
              <a:rPr lang="en-US" sz="1000" dirty="0"/>
              <a:t> </a:t>
            </a:r>
            <a:r>
              <a:rPr lang="ru-RU" sz="1000" dirty="0"/>
              <a:t>с 24.08.2018 - 19.09.2018</a:t>
            </a:r>
            <a:r>
              <a:rPr lang="en-US" sz="1000" dirty="0"/>
              <a:t>, OLV, </a:t>
            </a:r>
            <a:r>
              <a:rPr lang="ru-RU" sz="1000" dirty="0"/>
              <a:t>Россия</a:t>
            </a:r>
          </a:p>
        </p:txBody>
      </p:sp>
    </p:spTree>
    <p:extLst>
      <p:ext uri="{BB962C8B-B14F-4D97-AF65-F5344CB8AC3E}">
        <p14:creationId xmlns:p14="http://schemas.microsoft.com/office/powerpoint/2010/main" val="69192716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0CA103C-F156-4C97-8EB2-B90FB8165A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" t="3893" r="33483"/>
          <a:stretch/>
        </p:blipFill>
        <p:spPr>
          <a:xfrm>
            <a:off x="-2860008" y="-2400"/>
            <a:ext cx="6098400" cy="6098400"/>
          </a:xfrm>
          <a:prstGeom prst="ellipse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5556B6-FBE4-944E-9035-DFD4FC73A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446" y="324556"/>
            <a:ext cx="7342526" cy="1178278"/>
          </a:xfrm>
        </p:spPr>
        <p:txBody>
          <a:bodyPr>
            <a:normAutofit/>
          </a:bodyPr>
          <a:lstStyle/>
          <a:p>
            <a:r>
              <a:rPr lang="ru-RU" dirty="0"/>
              <a:t>Мониторинг </a:t>
            </a:r>
            <a:r>
              <a:rPr lang="ru-RU" dirty="0" err="1"/>
              <a:t>видеорекламы</a:t>
            </a:r>
            <a:endParaRPr lang="ru-RU" sz="2800" dirty="0">
              <a:latin typeface="+mj-lt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3F0A45A2-6A90-4721-A5A4-AB1DADCAF4B5}"/>
              </a:ext>
            </a:extLst>
          </p:cNvPr>
          <p:cNvSpPr txBox="1">
            <a:spLocks/>
          </p:cNvSpPr>
          <p:nvPr/>
        </p:nvSpPr>
        <p:spPr>
          <a:xfrm>
            <a:off x="4097446" y="3419003"/>
            <a:ext cx="5945455" cy="2378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03203" indent="-203203" algn="l" defTabSz="81281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8" indent="-203203" algn="l" defTabSz="812810" rtl="0" eaLnBrk="1" latinLnBrk="0" hangingPunct="1">
              <a:lnSpc>
                <a:spcPct val="90000"/>
              </a:lnSpc>
              <a:spcBef>
                <a:spcPts val="44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6013" indent="-203203" algn="l" defTabSz="812810" rtl="0" eaLnBrk="1" latinLnBrk="0" hangingPunct="1">
              <a:lnSpc>
                <a:spcPct val="90000"/>
              </a:lnSpc>
              <a:spcBef>
                <a:spcPts val="444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2418" indent="-203203" algn="l" defTabSz="812810" rtl="0" eaLnBrk="1" latinLnBrk="0" hangingPunct="1">
              <a:lnSpc>
                <a:spcPct val="90000"/>
              </a:lnSpc>
              <a:spcBef>
                <a:spcPts val="444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23" indent="-203203" algn="l" defTabSz="812810" rtl="0" eaLnBrk="1" latinLnBrk="0" hangingPunct="1">
              <a:lnSpc>
                <a:spcPct val="90000"/>
              </a:lnSpc>
              <a:spcBef>
                <a:spcPts val="444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35228" indent="-203203" algn="l" defTabSz="812810" rtl="0" eaLnBrk="1" latinLnBrk="0" hangingPunct="1">
              <a:lnSpc>
                <a:spcPct val="90000"/>
              </a:lnSpc>
              <a:spcBef>
                <a:spcPts val="444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41633" indent="-203203" algn="l" defTabSz="812810" rtl="0" eaLnBrk="1" latinLnBrk="0" hangingPunct="1">
              <a:lnSpc>
                <a:spcPct val="90000"/>
              </a:lnSpc>
              <a:spcBef>
                <a:spcPts val="444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48038" indent="-203203" algn="l" defTabSz="812810" rtl="0" eaLnBrk="1" latinLnBrk="0" hangingPunct="1">
              <a:lnSpc>
                <a:spcPct val="90000"/>
              </a:lnSpc>
              <a:spcBef>
                <a:spcPts val="444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54443" indent="-203203" algn="l" defTabSz="812810" rtl="0" eaLnBrk="1" latinLnBrk="0" hangingPunct="1">
              <a:lnSpc>
                <a:spcPct val="90000"/>
              </a:lnSpc>
              <a:spcBef>
                <a:spcPts val="444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/>
              </a:buClr>
              <a:buNone/>
            </a:pPr>
            <a:r>
              <a:rPr lang="ru-RU" sz="2400" b="1" dirty="0">
                <a:solidFill>
                  <a:schemeClr val="accent1"/>
                </a:solidFill>
                <a:latin typeface="+mj-lt"/>
              </a:rPr>
              <a:t>Куда хотим прийти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ru-RU" dirty="0"/>
              <a:t>Единая шкала для оценки рекламных весов в Интернете и ТВ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ru-RU" dirty="0"/>
              <a:t>От оценочного к фактическому мониторингу OLV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138ACD36-816A-4674-B6E8-A12CD4BA2F57}"/>
              </a:ext>
            </a:extLst>
          </p:cNvPr>
          <p:cNvSpPr/>
          <p:nvPr/>
        </p:nvSpPr>
        <p:spPr>
          <a:xfrm>
            <a:off x="3716797" y="3158799"/>
            <a:ext cx="2952715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xmlns="" id="{93AB83ED-24FF-0F4C-A2A2-DED22D59395D}"/>
              </a:ext>
            </a:extLst>
          </p:cNvPr>
          <p:cNvSpPr txBox="1">
            <a:spLocks/>
          </p:cNvSpPr>
          <p:nvPr/>
        </p:nvSpPr>
        <p:spPr>
          <a:xfrm>
            <a:off x="4097446" y="1633166"/>
            <a:ext cx="5945455" cy="1522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03203" indent="-203203" algn="l" defTabSz="81281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8" indent="-203203" algn="l" defTabSz="812810" rtl="0" eaLnBrk="1" latinLnBrk="0" hangingPunct="1">
              <a:lnSpc>
                <a:spcPct val="90000"/>
              </a:lnSpc>
              <a:spcBef>
                <a:spcPts val="44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6013" indent="-203203" algn="l" defTabSz="812810" rtl="0" eaLnBrk="1" latinLnBrk="0" hangingPunct="1">
              <a:lnSpc>
                <a:spcPct val="90000"/>
              </a:lnSpc>
              <a:spcBef>
                <a:spcPts val="444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2418" indent="-203203" algn="l" defTabSz="812810" rtl="0" eaLnBrk="1" latinLnBrk="0" hangingPunct="1">
              <a:lnSpc>
                <a:spcPct val="90000"/>
              </a:lnSpc>
              <a:spcBef>
                <a:spcPts val="444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23" indent="-203203" algn="l" defTabSz="812810" rtl="0" eaLnBrk="1" latinLnBrk="0" hangingPunct="1">
              <a:lnSpc>
                <a:spcPct val="90000"/>
              </a:lnSpc>
              <a:spcBef>
                <a:spcPts val="444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35228" indent="-203203" algn="l" defTabSz="812810" rtl="0" eaLnBrk="1" latinLnBrk="0" hangingPunct="1">
              <a:lnSpc>
                <a:spcPct val="90000"/>
              </a:lnSpc>
              <a:spcBef>
                <a:spcPts val="444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41633" indent="-203203" algn="l" defTabSz="812810" rtl="0" eaLnBrk="1" latinLnBrk="0" hangingPunct="1">
              <a:lnSpc>
                <a:spcPct val="90000"/>
              </a:lnSpc>
              <a:spcBef>
                <a:spcPts val="444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48038" indent="-203203" algn="l" defTabSz="812810" rtl="0" eaLnBrk="1" latinLnBrk="0" hangingPunct="1">
              <a:lnSpc>
                <a:spcPct val="90000"/>
              </a:lnSpc>
              <a:spcBef>
                <a:spcPts val="444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54443" indent="-203203" algn="l" defTabSz="812810" rtl="0" eaLnBrk="1" latinLnBrk="0" hangingPunct="1">
              <a:lnSpc>
                <a:spcPct val="90000"/>
              </a:lnSpc>
              <a:spcBef>
                <a:spcPts val="444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/>
              </a:buClr>
              <a:buNone/>
            </a:pPr>
            <a:r>
              <a:rPr lang="ru-RU" sz="2400" b="1" dirty="0">
                <a:solidFill>
                  <a:schemeClr val="accent1"/>
                </a:solidFill>
                <a:latin typeface="+mj-lt"/>
              </a:rPr>
              <a:t>Где мы сейчас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ru-RU" dirty="0"/>
              <a:t>Национальное ТВ / Региональное ТВ / Спонсорство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en-US" dirty="0"/>
              <a:t>OLV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664467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Рабочая группа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02061"/>
            <a:ext cx="8211207" cy="3867856"/>
          </a:xfrm>
        </p:spPr>
        <p:txBody>
          <a:bodyPr/>
          <a:lstStyle/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ru-RU" dirty="0"/>
              <a:t>По инициативе </a:t>
            </a:r>
            <a:r>
              <a:rPr lang="ru-RU" dirty="0" err="1"/>
              <a:t>Rusbrand</a:t>
            </a:r>
            <a:endParaRPr lang="ru-RU" dirty="0"/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ru-RU" dirty="0"/>
              <a:t>С участием</a:t>
            </a:r>
          </a:p>
          <a:p>
            <a:pPr marL="609608" lvl="2">
              <a:lnSpc>
                <a:spcPct val="100000"/>
              </a:lnSpc>
              <a:spcBef>
                <a:spcPts val="889"/>
              </a:spcBef>
              <a:buClr>
                <a:schemeClr val="accent1"/>
              </a:buClr>
            </a:pPr>
            <a:r>
              <a:rPr lang="ru-RU" sz="2000" dirty="0"/>
              <a:t>Рекламодателей</a:t>
            </a:r>
          </a:p>
          <a:p>
            <a:pPr marL="609608" lvl="2">
              <a:lnSpc>
                <a:spcPct val="100000"/>
              </a:lnSpc>
              <a:spcBef>
                <a:spcPts val="889"/>
              </a:spcBef>
              <a:buClr>
                <a:schemeClr val="accent1"/>
              </a:buClr>
            </a:pPr>
            <a:r>
              <a:rPr lang="ru-RU" sz="2000" dirty="0"/>
              <a:t>Агентств</a:t>
            </a:r>
          </a:p>
          <a:p>
            <a:pPr marL="609608" lvl="2">
              <a:lnSpc>
                <a:spcPct val="100000"/>
              </a:lnSpc>
              <a:spcBef>
                <a:spcPts val="889"/>
              </a:spcBef>
              <a:buClr>
                <a:schemeClr val="accent1"/>
              </a:buClr>
            </a:pPr>
            <a:r>
              <a:rPr lang="ru-RU" sz="2000" dirty="0" err="1"/>
              <a:t>Селлеров</a:t>
            </a:r>
            <a:endParaRPr lang="ru-RU" sz="2000" dirty="0"/>
          </a:p>
          <a:p>
            <a:pPr marL="609608" lvl="2">
              <a:lnSpc>
                <a:spcPct val="100000"/>
              </a:lnSpc>
              <a:spcBef>
                <a:spcPts val="889"/>
              </a:spcBef>
              <a:buClr>
                <a:schemeClr val="accent1"/>
              </a:buClr>
            </a:pPr>
            <a:r>
              <a:rPr lang="ru-RU" sz="2000" dirty="0"/>
              <a:t>Измерителя</a:t>
            </a:r>
            <a:endParaRPr lang="en-US" sz="2000" dirty="0"/>
          </a:p>
          <a:p>
            <a:pPr marL="0" lvl="1" indent="0">
              <a:lnSpc>
                <a:spcPct val="100000"/>
              </a:lnSpc>
              <a:spcBef>
                <a:spcPts val="889"/>
              </a:spcBef>
              <a:buClr>
                <a:schemeClr val="accent1"/>
              </a:buClr>
              <a:buNone/>
            </a:pPr>
            <a:r>
              <a:rPr lang="ru-RU" sz="2000" b="1" dirty="0"/>
              <a:t>Цель - удовлетворить запрос рекламодателей на качественный мониторинг </a:t>
            </a:r>
            <a:r>
              <a:rPr lang="en-US" sz="2000" b="1" dirty="0"/>
              <a:t>OLV</a:t>
            </a:r>
            <a:endParaRPr lang="ru-RU" sz="2355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4EB1C3B-33EB-4060-964F-B5B5EF8244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0" t="1" r="8989" b="5793"/>
          <a:stretch/>
        </p:blipFill>
        <p:spPr>
          <a:xfrm>
            <a:off x="9048532" y="0"/>
            <a:ext cx="6096000" cy="6096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8488328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Текущая схема мониторинга</a:t>
            </a:r>
          </a:p>
        </p:txBody>
      </p: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xmlns="" id="{0639A48C-03F1-F04B-9B14-372714160F57}"/>
              </a:ext>
            </a:extLst>
          </p:cNvPr>
          <p:cNvGrpSpPr/>
          <p:nvPr/>
        </p:nvGrpSpPr>
        <p:grpSpPr>
          <a:xfrm>
            <a:off x="4018137" y="1162854"/>
            <a:ext cx="1429645" cy="1429645"/>
            <a:chOff x="8634271" y="1223378"/>
            <a:chExt cx="1429645" cy="1429645"/>
          </a:xfrm>
        </p:grpSpPr>
        <p:sp>
          <p:nvSpPr>
            <p:cNvPr id="106" name="Овал 105">
              <a:extLst>
                <a:ext uri="{FF2B5EF4-FFF2-40B4-BE49-F238E27FC236}">
                  <a16:creationId xmlns:a16="http://schemas.microsoft.com/office/drawing/2014/main" xmlns="" id="{B9291324-2039-7A4E-8D2E-DFE6682BC8A9}"/>
                </a:ext>
              </a:extLst>
            </p:cNvPr>
            <p:cNvSpPr/>
            <p:nvPr/>
          </p:nvSpPr>
          <p:spPr>
            <a:xfrm>
              <a:off x="8634271" y="1223378"/>
              <a:ext cx="1429645" cy="14296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xmlns="" id="{82896592-9935-A648-AFBF-470749E56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9308" y="1756690"/>
              <a:ext cx="705270" cy="720000"/>
            </a:xfrm>
            <a:prstGeom prst="rect">
              <a:avLst/>
            </a:prstGeom>
          </p:spPr>
        </p:pic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xmlns="" id="{232975D3-CCDB-2845-99AD-1C92C80D6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055802" y="1253190"/>
              <a:ext cx="603620" cy="468895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xmlns="" id="{DF50C515-10B3-4F49-A2A7-41BE3CEAE28E}"/>
              </a:ext>
            </a:extLst>
          </p:cNvPr>
          <p:cNvGrpSpPr/>
          <p:nvPr/>
        </p:nvGrpSpPr>
        <p:grpSpPr>
          <a:xfrm>
            <a:off x="2751115" y="1667336"/>
            <a:ext cx="4001939" cy="2975021"/>
            <a:chOff x="2751115" y="1667336"/>
            <a:chExt cx="4001939" cy="2975021"/>
          </a:xfrm>
        </p:grpSpPr>
        <p:sp>
          <p:nvSpPr>
            <p:cNvPr id="110" name="Дуга 109">
              <a:extLst>
                <a:ext uri="{FF2B5EF4-FFF2-40B4-BE49-F238E27FC236}">
                  <a16:creationId xmlns:a16="http://schemas.microsoft.com/office/drawing/2014/main" xmlns="" id="{ABA672CC-671F-C44E-86A8-2ED5F81E6D6C}"/>
                </a:ext>
              </a:extLst>
            </p:cNvPr>
            <p:cNvSpPr/>
            <p:nvPr/>
          </p:nvSpPr>
          <p:spPr>
            <a:xfrm flipH="1">
              <a:off x="2751115" y="1876181"/>
              <a:ext cx="2766176" cy="2766176"/>
            </a:xfrm>
            <a:prstGeom prst="arc">
              <a:avLst>
                <a:gd name="adj1" fmla="val 16200000"/>
                <a:gd name="adj2" fmla="val 20076592"/>
              </a:avLst>
            </a:prstGeom>
            <a:ln w="19050"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1" name="Дуга 110">
              <a:extLst>
                <a:ext uri="{FF2B5EF4-FFF2-40B4-BE49-F238E27FC236}">
                  <a16:creationId xmlns:a16="http://schemas.microsoft.com/office/drawing/2014/main" xmlns="" id="{C086257A-D624-9F4F-83F0-1449212BB209}"/>
                </a:ext>
              </a:extLst>
            </p:cNvPr>
            <p:cNvSpPr/>
            <p:nvPr/>
          </p:nvSpPr>
          <p:spPr>
            <a:xfrm rot="19600029" flipH="1">
              <a:off x="3722254" y="1679034"/>
              <a:ext cx="2766176" cy="2766176"/>
            </a:xfrm>
            <a:prstGeom prst="arc">
              <a:avLst>
                <a:gd name="adj1" fmla="val 16685770"/>
                <a:gd name="adj2" fmla="val 19397957"/>
              </a:avLst>
            </a:prstGeom>
            <a:ln w="19050"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Дуга 111">
              <a:extLst>
                <a:ext uri="{FF2B5EF4-FFF2-40B4-BE49-F238E27FC236}">
                  <a16:creationId xmlns:a16="http://schemas.microsoft.com/office/drawing/2014/main" xmlns="" id="{BC78E1CE-DE75-2542-A3D8-C18AB994271E}"/>
                </a:ext>
              </a:extLst>
            </p:cNvPr>
            <p:cNvSpPr/>
            <p:nvPr/>
          </p:nvSpPr>
          <p:spPr>
            <a:xfrm rot="1999971">
              <a:off x="3067294" y="1667336"/>
              <a:ext cx="2766176" cy="2766176"/>
            </a:xfrm>
            <a:prstGeom prst="arc">
              <a:avLst>
                <a:gd name="adj1" fmla="val 16685770"/>
                <a:gd name="adj2" fmla="val 19397957"/>
              </a:avLst>
            </a:prstGeom>
            <a:ln w="19050"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Дуга 112">
              <a:extLst>
                <a:ext uri="{FF2B5EF4-FFF2-40B4-BE49-F238E27FC236}">
                  <a16:creationId xmlns:a16="http://schemas.microsoft.com/office/drawing/2014/main" xmlns="" id="{20721BA4-6A12-CD49-88FD-CB4C429D68B1}"/>
                </a:ext>
              </a:extLst>
            </p:cNvPr>
            <p:cNvSpPr/>
            <p:nvPr/>
          </p:nvSpPr>
          <p:spPr>
            <a:xfrm>
              <a:off x="3986878" y="1876181"/>
              <a:ext cx="2766176" cy="2766176"/>
            </a:xfrm>
            <a:prstGeom prst="arc">
              <a:avLst>
                <a:gd name="adj1" fmla="val 16200000"/>
                <a:gd name="adj2" fmla="val 20076592"/>
              </a:avLst>
            </a:prstGeom>
            <a:ln w="19050"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xmlns="" id="{5CCF6376-DE4E-D24E-8D64-D5E8E6AE37E3}"/>
              </a:ext>
            </a:extLst>
          </p:cNvPr>
          <p:cNvGrpSpPr/>
          <p:nvPr/>
        </p:nvGrpSpPr>
        <p:grpSpPr>
          <a:xfrm>
            <a:off x="1854341" y="3241430"/>
            <a:ext cx="5634353" cy="1968758"/>
            <a:chOff x="1324325" y="3161394"/>
            <a:chExt cx="6491529" cy="2268273"/>
          </a:xfrm>
        </p:grpSpPr>
        <p:grpSp>
          <p:nvGrpSpPr>
            <p:cNvPr id="115" name="Группа 114">
              <a:extLst>
                <a:ext uri="{FF2B5EF4-FFF2-40B4-BE49-F238E27FC236}">
                  <a16:creationId xmlns:a16="http://schemas.microsoft.com/office/drawing/2014/main" xmlns="" id="{B7F534CF-D5F1-9341-8FC9-E55F521611C8}"/>
                </a:ext>
              </a:extLst>
            </p:cNvPr>
            <p:cNvGrpSpPr/>
            <p:nvPr/>
          </p:nvGrpSpPr>
          <p:grpSpPr>
            <a:xfrm>
              <a:off x="1324325" y="3603128"/>
              <a:ext cx="2620987" cy="1687485"/>
              <a:chOff x="1912470" y="3242235"/>
              <a:chExt cx="3272117" cy="2106705"/>
            </a:xfrm>
          </p:grpSpPr>
          <p:sp>
            <p:nvSpPr>
              <p:cNvPr id="147" name="Скругленный прямоугольник 32">
                <a:extLst>
                  <a:ext uri="{FF2B5EF4-FFF2-40B4-BE49-F238E27FC236}">
                    <a16:creationId xmlns:a16="http://schemas.microsoft.com/office/drawing/2014/main" xmlns="" id="{661F3673-DCB0-3C46-8A4E-9DC665A13957}"/>
                  </a:ext>
                </a:extLst>
              </p:cNvPr>
              <p:cNvSpPr/>
              <p:nvPr/>
            </p:nvSpPr>
            <p:spPr>
              <a:xfrm>
                <a:off x="1912470" y="3242235"/>
                <a:ext cx="3272117" cy="2106705"/>
              </a:xfrm>
              <a:prstGeom prst="roundRect">
                <a:avLst>
                  <a:gd name="adj" fmla="val 2632"/>
                </a:avLst>
              </a:prstGeom>
              <a:solidFill>
                <a:schemeClr val="bg1"/>
              </a:solidFill>
              <a:ln w="19050" cmpd="sng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48" name="Прямая соединительная линия 147">
                <a:extLst>
                  <a:ext uri="{FF2B5EF4-FFF2-40B4-BE49-F238E27FC236}">
                    <a16:creationId xmlns:a16="http://schemas.microsoft.com/office/drawing/2014/main" xmlns="" id="{CA8F5991-E95C-164E-A603-B28EABC2255F}"/>
                  </a:ext>
                </a:extLst>
              </p:cNvPr>
              <p:cNvCxnSpPr/>
              <p:nvPr/>
            </p:nvCxnSpPr>
            <p:spPr>
              <a:xfrm>
                <a:off x="1957294" y="3690470"/>
                <a:ext cx="3137647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Скругленный прямоугольник 34">
                <a:extLst>
                  <a:ext uri="{FF2B5EF4-FFF2-40B4-BE49-F238E27FC236}">
                    <a16:creationId xmlns:a16="http://schemas.microsoft.com/office/drawing/2014/main" xmlns="" id="{82D9BC1C-C547-D94A-B6FF-A5230966C147}"/>
                  </a:ext>
                </a:extLst>
              </p:cNvPr>
              <p:cNvSpPr/>
              <p:nvPr/>
            </p:nvSpPr>
            <p:spPr>
              <a:xfrm>
                <a:off x="2573509" y="3391747"/>
                <a:ext cx="2282592" cy="149412"/>
              </a:xfrm>
              <a:prstGeom prst="roundRect">
                <a:avLst>
                  <a:gd name="adj" fmla="val 12556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0" name="Овал 149">
                <a:extLst>
                  <a:ext uri="{FF2B5EF4-FFF2-40B4-BE49-F238E27FC236}">
                    <a16:creationId xmlns:a16="http://schemas.microsoft.com/office/drawing/2014/main" xmlns="" id="{844B5E35-445D-0140-9609-B1601D6528BF}"/>
                  </a:ext>
                </a:extLst>
              </p:cNvPr>
              <p:cNvSpPr/>
              <p:nvPr/>
            </p:nvSpPr>
            <p:spPr>
              <a:xfrm>
                <a:off x="2047621" y="3412698"/>
                <a:ext cx="111892" cy="111892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1" name="Овал 150">
                <a:extLst>
                  <a:ext uri="{FF2B5EF4-FFF2-40B4-BE49-F238E27FC236}">
                    <a16:creationId xmlns:a16="http://schemas.microsoft.com/office/drawing/2014/main" xmlns="" id="{82A44774-3B33-C141-8E46-3F1AB29A9F79}"/>
                  </a:ext>
                </a:extLst>
              </p:cNvPr>
              <p:cNvSpPr/>
              <p:nvPr/>
            </p:nvSpPr>
            <p:spPr>
              <a:xfrm>
                <a:off x="2193081" y="3412698"/>
                <a:ext cx="111892" cy="111892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2" name="Овал 151">
                <a:extLst>
                  <a:ext uri="{FF2B5EF4-FFF2-40B4-BE49-F238E27FC236}">
                    <a16:creationId xmlns:a16="http://schemas.microsoft.com/office/drawing/2014/main" xmlns="" id="{7B098F31-2128-8645-95B4-2AC98FEC2A5B}"/>
                  </a:ext>
                </a:extLst>
              </p:cNvPr>
              <p:cNvSpPr/>
              <p:nvPr/>
            </p:nvSpPr>
            <p:spPr>
              <a:xfrm>
                <a:off x="2338540" y="3412698"/>
                <a:ext cx="111892" cy="111892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3" name="Рисунок 31">
                <a:extLst>
                  <a:ext uri="{FF2B5EF4-FFF2-40B4-BE49-F238E27FC236}">
                    <a16:creationId xmlns:a16="http://schemas.microsoft.com/office/drawing/2014/main" xmlns="" id="{8FC1B373-5BA8-D949-8D84-32F01675AF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4844" y="3723920"/>
                <a:ext cx="2032000" cy="1524000"/>
              </a:xfrm>
              <a:prstGeom prst="rect">
                <a:avLst/>
              </a:prstGeom>
            </p:spPr>
          </p:pic>
        </p:grpSp>
        <p:grpSp>
          <p:nvGrpSpPr>
            <p:cNvPr id="116" name="Группа 115">
              <a:extLst>
                <a:ext uri="{FF2B5EF4-FFF2-40B4-BE49-F238E27FC236}">
                  <a16:creationId xmlns:a16="http://schemas.microsoft.com/office/drawing/2014/main" xmlns="" id="{3B54360E-21CA-624A-A159-1203BF60F424}"/>
                </a:ext>
              </a:extLst>
            </p:cNvPr>
            <p:cNvGrpSpPr/>
            <p:nvPr/>
          </p:nvGrpSpPr>
          <p:grpSpPr>
            <a:xfrm>
              <a:off x="4897711" y="3412121"/>
              <a:ext cx="2620987" cy="1687485"/>
              <a:chOff x="1912470" y="3242235"/>
              <a:chExt cx="3272117" cy="2106705"/>
            </a:xfrm>
          </p:grpSpPr>
          <p:sp>
            <p:nvSpPr>
              <p:cNvPr id="140" name="Скругленный прямоугольник 40">
                <a:extLst>
                  <a:ext uri="{FF2B5EF4-FFF2-40B4-BE49-F238E27FC236}">
                    <a16:creationId xmlns:a16="http://schemas.microsoft.com/office/drawing/2014/main" xmlns="" id="{E73AFCB6-0D49-6744-8F67-7FCA18148956}"/>
                  </a:ext>
                </a:extLst>
              </p:cNvPr>
              <p:cNvSpPr/>
              <p:nvPr/>
            </p:nvSpPr>
            <p:spPr>
              <a:xfrm>
                <a:off x="1912470" y="3242235"/>
                <a:ext cx="3272117" cy="2106705"/>
              </a:xfrm>
              <a:prstGeom prst="roundRect">
                <a:avLst>
                  <a:gd name="adj" fmla="val 2632"/>
                </a:avLst>
              </a:prstGeom>
              <a:solidFill>
                <a:schemeClr val="bg1"/>
              </a:solidFill>
              <a:ln w="19050" cmpd="sng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41" name="Прямая соединительная линия 140">
                <a:extLst>
                  <a:ext uri="{FF2B5EF4-FFF2-40B4-BE49-F238E27FC236}">
                    <a16:creationId xmlns:a16="http://schemas.microsoft.com/office/drawing/2014/main" xmlns="" id="{CA738F29-D0D7-3744-9150-381F99A56574}"/>
                  </a:ext>
                </a:extLst>
              </p:cNvPr>
              <p:cNvCxnSpPr/>
              <p:nvPr/>
            </p:nvCxnSpPr>
            <p:spPr>
              <a:xfrm>
                <a:off x="1957294" y="3690470"/>
                <a:ext cx="3137647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Скругленный прямоугольник 42">
                <a:extLst>
                  <a:ext uri="{FF2B5EF4-FFF2-40B4-BE49-F238E27FC236}">
                    <a16:creationId xmlns:a16="http://schemas.microsoft.com/office/drawing/2014/main" xmlns="" id="{7571F00E-D537-4C44-885E-4E92315BE6A0}"/>
                  </a:ext>
                </a:extLst>
              </p:cNvPr>
              <p:cNvSpPr/>
              <p:nvPr/>
            </p:nvSpPr>
            <p:spPr>
              <a:xfrm>
                <a:off x="2573509" y="3391747"/>
                <a:ext cx="2282592" cy="149412"/>
              </a:xfrm>
              <a:prstGeom prst="roundRect">
                <a:avLst>
                  <a:gd name="adj" fmla="val 12556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3" name="Овал 142">
                <a:extLst>
                  <a:ext uri="{FF2B5EF4-FFF2-40B4-BE49-F238E27FC236}">
                    <a16:creationId xmlns:a16="http://schemas.microsoft.com/office/drawing/2014/main" xmlns="" id="{7AB7EF30-F331-7C48-88B4-4936F2DC1230}"/>
                  </a:ext>
                </a:extLst>
              </p:cNvPr>
              <p:cNvSpPr/>
              <p:nvPr/>
            </p:nvSpPr>
            <p:spPr>
              <a:xfrm>
                <a:off x="2047621" y="3412698"/>
                <a:ext cx="111892" cy="111892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4" name="Овал 143">
                <a:extLst>
                  <a:ext uri="{FF2B5EF4-FFF2-40B4-BE49-F238E27FC236}">
                    <a16:creationId xmlns:a16="http://schemas.microsoft.com/office/drawing/2014/main" xmlns="" id="{B66BA8B2-9B0D-0B4A-95E9-BDEE85B1A9FC}"/>
                  </a:ext>
                </a:extLst>
              </p:cNvPr>
              <p:cNvSpPr/>
              <p:nvPr/>
            </p:nvSpPr>
            <p:spPr>
              <a:xfrm>
                <a:off x="2193081" y="3412698"/>
                <a:ext cx="111892" cy="111892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5" name="Овал 144">
                <a:extLst>
                  <a:ext uri="{FF2B5EF4-FFF2-40B4-BE49-F238E27FC236}">
                    <a16:creationId xmlns:a16="http://schemas.microsoft.com/office/drawing/2014/main" xmlns="" id="{5B609C68-179F-234C-B1E8-5059E69F7393}"/>
                  </a:ext>
                </a:extLst>
              </p:cNvPr>
              <p:cNvSpPr/>
              <p:nvPr/>
            </p:nvSpPr>
            <p:spPr>
              <a:xfrm>
                <a:off x="2338540" y="3412698"/>
                <a:ext cx="111892" cy="111892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6" name="Рисунок 31">
                <a:extLst>
                  <a:ext uri="{FF2B5EF4-FFF2-40B4-BE49-F238E27FC236}">
                    <a16:creationId xmlns:a16="http://schemas.microsoft.com/office/drawing/2014/main" xmlns="" id="{063B7D8A-797E-3942-8E1D-4D604D44CC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4844" y="3723920"/>
                <a:ext cx="2032000" cy="1524000"/>
              </a:xfrm>
              <a:prstGeom prst="rect">
                <a:avLst/>
              </a:prstGeom>
            </p:spPr>
          </p:pic>
        </p:grpSp>
        <p:grpSp>
          <p:nvGrpSpPr>
            <p:cNvPr id="117" name="Группа 116">
              <a:extLst>
                <a:ext uri="{FF2B5EF4-FFF2-40B4-BE49-F238E27FC236}">
                  <a16:creationId xmlns:a16="http://schemas.microsoft.com/office/drawing/2014/main" xmlns="" id="{49FBBB8D-69A2-184B-AEB4-19641692EBFD}"/>
                </a:ext>
              </a:extLst>
            </p:cNvPr>
            <p:cNvGrpSpPr/>
            <p:nvPr/>
          </p:nvGrpSpPr>
          <p:grpSpPr>
            <a:xfrm>
              <a:off x="1609276" y="3354990"/>
              <a:ext cx="2620987" cy="1687485"/>
              <a:chOff x="1912470" y="3242235"/>
              <a:chExt cx="3272117" cy="2106705"/>
            </a:xfrm>
          </p:grpSpPr>
          <p:sp>
            <p:nvSpPr>
              <p:cNvPr id="133" name="Скругленный прямоугольник 3">
                <a:extLst>
                  <a:ext uri="{FF2B5EF4-FFF2-40B4-BE49-F238E27FC236}">
                    <a16:creationId xmlns:a16="http://schemas.microsoft.com/office/drawing/2014/main" xmlns="" id="{176EE935-F749-3C46-A1E9-B9B587BC0A38}"/>
                  </a:ext>
                </a:extLst>
              </p:cNvPr>
              <p:cNvSpPr/>
              <p:nvPr/>
            </p:nvSpPr>
            <p:spPr>
              <a:xfrm>
                <a:off x="1912470" y="3242235"/>
                <a:ext cx="3272117" cy="2106705"/>
              </a:xfrm>
              <a:prstGeom prst="roundRect">
                <a:avLst>
                  <a:gd name="adj" fmla="val 2632"/>
                </a:avLst>
              </a:prstGeom>
              <a:solidFill>
                <a:schemeClr val="bg1"/>
              </a:solidFill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34" name="Прямая соединительная линия 133">
                <a:extLst>
                  <a:ext uri="{FF2B5EF4-FFF2-40B4-BE49-F238E27FC236}">
                    <a16:creationId xmlns:a16="http://schemas.microsoft.com/office/drawing/2014/main" xmlns="" id="{3FBD30E6-54F7-B642-B2B6-47869B46C1EE}"/>
                  </a:ext>
                </a:extLst>
              </p:cNvPr>
              <p:cNvCxnSpPr/>
              <p:nvPr/>
            </p:nvCxnSpPr>
            <p:spPr>
              <a:xfrm>
                <a:off x="1957294" y="3690470"/>
                <a:ext cx="3137647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Скругленный прямоугольник 7">
                <a:extLst>
                  <a:ext uri="{FF2B5EF4-FFF2-40B4-BE49-F238E27FC236}">
                    <a16:creationId xmlns:a16="http://schemas.microsoft.com/office/drawing/2014/main" xmlns="" id="{825213A5-0266-B649-88BE-B0FC1BDC84E9}"/>
                  </a:ext>
                </a:extLst>
              </p:cNvPr>
              <p:cNvSpPr/>
              <p:nvPr/>
            </p:nvSpPr>
            <p:spPr>
              <a:xfrm>
                <a:off x="2573509" y="3391747"/>
                <a:ext cx="2282592" cy="149412"/>
              </a:xfrm>
              <a:prstGeom prst="roundRect">
                <a:avLst>
                  <a:gd name="adj" fmla="val 12556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6" name="Овал 135">
                <a:extLst>
                  <a:ext uri="{FF2B5EF4-FFF2-40B4-BE49-F238E27FC236}">
                    <a16:creationId xmlns:a16="http://schemas.microsoft.com/office/drawing/2014/main" xmlns="" id="{CE179DC7-7173-5F45-B012-6D034CA4026B}"/>
                  </a:ext>
                </a:extLst>
              </p:cNvPr>
              <p:cNvSpPr/>
              <p:nvPr/>
            </p:nvSpPr>
            <p:spPr>
              <a:xfrm>
                <a:off x="2047621" y="3412698"/>
                <a:ext cx="111892" cy="111892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7" name="Овал 136">
                <a:extLst>
                  <a:ext uri="{FF2B5EF4-FFF2-40B4-BE49-F238E27FC236}">
                    <a16:creationId xmlns:a16="http://schemas.microsoft.com/office/drawing/2014/main" xmlns="" id="{CA4C5695-4743-6B4E-B498-696DDE034842}"/>
                  </a:ext>
                </a:extLst>
              </p:cNvPr>
              <p:cNvSpPr/>
              <p:nvPr/>
            </p:nvSpPr>
            <p:spPr>
              <a:xfrm>
                <a:off x="2193081" y="3412698"/>
                <a:ext cx="111892" cy="111892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8" name="Овал 137">
                <a:extLst>
                  <a:ext uri="{FF2B5EF4-FFF2-40B4-BE49-F238E27FC236}">
                    <a16:creationId xmlns:a16="http://schemas.microsoft.com/office/drawing/2014/main" xmlns="" id="{B928E532-AD33-5147-B5DC-963E188FCB48}"/>
                  </a:ext>
                </a:extLst>
              </p:cNvPr>
              <p:cNvSpPr/>
              <p:nvPr/>
            </p:nvSpPr>
            <p:spPr>
              <a:xfrm>
                <a:off x="2338540" y="3412698"/>
                <a:ext cx="111892" cy="111892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39" name="Рисунок 31">
                <a:extLst>
                  <a:ext uri="{FF2B5EF4-FFF2-40B4-BE49-F238E27FC236}">
                    <a16:creationId xmlns:a16="http://schemas.microsoft.com/office/drawing/2014/main" xmlns="" id="{BAD81BC7-59DD-994C-9A0B-6C533666D0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4844" y="3723920"/>
                <a:ext cx="2032000" cy="1524000"/>
              </a:xfrm>
              <a:prstGeom prst="rect">
                <a:avLst/>
              </a:prstGeom>
            </p:spPr>
          </p:pic>
        </p:grpSp>
        <p:grpSp>
          <p:nvGrpSpPr>
            <p:cNvPr id="118" name="Группа 117">
              <a:extLst>
                <a:ext uri="{FF2B5EF4-FFF2-40B4-BE49-F238E27FC236}">
                  <a16:creationId xmlns:a16="http://schemas.microsoft.com/office/drawing/2014/main" xmlns="" id="{A1769B0B-062E-E94F-8A59-E6027E7FE7F7}"/>
                </a:ext>
              </a:extLst>
            </p:cNvPr>
            <p:cNvGrpSpPr/>
            <p:nvPr/>
          </p:nvGrpSpPr>
          <p:grpSpPr>
            <a:xfrm>
              <a:off x="3375063" y="3742182"/>
              <a:ext cx="2620987" cy="1687485"/>
              <a:chOff x="1912470" y="3242235"/>
              <a:chExt cx="3272117" cy="2106705"/>
            </a:xfrm>
          </p:grpSpPr>
          <p:sp>
            <p:nvSpPr>
              <p:cNvPr id="127" name="Скругленный прямоугольник 14">
                <a:extLst>
                  <a:ext uri="{FF2B5EF4-FFF2-40B4-BE49-F238E27FC236}">
                    <a16:creationId xmlns:a16="http://schemas.microsoft.com/office/drawing/2014/main" xmlns="" id="{3F0F35FA-1A63-9847-A6B6-F95DBAF392D7}"/>
                  </a:ext>
                </a:extLst>
              </p:cNvPr>
              <p:cNvSpPr/>
              <p:nvPr/>
            </p:nvSpPr>
            <p:spPr>
              <a:xfrm>
                <a:off x="1912470" y="3242235"/>
                <a:ext cx="3272117" cy="2106705"/>
              </a:xfrm>
              <a:prstGeom prst="roundRect">
                <a:avLst>
                  <a:gd name="adj" fmla="val 2632"/>
                </a:avLst>
              </a:prstGeom>
              <a:solidFill>
                <a:schemeClr val="bg1"/>
              </a:solidFill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28" name="Прямая соединительная линия 127">
                <a:extLst>
                  <a:ext uri="{FF2B5EF4-FFF2-40B4-BE49-F238E27FC236}">
                    <a16:creationId xmlns:a16="http://schemas.microsoft.com/office/drawing/2014/main" xmlns="" id="{646E0E21-DDEB-504C-AE98-A994AFE326F2}"/>
                  </a:ext>
                </a:extLst>
              </p:cNvPr>
              <p:cNvCxnSpPr/>
              <p:nvPr/>
            </p:nvCxnSpPr>
            <p:spPr>
              <a:xfrm>
                <a:off x="1957294" y="3690470"/>
                <a:ext cx="3137647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Скругленный прямоугольник 16">
                <a:extLst>
                  <a:ext uri="{FF2B5EF4-FFF2-40B4-BE49-F238E27FC236}">
                    <a16:creationId xmlns:a16="http://schemas.microsoft.com/office/drawing/2014/main" xmlns="" id="{54AAE17E-CFD3-7547-86F3-272A1718430D}"/>
                  </a:ext>
                </a:extLst>
              </p:cNvPr>
              <p:cNvSpPr/>
              <p:nvPr/>
            </p:nvSpPr>
            <p:spPr>
              <a:xfrm>
                <a:off x="2573509" y="3391747"/>
                <a:ext cx="2282592" cy="149412"/>
              </a:xfrm>
              <a:prstGeom prst="roundRect">
                <a:avLst>
                  <a:gd name="adj" fmla="val 12556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0" name="Овал 129">
                <a:extLst>
                  <a:ext uri="{FF2B5EF4-FFF2-40B4-BE49-F238E27FC236}">
                    <a16:creationId xmlns:a16="http://schemas.microsoft.com/office/drawing/2014/main" xmlns="" id="{51A7852C-F7A5-CD4F-917D-CE157A3F05C3}"/>
                  </a:ext>
                </a:extLst>
              </p:cNvPr>
              <p:cNvSpPr/>
              <p:nvPr/>
            </p:nvSpPr>
            <p:spPr>
              <a:xfrm>
                <a:off x="2047621" y="3412698"/>
                <a:ext cx="111892" cy="111892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1" name="Овал 130">
                <a:extLst>
                  <a:ext uri="{FF2B5EF4-FFF2-40B4-BE49-F238E27FC236}">
                    <a16:creationId xmlns:a16="http://schemas.microsoft.com/office/drawing/2014/main" xmlns="" id="{0993E7B4-FA04-C645-9EE1-F83B70648DD0}"/>
                  </a:ext>
                </a:extLst>
              </p:cNvPr>
              <p:cNvSpPr/>
              <p:nvPr/>
            </p:nvSpPr>
            <p:spPr>
              <a:xfrm>
                <a:off x="2193081" y="3412698"/>
                <a:ext cx="111892" cy="111892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2" name="Овал 131">
                <a:extLst>
                  <a:ext uri="{FF2B5EF4-FFF2-40B4-BE49-F238E27FC236}">
                    <a16:creationId xmlns:a16="http://schemas.microsoft.com/office/drawing/2014/main" xmlns="" id="{05E3FB4C-71CA-8143-BBB0-D046A49B2A9D}"/>
                  </a:ext>
                </a:extLst>
              </p:cNvPr>
              <p:cNvSpPr/>
              <p:nvPr/>
            </p:nvSpPr>
            <p:spPr>
              <a:xfrm>
                <a:off x="2338540" y="3412698"/>
                <a:ext cx="111892" cy="111892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9" name="Скругленный прямоугольник 22">
              <a:extLst>
                <a:ext uri="{FF2B5EF4-FFF2-40B4-BE49-F238E27FC236}">
                  <a16:creationId xmlns:a16="http://schemas.microsoft.com/office/drawing/2014/main" xmlns="" id="{B9737583-30C7-304A-A23A-C45F88619EBA}"/>
                </a:ext>
              </a:extLst>
            </p:cNvPr>
            <p:cNvSpPr/>
            <p:nvPr/>
          </p:nvSpPr>
          <p:spPr>
            <a:xfrm>
              <a:off x="5194867" y="3161394"/>
              <a:ext cx="2620987" cy="1687485"/>
            </a:xfrm>
            <a:prstGeom prst="roundRect">
              <a:avLst>
                <a:gd name="adj" fmla="val 2632"/>
              </a:avLst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0" name="Прямая соединительная линия 119">
              <a:extLst>
                <a:ext uri="{FF2B5EF4-FFF2-40B4-BE49-F238E27FC236}">
                  <a16:creationId xmlns:a16="http://schemas.microsoft.com/office/drawing/2014/main" xmlns="" id="{BB9014E7-1E0B-644A-85D1-794B1D7859A0}"/>
                </a:ext>
              </a:extLst>
            </p:cNvPr>
            <p:cNvCxnSpPr/>
            <p:nvPr/>
          </p:nvCxnSpPr>
          <p:spPr>
            <a:xfrm>
              <a:off x="5230771" y="3520433"/>
              <a:ext cx="2513276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Скругленный прямоугольник 24">
              <a:extLst>
                <a:ext uri="{FF2B5EF4-FFF2-40B4-BE49-F238E27FC236}">
                  <a16:creationId xmlns:a16="http://schemas.microsoft.com/office/drawing/2014/main" xmlns="" id="{BCEDE26C-EA9E-0B4D-AD06-863ADF267DBA}"/>
                </a:ext>
              </a:extLst>
            </p:cNvPr>
            <p:cNvSpPr/>
            <p:nvPr/>
          </p:nvSpPr>
          <p:spPr>
            <a:xfrm>
              <a:off x="5724364" y="3281154"/>
              <a:ext cx="1828371" cy="119680"/>
            </a:xfrm>
            <a:prstGeom prst="roundRect">
              <a:avLst>
                <a:gd name="adj" fmla="val 12556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xmlns="" id="{3615032C-832F-A04E-B759-346F2937883B}"/>
                </a:ext>
              </a:extLst>
            </p:cNvPr>
            <p:cNvSpPr/>
            <p:nvPr/>
          </p:nvSpPr>
          <p:spPr>
            <a:xfrm>
              <a:off x="5303124" y="3297936"/>
              <a:ext cx="89626" cy="896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>
              <a:extLst>
                <a:ext uri="{FF2B5EF4-FFF2-40B4-BE49-F238E27FC236}">
                  <a16:creationId xmlns:a16="http://schemas.microsoft.com/office/drawing/2014/main" xmlns="" id="{400A41E1-A20B-5F4B-A239-59E4EE48F1E3}"/>
                </a:ext>
              </a:extLst>
            </p:cNvPr>
            <p:cNvSpPr/>
            <p:nvPr/>
          </p:nvSpPr>
          <p:spPr>
            <a:xfrm>
              <a:off x="5419638" y="3297936"/>
              <a:ext cx="89626" cy="896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xmlns="" id="{FEBF9B11-4C69-6A45-8239-ED84B2A88C6D}"/>
                </a:ext>
              </a:extLst>
            </p:cNvPr>
            <p:cNvSpPr/>
            <p:nvPr/>
          </p:nvSpPr>
          <p:spPr>
            <a:xfrm>
              <a:off x="5536152" y="3297936"/>
              <a:ext cx="89626" cy="896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5" name="Рисунок 33">
              <a:extLst>
                <a:ext uri="{FF2B5EF4-FFF2-40B4-BE49-F238E27FC236}">
                  <a16:creationId xmlns:a16="http://schemas.microsoft.com/office/drawing/2014/main" xmlns="" id="{B399CBB4-4DE6-4E43-B47F-337D63CAD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9346" y="4255164"/>
              <a:ext cx="1362630" cy="1021972"/>
            </a:xfrm>
            <a:prstGeom prst="rect">
              <a:avLst/>
            </a:prstGeom>
          </p:spPr>
        </p:pic>
        <p:pic>
          <p:nvPicPr>
            <p:cNvPr id="126" name="Рисунок 32">
              <a:extLst>
                <a:ext uri="{FF2B5EF4-FFF2-40B4-BE49-F238E27FC236}">
                  <a16:creationId xmlns:a16="http://schemas.microsoft.com/office/drawing/2014/main" xmlns="" id="{9E6FC7CE-6F65-894D-8ADC-B0ECCC97E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4009" y="3842177"/>
              <a:ext cx="1349841" cy="577374"/>
            </a:xfrm>
            <a:prstGeom prst="rect">
              <a:avLst/>
            </a:prstGeom>
          </p:spPr>
        </p:pic>
      </p:grp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xmlns="" id="{F7CE56A8-864D-024D-A400-3C7F6903104C}"/>
              </a:ext>
            </a:extLst>
          </p:cNvPr>
          <p:cNvCxnSpPr>
            <a:cxnSpLocks/>
          </p:cNvCxnSpPr>
          <p:nvPr/>
        </p:nvCxnSpPr>
        <p:spPr>
          <a:xfrm flipH="1">
            <a:off x="7603409" y="4120639"/>
            <a:ext cx="720000" cy="0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xmlns="" id="{50C877F9-7D24-0B4F-9627-586179689340}"/>
              </a:ext>
            </a:extLst>
          </p:cNvPr>
          <p:cNvCxnSpPr>
            <a:cxnSpLocks/>
          </p:cNvCxnSpPr>
          <p:nvPr/>
        </p:nvCxnSpPr>
        <p:spPr>
          <a:xfrm flipV="1">
            <a:off x="9327402" y="2720010"/>
            <a:ext cx="0" cy="540000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xmlns="" id="{71F1AD19-323D-A541-8980-EF9709A77756}"/>
              </a:ext>
            </a:extLst>
          </p:cNvPr>
          <p:cNvCxnSpPr>
            <a:cxnSpLocks/>
          </p:cNvCxnSpPr>
          <p:nvPr/>
        </p:nvCxnSpPr>
        <p:spPr>
          <a:xfrm>
            <a:off x="6931464" y="1876181"/>
            <a:ext cx="720000" cy="0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xmlns="" id="{1B59CC05-C748-2145-801F-889D8C9DFC51}"/>
              </a:ext>
            </a:extLst>
          </p:cNvPr>
          <p:cNvGrpSpPr/>
          <p:nvPr/>
        </p:nvGrpSpPr>
        <p:grpSpPr>
          <a:xfrm>
            <a:off x="8612579" y="1161358"/>
            <a:ext cx="1429645" cy="1429645"/>
            <a:chOff x="8634271" y="1223378"/>
            <a:chExt cx="1429645" cy="1429645"/>
          </a:xfrm>
        </p:grpSpPr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xmlns="" id="{1DE8AC8B-D93B-7549-9961-62BBF6D1F8C9}"/>
                </a:ext>
              </a:extLst>
            </p:cNvPr>
            <p:cNvSpPr/>
            <p:nvPr/>
          </p:nvSpPr>
          <p:spPr>
            <a:xfrm>
              <a:off x="8634271" y="1223378"/>
              <a:ext cx="1429645" cy="14296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xmlns="" id="{15CB537D-93DA-F347-9555-EA6391B4C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9308" y="1756690"/>
              <a:ext cx="705270" cy="720000"/>
            </a:xfrm>
            <a:prstGeom prst="rect">
              <a:avLst/>
            </a:prstGeom>
          </p:spPr>
        </p:pic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xmlns="" id="{0C14D2DD-F024-764F-A2F3-94DFB3862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055802" y="1253190"/>
              <a:ext cx="603620" cy="468895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xmlns="" id="{653CD898-1039-6344-8276-FC08FC129716}"/>
              </a:ext>
            </a:extLst>
          </p:cNvPr>
          <p:cNvGrpSpPr/>
          <p:nvPr/>
        </p:nvGrpSpPr>
        <p:grpSpPr>
          <a:xfrm>
            <a:off x="8621097" y="3461283"/>
            <a:ext cx="1429645" cy="1429645"/>
            <a:chOff x="9811905" y="952598"/>
            <a:chExt cx="1429645" cy="1429645"/>
          </a:xfrm>
        </p:grpSpPr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xmlns="" id="{BF86FF88-8BFA-4743-BF4A-FB064A6E1D7E}"/>
                </a:ext>
              </a:extLst>
            </p:cNvPr>
            <p:cNvGrpSpPr/>
            <p:nvPr/>
          </p:nvGrpSpPr>
          <p:grpSpPr>
            <a:xfrm>
              <a:off x="9811905" y="952598"/>
              <a:ext cx="1429645" cy="1429645"/>
              <a:chOff x="8634271" y="3447765"/>
              <a:chExt cx="1429645" cy="1429645"/>
            </a:xfrm>
          </p:grpSpPr>
          <p:sp>
            <p:nvSpPr>
              <p:cNvPr id="75" name="Овал 74">
                <a:extLst>
                  <a:ext uri="{FF2B5EF4-FFF2-40B4-BE49-F238E27FC236}">
                    <a16:creationId xmlns:a16="http://schemas.microsoft.com/office/drawing/2014/main" xmlns="" id="{7436DEC6-04EB-4F45-90D1-92F0D7EC55CC}"/>
                  </a:ext>
                </a:extLst>
              </p:cNvPr>
              <p:cNvSpPr/>
              <p:nvPr/>
            </p:nvSpPr>
            <p:spPr>
              <a:xfrm>
                <a:off x="8634271" y="3447765"/>
                <a:ext cx="1429645" cy="142964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6" name="Рисунок 75">
                <a:extLst>
                  <a:ext uri="{FF2B5EF4-FFF2-40B4-BE49-F238E27FC236}">
                    <a16:creationId xmlns:a16="http://schemas.microsoft.com/office/drawing/2014/main" xmlns="" id="{F16C91DB-B706-2547-9C34-24FC33CBA7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71907" y="3998001"/>
                <a:ext cx="719663" cy="720000"/>
              </a:xfrm>
              <a:prstGeom prst="rect">
                <a:avLst/>
              </a:prstGeom>
            </p:spPr>
          </p:pic>
        </p:grp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xmlns="" id="{87A126B2-BC4B-D140-BBB2-406CBDD8B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233891" y="957237"/>
              <a:ext cx="603620" cy="4688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907955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Рабочая группа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6083" y="1867143"/>
            <a:ext cx="8211207" cy="3867856"/>
          </a:xfrm>
        </p:spPr>
        <p:txBody>
          <a:bodyPr/>
          <a:lstStyle/>
          <a:p>
            <a:pPr marL="179388" indent="-179388">
              <a:lnSpc>
                <a:spcPct val="100000"/>
              </a:lnSpc>
              <a:buClr>
                <a:schemeClr val="accent1"/>
              </a:buClr>
            </a:pPr>
            <a:r>
              <a:rPr lang="ru-RU" dirty="0"/>
              <a:t>Пока не доступно или доступно с низкой точностью</a:t>
            </a:r>
          </a:p>
          <a:p>
            <a:pPr marL="585793" lvl="1" indent="-179388">
              <a:lnSpc>
                <a:spcPct val="100000"/>
              </a:lnSpc>
              <a:buClr>
                <a:schemeClr val="accent1"/>
              </a:buClr>
            </a:pPr>
            <a:r>
              <a:rPr lang="ru-RU" sz="2000" dirty="0"/>
              <a:t>Мобильный инвентарь</a:t>
            </a:r>
          </a:p>
          <a:p>
            <a:pPr marL="585793" lvl="1" indent="-179388">
              <a:lnSpc>
                <a:spcPct val="100000"/>
              </a:lnSpc>
              <a:buClr>
                <a:schemeClr val="accent1"/>
              </a:buClr>
            </a:pPr>
            <a:r>
              <a:rPr lang="ru-RU" sz="2000" dirty="0"/>
              <a:t>Узкие аудитории</a:t>
            </a:r>
          </a:p>
          <a:p>
            <a:pPr marL="585793" lvl="1" indent="-179388">
              <a:lnSpc>
                <a:spcPct val="100000"/>
              </a:lnSpc>
              <a:buClr>
                <a:schemeClr val="accent1"/>
              </a:buClr>
            </a:pPr>
            <a:r>
              <a:rPr lang="ru-RU" sz="2000" dirty="0"/>
              <a:t>Сложные географии</a:t>
            </a:r>
          </a:p>
          <a:p>
            <a:pPr marL="585793" lvl="1" indent="-179388">
              <a:lnSpc>
                <a:spcPct val="100000"/>
              </a:lnSpc>
              <a:buClr>
                <a:schemeClr val="accent1"/>
              </a:buClr>
            </a:pPr>
            <a:r>
              <a:rPr lang="ru-RU" sz="2000" dirty="0"/>
              <a:t>Небольшие сайты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BB47ABA-6C25-2849-8CB8-34A6077645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9038809" y="-16071"/>
            <a:ext cx="6098400" cy="6098400"/>
          </a:xfrm>
          <a:prstGeom prst="ellipse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124391788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Трансформация подхода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5CC7A1B-155F-7043-B4C8-902A88BED9D2}"/>
              </a:ext>
            </a:extLst>
          </p:cNvPr>
          <p:cNvSpPr txBox="1"/>
          <p:nvPr/>
        </p:nvSpPr>
        <p:spPr>
          <a:xfrm>
            <a:off x="8062874" y="2439797"/>
            <a:ext cx="335750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Верификация показа </a:t>
            </a:r>
            <a:r>
              <a:rPr lang="en-US" dirty="0">
                <a:solidFill>
                  <a:schemeClr val="accent1"/>
                </a:solidFill>
              </a:rPr>
              <a:t>OLV</a:t>
            </a:r>
            <a:endParaRPr lang="ru-RU" dirty="0">
              <a:solidFill>
                <a:schemeClr val="accent1"/>
              </a:solidFill>
            </a:endParaRPr>
          </a:p>
          <a:p>
            <a:pPr algn="ctr"/>
            <a:r>
              <a:rPr lang="ru-RU" dirty="0">
                <a:solidFill>
                  <a:schemeClr val="accent1"/>
                </a:solidFill>
              </a:rPr>
              <a:t>Описание с учетом единого каталога </a:t>
            </a:r>
            <a:r>
              <a:rPr lang="en-US" dirty="0">
                <a:solidFill>
                  <a:schemeClr val="accent1"/>
                </a:solidFill>
              </a:rPr>
              <a:t>TV+OLV</a:t>
            </a:r>
            <a:endParaRPr lang="ru-RU" dirty="0">
              <a:solidFill>
                <a:schemeClr val="accent1"/>
              </a:solidFill>
            </a:endParaRPr>
          </a:p>
        </p:txBody>
      </p: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xmlns="" id="{0639A48C-03F1-F04B-9B14-372714160F57}"/>
              </a:ext>
            </a:extLst>
          </p:cNvPr>
          <p:cNvGrpSpPr/>
          <p:nvPr/>
        </p:nvGrpSpPr>
        <p:grpSpPr>
          <a:xfrm>
            <a:off x="4018137" y="1162854"/>
            <a:ext cx="1429645" cy="1429645"/>
            <a:chOff x="8634271" y="1223378"/>
            <a:chExt cx="1429645" cy="1429645"/>
          </a:xfrm>
        </p:grpSpPr>
        <p:sp>
          <p:nvSpPr>
            <p:cNvPr id="106" name="Овал 105">
              <a:extLst>
                <a:ext uri="{FF2B5EF4-FFF2-40B4-BE49-F238E27FC236}">
                  <a16:creationId xmlns:a16="http://schemas.microsoft.com/office/drawing/2014/main" xmlns="" id="{B9291324-2039-7A4E-8D2E-DFE6682BC8A9}"/>
                </a:ext>
              </a:extLst>
            </p:cNvPr>
            <p:cNvSpPr/>
            <p:nvPr/>
          </p:nvSpPr>
          <p:spPr>
            <a:xfrm>
              <a:off x="8634271" y="1223378"/>
              <a:ext cx="1429645" cy="14296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xmlns="" id="{82896592-9935-A648-AFBF-470749E56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9308" y="1756690"/>
              <a:ext cx="705270" cy="720000"/>
            </a:xfrm>
            <a:prstGeom prst="rect">
              <a:avLst/>
            </a:prstGeom>
          </p:spPr>
        </p:pic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xmlns="" id="{232975D3-CCDB-2845-99AD-1C92C80D6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055802" y="1253190"/>
              <a:ext cx="603620" cy="468895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xmlns="" id="{DF50C515-10B3-4F49-A2A7-41BE3CEAE28E}"/>
              </a:ext>
            </a:extLst>
          </p:cNvPr>
          <p:cNvGrpSpPr/>
          <p:nvPr/>
        </p:nvGrpSpPr>
        <p:grpSpPr>
          <a:xfrm>
            <a:off x="2751115" y="1667336"/>
            <a:ext cx="4001939" cy="2975021"/>
            <a:chOff x="2751115" y="1667336"/>
            <a:chExt cx="4001939" cy="2975021"/>
          </a:xfrm>
        </p:grpSpPr>
        <p:sp>
          <p:nvSpPr>
            <p:cNvPr id="110" name="Дуга 109">
              <a:extLst>
                <a:ext uri="{FF2B5EF4-FFF2-40B4-BE49-F238E27FC236}">
                  <a16:creationId xmlns:a16="http://schemas.microsoft.com/office/drawing/2014/main" xmlns="" id="{ABA672CC-671F-C44E-86A8-2ED5F81E6D6C}"/>
                </a:ext>
              </a:extLst>
            </p:cNvPr>
            <p:cNvSpPr/>
            <p:nvPr/>
          </p:nvSpPr>
          <p:spPr>
            <a:xfrm flipH="1">
              <a:off x="2751115" y="1876181"/>
              <a:ext cx="2766176" cy="2766176"/>
            </a:xfrm>
            <a:prstGeom prst="arc">
              <a:avLst>
                <a:gd name="adj1" fmla="val 16200000"/>
                <a:gd name="adj2" fmla="val 20076592"/>
              </a:avLst>
            </a:prstGeom>
            <a:ln w="19050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1" name="Дуга 110">
              <a:extLst>
                <a:ext uri="{FF2B5EF4-FFF2-40B4-BE49-F238E27FC236}">
                  <a16:creationId xmlns:a16="http://schemas.microsoft.com/office/drawing/2014/main" xmlns="" id="{C086257A-D624-9F4F-83F0-1449212BB209}"/>
                </a:ext>
              </a:extLst>
            </p:cNvPr>
            <p:cNvSpPr/>
            <p:nvPr/>
          </p:nvSpPr>
          <p:spPr>
            <a:xfrm rot="19600029" flipH="1">
              <a:off x="3722254" y="1679034"/>
              <a:ext cx="2766176" cy="2766176"/>
            </a:xfrm>
            <a:prstGeom prst="arc">
              <a:avLst>
                <a:gd name="adj1" fmla="val 16685770"/>
                <a:gd name="adj2" fmla="val 19397957"/>
              </a:avLst>
            </a:prstGeom>
            <a:ln w="19050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Дуга 111">
              <a:extLst>
                <a:ext uri="{FF2B5EF4-FFF2-40B4-BE49-F238E27FC236}">
                  <a16:creationId xmlns:a16="http://schemas.microsoft.com/office/drawing/2014/main" xmlns="" id="{BC78E1CE-DE75-2542-A3D8-C18AB994271E}"/>
                </a:ext>
              </a:extLst>
            </p:cNvPr>
            <p:cNvSpPr/>
            <p:nvPr/>
          </p:nvSpPr>
          <p:spPr>
            <a:xfrm rot="1999971">
              <a:off x="3067294" y="1667336"/>
              <a:ext cx="2766176" cy="2766176"/>
            </a:xfrm>
            <a:prstGeom prst="arc">
              <a:avLst>
                <a:gd name="adj1" fmla="val 16685770"/>
                <a:gd name="adj2" fmla="val 19397957"/>
              </a:avLst>
            </a:prstGeom>
            <a:ln w="19050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Дуга 112">
              <a:extLst>
                <a:ext uri="{FF2B5EF4-FFF2-40B4-BE49-F238E27FC236}">
                  <a16:creationId xmlns:a16="http://schemas.microsoft.com/office/drawing/2014/main" xmlns="" id="{20721BA4-6A12-CD49-88FD-CB4C429D68B1}"/>
                </a:ext>
              </a:extLst>
            </p:cNvPr>
            <p:cNvSpPr/>
            <p:nvPr/>
          </p:nvSpPr>
          <p:spPr>
            <a:xfrm>
              <a:off x="3986878" y="1876181"/>
              <a:ext cx="2766176" cy="2766176"/>
            </a:xfrm>
            <a:prstGeom prst="arc">
              <a:avLst>
                <a:gd name="adj1" fmla="val 16200000"/>
                <a:gd name="adj2" fmla="val 20076592"/>
              </a:avLst>
            </a:prstGeom>
            <a:ln w="19050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xmlns="" id="{5CCF6376-DE4E-D24E-8D64-D5E8E6AE37E3}"/>
              </a:ext>
            </a:extLst>
          </p:cNvPr>
          <p:cNvGrpSpPr/>
          <p:nvPr/>
        </p:nvGrpSpPr>
        <p:grpSpPr>
          <a:xfrm>
            <a:off x="1854341" y="3241430"/>
            <a:ext cx="5634353" cy="1968758"/>
            <a:chOff x="1324325" y="3161394"/>
            <a:chExt cx="6491529" cy="2268273"/>
          </a:xfrm>
        </p:grpSpPr>
        <p:grpSp>
          <p:nvGrpSpPr>
            <p:cNvPr id="115" name="Группа 114">
              <a:extLst>
                <a:ext uri="{FF2B5EF4-FFF2-40B4-BE49-F238E27FC236}">
                  <a16:creationId xmlns:a16="http://schemas.microsoft.com/office/drawing/2014/main" xmlns="" id="{B7F534CF-D5F1-9341-8FC9-E55F521611C8}"/>
                </a:ext>
              </a:extLst>
            </p:cNvPr>
            <p:cNvGrpSpPr/>
            <p:nvPr/>
          </p:nvGrpSpPr>
          <p:grpSpPr>
            <a:xfrm>
              <a:off x="1324325" y="3603128"/>
              <a:ext cx="2620987" cy="1687485"/>
              <a:chOff x="1912470" y="3242235"/>
              <a:chExt cx="3272117" cy="2106705"/>
            </a:xfrm>
          </p:grpSpPr>
          <p:sp>
            <p:nvSpPr>
              <p:cNvPr id="147" name="Скругленный прямоугольник 32">
                <a:extLst>
                  <a:ext uri="{FF2B5EF4-FFF2-40B4-BE49-F238E27FC236}">
                    <a16:creationId xmlns:a16="http://schemas.microsoft.com/office/drawing/2014/main" xmlns="" id="{661F3673-DCB0-3C46-8A4E-9DC665A13957}"/>
                  </a:ext>
                </a:extLst>
              </p:cNvPr>
              <p:cNvSpPr/>
              <p:nvPr/>
            </p:nvSpPr>
            <p:spPr>
              <a:xfrm>
                <a:off x="1912470" y="3242235"/>
                <a:ext cx="3272117" cy="2106705"/>
              </a:xfrm>
              <a:prstGeom prst="roundRect">
                <a:avLst>
                  <a:gd name="adj" fmla="val 2632"/>
                </a:avLst>
              </a:prstGeom>
              <a:solidFill>
                <a:schemeClr val="bg1"/>
              </a:solidFill>
              <a:ln w="19050" cmpd="sng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48" name="Прямая соединительная линия 147">
                <a:extLst>
                  <a:ext uri="{FF2B5EF4-FFF2-40B4-BE49-F238E27FC236}">
                    <a16:creationId xmlns:a16="http://schemas.microsoft.com/office/drawing/2014/main" xmlns="" id="{CA8F5991-E95C-164E-A603-B28EABC2255F}"/>
                  </a:ext>
                </a:extLst>
              </p:cNvPr>
              <p:cNvCxnSpPr/>
              <p:nvPr/>
            </p:nvCxnSpPr>
            <p:spPr>
              <a:xfrm>
                <a:off x="1957294" y="3690470"/>
                <a:ext cx="3137647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Скругленный прямоугольник 34">
                <a:extLst>
                  <a:ext uri="{FF2B5EF4-FFF2-40B4-BE49-F238E27FC236}">
                    <a16:creationId xmlns:a16="http://schemas.microsoft.com/office/drawing/2014/main" xmlns="" id="{82D9BC1C-C547-D94A-B6FF-A5230966C147}"/>
                  </a:ext>
                </a:extLst>
              </p:cNvPr>
              <p:cNvSpPr/>
              <p:nvPr/>
            </p:nvSpPr>
            <p:spPr>
              <a:xfrm>
                <a:off x="2573509" y="3391747"/>
                <a:ext cx="2282592" cy="149412"/>
              </a:xfrm>
              <a:prstGeom prst="roundRect">
                <a:avLst>
                  <a:gd name="adj" fmla="val 12556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0" name="Овал 149">
                <a:extLst>
                  <a:ext uri="{FF2B5EF4-FFF2-40B4-BE49-F238E27FC236}">
                    <a16:creationId xmlns:a16="http://schemas.microsoft.com/office/drawing/2014/main" xmlns="" id="{844B5E35-445D-0140-9609-B1601D6528BF}"/>
                  </a:ext>
                </a:extLst>
              </p:cNvPr>
              <p:cNvSpPr/>
              <p:nvPr/>
            </p:nvSpPr>
            <p:spPr>
              <a:xfrm>
                <a:off x="2047621" y="3412698"/>
                <a:ext cx="111892" cy="111892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1" name="Овал 150">
                <a:extLst>
                  <a:ext uri="{FF2B5EF4-FFF2-40B4-BE49-F238E27FC236}">
                    <a16:creationId xmlns:a16="http://schemas.microsoft.com/office/drawing/2014/main" xmlns="" id="{82A44774-3B33-C141-8E46-3F1AB29A9F79}"/>
                  </a:ext>
                </a:extLst>
              </p:cNvPr>
              <p:cNvSpPr/>
              <p:nvPr/>
            </p:nvSpPr>
            <p:spPr>
              <a:xfrm>
                <a:off x="2193081" y="3412698"/>
                <a:ext cx="111892" cy="111892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2" name="Овал 151">
                <a:extLst>
                  <a:ext uri="{FF2B5EF4-FFF2-40B4-BE49-F238E27FC236}">
                    <a16:creationId xmlns:a16="http://schemas.microsoft.com/office/drawing/2014/main" xmlns="" id="{7B098F31-2128-8645-95B4-2AC98FEC2A5B}"/>
                  </a:ext>
                </a:extLst>
              </p:cNvPr>
              <p:cNvSpPr/>
              <p:nvPr/>
            </p:nvSpPr>
            <p:spPr>
              <a:xfrm>
                <a:off x="2338540" y="3412698"/>
                <a:ext cx="111892" cy="111892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3" name="Рисунок 31">
                <a:extLst>
                  <a:ext uri="{FF2B5EF4-FFF2-40B4-BE49-F238E27FC236}">
                    <a16:creationId xmlns:a16="http://schemas.microsoft.com/office/drawing/2014/main" xmlns="" id="{8FC1B373-5BA8-D949-8D84-32F01675AF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4844" y="3723920"/>
                <a:ext cx="2032000" cy="1524000"/>
              </a:xfrm>
              <a:prstGeom prst="rect">
                <a:avLst/>
              </a:prstGeom>
            </p:spPr>
          </p:pic>
        </p:grpSp>
        <p:grpSp>
          <p:nvGrpSpPr>
            <p:cNvPr id="116" name="Группа 115">
              <a:extLst>
                <a:ext uri="{FF2B5EF4-FFF2-40B4-BE49-F238E27FC236}">
                  <a16:creationId xmlns:a16="http://schemas.microsoft.com/office/drawing/2014/main" xmlns="" id="{3B54360E-21CA-624A-A159-1203BF60F424}"/>
                </a:ext>
              </a:extLst>
            </p:cNvPr>
            <p:cNvGrpSpPr/>
            <p:nvPr/>
          </p:nvGrpSpPr>
          <p:grpSpPr>
            <a:xfrm>
              <a:off x="4897711" y="3412121"/>
              <a:ext cx="2620987" cy="1687485"/>
              <a:chOff x="1912470" y="3242235"/>
              <a:chExt cx="3272117" cy="2106705"/>
            </a:xfrm>
          </p:grpSpPr>
          <p:sp>
            <p:nvSpPr>
              <p:cNvPr id="140" name="Скругленный прямоугольник 40">
                <a:extLst>
                  <a:ext uri="{FF2B5EF4-FFF2-40B4-BE49-F238E27FC236}">
                    <a16:creationId xmlns:a16="http://schemas.microsoft.com/office/drawing/2014/main" xmlns="" id="{E73AFCB6-0D49-6744-8F67-7FCA18148956}"/>
                  </a:ext>
                </a:extLst>
              </p:cNvPr>
              <p:cNvSpPr/>
              <p:nvPr/>
            </p:nvSpPr>
            <p:spPr>
              <a:xfrm>
                <a:off x="1912470" y="3242235"/>
                <a:ext cx="3272117" cy="2106705"/>
              </a:xfrm>
              <a:prstGeom prst="roundRect">
                <a:avLst>
                  <a:gd name="adj" fmla="val 2632"/>
                </a:avLst>
              </a:prstGeom>
              <a:solidFill>
                <a:schemeClr val="bg1"/>
              </a:solidFill>
              <a:ln w="19050" cmpd="sng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41" name="Прямая соединительная линия 140">
                <a:extLst>
                  <a:ext uri="{FF2B5EF4-FFF2-40B4-BE49-F238E27FC236}">
                    <a16:creationId xmlns:a16="http://schemas.microsoft.com/office/drawing/2014/main" xmlns="" id="{CA738F29-D0D7-3744-9150-381F99A56574}"/>
                  </a:ext>
                </a:extLst>
              </p:cNvPr>
              <p:cNvCxnSpPr/>
              <p:nvPr/>
            </p:nvCxnSpPr>
            <p:spPr>
              <a:xfrm>
                <a:off x="1957294" y="3690470"/>
                <a:ext cx="3137647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Скругленный прямоугольник 42">
                <a:extLst>
                  <a:ext uri="{FF2B5EF4-FFF2-40B4-BE49-F238E27FC236}">
                    <a16:creationId xmlns:a16="http://schemas.microsoft.com/office/drawing/2014/main" xmlns="" id="{7571F00E-D537-4C44-885E-4E92315BE6A0}"/>
                  </a:ext>
                </a:extLst>
              </p:cNvPr>
              <p:cNvSpPr/>
              <p:nvPr/>
            </p:nvSpPr>
            <p:spPr>
              <a:xfrm>
                <a:off x="2573509" y="3391747"/>
                <a:ext cx="2282592" cy="149412"/>
              </a:xfrm>
              <a:prstGeom prst="roundRect">
                <a:avLst>
                  <a:gd name="adj" fmla="val 12556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3" name="Овал 142">
                <a:extLst>
                  <a:ext uri="{FF2B5EF4-FFF2-40B4-BE49-F238E27FC236}">
                    <a16:creationId xmlns:a16="http://schemas.microsoft.com/office/drawing/2014/main" xmlns="" id="{7AB7EF30-F331-7C48-88B4-4936F2DC1230}"/>
                  </a:ext>
                </a:extLst>
              </p:cNvPr>
              <p:cNvSpPr/>
              <p:nvPr/>
            </p:nvSpPr>
            <p:spPr>
              <a:xfrm>
                <a:off x="2047621" y="3412698"/>
                <a:ext cx="111892" cy="111892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4" name="Овал 143">
                <a:extLst>
                  <a:ext uri="{FF2B5EF4-FFF2-40B4-BE49-F238E27FC236}">
                    <a16:creationId xmlns:a16="http://schemas.microsoft.com/office/drawing/2014/main" xmlns="" id="{B66BA8B2-9B0D-0B4A-95E9-BDEE85B1A9FC}"/>
                  </a:ext>
                </a:extLst>
              </p:cNvPr>
              <p:cNvSpPr/>
              <p:nvPr/>
            </p:nvSpPr>
            <p:spPr>
              <a:xfrm>
                <a:off x="2193081" y="3412698"/>
                <a:ext cx="111892" cy="111892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5" name="Овал 144">
                <a:extLst>
                  <a:ext uri="{FF2B5EF4-FFF2-40B4-BE49-F238E27FC236}">
                    <a16:creationId xmlns:a16="http://schemas.microsoft.com/office/drawing/2014/main" xmlns="" id="{5B609C68-179F-234C-B1E8-5059E69F7393}"/>
                  </a:ext>
                </a:extLst>
              </p:cNvPr>
              <p:cNvSpPr/>
              <p:nvPr/>
            </p:nvSpPr>
            <p:spPr>
              <a:xfrm>
                <a:off x="2338540" y="3412698"/>
                <a:ext cx="111892" cy="111892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6" name="Рисунок 31">
                <a:extLst>
                  <a:ext uri="{FF2B5EF4-FFF2-40B4-BE49-F238E27FC236}">
                    <a16:creationId xmlns:a16="http://schemas.microsoft.com/office/drawing/2014/main" xmlns="" id="{063B7D8A-797E-3942-8E1D-4D604D44CC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4844" y="3723920"/>
                <a:ext cx="2032000" cy="1524000"/>
              </a:xfrm>
              <a:prstGeom prst="rect">
                <a:avLst/>
              </a:prstGeom>
            </p:spPr>
          </p:pic>
        </p:grpSp>
        <p:grpSp>
          <p:nvGrpSpPr>
            <p:cNvPr id="117" name="Группа 116">
              <a:extLst>
                <a:ext uri="{FF2B5EF4-FFF2-40B4-BE49-F238E27FC236}">
                  <a16:creationId xmlns:a16="http://schemas.microsoft.com/office/drawing/2014/main" xmlns="" id="{49FBBB8D-69A2-184B-AEB4-19641692EBFD}"/>
                </a:ext>
              </a:extLst>
            </p:cNvPr>
            <p:cNvGrpSpPr/>
            <p:nvPr/>
          </p:nvGrpSpPr>
          <p:grpSpPr>
            <a:xfrm>
              <a:off x="1609276" y="3354990"/>
              <a:ext cx="2620987" cy="1687485"/>
              <a:chOff x="1912470" y="3242235"/>
              <a:chExt cx="3272117" cy="2106705"/>
            </a:xfrm>
          </p:grpSpPr>
          <p:sp>
            <p:nvSpPr>
              <p:cNvPr id="133" name="Скругленный прямоугольник 3">
                <a:extLst>
                  <a:ext uri="{FF2B5EF4-FFF2-40B4-BE49-F238E27FC236}">
                    <a16:creationId xmlns:a16="http://schemas.microsoft.com/office/drawing/2014/main" xmlns="" id="{176EE935-F749-3C46-A1E9-B9B587BC0A38}"/>
                  </a:ext>
                </a:extLst>
              </p:cNvPr>
              <p:cNvSpPr/>
              <p:nvPr/>
            </p:nvSpPr>
            <p:spPr>
              <a:xfrm>
                <a:off x="1912470" y="3242235"/>
                <a:ext cx="3272117" cy="2106705"/>
              </a:xfrm>
              <a:prstGeom prst="roundRect">
                <a:avLst>
                  <a:gd name="adj" fmla="val 2632"/>
                </a:avLst>
              </a:prstGeom>
              <a:solidFill>
                <a:schemeClr val="bg1"/>
              </a:solidFill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34" name="Прямая соединительная линия 133">
                <a:extLst>
                  <a:ext uri="{FF2B5EF4-FFF2-40B4-BE49-F238E27FC236}">
                    <a16:creationId xmlns:a16="http://schemas.microsoft.com/office/drawing/2014/main" xmlns="" id="{3FBD30E6-54F7-B642-B2B6-47869B46C1EE}"/>
                  </a:ext>
                </a:extLst>
              </p:cNvPr>
              <p:cNvCxnSpPr/>
              <p:nvPr/>
            </p:nvCxnSpPr>
            <p:spPr>
              <a:xfrm>
                <a:off x="1957294" y="3690470"/>
                <a:ext cx="3137647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Скругленный прямоугольник 7">
                <a:extLst>
                  <a:ext uri="{FF2B5EF4-FFF2-40B4-BE49-F238E27FC236}">
                    <a16:creationId xmlns:a16="http://schemas.microsoft.com/office/drawing/2014/main" xmlns="" id="{825213A5-0266-B649-88BE-B0FC1BDC84E9}"/>
                  </a:ext>
                </a:extLst>
              </p:cNvPr>
              <p:cNvSpPr/>
              <p:nvPr/>
            </p:nvSpPr>
            <p:spPr>
              <a:xfrm>
                <a:off x="2573509" y="3391747"/>
                <a:ext cx="2282592" cy="149412"/>
              </a:xfrm>
              <a:prstGeom prst="roundRect">
                <a:avLst>
                  <a:gd name="adj" fmla="val 12556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6" name="Овал 135">
                <a:extLst>
                  <a:ext uri="{FF2B5EF4-FFF2-40B4-BE49-F238E27FC236}">
                    <a16:creationId xmlns:a16="http://schemas.microsoft.com/office/drawing/2014/main" xmlns="" id="{CE179DC7-7173-5F45-B012-6D034CA4026B}"/>
                  </a:ext>
                </a:extLst>
              </p:cNvPr>
              <p:cNvSpPr/>
              <p:nvPr/>
            </p:nvSpPr>
            <p:spPr>
              <a:xfrm>
                <a:off x="2047621" y="3412698"/>
                <a:ext cx="111892" cy="111892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7" name="Овал 136">
                <a:extLst>
                  <a:ext uri="{FF2B5EF4-FFF2-40B4-BE49-F238E27FC236}">
                    <a16:creationId xmlns:a16="http://schemas.microsoft.com/office/drawing/2014/main" xmlns="" id="{CA4C5695-4743-6B4E-B498-696DDE034842}"/>
                  </a:ext>
                </a:extLst>
              </p:cNvPr>
              <p:cNvSpPr/>
              <p:nvPr/>
            </p:nvSpPr>
            <p:spPr>
              <a:xfrm>
                <a:off x="2193081" y="3412698"/>
                <a:ext cx="111892" cy="111892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8" name="Овал 137">
                <a:extLst>
                  <a:ext uri="{FF2B5EF4-FFF2-40B4-BE49-F238E27FC236}">
                    <a16:creationId xmlns:a16="http://schemas.microsoft.com/office/drawing/2014/main" xmlns="" id="{B928E532-AD33-5147-B5DC-963E188FCB48}"/>
                  </a:ext>
                </a:extLst>
              </p:cNvPr>
              <p:cNvSpPr/>
              <p:nvPr/>
            </p:nvSpPr>
            <p:spPr>
              <a:xfrm>
                <a:off x="2338540" y="3412698"/>
                <a:ext cx="111892" cy="111892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39" name="Рисунок 31">
                <a:extLst>
                  <a:ext uri="{FF2B5EF4-FFF2-40B4-BE49-F238E27FC236}">
                    <a16:creationId xmlns:a16="http://schemas.microsoft.com/office/drawing/2014/main" xmlns="" id="{BAD81BC7-59DD-994C-9A0B-6C533666D0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4844" y="3723920"/>
                <a:ext cx="2032000" cy="1524000"/>
              </a:xfrm>
              <a:prstGeom prst="rect">
                <a:avLst/>
              </a:prstGeom>
            </p:spPr>
          </p:pic>
        </p:grpSp>
        <p:grpSp>
          <p:nvGrpSpPr>
            <p:cNvPr id="118" name="Группа 117">
              <a:extLst>
                <a:ext uri="{FF2B5EF4-FFF2-40B4-BE49-F238E27FC236}">
                  <a16:creationId xmlns:a16="http://schemas.microsoft.com/office/drawing/2014/main" xmlns="" id="{A1769B0B-062E-E94F-8A59-E6027E7FE7F7}"/>
                </a:ext>
              </a:extLst>
            </p:cNvPr>
            <p:cNvGrpSpPr/>
            <p:nvPr/>
          </p:nvGrpSpPr>
          <p:grpSpPr>
            <a:xfrm>
              <a:off x="3375063" y="3742182"/>
              <a:ext cx="2620987" cy="1687485"/>
              <a:chOff x="1912470" y="3242235"/>
              <a:chExt cx="3272117" cy="2106705"/>
            </a:xfrm>
          </p:grpSpPr>
          <p:sp>
            <p:nvSpPr>
              <p:cNvPr id="127" name="Скругленный прямоугольник 14">
                <a:extLst>
                  <a:ext uri="{FF2B5EF4-FFF2-40B4-BE49-F238E27FC236}">
                    <a16:creationId xmlns:a16="http://schemas.microsoft.com/office/drawing/2014/main" xmlns="" id="{3F0F35FA-1A63-9847-A6B6-F95DBAF392D7}"/>
                  </a:ext>
                </a:extLst>
              </p:cNvPr>
              <p:cNvSpPr/>
              <p:nvPr/>
            </p:nvSpPr>
            <p:spPr>
              <a:xfrm>
                <a:off x="1912470" y="3242235"/>
                <a:ext cx="3272117" cy="2106705"/>
              </a:xfrm>
              <a:prstGeom prst="roundRect">
                <a:avLst>
                  <a:gd name="adj" fmla="val 2632"/>
                </a:avLst>
              </a:prstGeom>
              <a:solidFill>
                <a:schemeClr val="bg1"/>
              </a:solidFill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28" name="Прямая соединительная линия 127">
                <a:extLst>
                  <a:ext uri="{FF2B5EF4-FFF2-40B4-BE49-F238E27FC236}">
                    <a16:creationId xmlns:a16="http://schemas.microsoft.com/office/drawing/2014/main" xmlns="" id="{646E0E21-DDEB-504C-AE98-A994AFE326F2}"/>
                  </a:ext>
                </a:extLst>
              </p:cNvPr>
              <p:cNvCxnSpPr/>
              <p:nvPr/>
            </p:nvCxnSpPr>
            <p:spPr>
              <a:xfrm>
                <a:off x="1957294" y="3690470"/>
                <a:ext cx="3137647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Скругленный прямоугольник 16">
                <a:extLst>
                  <a:ext uri="{FF2B5EF4-FFF2-40B4-BE49-F238E27FC236}">
                    <a16:creationId xmlns:a16="http://schemas.microsoft.com/office/drawing/2014/main" xmlns="" id="{54AAE17E-CFD3-7547-86F3-272A1718430D}"/>
                  </a:ext>
                </a:extLst>
              </p:cNvPr>
              <p:cNvSpPr/>
              <p:nvPr/>
            </p:nvSpPr>
            <p:spPr>
              <a:xfrm>
                <a:off x="2573509" y="3391747"/>
                <a:ext cx="2282592" cy="149412"/>
              </a:xfrm>
              <a:prstGeom prst="roundRect">
                <a:avLst>
                  <a:gd name="adj" fmla="val 12556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0" name="Овал 129">
                <a:extLst>
                  <a:ext uri="{FF2B5EF4-FFF2-40B4-BE49-F238E27FC236}">
                    <a16:creationId xmlns:a16="http://schemas.microsoft.com/office/drawing/2014/main" xmlns="" id="{51A7852C-F7A5-CD4F-917D-CE157A3F05C3}"/>
                  </a:ext>
                </a:extLst>
              </p:cNvPr>
              <p:cNvSpPr/>
              <p:nvPr/>
            </p:nvSpPr>
            <p:spPr>
              <a:xfrm>
                <a:off x="2047621" y="3412698"/>
                <a:ext cx="111892" cy="111892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1" name="Овал 130">
                <a:extLst>
                  <a:ext uri="{FF2B5EF4-FFF2-40B4-BE49-F238E27FC236}">
                    <a16:creationId xmlns:a16="http://schemas.microsoft.com/office/drawing/2014/main" xmlns="" id="{0993E7B4-FA04-C645-9EE1-F83B70648DD0}"/>
                  </a:ext>
                </a:extLst>
              </p:cNvPr>
              <p:cNvSpPr/>
              <p:nvPr/>
            </p:nvSpPr>
            <p:spPr>
              <a:xfrm>
                <a:off x="2193081" y="3412698"/>
                <a:ext cx="111892" cy="111892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2" name="Овал 131">
                <a:extLst>
                  <a:ext uri="{FF2B5EF4-FFF2-40B4-BE49-F238E27FC236}">
                    <a16:creationId xmlns:a16="http://schemas.microsoft.com/office/drawing/2014/main" xmlns="" id="{05E3FB4C-71CA-8143-BBB0-D046A49B2A9D}"/>
                  </a:ext>
                </a:extLst>
              </p:cNvPr>
              <p:cNvSpPr/>
              <p:nvPr/>
            </p:nvSpPr>
            <p:spPr>
              <a:xfrm>
                <a:off x="2338540" y="3412698"/>
                <a:ext cx="111892" cy="111892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9" name="Скругленный прямоугольник 22">
              <a:extLst>
                <a:ext uri="{FF2B5EF4-FFF2-40B4-BE49-F238E27FC236}">
                  <a16:creationId xmlns:a16="http://schemas.microsoft.com/office/drawing/2014/main" xmlns="" id="{B9737583-30C7-304A-A23A-C45F88619EBA}"/>
                </a:ext>
              </a:extLst>
            </p:cNvPr>
            <p:cNvSpPr/>
            <p:nvPr/>
          </p:nvSpPr>
          <p:spPr>
            <a:xfrm>
              <a:off x="5194867" y="3161394"/>
              <a:ext cx="2620987" cy="1687485"/>
            </a:xfrm>
            <a:prstGeom prst="roundRect">
              <a:avLst>
                <a:gd name="adj" fmla="val 2632"/>
              </a:avLst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0" name="Прямая соединительная линия 119">
              <a:extLst>
                <a:ext uri="{FF2B5EF4-FFF2-40B4-BE49-F238E27FC236}">
                  <a16:creationId xmlns:a16="http://schemas.microsoft.com/office/drawing/2014/main" xmlns="" id="{BB9014E7-1E0B-644A-85D1-794B1D7859A0}"/>
                </a:ext>
              </a:extLst>
            </p:cNvPr>
            <p:cNvCxnSpPr/>
            <p:nvPr/>
          </p:nvCxnSpPr>
          <p:spPr>
            <a:xfrm>
              <a:off x="5230771" y="3520433"/>
              <a:ext cx="2513276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Скругленный прямоугольник 24">
              <a:extLst>
                <a:ext uri="{FF2B5EF4-FFF2-40B4-BE49-F238E27FC236}">
                  <a16:creationId xmlns:a16="http://schemas.microsoft.com/office/drawing/2014/main" xmlns="" id="{BCEDE26C-EA9E-0B4D-AD06-863ADF267DBA}"/>
                </a:ext>
              </a:extLst>
            </p:cNvPr>
            <p:cNvSpPr/>
            <p:nvPr/>
          </p:nvSpPr>
          <p:spPr>
            <a:xfrm>
              <a:off x="5724364" y="3281154"/>
              <a:ext cx="1828371" cy="119680"/>
            </a:xfrm>
            <a:prstGeom prst="roundRect">
              <a:avLst>
                <a:gd name="adj" fmla="val 12556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xmlns="" id="{3615032C-832F-A04E-B759-346F2937883B}"/>
                </a:ext>
              </a:extLst>
            </p:cNvPr>
            <p:cNvSpPr/>
            <p:nvPr/>
          </p:nvSpPr>
          <p:spPr>
            <a:xfrm>
              <a:off x="5303124" y="3297936"/>
              <a:ext cx="89626" cy="896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>
              <a:extLst>
                <a:ext uri="{FF2B5EF4-FFF2-40B4-BE49-F238E27FC236}">
                  <a16:creationId xmlns:a16="http://schemas.microsoft.com/office/drawing/2014/main" xmlns="" id="{400A41E1-A20B-5F4B-A239-59E4EE48F1E3}"/>
                </a:ext>
              </a:extLst>
            </p:cNvPr>
            <p:cNvSpPr/>
            <p:nvPr/>
          </p:nvSpPr>
          <p:spPr>
            <a:xfrm>
              <a:off x="5419638" y="3297936"/>
              <a:ext cx="89626" cy="896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xmlns="" id="{FEBF9B11-4C69-6A45-8239-ED84B2A88C6D}"/>
                </a:ext>
              </a:extLst>
            </p:cNvPr>
            <p:cNvSpPr/>
            <p:nvPr/>
          </p:nvSpPr>
          <p:spPr>
            <a:xfrm>
              <a:off x="5536152" y="3297936"/>
              <a:ext cx="89626" cy="896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5" name="Рисунок 33">
              <a:extLst>
                <a:ext uri="{FF2B5EF4-FFF2-40B4-BE49-F238E27FC236}">
                  <a16:creationId xmlns:a16="http://schemas.microsoft.com/office/drawing/2014/main" xmlns="" id="{B399CBB4-4DE6-4E43-B47F-337D63CAD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9346" y="4255164"/>
              <a:ext cx="1362630" cy="1021972"/>
            </a:xfrm>
            <a:prstGeom prst="rect">
              <a:avLst/>
            </a:prstGeom>
          </p:spPr>
        </p:pic>
        <p:pic>
          <p:nvPicPr>
            <p:cNvPr id="126" name="Рисунок 32">
              <a:extLst>
                <a:ext uri="{FF2B5EF4-FFF2-40B4-BE49-F238E27FC236}">
                  <a16:creationId xmlns:a16="http://schemas.microsoft.com/office/drawing/2014/main" xmlns="" id="{9E6FC7CE-6F65-894D-8ADC-B0ECCC97E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4009" y="3842177"/>
              <a:ext cx="1349841" cy="577374"/>
            </a:xfrm>
            <a:prstGeom prst="rect">
              <a:avLst/>
            </a:prstGeom>
          </p:spPr>
        </p:pic>
      </p:grpSp>
      <p:cxnSp>
        <p:nvCxnSpPr>
          <p:cNvPr id="154" name="Прямая со стрелкой 153">
            <a:extLst>
              <a:ext uri="{FF2B5EF4-FFF2-40B4-BE49-F238E27FC236}">
                <a16:creationId xmlns:a16="http://schemas.microsoft.com/office/drawing/2014/main" xmlns="" id="{C1EF4A48-59A6-BB45-8675-24A41EBA146C}"/>
              </a:ext>
            </a:extLst>
          </p:cNvPr>
          <p:cNvCxnSpPr>
            <a:cxnSpLocks/>
          </p:cNvCxnSpPr>
          <p:nvPr/>
        </p:nvCxnSpPr>
        <p:spPr>
          <a:xfrm flipH="1">
            <a:off x="6838326" y="1708055"/>
            <a:ext cx="720000" cy="0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>
            <a:extLst>
              <a:ext uri="{FF2B5EF4-FFF2-40B4-BE49-F238E27FC236}">
                <a16:creationId xmlns:a16="http://schemas.microsoft.com/office/drawing/2014/main" xmlns="" id="{BDA97805-DF53-8F45-8FF1-CC61F307B270}"/>
              </a:ext>
            </a:extLst>
          </p:cNvPr>
          <p:cNvCxnSpPr>
            <a:cxnSpLocks/>
          </p:cNvCxnSpPr>
          <p:nvPr/>
        </p:nvCxnSpPr>
        <p:spPr>
          <a:xfrm>
            <a:off x="6869472" y="1480293"/>
            <a:ext cx="720000" cy="0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81A8C299-9D83-C741-B014-F94EC2CE672D}"/>
              </a:ext>
            </a:extLst>
          </p:cNvPr>
          <p:cNvGrpSpPr/>
          <p:nvPr/>
        </p:nvGrpSpPr>
        <p:grpSpPr>
          <a:xfrm>
            <a:off x="8154684" y="928406"/>
            <a:ext cx="1429645" cy="1453941"/>
            <a:chOff x="8154684" y="928406"/>
            <a:chExt cx="1429645" cy="1453941"/>
          </a:xfrm>
        </p:grpSpPr>
        <p:grpSp>
          <p:nvGrpSpPr>
            <p:cNvPr id="99" name="Группа 98">
              <a:extLst>
                <a:ext uri="{FF2B5EF4-FFF2-40B4-BE49-F238E27FC236}">
                  <a16:creationId xmlns:a16="http://schemas.microsoft.com/office/drawing/2014/main" xmlns="" id="{38878E35-85F5-DA47-B328-BB35DA7F6AC9}"/>
                </a:ext>
              </a:extLst>
            </p:cNvPr>
            <p:cNvGrpSpPr/>
            <p:nvPr/>
          </p:nvGrpSpPr>
          <p:grpSpPr>
            <a:xfrm>
              <a:off x="8154684" y="952702"/>
              <a:ext cx="1429645" cy="1429645"/>
              <a:chOff x="4024862" y="1175195"/>
              <a:chExt cx="1429645" cy="1429645"/>
            </a:xfrm>
          </p:grpSpPr>
          <p:sp>
            <p:nvSpPr>
              <p:cNvPr id="100" name="Овал 99">
                <a:extLst>
                  <a:ext uri="{FF2B5EF4-FFF2-40B4-BE49-F238E27FC236}">
                    <a16:creationId xmlns:a16="http://schemas.microsoft.com/office/drawing/2014/main" xmlns="" id="{8F8472CD-77ED-D747-A7F1-17366F21ED20}"/>
                  </a:ext>
                </a:extLst>
              </p:cNvPr>
              <p:cNvSpPr/>
              <p:nvPr/>
            </p:nvSpPr>
            <p:spPr>
              <a:xfrm>
                <a:off x="4024862" y="1175195"/>
                <a:ext cx="1429645" cy="142964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1" name="Рисунок 100">
                <a:extLst>
                  <a:ext uri="{FF2B5EF4-FFF2-40B4-BE49-F238E27FC236}">
                    <a16:creationId xmlns:a16="http://schemas.microsoft.com/office/drawing/2014/main" xmlns="" id="{A8E6AC40-D1CD-7649-8701-225BE78366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6123" y="1677244"/>
                <a:ext cx="647122" cy="720000"/>
              </a:xfrm>
              <a:prstGeom prst="rect">
                <a:avLst/>
              </a:prstGeom>
            </p:spPr>
          </p:pic>
        </p:grpSp>
        <p:pic>
          <p:nvPicPr>
            <p:cNvPr id="156" name="Рисунок 155">
              <a:extLst>
                <a:ext uri="{FF2B5EF4-FFF2-40B4-BE49-F238E27FC236}">
                  <a16:creationId xmlns:a16="http://schemas.microsoft.com/office/drawing/2014/main" xmlns="" id="{810E4FDD-A3E7-7A44-9090-157BE18B8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567696" y="928406"/>
              <a:ext cx="603620" cy="468895"/>
            </a:xfrm>
            <a:prstGeom prst="rect">
              <a:avLst/>
            </a:prstGeom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505F8BB8-897D-664F-9BBC-EA6D2CF1CB76}"/>
              </a:ext>
            </a:extLst>
          </p:cNvPr>
          <p:cNvGrpSpPr/>
          <p:nvPr/>
        </p:nvGrpSpPr>
        <p:grpSpPr>
          <a:xfrm>
            <a:off x="9811905" y="952598"/>
            <a:ext cx="1429645" cy="1429645"/>
            <a:chOff x="9811905" y="952598"/>
            <a:chExt cx="1429645" cy="1429645"/>
          </a:xfrm>
        </p:grpSpPr>
        <p:grpSp>
          <p:nvGrpSpPr>
            <p:cNvPr id="102" name="Группа 101">
              <a:extLst>
                <a:ext uri="{FF2B5EF4-FFF2-40B4-BE49-F238E27FC236}">
                  <a16:creationId xmlns:a16="http://schemas.microsoft.com/office/drawing/2014/main" xmlns="" id="{22F46C24-19A7-4E41-B0A9-82EB5E25667E}"/>
                </a:ext>
              </a:extLst>
            </p:cNvPr>
            <p:cNvGrpSpPr/>
            <p:nvPr/>
          </p:nvGrpSpPr>
          <p:grpSpPr>
            <a:xfrm>
              <a:off x="9811905" y="952598"/>
              <a:ext cx="1429645" cy="1429645"/>
              <a:chOff x="8634271" y="3447765"/>
              <a:chExt cx="1429645" cy="1429645"/>
            </a:xfrm>
          </p:grpSpPr>
          <p:sp>
            <p:nvSpPr>
              <p:cNvPr id="103" name="Овал 102">
                <a:extLst>
                  <a:ext uri="{FF2B5EF4-FFF2-40B4-BE49-F238E27FC236}">
                    <a16:creationId xmlns:a16="http://schemas.microsoft.com/office/drawing/2014/main" xmlns="" id="{E9FB5E6A-684A-CC43-BDF4-15DE3E75C000}"/>
                  </a:ext>
                </a:extLst>
              </p:cNvPr>
              <p:cNvSpPr/>
              <p:nvPr/>
            </p:nvSpPr>
            <p:spPr>
              <a:xfrm>
                <a:off x="8634271" y="3447765"/>
                <a:ext cx="1429645" cy="142964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4" name="Рисунок 103">
                <a:extLst>
                  <a:ext uri="{FF2B5EF4-FFF2-40B4-BE49-F238E27FC236}">
                    <a16:creationId xmlns:a16="http://schemas.microsoft.com/office/drawing/2014/main" xmlns="" id="{558514F6-775D-A448-8675-BB16F2332A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71907" y="3998001"/>
                <a:ext cx="719663" cy="720000"/>
              </a:xfrm>
              <a:prstGeom prst="rect">
                <a:avLst/>
              </a:prstGeom>
            </p:spPr>
          </p:pic>
        </p:grpSp>
        <p:pic>
          <p:nvPicPr>
            <p:cNvPr id="157" name="Рисунок 156">
              <a:extLst>
                <a:ext uri="{FF2B5EF4-FFF2-40B4-BE49-F238E27FC236}">
                  <a16:creationId xmlns:a16="http://schemas.microsoft.com/office/drawing/2014/main" xmlns="" id="{E416D002-36D9-3146-BF28-58C8913F4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233891" y="957237"/>
              <a:ext cx="603620" cy="4688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936253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1F930BBB-78C1-46D8-842C-8241F9965E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t="46146" r="10749" b="-5"/>
          <a:stretch/>
        </p:blipFill>
        <p:spPr>
          <a:xfrm>
            <a:off x="-2931469" y="-2400"/>
            <a:ext cx="6098400" cy="6098400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081983" y="324556"/>
            <a:ext cx="7670893" cy="1178278"/>
          </a:xfrm>
        </p:spPr>
        <p:txBody>
          <a:bodyPr/>
          <a:lstStyle/>
          <a:p>
            <a:r>
              <a:rPr lang="ru-RU"/>
              <a:t>Основные принципы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81983" y="1622778"/>
            <a:ext cx="7670893" cy="3867856"/>
          </a:xfrm>
        </p:spPr>
        <p:txBody>
          <a:bodyPr/>
          <a:lstStyle/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ru-RU" dirty="0"/>
              <a:t>Безопасность данных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ru-RU" dirty="0"/>
              <a:t>Третья сторона </a:t>
            </a:r>
            <a:r>
              <a:rPr lang="en-US" dirty="0"/>
              <a:t>—</a:t>
            </a:r>
            <a:r>
              <a:rPr lang="ru-RU" dirty="0"/>
              <a:t> независимый игрок,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поставщик всех данных по мониторингу на рынке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ru-RU" dirty="0"/>
              <a:t>Раскрытие информации не больше, чем на ТВ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ru-RU" dirty="0"/>
              <a:t>Добрая воля участников (рекламодателей, агентств, </a:t>
            </a:r>
            <a:r>
              <a:rPr lang="ru-RU" dirty="0" err="1"/>
              <a:t>селлеров</a:t>
            </a:r>
            <a:r>
              <a:rPr lang="ru-RU" dirty="0"/>
              <a:t>)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ru-RU" dirty="0"/>
              <a:t>Относительно легкая реализация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59135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Техническая реализация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chemeClr val="accent1"/>
                </a:solidFill>
              </a:rPr>
              <a:t>Селлер</a:t>
            </a:r>
            <a:endParaRPr lang="ru-RU" b="1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ru-RU" sz="2000" dirty="0"/>
              <a:t>Решение поддержать инициативу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ru-RU" sz="2000" dirty="0"/>
              <a:t>Автоматическая установка пикселя Mediascope на каждую </a:t>
            </a:r>
            <a:r>
              <a:rPr lang="ru-RU" sz="2000" dirty="0" err="1"/>
              <a:t>видеокампанию</a:t>
            </a:r>
            <a:endParaRPr lang="ru-RU" sz="2000" dirty="0"/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ru-RU" sz="2000" dirty="0"/>
              <a:t>Передача в пикселе </a:t>
            </a:r>
            <a:r>
              <a:rPr lang="ru-RU" sz="2000" dirty="0" err="1"/>
              <a:t>id</a:t>
            </a:r>
            <a:r>
              <a:rPr lang="ru-RU" sz="2000" dirty="0"/>
              <a:t> кампании, ссылки на ролик и др.</a:t>
            </a: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xmlns="" id="{A4A24470-B259-4143-A27A-69F0B08C8F5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1"/>
                </a:solidFill>
              </a:rPr>
              <a:t>Mediascope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ru-RU" sz="2000" dirty="0"/>
              <a:t>Верификация параметров РК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ru-RU" sz="2000" dirty="0"/>
              <a:t>Категоризация (привязка к единому классификатору)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ru-RU" sz="2000" dirty="0" err="1"/>
              <a:t>Метчинг</a:t>
            </a:r>
            <a:r>
              <a:rPr lang="ru-RU" sz="2000" dirty="0"/>
              <a:t> роликов на разных </a:t>
            </a:r>
            <a:r>
              <a:rPr lang="ru-RU" sz="2000" dirty="0" err="1"/>
              <a:t>селлерах</a:t>
            </a:r>
            <a:r>
              <a:rPr lang="ru-RU" sz="2000" dirty="0"/>
              <a:t> 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ru-RU" sz="2000" dirty="0"/>
              <a:t>Интеграция в общую поставку мониторинга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302020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проекта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4C21FC2-EC11-480F-AE78-04F4804D1E8C}"/>
              </a:ext>
            </a:extLst>
          </p:cNvPr>
          <p:cNvSpPr txBox="1"/>
          <p:nvPr/>
        </p:nvSpPr>
        <p:spPr>
          <a:xfrm>
            <a:off x="845524" y="2368951"/>
            <a:ext cx="3218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Согласование </a:t>
            </a:r>
            <a:r>
              <a:rPr lang="ru-RU" sz="2000" dirty="0"/>
              <a:t>технических аспектов и </a:t>
            </a:r>
            <a:r>
              <a:rPr lang="ru-RU" sz="2000" dirty="0" err="1"/>
              <a:t>roadmap</a:t>
            </a:r>
            <a:endParaRPr lang="ru-RU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93825D9-D9AA-45D0-9AB9-E846317DB748}"/>
              </a:ext>
            </a:extLst>
          </p:cNvPr>
          <p:cNvSpPr txBox="1"/>
          <p:nvPr/>
        </p:nvSpPr>
        <p:spPr>
          <a:xfrm>
            <a:off x="3207723" y="3860241"/>
            <a:ext cx="3281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ru-RU" sz="2000" b="1" dirty="0"/>
              <a:t>Тестирование </a:t>
            </a:r>
            <a:r>
              <a:rPr lang="ru-RU" sz="2000" dirty="0"/>
              <a:t>технической реализации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D9391A8-61C9-4076-B55D-CCCDEAAF0B12}"/>
              </a:ext>
            </a:extLst>
          </p:cNvPr>
          <p:cNvSpPr txBox="1"/>
          <p:nvPr/>
        </p:nvSpPr>
        <p:spPr>
          <a:xfrm>
            <a:off x="7632605" y="3860241"/>
            <a:ext cx="2888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ru-RU" sz="2000" b="1" dirty="0"/>
              <a:t>Подключение </a:t>
            </a:r>
            <a:r>
              <a:rPr lang="ru-RU" sz="2000" dirty="0"/>
              <a:t>остальных </a:t>
            </a:r>
            <a:r>
              <a:rPr lang="ru-RU" sz="2000" dirty="0" err="1"/>
              <a:t>селлеров</a:t>
            </a:r>
            <a:endParaRPr lang="ru-RU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7B3B507-3408-4DEC-969D-BD7DB4122A85}"/>
              </a:ext>
            </a:extLst>
          </p:cNvPr>
          <p:cNvSpPr txBox="1"/>
          <p:nvPr/>
        </p:nvSpPr>
        <p:spPr>
          <a:xfrm>
            <a:off x="9639745" y="2368951"/>
            <a:ext cx="2888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ru-RU" sz="2000" b="1" dirty="0"/>
              <a:t>Подключение</a:t>
            </a:r>
            <a:r>
              <a:rPr lang="ru-RU" sz="2000" dirty="0"/>
              <a:t>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ru-RU" sz="2000" dirty="0" err="1"/>
              <a:t>Google</a:t>
            </a:r>
            <a:endParaRPr lang="ru-RU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51BBA5E-630F-4CE6-8817-369065876254}"/>
              </a:ext>
            </a:extLst>
          </p:cNvPr>
          <p:cNvSpPr txBox="1"/>
          <p:nvPr/>
        </p:nvSpPr>
        <p:spPr>
          <a:xfrm>
            <a:off x="468865" y="2207864"/>
            <a:ext cx="474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1.</a:t>
            </a:r>
            <a:endParaRPr lang="ru-RU" sz="3200" b="1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E8FD162-3C82-4B08-AAA4-AA58507C90FD}"/>
              </a:ext>
            </a:extLst>
          </p:cNvPr>
          <p:cNvSpPr txBox="1"/>
          <p:nvPr/>
        </p:nvSpPr>
        <p:spPr>
          <a:xfrm>
            <a:off x="2665104" y="3689720"/>
            <a:ext cx="556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2.</a:t>
            </a:r>
            <a:endParaRPr lang="ru-RU" sz="3200" b="1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9ED6451-1EBE-4EBF-B9B9-BA12A93CBEDF}"/>
              </a:ext>
            </a:extLst>
          </p:cNvPr>
          <p:cNvSpPr txBox="1"/>
          <p:nvPr/>
        </p:nvSpPr>
        <p:spPr>
          <a:xfrm>
            <a:off x="4742824" y="2207864"/>
            <a:ext cx="556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3.</a:t>
            </a:r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1A953E5-2913-407D-AD0B-4D91EE452CFB}"/>
              </a:ext>
            </a:extLst>
          </p:cNvPr>
          <p:cNvSpPr txBox="1"/>
          <p:nvPr/>
        </p:nvSpPr>
        <p:spPr>
          <a:xfrm>
            <a:off x="7157517" y="3689720"/>
            <a:ext cx="583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+mj-lt"/>
              </a:rPr>
              <a:t>4.</a:t>
            </a:r>
            <a:endParaRPr lang="ru-RU" sz="3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7AD1330-A733-4777-8FBF-427B21C54371}"/>
              </a:ext>
            </a:extLst>
          </p:cNvPr>
          <p:cNvSpPr txBox="1"/>
          <p:nvPr/>
        </p:nvSpPr>
        <p:spPr>
          <a:xfrm>
            <a:off x="9137048" y="2207864"/>
            <a:ext cx="559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+mj-lt"/>
              </a:rPr>
              <a:t>5.</a:t>
            </a:r>
            <a:endParaRPr lang="ru-RU" sz="3200" b="1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xmlns="" id="{6CCAF327-FA95-4D8B-8227-C63E3387C59A}"/>
              </a:ext>
            </a:extLst>
          </p:cNvPr>
          <p:cNvCxnSpPr/>
          <p:nvPr/>
        </p:nvCxnSpPr>
        <p:spPr>
          <a:xfrm>
            <a:off x="564776" y="3551509"/>
            <a:ext cx="11184312" cy="0"/>
          </a:xfrm>
          <a:prstGeom prst="straightConnector1">
            <a:avLst/>
          </a:prstGeom>
          <a:ln w="38100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47000">
                  <a:schemeClr val="accent1">
                    <a:lumMod val="60000"/>
                    <a:lumOff val="40000"/>
                  </a:schemeClr>
                </a:gs>
                <a:gs pos="98000">
                  <a:schemeClr val="accent1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5990898" y="846858"/>
            <a:ext cx="1752436" cy="28297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B16B300-52CB-4776-89DE-C032F07D29E4}"/>
              </a:ext>
            </a:extLst>
          </p:cNvPr>
          <p:cNvSpPr txBox="1"/>
          <p:nvPr/>
        </p:nvSpPr>
        <p:spPr>
          <a:xfrm>
            <a:off x="5191833" y="2368951"/>
            <a:ext cx="3266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ru-RU" sz="2000" b="1" dirty="0"/>
              <a:t>Старт проекта </a:t>
            </a:r>
            <a:r>
              <a:rPr lang="ru-RU" sz="2000" dirty="0"/>
              <a:t>с одним (или несколькими) </a:t>
            </a:r>
            <a:r>
              <a:rPr lang="ru-RU" sz="2000" dirty="0" err="1"/>
              <a:t>селлерами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5359041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День Бренда 2018 - шаблон 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Бренда 2018 - шаблон презентации</Template>
  <TotalTime>702</TotalTime>
  <Words>325</Words>
  <Application>Microsoft Office PowerPoint</Application>
  <PresentationFormat>Произвольный</PresentationFormat>
  <Paragraphs>77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Gotham Pro Medium</vt:lpstr>
      <vt:lpstr>День Бренда 2018 - шаблон презентации</vt:lpstr>
      <vt:lpstr>Презентация PowerPoint</vt:lpstr>
      <vt:lpstr>Мониторинг видеорекламы</vt:lpstr>
      <vt:lpstr>Рабочая группа</vt:lpstr>
      <vt:lpstr>Текущая схема мониторинга</vt:lpstr>
      <vt:lpstr>Рабочая группа</vt:lpstr>
      <vt:lpstr>Трансформация подхода</vt:lpstr>
      <vt:lpstr>Основные принципы</vt:lpstr>
      <vt:lpstr>Техническая реализация</vt:lpstr>
      <vt:lpstr>Этапы проекта</vt:lpstr>
      <vt:lpstr>Что мы получим?</vt:lpstr>
      <vt:lpstr>Что мы получим?</vt:lpstr>
      <vt:lpstr>Что мы получим?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Rodion Shevelkin</dc:creator>
  <cp:lastModifiedBy>Andrey Molev</cp:lastModifiedBy>
  <cp:revision>167</cp:revision>
  <dcterms:created xsi:type="dcterms:W3CDTF">2018-09-04T16:45:29Z</dcterms:created>
  <dcterms:modified xsi:type="dcterms:W3CDTF">2018-10-02T09:05:55Z</dcterms:modified>
</cp:coreProperties>
</file>