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omments/modernComment_112_0.xml" ContentType="application/vnd.ms-powerpoint.comments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979" r:id="rId2"/>
  </p:sldMasterIdLst>
  <p:notesMasterIdLst>
    <p:notesMasterId r:id="rId23"/>
  </p:notesMasterIdLst>
  <p:handoutMasterIdLst>
    <p:handoutMasterId r:id="rId24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orient="horz" pos="3467" userDrawn="1">
          <p15:clr>
            <a:srgbClr val="A4A3A4"/>
          </p15:clr>
        </p15:guide>
        <p15:guide id="3" orient="horz" pos="5100" userDrawn="1">
          <p15:clr>
            <a:srgbClr val="A4A3A4"/>
          </p15:clr>
        </p15:guide>
        <p15:guide id="4" pos="57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7EB9D8C-B2EB-ABB4-B9EF-648637A768EC}" name="А. Анна" initials="АА" userId="5661600cccf4cd63" providerId="Windows Liv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Окрочелидзе Матэ Давидович" initials="ОМД" lastIdx="6" clrIdx="0">
    <p:extLst>
      <p:ext uri="{19B8F6BF-5375-455C-9EA6-DF929625EA0E}">
        <p15:presenceInfo xmlns:p15="http://schemas.microsoft.com/office/powerpoint/2012/main" userId="S-1-5-21-783378865-1392545885-1772687753-2000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FFCC"/>
    <a:srgbClr val="56FF71"/>
    <a:srgbClr val="07C0A1"/>
    <a:srgbClr val="9437FF"/>
    <a:srgbClr val="5D43FF"/>
    <a:srgbClr val="483EFA"/>
    <a:srgbClr val="000206"/>
    <a:srgbClr val="98BADF"/>
    <a:srgbClr val="FF9300"/>
    <a:srgbClr val="005D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16" autoAdjust="0"/>
    <p:restoredTop sz="96126" autoAdjust="0"/>
  </p:normalViewPr>
  <p:slideViewPr>
    <p:cSldViewPr snapToGrid="0" snapToObjects="1">
      <p:cViewPr>
        <p:scale>
          <a:sx n="66" d="100"/>
          <a:sy n="66" d="100"/>
        </p:scale>
        <p:origin x="360" y="-106"/>
      </p:cViewPr>
      <p:guideLst>
        <p:guide orient="horz" pos="3240"/>
        <p:guide orient="horz" pos="3467"/>
        <p:guide orient="horz" pos="5100"/>
        <p:guide pos="57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115" d="100"/>
        <a:sy n="115" d="100"/>
      </p:scale>
      <p:origin x="0" y="-10458"/>
    </p:cViewPr>
  </p:sorterViewPr>
  <p:notesViewPr>
    <p:cSldViewPr snapToGrid="0" snapToObjects="1">
      <p:cViewPr varScale="1">
        <p:scale>
          <a:sx n="41" d="100"/>
          <a:sy n="41" d="100"/>
        </p:scale>
        <p:origin x="4314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Relationship Id="rId30" Type="http://schemas.microsoft.com/office/2018/10/relationships/authors" Target="author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c:style val="2"/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текущий</c:v>
                </c:pt>
              </c:strCache>
            </c:strRef>
          </c:tx>
          <c:spPr>
            <a:solidFill>
              <a:srgbClr val="56FF71"/>
            </a:solidFill>
            <a:ln>
              <a:noFill/>
            </a:ln>
          </c:spPr>
          <c:invertIfNegative val="1"/>
          <c:dLbls>
            <c:numFmt formatCode="General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rgbClr val="FFFFFF"/>
                    </a:solidFill>
                    <a:latin typeface="SB Sans Display Ext Semibold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Телеком и
цифровые сервисы</c:v>
                </c:pt>
                <c:pt idx="1">
                  <c:v>Финансы</c:v>
                </c:pt>
                <c:pt idx="2">
                  <c:v>Недвижимость
и услуги</c:v>
                </c:pt>
                <c:pt idx="3">
                  <c:v>Промышленность</c:v>
                </c:pt>
                <c:pt idx="4">
                  <c:v>Торговля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60</c:v>
                </c:pt>
                <c:pt idx="1">
                  <c:v>60</c:v>
                </c:pt>
                <c:pt idx="2">
                  <c:v>120</c:v>
                </c:pt>
                <c:pt idx="3">
                  <c:v>170</c:v>
                </c:pt>
                <c:pt idx="4">
                  <c:v>275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0-1014-4D83-90C8-C4C3C878E95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базовый</c:v>
                </c:pt>
              </c:strCache>
            </c:strRef>
          </c:tx>
          <c:spPr>
            <a:solidFill>
              <a:srgbClr val="2BFDCC"/>
            </a:solidFill>
            <a:ln>
              <a:noFill/>
            </a:ln>
          </c:spPr>
          <c:invertIfNegative val="1"/>
          <c:dLbls>
            <c:numFmt formatCode="General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rgbClr val="FFFFFF"/>
                    </a:solidFill>
                    <a:latin typeface="SB Sans Display Ext Semibold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Телеком и
цифровые сервисы</c:v>
                </c:pt>
                <c:pt idx="1">
                  <c:v>Финансы</c:v>
                </c:pt>
                <c:pt idx="2">
                  <c:v>Недвижимость
и услуги</c:v>
                </c:pt>
                <c:pt idx="3">
                  <c:v>Промышленность</c:v>
                </c:pt>
                <c:pt idx="4">
                  <c:v>Торговля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110</c:v>
                </c:pt>
                <c:pt idx="1">
                  <c:v>120</c:v>
                </c:pt>
                <c:pt idx="2">
                  <c:v>330</c:v>
                </c:pt>
                <c:pt idx="3">
                  <c:v>400</c:v>
                </c:pt>
                <c:pt idx="4">
                  <c:v>830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1-1014-4D83-90C8-C4C3C878E95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оптимистичный</c:v>
                </c:pt>
              </c:strCache>
            </c:strRef>
          </c:tx>
          <c:spPr>
            <a:solidFill>
              <a:srgbClr val="5B8EF0"/>
            </a:solidFill>
            <a:ln>
              <a:noFill/>
            </a:ln>
          </c:spPr>
          <c:invertIfNegative val="1"/>
          <c:dLbls>
            <c:numFmt formatCode="General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rgbClr val="FFFFFF"/>
                    </a:solidFill>
                    <a:latin typeface="SB Sans Display Ext Semibold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Телеком и
цифровые сервисы</c:v>
                </c:pt>
                <c:pt idx="1">
                  <c:v>Финансы</c:v>
                </c:pt>
                <c:pt idx="2">
                  <c:v>Недвижимость
и услуги</c:v>
                </c:pt>
                <c:pt idx="3">
                  <c:v>Промышленность</c:v>
                </c:pt>
                <c:pt idx="4">
                  <c:v>Торговля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140</c:v>
                </c:pt>
                <c:pt idx="1">
                  <c:v>155</c:v>
                </c:pt>
                <c:pt idx="2">
                  <c:v>430</c:v>
                </c:pt>
                <c:pt idx="3">
                  <c:v>520</c:v>
                </c:pt>
                <c:pt idx="4">
                  <c:v>1300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2-1014-4D83-90C8-C4C3C878E95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numFmt formatCode="General" sourceLinked="0"/>
        <c:majorTickMark val="in"/>
        <c:minorTickMark val="none"/>
        <c:tickLblPos val="nextTo"/>
        <c:spPr>
          <a:ln>
            <a:solidFill>
              <a:srgbClr val="9BA5B0"/>
            </a:solidFill>
          </a:ln>
        </c:spPr>
        <c:txPr>
          <a:bodyPr/>
          <a:lstStyle/>
          <a:p>
            <a:pPr>
              <a:defRPr sz="1400">
                <a:solidFill>
                  <a:srgbClr val="E5E7EB"/>
                </a:solidFill>
                <a:latin typeface="SB Sans Display"/>
              </a:defRPr>
            </a:pPr>
            <a:endParaRPr lang="ru-RU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-2068027336"/>
        <c:crosses val="autoZero"/>
        <c:crossBetween val="between"/>
      </c:valAx>
    </c:plotArea>
    <c:legend>
      <c:legendPos val="t"/>
      <c:overlay val="0"/>
      <c:txPr>
        <a:bodyPr/>
        <a:lstStyle/>
        <a:p>
          <a:pPr>
            <a:defRPr sz="1400">
              <a:solidFill>
                <a:srgbClr val="E5E7EB"/>
              </a:solidFill>
              <a:latin typeface="SB Sans Display"/>
            </a:defRPr>
          </a:pPr>
          <a:endParaRPr lang="ru-RU"/>
        </a:p>
      </c:txPr>
    </c:legend>
    <c:plotVisOnly val="1"/>
    <c:dispBlanksAs val="gap"/>
    <c:showDLblsOverMax val="1"/>
  </c:chart>
  <c:txPr>
    <a:bodyPr/>
    <a:lstStyle/>
    <a:p>
      <a:pPr>
        <a:defRPr sz="1400">
          <a:solidFill>
            <a:srgbClr val="E5E7EB"/>
          </a:solidFill>
          <a:latin typeface="SB Sans Display"/>
        </a:defRPr>
      </a:pPr>
      <a:endParaRPr lang="ru-RU"/>
    </a:p>
  </c:txPr>
  <c:externalData r:id="rId1">
    <c:autoUpdate val="0"/>
  </c:externalData>
</c:chartSpace>
</file>

<file path=ppt/comments/modernComment_112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4046C187-FCE0-4EC2-8A15-5CA79C03B292}" authorId="{47EB9D8C-B2EB-ABB4-B9EF-648637A768EC}" status="resolved" created="2026-10-15T10:32:14.019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0" sldId="274"/>
      <ac:spMk id="6" creationId="{00000000-0000-0000-0000-000000000000}"/>
      <ac:txMk cp="79" len="26">
        <ac:context len="725" hash="912675432"/>
      </ac:txMk>
    </ac:txMkLst>
    <p188:pos x="2579997" y="1081776"/>
    <p188:txBody>
      <a:bodyPr/>
      <a:lstStyle/>
      <a:p>
        <a:r>
          <a:rPr lang="ru-RU"/>
          <a:t>Экс? https://adindex.ru/news/hr/2026/05/4/344759.phtml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3F6AD56A-67CB-89D6-8E51-1CBA3C79FEB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457700" cy="917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1501CA8-686E-4E55-B57C-D7D6C9CFCF9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827713" y="0"/>
            <a:ext cx="4457700" cy="917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0C96B0-BB3F-45A3-9640-E138FFB43DD3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EA00B87-1FD9-9697-B93B-98B56D5D81E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17372013"/>
            <a:ext cx="4457700" cy="915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06C7076-D1AF-46B5-8425-E3104927424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827713" y="17372013"/>
            <a:ext cx="4457700" cy="915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457140-6F9B-4E1D-B10F-F67265A614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647179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663624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342900" y="2286000"/>
            <a:ext cx="10972800" cy="617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028700" y="8801100"/>
            <a:ext cx="8229600" cy="72009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70635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-content-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C09B670-00CF-85F8-06AC-8D7CDB898F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1" y="1"/>
            <a:ext cx="18288001" cy="1029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5020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-content-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693EBCB-13E7-CD2F-55A7-0B48A9B3D5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 flipH="1">
            <a:off x="0" y="3641"/>
            <a:ext cx="18288000" cy="10279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71002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ark-content-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A6FC387-29AF-38C7-9664-331B6C72DD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3641"/>
            <a:ext cx="18288000" cy="10279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50454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ark-he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6BBDB9E-534A-388F-C4AC-C31627032E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35" t="1235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04637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-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6BBDB9E-534A-388F-C4AC-C31627032E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35" t="1235"/>
          <a:stretch/>
        </p:blipFill>
        <p:spPr>
          <a:xfrm flipV="1"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8213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ark-content-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A7C24A6-E654-C5DB-875E-170D50473A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2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0755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12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ark-ac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6BBDB9E-534A-388F-C4AC-C31627032E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35" t="1235"/>
          <a:stretch/>
        </p:blipFill>
        <p:spPr>
          <a:xfrm flipV="1"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7275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ark-com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F01CAAC-3064-BB15-EB7D-8DC49652E2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23005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ark-content-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693EBCB-13E7-CD2F-55A7-0B48A9B3D5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 flipH="1">
            <a:off x="0" y="3641"/>
            <a:ext cx="18288000" cy="10279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9366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ark-fi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096FF25-63CB-7209-9B07-3DD79B431C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6342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932" r:id="rId1"/>
    <p:sldLayoutId id="2147483937" r:id="rId2"/>
    <p:sldLayoutId id="2147483938" r:id="rId3"/>
    <p:sldLayoutId id="2147483944" r:id="rId4"/>
    <p:sldLayoutId id="2147483945" r:id="rId5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547EBF"/>
          </p15:clr>
        </p15:guide>
        <p15:guide id="2" pos="11520" userDrawn="1">
          <p15:clr>
            <a:srgbClr val="547EBF"/>
          </p15:clr>
        </p15:guide>
        <p15:guide id="3" pos="408" userDrawn="1">
          <p15:clr>
            <a:srgbClr val="547EBF"/>
          </p15:clr>
        </p15:guide>
        <p15:guide id="4" pos="1146" userDrawn="1">
          <p15:clr>
            <a:srgbClr val="F26B43"/>
          </p15:clr>
        </p15:guide>
        <p15:guide id="5" pos="1306" userDrawn="1">
          <p15:clr>
            <a:srgbClr val="F26B43"/>
          </p15:clr>
        </p15:guide>
        <p15:guide id="6" pos="2053" userDrawn="1">
          <p15:clr>
            <a:srgbClr val="F26B43"/>
          </p15:clr>
        </p15:guide>
        <p15:guide id="7" pos="2213" userDrawn="1">
          <p15:clr>
            <a:srgbClr val="F26B43"/>
          </p15:clr>
        </p15:guide>
        <p15:guide id="8" pos="2960" userDrawn="1">
          <p15:clr>
            <a:srgbClr val="F26B43"/>
          </p15:clr>
        </p15:guide>
        <p15:guide id="9" pos="3120" userDrawn="1">
          <p15:clr>
            <a:srgbClr val="F26B43"/>
          </p15:clr>
        </p15:guide>
        <p15:guide id="10" pos="3866" userDrawn="1">
          <p15:clr>
            <a:srgbClr val="F26B43"/>
          </p15:clr>
        </p15:guide>
        <p15:guide id="11" pos="4026" userDrawn="1">
          <p15:clr>
            <a:srgbClr val="F26B43"/>
          </p15:clr>
        </p15:guide>
        <p15:guide id="12" pos="4773" userDrawn="1">
          <p15:clr>
            <a:srgbClr val="F26B43"/>
          </p15:clr>
        </p15:guide>
        <p15:guide id="13" pos="4933" userDrawn="1">
          <p15:clr>
            <a:srgbClr val="F26B43"/>
          </p15:clr>
        </p15:guide>
        <p15:guide id="14" pos="5680" userDrawn="1">
          <p15:clr>
            <a:srgbClr val="F26B43"/>
          </p15:clr>
        </p15:guide>
        <p15:guide id="15" pos="5840" userDrawn="1">
          <p15:clr>
            <a:srgbClr val="F26B43"/>
          </p15:clr>
        </p15:guide>
        <p15:guide id="16" pos="6586" userDrawn="1">
          <p15:clr>
            <a:srgbClr val="F26B43"/>
          </p15:clr>
        </p15:guide>
        <p15:guide id="17" pos="6746" userDrawn="1">
          <p15:clr>
            <a:srgbClr val="F26B43"/>
          </p15:clr>
        </p15:guide>
        <p15:guide id="18" pos="7493" userDrawn="1">
          <p15:clr>
            <a:srgbClr val="F26B43"/>
          </p15:clr>
        </p15:guide>
        <p15:guide id="19" pos="7653" userDrawn="1">
          <p15:clr>
            <a:srgbClr val="F26B43"/>
          </p15:clr>
        </p15:guide>
        <p15:guide id="20" pos="8400" userDrawn="1">
          <p15:clr>
            <a:srgbClr val="F26B43"/>
          </p15:clr>
        </p15:guide>
        <p15:guide id="21" pos="8560" userDrawn="1">
          <p15:clr>
            <a:srgbClr val="F26B43"/>
          </p15:clr>
        </p15:guide>
        <p15:guide id="22" pos="9306" userDrawn="1">
          <p15:clr>
            <a:srgbClr val="F26B43"/>
          </p15:clr>
        </p15:guide>
        <p15:guide id="23" pos="9466" userDrawn="1">
          <p15:clr>
            <a:srgbClr val="F26B43"/>
          </p15:clr>
        </p15:guide>
        <p15:guide id="24" pos="10213" userDrawn="1">
          <p15:clr>
            <a:srgbClr val="F26B43"/>
          </p15:clr>
        </p15:guide>
        <p15:guide id="25" pos="10373" userDrawn="1">
          <p15:clr>
            <a:srgbClr val="F26B43"/>
          </p15:clr>
        </p15:guide>
        <p15:guide id="26" pos="11120" userDrawn="1">
          <p15:clr>
            <a:srgbClr val="547EBF"/>
          </p15:clr>
        </p15:guide>
        <p15:guide id="28" orient="horz" pos="6483" userDrawn="1">
          <p15:clr>
            <a:srgbClr val="547EBF"/>
          </p15:clr>
        </p15:guide>
        <p15:guide id="29" orient="horz" pos="400" userDrawn="1">
          <p15:clr>
            <a:srgbClr val="547EBF"/>
          </p15:clr>
        </p15:guide>
        <p15:guide id="30" orient="horz" pos="888" userDrawn="1">
          <p15:clr>
            <a:srgbClr val="F26B43"/>
          </p15:clr>
        </p15:guide>
        <p15:guide id="31" orient="horz" pos="1048" userDrawn="1">
          <p15:clr>
            <a:srgbClr val="F26B43"/>
          </p15:clr>
        </p15:guide>
        <p15:guide id="32" orient="horz" pos="1537" userDrawn="1">
          <p15:clr>
            <a:srgbClr val="F26B43"/>
          </p15:clr>
        </p15:guide>
        <p15:guide id="33" orient="horz" pos="1697" userDrawn="1">
          <p15:clr>
            <a:srgbClr val="F26B43"/>
          </p15:clr>
        </p15:guide>
        <p15:guide id="34" orient="horz" pos="2186" userDrawn="1">
          <p15:clr>
            <a:srgbClr val="F26B43"/>
          </p15:clr>
        </p15:guide>
        <p15:guide id="35" orient="horz" pos="2346" userDrawn="1">
          <p15:clr>
            <a:srgbClr val="F26B43"/>
          </p15:clr>
        </p15:guide>
        <p15:guide id="36" orient="horz" pos="2835" userDrawn="1">
          <p15:clr>
            <a:srgbClr val="F26B43"/>
          </p15:clr>
        </p15:guide>
        <p15:guide id="37" orient="horz" pos="2995" userDrawn="1">
          <p15:clr>
            <a:srgbClr val="F26B43"/>
          </p15:clr>
        </p15:guide>
        <p15:guide id="38" orient="horz" userDrawn="1">
          <p15:clr>
            <a:srgbClr val="547EBF"/>
          </p15:clr>
        </p15:guide>
        <p15:guide id="39" orient="horz" pos="3489" userDrawn="1">
          <p15:clr>
            <a:srgbClr val="F26B43"/>
          </p15:clr>
        </p15:guide>
        <p15:guide id="40" orient="horz" pos="4133" userDrawn="1">
          <p15:clr>
            <a:srgbClr val="F26B43"/>
          </p15:clr>
        </p15:guide>
        <p15:guide id="41" orient="horz" pos="4293" userDrawn="1">
          <p15:clr>
            <a:srgbClr val="F26B43"/>
          </p15:clr>
        </p15:guide>
        <p15:guide id="42" orient="horz" pos="4782" userDrawn="1">
          <p15:clr>
            <a:srgbClr val="F26B43"/>
          </p15:clr>
        </p15:guide>
        <p15:guide id="43" orient="horz" pos="4942" userDrawn="1">
          <p15:clr>
            <a:srgbClr val="F26B43"/>
          </p15:clr>
        </p15:guide>
        <p15:guide id="44" orient="horz" pos="5431" userDrawn="1">
          <p15:clr>
            <a:srgbClr val="F26B43"/>
          </p15:clr>
        </p15:guide>
        <p15:guide id="45" orient="horz" pos="5591" userDrawn="1">
          <p15:clr>
            <a:srgbClr val="F26B43"/>
          </p15:clr>
        </p15:guide>
        <p15:guide id="46" orient="horz" pos="6080" userDrawn="1">
          <p15:clr>
            <a:srgbClr val="547EBF"/>
          </p15:clr>
        </p15:guide>
        <p15:guide id="47" orient="horz" pos="5984" userDrawn="1">
          <p15:clr>
            <a:srgbClr val="5ACBF0"/>
          </p15:clr>
        </p15:guide>
        <p15:guide id="48" orient="horz" pos="3648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1" y="547688"/>
            <a:ext cx="15773401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1" y="2738438"/>
            <a:ext cx="15773401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10/14/2026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1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9357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4" r:id="rId1"/>
    <p:sldLayoutId id="2147484008" r:id="rId2"/>
    <p:sldLayoutId id="2147484009" r:id="rId3"/>
    <p:sldLayoutId id="2147484010" r:id="rId4"/>
    <p:sldLayoutId id="2147484011" r:id="rId5"/>
  </p:sldLayoutIdLst>
  <p:hf hdr="0" ftr="0" dt="0"/>
  <p:txStyles>
    <p:titleStyle>
      <a:lvl1pPr algn="l" defTabSz="1371558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0" indent="-342890" algn="l" defTabSz="1371558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199" kern="1200">
          <a:solidFill>
            <a:schemeClr val="tx1"/>
          </a:solidFill>
          <a:latin typeface="+mn-lt"/>
          <a:ea typeface="+mn-ea"/>
          <a:cs typeface="+mn-cs"/>
        </a:defRPr>
      </a:lvl1pPr>
      <a:lvl2pPr marL="1028668" indent="-342890" algn="l" defTabSz="1371558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1" kern="1200">
          <a:solidFill>
            <a:schemeClr val="tx1"/>
          </a:solidFill>
          <a:latin typeface="+mn-lt"/>
          <a:ea typeface="+mn-ea"/>
          <a:cs typeface="+mn-cs"/>
        </a:defRPr>
      </a:lvl2pPr>
      <a:lvl3pPr marL="1714448" indent="-342890" algn="l" defTabSz="1371558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226" indent="-342890" algn="l" defTabSz="1371558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006" indent="-342890" algn="l" defTabSz="1371558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785" indent="-342890" algn="l" defTabSz="1371558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563" indent="-342890" algn="l" defTabSz="1371558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343" indent="-342890" algn="l" defTabSz="1371558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121" indent="-342890" algn="l" defTabSz="1371558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558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0" algn="l" defTabSz="1371558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558" algn="l" defTabSz="1371558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338" algn="l" defTabSz="1371558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16" algn="l" defTabSz="1371558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8895" algn="l" defTabSz="1371558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674" algn="l" defTabSz="1371558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453" algn="l" defTabSz="1371558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232" algn="l" defTabSz="1371558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547EBF"/>
          </p15:clr>
        </p15:guide>
        <p15:guide id="2" pos="8773">
          <p15:clr>
            <a:srgbClr val="547EBF"/>
          </p15:clr>
        </p15:guide>
        <p15:guide id="3" pos="310">
          <p15:clr>
            <a:srgbClr val="547EBF"/>
          </p15:clr>
        </p15:guide>
        <p15:guide id="4" pos="873">
          <p15:clr>
            <a:srgbClr val="F26B43"/>
          </p15:clr>
        </p15:guide>
        <p15:guide id="5" pos="995">
          <p15:clr>
            <a:srgbClr val="F26B43"/>
          </p15:clr>
        </p15:guide>
        <p15:guide id="6" pos="1563">
          <p15:clr>
            <a:srgbClr val="F26B43"/>
          </p15:clr>
        </p15:guide>
        <p15:guide id="7" pos="1686">
          <p15:clr>
            <a:srgbClr val="F26B43"/>
          </p15:clr>
        </p15:guide>
        <p15:guide id="8" pos="2254">
          <p15:clr>
            <a:srgbClr val="F26B43"/>
          </p15:clr>
        </p15:guide>
        <p15:guide id="9" pos="2376">
          <p15:clr>
            <a:srgbClr val="F26B43"/>
          </p15:clr>
        </p15:guide>
        <p15:guide id="10" pos="2944">
          <p15:clr>
            <a:srgbClr val="F26B43"/>
          </p15:clr>
        </p15:guide>
        <p15:guide id="11" pos="3066">
          <p15:clr>
            <a:srgbClr val="F26B43"/>
          </p15:clr>
        </p15:guide>
        <p15:guide id="12" pos="3635">
          <p15:clr>
            <a:srgbClr val="F26B43"/>
          </p15:clr>
        </p15:guide>
        <p15:guide id="13" pos="3757">
          <p15:clr>
            <a:srgbClr val="F26B43"/>
          </p15:clr>
        </p15:guide>
        <p15:guide id="14" pos="4325">
          <p15:clr>
            <a:srgbClr val="F26B43"/>
          </p15:clr>
        </p15:guide>
        <p15:guide id="15" pos="4448">
          <p15:clr>
            <a:srgbClr val="F26B43"/>
          </p15:clr>
        </p15:guide>
        <p15:guide id="16" pos="5016">
          <p15:clr>
            <a:srgbClr val="F26B43"/>
          </p15:clr>
        </p15:guide>
        <p15:guide id="17" pos="5137">
          <p15:clr>
            <a:srgbClr val="F26B43"/>
          </p15:clr>
        </p15:guide>
        <p15:guide id="18" pos="5706">
          <p15:clr>
            <a:srgbClr val="F26B43"/>
          </p15:clr>
        </p15:guide>
        <p15:guide id="19" pos="5828">
          <p15:clr>
            <a:srgbClr val="F26B43"/>
          </p15:clr>
        </p15:guide>
        <p15:guide id="20" pos="6397">
          <p15:clr>
            <a:srgbClr val="F26B43"/>
          </p15:clr>
        </p15:guide>
        <p15:guide id="21" pos="6519">
          <p15:clr>
            <a:srgbClr val="F26B43"/>
          </p15:clr>
        </p15:guide>
        <p15:guide id="22" pos="7087">
          <p15:clr>
            <a:srgbClr val="F26B43"/>
          </p15:clr>
        </p15:guide>
        <p15:guide id="23" pos="7209">
          <p15:clr>
            <a:srgbClr val="F26B43"/>
          </p15:clr>
        </p15:guide>
        <p15:guide id="24" pos="7778">
          <p15:clr>
            <a:srgbClr val="F26B43"/>
          </p15:clr>
        </p15:guide>
        <p15:guide id="25" pos="7899">
          <p15:clr>
            <a:srgbClr val="F26B43"/>
          </p15:clr>
        </p15:guide>
        <p15:guide id="26" pos="8469">
          <p15:clr>
            <a:srgbClr val="547EBF"/>
          </p15:clr>
        </p15:guide>
        <p15:guide id="27" orient="horz" pos="4937">
          <p15:clr>
            <a:srgbClr val="547EBF"/>
          </p15:clr>
        </p15:guide>
        <p15:guide id="28" orient="horz" pos="305">
          <p15:clr>
            <a:srgbClr val="547EBF"/>
          </p15:clr>
        </p15:guide>
        <p15:guide id="29" orient="horz" pos="676">
          <p15:clr>
            <a:srgbClr val="F26B43"/>
          </p15:clr>
        </p15:guide>
        <p15:guide id="30" orient="horz" pos="798">
          <p15:clr>
            <a:srgbClr val="F26B43"/>
          </p15:clr>
        </p15:guide>
        <p15:guide id="31" orient="horz" pos="1171">
          <p15:clr>
            <a:srgbClr val="F26B43"/>
          </p15:clr>
        </p15:guide>
        <p15:guide id="32" orient="horz" pos="1292">
          <p15:clr>
            <a:srgbClr val="F26B43"/>
          </p15:clr>
        </p15:guide>
        <p15:guide id="33" orient="horz" pos="1665">
          <p15:clr>
            <a:srgbClr val="F26B43"/>
          </p15:clr>
        </p15:guide>
        <p15:guide id="34" orient="horz" pos="1787">
          <p15:clr>
            <a:srgbClr val="F26B43"/>
          </p15:clr>
        </p15:guide>
        <p15:guide id="35" orient="horz" pos="2159">
          <p15:clr>
            <a:srgbClr val="F26B43"/>
          </p15:clr>
        </p15:guide>
        <p15:guide id="36" orient="horz" pos="2281">
          <p15:clr>
            <a:srgbClr val="F26B43"/>
          </p15:clr>
        </p15:guide>
        <p15:guide id="37" orient="horz">
          <p15:clr>
            <a:srgbClr val="547EBF"/>
          </p15:clr>
        </p15:guide>
        <p15:guide id="38" orient="horz" pos="2657">
          <p15:clr>
            <a:srgbClr val="F26B43"/>
          </p15:clr>
        </p15:guide>
        <p15:guide id="39" orient="horz" pos="3148">
          <p15:clr>
            <a:srgbClr val="F26B43"/>
          </p15:clr>
        </p15:guide>
        <p15:guide id="40" orient="horz" pos="3269">
          <p15:clr>
            <a:srgbClr val="F26B43"/>
          </p15:clr>
        </p15:guide>
        <p15:guide id="41" orient="horz" pos="3642">
          <p15:clr>
            <a:srgbClr val="F26B43"/>
          </p15:clr>
        </p15:guide>
        <p15:guide id="42" orient="horz" pos="3764">
          <p15:clr>
            <a:srgbClr val="F26B43"/>
          </p15:clr>
        </p15:guide>
        <p15:guide id="43" orient="horz" pos="4136">
          <p15:clr>
            <a:srgbClr val="F26B43"/>
          </p15:clr>
        </p15:guide>
        <p15:guide id="44" orient="horz" pos="4258">
          <p15:clr>
            <a:srgbClr val="F26B43"/>
          </p15:clr>
        </p15:guide>
        <p15:guide id="45" orient="horz" pos="4630">
          <p15:clr>
            <a:srgbClr val="547EBF"/>
          </p15:clr>
        </p15:guide>
        <p15:guide id="46" orient="horz" pos="4557">
          <p15:clr>
            <a:srgbClr val="5ACBF0"/>
          </p15:clr>
        </p15:guide>
        <p15:guide id="47" orient="horz" pos="277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png"/><Relationship Id="rId7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18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microsoft.com/office/2018/10/relationships/comments" Target="../comments/modernComment_112_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d:image:image1.jpg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676656"/>
            <a:ext cx="6318504" cy="8933688"/>
          </a:xfrm>
          <a:prstGeom prst="roundRect">
            <a:avLst>
              <a:gd name="adj" fmla="val 2026"/>
            </a:avLst>
          </a:prstGeom>
        </p:spPr>
      </p:pic>
      <p:sp>
        <p:nvSpPr>
          <p:cNvPr id="3" name="sd:eyebrow"/>
          <p:cNvSpPr txBox="1"/>
          <p:nvPr/>
        </p:nvSpPr>
        <p:spPr>
          <a:xfrm>
            <a:off x="768096" y="1417320"/>
            <a:ext cx="10378440" cy="36576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 i="0" spc="150">
                <a:solidFill>
                  <a:srgbClr val="56FF71"/>
                </a:solidFill>
                <a:latin typeface="SB Sans Display Ext Semibold"/>
              </a:rPr>
              <a:t>ПРЕЗЕНТАЦИЯ ДОКЛАДА ПО ИССЛЕДОВАНИЮ</a:t>
            </a:r>
          </a:p>
        </p:txBody>
      </p:sp>
      <p:sp>
        <p:nvSpPr>
          <p:cNvPr id="4" name="sd:h1"/>
          <p:cNvSpPr txBox="1"/>
          <p:nvPr/>
        </p:nvSpPr>
        <p:spPr>
          <a:xfrm>
            <a:off x="768096" y="2011680"/>
            <a:ext cx="10378440" cy="283464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98000"/>
              </a:lnSpc>
            </a:pPr>
            <a:r>
              <a:rPr sz="3200" b="1" i="0" cap="all" spc="-76">
                <a:solidFill>
                  <a:srgbClr val="FFFFFF"/>
                </a:solidFill>
                <a:latin typeface="SB Sans Display Ext Semibold"/>
              </a:rPr>
              <a:t>Влияние искусственного</a:t>
            </a:r>
          </a:p>
          <a:p>
            <a:pPr algn="l">
              <a:lnSpc>
                <a:spcPct val="98000"/>
              </a:lnSpc>
            </a:pPr>
            <a:r>
              <a:rPr sz="3200" b="1" i="0" cap="all" spc="-76">
                <a:solidFill>
                  <a:srgbClr val="FFFFFF"/>
                </a:solidFill>
                <a:latin typeface="SB Sans Display Ext Semibold"/>
              </a:rPr>
              <a:t>интеллекта</a:t>
            </a:r>
          </a:p>
          <a:p>
            <a:pPr algn="l">
              <a:lnSpc>
                <a:spcPct val="98000"/>
              </a:lnSpc>
            </a:pPr>
            <a:r>
              <a:rPr sz="3200" b="1" i="0" cap="all" spc="-76">
                <a:solidFill>
                  <a:srgbClr val="FFFFFF"/>
                </a:solidFill>
                <a:latin typeface="SB Sans Display Ext Semibold"/>
              </a:rPr>
              <a:t>на экономику России</a:t>
            </a:r>
          </a:p>
        </p:txBody>
      </p:sp>
      <p:sp>
        <p:nvSpPr>
          <p:cNvPr id="5" name="sd:body"/>
          <p:cNvSpPr txBox="1"/>
          <p:nvPr/>
        </p:nvSpPr>
        <p:spPr>
          <a:xfrm>
            <a:off x="768096" y="5029200"/>
            <a:ext cx="9326880" cy="91440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0" i="0" dirty="0" err="1">
                <a:solidFill>
                  <a:srgbClr val="E5E7EB"/>
                </a:solidFill>
                <a:latin typeface="SB Sans Display"/>
              </a:rPr>
              <a:t>Как</a:t>
            </a:r>
            <a:r>
              <a:rPr sz="2400" b="0" i="0" dirty="0">
                <a:solidFill>
                  <a:srgbClr val="E5E7EB"/>
                </a:solidFill>
                <a:latin typeface="SB Sans Display"/>
              </a:rPr>
              <a:t> ИИ </a:t>
            </a:r>
            <a:r>
              <a:rPr sz="2400" b="0" i="0" dirty="0" err="1">
                <a:solidFill>
                  <a:srgbClr val="E5E7EB"/>
                </a:solidFill>
                <a:latin typeface="SB Sans Display"/>
              </a:rPr>
              <a:t>меняет</a:t>
            </a:r>
            <a:r>
              <a:rPr sz="24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2400" b="0" i="0" dirty="0" err="1">
                <a:solidFill>
                  <a:srgbClr val="E5E7EB"/>
                </a:solidFill>
                <a:latin typeface="SB Sans Display"/>
              </a:rPr>
              <a:t>функции</a:t>
            </a:r>
            <a:r>
              <a:rPr sz="24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2400" b="0" i="0" dirty="0" err="1">
                <a:solidFill>
                  <a:srgbClr val="E5E7EB"/>
                </a:solidFill>
                <a:latin typeface="SB Sans Display"/>
              </a:rPr>
              <a:t>компаний</a:t>
            </a:r>
            <a:r>
              <a:rPr sz="2400" b="0" i="0" dirty="0">
                <a:solidFill>
                  <a:srgbClr val="E5E7EB"/>
                </a:solidFill>
                <a:latin typeface="SB Sans Display"/>
              </a:rPr>
              <a:t>, </a:t>
            </a:r>
            <a:r>
              <a:rPr sz="2400" b="0" i="0" dirty="0" err="1">
                <a:solidFill>
                  <a:srgbClr val="E5E7EB"/>
                </a:solidFill>
                <a:latin typeface="SB Sans Display"/>
              </a:rPr>
              <a:t>отрасли</a:t>
            </a:r>
            <a:r>
              <a:rPr sz="2400" b="0" i="0" dirty="0">
                <a:solidFill>
                  <a:srgbClr val="E5E7EB"/>
                </a:solidFill>
                <a:latin typeface="SB Sans Display"/>
              </a:rPr>
              <a:t> и </a:t>
            </a:r>
            <a:r>
              <a:rPr sz="2400" b="0" i="0" dirty="0" err="1">
                <a:solidFill>
                  <a:srgbClr val="E5E7EB"/>
                </a:solidFill>
                <a:latin typeface="SB Sans Display"/>
              </a:rPr>
              <a:t>механизмы</a:t>
            </a:r>
            <a:r>
              <a:rPr sz="24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2400" b="0" i="0" dirty="0" err="1">
                <a:solidFill>
                  <a:srgbClr val="E5E7EB"/>
                </a:solidFill>
                <a:latin typeface="SB Sans Display"/>
              </a:rPr>
              <a:t>создания</a:t>
            </a:r>
            <a:r>
              <a:rPr sz="24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2400" b="0" i="0" dirty="0" err="1">
                <a:solidFill>
                  <a:srgbClr val="E5E7EB"/>
                </a:solidFill>
                <a:latin typeface="SB Sans Display"/>
              </a:rPr>
              <a:t>экономического</a:t>
            </a:r>
            <a:r>
              <a:rPr sz="24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2400" b="0" i="0" dirty="0" err="1">
                <a:solidFill>
                  <a:srgbClr val="E5E7EB"/>
                </a:solidFill>
                <a:latin typeface="SB Sans Display"/>
              </a:rPr>
              <a:t>эффекта</a:t>
            </a:r>
            <a:endParaRPr sz="2400" b="0" i="0" dirty="0">
              <a:solidFill>
                <a:srgbClr val="E5E7EB"/>
              </a:solidFill>
              <a:latin typeface="SB Sans Display"/>
            </a:endParaRPr>
          </a:p>
        </p:txBody>
      </p:sp>
      <p:sp>
        <p:nvSpPr>
          <p:cNvPr id="6" name="sd:body"/>
          <p:cNvSpPr txBox="1"/>
          <p:nvPr/>
        </p:nvSpPr>
        <p:spPr>
          <a:xfrm>
            <a:off x="768096" y="6263640"/>
            <a:ext cx="10378440" cy="389145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800" b="1" i="0" dirty="0" err="1">
                <a:solidFill>
                  <a:srgbClr val="56FF71"/>
                </a:solidFill>
                <a:latin typeface="SB Sans Display Semibold"/>
              </a:rPr>
              <a:t>Исследование</a:t>
            </a:r>
            <a:r>
              <a:rPr sz="18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1800" b="1" i="0" dirty="0" err="1">
                <a:solidFill>
                  <a:srgbClr val="56FF71"/>
                </a:solidFill>
                <a:latin typeface="SB Sans Display Semibold"/>
              </a:rPr>
              <a:t>СберМаркетинга</a:t>
            </a:r>
            <a:r>
              <a:rPr sz="1800" b="1" i="0" dirty="0">
                <a:solidFill>
                  <a:srgbClr val="56FF71"/>
                </a:solidFill>
                <a:latin typeface="SB Sans Display Semibold"/>
              </a:rPr>
              <a:t> и Data Insight</a:t>
            </a:r>
            <a:r>
              <a:rPr lang="ru-RU" sz="18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1800" b="1" i="0" dirty="0">
                <a:solidFill>
                  <a:srgbClr val="56FF71"/>
                </a:solidFill>
                <a:latin typeface="SB Sans Display Semibold"/>
              </a:rPr>
              <a:t>|</a:t>
            </a:r>
            <a:r>
              <a:rPr lang="ru-RU" sz="18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1800" b="1" i="0" dirty="0">
                <a:solidFill>
                  <a:srgbClr val="56FF71"/>
                </a:solidFill>
                <a:latin typeface="SB Sans Display Semibold"/>
              </a:rPr>
              <a:t>2026</a:t>
            </a:r>
          </a:p>
        </p:txBody>
      </p:sp>
      <p:pic>
        <p:nvPicPr>
          <p:cNvPr id="7" name="Picture 6" descr="sm_logo_d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536" y="8078724"/>
            <a:ext cx="3024934" cy="310896"/>
          </a:xfrm>
          <a:prstGeom prst="rect">
            <a:avLst/>
          </a:prstGeom>
        </p:spPr>
      </p:pic>
      <p:sp>
        <p:nvSpPr>
          <p:cNvPr id="8" name="sd:cobrand"/>
          <p:cNvSpPr txBox="1"/>
          <p:nvPr/>
        </p:nvSpPr>
        <p:spPr>
          <a:xfrm>
            <a:off x="4055462" y="7767828"/>
            <a:ext cx="497433" cy="93268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>
              <a:lnSpc>
                <a:spcPct val="108000"/>
              </a:lnSpc>
            </a:pPr>
            <a:r>
              <a:rPr sz="3060" b="1" i="0">
                <a:solidFill>
                  <a:srgbClr val="56FF71"/>
                </a:solidFill>
                <a:latin typeface="SB Sans Display Ext Semibold"/>
              </a:rPr>
              <a:t>×</a:t>
            </a:r>
          </a:p>
        </p:txBody>
      </p:sp>
      <p:pic>
        <p:nvPicPr>
          <p:cNvPr id="9" name="Picture 8" descr="di_logo_dar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3889" y="8001000"/>
            <a:ext cx="3254890" cy="46634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020E17">
              <a:alpha val="3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sd:h1"/>
          <p:cNvSpPr txBox="1"/>
          <p:nvPr/>
        </p:nvSpPr>
        <p:spPr>
          <a:xfrm>
            <a:off x="676656" y="932688"/>
            <a:ext cx="16934688" cy="11155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 i="0" cap="all" spc="-76">
                <a:solidFill>
                  <a:srgbClr val="FFFFFF"/>
                </a:solidFill>
                <a:latin typeface="SB Sans Display Ext Semibold"/>
              </a:rPr>
              <a:t>Главный результат: использование ИИ ещё не равно экономическому эффекту</a:t>
            </a:r>
          </a:p>
        </p:txBody>
      </p:sp>
      <p:sp>
        <p:nvSpPr>
          <p:cNvPr id="4" name="sd:sub"/>
          <p:cNvSpPr txBox="1"/>
          <p:nvPr/>
        </p:nvSpPr>
        <p:spPr>
          <a:xfrm>
            <a:off x="676656" y="1994408"/>
            <a:ext cx="16934688" cy="79756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2000" b="1" i="0">
                <a:solidFill>
                  <a:srgbClr val="56FF71"/>
                </a:solidFill>
                <a:latin typeface="SB Sans Display Semibold"/>
              </a:rPr>
              <a:t>ИИ используют почти все. Деньги появляются там, где он изменил процесс, а не помог сотруднику быстрее делать ту же работу.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76656" y="3112007"/>
            <a:ext cx="4027932" cy="1645920"/>
          </a:xfrm>
          <a:prstGeom prst="roundRect">
            <a:avLst>
              <a:gd name="adj" fmla="val 7777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sd:number"/>
          <p:cNvSpPr txBox="1"/>
          <p:nvPr/>
        </p:nvSpPr>
        <p:spPr>
          <a:xfrm>
            <a:off x="905256" y="3313175"/>
            <a:ext cx="3707892" cy="822960"/>
          </a:xfrm>
          <a:prstGeom prst="rect">
            <a:avLst/>
          </a:prstGeom>
          <a:noFill/>
        </p:spPr>
        <p:txBody>
          <a:bodyPr wrap="square" anchor="b">
            <a:noAutofit/>
          </a:bodyPr>
          <a:lstStyle/>
          <a:p>
            <a:pPr algn="l">
              <a:lnSpc>
                <a:spcPct val="100000"/>
              </a:lnSpc>
            </a:pPr>
            <a:r>
              <a:rPr sz="4200" b="1" i="0" spc="-76" dirty="0">
                <a:gradFill>
                  <a:gsLst>
                    <a:gs pos="0">
                      <a:srgbClr val="56FF71"/>
                    </a:gs>
                    <a:gs pos="44000">
                      <a:srgbClr val="2BFDCC"/>
                    </a:gs>
                    <a:gs pos="96000">
                      <a:srgbClr val="FFFFFF"/>
                    </a:gs>
                  </a:gsLst>
                  <a:lin ang="0" scaled="1"/>
                </a:gradFill>
                <a:latin typeface="SB Sans Display Ext Semibold"/>
              </a:rPr>
              <a:t>0,7</a:t>
            </a:r>
            <a:r>
              <a:rPr lang="ru-RU" sz="1600" b="1" i="0" dirty="0">
                <a:solidFill>
                  <a:srgbClr val="9BA5B0"/>
                </a:solidFill>
                <a:latin typeface="SB Sans Display Semibold"/>
              </a:rPr>
              <a:t> </a:t>
            </a:r>
            <a:r>
              <a:rPr sz="1600" b="1" i="0" dirty="0">
                <a:solidFill>
                  <a:srgbClr val="9BA5B0"/>
                </a:solidFill>
                <a:latin typeface="SB Sans Display Semibold"/>
              </a:rPr>
              <a:t> </a:t>
            </a:r>
            <a:r>
              <a:rPr sz="1600" b="1" i="0" dirty="0" err="1">
                <a:solidFill>
                  <a:srgbClr val="9BA5B0"/>
                </a:solidFill>
                <a:latin typeface="SB Sans Display Semibold"/>
              </a:rPr>
              <a:t>трлн</a:t>
            </a:r>
            <a:r>
              <a:rPr sz="1600" b="1" i="0" dirty="0">
                <a:solidFill>
                  <a:srgbClr val="9BA5B0"/>
                </a:solidFill>
                <a:latin typeface="SB Sans Display Semibold"/>
              </a:rPr>
              <a:t> ₽/</a:t>
            </a:r>
            <a:r>
              <a:rPr sz="1600" b="1" i="0" dirty="0" err="1">
                <a:solidFill>
                  <a:srgbClr val="9BA5B0"/>
                </a:solidFill>
                <a:latin typeface="SB Sans Display Semibold"/>
              </a:rPr>
              <a:t>год</a:t>
            </a:r>
            <a:endParaRPr sz="1600" b="1" i="0" dirty="0">
              <a:solidFill>
                <a:srgbClr val="9BA5B0"/>
              </a:solidFill>
              <a:latin typeface="SB Sans Display Semibold"/>
            </a:endParaRPr>
          </a:p>
        </p:txBody>
      </p:sp>
      <p:sp>
        <p:nvSpPr>
          <p:cNvPr id="7" name="sd:body"/>
          <p:cNvSpPr txBox="1"/>
          <p:nvPr/>
        </p:nvSpPr>
        <p:spPr>
          <a:xfrm>
            <a:off x="950976" y="4163567"/>
            <a:ext cx="3570732" cy="45720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текущий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прямой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годовой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эффект</a:t>
            </a:r>
            <a:endParaRPr sz="1700" b="0" i="0" dirty="0">
              <a:solidFill>
                <a:srgbClr val="E5E7EB"/>
              </a:solidFill>
              <a:latin typeface="SB Sans Display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978908" y="3112007"/>
            <a:ext cx="4027932" cy="1645920"/>
          </a:xfrm>
          <a:prstGeom prst="roundRect">
            <a:avLst>
              <a:gd name="adj" fmla="val 7777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sd:number"/>
          <p:cNvSpPr txBox="1"/>
          <p:nvPr/>
        </p:nvSpPr>
        <p:spPr>
          <a:xfrm>
            <a:off x="5207508" y="3313175"/>
            <a:ext cx="3707892" cy="822960"/>
          </a:xfrm>
          <a:prstGeom prst="rect">
            <a:avLst/>
          </a:prstGeom>
          <a:noFill/>
        </p:spPr>
        <p:txBody>
          <a:bodyPr wrap="square" anchor="b">
            <a:noAutofit/>
          </a:bodyPr>
          <a:lstStyle/>
          <a:p>
            <a:pPr algn="l">
              <a:lnSpc>
                <a:spcPct val="100000"/>
              </a:lnSpc>
            </a:pPr>
            <a:r>
              <a:rPr sz="4200" b="1" i="0" spc="-76" dirty="0">
                <a:gradFill>
                  <a:gsLst>
                    <a:gs pos="0">
                      <a:srgbClr val="56FF71"/>
                    </a:gs>
                    <a:gs pos="44000">
                      <a:srgbClr val="2BFDCC"/>
                    </a:gs>
                    <a:gs pos="96000">
                      <a:srgbClr val="FFFFFF"/>
                    </a:gs>
                  </a:gsLst>
                  <a:lin ang="0" scaled="1"/>
                </a:gradFill>
                <a:latin typeface="SB Sans Display Ext Semibold"/>
              </a:rPr>
              <a:t>1,8</a:t>
            </a:r>
            <a:r>
              <a:rPr lang="ru-RU" sz="1600" b="1" i="0" dirty="0">
                <a:solidFill>
                  <a:srgbClr val="9BA5B0"/>
                </a:solidFill>
                <a:latin typeface="SB Sans Display Semibold"/>
              </a:rPr>
              <a:t> </a:t>
            </a:r>
            <a:r>
              <a:rPr sz="1600" b="1" i="0" dirty="0">
                <a:solidFill>
                  <a:srgbClr val="9BA5B0"/>
                </a:solidFill>
                <a:latin typeface="SB Sans Display Semibold"/>
              </a:rPr>
              <a:t> </a:t>
            </a:r>
            <a:r>
              <a:rPr sz="1600" b="1" i="0" dirty="0" err="1">
                <a:solidFill>
                  <a:srgbClr val="9BA5B0"/>
                </a:solidFill>
                <a:latin typeface="SB Sans Display Semibold"/>
              </a:rPr>
              <a:t>трлн</a:t>
            </a:r>
            <a:r>
              <a:rPr sz="1600" b="1" i="0" dirty="0">
                <a:solidFill>
                  <a:srgbClr val="9BA5B0"/>
                </a:solidFill>
                <a:latin typeface="SB Sans Display Semibold"/>
              </a:rPr>
              <a:t> ₽/</a:t>
            </a:r>
            <a:r>
              <a:rPr sz="1600" b="1" i="0" dirty="0" err="1">
                <a:solidFill>
                  <a:srgbClr val="9BA5B0"/>
                </a:solidFill>
                <a:latin typeface="SB Sans Display Semibold"/>
              </a:rPr>
              <a:t>год</a:t>
            </a:r>
            <a:endParaRPr sz="1600" b="1" i="0" dirty="0">
              <a:solidFill>
                <a:srgbClr val="9BA5B0"/>
              </a:solidFill>
              <a:latin typeface="SB Sans Display Semibold"/>
            </a:endParaRPr>
          </a:p>
        </p:txBody>
      </p:sp>
      <p:sp>
        <p:nvSpPr>
          <p:cNvPr id="10" name="sd:body"/>
          <p:cNvSpPr txBox="1"/>
          <p:nvPr/>
        </p:nvSpPr>
        <p:spPr>
          <a:xfrm>
            <a:off x="5253228" y="4163567"/>
            <a:ext cx="3570732" cy="45720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700" b="0" i="0">
                <a:solidFill>
                  <a:srgbClr val="E5E7EB"/>
                </a:solidFill>
                <a:latin typeface="SB Sans Display"/>
              </a:rPr>
              <a:t>базовый сценарий, 1–3 года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281160" y="3112007"/>
            <a:ext cx="4027932" cy="1645920"/>
          </a:xfrm>
          <a:prstGeom prst="roundRect">
            <a:avLst>
              <a:gd name="adj" fmla="val 7777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sd:number"/>
          <p:cNvSpPr txBox="1"/>
          <p:nvPr/>
        </p:nvSpPr>
        <p:spPr>
          <a:xfrm>
            <a:off x="9509760" y="3313175"/>
            <a:ext cx="3707892" cy="822960"/>
          </a:xfrm>
          <a:prstGeom prst="rect">
            <a:avLst/>
          </a:prstGeom>
          <a:noFill/>
        </p:spPr>
        <p:txBody>
          <a:bodyPr wrap="square" anchor="b">
            <a:noAutofit/>
          </a:bodyPr>
          <a:lstStyle/>
          <a:p>
            <a:pPr algn="l">
              <a:lnSpc>
                <a:spcPct val="100000"/>
              </a:lnSpc>
            </a:pPr>
            <a:r>
              <a:rPr sz="4200" b="1" i="0" spc="-76" dirty="0">
                <a:gradFill>
                  <a:gsLst>
                    <a:gs pos="0">
                      <a:srgbClr val="56FF71"/>
                    </a:gs>
                    <a:gs pos="44000">
                      <a:srgbClr val="2BFDCC"/>
                    </a:gs>
                    <a:gs pos="96000">
                      <a:srgbClr val="FFFFFF"/>
                    </a:gs>
                  </a:gsLst>
                  <a:lin ang="0" scaled="1"/>
                </a:gradFill>
                <a:latin typeface="SB Sans Display Ext Semibold"/>
              </a:rPr>
              <a:t>2,6</a:t>
            </a:r>
            <a:r>
              <a:rPr lang="ru-RU" sz="1600" b="1" i="0" dirty="0">
                <a:solidFill>
                  <a:srgbClr val="9BA5B0"/>
                </a:solidFill>
                <a:latin typeface="SB Sans Display Semibold"/>
              </a:rPr>
              <a:t> </a:t>
            </a:r>
            <a:r>
              <a:rPr sz="1600" b="1" i="0" dirty="0">
                <a:solidFill>
                  <a:srgbClr val="9BA5B0"/>
                </a:solidFill>
                <a:latin typeface="SB Sans Display Semibold"/>
              </a:rPr>
              <a:t> </a:t>
            </a:r>
            <a:r>
              <a:rPr sz="1600" b="1" i="0" dirty="0" err="1">
                <a:solidFill>
                  <a:srgbClr val="9BA5B0"/>
                </a:solidFill>
                <a:latin typeface="SB Sans Display Semibold"/>
              </a:rPr>
              <a:t>трлн</a:t>
            </a:r>
            <a:r>
              <a:rPr sz="1600" b="1" i="0" dirty="0">
                <a:solidFill>
                  <a:srgbClr val="9BA5B0"/>
                </a:solidFill>
                <a:latin typeface="SB Sans Display Semibold"/>
              </a:rPr>
              <a:t> ₽/</a:t>
            </a:r>
            <a:r>
              <a:rPr sz="1600" b="1" i="0" dirty="0" err="1">
                <a:solidFill>
                  <a:srgbClr val="9BA5B0"/>
                </a:solidFill>
                <a:latin typeface="SB Sans Display Semibold"/>
              </a:rPr>
              <a:t>год</a:t>
            </a:r>
            <a:endParaRPr sz="1600" b="1" i="0" dirty="0">
              <a:solidFill>
                <a:srgbClr val="9BA5B0"/>
              </a:solidFill>
              <a:latin typeface="SB Sans Display Semibold"/>
            </a:endParaRPr>
          </a:p>
        </p:txBody>
      </p:sp>
      <p:sp>
        <p:nvSpPr>
          <p:cNvPr id="13" name="sd:body"/>
          <p:cNvSpPr txBox="1"/>
          <p:nvPr/>
        </p:nvSpPr>
        <p:spPr>
          <a:xfrm>
            <a:off x="9555480" y="4163567"/>
            <a:ext cx="3570732" cy="45720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700" b="0" i="0">
                <a:solidFill>
                  <a:srgbClr val="E5E7EB"/>
                </a:solidFill>
                <a:latin typeface="SB Sans Display"/>
              </a:rPr>
              <a:t>оптимистичный сценарий</a:t>
            </a:r>
          </a:p>
        </p:txBody>
      </p:sp>
      <p:sp>
        <p:nvSpPr>
          <p:cNvPr id="14" name="sd:plate"/>
          <p:cNvSpPr/>
          <p:nvPr/>
        </p:nvSpPr>
        <p:spPr>
          <a:xfrm>
            <a:off x="13583412" y="3112007"/>
            <a:ext cx="4027932" cy="1645920"/>
          </a:xfrm>
          <a:prstGeom prst="roundRect">
            <a:avLst>
              <a:gd name="adj" fmla="val 7777"/>
            </a:avLst>
          </a:prstGeom>
          <a:gradFill>
            <a:gsLst>
              <a:gs pos="0">
                <a:srgbClr val="6624FA"/>
              </a:gs>
              <a:gs pos="100000">
                <a:srgbClr val="23DBB0"/>
              </a:gs>
            </a:gsLst>
            <a:lin ang="21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sd:number"/>
          <p:cNvSpPr txBox="1"/>
          <p:nvPr/>
        </p:nvSpPr>
        <p:spPr>
          <a:xfrm>
            <a:off x="13812012" y="3313175"/>
            <a:ext cx="3707892" cy="822960"/>
          </a:xfrm>
          <a:prstGeom prst="rect">
            <a:avLst/>
          </a:prstGeom>
          <a:noFill/>
        </p:spPr>
        <p:txBody>
          <a:bodyPr wrap="square" anchor="b">
            <a:noAutofit/>
          </a:bodyPr>
          <a:lstStyle/>
          <a:p>
            <a:pPr algn="l">
              <a:lnSpc>
                <a:spcPct val="100000"/>
              </a:lnSpc>
            </a:pPr>
            <a:r>
              <a:rPr sz="4200" b="1" i="0" spc="-76" dirty="0">
                <a:solidFill>
                  <a:srgbClr val="FFFFFF"/>
                </a:solidFill>
                <a:latin typeface="SB Sans Display Ext Semibold"/>
              </a:rPr>
              <a:t>≈85%</a:t>
            </a:r>
            <a:r>
              <a:rPr lang="ru-RU" sz="1600" b="1" i="0" dirty="0">
                <a:solidFill>
                  <a:srgbClr val="FFFFFF"/>
                </a:solidFill>
                <a:latin typeface="SB Sans Display Semibold"/>
              </a:rPr>
              <a:t> </a:t>
            </a:r>
            <a:r>
              <a:rPr sz="1600" b="1" i="0" dirty="0">
                <a:solidFill>
                  <a:srgbClr val="FFFFFF"/>
                </a:solidFill>
                <a:latin typeface="SB Sans Display Semibold"/>
              </a:rPr>
              <a:t> ВДС </a:t>
            </a:r>
            <a:r>
              <a:rPr sz="1600" b="1" i="0" dirty="0" err="1">
                <a:solidFill>
                  <a:srgbClr val="FFFFFF"/>
                </a:solidFill>
                <a:latin typeface="SB Sans Display Semibold"/>
              </a:rPr>
              <a:t>России</a:t>
            </a:r>
            <a:endParaRPr sz="1600" b="1" i="0" dirty="0">
              <a:solidFill>
                <a:srgbClr val="FFFFFF"/>
              </a:solidFill>
              <a:latin typeface="SB Sans Display Semibold"/>
            </a:endParaRPr>
          </a:p>
        </p:txBody>
      </p:sp>
      <p:sp>
        <p:nvSpPr>
          <p:cNvPr id="16" name="sd:body"/>
          <p:cNvSpPr txBox="1"/>
          <p:nvPr/>
        </p:nvSpPr>
        <p:spPr>
          <a:xfrm>
            <a:off x="13857732" y="4163567"/>
            <a:ext cx="3570732" cy="45720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700" b="0" i="0">
                <a:solidFill>
                  <a:srgbClr val="FFFFFF"/>
                </a:solidFill>
                <a:latin typeface="SB Sans Display"/>
              </a:rPr>
              <a:t>охвачено расчётной моделью</a:t>
            </a:r>
          </a:p>
        </p:txBody>
      </p:sp>
      <p:sp>
        <p:nvSpPr>
          <p:cNvPr id="17" name="sd:card_label"/>
          <p:cNvSpPr txBox="1"/>
          <p:nvPr/>
        </p:nvSpPr>
        <p:spPr>
          <a:xfrm>
            <a:off x="676656" y="5215128"/>
            <a:ext cx="7863840" cy="41148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 i="0" cap="all" spc="-76">
                <a:gradFill>
                  <a:gsLst>
                    <a:gs pos="0">
                      <a:srgbClr val="56FF71"/>
                    </a:gs>
                    <a:gs pos="100000">
                      <a:srgbClr val="29FFCC"/>
                    </a:gs>
                  </a:gsLst>
                  <a:lin ang="0" scaled="1"/>
                </a:gradFill>
                <a:latin typeface="SB Sans Display Ext Semibold"/>
              </a:rPr>
              <a:t>Логика измерения эффекта</a:t>
            </a:r>
          </a:p>
        </p:txBody>
      </p:sp>
      <p:pic>
        <p:nvPicPr>
          <p:cNvPr id="18" name="sd:image:image3.png" descr="image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98" y="6175248"/>
            <a:ext cx="7680955" cy="1903111"/>
          </a:xfrm>
          <a:prstGeom prst="rect">
            <a:avLst/>
          </a:prstGeom>
        </p:spPr>
      </p:pic>
      <p:sp>
        <p:nvSpPr>
          <p:cNvPr id="19" name="sd:body"/>
          <p:cNvSpPr txBox="1"/>
          <p:nvPr/>
        </p:nvSpPr>
        <p:spPr>
          <a:xfrm>
            <a:off x="685434" y="5718048"/>
            <a:ext cx="2377440" cy="384048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SB Sans Display Semibold"/>
              </a:rPr>
              <a:t>Операция</a:t>
            </a:r>
          </a:p>
        </p:txBody>
      </p:sp>
      <p:sp>
        <p:nvSpPr>
          <p:cNvPr id="20" name="sd:body"/>
          <p:cNvSpPr txBox="1"/>
          <p:nvPr/>
        </p:nvSpPr>
        <p:spPr>
          <a:xfrm>
            <a:off x="1891344" y="8151511"/>
            <a:ext cx="2377440" cy="384048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SB Sans Display Semibold"/>
              </a:rPr>
              <a:t>Процесс</a:t>
            </a:r>
          </a:p>
        </p:txBody>
      </p:sp>
      <p:sp>
        <p:nvSpPr>
          <p:cNvPr id="21" name="sd:body"/>
          <p:cNvSpPr txBox="1"/>
          <p:nvPr/>
        </p:nvSpPr>
        <p:spPr>
          <a:xfrm>
            <a:off x="2859145" y="5718048"/>
            <a:ext cx="2377440" cy="384048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SB Sans Display Semibold"/>
              </a:rPr>
              <a:t>Функция</a:t>
            </a:r>
          </a:p>
        </p:txBody>
      </p:sp>
      <p:sp>
        <p:nvSpPr>
          <p:cNvPr id="22" name="sd:body"/>
          <p:cNvSpPr txBox="1"/>
          <p:nvPr/>
        </p:nvSpPr>
        <p:spPr>
          <a:xfrm>
            <a:off x="3926799" y="8151511"/>
            <a:ext cx="2377440" cy="384048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SB Sans Display Semibold"/>
              </a:rPr>
              <a:t>Экономика компании</a:t>
            </a:r>
          </a:p>
        </p:txBody>
      </p:sp>
      <p:sp>
        <p:nvSpPr>
          <p:cNvPr id="23" name="sd:body"/>
          <p:cNvSpPr txBox="1"/>
          <p:nvPr/>
        </p:nvSpPr>
        <p:spPr>
          <a:xfrm>
            <a:off x="5109667" y="5718048"/>
            <a:ext cx="2377440" cy="384048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SB Sans Display Semibold"/>
              </a:rPr>
              <a:t>Отрасль</a:t>
            </a:r>
          </a:p>
        </p:txBody>
      </p:sp>
      <p:sp>
        <p:nvSpPr>
          <p:cNvPr id="24" name="sd:body"/>
          <p:cNvSpPr txBox="1"/>
          <p:nvPr/>
        </p:nvSpPr>
        <p:spPr>
          <a:xfrm>
            <a:off x="6161958" y="8151511"/>
            <a:ext cx="2377440" cy="384048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SB Sans Display Semibold"/>
              </a:rPr>
              <a:t>Экономика России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180576" y="5215128"/>
            <a:ext cx="8430767" cy="4477512"/>
          </a:xfrm>
          <a:prstGeom prst="roundRect">
            <a:avLst>
              <a:gd name="adj" fmla="val 2859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9180576" y="5489448"/>
            <a:ext cx="54864" cy="3928872"/>
          </a:xfrm>
          <a:prstGeom prst="rect">
            <a:avLst/>
          </a:prstGeom>
          <a:solidFill>
            <a:srgbClr val="56FF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sd:card_label"/>
          <p:cNvSpPr txBox="1"/>
          <p:nvPr/>
        </p:nvSpPr>
        <p:spPr>
          <a:xfrm>
            <a:off x="9546336" y="5489448"/>
            <a:ext cx="7790688" cy="41148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 i="0" cap="all" spc="-76">
                <a:gradFill>
                  <a:gsLst>
                    <a:gs pos="0">
                      <a:srgbClr val="56FF71"/>
                    </a:gs>
                    <a:gs pos="100000">
                      <a:srgbClr val="29FFCC"/>
                    </a:gs>
                  </a:gsLst>
                  <a:lin ang="0" scaled="1"/>
                </a:gradFill>
                <a:latin typeface="SB Sans Display Ext Semibold"/>
              </a:rPr>
              <a:t>Основные выводы исследования</a:t>
            </a:r>
          </a:p>
        </p:txBody>
      </p:sp>
      <p:sp>
        <p:nvSpPr>
          <p:cNvPr id="28" name="sd:body"/>
          <p:cNvSpPr txBox="1"/>
          <p:nvPr/>
        </p:nvSpPr>
        <p:spPr>
          <a:xfrm>
            <a:off x="9546336" y="6083808"/>
            <a:ext cx="7790688" cy="2361865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marL="249381" indent="-249381" algn="l">
              <a:lnSpc>
                <a:spcPct val="125000"/>
              </a:lnSpc>
              <a:buClr>
                <a:srgbClr val="56FF71"/>
              </a:buClr>
              <a:buFont typeface="SB Sans Display Semibold"/>
              <a:buChar char="•"/>
            </a:pPr>
            <a:r>
              <a:rPr lang="ru-RU" sz="2000" b="0" i="0" dirty="0">
                <a:solidFill>
                  <a:srgbClr val="E5E7EB"/>
                </a:solidFill>
                <a:latin typeface="SB Sans Display"/>
              </a:rPr>
              <a:t>Д</a:t>
            </a:r>
            <a:r>
              <a:rPr sz="2000" b="0" i="0" dirty="0" err="1">
                <a:solidFill>
                  <a:srgbClr val="E5E7EB"/>
                </a:solidFill>
                <a:latin typeface="SB Sans Display"/>
              </a:rPr>
              <a:t>оступ</a:t>
            </a:r>
            <a:r>
              <a:rPr sz="2000" b="0" i="0" dirty="0">
                <a:solidFill>
                  <a:srgbClr val="E5E7EB"/>
                </a:solidFill>
                <a:latin typeface="SB Sans Display"/>
              </a:rPr>
              <a:t> к ИИ </a:t>
            </a:r>
            <a:r>
              <a:rPr sz="2000" b="0" i="0" dirty="0" err="1">
                <a:solidFill>
                  <a:srgbClr val="E5E7EB"/>
                </a:solidFill>
                <a:latin typeface="SB Sans Display"/>
              </a:rPr>
              <a:t>стал</a:t>
            </a:r>
            <a:r>
              <a:rPr sz="20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2000" b="0" i="0" dirty="0" err="1">
                <a:solidFill>
                  <a:srgbClr val="E5E7EB"/>
                </a:solidFill>
                <a:latin typeface="SB Sans Display"/>
              </a:rPr>
              <a:t>дешёвым</a:t>
            </a:r>
            <a:r>
              <a:rPr sz="2000" b="0" i="0" dirty="0">
                <a:solidFill>
                  <a:srgbClr val="E5E7EB"/>
                </a:solidFill>
                <a:latin typeface="SB Sans Display"/>
              </a:rPr>
              <a:t> и </a:t>
            </a:r>
            <a:r>
              <a:rPr sz="2000" b="0" i="0" dirty="0" err="1">
                <a:solidFill>
                  <a:srgbClr val="E5E7EB"/>
                </a:solidFill>
                <a:latin typeface="SB Sans Display"/>
              </a:rPr>
              <a:t>массовым</a:t>
            </a:r>
            <a:r>
              <a:rPr sz="2000" b="0" i="0" dirty="0">
                <a:solidFill>
                  <a:srgbClr val="E5E7EB"/>
                </a:solidFill>
                <a:latin typeface="SB Sans Display"/>
              </a:rPr>
              <a:t>, </a:t>
            </a:r>
            <a:r>
              <a:rPr sz="2000" b="0" i="0" dirty="0" err="1">
                <a:solidFill>
                  <a:srgbClr val="E5E7EB"/>
                </a:solidFill>
                <a:latin typeface="SB Sans Display"/>
              </a:rPr>
              <a:t>перестройка</a:t>
            </a:r>
            <a:r>
              <a:rPr sz="20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2000" b="0" i="0" dirty="0" err="1">
                <a:solidFill>
                  <a:srgbClr val="E5E7EB"/>
                </a:solidFill>
                <a:latin typeface="SB Sans Display"/>
              </a:rPr>
              <a:t>процессов</a:t>
            </a:r>
            <a:r>
              <a:rPr sz="2000" b="0" i="0" dirty="0">
                <a:solidFill>
                  <a:srgbClr val="E5E7EB"/>
                </a:solidFill>
                <a:latin typeface="SB Sans Display"/>
              </a:rPr>
              <a:t> — </a:t>
            </a:r>
            <a:r>
              <a:rPr sz="2000" b="0" i="0" dirty="0" err="1">
                <a:solidFill>
                  <a:srgbClr val="E5E7EB"/>
                </a:solidFill>
                <a:latin typeface="SB Sans Display"/>
              </a:rPr>
              <a:t>нет</a:t>
            </a:r>
            <a:r>
              <a:rPr lang="ru-RU" sz="2000" b="0" i="0" dirty="0">
                <a:solidFill>
                  <a:srgbClr val="E5E7EB"/>
                </a:solidFill>
                <a:latin typeface="SB Sans Display"/>
              </a:rPr>
              <a:t>,</a:t>
            </a:r>
            <a:r>
              <a:rPr sz="20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2000" b="0" i="0" dirty="0" err="1">
                <a:solidFill>
                  <a:srgbClr val="E5E7EB"/>
                </a:solidFill>
                <a:latin typeface="SB Sans Display"/>
              </a:rPr>
              <a:t>отсюда</a:t>
            </a:r>
            <a:r>
              <a:rPr sz="20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2000" b="0" i="0" dirty="0" err="1">
                <a:solidFill>
                  <a:srgbClr val="E5E7EB"/>
                </a:solidFill>
                <a:latin typeface="SB Sans Display"/>
              </a:rPr>
              <a:t>разрыв</a:t>
            </a:r>
            <a:r>
              <a:rPr lang="ru-RU" sz="2000" b="0" i="0" dirty="0">
                <a:solidFill>
                  <a:srgbClr val="E5E7EB"/>
                </a:solidFill>
                <a:latin typeface="SB Sans Display"/>
              </a:rPr>
              <a:t>.</a:t>
            </a:r>
            <a:endParaRPr sz="2000" b="0" i="0" dirty="0">
              <a:solidFill>
                <a:srgbClr val="E5E7EB"/>
              </a:solidFill>
              <a:latin typeface="SB Sans Display"/>
            </a:endParaRPr>
          </a:p>
          <a:p>
            <a:pPr marL="249381" indent="-249381" algn="l">
              <a:lnSpc>
                <a:spcPct val="125000"/>
              </a:lnSpc>
              <a:buClr>
                <a:srgbClr val="56FF71"/>
              </a:buClr>
              <a:buFont typeface="SB Sans Display Semibold"/>
              <a:buChar char="•"/>
            </a:pPr>
            <a:r>
              <a:rPr lang="ru-RU" sz="2000" b="0" i="0" dirty="0">
                <a:solidFill>
                  <a:srgbClr val="E5E7EB"/>
                </a:solidFill>
                <a:latin typeface="SB Sans Display"/>
              </a:rPr>
              <a:t>С</a:t>
            </a:r>
            <a:r>
              <a:rPr sz="2000" b="0" i="0" dirty="0" err="1">
                <a:solidFill>
                  <a:srgbClr val="E5E7EB"/>
                </a:solidFill>
                <a:latin typeface="SB Sans Display"/>
              </a:rPr>
              <a:t>ценарии</a:t>
            </a:r>
            <a:r>
              <a:rPr sz="2000" b="0" i="0" dirty="0">
                <a:solidFill>
                  <a:srgbClr val="E5E7EB"/>
                </a:solidFill>
                <a:latin typeface="SB Sans Display"/>
              </a:rPr>
              <a:t> 0,7</a:t>
            </a:r>
            <a:r>
              <a:rPr lang="ru-RU" sz="2000" b="0" i="0" dirty="0">
                <a:solidFill>
                  <a:srgbClr val="E5E7EB"/>
                </a:solidFill>
                <a:latin typeface="SB Sans Display"/>
              </a:rPr>
              <a:t>/</a:t>
            </a:r>
            <a:r>
              <a:rPr sz="2000" b="0" i="0" dirty="0">
                <a:solidFill>
                  <a:srgbClr val="E5E7EB"/>
                </a:solidFill>
                <a:latin typeface="SB Sans Display"/>
              </a:rPr>
              <a:t>1,8/2,6 </a:t>
            </a:r>
            <a:r>
              <a:rPr sz="2000" b="0" i="0" dirty="0" err="1">
                <a:solidFill>
                  <a:srgbClr val="E5E7EB"/>
                </a:solidFill>
                <a:latin typeface="SB Sans Display"/>
              </a:rPr>
              <a:t>трлн</a:t>
            </a:r>
            <a:r>
              <a:rPr sz="2000" b="0" i="0" dirty="0">
                <a:solidFill>
                  <a:srgbClr val="E5E7EB"/>
                </a:solidFill>
                <a:latin typeface="SB Sans Display"/>
              </a:rPr>
              <a:t> ₽ </a:t>
            </a:r>
            <a:r>
              <a:rPr sz="2000" b="0" i="0" dirty="0" err="1">
                <a:solidFill>
                  <a:srgbClr val="E5E7EB"/>
                </a:solidFill>
                <a:latin typeface="SB Sans Display"/>
              </a:rPr>
              <a:t>отражают</a:t>
            </a:r>
            <a:r>
              <a:rPr sz="20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2000" b="0" i="0" dirty="0" err="1">
                <a:solidFill>
                  <a:srgbClr val="E5E7EB"/>
                </a:solidFill>
                <a:latin typeface="SB Sans Display"/>
              </a:rPr>
              <a:t>последовательные</a:t>
            </a:r>
            <a:r>
              <a:rPr sz="20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2000" b="0" i="0" dirty="0" err="1">
                <a:solidFill>
                  <a:srgbClr val="E5E7EB"/>
                </a:solidFill>
                <a:latin typeface="SB Sans Display"/>
              </a:rPr>
              <a:t>уровни</a:t>
            </a:r>
            <a:r>
              <a:rPr sz="20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2000" b="0" i="0" dirty="0" err="1">
                <a:solidFill>
                  <a:srgbClr val="E5E7EB"/>
                </a:solidFill>
                <a:latin typeface="SB Sans Display"/>
              </a:rPr>
              <a:t>зрелости</a:t>
            </a:r>
            <a:r>
              <a:rPr sz="20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2000" b="0" i="0" dirty="0" err="1">
                <a:solidFill>
                  <a:srgbClr val="E5E7EB"/>
                </a:solidFill>
                <a:latin typeface="SB Sans Display"/>
              </a:rPr>
              <a:t>внедрения</a:t>
            </a:r>
            <a:r>
              <a:rPr sz="2000" b="0" i="0" dirty="0">
                <a:solidFill>
                  <a:srgbClr val="E5E7EB"/>
                </a:solidFill>
                <a:latin typeface="SB Sans Display"/>
              </a:rPr>
              <a:t> ИИ.</a:t>
            </a:r>
          </a:p>
          <a:p>
            <a:pPr marL="249381" indent="-249381" algn="l">
              <a:lnSpc>
                <a:spcPct val="125000"/>
              </a:lnSpc>
              <a:buClr>
                <a:srgbClr val="56FF71"/>
              </a:buClr>
              <a:buFont typeface="SB Sans Display Semibold"/>
              <a:buChar char="•"/>
            </a:pPr>
            <a:r>
              <a:rPr lang="ru-RU" sz="2000" b="0" i="0" dirty="0">
                <a:solidFill>
                  <a:srgbClr val="E5E7EB"/>
                </a:solidFill>
                <a:latin typeface="SB Sans Display"/>
              </a:rPr>
              <a:t>О</a:t>
            </a:r>
            <a:r>
              <a:rPr sz="2000" b="0" i="0" dirty="0" err="1">
                <a:solidFill>
                  <a:srgbClr val="E5E7EB"/>
                </a:solidFill>
                <a:latin typeface="SB Sans Display"/>
              </a:rPr>
              <a:t>рганизационная</a:t>
            </a:r>
            <a:r>
              <a:rPr sz="20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2000" b="0" i="0" dirty="0" err="1">
                <a:solidFill>
                  <a:srgbClr val="E5E7EB"/>
                </a:solidFill>
                <a:latin typeface="SB Sans Display"/>
              </a:rPr>
              <a:t>готовность</a:t>
            </a:r>
            <a:r>
              <a:rPr sz="20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2000" b="0" i="0" dirty="0" err="1">
                <a:solidFill>
                  <a:srgbClr val="E5E7EB"/>
                </a:solidFill>
                <a:latin typeface="SB Sans Display"/>
              </a:rPr>
              <a:t>становится</a:t>
            </a:r>
            <a:r>
              <a:rPr sz="20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2000" b="0" i="0" dirty="0" err="1">
                <a:solidFill>
                  <a:srgbClr val="E5E7EB"/>
                </a:solidFill>
                <a:latin typeface="SB Sans Display"/>
              </a:rPr>
              <a:t>ограничением</a:t>
            </a:r>
            <a:r>
              <a:rPr sz="20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2000" b="0" i="0" dirty="0" err="1">
                <a:solidFill>
                  <a:srgbClr val="E5E7EB"/>
                </a:solidFill>
                <a:latin typeface="SB Sans Display"/>
              </a:rPr>
              <a:t>быстрее</a:t>
            </a:r>
            <a:r>
              <a:rPr sz="2000" b="0" i="0" dirty="0">
                <a:solidFill>
                  <a:srgbClr val="E5E7EB"/>
                </a:solidFill>
                <a:latin typeface="SB Sans Display"/>
              </a:rPr>
              <a:t>, </a:t>
            </a:r>
            <a:r>
              <a:rPr sz="2000" b="0" i="0" dirty="0" err="1">
                <a:solidFill>
                  <a:srgbClr val="E5E7EB"/>
                </a:solidFill>
                <a:latin typeface="SB Sans Display"/>
              </a:rPr>
              <a:t>чем</a:t>
            </a:r>
            <a:r>
              <a:rPr sz="20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2000" b="0" i="0" dirty="0" err="1">
                <a:solidFill>
                  <a:srgbClr val="E5E7EB"/>
                </a:solidFill>
                <a:latin typeface="SB Sans Display"/>
              </a:rPr>
              <a:t>качество</a:t>
            </a:r>
            <a:r>
              <a:rPr sz="20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2000" b="0" i="0" dirty="0" err="1">
                <a:solidFill>
                  <a:srgbClr val="E5E7EB"/>
                </a:solidFill>
                <a:latin typeface="SB Sans Display"/>
              </a:rPr>
              <a:t>самой</a:t>
            </a:r>
            <a:r>
              <a:rPr sz="20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2000" b="0" i="0" dirty="0" err="1">
                <a:solidFill>
                  <a:srgbClr val="E5E7EB"/>
                </a:solidFill>
                <a:latin typeface="SB Sans Display"/>
              </a:rPr>
              <a:t>модели</a:t>
            </a:r>
            <a:r>
              <a:rPr lang="ru-RU" sz="2000" b="0" i="0" dirty="0">
                <a:solidFill>
                  <a:srgbClr val="E5E7EB"/>
                </a:solidFill>
                <a:latin typeface="SB Sans Display"/>
              </a:rPr>
              <a:t>.</a:t>
            </a:r>
            <a:endParaRPr sz="2000" b="0" i="0" dirty="0">
              <a:solidFill>
                <a:srgbClr val="E5E7EB"/>
              </a:solidFill>
              <a:latin typeface="SB Sans Display"/>
            </a:endParaRPr>
          </a:p>
        </p:txBody>
      </p:sp>
      <p:pic>
        <p:nvPicPr>
          <p:cNvPr id="29" name="sd:chrome:cobrand" descr="sm_logo_d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6" y="413766"/>
            <a:ext cx="1868341" cy="192024"/>
          </a:xfrm>
          <a:prstGeom prst="rect">
            <a:avLst/>
          </a:prstGeom>
        </p:spPr>
      </p:pic>
      <p:sp>
        <p:nvSpPr>
          <p:cNvPr id="30" name="sd:chrome:cobrand"/>
          <p:cNvSpPr txBox="1"/>
          <p:nvPr/>
        </p:nvSpPr>
        <p:spPr>
          <a:xfrm>
            <a:off x="2650610" y="221742"/>
            <a:ext cx="307238" cy="57607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>
              <a:lnSpc>
                <a:spcPct val="108000"/>
              </a:lnSpc>
            </a:pPr>
            <a:r>
              <a:rPr sz="1889" b="1" i="0">
                <a:solidFill>
                  <a:srgbClr val="56FF71"/>
                </a:solidFill>
                <a:latin typeface="SB Sans Display Ext Semibold"/>
              </a:rPr>
              <a:t>×</a:t>
            </a:r>
          </a:p>
        </p:txBody>
      </p:sp>
      <p:pic>
        <p:nvPicPr>
          <p:cNvPr id="31" name="sd:chrome:cobrand" descr="di_logo_dar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3462" y="365760"/>
            <a:ext cx="2010373" cy="288036"/>
          </a:xfrm>
          <a:prstGeom prst="rect">
            <a:avLst/>
          </a:prstGeom>
        </p:spPr>
      </p:pic>
      <p:sp>
        <p:nvSpPr>
          <p:cNvPr id="32" name="sd:chrome:pagenum"/>
          <p:cNvSpPr txBox="1"/>
          <p:nvPr/>
        </p:nvSpPr>
        <p:spPr>
          <a:xfrm>
            <a:off x="16514064" y="365760"/>
            <a:ext cx="1097280" cy="310896"/>
          </a:xfrm>
          <a:prstGeom prst="rect">
            <a:avLst/>
          </a:prstGeom>
          <a:noFill/>
        </p:spPr>
        <p:txBody>
          <a:bodyPr wrap="square" lIns="0" rIns="0" anchor="ctr">
            <a:spAutoFit/>
          </a:bodyPr>
          <a:lstStyle/>
          <a:p>
            <a:pPr algn="r">
              <a:lnSpc>
                <a:spcPct val="108000"/>
              </a:lnSpc>
            </a:pPr>
            <a:r>
              <a:rPr sz="1200" b="0" i="0">
                <a:solidFill>
                  <a:srgbClr val="E5E7EB"/>
                </a:solidFill>
                <a:latin typeface="SB Sans Text"/>
              </a:rPr>
              <a:t>02 / 20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020E17">
              <a:alpha val="3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sd:h1"/>
          <p:cNvSpPr txBox="1"/>
          <p:nvPr/>
        </p:nvSpPr>
        <p:spPr>
          <a:xfrm>
            <a:off x="676656" y="932688"/>
            <a:ext cx="16934688" cy="11155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 i="0" cap="all" spc="-76">
                <a:solidFill>
                  <a:srgbClr val="FFFFFF"/>
                </a:solidFill>
                <a:latin typeface="SB Sans Display Ext Semibold"/>
              </a:rPr>
              <a:t>Эффект концентрируется в четырёх типах задач</a:t>
            </a:r>
          </a:p>
        </p:txBody>
      </p:sp>
      <p:sp>
        <p:nvSpPr>
          <p:cNvPr id="4" name="sd:sub"/>
          <p:cNvSpPr txBox="1"/>
          <p:nvPr/>
        </p:nvSpPr>
        <p:spPr>
          <a:xfrm>
            <a:off x="676656" y="1994408"/>
            <a:ext cx="16934688" cy="79756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Эффект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переносится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не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 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между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отраслями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, а 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между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типами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работы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.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Ниже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 —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двенадцать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внедрений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с 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подтверждёнными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метриками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76656" y="3112007"/>
            <a:ext cx="4027932" cy="5519928"/>
          </a:xfrm>
          <a:prstGeom prst="roundRect">
            <a:avLst>
              <a:gd name="adj" fmla="val 3178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sd:plate"/>
          <p:cNvSpPr/>
          <p:nvPr/>
        </p:nvSpPr>
        <p:spPr>
          <a:xfrm>
            <a:off x="676656" y="3112007"/>
            <a:ext cx="4027932" cy="868680"/>
          </a:xfrm>
          <a:prstGeom prst="round2SameRect">
            <a:avLst>
              <a:gd name="adj1" fmla="val 14736"/>
              <a:gd name="adj2" fmla="val 0"/>
            </a:avLst>
          </a:prstGeom>
          <a:gradFill>
            <a:gsLst>
              <a:gs pos="0">
                <a:srgbClr val="6624FA"/>
              </a:gs>
              <a:gs pos="100000">
                <a:srgbClr val="23DBB0"/>
              </a:gs>
            </a:gsLst>
            <a:lin ang="21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sd:card_label"/>
          <p:cNvSpPr txBox="1"/>
          <p:nvPr/>
        </p:nvSpPr>
        <p:spPr>
          <a:xfrm>
            <a:off x="905256" y="3112007"/>
            <a:ext cx="3662172" cy="868680"/>
          </a:xfrm>
          <a:prstGeom prst="rect">
            <a:avLst/>
          </a:prstGeom>
          <a:noFill/>
        </p:spPr>
        <p:txBody>
          <a:bodyPr wrap="square" lIns="0" r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 i="0" cap="all" spc="-76">
                <a:solidFill>
                  <a:srgbClr val="FFFFFF"/>
                </a:solidFill>
                <a:latin typeface="SB Sans Display Ext Semibold"/>
              </a:rPr>
              <a:t>Коммуникация</a:t>
            </a:r>
          </a:p>
        </p:txBody>
      </p:sp>
      <p:sp>
        <p:nvSpPr>
          <p:cNvPr id="8" name="sd:body"/>
          <p:cNvSpPr txBox="1"/>
          <p:nvPr/>
        </p:nvSpPr>
        <p:spPr>
          <a:xfrm>
            <a:off x="905256" y="4099559"/>
            <a:ext cx="3662172" cy="323165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ru-RU" sz="1500" b="0" i="1" dirty="0">
                <a:solidFill>
                  <a:srgbClr val="2BFDCC"/>
                </a:solidFill>
                <a:latin typeface="SB Sans Display"/>
              </a:rPr>
              <a:t>М</a:t>
            </a:r>
            <a:r>
              <a:rPr sz="1500" b="0" i="1" dirty="0" err="1">
                <a:solidFill>
                  <a:srgbClr val="2BFDCC"/>
                </a:solidFill>
                <a:latin typeface="SB Sans Display"/>
              </a:rPr>
              <a:t>етрика</a:t>
            </a:r>
            <a:r>
              <a:rPr sz="1500" b="0" i="1" dirty="0">
                <a:solidFill>
                  <a:srgbClr val="2BFDCC"/>
                </a:solidFill>
                <a:latin typeface="SB Sans Display"/>
              </a:rPr>
              <a:t> — </a:t>
            </a:r>
            <a:r>
              <a:rPr sz="1500" b="0" i="1" dirty="0" err="1">
                <a:solidFill>
                  <a:srgbClr val="2BFDCC"/>
                </a:solidFill>
                <a:latin typeface="SB Sans Display"/>
              </a:rPr>
              <a:t>цена</a:t>
            </a:r>
            <a:r>
              <a:rPr sz="1500" b="0" i="1" dirty="0">
                <a:solidFill>
                  <a:srgbClr val="2BFDCC"/>
                </a:solidFill>
                <a:latin typeface="SB Sans Display"/>
              </a:rPr>
              <a:t> </a:t>
            </a:r>
            <a:r>
              <a:rPr sz="1500" b="0" i="1" dirty="0" err="1">
                <a:solidFill>
                  <a:srgbClr val="2BFDCC"/>
                </a:solidFill>
                <a:latin typeface="SB Sans Display"/>
              </a:rPr>
              <a:t>контакта</a:t>
            </a:r>
            <a:endParaRPr sz="1500" b="0" i="1" dirty="0">
              <a:solidFill>
                <a:srgbClr val="2BFDCC"/>
              </a:solidFill>
              <a:latin typeface="SB Sans Display"/>
            </a:endParaRPr>
          </a:p>
        </p:txBody>
      </p:sp>
      <p:sp>
        <p:nvSpPr>
          <p:cNvPr id="9" name="sd:body"/>
          <p:cNvSpPr txBox="1"/>
          <p:nvPr/>
        </p:nvSpPr>
        <p:spPr>
          <a:xfrm>
            <a:off x="905256" y="4575048"/>
            <a:ext cx="3662172" cy="36576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 i="0" dirty="0">
                <a:solidFill>
                  <a:srgbClr val="FFFFFF"/>
                </a:solidFill>
                <a:latin typeface="SB Sans Display Semibold"/>
              </a:rPr>
              <a:t>ECCO</a:t>
            </a:r>
          </a:p>
        </p:txBody>
      </p:sp>
      <p:sp>
        <p:nvSpPr>
          <p:cNvPr id="10" name="sd:body"/>
          <p:cNvSpPr txBox="1"/>
          <p:nvPr/>
        </p:nvSpPr>
        <p:spPr>
          <a:xfrm>
            <a:off x="905256" y="4959096"/>
            <a:ext cx="3662172" cy="620106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lang="ru-RU" sz="1500" b="0" i="0" dirty="0">
                <a:solidFill>
                  <a:srgbClr val="E5E7EB"/>
                </a:solidFill>
                <a:latin typeface="SB Sans Display"/>
              </a:rPr>
              <a:t>К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онверсия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 SMS 0,41% → 0,65%, 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доходность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сообщения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 +20%</a:t>
            </a:r>
          </a:p>
        </p:txBody>
      </p:sp>
      <p:cxnSp>
        <p:nvCxnSpPr>
          <p:cNvPr id="11" name="sd:line"/>
          <p:cNvCxnSpPr/>
          <p:nvPr/>
        </p:nvCxnSpPr>
        <p:spPr>
          <a:xfrm>
            <a:off x="905256" y="5771896"/>
            <a:ext cx="3570732" cy="0"/>
          </a:xfrm>
          <a:prstGeom prst="line">
            <a:avLst/>
          </a:prstGeom>
          <a:ln w="12700">
            <a:solidFill>
              <a:srgbClr val="56FF71">
                <a:alpha val="3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sd:body"/>
          <p:cNvSpPr txBox="1"/>
          <p:nvPr/>
        </p:nvSpPr>
        <p:spPr>
          <a:xfrm>
            <a:off x="905256" y="5881624"/>
            <a:ext cx="3662172" cy="36576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 i="0">
                <a:solidFill>
                  <a:srgbClr val="FFFFFF"/>
                </a:solidFill>
                <a:latin typeface="SB Sans Display Semibold"/>
              </a:rPr>
              <a:t>Vodafone</a:t>
            </a:r>
          </a:p>
        </p:txBody>
      </p:sp>
      <p:sp>
        <p:nvSpPr>
          <p:cNvPr id="13" name="sd:body"/>
          <p:cNvSpPr txBox="1"/>
          <p:nvPr/>
        </p:nvSpPr>
        <p:spPr>
          <a:xfrm>
            <a:off x="905256" y="6265672"/>
            <a:ext cx="3662172" cy="620106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lang="ru-RU" sz="1500" dirty="0">
                <a:solidFill>
                  <a:srgbClr val="E5E7EB"/>
                </a:solidFill>
                <a:latin typeface="SB Sans Display"/>
              </a:rPr>
              <a:t>Б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олее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 70% 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обращений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закрываются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автоматически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, NPS +8 п.</a:t>
            </a:r>
            <a:r>
              <a:rPr lang="ru-RU" sz="15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п.</a:t>
            </a:r>
          </a:p>
        </p:txBody>
      </p:sp>
      <p:cxnSp>
        <p:nvCxnSpPr>
          <p:cNvPr id="14" name="sd:line"/>
          <p:cNvCxnSpPr/>
          <p:nvPr/>
        </p:nvCxnSpPr>
        <p:spPr>
          <a:xfrm>
            <a:off x="905256" y="7078472"/>
            <a:ext cx="3570732" cy="0"/>
          </a:xfrm>
          <a:prstGeom prst="line">
            <a:avLst/>
          </a:prstGeom>
          <a:ln w="12700">
            <a:solidFill>
              <a:srgbClr val="56FF71">
                <a:alpha val="3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sd:body"/>
          <p:cNvSpPr txBox="1"/>
          <p:nvPr/>
        </p:nvSpPr>
        <p:spPr>
          <a:xfrm>
            <a:off x="905256" y="7188200"/>
            <a:ext cx="3662172" cy="36576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 i="0" dirty="0" err="1">
                <a:solidFill>
                  <a:srgbClr val="FFFFFF"/>
                </a:solidFill>
                <a:latin typeface="SB Sans Display Semibold"/>
              </a:rPr>
              <a:t>Российский</a:t>
            </a:r>
            <a:r>
              <a:rPr sz="1700" b="1" i="0" dirty="0">
                <a:solidFill>
                  <a:srgbClr val="FFFFFF"/>
                </a:solidFill>
                <a:latin typeface="SB Sans Display Semibold"/>
              </a:rPr>
              <a:t> р</a:t>
            </a:r>
            <a:r>
              <a:rPr lang="ru-RU" sz="1700" b="1" i="0" dirty="0">
                <a:solidFill>
                  <a:srgbClr val="FFFFFF"/>
                </a:solidFill>
                <a:latin typeface="SB Sans Display Semibold"/>
              </a:rPr>
              <a:t>е</a:t>
            </a:r>
            <a:r>
              <a:rPr sz="1700" b="1" i="0" dirty="0" err="1">
                <a:solidFill>
                  <a:srgbClr val="FFFFFF"/>
                </a:solidFill>
                <a:latin typeface="SB Sans Display Semibold"/>
              </a:rPr>
              <a:t>тейл</a:t>
            </a:r>
            <a:endParaRPr sz="1700" b="1" i="0" dirty="0">
              <a:solidFill>
                <a:srgbClr val="FFFFFF"/>
              </a:solidFill>
              <a:latin typeface="SB Sans Display Semibold"/>
            </a:endParaRPr>
          </a:p>
        </p:txBody>
      </p:sp>
      <p:sp>
        <p:nvSpPr>
          <p:cNvPr id="16" name="sd:body"/>
          <p:cNvSpPr txBox="1"/>
          <p:nvPr/>
        </p:nvSpPr>
        <p:spPr>
          <a:xfrm>
            <a:off x="905256" y="7572248"/>
            <a:ext cx="3662172" cy="620106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lang="ru-RU" sz="1500" b="0" i="0" dirty="0">
                <a:solidFill>
                  <a:srgbClr val="E5E7EB"/>
                </a:solidFill>
                <a:latin typeface="SB Sans Display"/>
              </a:rPr>
              <a:t>А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втоответчик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снимает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половину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вопросов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, −30% 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времени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операторов</a:t>
            </a:r>
            <a:endParaRPr sz="1500" b="0" i="0" dirty="0">
              <a:solidFill>
                <a:srgbClr val="E5E7EB"/>
              </a:solidFill>
              <a:latin typeface="SB Sans Display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4978908" y="3112007"/>
            <a:ext cx="4027932" cy="5519928"/>
          </a:xfrm>
          <a:prstGeom prst="roundRect">
            <a:avLst>
              <a:gd name="adj" fmla="val 3178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sd:plate"/>
          <p:cNvSpPr/>
          <p:nvPr/>
        </p:nvSpPr>
        <p:spPr>
          <a:xfrm>
            <a:off x="4978908" y="3112007"/>
            <a:ext cx="4027932" cy="868680"/>
          </a:xfrm>
          <a:prstGeom prst="round2SameRect">
            <a:avLst>
              <a:gd name="adj1" fmla="val 14736"/>
              <a:gd name="adj2" fmla="val 0"/>
            </a:avLst>
          </a:prstGeom>
          <a:gradFill>
            <a:gsLst>
              <a:gs pos="0">
                <a:srgbClr val="6624FA"/>
              </a:gs>
              <a:gs pos="100000">
                <a:srgbClr val="23DBB0"/>
              </a:gs>
            </a:gsLst>
            <a:lin ang="21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sd:card_label"/>
          <p:cNvSpPr txBox="1"/>
          <p:nvPr/>
        </p:nvSpPr>
        <p:spPr>
          <a:xfrm>
            <a:off x="5207508" y="3112007"/>
            <a:ext cx="3662172" cy="868680"/>
          </a:xfrm>
          <a:prstGeom prst="rect">
            <a:avLst/>
          </a:prstGeom>
          <a:noFill/>
        </p:spPr>
        <p:txBody>
          <a:bodyPr wrap="square" lIns="0" r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 i="0" cap="all" spc="-76">
                <a:solidFill>
                  <a:srgbClr val="FFFFFF"/>
                </a:solidFill>
                <a:latin typeface="SB Sans Display Ext Semibold"/>
              </a:rPr>
              <a:t>Подготовка материалов</a:t>
            </a:r>
          </a:p>
        </p:txBody>
      </p:sp>
      <p:sp>
        <p:nvSpPr>
          <p:cNvPr id="20" name="sd:body"/>
          <p:cNvSpPr txBox="1"/>
          <p:nvPr/>
        </p:nvSpPr>
        <p:spPr>
          <a:xfrm>
            <a:off x="5207508" y="4099559"/>
            <a:ext cx="3662172" cy="323165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ru-RU" sz="1500" b="0" i="1" dirty="0">
                <a:solidFill>
                  <a:srgbClr val="2BFDCC"/>
                </a:solidFill>
                <a:latin typeface="SB Sans Display"/>
              </a:rPr>
              <a:t>М</a:t>
            </a:r>
            <a:r>
              <a:rPr sz="1500" b="0" i="1" dirty="0" err="1">
                <a:solidFill>
                  <a:srgbClr val="2BFDCC"/>
                </a:solidFill>
                <a:latin typeface="SB Sans Display"/>
              </a:rPr>
              <a:t>етрика</a:t>
            </a:r>
            <a:r>
              <a:rPr sz="1500" b="0" i="1" dirty="0">
                <a:solidFill>
                  <a:srgbClr val="2BFDCC"/>
                </a:solidFill>
                <a:latin typeface="SB Sans Display"/>
              </a:rPr>
              <a:t> — </a:t>
            </a:r>
            <a:r>
              <a:rPr sz="1500" b="0" i="1" dirty="0" err="1">
                <a:solidFill>
                  <a:srgbClr val="2BFDCC"/>
                </a:solidFill>
                <a:latin typeface="SB Sans Display"/>
              </a:rPr>
              <a:t>скорость</a:t>
            </a:r>
            <a:r>
              <a:rPr sz="1500" b="0" i="1" dirty="0">
                <a:solidFill>
                  <a:srgbClr val="2BFDCC"/>
                </a:solidFill>
                <a:latin typeface="SB Sans Display"/>
              </a:rPr>
              <a:t> </a:t>
            </a:r>
            <a:r>
              <a:rPr sz="1500" b="0" i="1" dirty="0" err="1">
                <a:solidFill>
                  <a:srgbClr val="2BFDCC"/>
                </a:solidFill>
                <a:latin typeface="SB Sans Display"/>
              </a:rPr>
              <a:t>подготовки</a:t>
            </a:r>
            <a:endParaRPr sz="1500" b="0" i="1" dirty="0">
              <a:solidFill>
                <a:srgbClr val="2BFDCC"/>
              </a:solidFill>
              <a:latin typeface="SB Sans Display"/>
            </a:endParaRPr>
          </a:p>
        </p:txBody>
      </p:sp>
      <p:sp>
        <p:nvSpPr>
          <p:cNvPr id="21" name="sd:body"/>
          <p:cNvSpPr txBox="1"/>
          <p:nvPr/>
        </p:nvSpPr>
        <p:spPr>
          <a:xfrm>
            <a:off x="5207508" y="4575048"/>
            <a:ext cx="3662172" cy="36576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ru-RU" sz="1700" b="1" i="0" dirty="0">
                <a:solidFill>
                  <a:srgbClr val="FFFFFF"/>
                </a:solidFill>
                <a:latin typeface="SB Sans Display Semibold"/>
              </a:rPr>
              <a:t>«</a:t>
            </a:r>
            <a:r>
              <a:rPr sz="1700" b="1" i="0" dirty="0" err="1">
                <a:solidFill>
                  <a:srgbClr val="FFFFFF"/>
                </a:solidFill>
                <a:latin typeface="SB Sans Display Semibold"/>
              </a:rPr>
              <a:t>Абсолют</a:t>
            </a:r>
            <a:r>
              <a:rPr sz="1700" b="1" i="0" dirty="0">
                <a:solidFill>
                  <a:srgbClr val="FFFFFF"/>
                </a:solidFill>
                <a:latin typeface="SB Sans Display Semibold"/>
              </a:rPr>
              <a:t> </a:t>
            </a:r>
            <a:r>
              <a:rPr sz="1700" b="1" i="0" dirty="0" err="1">
                <a:solidFill>
                  <a:srgbClr val="FFFFFF"/>
                </a:solidFill>
                <a:latin typeface="SB Sans Display Semibold"/>
              </a:rPr>
              <a:t>Страхование</a:t>
            </a:r>
            <a:r>
              <a:rPr lang="ru-RU" sz="1700" b="1" dirty="0">
                <a:solidFill>
                  <a:srgbClr val="FFFFFF"/>
                </a:solidFill>
                <a:latin typeface="SB Sans Display Semibold"/>
              </a:rPr>
              <a:t>»</a:t>
            </a:r>
            <a:endParaRPr sz="1700" b="1" i="0" dirty="0">
              <a:solidFill>
                <a:srgbClr val="FFFFFF"/>
              </a:solidFill>
              <a:latin typeface="SB Sans Display Semibold"/>
            </a:endParaRPr>
          </a:p>
        </p:txBody>
      </p:sp>
      <p:sp>
        <p:nvSpPr>
          <p:cNvPr id="22" name="sd:body"/>
          <p:cNvSpPr txBox="1"/>
          <p:nvPr/>
        </p:nvSpPr>
        <p:spPr>
          <a:xfrm>
            <a:off x="5207508" y="4959096"/>
            <a:ext cx="3662172" cy="620106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lang="ru-RU" sz="1500" b="0" i="0" dirty="0">
                <a:solidFill>
                  <a:srgbClr val="E5E7EB"/>
                </a:solidFill>
                <a:latin typeface="SB Sans Display"/>
              </a:rPr>
              <a:t>П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ромышленная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версия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за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месяц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вместо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порядка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семи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месяцев</a:t>
            </a:r>
            <a:endParaRPr sz="1500" b="0" i="0" dirty="0">
              <a:solidFill>
                <a:srgbClr val="E5E7EB"/>
              </a:solidFill>
              <a:latin typeface="SB Sans Display"/>
            </a:endParaRPr>
          </a:p>
        </p:txBody>
      </p:sp>
      <p:cxnSp>
        <p:nvCxnSpPr>
          <p:cNvPr id="23" name="sd:line"/>
          <p:cNvCxnSpPr/>
          <p:nvPr/>
        </p:nvCxnSpPr>
        <p:spPr>
          <a:xfrm>
            <a:off x="5207508" y="5771896"/>
            <a:ext cx="3570732" cy="0"/>
          </a:xfrm>
          <a:prstGeom prst="line">
            <a:avLst/>
          </a:prstGeom>
          <a:ln w="12700">
            <a:solidFill>
              <a:srgbClr val="56FF71">
                <a:alpha val="3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sd:body"/>
          <p:cNvSpPr txBox="1"/>
          <p:nvPr/>
        </p:nvSpPr>
        <p:spPr>
          <a:xfrm>
            <a:off x="5207508" y="5881624"/>
            <a:ext cx="3662172" cy="36576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 i="0" dirty="0">
                <a:solidFill>
                  <a:srgbClr val="FFFFFF"/>
                </a:solidFill>
                <a:latin typeface="SB Sans Display Semibold"/>
              </a:rPr>
              <a:t>C.</a:t>
            </a:r>
            <a:r>
              <a:rPr lang="ru-RU" sz="1700" b="1" i="0" dirty="0">
                <a:solidFill>
                  <a:srgbClr val="FFFFFF"/>
                </a:solidFill>
                <a:latin typeface="SB Sans Display Semibold"/>
              </a:rPr>
              <a:t> </a:t>
            </a:r>
            <a:r>
              <a:rPr sz="1700" b="1" i="0" dirty="0">
                <a:solidFill>
                  <a:srgbClr val="FFFFFF"/>
                </a:solidFill>
                <a:latin typeface="SB Sans Display Semibold"/>
              </a:rPr>
              <a:t>H. Robinson</a:t>
            </a:r>
          </a:p>
        </p:txBody>
      </p:sp>
      <p:sp>
        <p:nvSpPr>
          <p:cNvPr id="25" name="sd:body"/>
          <p:cNvSpPr txBox="1"/>
          <p:nvPr/>
        </p:nvSpPr>
        <p:spPr>
          <a:xfrm>
            <a:off x="5207508" y="6265672"/>
            <a:ext cx="3662172" cy="620106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lang="ru-RU" sz="1500" b="0" i="0" dirty="0">
                <a:solidFill>
                  <a:srgbClr val="E5E7EB"/>
                </a:solidFill>
                <a:latin typeface="SB Sans Display"/>
              </a:rPr>
              <a:t>Время о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твет</a:t>
            </a:r>
            <a:r>
              <a:rPr lang="ru-RU" sz="1500" b="0" i="0" dirty="0">
                <a:solidFill>
                  <a:srgbClr val="E5E7EB"/>
                </a:solidFill>
                <a:latin typeface="SB Sans Display"/>
              </a:rPr>
              <a:t>а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клиенту</a:t>
            </a:r>
            <a:r>
              <a:rPr lang="ru-RU" sz="1500" b="0" i="0" dirty="0">
                <a:solidFill>
                  <a:srgbClr val="E5E7EB"/>
                </a:solidFill>
                <a:latin typeface="SB Sans Display"/>
              </a:rPr>
              <a:t> уменьшилось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 с 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часов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до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 32 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секунд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, 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темп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 +15%</a:t>
            </a:r>
          </a:p>
        </p:txBody>
      </p:sp>
      <p:cxnSp>
        <p:nvCxnSpPr>
          <p:cNvPr id="26" name="sd:line"/>
          <p:cNvCxnSpPr/>
          <p:nvPr/>
        </p:nvCxnSpPr>
        <p:spPr>
          <a:xfrm>
            <a:off x="5207508" y="7078472"/>
            <a:ext cx="3570732" cy="0"/>
          </a:xfrm>
          <a:prstGeom prst="line">
            <a:avLst/>
          </a:prstGeom>
          <a:ln w="12700">
            <a:solidFill>
              <a:srgbClr val="56FF71">
                <a:alpha val="3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sd:body"/>
          <p:cNvSpPr txBox="1"/>
          <p:nvPr/>
        </p:nvSpPr>
        <p:spPr>
          <a:xfrm>
            <a:off x="5207508" y="7188200"/>
            <a:ext cx="3662172" cy="36576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 i="0">
                <a:solidFill>
                  <a:srgbClr val="FFFFFF"/>
                </a:solidFill>
                <a:latin typeface="SB Sans Display Semibold"/>
              </a:rPr>
              <a:t>Matalan и Central Group</a:t>
            </a:r>
          </a:p>
        </p:txBody>
      </p:sp>
      <p:sp>
        <p:nvSpPr>
          <p:cNvPr id="28" name="sd:body"/>
          <p:cNvSpPr txBox="1"/>
          <p:nvPr/>
        </p:nvSpPr>
        <p:spPr>
          <a:xfrm>
            <a:off x="5207508" y="7572248"/>
            <a:ext cx="3662172" cy="620106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lang="ru-RU" sz="1500" b="0" i="0" dirty="0">
                <a:solidFill>
                  <a:srgbClr val="E5E7EB"/>
                </a:solidFill>
                <a:latin typeface="SB Sans Display"/>
              </a:rPr>
              <a:t>О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писания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 и 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карточки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товаров</a:t>
            </a:r>
            <a:r>
              <a:rPr lang="ru-RU" sz="1500" b="0" i="0" dirty="0">
                <a:solidFill>
                  <a:srgbClr val="E5E7EB"/>
                </a:solidFill>
                <a:latin typeface="SB Sans Display"/>
              </a:rPr>
              <a:t>, 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самый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ранний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измеримый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эффект</a:t>
            </a:r>
            <a:endParaRPr sz="1500" b="0" i="0" dirty="0">
              <a:solidFill>
                <a:srgbClr val="E5E7EB"/>
              </a:solidFill>
              <a:latin typeface="SB Sans Display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9281160" y="3112007"/>
            <a:ext cx="4027932" cy="5519928"/>
          </a:xfrm>
          <a:prstGeom prst="roundRect">
            <a:avLst>
              <a:gd name="adj" fmla="val 3178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sd:plate"/>
          <p:cNvSpPr/>
          <p:nvPr/>
        </p:nvSpPr>
        <p:spPr>
          <a:xfrm>
            <a:off x="9281160" y="3112007"/>
            <a:ext cx="4027932" cy="868680"/>
          </a:xfrm>
          <a:prstGeom prst="round2SameRect">
            <a:avLst>
              <a:gd name="adj1" fmla="val 14736"/>
              <a:gd name="adj2" fmla="val 0"/>
            </a:avLst>
          </a:prstGeom>
          <a:gradFill>
            <a:gsLst>
              <a:gs pos="0">
                <a:srgbClr val="6624FA"/>
              </a:gs>
              <a:gs pos="100000">
                <a:srgbClr val="23DBB0"/>
              </a:gs>
            </a:gsLst>
            <a:lin ang="21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sd:card_label"/>
          <p:cNvSpPr txBox="1"/>
          <p:nvPr/>
        </p:nvSpPr>
        <p:spPr>
          <a:xfrm>
            <a:off x="9509760" y="3112007"/>
            <a:ext cx="3662172" cy="868680"/>
          </a:xfrm>
          <a:prstGeom prst="rect">
            <a:avLst/>
          </a:prstGeom>
          <a:noFill/>
        </p:spPr>
        <p:txBody>
          <a:bodyPr wrap="square" lIns="0" r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 i="0" cap="all" spc="-76">
                <a:solidFill>
                  <a:srgbClr val="FFFFFF"/>
                </a:solidFill>
                <a:latin typeface="SB Sans Display Ext Semibold"/>
              </a:rPr>
              <a:t>Оптимизация процессов</a:t>
            </a:r>
          </a:p>
        </p:txBody>
      </p:sp>
      <p:sp>
        <p:nvSpPr>
          <p:cNvPr id="32" name="sd:body"/>
          <p:cNvSpPr txBox="1"/>
          <p:nvPr/>
        </p:nvSpPr>
        <p:spPr>
          <a:xfrm>
            <a:off x="9509760" y="4099559"/>
            <a:ext cx="3662172" cy="323165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ru-RU" sz="1500" b="0" i="1" dirty="0">
                <a:solidFill>
                  <a:srgbClr val="2BFDCC"/>
                </a:solidFill>
                <a:latin typeface="SB Sans Display"/>
              </a:rPr>
              <a:t>М</a:t>
            </a:r>
            <a:r>
              <a:rPr sz="1500" b="0" i="1" dirty="0" err="1">
                <a:solidFill>
                  <a:srgbClr val="2BFDCC"/>
                </a:solidFill>
                <a:latin typeface="SB Sans Display"/>
              </a:rPr>
              <a:t>етрика</a:t>
            </a:r>
            <a:r>
              <a:rPr sz="1500" b="0" i="1" dirty="0">
                <a:solidFill>
                  <a:srgbClr val="2BFDCC"/>
                </a:solidFill>
                <a:latin typeface="SB Sans Display"/>
              </a:rPr>
              <a:t> — </a:t>
            </a:r>
            <a:r>
              <a:rPr sz="1500" b="0" i="1" dirty="0" err="1">
                <a:solidFill>
                  <a:srgbClr val="2BFDCC"/>
                </a:solidFill>
                <a:latin typeface="SB Sans Display"/>
              </a:rPr>
              <a:t>пропускная</a:t>
            </a:r>
            <a:r>
              <a:rPr sz="1500" b="0" i="1" dirty="0">
                <a:solidFill>
                  <a:srgbClr val="2BFDCC"/>
                </a:solidFill>
                <a:latin typeface="SB Sans Display"/>
              </a:rPr>
              <a:t> </a:t>
            </a:r>
            <a:r>
              <a:rPr sz="1500" b="0" i="1" dirty="0" err="1">
                <a:solidFill>
                  <a:srgbClr val="2BFDCC"/>
                </a:solidFill>
                <a:latin typeface="SB Sans Display"/>
              </a:rPr>
              <a:t>способность</a:t>
            </a:r>
            <a:endParaRPr sz="1500" b="0" i="1" dirty="0">
              <a:solidFill>
                <a:srgbClr val="2BFDCC"/>
              </a:solidFill>
              <a:latin typeface="SB Sans Display"/>
            </a:endParaRPr>
          </a:p>
        </p:txBody>
      </p:sp>
      <p:sp>
        <p:nvSpPr>
          <p:cNvPr id="33" name="sd:body"/>
          <p:cNvSpPr txBox="1"/>
          <p:nvPr/>
        </p:nvSpPr>
        <p:spPr>
          <a:xfrm>
            <a:off x="9509760" y="4575048"/>
            <a:ext cx="3662172" cy="36576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ru-RU" sz="1700" b="1" i="0" dirty="0">
                <a:solidFill>
                  <a:srgbClr val="FFFFFF"/>
                </a:solidFill>
                <a:latin typeface="SB Sans Display Semibold"/>
              </a:rPr>
              <a:t>«</a:t>
            </a:r>
            <a:r>
              <a:rPr sz="1700" b="1" i="0" dirty="0" err="1">
                <a:solidFill>
                  <a:srgbClr val="FFFFFF"/>
                </a:solidFill>
                <a:latin typeface="SB Sans Display Semibold"/>
              </a:rPr>
              <a:t>Этажи</a:t>
            </a:r>
            <a:r>
              <a:rPr lang="ru-RU" sz="1700" b="1" dirty="0">
                <a:solidFill>
                  <a:srgbClr val="FFFFFF"/>
                </a:solidFill>
                <a:latin typeface="SB Sans Display Semibold"/>
              </a:rPr>
              <a:t>»</a:t>
            </a:r>
            <a:endParaRPr sz="1700" b="1" i="0" dirty="0">
              <a:solidFill>
                <a:srgbClr val="FFFFFF"/>
              </a:solidFill>
              <a:latin typeface="SB Sans Display Semibold"/>
            </a:endParaRPr>
          </a:p>
        </p:txBody>
      </p:sp>
      <p:sp>
        <p:nvSpPr>
          <p:cNvPr id="34" name="sd:body"/>
          <p:cNvSpPr txBox="1"/>
          <p:nvPr/>
        </p:nvSpPr>
        <p:spPr>
          <a:xfrm>
            <a:off x="9509760" y="4959096"/>
            <a:ext cx="3662172" cy="620106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lang="ru-RU" sz="1500" b="0" i="0" dirty="0">
                <a:solidFill>
                  <a:srgbClr val="E5E7EB"/>
                </a:solidFill>
                <a:latin typeface="SB Sans Display"/>
              </a:rPr>
              <a:t>П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ервичная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обработка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контактов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 +32%, 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время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документов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 −45%</a:t>
            </a:r>
          </a:p>
        </p:txBody>
      </p:sp>
      <p:cxnSp>
        <p:nvCxnSpPr>
          <p:cNvPr id="35" name="sd:line"/>
          <p:cNvCxnSpPr/>
          <p:nvPr/>
        </p:nvCxnSpPr>
        <p:spPr>
          <a:xfrm>
            <a:off x="9509760" y="5771896"/>
            <a:ext cx="3570732" cy="0"/>
          </a:xfrm>
          <a:prstGeom prst="line">
            <a:avLst/>
          </a:prstGeom>
          <a:ln w="12700">
            <a:solidFill>
              <a:srgbClr val="56FF71">
                <a:alpha val="3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sd:body"/>
          <p:cNvSpPr txBox="1"/>
          <p:nvPr/>
        </p:nvSpPr>
        <p:spPr>
          <a:xfrm>
            <a:off x="9509760" y="5881624"/>
            <a:ext cx="3662172" cy="36576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 i="0">
                <a:solidFill>
                  <a:srgbClr val="FFFFFF"/>
                </a:solidFill>
                <a:latin typeface="SB Sans Display Semibold"/>
              </a:rPr>
              <a:t>IBM AskHR</a:t>
            </a:r>
          </a:p>
        </p:txBody>
      </p:sp>
      <p:sp>
        <p:nvSpPr>
          <p:cNvPr id="37" name="sd:body"/>
          <p:cNvSpPr txBox="1"/>
          <p:nvPr/>
        </p:nvSpPr>
        <p:spPr>
          <a:xfrm>
            <a:off x="9509760" y="6265672"/>
            <a:ext cx="3662172" cy="620106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500" b="0" i="0" dirty="0">
                <a:solidFill>
                  <a:srgbClr val="E5E7EB"/>
                </a:solidFill>
                <a:latin typeface="SB Sans Display"/>
              </a:rPr>
              <a:t>94% 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обращений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без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человека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, 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расходы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 HR</a:t>
            </a:r>
            <a:r>
              <a:rPr lang="ru-RU" sz="1500" b="0" i="0" dirty="0">
                <a:solidFill>
                  <a:srgbClr val="E5E7EB"/>
                </a:solidFill>
                <a:latin typeface="SB Sans Display"/>
              </a:rPr>
              <a:t>: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 −40% 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за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четыре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года</a:t>
            </a:r>
            <a:endParaRPr sz="1500" b="0" i="0" dirty="0">
              <a:solidFill>
                <a:srgbClr val="E5E7EB"/>
              </a:solidFill>
              <a:latin typeface="SB Sans Display"/>
            </a:endParaRPr>
          </a:p>
        </p:txBody>
      </p:sp>
      <p:cxnSp>
        <p:nvCxnSpPr>
          <p:cNvPr id="38" name="sd:line"/>
          <p:cNvCxnSpPr/>
          <p:nvPr/>
        </p:nvCxnSpPr>
        <p:spPr>
          <a:xfrm>
            <a:off x="9509760" y="7078472"/>
            <a:ext cx="3570732" cy="0"/>
          </a:xfrm>
          <a:prstGeom prst="line">
            <a:avLst/>
          </a:prstGeom>
          <a:ln w="12700">
            <a:solidFill>
              <a:srgbClr val="56FF71">
                <a:alpha val="3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sd:body"/>
          <p:cNvSpPr txBox="1"/>
          <p:nvPr/>
        </p:nvSpPr>
        <p:spPr>
          <a:xfrm>
            <a:off x="9509760" y="7188200"/>
            <a:ext cx="3662172" cy="36576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 i="0">
                <a:solidFill>
                  <a:srgbClr val="FFFFFF"/>
                </a:solidFill>
                <a:latin typeface="SB Sans Display Semibold"/>
              </a:rPr>
              <a:t>Mindbox</a:t>
            </a:r>
          </a:p>
        </p:txBody>
      </p:sp>
      <p:sp>
        <p:nvSpPr>
          <p:cNvPr id="40" name="sd:body"/>
          <p:cNvSpPr txBox="1"/>
          <p:nvPr/>
        </p:nvSpPr>
        <p:spPr>
          <a:xfrm>
            <a:off x="9509760" y="7572248"/>
            <a:ext cx="3662172" cy="620106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lang="ru-RU" sz="1500" b="0" i="0" dirty="0">
                <a:solidFill>
                  <a:srgbClr val="E5E7EB"/>
                </a:solidFill>
                <a:latin typeface="SB Sans Display"/>
              </a:rPr>
              <a:t>П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араллельных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продуктовых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потоков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 в 2–2,5 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раза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больше</a:t>
            </a:r>
            <a:endParaRPr sz="1500" b="0" i="0" dirty="0">
              <a:solidFill>
                <a:srgbClr val="E5E7EB"/>
              </a:solidFill>
              <a:latin typeface="SB Sans Display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13583412" y="3112007"/>
            <a:ext cx="4027932" cy="5519928"/>
          </a:xfrm>
          <a:prstGeom prst="roundRect">
            <a:avLst>
              <a:gd name="adj" fmla="val 3178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sd:plate"/>
          <p:cNvSpPr/>
          <p:nvPr/>
        </p:nvSpPr>
        <p:spPr>
          <a:xfrm>
            <a:off x="13583412" y="3112007"/>
            <a:ext cx="4027932" cy="868680"/>
          </a:xfrm>
          <a:prstGeom prst="round2SameRect">
            <a:avLst>
              <a:gd name="adj1" fmla="val 14736"/>
              <a:gd name="adj2" fmla="val 0"/>
            </a:avLst>
          </a:prstGeom>
          <a:gradFill>
            <a:gsLst>
              <a:gs pos="0">
                <a:srgbClr val="6624FA"/>
              </a:gs>
              <a:gs pos="100000">
                <a:srgbClr val="23DBB0"/>
              </a:gs>
            </a:gsLst>
            <a:lin ang="21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sd:card_label"/>
          <p:cNvSpPr txBox="1"/>
          <p:nvPr/>
        </p:nvSpPr>
        <p:spPr>
          <a:xfrm>
            <a:off x="13812012" y="3112007"/>
            <a:ext cx="3662172" cy="868680"/>
          </a:xfrm>
          <a:prstGeom prst="rect">
            <a:avLst/>
          </a:prstGeom>
          <a:noFill/>
        </p:spPr>
        <p:txBody>
          <a:bodyPr wrap="square" lIns="0" r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 i="0" cap="all" spc="-76">
                <a:solidFill>
                  <a:srgbClr val="FFFFFF"/>
                </a:solidFill>
                <a:latin typeface="SB Sans Display Ext Semibold"/>
              </a:rPr>
              <a:t>Управление процессом</a:t>
            </a:r>
          </a:p>
        </p:txBody>
      </p:sp>
      <p:sp>
        <p:nvSpPr>
          <p:cNvPr id="44" name="sd:body"/>
          <p:cNvSpPr txBox="1"/>
          <p:nvPr/>
        </p:nvSpPr>
        <p:spPr>
          <a:xfrm>
            <a:off x="13812012" y="4099559"/>
            <a:ext cx="3662172" cy="323165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ru-RU" sz="1500" b="0" i="1" dirty="0">
                <a:solidFill>
                  <a:srgbClr val="2BFDCC"/>
                </a:solidFill>
                <a:latin typeface="SB Sans Display"/>
              </a:rPr>
              <a:t>М</a:t>
            </a:r>
            <a:r>
              <a:rPr sz="1500" b="0" i="1" dirty="0" err="1">
                <a:solidFill>
                  <a:srgbClr val="2BFDCC"/>
                </a:solidFill>
                <a:latin typeface="SB Sans Display"/>
              </a:rPr>
              <a:t>етрика</a:t>
            </a:r>
            <a:r>
              <a:rPr sz="1500" b="0" i="1" dirty="0">
                <a:solidFill>
                  <a:srgbClr val="2BFDCC"/>
                </a:solidFill>
                <a:latin typeface="SB Sans Display"/>
              </a:rPr>
              <a:t> — </a:t>
            </a:r>
            <a:r>
              <a:rPr sz="1500" b="0" i="1" dirty="0" err="1">
                <a:solidFill>
                  <a:srgbClr val="2BFDCC"/>
                </a:solidFill>
                <a:latin typeface="SB Sans Display"/>
              </a:rPr>
              <a:t>охват</a:t>
            </a:r>
            <a:r>
              <a:rPr sz="1500" b="0" i="1" dirty="0">
                <a:solidFill>
                  <a:srgbClr val="2BFDCC"/>
                </a:solidFill>
                <a:latin typeface="SB Sans Display"/>
              </a:rPr>
              <a:t> </a:t>
            </a:r>
            <a:r>
              <a:rPr sz="1500" b="0" i="1" dirty="0" err="1">
                <a:solidFill>
                  <a:srgbClr val="2BFDCC"/>
                </a:solidFill>
                <a:latin typeface="SB Sans Display"/>
              </a:rPr>
              <a:t>контроля</a:t>
            </a:r>
            <a:endParaRPr sz="1500" b="0" i="1" dirty="0">
              <a:solidFill>
                <a:srgbClr val="2BFDCC"/>
              </a:solidFill>
              <a:latin typeface="SB Sans Display"/>
            </a:endParaRPr>
          </a:p>
        </p:txBody>
      </p:sp>
      <p:sp>
        <p:nvSpPr>
          <p:cNvPr id="45" name="sd:body"/>
          <p:cNvSpPr txBox="1"/>
          <p:nvPr/>
        </p:nvSpPr>
        <p:spPr>
          <a:xfrm>
            <a:off x="13812012" y="4575048"/>
            <a:ext cx="3662172" cy="36576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 i="0">
                <a:solidFill>
                  <a:srgbClr val="FFFFFF"/>
                </a:solidFill>
                <a:latin typeface="SB Sans Display Semibold"/>
              </a:rPr>
              <a:t>СберМобайл</a:t>
            </a:r>
          </a:p>
        </p:txBody>
      </p:sp>
      <p:sp>
        <p:nvSpPr>
          <p:cNvPr id="46" name="sd:body"/>
          <p:cNvSpPr txBox="1"/>
          <p:nvPr/>
        </p:nvSpPr>
        <p:spPr>
          <a:xfrm>
            <a:off x="13812012" y="4959096"/>
            <a:ext cx="3662172" cy="620106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lang="ru-RU" sz="1500" b="0" i="0" dirty="0">
                <a:solidFill>
                  <a:srgbClr val="E5E7EB"/>
                </a:solidFill>
                <a:latin typeface="SB Sans Display"/>
              </a:rPr>
              <a:t>А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нализ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 100% 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взаимодействий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без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пропорционального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роста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штата</a:t>
            </a:r>
            <a:endParaRPr sz="1500" b="0" i="0" dirty="0">
              <a:solidFill>
                <a:srgbClr val="E5E7EB"/>
              </a:solidFill>
              <a:latin typeface="SB Sans Display"/>
            </a:endParaRPr>
          </a:p>
        </p:txBody>
      </p:sp>
      <p:cxnSp>
        <p:nvCxnSpPr>
          <p:cNvPr id="47" name="sd:line"/>
          <p:cNvCxnSpPr/>
          <p:nvPr/>
        </p:nvCxnSpPr>
        <p:spPr>
          <a:xfrm>
            <a:off x="13812012" y="5771896"/>
            <a:ext cx="3570732" cy="0"/>
          </a:xfrm>
          <a:prstGeom prst="line">
            <a:avLst/>
          </a:prstGeom>
          <a:ln w="12700">
            <a:solidFill>
              <a:srgbClr val="56FF71">
                <a:alpha val="3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sd:body"/>
          <p:cNvSpPr txBox="1"/>
          <p:nvPr/>
        </p:nvSpPr>
        <p:spPr>
          <a:xfrm>
            <a:off x="13812012" y="5881624"/>
            <a:ext cx="3662172" cy="36576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 i="0">
                <a:solidFill>
                  <a:srgbClr val="FFFFFF"/>
                </a:solidFill>
                <a:latin typeface="SB Sans Display Semibold"/>
              </a:rPr>
              <a:t>Morgan Stanley</a:t>
            </a:r>
          </a:p>
        </p:txBody>
      </p:sp>
      <p:sp>
        <p:nvSpPr>
          <p:cNvPr id="49" name="sd:body"/>
          <p:cNvSpPr txBox="1"/>
          <p:nvPr/>
        </p:nvSpPr>
        <p:spPr>
          <a:xfrm>
            <a:off x="13812012" y="6265672"/>
            <a:ext cx="3662172" cy="620106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lang="ru-RU" sz="1500" b="0" i="0" dirty="0">
                <a:solidFill>
                  <a:srgbClr val="E5E7EB"/>
                </a:solidFill>
                <a:latin typeface="SB Sans Display"/>
              </a:rPr>
              <a:t>П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омощник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приня</a:t>
            </a:r>
            <a:r>
              <a:rPr lang="ru-RU" sz="1500" b="0" i="0" dirty="0">
                <a:solidFill>
                  <a:srgbClr val="E5E7EB"/>
                </a:solidFill>
                <a:latin typeface="SB Sans Display"/>
              </a:rPr>
              <a:t>т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 98% 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команд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, 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ответственность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остаётся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 у 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человека</a:t>
            </a:r>
            <a:endParaRPr sz="1500" b="0" i="0" dirty="0">
              <a:solidFill>
                <a:srgbClr val="E5E7EB"/>
              </a:solidFill>
              <a:latin typeface="SB Sans Display"/>
            </a:endParaRPr>
          </a:p>
        </p:txBody>
      </p:sp>
      <p:cxnSp>
        <p:nvCxnSpPr>
          <p:cNvPr id="50" name="sd:line"/>
          <p:cNvCxnSpPr/>
          <p:nvPr/>
        </p:nvCxnSpPr>
        <p:spPr>
          <a:xfrm>
            <a:off x="13812012" y="7078472"/>
            <a:ext cx="3570732" cy="0"/>
          </a:xfrm>
          <a:prstGeom prst="line">
            <a:avLst/>
          </a:prstGeom>
          <a:ln w="12700">
            <a:solidFill>
              <a:srgbClr val="56FF71">
                <a:alpha val="3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sd:body"/>
          <p:cNvSpPr txBox="1"/>
          <p:nvPr/>
        </p:nvSpPr>
        <p:spPr>
          <a:xfrm>
            <a:off x="13812012" y="7188200"/>
            <a:ext cx="3662172" cy="36576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ru-RU" sz="1700" b="1" i="0" dirty="0">
                <a:solidFill>
                  <a:srgbClr val="FFFFFF"/>
                </a:solidFill>
                <a:latin typeface="SB Sans Display Semibold"/>
              </a:rPr>
              <a:t>«</a:t>
            </a:r>
            <a:r>
              <a:rPr sz="1700" b="1" i="0" dirty="0" err="1">
                <a:solidFill>
                  <a:srgbClr val="FFFFFF"/>
                </a:solidFill>
                <a:latin typeface="SB Sans Display Semibold"/>
              </a:rPr>
              <a:t>Агентные</a:t>
            </a:r>
            <a:r>
              <a:rPr sz="1700" b="1" i="0" dirty="0">
                <a:solidFill>
                  <a:srgbClr val="FFFFFF"/>
                </a:solidFill>
                <a:latin typeface="SB Sans Display Semibold"/>
              </a:rPr>
              <a:t> </a:t>
            </a:r>
            <a:r>
              <a:rPr sz="1700" b="1" i="0" dirty="0" err="1">
                <a:solidFill>
                  <a:srgbClr val="FFFFFF"/>
                </a:solidFill>
                <a:latin typeface="SB Sans Display Semibold"/>
              </a:rPr>
              <a:t>контуры</a:t>
            </a:r>
            <a:r>
              <a:rPr lang="ru-RU" sz="1700" b="1" i="0" dirty="0">
                <a:solidFill>
                  <a:srgbClr val="FFFFFF"/>
                </a:solidFill>
                <a:latin typeface="SB Sans Display Semibold"/>
              </a:rPr>
              <a:t>»</a:t>
            </a:r>
            <a:endParaRPr sz="1700" b="1" i="0" dirty="0">
              <a:solidFill>
                <a:srgbClr val="FFFFFF"/>
              </a:solidFill>
              <a:latin typeface="SB Sans Display Semibold"/>
            </a:endParaRPr>
          </a:p>
        </p:txBody>
      </p:sp>
      <p:sp>
        <p:nvSpPr>
          <p:cNvPr id="52" name="sd:body"/>
          <p:cNvSpPr txBox="1"/>
          <p:nvPr/>
        </p:nvSpPr>
        <p:spPr>
          <a:xfrm>
            <a:off x="13812012" y="7572248"/>
            <a:ext cx="3662172" cy="620106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1500" b="0" i="0" dirty="0">
                <a:solidFill>
                  <a:srgbClr val="E5E7EB"/>
                </a:solidFill>
                <a:latin typeface="SB Sans Display"/>
              </a:rPr>
              <a:t>G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uardrails и 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работа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 с 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исключениями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вместо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сплошной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проверки</a:t>
            </a:r>
            <a:endParaRPr sz="1500" b="0" i="0" dirty="0">
              <a:solidFill>
                <a:srgbClr val="E5E7EB"/>
              </a:solidFill>
              <a:latin typeface="SB Sans Display"/>
            </a:endParaRPr>
          </a:p>
        </p:txBody>
      </p:sp>
      <p:sp>
        <p:nvSpPr>
          <p:cNvPr id="53" name="sd:plate"/>
          <p:cNvSpPr/>
          <p:nvPr/>
        </p:nvSpPr>
        <p:spPr>
          <a:xfrm>
            <a:off x="676656" y="8906256"/>
            <a:ext cx="16934688" cy="786384"/>
          </a:xfrm>
          <a:prstGeom prst="roundRect">
            <a:avLst>
              <a:gd name="adj" fmla="val 16279"/>
            </a:avLst>
          </a:prstGeom>
          <a:gradFill>
            <a:gsLst>
              <a:gs pos="0">
                <a:srgbClr val="2BFDCC"/>
              </a:gs>
              <a:gs pos="100000">
                <a:srgbClr val="56FF71"/>
              </a:gs>
            </a:gsLst>
            <a:lin ang="21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sd:body"/>
          <p:cNvSpPr txBox="1"/>
          <p:nvPr/>
        </p:nvSpPr>
        <p:spPr>
          <a:xfrm>
            <a:off x="996695" y="8906256"/>
            <a:ext cx="16294608" cy="786384"/>
          </a:xfrm>
          <a:prstGeom prst="rect">
            <a:avLst/>
          </a:prstGeom>
          <a:noFill/>
        </p:spPr>
        <p:txBody>
          <a:bodyPr wrap="square" lIns="0" r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900" b="1" i="0">
                <a:solidFill>
                  <a:srgbClr val="041014"/>
                </a:solidFill>
                <a:latin typeface="SB Sans Display Semibold"/>
              </a:rPr>
              <a:t>Разрез по типам работы показывает, где искать эффект. Деньги в модели считаются по функциям — иначе один и тот же выигрыш учитывается дважды.</a:t>
            </a:r>
          </a:p>
        </p:txBody>
      </p:sp>
      <p:pic>
        <p:nvPicPr>
          <p:cNvPr id="55" name="sd:chrome:cobrand" descr="sm_logo_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" y="413766"/>
            <a:ext cx="1868341" cy="192024"/>
          </a:xfrm>
          <a:prstGeom prst="rect">
            <a:avLst/>
          </a:prstGeom>
        </p:spPr>
      </p:pic>
      <p:sp>
        <p:nvSpPr>
          <p:cNvPr id="56" name="sd:chrome:cobrand"/>
          <p:cNvSpPr txBox="1"/>
          <p:nvPr/>
        </p:nvSpPr>
        <p:spPr>
          <a:xfrm>
            <a:off x="2650610" y="221742"/>
            <a:ext cx="307238" cy="57607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>
              <a:lnSpc>
                <a:spcPct val="108000"/>
              </a:lnSpc>
            </a:pPr>
            <a:r>
              <a:rPr sz="1889" b="1" i="0">
                <a:solidFill>
                  <a:srgbClr val="56FF71"/>
                </a:solidFill>
                <a:latin typeface="SB Sans Display Ext Semibold"/>
              </a:rPr>
              <a:t>×</a:t>
            </a:r>
          </a:p>
        </p:txBody>
      </p:sp>
      <p:pic>
        <p:nvPicPr>
          <p:cNvPr id="57" name="sd:chrome:cobrand" descr="di_logo_d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3462" y="365760"/>
            <a:ext cx="2010373" cy="288036"/>
          </a:xfrm>
          <a:prstGeom prst="rect">
            <a:avLst/>
          </a:prstGeom>
        </p:spPr>
      </p:pic>
      <p:sp>
        <p:nvSpPr>
          <p:cNvPr id="58" name="sd:chrome:pagenum"/>
          <p:cNvSpPr txBox="1"/>
          <p:nvPr/>
        </p:nvSpPr>
        <p:spPr>
          <a:xfrm>
            <a:off x="16514064" y="365760"/>
            <a:ext cx="1097280" cy="310896"/>
          </a:xfrm>
          <a:prstGeom prst="rect">
            <a:avLst/>
          </a:prstGeom>
          <a:noFill/>
        </p:spPr>
        <p:txBody>
          <a:bodyPr wrap="square" lIns="0" rIns="0" anchor="ctr">
            <a:spAutoFit/>
          </a:bodyPr>
          <a:lstStyle/>
          <a:p>
            <a:pPr algn="r">
              <a:lnSpc>
                <a:spcPct val="108000"/>
              </a:lnSpc>
            </a:pPr>
            <a:r>
              <a:rPr sz="1200" b="0" i="0">
                <a:solidFill>
                  <a:srgbClr val="E5E7EB"/>
                </a:solidFill>
                <a:latin typeface="SB Sans Text"/>
              </a:rPr>
              <a:t>03 / 20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020E17">
              <a:alpha val="3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sd:h1"/>
          <p:cNvSpPr txBox="1"/>
          <p:nvPr/>
        </p:nvSpPr>
        <p:spPr>
          <a:xfrm>
            <a:off x="676656" y="932688"/>
            <a:ext cx="16934688" cy="11155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 i="0" cap="all" spc="-76">
                <a:solidFill>
                  <a:srgbClr val="FFFFFF"/>
                </a:solidFill>
                <a:latin typeface="SB Sans Display Ext Semibold"/>
              </a:rPr>
              <a:t>Условия перехода от использования к экономическому результату</a:t>
            </a:r>
          </a:p>
        </p:txBody>
      </p:sp>
      <p:sp>
        <p:nvSpPr>
          <p:cNvPr id="4" name="sd:sub"/>
          <p:cNvSpPr txBox="1"/>
          <p:nvPr/>
        </p:nvSpPr>
        <p:spPr>
          <a:xfrm>
            <a:off x="676656" y="1994408"/>
            <a:ext cx="16934688" cy="467359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2000" b="1" i="0">
                <a:solidFill>
                  <a:srgbClr val="56FF71"/>
                </a:solidFill>
                <a:latin typeface="SB Sans Display Semibold"/>
              </a:rPr>
              <a:t>Дело не в качестве модели. Любое из пяти условий останавливает эффект, даже когда остальные выполнены.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76656" y="2781807"/>
            <a:ext cx="3204057" cy="3611880"/>
          </a:xfrm>
          <a:prstGeom prst="roundRect">
            <a:avLst>
              <a:gd name="adj" fmla="val 3995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905256" y="3010407"/>
            <a:ext cx="502920" cy="502920"/>
          </a:xfrm>
          <a:prstGeom prst="ellipse">
            <a:avLst/>
          </a:prstGeom>
          <a:solidFill>
            <a:srgbClr val="56FF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sd:number"/>
          <p:cNvSpPr txBox="1"/>
          <p:nvPr/>
        </p:nvSpPr>
        <p:spPr>
          <a:xfrm>
            <a:off x="905256" y="3010407"/>
            <a:ext cx="502920" cy="50292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800" b="1" i="0">
                <a:solidFill>
                  <a:srgbClr val="041014"/>
                </a:solidFill>
                <a:latin typeface="SB Sans Display Ext Semibold"/>
              </a:rPr>
              <a:t>1</a:t>
            </a:r>
          </a:p>
        </p:txBody>
      </p:sp>
      <p:pic>
        <p:nvPicPr>
          <p:cNvPr id="8" name="sd:image:icon4_white.png" descr="icon4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684" y="3284727"/>
            <a:ext cx="900000" cy="914400"/>
          </a:xfrm>
          <a:prstGeom prst="rect">
            <a:avLst/>
          </a:prstGeom>
        </p:spPr>
      </p:pic>
      <p:sp>
        <p:nvSpPr>
          <p:cNvPr id="9" name="sd:card_label"/>
          <p:cNvSpPr txBox="1"/>
          <p:nvPr/>
        </p:nvSpPr>
        <p:spPr>
          <a:xfrm>
            <a:off x="859536" y="4382008"/>
            <a:ext cx="2838297" cy="73152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800" b="1" i="0" cap="all" spc="-76">
                <a:gradFill>
                  <a:gsLst>
                    <a:gs pos="0">
                      <a:srgbClr val="56FF71"/>
                    </a:gs>
                    <a:gs pos="100000">
                      <a:srgbClr val="29FFCC"/>
                    </a:gs>
                  </a:gsLst>
                  <a:lin ang="0" scaled="1"/>
                </a:gradFill>
                <a:latin typeface="SB Sans Display Ext Semibold"/>
              </a:rPr>
              <a:t>Данные</a:t>
            </a:r>
          </a:p>
        </p:txBody>
      </p:sp>
      <p:sp>
        <p:nvSpPr>
          <p:cNvPr id="10" name="sd:body"/>
          <p:cNvSpPr txBox="1"/>
          <p:nvPr/>
        </p:nvSpPr>
        <p:spPr>
          <a:xfrm>
            <a:off x="859536" y="5159247"/>
            <a:ext cx="2838297" cy="69051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1700" b="0" i="0" dirty="0">
                <a:solidFill>
                  <a:srgbClr val="E5E7EB"/>
                </a:solidFill>
                <a:latin typeface="SB Sans Display"/>
              </a:rPr>
              <a:t>Ц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ифровой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след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,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качество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,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доступы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,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владельцы</a:t>
            </a:r>
            <a:endParaRPr sz="1700" b="0" i="0" dirty="0">
              <a:solidFill>
                <a:srgbClr val="E5E7EB"/>
              </a:solidFill>
              <a:latin typeface="SB Sans Display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109313" y="2781807"/>
            <a:ext cx="3204057" cy="3611880"/>
          </a:xfrm>
          <a:prstGeom prst="roundRect">
            <a:avLst>
              <a:gd name="adj" fmla="val 3995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4337913" y="3010407"/>
            <a:ext cx="502920" cy="502920"/>
          </a:xfrm>
          <a:prstGeom prst="ellipse">
            <a:avLst/>
          </a:prstGeom>
          <a:solidFill>
            <a:srgbClr val="56FF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sd:number"/>
          <p:cNvSpPr txBox="1"/>
          <p:nvPr/>
        </p:nvSpPr>
        <p:spPr>
          <a:xfrm>
            <a:off x="4337913" y="3010407"/>
            <a:ext cx="502920" cy="50292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800" b="1" i="0">
                <a:solidFill>
                  <a:srgbClr val="041014"/>
                </a:solidFill>
                <a:latin typeface="SB Sans Display Ext Semibold"/>
              </a:rPr>
              <a:t>2</a:t>
            </a:r>
          </a:p>
        </p:txBody>
      </p:sp>
      <p:pic>
        <p:nvPicPr>
          <p:cNvPr id="14" name="sd:image:icon5_white.png" descr="icon5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4142" y="3286805"/>
            <a:ext cx="914399" cy="910243"/>
          </a:xfrm>
          <a:prstGeom prst="rect">
            <a:avLst/>
          </a:prstGeom>
        </p:spPr>
      </p:pic>
      <p:sp>
        <p:nvSpPr>
          <p:cNvPr id="15" name="sd:card_label"/>
          <p:cNvSpPr txBox="1"/>
          <p:nvPr/>
        </p:nvSpPr>
        <p:spPr>
          <a:xfrm>
            <a:off x="4292193" y="4382008"/>
            <a:ext cx="2838297" cy="73152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800" b="1" i="0" cap="all" spc="-76">
                <a:gradFill>
                  <a:gsLst>
                    <a:gs pos="0">
                      <a:srgbClr val="56FF71"/>
                    </a:gs>
                    <a:gs pos="100000">
                      <a:srgbClr val="29FFCC"/>
                    </a:gs>
                  </a:gsLst>
                  <a:lin ang="0" scaled="1"/>
                </a:gradFill>
                <a:latin typeface="SB Sans Display Ext Semibold"/>
              </a:rPr>
              <a:t>Интеграция</a:t>
            </a:r>
          </a:p>
        </p:txBody>
      </p:sp>
      <p:sp>
        <p:nvSpPr>
          <p:cNvPr id="16" name="sd:body"/>
          <p:cNvSpPr txBox="1"/>
          <p:nvPr/>
        </p:nvSpPr>
        <p:spPr>
          <a:xfrm>
            <a:off x="4292193" y="5159247"/>
            <a:ext cx="2838297" cy="69051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700" b="0" i="0" dirty="0">
                <a:solidFill>
                  <a:srgbClr val="E5E7EB"/>
                </a:solidFill>
                <a:latin typeface="SB Sans Display"/>
              </a:rPr>
              <a:t>CRM/ERP/HRM/TMS и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другие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системы</a:t>
            </a:r>
            <a:endParaRPr sz="1700" b="0" i="0" dirty="0">
              <a:solidFill>
                <a:srgbClr val="E5E7EB"/>
              </a:solidFill>
              <a:latin typeface="SB Sans Display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7541971" y="2781807"/>
            <a:ext cx="3204057" cy="3611880"/>
          </a:xfrm>
          <a:prstGeom prst="roundRect">
            <a:avLst>
              <a:gd name="adj" fmla="val 3995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7770571" y="3010407"/>
            <a:ext cx="502920" cy="502920"/>
          </a:xfrm>
          <a:prstGeom prst="ellipse">
            <a:avLst/>
          </a:prstGeom>
          <a:solidFill>
            <a:srgbClr val="56FF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sd:number"/>
          <p:cNvSpPr txBox="1"/>
          <p:nvPr/>
        </p:nvSpPr>
        <p:spPr>
          <a:xfrm>
            <a:off x="7770571" y="3010407"/>
            <a:ext cx="502920" cy="50292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800" b="1" i="0">
                <a:solidFill>
                  <a:srgbClr val="041014"/>
                </a:solidFill>
                <a:latin typeface="SB Sans Display Ext Semibold"/>
              </a:rPr>
              <a:t>3</a:t>
            </a:r>
          </a:p>
        </p:txBody>
      </p:sp>
      <p:pic>
        <p:nvPicPr>
          <p:cNvPr id="20" name="sd:image:icon6_white.png" descr="icon6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6800" y="3287783"/>
            <a:ext cx="914400" cy="908287"/>
          </a:xfrm>
          <a:prstGeom prst="rect">
            <a:avLst/>
          </a:prstGeom>
        </p:spPr>
      </p:pic>
      <p:sp>
        <p:nvSpPr>
          <p:cNvPr id="21" name="sd:card_label"/>
          <p:cNvSpPr txBox="1"/>
          <p:nvPr/>
        </p:nvSpPr>
        <p:spPr>
          <a:xfrm>
            <a:off x="7724851" y="4382008"/>
            <a:ext cx="2838297" cy="73152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800" b="1" i="0" cap="all" spc="-76">
                <a:gradFill>
                  <a:gsLst>
                    <a:gs pos="0">
                      <a:srgbClr val="56FF71"/>
                    </a:gs>
                    <a:gs pos="100000">
                      <a:srgbClr val="29FFCC"/>
                    </a:gs>
                  </a:gsLst>
                  <a:lin ang="0" scaled="1"/>
                </a:gradFill>
                <a:latin typeface="SB Sans Display Ext Semibold"/>
              </a:rPr>
              <a:t>Процесс</a:t>
            </a:r>
          </a:p>
        </p:txBody>
      </p:sp>
      <p:sp>
        <p:nvSpPr>
          <p:cNvPr id="22" name="sd:body"/>
          <p:cNvSpPr txBox="1"/>
          <p:nvPr/>
        </p:nvSpPr>
        <p:spPr>
          <a:xfrm>
            <a:off x="7724851" y="5159247"/>
            <a:ext cx="2838297" cy="69051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1700" b="0" i="0" dirty="0">
                <a:solidFill>
                  <a:srgbClr val="E5E7EB"/>
                </a:solidFill>
                <a:latin typeface="SB Sans Display"/>
              </a:rPr>
              <a:t>П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равила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,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роли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,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охват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,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измеримость</a:t>
            </a:r>
            <a:endParaRPr sz="1700" b="0" i="0" dirty="0">
              <a:solidFill>
                <a:srgbClr val="E5E7EB"/>
              </a:solidFill>
              <a:latin typeface="SB Sans Display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10974628" y="2781807"/>
            <a:ext cx="3204057" cy="3611880"/>
          </a:xfrm>
          <a:prstGeom prst="roundRect">
            <a:avLst>
              <a:gd name="adj" fmla="val 3995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11203228" y="3010407"/>
            <a:ext cx="502920" cy="502920"/>
          </a:xfrm>
          <a:prstGeom prst="ellipse">
            <a:avLst/>
          </a:prstGeom>
          <a:solidFill>
            <a:srgbClr val="56FF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sd:number"/>
          <p:cNvSpPr txBox="1"/>
          <p:nvPr/>
        </p:nvSpPr>
        <p:spPr>
          <a:xfrm>
            <a:off x="11203228" y="3010407"/>
            <a:ext cx="502920" cy="50292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800" b="1" i="0">
                <a:solidFill>
                  <a:srgbClr val="041014"/>
                </a:solidFill>
                <a:latin typeface="SB Sans Display Ext Semibold"/>
              </a:rPr>
              <a:t>4</a:t>
            </a:r>
          </a:p>
        </p:txBody>
      </p:sp>
      <p:pic>
        <p:nvPicPr>
          <p:cNvPr id="26" name="sd:image:icon7_white.png" descr="icon7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31237" y="3284727"/>
            <a:ext cx="890840" cy="914400"/>
          </a:xfrm>
          <a:prstGeom prst="rect">
            <a:avLst/>
          </a:prstGeom>
        </p:spPr>
      </p:pic>
      <p:sp>
        <p:nvSpPr>
          <p:cNvPr id="27" name="sd:card_label"/>
          <p:cNvSpPr txBox="1"/>
          <p:nvPr/>
        </p:nvSpPr>
        <p:spPr>
          <a:xfrm>
            <a:off x="11157508" y="4382008"/>
            <a:ext cx="2838297" cy="73152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800" b="1" i="0" cap="all" spc="-76">
                <a:gradFill>
                  <a:gsLst>
                    <a:gs pos="0">
                      <a:srgbClr val="56FF71"/>
                    </a:gs>
                    <a:gs pos="100000">
                      <a:srgbClr val="29FFCC"/>
                    </a:gs>
                  </a:gsLst>
                  <a:lin ang="0" scaled="1"/>
                </a:gradFill>
                <a:latin typeface="SB Sans Display Ext Semibold"/>
              </a:rPr>
              <a:t>Компетенции</a:t>
            </a:r>
          </a:p>
        </p:txBody>
      </p:sp>
      <p:sp>
        <p:nvSpPr>
          <p:cNvPr id="28" name="sd:body"/>
          <p:cNvSpPr txBox="1"/>
          <p:nvPr/>
        </p:nvSpPr>
        <p:spPr>
          <a:xfrm>
            <a:off x="11157508" y="5159247"/>
            <a:ext cx="2838297" cy="69051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1700" b="0" i="0" dirty="0">
                <a:solidFill>
                  <a:srgbClr val="E5E7EB"/>
                </a:solidFill>
                <a:latin typeface="SB Sans Display"/>
              </a:rPr>
              <a:t>Ф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ункции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,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архитектура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,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управление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изменениями</a:t>
            </a:r>
            <a:endParaRPr sz="1700" b="0" i="0" dirty="0">
              <a:solidFill>
                <a:srgbClr val="E5E7EB"/>
              </a:solidFill>
              <a:latin typeface="SB Sans Display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14407286" y="2781807"/>
            <a:ext cx="3204057" cy="3611880"/>
          </a:xfrm>
          <a:prstGeom prst="roundRect">
            <a:avLst>
              <a:gd name="adj" fmla="val 3995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14635886" y="3010407"/>
            <a:ext cx="502920" cy="502920"/>
          </a:xfrm>
          <a:prstGeom prst="ellipse">
            <a:avLst/>
          </a:prstGeom>
          <a:solidFill>
            <a:srgbClr val="56FF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sd:number"/>
          <p:cNvSpPr txBox="1"/>
          <p:nvPr/>
        </p:nvSpPr>
        <p:spPr>
          <a:xfrm>
            <a:off x="14635886" y="3010407"/>
            <a:ext cx="502920" cy="50292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800" b="1" i="0">
                <a:solidFill>
                  <a:srgbClr val="041014"/>
                </a:solidFill>
                <a:latin typeface="SB Sans Display Ext Semibold"/>
              </a:rPr>
              <a:t>5</a:t>
            </a:r>
          </a:p>
        </p:txBody>
      </p:sp>
      <p:pic>
        <p:nvPicPr>
          <p:cNvPr id="32" name="sd:image:icon8_white.png" descr="icon8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561471" y="3284727"/>
            <a:ext cx="895687" cy="914400"/>
          </a:xfrm>
          <a:prstGeom prst="rect">
            <a:avLst/>
          </a:prstGeom>
        </p:spPr>
      </p:pic>
      <p:sp>
        <p:nvSpPr>
          <p:cNvPr id="33" name="sd:card_label"/>
          <p:cNvSpPr txBox="1"/>
          <p:nvPr/>
        </p:nvSpPr>
        <p:spPr>
          <a:xfrm>
            <a:off x="14590166" y="4382008"/>
            <a:ext cx="2838297" cy="73152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800" b="1" i="0" cap="all" spc="-76">
                <a:gradFill>
                  <a:gsLst>
                    <a:gs pos="0">
                      <a:srgbClr val="56FF71"/>
                    </a:gs>
                    <a:gs pos="100000">
                      <a:srgbClr val="29FFCC"/>
                    </a:gs>
                  </a:gsLst>
                  <a:lin ang="0" scaled="1"/>
                </a:gradFill>
                <a:latin typeface="SB Sans Display Ext Semibold"/>
              </a:rPr>
              <a:t>Контроль риска</a:t>
            </a:r>
          </a:p>
        </p:txBody>
      </p:sp>
      <p:sp>
        <p:nvSpPr>
          <p:cNvPr id="34" name="sd:body"/>
          <p:cNvSpPr txBox="1"/>
          <p:nvPr/>
        </p:nvSpPr>
        <p:spPr>
          <a:xfrm>
            <a:off x="14590166" y="5159247"/>
            <a:ext cx="2838297" cy="1004442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1700" b="0" i="0" dirty="0">
                <a:solidFill>
                  <a:srgbClr val="E5E7EB"/>
                </a:solidFill>
                <a:latin typeface="SB Sans Display"/>
              </a:rPr>
              <a:t>П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рава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,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проверки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,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журналирование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,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цена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ошибки</a:t>
            </a:r>
            <a:endParaRPr sz="1700" b="0" i="0" dirty="0">
              <a:solidFill>
                <a:srgbClr val="E5E7EB"/>
              </a:solidFill>
              <a:latin typeface="SB Sans Display"/>
            </a:endParaRPr>
          </a:p>
        </p:txBody>
      </p:sp>
      <p:sp>
        <p:nvSpPr>
          <p:cNvPr id="35" name="sd:plate"/>
          <p:cNvSpPr/>
          <p:nvPr/>
        </p:nvSpPr>
        <p:spPr>
          <a:xfrm>
            <a:off x="676656" y="6713727"/>
            <a:ext cx="8330183" cy="2978912"/>
          </a:xfrm>
          <a:prstGeom prst="roundRect">
            <a:avLst>
              <a:gd name="adj" fmla="val 4297"/>
            </a:avLst>
          </a:prstGeom>
          <a:gradFill>
            <a:gsLst>
              <a:gs pos="0">
                <a:srgbClr val="6624FA"/>
              </a:gs>
              <a:gs pos="100000">
                <a:srgbClr val="23DBB0"/>
              </a:gs>
            </a:gsLst>
            <a:lin ang="21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sd:card_label"/>
          <p:cNvSpPr txBox="1"/>
          <p:nvPr/>
        </p:nvSpPr>
        <p:spPr>
          <a:xfrm>
            <a:off x="1042416" y="6988047"/>
            <a:ext cx="7598663" cy="41148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2000" b="1" i="0" cap="all" spc="-76">
                <a:solidFill>
                  <a:srgbClr val="FFFFFF"/>
                </a:solidFill>
                <a:latin typeface="SB Sans Display Ext Semibold"/>
              </a:rPr>
              <a:t>Ключевой вывод</a:t>
            </a:r>
          </a:p>
        </p:txBody>
      </p:sp>
      <p:sp>
        <p:nvSpPr>
          <p:cNvPr id="37" name="sd:body"/>
          <p:cNvSpPr txBox="1"/>
          <p:nvPr/>
        </p:nvSpPr>
        <p:spPr>
          <a:xfrm>
            <a:off x="1042416" y="7536687"/>
            <a:ext cx="7598663" cy="1973072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900" b="0" i="0">
                <a:solidFill>
                  <a:srgbClr val="FFFFFF"/>
                </a:solidFill>
                <a:latin typeface="SB Sans Display"/>
              </a:rPr>
              <a:t>Пока ИИ помогает сотруднику, выигрыш остаётся личным. Экономика компании начинается там, где изменился сам процесс: другие правила, другие роли, другой объём ручной работы.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9281160" y="6713727"/>
            <a:ext cx="8330183" cy="2978912"/>
          </a:xfrm>
          <a:prstGeom prst="roundRect">
            <a:avLst>
              <a:gd name="adj" fmla="val 4297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sd:card_label"/>
          <p:cNvSpPr txBox="1"/>
          <p:nvPr/>
        </p:nvSpPr>
        <p:spPr>
          <a:xfrm>
            <a:off x="9646920" y="6988047"/>
            <a:ext cx="7598663" cy="41148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 i="0" cap="all" spc="-76">
                <a:gradFill>
                  <a:gsLst>
                    <a:gs pos="0">
                      <a:srgbClr val="56FF71"/>
                    </a:gs>
                    <a:gs pos="100000">
                      <a:srgbClr val="29FFCC"/>
                    </a:gs>
                  </a:gsLst>
                  <a:lin ang="0" scaled="1"/>
                </a:gradFill>
                <a:latin typeface="SB Sans Display Ext Semibold"/>
              </a:rPr>
              <a:t>Вывод для исследования</a:t>
            </a:r>
          </a:p>
        </p:txBody>
      </p:sp>
      <p:sp>
        <p:nvSpPr>
          <p:cNvPr id="40" name="sd:body"/>
          <p:cNvSpPr txBox="1"/>
          <p:nvPr/>
        </p:nvSpPr>
        <p:spPr>
          <a:xfrm>
            <a:off x="9646920" y="7536687"/>
            <a:ext cx="7598663" cy="1973072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900" b="0" i="0">
                <a:solidFill>
                  <a:srgbClr val="E5E7EB"/>
                </a:solidFill>
                <a:latin typeface="SB Sans Display"/>
              </a:rPr>
              <a:t>Считать не пользователей ИИ, а процессы, где результат передаётся дальше без ручного переноса данных.</a:t>
            </a:r>
          </a:p>
        </p:txBody>
      </p:sp>
      <p:pic>
        <p:nvPicPr>
          <p:cNvPr id="41" name="sd:chrome:cobrand" descr="sm_logo_dark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6656" y="413766"/>
            <a:ext cx="1868341" cy="192024"/>
          </a:xfrm>
          <a:prstGeom prst="rect">
            <a:avLst/>
          </a:prstGeom>
        </p:spPr>
      </p:pic>
      <p:sp>
        <p:nvSpPr>
          <p:cNvPr id="42" name="sd:chrome:cobrand"/>
          <p:cNvSpPr txBox="1"/>
          <p:nvPr/>
        </p:nvSpPr>
        <p:spPr>
          <a:xfrm>
            <a:off x="2650610" y="221742"/>
            <a:ext cx="307238" cy="57607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>
              <a:lnSpc>
                <a:spcPct val="108000"/>
              </a:lnSpc>
            </a:pPr>
            <a:r>
              <a:rPr sz="1889" b="1" i="0">
                <a:solidFill>
                  <a:srgbClr val="56FF71"/>
                </a:solidFill>
                <a:latin typeface="SB Sans Display Ext Semibold"/>
              </a:rPr>
              <a:t>×</a:t>
            </a:r>
          </a:p>
        </p:txBody>
      </p:sp>
      <p:pic>
        <p:nvPicPr>
          <p:cNvPr id="43" name="sd:chrome:cobrand" descr="di_logo_dark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63462" y="365760"/>
            <a:ext cx="2010373" cy="288036"/>
          </a:xfrm>
          <a:prstGeom prst="rect">
            <a:avLst/>
          </a:prstGeom>
        </p:spPr>
      </p:pic>
      <p:sp>
        <p:nvSpPr>
          <p:cNvPr id="44" name="sd:chrome:pagenum"/>
          <p:cNvSpPr txBox="1"/>
          <p:nvPr/>
        </p:nvSpPr>
        <p:spPr>
          <a:xfrm>
            <a:off x="16514064" y="365760"/>
            <a:ext cx="1097280" cy="310896"/>
          </a:xfrm>
          <a:prstGeom prst="rect">
            <a:avLst/>
          </a:prstGeom>
          <a:noFill/>
        </p:spPr>
        <p:txBody>
          <a:bodyPr wrap="square" lIns="0" rIns="0" anchor="ctr">
            <a:spAutoFit/>
          </a:bodyPr>
          <a:lstStyle/>
          <a:p>
            <a:pPr algn="r">
              <a:lnSpc>
                <a:spcPct val="108000"/>
              </a:lnSpc>
            </a:pPr>
            <a:r>
              <a:rPr sz="1200" b="0" i="0">
                <a:solidFill>
                  <a:srgbClr val="E5E7EB"/>
                </a:solidFill>
                <a:latin typeface="SB Sans Text"/>
              </a:rPr>
              <a:t>04 / 20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020E17">
              <a:alpha val="3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sd:h1"/>
          <p:cNvSpPr txBox="1"/>
          <p:nvPr/>
        </p:nvSpPr>
        <p:spPr>
          <a:xfrm>
            <a:off x="676656" y="932688"/>
            <a:ext cx="16934688" cy="11155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 i="0" cap="all" spc="-76">
                <a:solidFill>
                  <a:srgbClr val="FFFFFF"/>
                </a:solidFill>
                <a:latin typeface="SB Sans Display Ext Semibold"/>
              </a:rPr>
              <a:t>Четыре функции: у каждой свой канал возникновения эффекта</a:t>
            </a:r>
          </a:p>
        </p:txBody>
      </p:sp>
      <p:sp>
        <p:nvSpPr>
          <p:cNvPr id="4" name="sd:sub"/>
          <p:cNvSpPr txBox="1"/>
          <p:nvPr/>
        </p:nvSpPr>
        <p:spPr>
          <a:xfrm>
            <a:off x="676656" y="1994408"/>
            <a:ext cx="16934688" cy="79756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Один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инструмент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улучшает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сразу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несколько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метрик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. В 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расчёт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берётся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одна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 —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главная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для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 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функции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,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иначе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выигрыш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посчитается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 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дважды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76656" y="3112007"/>
            <a:ext cx="8330183" cy="2622804"/>
          </a:xfrm>
          <a:prstGeom prst="roundRect">
            <a:avLst>
              <a:gd name="adj" fmla="val 4880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sd:image:icon9_white.png" descr="icon9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653" y="3432047"/>
            <a:ext cx="856484" cy="914400"/>
          </a:xfrm>
          <a:prstGeom prst="rect">
            <a:avLst/>
          </a:prstGeom>
        </p:spPr>
      </p:pic>
      <p:sp>
        <p:nvSpPr>
          <p:cNvPr id="7" name="sd:card_label"/>
          <p:cNvSpPr txBox="1"/>
          <p:nvPr/>
        </p:nvSpPr>
        <p:spPr>
          <a:xfrm>
            <a:off x="2139696" y="3404615"/>
            <a:ext cx="6592823" cy="394208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 i="0" cap="all" spc="-76">
                <a:gradFill>
                  <a:gsLst>
                    <a:gs pos="0">
                      <a:srgbClr val="56FF71"/>
                    </a:gs>
                    <a:gs pos="100000">
                      <a:srgbClr val="29FFCC"/>
                    </a:gs>
                  </a:gsLst>
                  <a:lin ang="0" scaled="1"/>
                </a:gradFill>
                <a:latin typeface="SB Sans Display Ext Semibold"/>
              </a:rPr>
              <a:t>Маркетинг</a:t>
            </a:r>
          </a:p>
        </p:txBody>
      </p:sp>
      <p:sp>
        <p:nvSpPr>
          <p:cNvPr id="8" name="sd:body"/>
          <p:cNvSpPr txBox="1"/>
          <p:nvPr/>
        </p:nvSpPr>
        <p:spPr>
          <a:xfrm>
            <a:off x="2139696" y="3835399"/>
            <a:ext cx="6592823" cy="70141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lang="ru-RU" sz="1800" b="0" i="1" dirty="0">
                <a:solidFill>
                  <a:srgbClr val="2BFDCC"/>
                </a:solidFill>
                <a:latin typeface="SB Sans Display"/>
              </a:rPr>
              <a:t>О</a:t>
            </a:r>
            <a:r>
              <a:rPr sz="1800" b="0" i="1" dirty="0">
                <a:solidFill>
                  <a:srgbClr val="2BFDCC"/>
                </a:solidFill>
                <a:latin typeface="SB Sans Display"/>
              </a:rPr>
              <a:t>т </a:t>
            </a:r>
            <a:r>
              <a:rPr sz="1800" b="0" i="1" dirty="0" err="1">
                <a:solidFill>
                  <a:srgbClr val="2BFDCC"/>
                </a:solidFill>
                <a:latin typeface="SB Sans Display"/>
              </a:rPr>
              <a:t>производства</a:t>
            </a:r>
            <a:r>
              <a:rPr sz="1800" b="0" i="1" dirty="0">
                <a:solidFill>
                  <a:srgbClr val="2BFDCC"/>
                </a:solidFill>
                <a:latin typeface="SB Sans Display"/>
              </a:rPr>
              <a:t> </a:t>
            </a:r>
            <a:r>
              <a:rPr sz="1800" b="0" i="1" dirty="0" err="1">
                <a:solidFill>
                  <a:srgbClr val="2BFDCC"/>
                </a:solidFill>
                <a:latin typeface="SB Sans Display"/>
              </a:rPr>
              <a:t>контента</a:t>
            </a:r>
            <a:r>
              <a:rPr sz="1800" b="0" i="1" dirty="0">
                <a:solidFill>
                  <a:srgbClr val="2BFDCC"/>
                </a:solidFill>
                <a:latin typeface="SB Sans Display"/>
              </a:rPr>
              <a:t> к </a:t>
            </a:r>
            <a:r>
              <a:rPr sz="1800" b="0" i="1" dirty="0" err="1">
                <a:solidFill>
                  <a:srgbClr val="2BFDCC"/>
                </a:solidFill>
                <a:latin typeface="SB Sans Display"/>
              </a:rPr>
              <a:t>качеству</a:t>
            </a:r>
            <a:r>
              <a:rPr sz="1800" b="0" i="1" dirty="0">
                <a:solidFill>
                  <a:srgbClr val="2BFDCC"/>
                </a:solidFill>
                <a:latin typeface="SB Sans Display"/>
              </a:rPr>
              <a:t> </a:t>
            </a:r>
            <a:r>
              <a:rPr sz="1800" b="0" i="1" dirty="0" err="1">
                <a:solidFill>
                  <a:srgbClr val="2BFDCC"/>
                </a:solidFill>
                <a:latin typeface="SB Sans Display"/>
              </a:rPr>
              <a:t>клиентского</a:t>
            </a:r>
            <a:r>
              <a:rPr sz="1800" b="0" i="1" dirty="0">
                <a:solidFill>
                  <a:srgbClr val="2BFDCC"/>
                </a:solidFill>
                <a:latin typeface="SB Sans Display"/>
              </a:rPr>
              <a:t> </a:t>
            </a:r>
            <a:r>
              <a:rPr sz="1800" b="0" i="1" dirty="0" err="1">
                <a:solidFill>
                  <a:srgbClr val="2BFDCC"/>
                </a:solidFill>
                <a:latin typeface="SB Sans Display"/>
              </a:rPr>
              <a:t>воздействия</a:t>
            </a:r>
            <a:endParaRPr sz="1800" b="0" i="1" dirty="0">
              <a:solidFill>
                <a:srgbClr val="2BFDCC"/>
              </a:solidFill>
              <a:latin typeface="SB Sans Display"/>
            </a:endParaRPr>
          </a:p>
        </p:txBody>
      </p:sp>
      <p:cxnSp>
        <p:nvCxnSpPr>
          <p:cNvPr id="9" name="sd:line"/>
          <p:cNvCxnSpPr/>
          <p:nvPr/>
        </p:nvCxnSpPr>
        <p:spPr>
          <a:xfrm>
            <a:off x="996695" y="4866132"/>
            <a:ext cx="7690105" cy="0"/>
          </a:xfrm>
          <a:prstGeom prst="line">
            <a:avLst/>
          </a:prstGeom>
          <a:ln w="12700">
            <a:solidFill>
              <a:srgbClr val="56FF71">
                <a:alpha val="3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sd:body"/>
          <p:cNvSpPr txBox="1"/>
          <p:nvPr/>
        </p:nvSpPr>
        <p:spPr>
          <a:xfrm>
            <a:off x="996695" y="4975860"/>
            <a:ext cx="7690104" cy="382862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lang="ru-RU" sz="1800" b="0" i="0" dirty="0">
                <a:solidFill>
                  <a:srgbClr val="9BA5B0"/>
                </a:solidFill>
                <a:latin typeface="SB Sans Display"/>
              </a:rPr>
              <a:t>М</a:t>
            </a:r>
            <a:r>
              <a:rPr sz="1800" b="0" i="0" dirty="0" err="1">
                <a:solidFill>
                  <a:srgbClr val="9BA5B0"/>
                </a:solidFill>
                <a:latin typeface="SB Sans Display"/>
              </a:rPr>
              <a:t>етрики</a:t>
            </a:r>
            <a:r>
              <a:rPr sz="1800" b="0" i="0" dirty="0">
                <a:solidFill>
                  <a:srgbClr val="9BA5B0"/>
                </a:solidFill>
                <a:latin typeface="SB Sans Display"/>
              </a:rPr>
              <a:t>: </a:t>
            </a:r>
            <a:r>
              <a:rPr sz="1800" b="0" i="0" dirty="0" err="1">
                <a:solidFill>
                  <a:srgbClr val="9BA5B0"/>
                </a:solidFill>
                <a:latin typeface="SB Sans Display"/>
              </a:rPr>
              <a:t>стоимость</a:t>
            </a:r>
            <a:r>
              <a:rPr sz="18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800" b="0" i="0" dirty="0" err="1">
                <a:solidFill>
                  <a:srgbClr val="9BA5B0"/>
                </a:solidFill>
                <a:latin typeface="SB Sans Display"/>
              </a:rPr>
              <a:t>контента</a:t>
            </a:r>
            <a:r>
              <a:rPr sz="1800" b="0" i="0" dirty="0">
                <a:solidFill>
                  <a:srgbClr val="9BA5B0"/>
                </a:solidFill>
                <a:latin typeface="SB Sans Display"/>
              </a:rPr>
              <a:t>, </a:t>
            </a:r>
            <a:r>
              <a:rPr sz="1800" b="0" i="0" dirty="0" err="1">
                <a:solidFill>
                  <a:srgbClr val="9BA5B0"/>
                </a:solidFill>
                <a:latin typeface="SB Sans Display"/>
              </a:rPr>
              <a:t>скорость</a:t>
            </a:r>
            <a:r>
              <a:rPr sz="18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800" b="0" i="0" dirty="0" err="1">
                <a:solidFill>
                  <a:srgbClr val="9BA5B0"/>
                </a:solidFill>
                <a:latin typeface="SB Sans Display"/>
              </a:rPr>
              <a:t>запуска</a:t>
            </a:r>
            <a:r>
              <a:rPr sz="1800" b="0" i="0" dirty="0">
                <a:solidFill>
                  <a:srgbClr val="9BA5B0"/>
                </a:solidFill>
                <a:latin typeface="SB Sans Display"/>
              </a:rPr>
              <a:t>, </a:t>
            </a:r>
            <a:r>
              <a:rPr sz="1800" b="0" i="0" dirty="0" err="1">
                <a:solidFill>
                  <a:srgbClr val="9BA5B0"/>
                </a:solidFill>
                <a:latin typeface="SB Sans Display"/>
              </a:rPr>
              <a:t>отклик</a:t>
            </a:r>
            <a:r>
              <a:rPr sz="1800" b="0" i="0" dirty="0">
                <a:solidFill>
                  <a:srgbClr val="9BA5B0"/>
                </a:solidFill>
                <a:latin typeface="SB Sans Display"/>
              </a:rPr>
              <a:t>, </a:t>
            </a:r>
            <a:r>
              <a:rPr sz="1800" b="0" i="0" dirty="0" err="1">
                <a:solidFill>
                  <a:srgbClr val="9BA5B0"/>
                </a:solidFill>
                <a:latin typeface="SB Sans Display"/>
              </a:rPr>
              <a:t>конверсия</a:t>
            </a:r>
            <a:endParaRPr sz="1800" b="0" i="0" dirty="0">
              <a:solidFill>
                <a:srgbClr val="9BA5B0"/>
              </a:solidFill>
              <a:latin typeface="SB Sans Display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9281160" y="3112007"/>
            <a:ext cx="8330183" cy="2622804"/>
          </a:xfrm>
          <a:prstGeom prst="roundRect">
            <a:avLst>
              <a:gd name="adj" fmla="val 4880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sd:image:icon10_white.png" descr="icon10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0053" y="3432047"/>
            <a:ext cx="896693" cy="914400"/>
          </a:xfrm>
          <a:prstGeom prst="rect">
            <a:avLst/>
          </a:prstGeom>
        </p:spPr>
      </p:pic>
      <p:sp>
        <p:nvSpPr>
          <p:cNvPr id="13" name="sd:card_label"/>
          <p:cNvSpPr txBox="1"/>
          <p:nvPr/>
        </p:nvSpPr>
        <p:spPr>
          <a:xfrm>
            <a:off x="10744200" y="3404615"/>
            <a:ext cx="6592823" cy="678688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 i="0" cap="all" spc="-76">
                <a:gradFill>
                  <a:gsLst>
                    <a:gs pos="0">
                      <a:srgbClr val="56FF71"/>
                    </a:gs>
                    <a:gs pos="100000">
                      <a:srgbClr val="29FFCC"/>
                    </a:gs>
                  </a:gsLst>
                  <a:lin ang="0" scaled="1"/>
                </a:gradFill>
                <a:latin typeface="SB Sans Display Ext Semibold"/>
              </a:rPr>
              <a:t>Продажи и клиентский сервис</a:t>
            </a:r>
          </a:p>
        </p:txBody>
      </p:sp>
      <p:sp>
        <p:nvSpPr>
          <p:cNvPr id="14" name="sd:body"/>
          <p:cNvSpPr txBox="1"/>
          <p:nvPr/>
        </p:nvSpPr>
        <p:spPr>
          <a:xfrm>
            <a:off x="10698481" y="4119879"/>
            <a:ext cx="6592823" cy="382862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lang="ru-RU" sz="1800" b="0" i="1" dirty="0">
                <a:solidFill>
                  <a:srgbClr val="2BFDCC"/>
                </a:solidFill>
                <a:latin typeface="SB Sans Display"/>
              </a:rPr>
              <a:t>С</a:t>
            </a:r>
            <a:r>
              <a:rPr sz="1800" b="0" i="1" dirty="0" err="1">
                <a:solidFill>
                  <a:srgbClr val="2BFDCC"/>
                </a:solidFill>
                <a:latin typeface="SB Sans Display"/>
              </a:rPr>
              <a:t>амая</a:t>
            </a:r>
            <a:r>
              <a:rPr sz="1800" b="0" i="1" dirty="0">
                <a:solidFill>
                  <a:srgbClr val="2BFDCC"/>
                </a:solidFill>
                <a:latin typeface="SB Sans Display"/>
              </a:rPr>
              <a:t> </a:t>
            </a:r>
            <a:r>
              <a:rPr sz="1800" b="0" i="1" dirty="0" err="1">
                <a:solidFill>
                  <a:srgbClr val="2BFDCC"/>
                </a:solidFill>
                <a:latin typeface="SB Sans Display"/>
              </a:rPr>
              <a:t>короткая</a:t>
            </a:r>
            <a:r>
              <a:rPr sz="1800" b="0" i="1" dirty="0">
                <a:solidFill>
                  <a:srgbClr val="2BFDCC"/>
                </a:solidFill>
                <a:latin typeface="SB Sans Display"/>
              </a:rPr>
              <a:t> </a:t>
            </a:r>
            <a:r>
              <a:rPr sz="1800" b="0" i="1" dirty="0" err="1">
                <a:solidFill>
                  <a:srgbClr val="2BFDCC"/>
                </a:solidFill>
                <a:latin typeface="SB Sans Display"/>
              </a:rPr>
              <a:t>связь</a:t>
            </a:r>
            <a:r>
              <a:rPr sz="1800" b="0" i="1" dirty="0">
                <a:solidFill>
                  <a:srgbClr val="2BFDCC"/>
                </a:solidFill>
                <a:latin typeface="SB Sans Display"/>
              </a:rPr>
              <a:t> с </a:t>
            </a:r>
            <a:r>
              <a:rPr sz="1800" b="0" i="1" dirty="0" err="1">
                <a:solidFill>
                  <a:srgbClr val="2BFDCC"/>
                </a:solidFill>
                <a:latin typeface="SB Sans Display"/>
              </a:rPr>
              <a:t>выручкой</a:t>
            </a:r>
            <a:r>
              <a:rPr sz="1800" b="0" i="1" dirty="0">
                <a:solidFill>
                  <a:srgbClr val="2BFDCC"/>
                </a:solidFill>
                <a:latin typeface="SB Sans Display"/>
              </a:rPr>
              <a:t> и </a:t>
            </a:r>
            <a:r>
              <a:rPr sz="1800" b="0" i="1" dirty="0" err="1">
                <a:solidFill>
                  <a:srgbClr val="2BFDCC"/>
                </a:solidFill>
                <a:latin typeface="SB Sans Display"/>
              </a:rPr>
              <a:t>затратами</a:t>
            </a:r>
            <a:endParaRPr sz="1800" b="0" i="1" dirty="0">
              <a:solidFill>
                <a:srgbClr val="2BFDCC"/>
              </a:solidFill>
              <a:latin typeface="SB Sans Display"/>
            </a:endParaRPr>
          </a:p>
        </p:txBody>
      </p:sp>
      <p:cxnSp>
        <p:nvCxnSpPr>
          <p:cNvPr id="15" name="sd:line"/>
          <p:cNvCxnSpPr/>
          <p:nvPr/>
        </p:nvCxnSpPr>
        <p:spPr>
          <a:xfrm>
            <a:off x="9601200" y="4866132"/>
            <a:ext cx="7690103" cy="0"/>
          </a:xfrm>
          <a:prstGeom prst="line">
            <a:avLst/>
          </a:prstGeom>
          <a:ln w="12700">
            <a:solidFill>
              <a:srgbClr val="56FF71">
                <a:alpha val="3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sd:body"/>
          <p:cNvSpPr txBox="1"/>
          <p:nvPr/>
        </p:nvSpPr>
        <p:spPr>
          <a:xfrm>
            <a:off x="9601200" y="4975860"/>
            <a:ext cx="7690104" cy="70141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lang="ru-RU" sz="1800" b="0" i="0" dirty="0">
                <a:solidFill>
                  <a:srgbClr val="9BA5B0"/>
                </a:solidFill>
                <a:latin typeface="SB Sans Display"/>
              </a:rPr>
              <a:t>М</a:t>
            </a:r>
            <a:r>
              <a:rPr sz="1800" b="0" i="0" dirty="0" err="1">
                <a:solidFill>
                  <a:srgbClr val="9BA5B0"/>
                </a:solidFill>
                <a:latin typeface="SB Sans Display"/>
              </a:rPr>
              <a:t>етрики</a:t>
            </a:r>
            <a:r>
              <a:rPr sz="1800" b="0" i="0" dirty="0">
                <a:solidFill>
                  <a:srgbClr val="9BA5B0"/>
                </a:solidFill>
                <a:latin typeface="SB Sans Display"/>
              </a:rPr>
              <a:t>: </a:t>
            </a:r>
            <a:r>
              <a:rPr sz="1800" b="0" i="0" dirty="0" err="1">
                <a:solidFill>
                  <a:srgbClr val="9BA5B0"/>
                </a:solidFill>
                <a:latin typeface="SB Sans Display"/>
              </a:rPr>
              <a:t>стоимость</a:t>
            </a:r>
            <a:r>
              <a:rPr sz="18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800" b="0" i="0" dirty="0" err="1">
                <a:solidFill>
                  <a:srgbClr val="9BA5B0"/>
                </a:solidFill>
                <a:latin typeface="SB Sans Display"/>
              </a:rPr>
              <a:t>контакта</a:t>
            </a:r>
            <a:r>
              <a:rPr sz="1800" b="0" i="0" dirty="0">
                <a:solidFill>
                  <a:srgbClr val="9BA5B0"/>
                </a:solidFill>
                <a:latin typeface="SB Sans Display"/>
              </a:rPr>
              <a:t>, </a:t>
            </a:r>
            <a:r>
              <a:rPr sz="1800" b="0" i="0" dirty="0" err="1">
                <a:solidFill>
                  <a:srgbClr val="9BA5B0"/>
                </a:solidFill>
                <a:latin typeface="SB Sans Display"/>
              </a:rPr>
              <a:t>скорость</a:t>
            </a:r>
            <a:r>
              <a:rPr sz="18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800" b="0" i="0" dirty="0" err="1">
                <a:solidFill>
                  <a:srgbClr val="9BA5B0"/>
                </a:solidFill>
                <a:latin typeface="SB Sans Display"/>
              </a:rPr>
              <a:t>ответа</a:t>
            </a:r>
            <a:r>
              <a:rPr sz="1800" b="0" i="0" dirty="0">
                <a:solidFill>
                  <a:srgbClr val="9BA5B0"/>
                </a:solidFill>
                <a:latin typeface="SB Sans Display"/>
              </a:rPr>
              <a:t>, </a:t>
            </a:r>
            <a:r>
              <a:rPr sz="1800" b="0" i="0" dirty="0" err="1">
                <a:solidFill>
                  <a:srgbClr val="9BA5B0"/>
                </a:solidFill>
                <a:latin typeface="SB Sans Display"/>
              </a:rPr>
              <a:t>конверсия</a:t>
            </a:r>
            <a:r>
              <a:rPr sz="1800" b="0" i="0" dirty="0">
                <a:solidFill>
                  <a:srgbClr val="9BA5B0"/>
                </a:solidFill>
                <a:latin typeface="SB Sans Display"/>
              </a:rPr>
              <a:t>, </a:t>
            </a:r>
            <a:r>
              <a:rPr sz="1800" b="0" i="0" dirty="0" err="1">
                <a:solidFill>
                  <a:srgbClr val="9BA5B0"/>
                </a:solidFill>
                <a:latin typeface="SB Sans Display"/>
              </a:rPr>
              <a:t>удержание</a:t>
            </a:r>
            <a:endParaRPr sz="1800" b="0" i="0" dirty="0">
              <a:solidFill>
                <a:srgbClr val="9BA5B0"/>
              </a:solidFill>
              <a:latin typeface="SB Sans Display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676656" y="6009132"/>
            <a:ext cx="8330183" cy="2622804"/>
          </a:xfrm>
          <a:prstGeom prst="roundRect">
            <a:avLst>
              <a:gd name="adj" fmla="val 4880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8" name="sd:image:icon7_white.png" descr="icon7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8475" y="6329171"/>
            <a:ext cx="890840" cy="914400"/>
          </a:xfrm>
          <a:prstGeom prst="rect">
            <a:avLst/>
          </a:prstGeom>
        </p:spPr>
      </p:pic>
      <p:sp>
        <p:nvSpPr>
          <p:cNvPr id="19" name="sd:card_label"/>
          <p:cNvSpPr txBox="1"/>
          <p:nvPr/>
        </p:nvSpPr>
        <p:spPr>
          <a:xfrm>
            <a:off x="2139696" y="6301740"/>
            <a:ext cx="6592823" cy="394208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 i="0" cap="all" spc="-76">
                <a:gradFill>
                  <a:gsLst>
                    <a:gs pos="0">
                      <a:srgbClr val="56FF71"/>
                    </a:gs>
                    <a:gs pos="100000">
                      <a:srgbClr val="29FFCC"/>
                    </a:gs>
                  </a:gsLst>
                  <a:lin ang="0" scaled="1"/>
                </a:gradFill>
                <a:latin typeface="SB Sans Display Ext Semibold"/>
              </a:rPr>
              <a:t>Управление персоналом</a:t>
            </a:r>
          </a:p>
        </p:txBody>
      </p:sp>
      <p:sp>
        <p:nvSpPr>
          <p:cNvPr id="20" name="sd:body"/>
          <p:cNvSpPr txBox="1"/>
          <p:nvPr/>
        </p:nvSpPr>
        <p:spPr>
          <a:xfrm>
            <a:off x="2139696" y="6732524"/>
            <a:ext cx="6592823" cy="70141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lang="ru-RU" i="1" dirty="0">
                <a:solidFill>
                  <a:srgbClr val="2BFDCC"/>
                </a:solidFill>
                <a:latin typeface="SB Sans Display"/>
              </a:rPr>
              <a:t>Р</a:t>
            </a:r>
            <a:r>
              <a:rPr sz="1800" b="0" i="1" dirty="0" err="1">
                <a:solidFill>
                  <a:srgbClr val="2BFDCC"/>
                </a:solidFill>
                <a:latin typeface="SB Sans Display"/>
              </a:rPr>
              <a:t>ост</a:t>
            </a:r>
            <a:r>
              <a:rPr sz="1800" b="0" i="1" dirty="0">
                <a:solidFill>
                  <a:srgbClr val="2BFDCC"/>
                </a:solidFill>
                <a:latin typeface="SB Sans Display"/>
              </a:rPr>
              <a:t> </a:t>
            </a:r>
            <a:r>
              <a:rPr sz="1800" b="0" i="1" dirty="0" err="1">
                <a:solidFill>
                  <a:srgbClr val="2BFDCC"/>
                </a:solidFill>
                <a:latin typeface="SB Sans Display"/>
              </a:rPr>
              <a:t>пропускной</a:t>
            </a:r>
            <a:r>
              <a:rPr sz="1800" b="0" i="1" dirty="0">
                <a:solidFill>
                  <a:srgbClr val="2BFDCC"/>
                </a:solidFill>
                <a:latin typeface="SB Sans Display"/>
              </a:rPr>
              <a:t> </a:t>
            </a:r>
            <a:r>
              <a:rPr sz="1800" b="0" i="1" dirty="0" err="1">
                <a:solidFill>
                  <a:srgbClr val="2BFDCC"/>
                </a:solidFill>
                <a:latin typeface="SB Sans Display"/>
              </a:rPr>
              <a:t>способности</a:t>
            </a:r>
            <a:br>
              <a:rPr dirty="0"/>
            </a:br>
            <a:r>
              <a:rPr sz="1800" b="0" i="1" dirty="0" err="1">
                <a:solidFill>
                  <a:srgbClr val="2BFDCC"/>
                </a:solidFill>
                <a:latin typeface="SB Sans Display"/>
              </a:rPr>
              <a:t>без</a:t>
            </a:r>
            <a:r>
              <a:rPr sz="1800" b="0" i="1" dirty="0">
                <a:solidFill>
                  <a:srgbClr val="2BFDCC"/>
                </a:solidFill>
                <a:latin typeface="SB Sans Display"/>
              </a:rPr>
              <a:t> </a:t>
            </a:r>
            <a:r>
              <a:rPr sz="1800" b="0" i="1" dirty="0" err="1">
                <a:solidFill>
                  <a:srgbClr val="2BFDCC"/>
                </a:solidFill>
                <a:latin typeface="SB Sans Display"/>
              </a:rPr>
              <a:t>пропорционального</a:t>
            </a:r>
            <a:r>
              <a:rPr sz="1800" b="0" i="1" dirty="0">
                <a:solidFill>
                  <a:srgbClr val="2BFDCC"/>
                </a:solidFill>
                <a:latin typeface="SB Sans Display"/>
              </a:rPr>
              <a:t> </a:t>
            </a:r>
            <a:r>
              <a:rPr sz="1800" b="0" i="1" dirty="0" err="1">
                <a:solidFill>
                  <a:srgbClr val="2BFDCC"/>
                </a:solidFill>
                <a:latin typeface="SB Sans Display"/>
              </a:rPr>
              <a:t>найма</a:t>
            </a:r>
            <a:endParaRPr sz="1800" b="0" i="1" dirty="0">
              <a:solidFill>
                <a:srgbClr val="2BFDCC"/>
              </a:solidFill>
              <a:latin typeface="SB Sans Display"/>
            </a:endParaRPr>
          </a:p>
        </p:txBody>
      </p:sp>
      <p:cxnSp>
        <p:nvCxnSpPr>
          <p:cNvPr id="21" name="sd:line"/>
          <p:cNvCxnSpPr/>
          <p:nvPr/>
        </p:nvCxnSpPr>
        <p:spPr>
          <a:xfrm>
            <a:off x="996695" y="7763256"/>
            <a:ext cx="7690105" cy="0"/>
          </a:xfrm>
          <a:prstGeom prst="line">
            <a:avLst/>
          </a:prstGeom>
          <a:ln w="12700">
            <a:solidFill>
              <a:srgbClr val="56FF71">
                <a:alpha val="3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sd:body"/>
          <p:cNvSpPr txBox="1"/>
          <p:nvPr/>
        </p:nvSpPr>
        <p:spPr>
          <a:xfrm>
            <a:off x="996695" y="7872983"/>
            <a:ext cx="7690104" cy="70141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lang="ru-RU" sz="1800" b="0" i="0" dirty="0">
                <a:solidFill>
                  <a:srgbClr val="9BA5B0"/>
                </a:solidFill>
                <a:latin typeface="SB Sans Display"/>
              </a:rPr>
              <a:t>М</a:t>
            </a:r>
            <a:r>
              <a:rPr sz="1800" b="0" i="0" dirty="0" err="1">
                <a:solidFill>
                  <a:srgbClr val="9BA5B0"/>
                </a:solidFill>
                <a:latin typeface="SB Sans Display"/>
              </a:rPr>
              <a:t>етрики</a:t>
            </a:r>
            <a:r>
              <a:rPr sz="1800" b="0" i="0" dirty="0">
                <a:solidFill>
                  <a:srgbClr val="9BA5B0"/>
                </a:solidFill>
                <a:latin typeface="SB Sans Display"/>
              </a:rPr>
              <a:t>: </a:t>
            </a:r>
            <a:r>
              <a:rPr sz="1800" b="0" i="0" dirty="0" err="1">
                <a:solidFill>
                  <a:srgbClr val="9BA5B0"/>
                </a:solidFill>
                <a:latin typeface="SB Sans Display"/>
              </a:rPr>
              <a:t>время</a:t>
            </a:r>
            <a:r>
              <a:rPr sz="18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800" b="0" i="0" dirty="0" err="1">
                <a:solidFill>
                  <a:srgbClr val="9BA5B0"/>
                </a:solidFill>
                <a:latin typeface="SB Sans Display"/>
              </a:rPr>
              <a:t>закрытия</a:t>
            </a:r>
            <a:r>
              <a:rPr sz="18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800" b="0" i="0" dirty="0" err="1">
                <a:solidFill>
                  <a:srgbClr val="9BA5B0"/>
                </a:solidFill>
                <a:latin typeface="SB Sans Display"/>
              </a:rPr>
              <a:t>вакансии</a:t>
            </a:r>
            <a:r>
              <a:rPr sz="1800" b="0" i="0" dirty="0">
                <a:solidFill>
                  <a:srgbClr val="9BA5B0"/>
                </a:solidFill>
                <a:latin typeface="SB Sans Display"/>
              </a:rPr>
              <a:t>, </a:t>
            </a:r>
            <a:r>
              <a:rPr sz="1800" b="0" i="0" dirty="0" err="1">
                <a:solidFill>
                  <a:srgbClr val="9BA5B0"/>
                </a:solidFill>
                <a:latin typeface="SB Sans Display"/>
              </a:rPr>
              <a:t>обработка</a:t>
            </a:r>
            <a:r>
              <a:rPr sz="18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800" b="0" i="0" dirty="0" err="1">
                <a:solidFill>
                  <a:srgbClr val="9BA5B0"/>
                </a:solidFill>
                <a:latin typeface="SB Sans Display"/>
              </a:rPr>
              <a:t>потока</a:t>
            </a:r>
            <a:r>
              <a:rPr sz="1800" b="0" i="0" dirty="0">
                <a:solidFill>
                  <a:srgbClr val="9BA5B0"/>
                </a:solidFill>
                <a:latin typeface="SB Sans Display"/>
              </a:rPr>
              <a:t>, </a:t>
            </a:r>
            <a:r>
              <a:rPr sz="1800" b="0" i="0" dirty="0" err="1">
                <a:solidFill>
                  <a:srgbClr val="9BA5B0"/>
                </a:solidFill>
                <a:latin typeface="SB Sans Display"/>
              </a:rPr>
              <a:t>обучение</a:t>
            </a:r>
            <a:r>
              <a:rPr sz="1800" b="0" i="0" dirty="0">
                <a:solidFill>
                  <a:srgbClr val="9BA5B0"/>
                </a:solidFill>
                <a:latin typeface="SB Sans Display"/>
              </a:rPr>
              <a:t>, self-service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281160" y="6009132"/>
            <a:ext cx="8330183" cy="2622804"/>
          </a:xfrm>
          <a:prstGeom prst="roundRect">
            <a:avLst>
              <a:gd name="adj" fmla="val 4880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4" name="sd:image:icon11_white.png" descr="icon11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11346" y="6329171"/>
            <a:ext cx="894108" cy="914400"/>
          </a:xfrm>
          <a:prstGeom prst="rect">
            <a:avLst/>
          </a:prstGeom>
        </p:spPr>
      </p:pic>
      <p:sp>
        <p:nvSpPr>
          <p:cNvPr id="25" name="sd:card_label"/>
          <p:cNvSpPr txBox="1"/>
          <p:nvPr/>
        </p:nvSpPr>
        <p:spPr>
          <a:xfrm>
            <a:off x="10744200" y="6301740"/>
            <a:ext cx="6592823" cy="394208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 i="0" cap="all" spc="-76">
                <a:gradFill>
                  <a:gsLst>
                    <a:gs pos="0">
                      <a:srgbClr val="56FF71"/>
                    </a:gs>
                    <a:gs pos="100000">
                      <a:srgbClr val="29FFCC"/>
                    </a:gs>
                  </a:gsLst>
                  <a:lin ang="0" scaled="1"/>
                </a:gradFill>
                <a:latin typeface="SB Sans Display Ext Semibold"/>
              </a:rPr>
              <a:t>Общее управление</a:t>
            </a:r>
          </a:p>
        </p:txBody>
      </p:sp>
      <p:sp>
        <p:nvSpPr>
          <p:cNvPr id="26" name="sd:body"/>
          <p:cNvSpPr txBox="1"/>
          <p:nvPr/>
        </p:nvSpPr>
        <p:spPr>
          <a:xfrm>
            <a:off x="10744200" y="6732524"/>
            <a:ext cx="6592823" cy="382862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lang="ru-RU" sz="1800" b="0" i="1" dirty="0">
                <a:solidFill>
                  <a:srgbClr val="2BFDCC"/>
                </a:solidFill>
                <a:latin typeface="SB Sans Display"/>
              </a:rPr>
              <a:t>Э</a:t>
            </a:r>
            <a:r>
              <a:rPr sz="1800" b="0" i="1" dirty="0" err="1">
                <a:solidFill>
                  <a:srgbClr val="2BFDCC"/>
                </a:solidFill>
                <a:latin typeface="SB Sans Display"/>
              </a:rPr>
              <a:t>ффект</a:t>
            </a:r>
            <a:r>
              <a:rPr sz="1800" b="0" i="1" dirty="0">
                <a:solidFill>
                  <a:srgbClr val="2BFDCC"/>
                </a:solidFill>
                <a:latin typeface="SB Sans Display"/>
              </a:rPr>
              <a:t> </a:t>
            </a:r>
            <a:r>
              <a:rPr sz="1800" b="0" i="1" dirty="0" err="1">
                <a:solidFill>
                  <a:srgbClr val="2BFDCC"/>
                </a:solidFill>
                <a:latin typeface="SB Sans Display"/>
              </a:rPr>
              <a:t>возникает</a:t>
            </a:r>
            <a:r>
              <a:rPr sz="1800" b="0" i="1" dirty="0">
                <a:solidFill>
                  <a:srgbClr val="2BFDCC"/>
                </a:solidFill>
                <a:latin typeface="SB Sans Display"/>
              </a:rPr>
              <a:t> </a:t>
            </a:r>
            <a:r>
              <a:rPr sz="1800" b="0" i="1" dirty="0" err="1">
                <a:solidFill>
                  <a:srgbClr val="2BFDCC"/>
                </a:solidFill>
                <a:latin typeface="SB Sans Display"/>
              </a:rPr>
              <a:t>через</a:t>
            </a:r>
            <a:r>
              <a:rPr sz="1800" b="0" i="1" dirty="0">
                <a:solidFill>
                  <a:srgbClr val="2BFDCC"/>
                </a:solidFill>
                <a:latin typeface="SB Sans Display"/>
              </a:rPr>
              <a:t> </a:t>
            </a:r>
            <a:r>
              <a:rPr sz="1800" b="0" i="1" dirty="0" err="1">
                <a:solidFill>
                  <a:srgbClr val="2BFDCC"/>
                </a:solidFill>
                <a:latin typeface="SB Sans Display"/>
              </a:rPr>
              <a:t>ускорение</a:t>
            </a:r>
            <a:r>
              <a:rPr sz="1800" b="0" i="1" dirty="0">
                <a:solidFill>
                  <a:srgbClr val="2BFDCC"/>
                </a:solidFill>
                <a:latin typeface="SB Sans Display"/>
              </a:rPr>
              <a:t> </a:t>
            </a:r>
            <a:r>
              <a:rPr sz="1800" b="0" i="1" dirty="0" err="1">
                <a:solidFill>
                  <a:srgbClr val="2BFDCC"/>
                </a:solidFill>
                <a:latin typeface="SB Sans Display"/>
              </a:rPr>
              <a:t>цикла</a:t>
            </a:r>
            <a:r>
              <a:rPr sz="1800" b="0" i="1" dirty="0">
                <a:solidFill>
                  <a:srgbClr val="2BFDCC"/>
                </a:solidFill>
                <a:latin typeface="SB Sans Display"/>
              </a:rPr>
              <a:t> </a:t>
            </a:r>
            <a:r>
              <a:rPr sz="1800" b="0" i="1" dirty="0" err="1">
                <a:solidFill>
                  <a:srgbClr val="2BFDCC"/>
                </a:solidFill>
                <a:latin typeface="SB Sans Display"/>
              </a:rPr>
              <a:t>решений</a:t>
            </a:r>
            <a:endParaRPr sz="1800" b="0" i="1" dirty="0">
              <a:solidFill>
                <a:srgbClr val="2BFDCC"/>
              </a:solidFill>
              <a:latin typeface="SB Sans Display"/>
            </a:endParaRPr>
          </a:p>
        </p:txBody>
      </p:sp>
      <p:cxnSp>
        <p:nvCxnSpPr>
          <p:cNvPr id="27" name="sd:line"/>
          <p:cNvCxnSpPr/>
          <p:nvPr/>
        </p:nvCxnSpPr>
        <p:spPr>
          <a:xfrm>
            <a:off x="9601200" y="7763256"/>
            <a:ext cx="7690103" cy="0"/>
          </a:xfrm>
          <a:prstGeom prst="line">
            <a:avLst/>
          </a:prstGeom>
          <a:ln w="12700">
            <a:solidFill>
              <a:srgbClr val="56FF71">
                <a:alpha val="3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sd:body"/>
          <p:cNvSpPr txBox="1"/>
          <p:nvPr/>
        </p:nvSpPr>
        <p:spPr>
          <a:xfrm>
            <a:off x="9601200" y="7872983"/>
            <a:ext cx="7690104" cy="70141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lang="ru-RU" sz="1800" b="0" i="0" dirty="0">
                <a:solidFill>
                  <a:srgbClr val="9BA5B0"/>
                </a:solidFill>
                <a:latin typeface="SB Sans Display"/>
              </a:rPr>
              <a:t>М</a:t>
            </a:r>
            <a:r>
              <a:rPr sz="1800" b="0" i="0" dirty="0" err="1">
                <a:solidFill>
                  <a:srgbClr val="9BA5B0"/>
                </a:solidFill>
                <a:latin typeface="SB Sans Display"/>
              </a:rPr>
              <a:t>етрики</a:t>
            </a:r>
            <a:r>
              <a:rPr sz="1800" b="0" i="0" dirty="0">
                <a:solidFill>
                  <a:srgbClr val="9BA5B0"/>
                </a:solidFill>
                <a:latin typeface="SB Sans Display"/>
              </a:rPr>
              <a:t>: </a:t>
            </a:r>
            <a:r>
              <a:rPr sz="1800" b="0" i="0" dirty="0" err="1">
                <a:solidFill>
                  <a:srgbClr val="9BA5B0"/>
                </a:solidFill>
                <a:latin typeface="SB Sans Display"/>
              </a:rPr>
              <a:t>сигнал</a:t>
            </a:r>
            <a:r>
              <a:rPr sz="1800" b="0" i="0" dirty="0">
                <a:solidFill>
                  <a:srgbClr val="9BA5B0"/>
                </a:solidFill>
                <a:latin typeface="SB Sans Display"/>
              </a:rPr>
              <a:t> → </a:t>
            </a:r>
            <a:r>
              <a:rPr sz="1800" b="0" i="0" dirty="0" err="1">
                <a:solidFill>
                  <a:srgbClr val="9BA5B0"/>
                </a:solidFill>
                <a:latin typeface="SB Sans Display"/>
              </a:rPr>
              <a:t>анализ</a:t>
            </a:r>
            <a:r>
              <a:rPr sz="1800" b="0" i="0" dirty="0">
                <a:solidFill>
                  <a:srgbClr val="9BA5B0"/>
                </a:solidFill>
                <a:latin typeface="SB Sans Display"/>
              </a:rPr>
              <a:t> → </a:t>
            </a:r>
            <a:r>
              <a:rPr sz="1800" b="0" i="0" dirty="0" err="1">
                <a:solidFill>
                  <a:srgbClr val="9BA5B0"/>
                </a:solidFill>
                <a:latin typeface="SB Sans Display"/>
              </a:rPr>
              <a:t>решение</a:t>
            </a:r>
            <a:r>
              <a:rPr sz="1800" b="0" i="0" dirty="0">
                <a:solidFill>
                  <a:srgbClr val="9BA5B0"/>
                </a:solidFill>
                <a:latin typeface="SB Sans Display"/>
              </a:rPr>
              <a:t> → </a:t>
            </a:r>
            <a:r>
              <a:rPr sz="1800" b="0" i="0" dirty="0" err="1">
                <a:solidFill>
                  <a:srgbClr val="9BA5B0"/>
                </a:solidFill>
                <a:latin typeface="SB Sans Display"/>
              </a:rPr>
              <a:t>действие</a:t>
            </a:r>
            <a:r>
              <a:rPr sz="1800" b="0" i="0" dirty="0">
                <a:solidFill>
                  <a:srgbClr val="9BA5B0"/>
                </a:solidFill>
                <a:latin typeface="SB Sans Display"/>
              </a:rPr>
              <a:t>; </a:t>
            </a:r>
            <a:r>
              <a:rPr sz="1800" b="0" i="0" dirty="0" err="1">
                <a:solidFill>
                  <a:srgbClr val="9BA5B0"/>
                </a:solidFill>
                <a:latin typeface="SB Sans Display"/>
              </a:rPr>
              <a:t>контроль</a:t>
            </a:r>
            <a:r>
              <a:rPr sz="1800" b="0" i="0" dirty="0">
                <a:solidFill>
                  <a:srgbClr val="9BA5B0"/>
                </a:solidFill>
                <a:latin typeface="SB Sans Display"/>
              </a:rPr>
              <a:t> </a:t>
            </a:r>
            <a:r>
              <a:rPr sz="1800" b="0" i="0" dirty="0" err="1">
                <a:solidFill>
                  <a:srgbClr val="9BA5B0"/>
                </a:solidFill>
                <a:latin typeface="SB Sans Display"/>
              </a:rPr>
              <a:t>исполнения</a:t>
            </a:r>
            <a:endParaRPr sz="1800" b="0" i="0" dirty="0">
              <a:solidFill>
                <a:srgbClr val="9BA5B0"/>
              </a:solidFill>
              <a:latin typeface="SB Sans Display"/>
            </a:endParaRPr>
          </a:p>
        </p:txBody>
      </p:sp>
      <p:sp>
        <p:nvSpPr>
          <p:cNvPr id="29" name="sd:plate"/>
          <p:cNvSpPr/>
          <p:nvPr/>
        </p:nvSpPr>
        <p:spPr>
          <a:xfrm>
            <a:off x="676656" y="8906256"/>
            <a:ext cx="16934688" cy="786384"/>
          </a:xfrm>
          <a:prstGeom prst="roundRect">
            <a:avLst>
              <a:gd name="adj" fmla="val 16279"/>
            </a:avLst>
          </a:prstGeom>
          <a:gradFill>
            <a:gsLst>
              <a:gs pos="0">
                <a:srgbClr val="2BFDCC"/>
              </a:gs>
              <a:gs pos="100000">
                <a:srgbClr val="56FF71"/>
              </a:gs>
            </a:gsLst>
            <a:lin ang="21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sd:body"/>
          <p:cNvSpPr txBox="1"/>
          <p:nvPr/>
        </p:nvSpPr>
        <p:spPr>
          <a:xfrm>
            <a:off x="996695" y="8906256"/>
            <a:ext cx="16294608" cy="786384"/>
          </a:xfrm>
          <a:prstGeom prst="rect">
            <a:avLst/>
          </a:prstGeom>
          <a:noFill/>
        </p:spPr>
        <p:txBody>
          <a:bodyPr wrap="square" lIns="0" r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900" b="1" i="0" dirty="0" err="1">
                <a:solidFill>
                  <a:srgbClr val="041014"/>
                </a:solidFill>
                <a:latin typeface="SB Sans Display Semibold"/>
              </a:rPr>
              <a:t>Общий</a:t>
            </a:r>
            <a:r>
              <a:rPr sz="1900" b="1" i="0" dirty="0">
                <a:solidFill>
                  <a:srgbClr val="041014"/>
                </a:solidFill>
                <a:latin typeface="SB Sans Display Semibold"/>
              </a:rPr>
              <a:t> </a:t>
            </a:r>
            <a:r>
              <a:rPr sz="1900" b="1" i="0" dirty="0" err="1">
                <a:solidFill>
                  <a:srgbClr val="041014"/>
                </a:solidFill>
                <a:latin typeface="SB Sans Display Semibold"/>
              </a:rPr>
              <a:t>принцип</a:t>
            </a:r>
            <a:r>
              <a:rPr sz="1900" b="1" i="0" dirty="0">
                <a:solidFill>
                  <a:srgbClr val="041014"/>
                </a:solidFill>
                <a:latin typeface="SB Sans Display Semibold"/>
              </a:rPr>
              <a:t>: </a:t>
            </a:r>
            <a:r>
              <a:rPr sz="1900" b="1" i="0" dirty="0" err="1">
                <a:solidFill>
                  <a:srgbClr val="041014"/>
                </a:solidFill>
                <a:latin typeface="SB Sans Display Semibold"/>
              </a:rPr>
              <a:t>эффект</a:t>
            </a:r>
            <a:r>
              <a:rPr sz="1900" b="1" i="0" dirty="0">
                <a:solidFill>
                  <a:srgbClr val="041014"/>
                </a:solidFill>
                <a:latin typeface="SB Sans Display Semibold"/>
              </a:rPr>
              <a:t> </a:t>
            </a:r>
            <a:r>
              <a:rPr sz="1900" b="1" i="0" dirty="0" err="1">
                <a:solidFill>
                  <a:srgbClr val="041014"/>
                </a:solidFill>
                <a:latin typeface="SB Sans Display Semibold"/>
              </a:rPr>
              <a:t>считается</a:t>
            </a:r>
            <a:r>
              <a:rPr sz="1900" b="1" i="0" dirty="0">
                <a:solidFill>
                  <a:srgbClr val="041014"/>
                </a:solidFill>
                <a:latin typeface="SB Sans Display Semibold"/>
              </a:rPr>
              <a:t> </a:t>
            </a:r>
            <a:r>
              <a:rPr sz="1900" b="1" i="0" dirty="0" err="1">
                <a:solidFill>
                  <a:srgbClr val="041014"/>
                </a:solidFill>
                <a:latin typeface="SB Sans Display Semibold"/>
              </a:rPr>
              <a:t>по</a:t>
            </a:r>
            <a:r>
              <a:rPr sz="1900" b="1" i="0" dirty="0">
                <a:solidFill>
                  <a:srgbClr val="041014"/>
                </a:solidFill>
                <a:latin typeface="SB Sans Display Semibold"/>
              </a:rPr>
              <a:t> </a:t>
            </a:r>
            <a:r>
              <a:rPr sz="1900" b="1" i="0" dirty="0" err="1">
                <a:solidFill>
                  <a:srgbClr val="041014"/>
                </a:solidFill>
                <a:latin typeface="SB Sans Display Semibold"/>
              </a:rPr>
              <a:t>одному</a:t>
            </a:r>
            <a:r>
              <a:rPr sz="1900" b="1" i="0" dirty="0">
                <a:solidFill>
                  <a:srgbClr val="041014"/>
                </a:solidFill>
                <a:latin typeface="SB Sans Display Semibold"/>
              </a:rPr>
              <a:t> </a:t>
            </a:r>
            <a:r>
              <a:rPr sz="1900" b="1" i="0" dirty="0" err="1">
                <a:solidFill>
                  <a:srgbClr val="041014"/>
                </a:solidFill>
                <a:latin typeface="SB Sans Display Semibold"/>
              </a:rPr>
              <a:t>основному</a:t>
            </a:r>
            <a:r>
              <a:rPr sz="1900" b="1" i="0" dirty="0">
                <a:solidFill>
                  <a:srgbClr val="041014"/>
                </a:solidFill>
                <a:latin typeface="SB Sans Display Semibold"/>
              </a:rPr>
              <a:t> </a:t>
            </a:r>
            <a:r>
              <a:rPr sz="1900" b="1" i="0" dirty="0" err="1">
                <a:solidFill>
                  <a:srgbClr val="041014"/>
                </a:solidFill>
                <a:latin typeface="SB Sans Display Semibold"/>
              </a:rPr>
              <a:t>каналу</a:t>
            </a:r>
            <a:r>
              <a:rPr sz="1900" b="1" i="0" dirty="0">
                <a:solidFill>
                  <a:srgbClr val="041014"/>
                </a:solidFill>
                <a:latin typeface="SB Sans Display Semibold"/>
              </a:rPr>
              <a:t> </a:t>
            </a:r>
            <a:r>
              <a:rPr sz="1900" b="1" i="0" dirty="0" err="1">
                <a:solidFill>
                  <a:srgbClr val="041014"/>
                </a:solidFill>
                <a:latin typeface="SB Sans Display Semibold"/>
              </a:rPr>
              <a:t>на</a:t>
            </a:r>
            <a:r>
              <a:rPr sz="1900" b="1" i="0" dirty="0">
                <a:solidFill>
                  <a:srgbClr val="041014"/>
                </a:solidFill>
                <a:latin typeface="SB Sans Display Semibold"/>
              </a:rPr>
              <a:t> </a:t>
            </a:r>
            <a:r>
              <a:rPr sz="1900" b="1" i="0" dirty="0" err="1">
                <a:solidFill>
                  <a:srgbClr val="041014"/>
                </a:solidFill>
                <a:latin typeface="SB Sans Display Semibold"/>
              </a:rPr>
              <a:t>функцию</a:t>
            </a:r>
            <a:r>
              <a:rPr sz="1900" b="1" i="0" dirty="0">
                <a:solidFill>
                  <a:srgbClr val="041014"/>
                </a:solidFill>
                <a:latin typeface="SB Sans Display Semibold"/>
              </a:rPr>
              <a:t> — </a:t>
            </a:r>
            <a:r>
              <a:rPr sz="1900" b="1" i="0" dirty="0" err="1">
                <a:solidFill>
                  <a:srgbClr val="041014"/>
                </a:solidFill>
                <a:latin typeface="SB Sans Display Semibold"/>
              </a:rPr>
              <a:t>иначе</a:t>
            </a:r>
            <a:r>
              <a:rPr sz="1900" b="1" i="0" dirty="0">
                <a:solidFill>
                  <a:srgbClr val="041014"/>
                </a:solidFill>
                <a:latin typeface="SB Sans Display Semibold"/>
              </a:rPr>
              <a:t> </a:t>
            </a:r>
            <a:r>
              <a:rPr sz="1900" b="1" i="0" dirty="0" err="1">
                <a:solidFill>
                  <a:srgbClr val="041014"/>
                </a:solidFill>
                <a:latin typeface="SB Sans Display Semibold"/>
              </a:rPr>
              <a:t>один</a:t>
            </a:r>
            <a:r>
              <a:rPr sz="1900" b="1" i="0" dirty="0">
                <a:solidFill>
                  <a:srgbClr val="041014"/>
                </a:solidFill>
                <a:latin typeface="SB Sans Display Semibold"/>
              </a:rPr>
              <a:t> и </a:t>
            </a:r>
            <a:r>
              <a:rPr sz="1900" b="1" i="0" dirty="0" err="1">
                <a:solidFill>
                  <a:srgbClr val="041014"/>
                </a:solidFill>
                <a:latin typeface="SB Sans Display Semibold"/>
              </a:rPr>
              <a:t>тот</a:t>
            </a:r>
            <a:r>
              <a:rPr sz="1900" b="1" i="0" dirty="0">
                <a:solidFill>
                  <a:srgbClr val="041014"/>
                </a:solidFill>
                <a:latin typeface="SB Sans Display Semibold"/>
              </a:rPr>
              <a:t> </a:t>
            </a:r>
            <a:r>
              <a:rPr sz="1900" b="1" i="0" dirty="0" err="1">
                <a:solidFill>
                  <a:srgbClr val="041014"/>
                </a:solidFill>
                <a:latin typeface="SB Sans Display Semibold"/>
              </a:rPr>
              <a:t>же</a:t>
            </a:r>
            <a:r>
              <a:rPr sz="1900" b="1" i="0" dirty="0">
                <a:solidFill>
                  <a:srgbClr val="041014"/>
                </a:solidFill>
                <a:latin typeface="SB Sans Display Semibold"/>
              </a:rPr>
              <a:t> </a:t>
            </a:r>
            <a:r>
              <a:rPr sz="1900" b="1" i="0" dirty="0" err="1">
                <a:solidFill>
                  <a:srgbClr val="041014"/>
                </a:solidFill>
                <a:latin typeface="SB Sans Display Semibold"/>
              </a:rPr>
              <a:t>выигрыш</a:t>
            </a:r>
            <a:r>
              <a:rPr sz="1900" b="1" i="0" dirty="0">
                <a:solidFill>
                  <a:srgbClr val="041014"/>
                </a:solidFill>
                <a:latin typeface="SB Sans Display Semibold"/>
              </a:rPr>
              <a:t> </a:t>
            </a:r>
            <a:r>
              <a:rPr sz="1900" b="1" i="0" dirty="0" err="1">
                <a:solidFill>
                  <a:srgbClr val="041014"/>
                </a:solidFill>
                <a:latin typeface="SB Sans Display Semibold"/>
              </a:rPr>
              <a:t>учитывается</a:t>
            </a:r>
            <a:r>
              <a:rPr sz="1900" b="1" i="0" dirty="0">
                <a:solidFill>
                  <a:srgbClr val="041014"/>
                </a:solidFill>
                <a:latin typeface="SB Sans Display Semibold"/>
              </a:rPr>
              <a:t> </a:t>
            </a:r>
            <a:r>
              <a:rPr sz="1900" b="1" i="0" dirty="0" err="1">
                <a:solidFill>
                  <a:srgbClr val="041014"/>
                </a:solidFill>
                <a:latin typeface="SB Sans Display Semibold"/>
              </a:rPr>
              <a:t>дважды</a:t>
            </a:r>
            <a:r>
              <a:rPr sz="1900" b="1" i="0" dirty="0">
                <a:solidFill>
                  <a:srgbClr val="041014"/>
                </a:solidFill>
                <a:latin typeface="SB Sans Display Semibold"/>
              </a:rPr>
              <a:t>.</a:t>
            </a:r>
          </a:p>
        </p:txBody>
      </p:sp>
      <p:pic>
        <p:nvPicPr>
          <p:cNvPr id="31" name="sd:chrome:cobrand" descr="sm_logo_dark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656" y="413766"/>
            <a:ext cx="1868341" cy="192024"/>
          </a:xfrm>
          <a:prstGeom prst="rect">
            <a:avLst/>
          </a:prstGeom>
        </p:spPr>
      </p:pic>
      <p:sp>
        <p:nvSpPr>
          <p:cNvPr id="32" name="sd:chrome:cobrand"/>
          <p:cNvSpPr txBox="1"/>
          <p:nvPr/>
        </p:nvSpPr>
        <p:spPr>
          <a:xfrm>
            <a:off x="2650610" y="221742"/>
            <a:ext cx="307238" cy="57607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>
              <a:lnSpc>
                <a:spcPct val="108000"/>
              </a:lnSpc>
            </a:pPr>
            <a:r>
              <a:rPr sz="1889" b="1" i="0">
                <a:solidFill>
                  <a:srgbClr val="56FF71"/>
                </a:solidFill>
                <a:latin typeface="SB Sans Display Ext Semibold"/>
              </a:rPr>
              <a:t>×</a:t>
            </a:r>
          </a:p>
        </p:txBody>
      </p:sp>
      <p:pic>
        <p:nvPicPr>
          <p:cNvPr id="33" name="sd:chrome:cobrand" descr="di_logo_dark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63462" y="365760"/>
            <a:ext cx="2010373" cy="288036"/>
          </a:xfrm>
          <a:prstGeom prst="rect">
            <a:avLst/>
          </a:prstGeom>
        </p:spPr>
      </p:pic>
      <p:sp>
        <p:nvSpPr>
          <p:cNvPr id="34" name="sd:chrome:pagenum"/>
          <p:cNvSpPr txBox="1"/>
          <p:nvPr/>
        </p:nvSpPr>
        <p:spPr>
          <a:xfrm>
            <a:off x="16514064" y="365760"/>
            <a:ext cx="1097280" cy="310896"/>
          </a:xfrm>
          <a:prstGeom prst="rect">
            <a:avLst/>
          </a:prstGeom>
          <a:noFill/>
        </p:spPr>
        <p:txBody>
          <a:bodyPr wrap="square" lIns="0" rIns="0" anchor="ctr">
            <a:spAutoFit/>
          </a:bodyPr>
          <a:lstStyle/>
          <a:p>
            <a:pPr algn="r">
              <a:lnSpc>
                <a:spcPct val="108000"/>
              </a:lnSpc>
            </a:pPr>
            <a:r>
              <a:rPr sz="1200" b="0" i="0">
                <a:solidFill>
                  <a:srgbClr val="E5E7EB"/>
                </a:solidFill>
                <a:latin typeface="SB Sans Text"/>
              </a:rPr>
              <a:t>05 / 20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020E17">
              <a:alpha val="3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sd:h1"/>
          <p:cNvSpPr txBox="1"/>
          <p:nvPr/>
        </p:nvSpPr>
        <p:spPr>
          <a:xfrm>
            <a:off x="676656" y="932688"/>
            <a:ext cx="16934688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 i="0" cap="all" spc="-76">
                <a:solidFill>
                  <a:srgbClr val="FFFFFF"/>
                </a:solidFill>
                <a:latin typeface="SB Sans Display Ext Semibold"/>
              </a:rPr>
              <a:t>Финансы: высокая зрелость и высокая цена ошибки</a:t>
            </a:r>
          </a:p>
        </p:txBody>
      </p:sp>
      <p:sp>
        <p:nvSpPr>
          <p:cNvPr id="4" name="sd:sub"/>
          <p:cNvSpPr txBox="1"/>
          <p:nvPr/>
        </p:nvSpPr>
        <p:spPr>
          <a:xfrm>
            <a:off x="676656" y="1455928"/>
            <a:ext cx="16934688" cy="408253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Сектор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быстрее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других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получает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системный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эффект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благодаря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данным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,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масштабу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операций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и 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инвестиционной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способности</a:t>
            </a:r>
            <a:endParaRPr sz="2000" b="1" i="0" dirty="0">
              <a:solidFill>
                <a:srgbClr val="56FF71"/>
              </a:solidFill>
              <a:latin typeface="SB Sans Display Semibold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76656" y="3327400"/>
            <a:ext cx="2880360" cy="1463040"/>
          </a:xfrm>
          <a:prstGeom prst="roundRect">
            <a:avLst>
              <a:gd name="adj" fmla="val 8750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sd:number"/>
          <p:cNvSpPr txBox="1"/>
          <p:nvPr/>
        </p:nvSpPr>
        <p:spPr>
          <a:xfrm>
            <a:off x="859536" y="3464560"/>
            <a:ext cx="2606040" cy="777240"/>
          </a:xfrm>
          <a:prstGeom prst="rect">
            <a:avLst/>
          </a:prstGeom>
          <a:noFill/>
        </p:spPr>
        <p:txBody>
          <a:bodyPr wrap="square" anchor="b">
            <a:noAutofit/>
          </a:bodyPr>
          <a:lstStyle/>
          <a:p>
            <a:pPr algn="l">
              <a:lnSpc>
                <a:spcPct val="100000"/>
              </a:lnSpc>
            </a:pPr>
            <a:r>
              <a:rPr sz="3600" b="1" i="0" spc="-76" dirty="0">
                <a:gradFill>
                  <a:gsLst>
                    <a:gs pos="0">
                      <a:srgbClr val="56FF71"/>
                    </a:gs>
                    <a:gs pos="44000">
                      <a:srgbClr val="2BFDCC"/>
                    </a:gs>
                    <a:gs pos="96000">
                      <a:srgbClr val="FFFFFF"/>
                    </a:gs>
                  </a:gsLst>
                  <a:lin ang="0" scaled="1"/>
                </a:gradFill>
                <a:latin typeface="SB Sans Display Ext Semibold"/>
              </a:rPr>
              <a:t>60</a:t>
            </a:r>
            <a:r>
              <a:rPr lang="ru-RU" sz="1500" b="1" i="0" dirty="0">
                <a:solidFill>
                  <a:srgbClr val="9BA5B0"/>
                </a:solidFill>
                <a:latin typeface="SB Sans Display Semibold"/>
              </a:rPr>
              <a:t> </a:t>
            </a:r>
            <a:r>
              <a:rPr sz="1500" b="1" i="0" dirty="0" err="1">
                <a:solidFill>
                  <a:srgbClr val="9BA5B0"/>
                </a:solidFill>
                <a:latin typeface="SB Sans Display Semibold"/>
              </a:rPr>
              <a:t>млрд</a:t>
            </a:r>
            <a:r>
              <a:rPr sz="1500" b="1" i="0" dirty="0">
                <a:solidFill>
                  <a:srgbClr val="9BA5B0"/>
                </a:solidFill>
                <a:latin typeface="SB Sans Display Semibold"/>
              </a:rPr>
              <a:t> ₽</a:t>
            </a:r>
          </a:p>
        </p:txBody>
      </p:sp>
      <p:sp>
        <p:nvSpPr>
          <p:cNvPr id="7" name="sd:body"/>
          <p:cNvSpPr txBox="1"/>
          <p:nvPr/>
        </p:nvSpPr>
        <p:spPr>
          <a:xfrm>
            <a:off x="859536" y="4260088"/>
            <a:ext cx="2606040" cy="384048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 i="0">
                <a:solidFill>
                  <a:srgbClr val="E5E7EB"/>
                </a:solidFill>
                <a:latin typeface="SB Sans Display"/>
              </a:rPr>
              <a:t>текущий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785615" y="3327400"/>
            <a:ext cx="2880360" cy="1463040"/>
          </a:xfrm>
          <a:prstGeom prst="roundRect">
            <a:avLst>
              <a:gd name="adj" fmla="val 8750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sd:number"/>
          <p:cNvSpPr txBox="1"/>
          <p:nvPr/>
        </p:nvSpPr>
        <p:spPr>
          <a:xfrm>
            <a:off x="3968496" y="3464560"/>
            <a:ext cx="2606040" cy="777240"/>
          </a:xfrm>
          <a:prstGeom prst="rect">
            <a:avLst/>
          </a:prstGeom>
          <a:noFill/>
        </p:spPr>
        <p:txBody>
          <a:bodyPr wrap="square" anchor="b">
            <a:noAutofit/>
          </a:bodyPr>
          <a:lstStyle/>
          <a:p>
            <a:pPr algn="l">
              <a:lnSpc>
                <a:spcPct val="100000"/>
              </a:lnSpc>
            </a:pPr>
            <a:r>
              <a:rPr sz="3600" b="1" i="0" spc="-76" dirty="0">
                <a:gradFill>
                  <a:gsLst>
                    <a:gs pos="0">
                      <a:srgbClr val="56FF71"/>
                    </a:gs>
                    <a:gs pos="44000">
                      <a:srgbClr val="2BFDCC"/>
                    </a:gs>
                    <a:gs pos="96000">
                      <a:srgbClr val="FFFFFF"/>
                    </a:gs>
                  </a:gsLst>
                  <a:lin ang="0" scaled="1"/>
                </a:gradFill>
                <a:latin typeface="SB Sans Display Ext Semibold"/>
              </a:rPr>
              <a:t>120</a:t>
            </a:r>
            <a:r>
              <a:rPr lang="ru-RU" sz="1500" b="1" i="0" dirty="0">
                <a:solidFill>
                  <a:srgbClr val="9BA5B0"/>
                </a:solidFill>
                <a:latin typeface="SB Sans Display Semibold"/>
              </a:rPr>
              <a:t> </a:t>
            </a:r>
            <a:r>
              <a:rPr sz="1500" b="1" i="0" dirty="0" err="1">
                <a:solidFill>
                  <a:srgbClr val="9BA5B0"/>
                </a:solidFill>
                <a:latin typeface="SB Sans Display Semibold"/>
              </a:rPr>
              <a:t>млрд</a:t>
            </a:r>
            <a:r>
              <a:rPr sz="1500" b="1" i="0" dirty="0">
                <a:solidFill>
                  <a:srgbClr val="9BA5B0"/>
                </a:solidFill>
                <a:latin typeface="SB Sans Display Semibold"/>
              </a:rPr>
              <a:t> ₽</a:t>
            </a:r>
          </a:p>
        </p:txBody>
      </p:sp>
      <p:sp>
        <p:nvSpPr>
          <p:cNvPr id="10" name="sd:body"/>
          <p:cNvSpPr txBox="1"/>
          <p:nvPr/>
        </p:nvSpPr>
        <p:spPr>
          <a:xfrm>
            <a:off x="3968496" y="4260088"/>
            <a:ext cx="2606040" cy="384048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 i="0">
                <a:solidFill>
                  <a:srgbClr val="E5E7EB"/>
                </a:solidFill>
                <a:latin typeface="SB Sans Display"/>
              </a:rPr>
              <a:t>базовый</a:t>
            </a:r>
          </a:p>
        </p:txBody>
      </p:sp>
      <p:sp>
        <p:nvSpPr>
          <p:cNvPr id="11" name="sd:plate"/>
          <p:cNvSpPr/>
          <p:nvPr/>
        </p:nvSpPr>
        <p:spPr>
          <a:xfrm>
            <a:off x="6894576" y="3327400"/>
            <a:ext cx="2880360" cy="1463040"/>
          </a:xfrm>
          <a:prstGeom prst="roundRect">
            <a:avLst>
              <a:gd name="adj" fmla="val 8750"/>
            </a:avLst>
          </a:prstGeom>
          <a:gradFill>
            <a:gsLst>
              <a:gs pos="0">
                <a:srgbClr val="6624FA"/>
              </a:gs>
              <a:gs pos="100000">
                <a:srgbClr val="23DBB0"/>
              </a:gs>
            </a:gsLst>
            <a:lin ang="21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sd:number"/>
          <p:cNvSpPr txBox="1"/>
          <p:nvPr/>
        </p:nvSpPr>
        <p:spPr>
          <a:xfrm>
            <a:off x="7077456" y="3464560"/>
            <a:ext cx="2606040" cy="777240"/>
          </a:xfrm>
          <a:prstGeom prst="rect">
            <a:avLst/>
          </a:prstGeom>
          <a:noFill/>
        </p:spPr>
        <p:txBody>
          <a:bodyPr wrap="square" anchor="b">
            <a:noAutofit/>
          </a:bodyPr>
          <a:lstStyle/>
          <a:p>
            <a:pPr algn="l">
              <a:lnSpc>
                <a:spcPct val="100000"/>
              </a:lnSpc>
            </a:pPr>
            <a:r>
              <a:rPr sz="3600" b="1" i="0" spc="-76" dirty="0">
                <a:solidFill>
                  <a:srgbClr val="FFFFFF"/>
                </a:solidFill>
                <a:latin typeface="SB Sans Display Ext Semibold"/>
              </a:rPr>
              <a:t>155</a:t>
            </a:r>
            <a:r>
              <a:rPr lang="ru-RU" sz="1500" b="1" i="0" dirty="0">
                <a:solidFill>
                  <a:srgbClr val="FFFFFF"/>
                </a:solidFill>
                <a:latin typeface="SB Sans Display Semibold"/>
              </a:rPr>
              <a:t> </a:t>
            </a:r>
            <a:r>
              <a:rPr sz="1500" b="1" i="0" dirty="0" err="1">
                <a:solidFill>
                  <a:srgbClr val="FFFFFF"/>
                </a:solidFill>
                <a:latin typeface="SB Sans Display Semibold"/>
              </a:rPr>
              <a:t>млрд</a:t>
            </a:r>
            <a:r>
              <a:rPr sz="1500" b="1" i="0" dirty="0">
                <a:solidFill>
                  <a:srgbClr val="FFFFFF"/>
                </a:solidFill>
                <a:latin typeface="SB Sans Display Semibold"/>
              </a:rPr>
              <a:t> ₽</a:t>
            </a:r>
          </a:p>
        </p:txBody>
      </p:sp>
      <p:sp>
        <p:nvSpPr>
          <p:cNvPr id="13" name="sd:body"/>
          <p:cNvSpPr txBox="1"/>
          <p:nvPr/>
        </p:nvSpPr>
        <p:spPr>
          <a:xfrm>
            <a:off x="7077456" y="4260088"/>
            <a:ext cx="2606040" cy="384048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 i="0">
                <a:solidFill>
                  <a:srgbClr val="FFFFFF"/>
                </a:solidFill>
                <a:latin typeface="SB Sans Display"/>
              </a:rPr>
              <a:t>оптимистичный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0003536" y="3327400"/>
            <a:ext cx="7607808" cy="1463040"/>
          </a:xfrm>
          <a:prstGeom prst="roundRect">
            <a:avLst>
              <a:gd name="adj" fmla="val 8750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10003536" y="3528568"/>
            <a:ext cx="54864" cy="1060704"/>
          </a:xfrm>
          <a:prstGeom prst="rect">
            <a:avLst/>
          </a:prstGeom>
          <a:solidFill>
            <a:srgbClr val="56FF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sd:body"/>
          <p:cNvSpPr txBox="1"/>
          <p:nvPr/>
        </p:nvSpPr>
        <p:spPr>
          <a:xfrm>
            <a:off x="10323576" y="3327400"/>
            <a:ext cx="7104888" cy="1463040"/>
          </a:xfrm>
          <a:prstGeom prst="rect">
            <a:avLst/>
          </a:prstGeom>
          <a:noFill/>
        </p:spPr>
        <p:txBody>
          <a:bodyPr wrap="square" lIns="0" r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Финансы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дают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сильный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сигнал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зрелости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,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но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автономность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здесь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ограничивается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ценой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ошибки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,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регулированием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и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модельным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риском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. 57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млрд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₽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расходов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сектора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на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ИИ — 63%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учтённых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расходов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бизнеса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и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государства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76656" y="5064760"/>
            <a:ext cx="8330183" cy="2524759"/>
          </a:xfrm>
          <a:prstGeom prst="roundRect">
            <a:avLst>
              <a:gd name="adj" fmla="val 5070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sd:card_label"/>
          <p:cNvSpPr txBox="1"/>
          <p:nvPr/>
        </p:nvSpPr>
        <p:spPr>
          <a:xfrm>
            <a:off x="996695" y="5320792"/>
            <a:ext cx="7781544" cy="41148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 i="0" cap="all" spc="-76">
                <a:gradFill>
                  <a:gsLst>
                    <a:gs pos="0">
                      <a:srgbClr val="56FF71"/>
                    </a:gs>
                    <a:gs pos="100000">
                      <a:srgbClr val="29FFCC"/>
                    </a:gs>
                  </a:gsLst>
                  <a:lin ang="0" scaled="1"/>
                </a:gradFill>
                <a:latin typeface="SB Sans Display Ext Semibold"/>
              </a:rPr>
              <a:t>Изменения в функциях</a:t>
            </a:r>
          </a:p>
        </p:txBody>
      </p:sp>
      <p:sp>
        <p:nvSpPr>
          <p:cNvPr id="19" name="sd:body"/>
          <p:cNvSpPr txBox="1"/>
          <p:nvPr/>
        </p:nvSpPr>
        <p:spPr>
          <a:xfrm>
            <a:off x="996695" y="5887720"/>
            <a:ext cx="7781544" cy="1049583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marL="211974" indent="-211974" algn="l">
              <a:lnSpc>
                <a:spcPct val="112000"/>
              </a:lnSpc>
              <a:buClr>
                <a:srgbClr val="56FF71"/>
              </a:buClr>
              <a:buFont typeface="SB Sans Display Semibold"/>
              <a:buChar char="•"/>
            </a:pPr>
            <a:r>
              <a:rPr lang="ru-RU" sz="1700" dirty="0">
                <a:solidFill>
                  <a:srgbClr val="E5E7EB"/>
                </a:solidFill>
                <a:latin typeface="SB Sans Display"/>
              </a:rPr>
              <a:t>М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аркетинг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—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персонализация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с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учётом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продукта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,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риска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и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ограничений</a:t>
            </a:r>
            <a:r>
              <a:rPr lang="ru-RU" sz="1700" b="0" i="0" dirty="0">
                <a:solidFill>
                  <a:srgbClr val="E5E7EB"/>
                </a:solidFill>
                <a:latin typeface="SB Sans Display"/>
              </a:rPr>
              <a:t>.</a:t>
            </a:r>
            <a:endParaRPr sz="1700" b="0" i="0" dirty="0">
              <a:solidFill>
                <a:srgbClr val="E5E7EB"/>
              </a:solidFill>
              <a:latin typeface="SB Sans Display"/>
            </a:endParaRPr>
          </a:p>
          <a:p>
            <a:pPr marL="211974" indent="-211974" algn="l">
              <a:lnSpc>
                <a:spcPct val="112000"/>
              </a:lnSpc>
              <a:spcBef>
                <a:spcPts val="400"/>
              </a:spcBef>
              <a:buClr>
                <a:srgbClr val="56FF71"/>
              </a:buClr>
              <a:buFont typeface="SB Sans Display Semibold"/>
              <a:buChar char="•"/>
            </a:pPr>
            <a:r>
              <a:rPr lang="ru-RU" sz="1700" b="0" i="0" dirty="0">
                <a:solidFill>
                  <a:srgbClr val="E5E7EB"/>
                </a:solidFill>
                <a:latin typeface="SB Sans Display"/>
              </a:rPr>
              <a:t>П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родажи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и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сервис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—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первая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линия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,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речевая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аналитика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, self-service</a:t>
            </a:r>
            <a:r>
              <a:rPr lang="ru-RU" sz="1700" b="0" i="0" dirty="0">
                <a:solidFill>
                  <a:srgbClr val="E5E7EB"/>
                </a:solidFill>
                <a:latin typeface="SB Sans Display"/>
              </a:rPr>
              <a:t>.</a:t>
            </a:r>
            <a:endParaRPr sz="1700" b="0" i="0" dirty="0">
              <a:solidFill>
                <a:srgbClr val="E5E7EB"/>
              </a:solidFill>
              <a:latin typeface="SB Sans Display"/>
            </a:endParaRPr>
          </a:p>
          <a:p>
            <a:pPr marL="211974" indent="-211974" algn="l">
              <a:lnSpc>
                <a:spcPct val="112000"/>
              </a:lnSpc>
              <a:spcBef>
                <a:spcPts val="400"/>
              </a:spcBef>
              <a:buClr>
                <a:srgbClr val="56FF71"/>
              </a:buClr>
              <a:buFont typeface="SB Sans Display Semibold"/>
              <a:buChar char="•"/>
            </a:pPr>
            <a:r>
              <a:rPr lang="ru-RU" sz="1700" b="0" i="0" dirty="0">
                <a:solidFill>
                  <a:srgbClr val="E5E7EB"/>
                </a:solidFill>
                <a:latin typeface="SB Sans Display"/>
              </a:rPr>
              <a:t>У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правление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—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риск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,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комплаенс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,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антифрод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,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внутренние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сервисы</a:t>
            </a:r>
            <a:r>
              <a:rPr lang="ru-RU" sz="1700" b="0" i="0" dirty="0">
                <a:solidFill>
                  <a:srgbClr val="E5E7EB"/>
                </a:solidFill>
                <a:latin typeface="SB Sans Display"/>
              </a:rPr>
              <a:t>.</a:t>
            </a:r>
            <a:endParaRPr sz="1700" b="0" i="0" dirty="0">
              <a:solidFill>
                <a:srgbClr val="E5E7EB"/>
              </a:solidFill>
              <a:latin typeface="SB Sans Display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9281160" y="5064760"/>
            <a:ext cx="8330183" cy="2524759"/>
          </a:xfrm>
          <a:prstGeom prst="roundRect">
            <a:avLst>
              <a:gd name="adj" fmla="val 5070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sd:card_label"/>
          <p:cNvSpPr txBox="1"/>
          <p:nvPr/>
        </p:nvSpPr>
        <p:spPr>
          <a:xfrm>
            <a:off x="9601200" y="5320792"/>
            <a:ext cx="7781544" cy="41148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 i="0" cap="all" spc="-76">
                <a:gradFill>
                  <a:gsLst>
                    <a:gs pos="0">
                      <a:srgbClr val="56FF71"/>
                    </a:gs>
                    <a:gs pos="100000">
                      <a:srgbClr val="29FFCC"/>
                    </a:gs>
                  </a:gsLst>
                  <a:lin ang="0" scaled="1"/>
                </a:gradFill>
                <a:latin typeface="SB Sans Display Ext Semibold"/>
              </a:rPr>
              <a:t>Лучшая наблюдаемость эффекта</a:t>
            </a:r>
          </a:p>
        </p:txBody>
      </p:sp>
      <p:sp>
        <p:nvSpPr>
          <p:cNvPr id="22" name="sd:body"/>
          <p:cNvSpPr txBox="1"/>
          <p:nvPr/>
        </p:nvSpPr>
        <p:spPr>
          <a:xfrm>
            <a:off x="9601200" y="5887720"/>
            <a:ext cx="7781544" cy="1610359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marL="211974" indent="-211974" algn="l">
              <a:lnSpc>
                <a:spcPct val="112000"/>
              </a:lnSpc>
              <a:buClr>
                <a:srgbClr val="56FF71"/>
              </a:buClr>
              <a:buFont typeface="SB Sans Display Semibold"/>
              <a:buChar char="•"/>
            </a:pPr>
            <a:r>
              <a:rPr sz="1700" b="0" i="0">
                <a:solidFill>
                  <a:srgbClr val="E5E7EB"/>
                </a:solidFill>
                <a:latin typeface="SB Sans Display"/>
              </a:rPr>
              <a:t>высокая частота клиентских событий и транзакций</a:t>
            </a:r>
          </a:p>
          <a:p>
            <a:pPr marL="211974" indent="-211974" algn="l">
              <a:lnSpc>
                <a:spcPct val="112000"/>
              </a:lnSpc>
              <a:spcBef>
                <a:spcPts val="400"/>
              </a:spcBef>
              <a:buClr>
                <a:srgbClr val="56FF71"/>
              </a:buClr>
              <a:buFont typeface="SB Sans Display Semibold"/>
              <a:buChar char="•"/>
            </a:pPr>
            <a:r>
              <a:rPr sz="1700" b="0" i="0">
                <a:solidFill>
                  <a:srgbClr val="E5E7EB"/>
                </a:solidFill>
                <a:latin typeface="SB Sans Display"/>
              </a:rPr>
              <a:t>заметный эффект даже от небольшого улучшения метрики</a:t>
            </a:r>
          </a:p>
          <a:p>
            <a:pPr marL="211974" indent="-211974" algn="l">
              <a:lnSpc>
                <a:spcPct val="112000"/>
              </a:lnSpc>
              <a:spcBef>
                <a:spcPts val="400"/>
              </a:spcBef>
              <a:buClr>
                <a:srgbClr val="56FF71"/>
              </a:buClr>
              <a:buFont typeface="SB Sans Display Semibold"/>
              <a:buChar char="•"/>
            </a:pPr>
            <a:r>
              <a:rPr sz="1700" b="0" i="0">
                <a:solidFill>
                  <a:srgbClr val="E5E7EB"/>
                </a:solidFill>
                <a:latin typeface="SB Sans Display"/>
              </a:rPr>
              <a:t>но требования к объяснимости и контролю заметно выше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76656" y="7863840"/>
            <a:ext cx="8330183" cy="1828800"/>
          </a:xfrm>
          <a:prstGeom prst="roundRect">
            <a:avLst>
              <a:gd name="adj" fmla="val 7000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676656" y="8065008"/>
            <a:ext cx="54864" cy="1426464"/>
          </a:xfrm>
          <a:prstGeom prst="rect">
            <a:avLst/>
          </a:prstGeom>
          <a:solidFill>
            <a:srgbClr val="2BFD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sd:body"/>
          <p:cNvSpPr txBox="1"/>
          <p:nvPr/>
        </p:nvSpPr>
        <p:spPr>
          <a:xfrm>
            <a:off x="996695" y="8065008"/>
            <a:ext cx="7781544" cy="384048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800" b="1" i="0" err="1">
                <a:solidFill>
                  <a:srgbClr val="2BFDCC"/>
                </a:solidFill>
                <a:latin typeface="SB Sans Display Semibold"/>
              </a:rPr>
              <a:t>Кейс</a:t>
            </a:r>
            <a:r>
              <a:rPr sz="1800" b="1" i="0">
                <a:solidFill>
                  <a:srgbClr val="2BFDCC"/>
                </a:solidFill>
                <a:latin typeface="SB Sans Display Semibold"/>
              </a:rPr>
              <a:t> · </a:t>
            </a:r>
            <a:r>
              <a:rPr lang="ru-RU" b="1">
                <a:solidFill>
                  <a:srgbClr val="2BFDCC"/>
                </a:solidFill>
                <a:latin typeface="SB Sans Display Semibold"/>
              </a:rPr>
              <a:t>«</a:t>
            </a:r>
            <a:r>
              <a:rPr sz="1800" b="1" i="0">
                <a:solidFill>
                  <a:srgbClr val="2BFDCC"/>
                </a:solidFill>
                <a:latin typeface="SB Sans Display Semibold"/>
              </a:rPr>
              <a:t>Абсолют </a:t>
            </a:r>
            <a:r>
              <a:rPr sz="1800" b="1" i="0" dirty="0" err="1">
                <a:solidFill>
                  <a:srgbClr val="2BFDCC"/>
                </a:solidFill>
                <a:latin typeface="SB Sans Display Semibold"/>
              </a:rPr>
              <a:t>Страхование</a:t>
            </a:r>
            <a:r>
              <a:rPr lang="ru-RU" sz="1800" b="1" i="0" dirty="0">
                <a:solidFill>
                  <a:srgbClr val="2BFDCC"/>
                </a:solidFill>
                <a:latin typeface="SB Sans Display Semibold"/>
              </a:rPr>
              <a:t>»</a:t>
            </a:r>
            <a:endParaRPr sz="1800" b="1" i="0" dirty="0">
              <a:solidFill>
                <a:srgbClr val="2BFDCC"/>
              </a:solidFill>
              <a:latin typeface="SB Sans Display Semibold"/>
            </a:endParaRPr>
          </a:p>
        </p:txBody>
      </p:sp>
      <p:sp>
        <p:nvSpPr>
          <p:cNvPr id="26" name="sd:body"/>
          <p:cNvSpPr txBox="1"/>
          <p:nvPr/>
        </p:nvSpPr>
        <p:spPr>
          <a:xfrm>
            <a:off x="996695" y="8522208"/>
            <a:ext cx="7781544" cy="105156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 i="0">
                <a:solidFill>
                  <a:srgbClr val="E5E7EB"/>
                </a:solidFill>
                <a:latin typeface="SB Sans Display"/>
              </a:rPr>
              <a:t>Прототип — примерно за неделю, первая промышленная версия — за месяц с небольшим вместо порядка семи месяцев традиционной разработки.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281160" y="7863840"/>
            <a:ext cx="8330183" cy="1828800"/>
          </a:xfrm>
          <a:prstGeom prst="roundRect">
            <a:avLst>
              <a:gd name="adj" fmla="val 7000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9281160" y="8065008"/>
            <a:ext cx="54864" cy="1426464"/>
          </a:xfrm>
          <a:prstGeom prst="rect">
            <a:avLst/>
          </a:prstGeom>
          <a:solidFill>
            <a:srgbClr val="2BFD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sd:body"/>
          <p:cNvSpPr txBox="1"/>
          <p:nvPr/>
        </p:nvSpPr>
        <p:spPr>
          <a:xfrm>
            <a:off x="9601200" y="8065008"/>
            <a:ext cx="7781544" cy="384048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2BFDCC"/>
                </a:solidFill>
                <a:latin typeface="SB Sans Display Semibold"/>
              </a:rPr>
              <a:t>Кейс · Morgan Stanley</a:t>
            </a:r>
          </a:p>
        </p:txBody>
      </p:sp>
      <p:sp>
        <p:nvSpPr>
          <p:cNvPr id="30" name="sd:body"/>
          <p:cNvSpPr txBox="1"/>
          <p:nvPr/>
        </p:nvSpPr>
        <p:spPr>
          <a:xfrm>
            <a:off x="9601200" y="8522208"/>
            <a:ext cx="7781544" cy="105156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Внутренний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 ИИ-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помощник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принят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 98% 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команд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финансовых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консультантов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: ИИ 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поддерживает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клиента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, 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но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не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заменяет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профессиональную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ответственность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.</a:t>
            </a:r>
          </a:p>
        </p:txBody>
      </p:sp>
      <p:pic>
        <p:nvPicPr>
          <p:cNvPr id="31" name="sd:chrome:cobrand" descr="sm_logo_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" y="413766"/>
            <a:ext cx="1868341" cy="192024"/>
          </a:xfrm>
          <a:prstGeom prst="rect">
            <a:avLst/>
          </a:prstGeom>
        </p:spPr>
      </p:pic>
      <p:sp>
        <p:nvSpPr>
          <p:cNvPr id="32" name="sd:chrome:cobrand"/>
          <p:cNvSpPr txBox="1"/>
          <p:nvPr/>
        </p:nvSpPr>
        <p:spPr>
          <a:xfrm>
            <a:off x="2650610" y="221742"/>
            <a:ext cx="307238" cy="57607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>
              <a:lnSpc>
                <a:spcPct val="108000"/>
              </a:lnSpc>
            </a:pPr>
            <a:r>
              <a:rPr sz="1889" b="1" i="0">
                <a:solidFill>
                  <a:srgbClr val="56FF71"/>
                </a:solidFill>
                <a:latin typeface="SB Sans Display Ext Semibold"/>
              </a:rPr>
              <a:t>×</a:t>
            </a:r>
          </a:p>
        </p:txBody>
      </p:sp>
      <p:pic>
        <p:nvPicPr>
          <p:cNvPr id="33" name="sd:chrome:cobrand" descr="di_logo_d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3462" y="365760"/>
            <a:ext cx="2010373" cy="288036"/>
          </a:xfrm>
          <a:prstGeom prst="rect">
            <a:avLst/>
          </a:prstGeom>
        </p:spPr>
      </p:pic>
      <p:sp>
        <p:nvSpPr>
          <p:cNvPr id="34" name="sd:chrome:pagenum"/>
          <p:cNvSpPr txBox="1"/>
          <p:nvPr/>
        </p:nvSpPr>
        <p:spPr>
          <a:xfrm>
            <a:off x="16514064" y="365760"/>
            <a:ext cx="1097280" cy="310896"/>
          </a:xfrm>
          <a:prstGeom prst="rect">
            <a:avLst/>
          </a:prstGeom>
          <a:noFill/>
        </p:spPr>
        <p:txBody>
          <a:bodyPr wrap="square" lIns="0" rIns="0" anchor="ctr">
            <a:spAutoFit/>
          </a:bodyPr>
          <a:lstStyle/>
          <a:p>
            <a:pPr algn="r">
              <a:lnSpc>
                <a:spcPct val="108000"/>
              </a:lnSpc>
            </a:pPr>
            <a:r>
              <a:rPr sz="1200" b="0" i="0">
                <a:solidFill>
                  <a:srgbClr val="E5E7EB"/>
                </a:solidFill>
                <a:latin typeface="SB Sans Text"/>
              </a:rPr>
              <a:t>06 / 20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020E17">
              <a:alpha val="3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sd:h1"/>
          <p:cNvSpPr txBox="1"/>
          <p:nvPr/>
        </p:nvSpPr>
        <p:spPr>
          <a:xfrm>
            <a:off x="676656" y="932688"/>
            <a:ext cx="16934688" cy="9509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 i="0" cap="all" spc="-76">
                <a:solidFill>
                  <a:srgbClr val="FFFFFF"/>
                </a:solidFill>
                <a:latin typeface="SB Sans Display Ext Semibold"/>
              </a:rPr>
              <a:t>Телеком и цифровые сервисы: от экономии на контакте к ИИ как платформе</a:t>
            </a:r>
          </a:p>
        </p:txBody>
      </p:sp>
      <p:sp>
        <p:nvSpPr>
          <p:cNvPr id="4" name="sd:sub"/>
          <p:cNvSpPr txBox="1"/>
          <p:nvPr/>
        </p:nvSpPr>
        <p:spPr>
          <a:xfrm>
            <a:off x="676656" y="1832864"/>
            <a:ext cx="16934688" cy="79756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Массовая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клиентская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база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,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непрерывный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поток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событий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и 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цифровой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продукт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делают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сектор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естественной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средой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для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 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персонализации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и 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масштабного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self-service.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76656" y="3327400"/>
            <a:ext cx="2880360" cy="1463040"/>
          </a:xfrm>
          <a:prstGeom prst="roundRect">
            <a:avLst>
              <a:gd name="adj" fmla="val 8750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sd:number"/>
          <p:cNvSpPr txBox="1"/>
          <p:nvPr/>
        </p:nvSpPr>
        <p:spPr>
          <a:xfrm>
            <a:off x="859536" y="3464560"/>
            <a:ext cx="2606040" cy="777240"/>
          </a:xfrm>
          <a:prstGeom prst="rect">
            <a:avLst/>
          </a:prstGeom>
          <a:noFill/>
        </p:spPr>
        <p:txBody>
          <a:bodyPr wrap="square" anchor="b">
            <a:noAutofit/>
          </a:bodyPr>
          <a:lstStyle/>
          <a:p>
            <a:pPr algn="l">
              <a:lnSpc>
                <a:spcPct val="100000"/>
              </a:lnSpc>
            </a:pPr>
            <a:r>
              <a:rPr sz="3600" b="1" i="0" spc="-76" dirty="0">
                <a:gradFill>
                  <a:gsLst>
                    <a:gs pos="0">
                      <a:srgbClr val="56FF71"/>
                    </a:gs>
                    <a:gs pos="44000">
                      <a:srgbClr val="2BFDCC"/>
                    </a:gs>
                    <a:gs pos="96000">
                      <a:srgbClr val="FFFFFF"/>
                    </a:gs>
                  </a:gsLst>
                  <a:lin ang="0" scaled="1"/>
                </a:gradFill>
                <a:latin typeface="SB Sans Display Ext Semibold"/>
              </a:rPr>
              <a:t>60</a:t>
            </a:r>
            <a:r>
              <a:rPr lang="ru-RU" sz="1500" b="1" i="0" dirty="0">
                <a:solidFill>
                  <a:srgbClr val="9BA5B0"/>
                </a:solidFill>
                <a:latin typeface="SB Sans Display Semibold"/>
              </a:rPr>
              <a:t> </a:t>
            </a:r>
            <a:r>
              <a:rPr sz="1500" b="1" i="0" dirty="0" err="1">
                <a:solidFill>
                  <a:srgbClr val="9BA5B0"/>
                </a:solidFill>
                <a:latin typeface="SB Sans Display Semibold"/>
              </a:rPr>
              <a:t>млрд</a:t>
            </a:r>
            <a:r>
              <a:rPr sz="1500" b="1" i="0" dirty="0">
                <a:solidFill>
                  <a:srgbClr val="9BA5B0"/>
                </a:solidFill>
                <a:latin typeface="SB Sans Display Semibold"/>
              </a:rPr>
              <a:t> ₽</a:t>
            </a:r>
          </a:p>
        </p:txBody>
      </p:sp>
      <p:sp>
        <p:nvSpPr>
          <p:cNvPr id="7" name="sd:body"/>
          <p:cNvSpPr txBox="1"/>
          <p:nvPr/>
        </p:nvSpPr>
        <p:spPr>
          <a:xfrm>
            <a:off x="859536" y="4260088"/>
            <a:ext cx="2606040" cy="384048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 i="0">
                <a:solidFill>
                  <a:srgbClr val="E5E7EB"/>
                </a:solidFill>
                <a:latin typeface="SB Sans Display"/>
              </a:rPr>
              <a:t>текущий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785615" y="3327400"/>
            <a:ext cx="2880360" cy="1463040"/>
          </a:xfrm>
          <a:prstGeom prst="roundRect">
            <a:avLst>
              <a:gd name="adj" fmla="val 8750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sd:number"/>
          <p:cNvSpPr txBox="1"/>
          <p:nvPr/>
        </p:nvSpPr>
        <p:spPr>
          <a:xfrm>
            <a:off x="3968496" y="3464560"/>
            <a:ext cx="2606040" cy="777240"/>
          </a:xfrm>
          <a:prstGeom prst="rect">
            <a:avLst/>
          </a:prstGeom>
          <a:noFill/>
        </p:spPr>
        <p:txBody>
          <a:bodyPr wrap="square" anchor="b">
            <a:noAutofit/>
          </a:bodyPr>
          <a:lstStyle/>
          <a:p>
            <a:pPr algn="l">
              <a:lnSpc>
                <a:spcPct val="100000"/>
              </a:lnSpc>
            </a:pPr>
            <a:r>
              <a:rPr sz="3600" b="1" i="0" spc="-76" dirty="0">
                <a:gradFill>
                  <a:gsLst>
                    <a:gs pos="0">
                      <a:srgbClr val="56FF71"/>
                    </a:gs>
                    <a:gs pos="44000">
                      <a:srgbClr val="2BFDCC"/>
                    </a:gs>
                    <a:gs pos="96000">
                      <a:srgbClr val="FFFFFF"/>
                    </a:gs>
                  </a:gsLst>
                  <a:lin ang="0" scaled="1"/>
                </a:gradFill>
                <a:latin typeface="SB Sans Display Ext Semibold"/>
              </a:rPr>
              <a:t>110</a:t>
            </a:r>
            <a:r>
              <a:rPr lang="ru-RU" sz="1500" b="1" i="0" dirty="0">
                <a:solidFill>
                  <a:srgbClr val="9BA5B0"/>
                </a:solidFill>
                <a:latin typeface="SB Sans Display Semibold"/>
              </a:rPr>
              <a:t> </a:t>
            </a:r>
            <a:r>
              <a:rPr sz="1500" b="1" i="0" dirty="0" err="1">
                <a:solidFill>
                  <a:srgbClr val="9BA5B0"/>
                </a:solidFill>
                <a:latin typeface="SB Sans Display Semibold"/>
              </a:rPr>
              <a:t>млрд</a:t>
            </a:r>
            <a:r>
              <a:rPr sz="1500" b="1" i="0" dirty="0">
                <a:solidFill>
                  <a:srgbClr val="9BA5B0"/>
                </a:solidFill>
                <a:latin typeface="SB Sans Display Semibold"/>
              </a:rPr>
              <a:t> ₽</a:t>
            </a:r>
          </a:p>
        </p:txBody>
      </p:sp>
      <p:sp>
        <p:nvSpPr>
          <p:cNvPr id="10" name="sd:body"/>
          <p:cNvSpPr txBox="1"/>
          <p:nvPr/>
        </p:nvSpPr>
        <p:spPr>
          <a:xfrm>
            <a:off x="3968496" y="4260088"/>
            <a:ext cx="2606040" cy="384048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 i="0">
                <a:solidFill>
                  <a:srgbClr val="E5E7EB"/>
                </a:solidFill>
                <a:latin typeface="SB Sans Display"/>
              </a:rPr>
              <a:t>базовый</a:t>
            </a:r>
          </a:p>
        </p:txBody>
      </p:sp>
      <p:sp>
        <p:nvSpPr>
          <p:cNvPr id="11" name="sd:plate"/>
          <p:cNvSpPr/>
          <p:nvPr/>
        </p:nvSpPr>
        <p:spPr>
          <a:xfrm>
            <a:off x="6894576" y="3327400"/>
            <a:ext cx="2880360" cy="1463040"/>
          </a:xfrm>
          <a:prstGeom prst="roundRect">
            <a:avLst>
              <a:gd name="adj" fmla="val 8750"/>
            </a:avLst>
          </a:prstGeom>
          <a:gradFill>
            <a:gsLst>
              <a:gs pos="0">
                <a:srgbClr val="6624FA"/>
              </a:gs>
              <a:gs pos="100000">
                <a:srgbClr val="23DBB0"/>
              </a:gs>
            </a:gsLst>
            <a:lin ang="21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sd:number"/>
          <p:cNvSpPr txBox="1"/>
          <p:nvPr/>
        </p:nvSpPr>
        <p:spPr>
          <a:xfrm>
            <a:off x="7077456" y="3464560"/>
            <a:ext cx="2606040" cy="777240"/>
          </a:xfrm>
          <a:prstGeom prst="rect">
            <a:avLst/>
          </a:prstGeom>
          <a:noFill/>
        </p:spPr>
        <p:txBody>
          <a:bodyPr wrap="square" anchor="b">
            <a:noAutofit/>
          </a:bodyPr>
          <a:lstStyle/>
          <a:p>
            <a:pPr algn="l">
              <a:lnSpc>
                <a:spcPct val="100000"/>
              </a:lnSpc>
            </a:pPr>
            <a:r>
              <a:rPr sz="3600" b="1" i="0" spc="-76" dirty="0">
                <a:solidFill>
                  <a:srgbClr val="FFFFFF"/>
                </a:solidFill>
                <a:latin typeface="SB Sans Display Ext Semibold"/>
              </a:rPr>
              <a:t>140</a:t>
            </a:r>
            <a:r>
              <a:rPr lang="ru-RU" sz="1500" b="1" i="0" dirty="0">
                <a:solidFill>
                  <a:srgbClr val="FFFFFF"/>
                </a:solidFill>
                <a:latin typeface="SB Sans Display Semibold"/>
              </a:rPr>
              <a:t> </a:t>
            </a:r>
            <a:r>
              <a:rPr sz="1500" b="1" i="0" dirty="0" err="1">
                <a:solidFill>
                  <a:srgbClr val="FFFFFF"/>
                </a:solidFill>
                <a:latin typeface="SB Sans Display Semibold"/>
              </a:rPr>
              <a:t>млрд</a:t>
            </a:r>
            <a:r>
              <a:rPr sz="1500" b="1" i="0" dirty="0">
                <a:solidFill>
                  <a:srgbClr val="FFFFFF"/>
                </a:solidFill>
                <a:latin typeface="SB Sans Display Semibold"/>
              </a:rPr>
              <a:t> ₽</a:t>
            </a:r>
          </a:p>
        </p:txBody>
      </p:sp>
      <p:sp>
        <p:nvSpPr>
          <p:cNvPr id="13" name="sd:body"/>
          <p:cNvSpPr txBox="1"/>
          <p:nvPr/>
        </p:nvSpPr>
        <p:spPr>
          <a:xfrm>
            <a:off x="7077456" y="4260088"/>
            <a:ext cx="2606040" cy="384048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 i="0">
                <a:solidFill>
                  <a:srgbClr val="FFFFFF"/>
                </a:solidFill>
                <a:latin typeface="SB Sans Display"/>
              </a:rPr>
              <a:t>оптимистичный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0003536" y="3327400"/>
            <a:ext cx="7607808" cy="1463040"/>
          </a:xfrm>
          <a:prstGeom prst="roundRect">
            <a:avLst>
              <a:gd name="adj" fmla="val 8750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10003536" y="3528568"/>
            <a:ext cx="54864" cy="1060704"/>
          </a:xfrm>
          <a:prstGeom prst="rect">
            <a:avLst/>
          </a:prstGeom>
          <a:solidFill>
            <a:srgbClr val="56FF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sd:body"/>
          <p:cNvSpPr txBox="1"/>
          <p:nvPr/>
        </p:nvSpPr>
        <p:spPr>
          <a:xfrm>
            <a:off x="10323576" y="3327400"/>
            <a:ext cx="7104888" cy="1463040"/>
          </a:xfrm>
          <a:prstGeom prst="rect">
            <a:avLst/>
          </a:prstGeom>
          <a:noFill/>
        </p:spPr>
        <p:txBody>
          <a:bodyPr wrap="square" lIns="0" r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Телеком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важен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и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как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собственный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отраслевой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блок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, и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как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канал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распространения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ИИ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на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другие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компании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через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инфраструктуру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и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сервисы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—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поэтому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эффект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нельзя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считать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дважды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76656" y="5064760"/>
            <a:ext cx="8330183" cy="2524759"/>
          </a:xfrm>
          <a:prstGeom prst="roundRect">
            <a:avLst>
              <a:gd name="adj" fmla="val 5070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sd:card_label"/>
          <p:cNvSpPr txBox="1"/>
          <p:nvPr/>
        </p:nvSpPr>
        <p:spPr>
          <a:xfrm>
            <a:off x="996695" y="5320792"/>
            <a:ext cx="7781544" cy="41148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 i="0" cap="all" spc="-76">
                <a:gradFill>
                  <a:gsLst>
                    <a:gs pos="0">
                      <a:srgbClr val="56FF71"/>
                    </a:gs>
                    <a:gs pos="100000">
                      <a:srgbClr val="29FFCC"/>
                    </a:gs>
                  </a:gsLst>
                  <a:lin ang="0" scaled="1"/>
                </a:gradFill>
                <a:latin typeface="SB Sans Display Ext Semibold"/>
              </a:rPr>
              <a:t>Изменения в функциях</a:t>
            </a:r>
          </a:p>
        </p:txBody>
      </p:sp>
      <p:sp>
        <p:nvSpPr>
          <p:cNvPr id="19" name="sd:body"/>
          <p:cNvSpPr txBox="1"/>
          <p:nvPr/>
        </p:nvSpPr>
        <p:spPr>
          <a:xfrm>
            <a:off x="996695" y="5887720"/>
            <a:ext cx="7781544" cy="1049583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marL="211974" indent="-211974" algn="l">
              <a:lnSpc>
                <a:spcPct val="112000"/>
              </a:lnSpc>
              <a:buClr>
                <a:srgbClr val="56FF71"/>
              </a:buClr>
              <a:buFont typeface="SB Sans Display Semibold"/>
              <a:buChar char="•"/>
            </a:pPr>
            <a:r>
              <a:rPr lang="ru-RU" sz="1700" b="0" i="0" dirty="0">
                <a:solidFill>
                  <a:srgbClr val="E5E7EB"/>
                </a:solidFill>
                <a:latin typeface="SB Sans Display"/>
              </a:rPr>
              <a:t>М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аркетинг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—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гиперперсонализация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и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удержание</a:t>
            </a:r>
            <a:r>
              <a:rPr lang="ru-RU" sz="1700" b="0" i="0" dirty="0">
                <a:solidFill>
                  <a:srgbClr val="E5E7EB"/>
                </a:solidFill>
                <a:latin typeface="SB Sans Display"/>
              </a:rPr>
              <a:t>.</a:t>
            </a:r>
            <a:endParaRPr sz="1700" b="0" i="0" dirty="0">
              <a:solidFill>
                <a:srgbClr val="E5E7EB"/>
              </a:solidFill>
              <a:latin typeface="SB Sans Display"/>
            </a:endParaRPr>
          </a:p>
          <a:p>
            <a:pPr marL="211974" indent="-211974" algn="l">
              <a:lnSpc>
                <a:spcPct val="112000"/>
              </a:lnSpc>
              <a:spcBef>
                <a:spcPts val="400"/>
              </a:spcBef>
              <a:buClr>
                <a:srgbClr val="56FF71"/>
              </a:buClr>
              <a:buFont typeface="SB Sans Display Semibold"/>
              <a:buChar char="•"/>
            </a:pPr>
            <a:r>
              <a:rPr lang="ru-RU" sz="1700" b="0" i="0" dirty="0">
                <a:solidFill>
                  <a:srgbClr val="E5E7EB"/>
                </a:solidFill>
                <a:latin typeface="SB Sans Display"/>
              </a:rPr>
              <a:t>К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лиентский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сервис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—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автоматизация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первой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линии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и next best action</a:t>
            </a:r>
            <a:r>
              <a:rPr lang="ru-RU" sz="1700" b="0" i="0" dirty="0">
                <a:solidFill>
                  <a:srgbClr val="E5E7EB"/>
                </a:solidFill>
                <a:latin typeface="SB Sans Display"/>
              </a:rPr>
              <a:t>.</a:t>
            </a:r>
            <a:endParaRPr sz="1700" b="0" i="0" dirty="0">
              <a:solidFill>
                <a:srgbClr val="E5E7EB"/>
              </a:solidFill>
              <a:latin typeface="SB Sans Display"/>
            </a:endParaRPr>
          </a:p>
          <a:p>
            <a:pPr marL="211974" indent="-211974" algn="l">
              <a:lnSpc>
                <a:spcPct val="112000"/>
              </a:lnSpc>
              <a:spcBef>
                <a:spcPts val="400"/>
              </a:spcBef>
              <a:buClr>
                <a:srgbClr val="56FF71"/>
              </a:buClr>
              <a:buFont typeface="SB Sans Display Semibold"/>
              <a:buChar char="•"/>
            </a:pPr>
            <a:r>
              <a:rPr lang="ru-RU" sz="1700" b="0" i="0" dirty="0">
                <a:solidFill>
                  <a:srgbClr val="E5E7EB"/>
                </a:solidFill>
                <a:latin typeface="SB Sans Display"/>
              </a:rPr>
              <a:t>У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правление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—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разработка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,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сеть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,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знания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,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инфраструктура</a:t>
            </a:r>
            <a:r>
              <a:rPr lang="ru-RU" sz="1700" b="0" i="0" dirty="0">
                <a:solidFill>
                  <a:srgbClr val="E5E7EB"/>
                </a:solidFill>
                <a:latin typeface="SB Sans Display"/>
              </a:rPr>
              <a:t>.</a:t>
            </a:r>
            <a:endParaRPr sz="1700" b="0" i="0" dirty="0">
              <a:solidFill>
                <a:srgbClr val="E5E7EB"/>
              </a:solidFill>
              <a:latin typeface="SB Sans Display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9281160" y="5064760"/>
            <a:ext cx="8330183" cy="2524759"/>
          </a:xfrm>
          <a:prstGeom prst="roundRect">
            <a:avLst>
              <a:gd name="adj" fmla="val 5070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sd:card_label"/>
          <p:cNvSpPr txBox="1"/>
          <p:nvPr/>
        </p:nvSpPr>
        <p:spPr>
          <a:xfrm>
            <a:off x="9601200" y="5320792"/>
            <a:ext cx="7781544" cy="41148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 i="0" cap="all" spc="-76">
                <a:gradFill>
                  <a:gsLst>
                    <a:gs pos="0">
                      <a:srgbClr val="56FF71"/>
                    </a:gs>
                    <a:gs pos="100000">
                      <a:srgbClr val="29FFCC"/>
                    </a:gs>
                  </a:gsLst>
                  <a:lin ang="0" scaled="1"/>
                </a:gradFill>
                <a:latin typeface="SB Sans Display Ext Semibold"/>
              </a:rPr>
              <a:t>Лучшая наблюдаемость эффекта</a:t>
            </a:r>
          </a:p>
        </p:txBody>
      </p:sp>
      <p:sp>
        <p:nvSpPr>
          <p:cNvPr id="22" name="sd:body"/>
          <p:cNvSpPr txBox="1"/>
          <p:nvPr/>
        </p:nvSpPr>
        <p:spPr>
          <a:xfrm>
            <a:off x="9601200" y="5887720"/>
            <a:ext cx="7781544" cy="1049583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marL="211974" indent="-211974" algn="l">
              <a:lnSpc>
                <a:spcPct val="112000"/>
              </a:lnSpc>
              <a:buClr>
                <a:srgbClr val="56FF71"/>
              </a:buClr>
              <a:buFont typeface="SB Sans Display Semibold"/>
              <a:buChar char="•"/>
            </a:pPr>
            <a:r>
              <a:rPr lang="ru-RU" sz="1700" b="0" i="0" dirty="0">
                <a:solidFill>
                  <a:srgbClr val="E5E7EB"/>
                </a:solidFill>
                <a:latin typeface="SB Sans Display"/>
              </a:rPr>
              <a:t>Ц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ифровые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процессы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легче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наблюдать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и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быстрее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масштабировать</a:t>
            </a:r>
            <a:r>
              <a:rPr lang="ru-RU" sz="1700" b="0" i="0" dirty="0">
                <a:solidFill>
                  <a:srgbClr val="E5E7EB"/>
                </a:solidFill>
                <a:latin typeface="SB Sans Display"/>
              </a:rPr>
              <a:t>.</a:t>
            </a:r>
            <a:endParaRPr sz="1700" b="0" i="0" dirty="0">
              <a:solidFill>
                <a:srgbClr val="E5E7EB"/>
              </a:solidFill>
              <a:latin typeface="SB Sans Display"/>
            </a:endParaRPr>
          </a:p>
          <a:p>
            <a:pPr marL="211974" indent="-211974" algn="l">
              <a:lnSpc>
                <a:spcPct val="112000"/>
              </a:lnSpc>
              <a:spcBef>
                <a:spcPts val="400"/>
              </a:spcBef>
              <a:buClr>
                <a:srgbClr val="56FF71"/>
              </a:buClr>
              <a:buFont typeface="SB Sans Display Semibold"/>
              <a:buChar char="•"/>
            </a:pPr>
            <a:r>
              <a:rPr lang="ru-RU" sz="1700" b="0" i="0" dirty="0">
                <a:solidFill>
                  <a:srgbClr val="E5E7EB"/>
                </a:solidFill>
                <a:latin typeface="SB Sans Display"/>
              </a:rPr>
              <a:t>Ч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асть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эффекта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создаётся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платформой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и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инфраструктурой</a:t>
            </a:r>
            <a:r>
              <a:rPr lang="ru-RU" sz="1700" b="0" i="0" dirty="0">
                <a:solidFill>
                  <a:srgbClr val="E5E7EB"/>
                </a:solidFill>
                <a:latin typeface="SB Sans Display"/>
              </a:rPr>
              <a:t>.</a:t>
            </a:r>
            <a:endParaRPr sz="1700" b="0" i="0" dirty="0">
              <a:solidFill>
                <a:srgbClr val="E5E7EB"/>
              </a:solidFill>
              <a:latin typeface="SB Sans Display"/>
            </a:endParaRPr>
          </a:p>
          <a:p>
            <a:pPr marL="211974" indent="-211974" algn="l">
              <a:lnSpc>
                <a:spcPct val="112000"/>
              </a:lnSpc>
              <a:spcBef>
                <a:spcPts val="400"/>
              </a:spcBef>
              <a:buClr>
                <a:srgbClr val="56FF71"/>
              </a:buClr>
              <a:buFont typeface="SB Sans Display Semibold"/>
              <a:buChar char="•"/>
            </a:pPr>
            <a:r>
              <a:rPr lang="ru-RU" sz="1700" b="0" i="0" dirty="0">
                <a:solidFill>
                  <a:srgbClr val="E5E7EB"/>
                </a:solidFill>
                <a:latin typeface="SB Sans Display"/>
              </a:rPr>
              <a:t>П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оэтому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нельзя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дважды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считать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собственный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и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внешний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эффект</a:t>
            </a:r>
            <a:r>
              <a:rPr lang="ru-RU" sz="1700" b="0" i="0" dirty="0">
                <a:solidFill>
                  <a:srgbClr val="E5E7EB"/>
                </a:solidFill>
                <a:latin typeface="SB Sans Display"/>
              </a:rPr>
              <a:t>.</a:t>
            </a:r>
            <a:endParaRPr sz="1700" b="0" i="0" dirty="0">
              <a:solidFill>
                <a:srgbClr val="E5E7EB"/>
              </a:solidFill>
              <a:latin typeface="SB Sans Display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676656" y="7863840"/>
            <a:ext cx="8330183" cy="1828800"/>
          </a:xfrm>
          <a:prstGeom prst="roundRect">
            <a:avLst>
              <a:gd name="adj" fmla="val 7000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676656" y="8065008"/>
            <a:ext cx="54864" cy="1426464"/>
          </a:xfrm>
          <a:prstGeom prst="rect">
            <a:avLst/>
          </a:prstGeom>
          <a:solidFill>
            <a:srgbClr val="2BFD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sd:body"/>
          <p:cNvSpPr txBox="1"/>
          <p:nvPr/>
        </p:nvSpPr>
        <p:spPr>
          <a:xfrm>
            <a:off x="996695" y="8065008"/>
            <a:ext cx="7781544" cy="384048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2BFDCC"/>
                </a:solidFill>
                <a:latin typeface="SB Sans Display Semibold"/>
              </a:rPr>
              <a:t>Кейс · Vodafone</a:t>
            </a:r>
          </a:p>
        </p:txBody>
      </p:sp>
      <p:sp>
        <p:nvSpPr>
          <p:cNvPr id="26" name="sd:body"/>
          <p:cNvSpPr txBox="1"/>
          <p:nvPr/>
        </p:nvSpPr>
        <p:spPr>
          <a:xfrm>
            <a:off x="996695" y="8522208"/>
            <a:ext cx="7781544" cy="725648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Более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 70% 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обращений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закрываются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полностью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автоматически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, NPS +8 п.</a:t>
            </a:r>
            <a:r>
              <a:rPr lang="ru-RU" sz="18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п. 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Автоматизация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выросла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вместе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 с 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качеством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, а 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не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за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его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счёт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281160" y="7863840"/>
            <a:ext cx="8330183" cy="1828800"/>
          </a:xfrm>
          <a:prstGeom prst="roundRect">
            <a:avLst>
              <a:gd name="adj" fmla="val 7000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9281160" y="8065008"/>
            <a:ext cx="54864" cy="1426464"/>
          </a:xfrm>
          <a:prstGeom prst="rect">
            <a:avLst/>
          </a:prstGeom>
          <a:solidFill>
            <a:srgbClr val="2BFD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sd:body"/>
          <p:cNvSpPr txBox="1"/>
          <p:nvPr/>
        </p:nvSpPr>
        <p:spPr>
          <a:xfrm>
            <a:off x="9601200" y="8065008"/>
            <a:ext cx="7781544" cy="384048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2BFDCC"/>
                </a:solidFill>
                <a:latin typeface="SB Sans Display Semibold"/>
              </a:rPr>
              <a:t>Кейс · Mindbox</a:t>
            </a:r>
          </a:p>
        </p:txBody>
      </p:sp>
      <p:sp>
        <p:nvSpPr>
          <p:cNvPr id="30" name="sd:body"/>
          <p:cNvSpPr txBox="1"/>
          <p:nvPr/>
        </p:nvSpPr>
        <p:spPr>
          <a:xfrm>
            <a:off x="9601200" y="8522208"/>
            <a:ext cx="7781544" cy="725648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Число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параллельных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продуктовых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потоков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выросло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 в 2–2,5 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раза</a:t>
            </a:r>
            <a:r>
              <a:rPr lang="ru-RU" sz="1800" b="0" i="0" dirty="0">
                <a:solidFill>
                  <a:srgbClr val="E5E7EB"/>
                </a:solidFill>
                <a:latin typeface="SB Sans Display"/>
              </a:rPr>
              <a:t>,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после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того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как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изменили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процесс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, а 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не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только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инструмент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.</a:t>
            </a:r>
          </a:p>
        </p:txBody>
      </p:sp>
      <p:pic>
        <p:nvPicPr>
          <p:cNvPr id="31" name="sd:chrome:cobrand" descr="sm_logo_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" y="413766"/>
            <a:ext cx="1868341" cy="192024"/>
          </a:xfrm>
          <a:prstGeom prst="rect">
            <a:avLst/>
          </a:prstGeom>
        </p:spPr>
      </p:pic>
      <p:sp>
        <p:nvSpPr>
          <p:cNvPr id="32" name="sd:chrome:cobrand"/>
          <p:cNvSpPr txBox="1"/>
          <p:nvPr/>
        </p:nvSpPr>
        <p:spPr>
          <a:xfrm>
            <a:off x="2650610" y="221742"/>
            <a:ext cx="307238" cy="57607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>
              <a:lnSpc>
                <a:spcPct val="108000"/>
              </a:lnSpc>
            </a:pPr>
            <a:r>
              <a:rPr sz="1889" b="1" i="0">
                <a:solidFill>
                  <a:srgbClr val="56FF71"/>
                </a:solidFill>
                <a:latin typeface="SB Sans Display Ext Semibold"/>
              </a:rPr>
              <a:t>×</a:t>
            </a:r>
          </a:p>
        </p:txBody>
      </p:sp>
      <p:pic>
        <p:nvPicPr>
          <p:cNvPr id="33" name="sd:chrome:cobrand" descr="di_logo_d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3462" y="365760"/>
            <a:ext cx="2010373" cy="288036"/>
          </a:xfrm>
          <a:prstGeom prst="rect">
            <a:avLst/>
          </a:prstGeom>
        </p:spPr>
      </p:pic>
      <p:sp>
        <p:nvSpPr>
          <p:cNvPr id="34" name="sd:chrome:pagenum"/>
          <p:cNvSpPr txBox="1"/>
          <p:nvPr/>
        </p:nvSpPr>
        <p:spPr>
          <a:xfrm>
            <a:off x="16514064" y="365760"/>
            <a:ext cx="1097280" cy="310896"/>
          </a:xfrm>
          <a:prstGeom prst="rect">
            <a:avLst/>
          </a:prstGeom>
          <a:noFill/>
        </p:spPr>
        <p:txBody>
          <a:bodyPr wrap="square" lIns="0" rIns="0" anchor="ctr">
            <a:spAutoFit/>
          </a:bodyPr>
          <a:lstStyle/>
          <a:p>
            <a:pPr algn="r">
              <a:lnSpc>
                <a:spcPct val="108000"/>
              </a:lnSpc>
            </a:pPr>
            <a:r>
              <a:rPr sz="1200" b="0" i="0">
                <a:solidFill>
                  <a:srgbClr val="E5E7EB"/>
                </a:solidFill>
                <a:latin typeface="SB Sans Text"/>
              </a:rPr>
              <a:t>07 / 20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020E17">
              <a:alpha val="3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sd:h1"/>
          <p:cNvSpPr txBox="1"/>
          <p:nvPr/>
        </p:nvSpPr>
        <p:spPr>
          <a:xfrm>
            <a:off x="676656" y="932688"/>
            <a:ext cx="16934688" cy="13350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 i="0" cap="all" spc="-76">
                <a:solidFill>
                  <a:srgbClr val="FFFFFF"/>
                </a:solidFill>
                <a:latin typeface="SB Sans Display Ext Semibold"/>
              </a:rPr>
              <a:t>Недвижимость и рыночные услуги: быстрые точечные эффекты, медленная системная интеграция</a:t>
            </a:r>
          </a:p>
        </p:txBody>
      </p:sp>
      <p:sp>
        <p:nvSpPr>
          <p:cNvPr id="4" name="sd:sub"/>
          <p:cNvSpPr txBox="1"/>
          <p:nvPr/>
        </p:nvSpPr>
        <p:spPr>
          <a:xfrm>
            <a:off x="676656" y="2209800"/>
            <a:ext cx="16934688" cy="79756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Для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 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укрупнённого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сервисного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блока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ИИ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сначала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работает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как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 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набор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точечных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помощников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в 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маркетинге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,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продажах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,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документах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 и 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аналитике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76656" y="3327400"/>
            <a:ext cx="2880360" cy="1463040"/>
          </a:xfrm>
          <a:prstGeom prst="roundRect">
            <a:avLst>
              <a:gd name="adj" fmla="val 8750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sd:number"/>
          <p:cNvSpPr txBox="1"/>
          <p:nvPr/>
        </p:nvSpPr>
        <p:spPr>
          <a:xfrm>
            <a:off x="859536" y="3464560"/>
            <a:ext cx="2606040" cy="777240"/>
          </a:xfrm>
          <a:prstGeom prst="rect">
            <a:avLst/>
          </a:prstGeom>
          <a:noFill/>
        </p:spPr>
        <p:txBody>
          <a:bodyPr wrap="square" anchor="b">
            <a:noAutofit/>
          </a:bodyPr>
          <a:lstStyle/>
          <a:p>
            <a:pPr algn="l">
              <a:lnSpc>
                <a:spcPct val="100000"/>
              </a:lnSpc>
            </a:pPr>
            <a:r>
              <a:rPr sz="3600" b="1" i="0" spc="-76" dirty="0">
                <a:gradFill>
                  <a:gsLst>
                    <a:gs pos="0">
                      <a:srgbClr val="56FF71"/>
                    </a:gs>
                    <a:gs pos="44000">
                      <a:srgbClr val="2BFDCC"/>
                    </a:gs>
                    <a:gs pos="96000">
                      <a:srgbClr val="FFFFFF"/>
                    </a:gs>
                  </a:gsLst>
                  <a:lin ang="0" scaled="1"/>
                </a:gradFill>
                <a:latin typeface="SB Sans Display Ext Semibold"/>
              </a:rPr>
              <a:t>120</a:t>
            </a:r>
            <a:r>
              <a:rPr lang="ru-RU" sz="1500" b="1" i="0" dirty="0">
                <a:solidFill>
                  <a:srgbClr val="9BA5B0"/>
                </a:solidFill>
                <a:latin typeface="SB Sans Display Semibold"/>
              </a:rPr>
              <a:t> </a:t>
            </a:r>
            <a:r>
              <a:rPr sz="1500" b="1" i="0" dirty="0" err="1">
                <a:solidFill>
                  <a:srgbClr val="9BA5B0"/>
                </a:solidFill>
                <a:latin typeface="SB Sans Display Semibold"/>
              </a:rPr>
              <a:t>млрд</a:t>
            </a:r>
            <a:r>
              <a:rPr sz="1500" b="1" i="0" dirty="0">
                <a:solidFill>
                  <a:srgbClr val="9BA5B0"/>
                </a:solidFill>
                <a:latin typeface="SB Sans Display Semibold"/>
              </a:rPr>
              <a:t> ₽</a:t>
            </a:r>
          </a:p>
        </p:txBody>
      </p:sp>
      <p:sp>
        <p:nvSpPr>
          <p:cNvPr id="7" name="sd:body"/>
          <p:cNvSpPr txBox="1"/>
          <p:nvPr/>
        </p:nvSpPr>
        <p:spPr>
          <a:xfrm>
            <a:off x="914399" y="4254583"/>
            <a:ext cx="2606040" cy="384048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текущий</a:t>
            </a:r>
            <a:endParaRPr sz="1700" b="0" i="0" dirty="0">
              <a:solidFill>
                <a:srgbClr val="E5E7EB"/>
              </a:solidFill>
              <a:latin typeface="SB Sans Display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785615" y="3327400"/>
            <a:ext cx="2880360" cy="1463040"/>
          </a:xfrm>
          <a:prstGeom prst="roundRect">
            <a:avLst>
              <a:gd name="adj" fmla="val 8750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sd:number"/>
          <p:cNvSpPr txBox="1"/>
          <p:nvPr/>
        </p:nvSpPr>
        <p:spPr>
          <a:xfrm>
            <a:off x="3968496" y="3464560"/>
            <a:ext cx="2606040" cy="777240"/>
          </a:xfrm>
          <a:prstGeom prst="rect">
            <a:avLst/>
          </a:prstGeom>
          <a:noFill/>
        </p:spPr>
        <p:txBody>
          <a:bodyPr wrap="square" anchor="b">
            <a:noAutofit/>
          </a:bodyPr>
          <a:lstStyle/>
          <a:p>
            <a:pPr algn="l">
              <a:lnSpc>
                <a:spcPct val="100000"/>
              </a:lnSpc>
            </a:pPr>
            <a:r>
              <a:rPr sz="3600" b="1" i="0" spc="-76" dirty="0">
                <a:gradFill>
                  <a:gsLst>
                    <a:gs pos="0">
                      <a:srgbClr val="56FF71"/>
                    </a:gs>
                    <a:gs pos="44000">
                      <a:srgbClr val="2BFDCC"/>
                    </a:gs>
                    <a:gs pos="96000">
                      <a:srgbClr val="FFFFFF"/>
                    </a:gs>
                  </a:gsLst>
                  <a:lin ang="0" scaled="1"/>
                </a:gradFill>
                <a:latin typeface="SB Sans Display Ext Semibold"/>
              </a:rPr>
              <a:t>330</a:t>
            </a:r>
            <a:r>
              <a:rPr lang="ru-RU" sz="1500" b="1" i="0" dirty="0">
                <a:solidFill>
                  <a:srgbClr val="9BA5B0"/>
                </a:solidFill>
                <a:latin typeface="SB Sans Display Semibold"/>
              </a:rPr>
              <a:t> </a:t>
            </a:r>
            <a:r>
              <a:rPr sz="1500" b="1" i="0" dirty="0" err="1">
                <a:solidFill>
                  <a:srgbClr val="9BA5B0"/>
                </a:solidFill>
                <a:latin typeface="SB Sans Display Semibold"/>
              </a:rPr>
              <a:t>млрд</a:t>
            </a:r>
            <a:r>
              <a:rPr sz="1500" b="1" i="0" dirty="0">
                <a:solidFill>
                  <a:srgbClr val="9BA5B0"/>
                </a:solidFill>
                <a:latin typeface="SB Sans Display Semibold"/>
              </a:rPr>
              <a:t> ₽</a:t>
            </a:r>
          </a:p>
        </p:txBody>
      </p:sp>
      <p:sp>
        <p:nvSpPr>
          <p:cNvPr id="10" name="sd:body"/>
          <p:cNvSpPr txBox="1"/>
          <p:nvPr/>
        </p:nvSpPr>
        <p:spPr>
          <a:xfrm>
            <a:off x="3968496" y="4260088"/>
            <a:ext cx="2606040" cy="384048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 i="0">
                <a:solidFill>
                  <a:srgbClr val="E5E7EB"/>
                </a:solidFill>
                <a:latin typeface="SB Sans Display"/>
              </a:rPr>
              <a:t>базовый</a:t>
            </a:r>
          </a:p>
        </p:txBody>
      </p:sp>
      <p:sp>
        <p:nvSpPr>
          <p:cNvPr id="11" name="sd:plate"/>
          <p:cNvSpPr/>
          <p:nvPr/>
        </p:nvSpPr>
        <p:spPr>
          <a:xfrm>
            <a:off x="6894576" y="3327400"/>
            <a:ext cx="2880360" cy="1463040"/>
          </a:xfrm>
          <a:prstGeom prst="roundRect">
            <a:avLst>
              <a:gd name="adj" fmla="val 8750"/>
            </a:avLst>
          </a:prstGeom>
          <a:gradFill>
            <a:gsLst>
              <a:gs pos="0">
                <a:srgbClr val="6624FA"/>
              </a:gs>
              <a:gs pos="100000">
                <a:srgbClr val="23DBB0"/>
              </a:gs>
            </a:gsLst>
            <a:lin ang="21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sd:number"/>
          <p:cNvSpPr txBox="1"/>
          <p:nvPr/>
        </p:nvSpPr>
        <p:spPr>
          <a:xfrm>
            <a:off x="7077456" y="3464560"/>
            <a:ext cx="2606040" cy="777240"/>
          </a:xfrm>
          <a:prstGeom prst="rect">
            <a:avLst/>
          </a:prstGeom>
          <a:noFill/>
        </p:spPr>
        <p:txBody>
          <a:bodyPr wrap="square" anchor="b">
            <a:noAutofit/>
          </a:bodyPr>
          <a:lstStyle/>
          <a:p>
            <a:pPr algn="l">
              <a:lnSpc>
                <a:spcPct val="100000"/>
              </a:lnSpc>
            </a:pPr>
            <a:r>
              <a:rPr sz="3600" b="1" i="0" spc="-76" dirty="0">
                <a:solidFill>
                  <a:srgbClr val="FFFFFF"/>
                </a:solidFill>
                <a:latin typeface="SB Sans Display Ext Semibold"/>
              </a:rPr>
              <a:t>430</a:t>
            </a:r>
            <a:r>
              <a:rPr lang="ru-RU" sz="1500" b="1" i="0" dirty="0">
                <a:solidFill>
                  <a:srgbClr val="FFFFFF"/>
                </a:solidFill>
                <a:latin typeface="SB Sans Display Semibold"/>
              </a:rPr>
              <a:t> </a:t>
            </a:r>
            <a:r>
              <a:rPr sz="1500" b="1" i="0" dirty="0" err="1">
                <a:solidFill>
                  <a:srgbClr val="FFFFFF"/>
                </a:solidFill>
                <a:latin typeface="SB Sans Display Semibold"/>
              </a:rPr>
              <a:t>млрд</a:t>
            </a:r>
            <a:r>
              <a:rPr sz="1500" b="1" i="0" dirty="0">
                <a:solidFill>
                  <a:srgbClr val="FFFFFF"/>
                </a:solidFill>
                <a:latin typeface="SB Sans Display Semibold"/>
              </a:rPr>
              <a:t> ₽</a:t>
            </a:r>
          </a:p>
        </p:txBody>
      </p:sp>
      <p:sp>
        <p:nvSpPr>
          <p:cNvPr id="13" name="sd:body"/>
          <p:cNvSpPr txBox="1"/>
          <p:nvPr/>
        </p:nvSpPr>
        <p:spPr>
          <a:xfrm>
            <a:off x="7077456" y="4260088"/>
            <a:ext cx="2606040" cy="384048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 i="0">
                <a:solidFill>
                  <a:srgbClr val="FFFFFF"/>
                </a:solidFill>
                <a:latin typeface="SB Sans Display"/>
              </a:rPr>
              <a:t>оптимистичный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0003536" y="3327400"/>
            <a:ext cx="7607808" cy="1463040"/>
          </a:xfrm>
          <a:prstGeom prst="roundRect">
            <a:avLst>
              <a:gd name="adj" fmla="val 8750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10003536" y="3528568"/>
            <a:ext cx="54864" cy="1060704"/>
          </a:xfrm>
          <a:prstGeom prst="rect">
            <a:avLst/>
          </a:prstGeom>
          <a:solidFill>
            <a:srgbClr val="56FF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sd:body"/>
          <p:cNvSpPr txBox="1"/>
          <p:nvPr/>
        </p:nvSpPr>
        <p:spPr>
          <a:xfrm>
            <a:off x="10323576" y="3327400"/>
            <a:ext cx="7104888" cy="1463040"/>
          </a:xfrm>
          <a:prstGeom prst="rect">
            <a:avLst/>
          </a:prstGeom>
          <a:noFill/>
        </p:spPr>
        <p:txBody>
          <a:bodyPr wrap="square" lIns="0" r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Недвижимость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входит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в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укрупнённый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блок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рыночных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услуг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.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Медицинские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и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логистические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кейсы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показывают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механизмы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эффекта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,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но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не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выделяются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как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самостоятельные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расчётные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отрасли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76656" y="5064760"/>
            <a:ext cx="8330183" cy="2524759"/>
          </a:xfrm>
          <a:prstGeom prst="roundRect">
            <a:avLst>
              <a:gd name="adj" fmla="val 5070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sd:card_label"/>
          <p:cNvSpPr txBox="1"/>
          <p:nvPr/>
        </p:nvSpPr>
        <p:spPr>
          <a:xfrm>
            <a:off x="996695" y="5320792"/>
            <a:ext cx="7781544" cy="41148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 i="0" cap="all" spc="-76">
                <a:gradFill>
                  <a:gsLst>
                    <a:gs pos="0">
                      <a:srgbClr val="56FF71"/>
                    </a:gs>
                    <a:gs pos="100000">
                      <a:srgbClr val="29FFCC"/>
                    </a:gs>
                  </a:gsLst>
                  <a:lin ang="0" scaled="1"/>
                </a:gradFill>
                <a:latin typeface="SB Sans Display Ext Semibold"/>
              </a:rPr>
              <a:t>Изменения в функциях</a:t>
            </a:r>
          </a:p>
        </p:txBody>
      </p:sp>
      <p:sp>
        <p:nvSpPr>
          <p:cNvPr id="19" name="sd:body"/>
          <p:cNvSpPr txBox="1"/>
          <p:nvPr/>
        </p:nvSpPr>
        <p:spPr>
          <a:xfrm>
            <a:off x="996695" y="5887720"/>
            <a:ext cx="7781544" cy="1342612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marL="211974" indent="-211974" algn="l">
              <a:lnSpc>
                <a:spcPct val="112000"/>
              </a:lnSpc>
              <a:buClr>
                <a:srgbClr val="56FF71"/>
              </a:buClr>
              <a:buFont typeface="SB Sans Display Semibold"/>
              <a:buChar char="•"/>
            </a:pPr>
            <a:r>
              <a:rPr lang="ru-RU" sz="1700" b="0" i="0" dirty="0">
                <a:solidFill>
                  <a:srgbClr val="E5E7EB"/>
                </a:solidFill>
                <a:latin typeface="SB Sans Display"/>
              </a:rPr>
              <a:t>М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аркетинг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—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тексты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,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визуалы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,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поиск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объекта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,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лидогенерация</a:t>
            </a:r>
            <a:r>
              <a:rPr lang="ru-RU" sz="1700" b="0" i="0" dirty="0">
                <a:solidFill>
                  <a:srgbClr val="E5E7EB"/>
                </a:solidFill>
                <a:latin typeface="SB Sans Display"/>
              </a:rPr>
              <a:t>.</a:t>
            </a:r>
            <a:endParaRPr sz="1700" b="0" i="0" dirty="0">
              <a:solidFill>
                <a:srgbClr val="E5E7EB"/>
              </a:solidFill>
              <a:latin typeface="SB Sans Display"/>
            </a:endParaRPr>
          </a:p>
          <a:p>
            <a:pPr marL="211974" indent="-211974" algn="l">
              <a:lnSpc>
                <a:spcPct val="112000"/>
              </a:lnSpc>
              <a:spcBef>
                <a:spcPts val="400"/>
              </a:spcBef>
              <a:buClr>
                <a:srgbClr val="56FF71"/>
              </a:buClr>
              <a:buFont typeface="SB Sans Display Semibold"/>
              <a:buChar char="•"/>
            </a:pPr>
            <a:r>
              <a:rPr lang="ru-RU" sz="1700" b="0" i="0" dirty="0">
                <a:solidFill>
                  <a:srgbClr val="E5E7EB"/>
                </a:solidFill>
                <a:latin typeface="SB Sans Display"/>
              </a:rPr>
              <a:t>П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родажи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и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сервис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—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квалификация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лида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,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поддержка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агента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,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документы</a:t>
            </a:r>
            <a:r>
              <a:rPr lang="ru-RU" sz="1700" b="0" i="0" dirty="0">
                <a:solidFill>
                  <a:srgbClr val="E5E7EB"/>
                </a:solidFill>
                <a:latin typeface="SB Sans Display"/>
              </a:rPr>
              <a:t>.</a:t>
            </a:r>
            <a:endParaRPr sz="1700" b="0" i="0" dirty="0">
              <a:solidFill>
                <a:srgbClr val="E5E7EB"/>
              </a:solidFill>
              <a:latin typeface="SB Sans Display"/>
            </a:endParaRPr>
          </a:p>
          <a:p>
            <a:pPr marL="211974" indent="-211974" algn="l">
              <a:lnSpc>
                <a:spcPct val="112000"/>
              </a:lnSpc>
              <a:spcBef>
                <a:spcPts val="400"/>
              </a:spcBef>
              <a:buClr>
                <a:srgbClr val="56FF71"/>
              </a:buClr>
              <a:buFont typeface="SB Sans Display Semibold"/>
              <a:buChar char="•"/>
            </a:pPr>
            <a:r>
              <a:rPr lang="ru-RU" sz="1700" b="0" i="0" dirty="0">
                <a:solidFill>
                  <a:srgbClr val="E5E7EB"/>
                </a:solidFill>
                <a:latin typeface="SB Sans Display"/>
              </a:rPr>
              <a:t>У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правление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—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анализ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рынка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,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концепции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,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контроль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качества</a:t>
            </a:r>
            <a:r>
              <a:rPr lang="ru-RU" sz="1700" b="0" i="0" dirty="0">
                <a:solidFill>
                  <a:srgbClr val="E5E7EB"/>
                </a:solidFill>
                <a:latin typeface="SB Sans Display"/>
              </a:rPr>
              <a:t>.</a:t>
            </a:r>
            <a:endParaRPr sz="1700" b="0" i="0" dirty="0">
              <a:solidFill>
                <a:srgbClr val="E5E7EB"/>
              </a:solidFill>
              <a:latin typeface="SB Sans Display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9281160" y="5064760"/>
            <a:ext cx="8330183" cy="2524759"/>
          </a:xfrm>
          <a:prstGeom prst="roundRect">
            <a:avLst>
              <a:gd name="adj" fmla="val 5070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sd:card_label"/>
          <p:cNvSpPr txBox="1"/>
          <p:nvPr/>
        </p:nvSpPr>
        <p:spPr>
          <a:xfrm>
            <a:off x="9601200" y="5320792"/>
            <a:ext cx="7781544" cy="41148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 i="0" cap="all" spc="-76">
                <a:gradFill>
                  <a:gsLst>
                    <a:gs pos="0">
                      <a:srgbClr val="56FF71"/>
                    </a:gs>
                    <a:gs pos="100000">
                      <a:srgbClr val="29FFCC"/>
                    </a:gs>
                  </a:gsLst>
                  <a:lin ang="0" scaled="1"/>
                </a:gradFill>
                <a:latin typeface="SB Sans Display Ext Semibold"/>
              </a:rPr>
              <a:t>Лучшая наблюдаемость эффекта</a:t>
            </a:r>
          </a:p>
        </p:txBody>
      </p:sp>
      <p:sp>
        <p:nvSpPr>
          <p:cNvPr id="22" name="sd:body"/>
          <p:cNvSpPr txBox="1"/>
          <p:nvPr/>
        </p:nvSpPr>
        <p:spPr>
          <a:xfrm>
            <a:off x="9601200" y="5887720"/>
            <a:ext cx="7781544" cy="1049583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marL="211974" indent="-211974" algn="l">
              <a:lnSpc>
                <a:spcPct val="112000"/>
              </a:lnSpc>
              <a:buClr>
                <a:srgbClr val="56FF71"/>
              </a:buClr>
              <a:buFont typeface="SB Sans Display Semibold"/>
              <a:buChar char="•"/>
            </a:pPr>
            <a:r>
              <a:rPr lang="ru-RU" sz="1700" b="0" i="0" dirty="0">
                <a:solidFill>
                  <a:srgbClr val="E5E7EB"/>
                </a:solidFill>
                <a:latin typeface="SB Sans Display"/>
              </a:rPr>
              <a:t>Д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анные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чаще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фрагментированы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, а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цикл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сделки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длиннее</a:t>
            </a:r>
            <a:r>
              <a:rPr lang="ru-RU" sz="1700" b="0" i="0" dirty="0">
                <a:solidFill>
                  <a:srgbClr val="E5E7EB"/>
                </a:solidFill>
                <a:latin typeface="SB Sans Display"/>
              </a:rPr>
              <a:t>.</a:t>
            </a:r>
            <a:endParaRPr sz="1700" b="0" i="0" dirty="0">
              <a:solidFill>
                <a:srgbClr val="E5E7EB"/>
              </a:solidFill>
              <a:latin typeface="SB Sans Display"/>
            </a:endParaRPr>
          </a:p>
          <a:p>
            <a:pPr marL="211974" indent="-211974" algn="l">
              <a:lnSpc>
                <a:spcPct val="112000"/>
              </a:lnSpc>
              <a:spcBef>
                <a:spcPts val="400"/>
              </a:spcBef>
              <a:buClr>
                <a:srgbClr val="56FF71"/>
              </a:buClr>
              <a:buFont typeface="SB Sans Display Semibold"/>
              <a:buChar char="•"/>
            </a:pPr>
            <a:r>
              <a:rPr lang="ru-RU" sz="1700" b="0" i="0" dirty="0">
                <a:solidFill>
                  <a:srgbClr val="E5E7EB"/>
                </a:solidFill>
                <a:latin typeface="SB Sans Display"/>
              </a:rPr>
              <a:t>В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логистике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ИИ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хорошо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виден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в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ограниченных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цифровых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процессах</a:t>
            </a:r>
            <a:r>
              <a:rPr lang="ru-RU" sz="1700" b="0" i="0" dirty="0">
                <a:solidFill>
                  <a:srgbClr val="E5E7EB"/>
                </a:solidFill>
                <a:latin typeface="SB Sans Display"/>
              </a:rPr>
              <a:t>.</a:t>
            </a:r>
            <a:endParaRPr sz="1700" b="0" i="0" dirty="0">
              <a:solidFill>
                <a:srgbClr val="E5E7EB"/>
              </a:solidFill>
              <a:latin typeface="SB Sans Display"/>
            </a:endParaRPr>
          </a:p>
          <a:p>
            <a:pPr marL="211974" indent="-211974" algn="l">
              <a:lnSpc>
                <a:spcPct val="112000"/>
              </a:lnSpc>
              <a:spcBef>
                <a:spcPts val="400"/>
              </a:spcBef>
              <a:buClr>
                <a:srgbClr val="56FF71"/>
              </a:buClr>
              <a:buFont typeface="SB Sans Display Semibold"/>
              <a:buChar char="•"/>
            </a:pPr>
            <a:r>
              <a:rPr lang="ru-RU" sz="1700" b="0" i="0" dirty="0">
                <a:solidFill>
                  <a:srgbClr val="E5E7EB"/>
                </a:solidFill>
                <a:latin typeface="SB Sans Display"/>
              </a:rPr>
              <a:t>В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медицине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человек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остаётся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обязательной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частью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контура</a:t>
            </a:r>
            <a:r>
              <a:rPr lang="ru-RU" sz="1700" b="0" i="0" dirty="0">
                <a:solidFill>
                  <a:srgbClr val="E5E7EB"/>
                </a:solidFill>
                <a:latin typeface="SB Sans Display"/>
              </a:rPr>
              <a:t>.</a:t>
            </a:r>
            <a:endParaRPr sz="1700" b="0" i="0" dirty="0">
              <a:solidFill>
                <a:srgbClr val="E5E7EB"/>
              </a:solidFill>
              <a:latin typeface="SB Sans Display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676656" y="7863840"/>
            <a:ext cx="8330183" cy="1828800"/>
          </a:xfrm>
          <a:prstGeom prst="roundRect">
            <a:avLst>
              <a:gd name="adj" fmla="val 7000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676656" y="8065008"/>
            <a:ext cx="54864" cy="1426464"/>
          </a:xfrm>
          <a:prstGeom prst="rect">
            <a:avLst/>
          </a:prstGeom>
          <a:solidFill>
            <a:srgbClr val="2BFD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sd:body"/>
          <p:cNvSpPr txBox="1"/>
          <p:nvPr/>
        </p:nvSpPr>
        <p:spPr>
          <a:xfrm>
            <a:off x="996695" y="8065008"/>
            <a:ext cx="7781544" cy="384048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800" b="1" i="0" err="1">
                <a:solidFill>
                  <a:srgbClr val="2BFDCC"/>
                </a:solidFill>
                <a:latin typeface="SB Sans Display Semibold"/>
              </a:rPr>
              <a:t>Кейс</a:t>
            </a:r>
            <a:r>
              <a:rPr sz="1800" b="1" i="0">
                <a:solidFill>
                  <a:srgbClr val="2BFDCC"/>
                </a:solidFill>
                <a:latin typeface="SB Sans Display Semibold"/>
              </a:rPr>
              <a:t> · </a:t>
            </a:r>
            <a:r>
              <a:rPr lang="ru-RU" b="1">
                <a:solidFill>
                  <a:srgbClr val="2BFDCC"/>
                </a:solidFill>
                <a:latin typeface="SB Sans Display Semibold"/>
              </a:rPr>
              <a:t>«</a:t>
            </a:r>
            <a:r>
              <a:rPr sz="1800" b="1" i="0">
                <a:solidFill>
                  <a:srgbClr val="2BFDCC"/>
                </a:solidFill>
                <a:latin typeface="SB Sans Display Semibold"/>
              </a:rPr>
              <a:t>Этажи</a:t>
            </a:r>
            <a:r>
              <a:rPr lang="ru-RU" sz="1800" b="1" i="0" dirty="0">
                <a:solidFill>
                  <a:srgbClr val="2BFDCC"/>
                </a:solidFill>
                <a:latin typeface="SB Sans Display Semibold"/>
              </a:rPr>
              <a:t>»</a:t>
            </a:r>
            <a:r>
              <a:rPr sz="1800" b="1" i="0" dirty="0">
                <a:solidFill>
                  <a:srgbClr val="2BFDCC"/>
                </a:solidFill>
                <a:latin typeface="SB Sans Display Semibold"/>
              </a:rPr>
              <a:t> (</a:t>
            </a:r>
            <a:r>
              <a:rPr sz="1800" b="1" i="0" dirty="0" err="1">
                <a:solidFill>
                  <a:srgbClr val="2BFDCC"/>
                </a:solidFill>
                <a:latin typeface="SB Sans Display Semibold"/>
              </a:rPr>
              <a:t>недвижимость</a:t>
            </a:r>
            <a:r>
              <a:rPr sz="1800" b="1" i="0" dirty="0">
                <a:solidFill>
                  <a:srgbClr val="2BFDCC"/>
                </a:solidFill>
                <a:latin typeface="SB Sans Display Semibold"/>
              </a:rPr>
              <a:t>)</a:t>
            </a:r>
          </a:p>
        </p:txBody>
      </p:sp>
      <p:sp>
        <p:nvSpPr>
          <p:cNvPr id="26" name="sd:body"/>
          <p:cNvSpPr txBox="1"/>
          <p:nvPr/>
        </p:nvSpPr>
        <p:spPr>
          <a:xfrm>
            <a:off x="996695" y="8522208"/>
            <a:ext cx="7781544" cy="725648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Первичная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обработка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контактов</a:t>
            </a:r>
            <a:r>
              <a:rPr lang="ru-RU" sz="1800" b="0" i="0" dirty="0">
                <a:solidFill>
                  <a:srgbClr val="E5E7EB"/>
                </a:solidFill>
                <a:latin typeface="SB Sans Display"/>
              </a:rPr>
              <a:t>: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 +32%</a:t>
            </a:r>
            <a:r>
              <a:rPr lang="ru-RU" sz="1800" b="0" i="0" dirty="0">
                <a:solidFill>
                  <a:srgbClr val="E5E7EB"/>
                </a:solidFill>
                <a:latin typeface="SB Sans Display"/>
              </a:rPr>
              <a:t>.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lang="ru-RU" sz="1800" b="0" i="0" dirty="0">
                <a:solidFill>
                  <a:srgbClr val="E5E7EB"/>
                </a:solidFill>
                <a:latin typeface="SB Sans Display"/>
              </a:rPr>
              <a:t>В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ремя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подготовки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документации</a:t>
            </a:r>
            <a:r>
              <a:rPr lang="ru-RU" sz="1800" b="0" i="0" dirty="0">
                <a:solidFill>
                  <a:srgbClr val="E5E7EB"/>
                </a:solidFill>
                <a:latin typeface="SB Sans Display"/>
              </a:rPr>
              <a:t>: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 −45%.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281160" y="7863840"/>
            <a:ext cx="8330183" cy="1828800"/>
          </a:xfrm>
          <a:prstGeom prst="roundRect">
            <a:avLst>
              <a:gd name="adj" fmla="val 7000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9281160" y="8065008"/>
            <a:ext cx="54864" cy="1426464"/>
          </a:xfrm>
          <a:prstGeom prst="rect">
            <a:avLst/>
          </a:prstGeom>
          <a:solidFill>
            <a:srgbClr val="2BFD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sd:body"/>
          <p:cNvSpPr txBox="1"/>
          <p:nvPr/>
        </p:nvSpPr>
        <p:spPr>
          <a:xfrm>
            <a:off x="9601200" y="8065008"/>
            <a:ext cx="7781544" cy="384048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800" b="1" i="0" dirty="0" err="1">
                <a:solidFill>
                  <a:srgbClr val="2BFDCC"/>
                </a:solidFill>
                <a:latin typeface="SB Sans Display Semibold"/>
              </a:rPr>
              <a:t>Кейс</a:t>
            </a:r>
            <a:r>
              <a:rPr sz="1800" b="1" i="0" dirty="0">
                <a:solidFill>
                  <a:srgbClr val="2BFDCC"/>
                </a:solidFill>
                <a:latin typeface="SB Sans Display Semibold"/>
              </a:rPr>
              <a:t> · C.</a:t>
            </a:r>
            <a:r>
              <a:rPr lang="ru-RU" sz="1800" b="1" i="0" dirty="0">
                <a:solidFill>
                  <a:srgbClr val="2BFDCC"/>
                </a:solidFill>
                <a:latin typeface="SB Sans Display Semibold"/>
              </a:rPr>
              <a:t> </a:t>
            </a:r>
            <a:r>
              <a:rPr sz="1800" b="1" i="0" dirty="0">
                <a:solidFill>
                  <a:srgbClr val="2BFDCC"/>
                </a:solidFill>
                <a:latin typeface="SB Sans Display Semibold"/>
              </a:rPr>
              <a:t>H. Robinson (</a:t>
            </a:r>
            <a:r>
              <a:rPr sz="1800" b="1" i="0" dirty="0" err="1">
                <a:solidFill>
                  <a:srgbClr val="2BFDCC"/>
                </a:solidFill>
                <a:latin typeface="SB Sans Display Semibold"/>
              </a:rPr>
              <a:t>логистика</a:t>
            </a:r>
            <a:r>
              <a:rPr sz="1800" b="1" i="0" dirty="0">
                <a:solidFill>
                  <a:srgbClr val="2BFDCC"/>
                </a:solidFill>
                <a:latin typeface="SB Sans Display Semibold"/>
              </a:rPr>
              <a:t>)</a:t>
            </a:r>
          </a:p>
        </p:txBody>
      </p:sp>
      <p:sp>
        <p:nvSpPr>
          <p:cNvPr id="30" name="sd:body"/>
          <p:cNvSpPr txBox="1"/>
          <p:nvPr/>
        </p:nvSpPr>
        <p:spPr>
          <a:xfrm>
            <a:off x="9601200" y="8522208"/>
            <a:ext cx="7781544" cy="105156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Среднее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время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подготовки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ответа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сократилось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 с 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часов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до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 32 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секунд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; 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темп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производительности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 +15%.</a:t>
            </a:r>
          </a:p>
        </p:txBody>
      </p:sp>
      <p:pic>
        <p:nvPicPr>
          <p:cNvPr id="31" name="sd:chrome:cobrand" descr="sm_logo_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" y="413766"/>
            <a:ext cx="1868341" cy="192024"/>
          </a:xfrm>
          <a:prstGeom prst="rect">
            <a:avLst/>
          </a:prstGeom>
        </p:spPr>
      </p:pic>
      <p:sp>
        <p:nvSpPr>
          <p:cNvPr id="32" name="sd:chrome:cobrand"/>
          <p:cNvSpPr txBox="1"/>
          <p:nvPr/>
        </p:nvSpPr>
        <p:spPr>
          <a:xfrm>
            <a:off x="2650610" y="221742"/>
            <a:ext cx="307238" cy="57607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>
              <a:lnSpc>
                <a:spcPct val="108000"/>
              </a:lnSpc>
            </a:pPr>
            <a:r>
              <a:rPr sz="1889" b="1" i="0">
                <a:solidFill>
                  <a:srgbClr val="56FF71"/>
                </a:solidFill>
                <a:latin typeface="SB Sans Display Ext Semibold"/>
              </a:rPr>
              <a:t>×</a:t>
            </a:r>
          </a:p>
        </p:txBody>
      </p:sp>
      <p:pic>
        <p:nvPicPr>
          <p:cNvPr id="33" name="sd:chrome:cobrand" descr="di_logo_d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3462" y="365760"/>
            <a:ext cx="2010373" cy="288036"/>
          </a:xfrm>
          <a:prstGeom prst="rect">
            <a:avLst/>
          </a:prstGeom>
        </p:spPr>
      </p:pic>
      <p:sp>
        <p:nvSpPr>
          <p:cNvPr id="34" name="sd:chrome:pagenum"/>
          <p:cNvSpPr txBox="1"/>
          <p:nvPr/>
        </p:nvSpPr>
        <p:spPr>
          <a:xfrm>
            <a:off x="16514064" y="365760"/>
            <a:ext cx="1097280" cy="310896"/>
          </a:xfrm>
          <a:prstGeom prst="rect">
            <a:avLst/>
          </a:prstGeom>
          <a:noFill/>
        </p:spPr>
        <p:txBody>
          <a:bodyPr wrap="square" lIns="0" rIns="0" anchor="ctr">
            <a:spAutoFit/>
          </a:bodyPr>
          <a:lstStyle/>
          <a:p>
            <a:pPr algn="r">
              <a:lnSpc>
                <a:spcPct val="108000"/>
              </a:lnSpc>
            </a:pPr>
            <a:r>
              <a:rPr sz="1200" b="0" i="0">
                <a:solidFill>
                  <a:srgbClr val="E5E7EB"/>
                </a:solidFill>
                <a:latin typeface="SB Sans Text"/>
              </a:rPr>
              <a:t>08 / 20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020E17">
              <a:alpha val="3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sd:h1"/>
          <p:cNvSpPr txBox="1"/>
          <p:nvPr/>
        </p:nvSpPr>
        <p:spPr>
          <a:xfrm>
            <a:off x="676656" y="932688"/>
            <a:ext cx="16934688" cy="9509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 i="0" cap="all" spc="-76">
                <a:solidFill>
                  <a:srgbClr val="FFFFFF"/>
                </a:solidFill>
                <a:latin typeface="SB Sans Display Ext Semibold"/>
              </a:rPr>
              <a:t>Промышленность: большой масштаб, но нужна жёсткая граница периметра</a:t>
            </a:r>
          </a:p>
        </p:txBody>
      </p:sp>
      <p:sp>
        <p:nvSpPr>
          <p:cNvPr id="4" name="sd:sub"/>
          <p:cNvSpPr txBox="1"/>
          <p:nvPr/>
        </p:nvSpPr>
        <p:spPr>
          <a:xfrm>
            <a:off x="676656" y="1832864"/>
            <a:ext cx="16934688" cy="79756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Значительная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часть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потенциала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лежит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в 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производственном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ИИ,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который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в 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текущую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модель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сознательно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 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не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 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включён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76656" y="3327400"/>
            <a:ext cx="2880360" cy="1463040"/>
          </a:xfrm>
          <a:prstGeom prst="roundRect">
            <a:avLst>
              <a:gd name="adj" fmla="val 8750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sd:number"/>
          <p:cNvSpPr txBox="1"/>
          <p:nvPr/>
        </p:nvSpPr>
        <p:spPr>
          <a:xfrm>
            <a:off x="859536" y="3464560"/>
            <a:ext cx="2606040" cy="777240"/>
          </a:xfrm>
          <a:prstGeom prst="rect">
            <a:avLst/>
          </a:prstGeom>
          <a:noFill/>
        </p:spPr>
        <p:txBody>
          <a:bodyPr wrap="square" anchor="b">
            <a:noAutofit/>
          </a:bodyPr>
          <a:lstStyle/>
          <a:p>
            <a:pPr algn="l">
              <a:lnSpc>
                <a:spcPct val="100000"/>
              </a:lnSpc>
            </a:pPr>
            <a:r>
              <a:rPr sz="3600" b="1" i="0" spc="-76" dirty="0">
                <a:gradFill>
                  <a:gsLst>
                    <a:gs pos="0">
                      <a:srgbClr val="56FF71"/>
                    </a:gs>
                    <a:gs pos="44000">
                      <a:srgbClr val="2BFDCC"/>
                    </a:gs>
                    <a:gs pos="96000">
                      <a:srgbClr val="FFFFFF"/>
                    </a:gs>
                  </a:gsLst>
                  <a:lin ang="0" scaled="1"/>
                </a:gradFill>
                <a:latin typeface="SB Sans Display Ext Semibold"/>
              </a:rPr>
              <a:t>170</a:t>
            </a:r>
            <a:r>
              <a:rPr lang="ru-RU" sz="1500" b="1" i="0" dirty="0">
                <a:solidFill>
                  <a:srgbClr val="9BA5B0"/>
                </a:solidFill>
                <a:latin typeface="SB Sans Display Semibold"/>
              </a:rPr>
              <a:t> </a:t>
            </a:r>
            <a:r>
              <a:rPr sz="1500" b="1" i="0" dirty="0" err="1">
                <a:solidFill>
                  <a:srgbClr val="9BA5B0"/>
                </a:solidFill>
                <a:latin typeface="SB Sans Display Semibold"/>
              </a:rPr>
              <a:t>млрд</a:t>
            </a:r>
            <a:r>
              <a:rPr sz="1500" b="1" i="0" dirty="0">
                <a:solidFill>
                  <a:srgbClr val="9BA5B0"/>
                </a:solidFill>
                <a:latin typeface="SB Sans Display Semibold"/>
              </a:rPr>
              <a:t> ₽</a:t>
            </a:r>
          </a:p>
        </p:txBody>
      </p:sp>
      <p:sp>
        <p:nvSpPr>
          <p:cNvPr id="7" name="sd:body"/>
          <p:cNvSpPr txBox="1"/>
          <p:nvPr/>
        </p:nvSpPr>
        <p:spPr>
          <a:xfrm>
            <a:off x="859536" y="4260088"/>
            <a:ext cx="2606040" cy="384048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 i="0">
                <a:solidFill>
                  <a:srgbClr val="E5E7EB"/>
                </a:solidFill>
                <a:latin typeface="SB Sans Display"/>
              </a:rPr>
              <a:t>текущий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785615" y="3327400"/>
            <a:ext cx="2880360" cy="1463040"/>
          </a:xfrm>
          <a:prstGeom prst="roundRect">
            <a:avLst>
              <a:gd name="adj" fmla="val 8750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sd:number"/>
          <p:cNvSpPr txBox="1"/>
          <p:nvPr/>
        </p:nvSpPr>
        <p:spPr>
          <a:xfrm>
            <a:off x="3968496" y="3464560"/>
            <a:ext cx="2606040" cy="777240"/>
          </a:xfrm>
          <a:prstGeom prst="rect">
            <a:avLst/>
          </a:prstGeom>
          <a:noFill/>
        </p:spPr>
        <p:txBody>
          <a:bodyPr wrap="square" anchor="b">
            <a:noAutofit/>
          </a:bodyPr>
          <a:lstStyle/>
          <a:p>
            <a:pPr algn="l">
              <a:lnSpc>
                <a:spcPct val="100000"/>
              </a:lnSpc>
            </a:pPr>
            <a:r>
              <a:rPr sz="3600" b="1" i="0" spc="-76" dirty="0">
                <a:gradFill>
                  <a:gsLst>
                    <a:gs pos="0">
                      <a:srgbClr val="56FF71"/>
                    </a:gs>
                    <a:gs pos="44000">
                      <a:srgbClr val="2BFDCC"/>
                    </a:gs>
                    <a:gs pos="96000">
                      <a:srgbClr val="FFFFFF"/>
                    </a:gs>
                  </a:gsLst>
                  <a:lin ang="0" scaled="1"/>
                </a:gradFill>
                <a:latin typeface="SB Sans Display Ext Semibold"/>
              </a:rPr>
              <a:t>400</a:t>
            </a:r>
            <a:r>
              <a:rPr lang="ru-RU" sz="1500" b="1" i="0" dirty="0">
                <a:solidFill>
                  <a:srgbClr val="9BA5B0"/>
                </a:solidFill>
                <a:latin typeface="SB Sans Display Semibold"/>
              </a:rPr>
              <a:t> </a:t>
            </a:r>
            <a:r>
              <a:rPr sz="1500" b="1" i="0" dirty="0" err="1">
                <a:solidFill>
                  <a:srgbClr val="9BA5B0"/>
                </a:solidFill>
                <a:latin typeface="SB Sans Display Semibold"/>
              </a:rPr>
              <a:t>млрд</a:t>
            </a:r>
            <a:r>
              <a:rPr sz="1500" b="1" i="0" dirty="0">
                <a:solidFill>
                  <a:srgbClr val="9BA5B0"/>
                </a:solidFill>
                <a:latin typeface="SB Sans Display Semibold"/>
              </a:rPr>
              <a:t> ₽</a:t>
            </a:r>
          </a:p>
        </p:txBody>
      </p:sp>
      <p:sp>
        <p:nvSpPr>
          <p:cNvPr id="10" name="sd:body"/>
          <p:cNvSpPr txBox="1"/>
          <p:nvPr/>
        </p:nvSpPr>
        <p:spPr>
          <a:xfrm>
            <a:off x="3968496" y="4260088"/>
            <a:ext cx="2606040" cy="384048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 i="0">
                <a:solidFill>
                  <a:srgbClr val="E5E7EB"/>
                </a:solidFill>
                <a:latin typeface="SB Sans Display"/>
              </a:rPr>
              <a:t>базовый</a:t>
            </a:r>
          </a:p>
        </p:txBody>
      </p:sp>
      <p:sp>
        <p:nvSpPr>
          <p:cNvPr id="11" name="sd:plate"/>
          <p:cNvSpPr/>
          <p:nvPr/>
        </p:nvSpPr>
        <p:spPr>
          <a:xfrm>
            <a:off x="6894576" y="3327400"/>
            <a:ext cx="2880360" cy="1463040"/>
          </a:xfrm>
          <a:prstGeom prst="roundRect">
            <a:avLst>
              <a:gd name="adj" fmla="val 8750"/>
            </a:avLst>
          </a:prstGeom>
          <a:gradFill>
            <a:gsLst>
              <a:gs pos="0">
                <a:srgbClr val="6624FA"/>
              </a:gs>
              <a:gs pos="100000">
                <a:srgbClr val="23DBB0"/>
              </a:gs>
            </a:gsLst>
            <a:lin ang="21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sd:number"/>
          <p:cNvSpPr txBox="1"/>
          <p:nvPr/>
        </p:nvSpPr>
        <p:spPr>
          <a:xfrm>
            <a:off x="7077456" y="3464560"/>
            <a:ext cx="2606040" cy="777240"/>
          </a:xfrm>
          <a:prstGeom prst="rect">
            <a:avLst/>
          </a:prstGeom>
          <a:noFill/>
        </p:spPr>
        <p:txBody>
          <a:bodyPr wrap="square" anchor="b">
            <a:noAutofit/>
          </a:bodyPr>
          <a:lstStyle/>
          <a:p>
            <a:pPr algn="l">
              <a:lnSpc>
                <a:spcPct val="100000"/>
              </a:lnSpc>
            </a:pPr>
            <a:r>
              <a:rPr sz="3600" b="1" i="0" spc="-76" dirty="0">
                <a:solidFill>
                  <a:srgbClr val="FFFFFF"/>
                </a:solidFill>
                <a:latin typeface="SB Sans Display Ext Semibold"/>
              </a:rPr>
              <a:t>520</a:t>
            </a:r>
            <a:r>
              <a:rPr lang="ru-RU" sz="1500" b="1" i="0" dirty="0">
                <a:solidFill>
                  <a:srgbClr val="FFFFFF"/>
                </a:solidFill>
                <a:latin typeface="SB Sans Display Semibold"/>
              </a:rPr>
              <a:t> </a:t>
            </a:r>
            <a:r>
              <a:rPr sz="1500" b="1" i="0" dirty="0" err="1">
                <a:solidFill>
                  <a:srgbClr val="FFFFFF"/>
                </a:solidFill>
                <a:latin typeface="SB Sans Display Semibold"/>
              </a:rPr>
              <a:t>млрд</a:t>
            </a:r>
            <a:r>
              <a:rPr sz="1500" b="1" i="0" dirty="0">
                <a:solidFill>
                  <a:srgbClr val="FFFFFF"/>
                </a:solidFill>
                <a:latin typeface="SB Sans Display Semibold"/>
              </a:rPr>
              <a:t> ₽</a:t>
            </a:r>
          </a:p>
        </p:txBody>
      </p:sp>
      <p:sp>
        <p:nvSpPr>
          <p:cNvPr id="13" name="sd:body"/>
          <p:cNvSpPr txBox="1"/>
          <p:nvPr/>
        </p:nvSpPr>
        <p:spPr>
          <a:xfrm>
            <a:off x="7077456" y="4260088"/>
            <a:ext cx="2606040" cy="384048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 i="0">
                <a:solidFill>
                  <a:srgbClr val="FFFFFF"/>
                </a:solidFill>
                <a:latin typeface="SB Sans Display"/>
              </a:rPr>
              <a:t>оптимистичный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0003536" y="3327400"/>
            <a:ext cx="7607808" cy="1463040"/>
          </a:xfrm>
          <a:prstGeom prst="roundRect">
            <a:avLst>
              <a:gd name="adj" fmla="val 8750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10003536" y="3528568"/>
            <a:ext cx="54864" cy="1060704"/>
          </a:xfrm>
          <a:prstGeom prst="rect">
            <a:avLst/>
          </a:prstGeom>
          <a:solidFill>
            <a:srgbClr val="56FF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sd:body"/>
          <p:cNvSpPr txBox="1"/>
          <p:nvPr/>
        </p:nvSpPr>
        <p:spPr>
          <a:xfrm>
            <a:off x="10323576" y="3327400"/>
            <a:ext cx="7104888" cy="1463040"/>
          </a:xfrm>
          <a:prstGeom prst="rect">
            <a:avLst/>
          </a:prstGeom>
          <a:noFill/>
        </p:spPr>
        <p:txBody>
          <a:bodyPr wrap="square" lIns="0" r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Производственный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ИИ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не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включается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в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текущий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количественный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расчёт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автоматически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: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это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расширило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бы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периметр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модели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и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создало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риск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двойного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счёта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.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Производственный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контур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требует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отдельной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калибровки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76656" y="5064760"/>
            <a:ext cx="8330183" cy="2524759"/>
          </a:xfrm>
          <a:prstGeom prst="roundRect">
            <a:avLst>
              <a:gd name="adj" fmla="val 5070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sd:card_label"/>
          <p:cNvSpPr txBox="1"/>
          <p:nvPr/>
        </p:nvSpPr>
        <p:spPr>
          <a:xfrm>
            <a:off x="996695" y="5320792"/>
            <a:ext cx="7781544" cy="41148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 i="0" cap="all" spc="-76">
                <a:gradFill>
                  <a:gsLst>
                    <a:gs pos="0">
                      <a:srgbClr val="56FF71"/>
                    </a:gs>
                    <a:gs pos="100000">
                      <a:srgbClr val="29FFCC"/>
                    </a:gs>
                  </a:gsLst>
                  <a:lin ang="0" scaled="1"/>
                </a:gradFill>
                <a:latin typeface="SB Sans Display Ext Semibold"/>
              </a:rPr>
              <a:t>Изменения в функциях</a:t>
            </a:r>
          </a:p>
        </p:txBody>
      </p:sp>
      <p:sp>
        <p:nvSpPr>
          <p:cNvPr id="19" name="sd:body"/>
          <p:cNvSpPr txBox="1"/>
          <p:nvPr/>
        </p:nvSpPr>
        <p:spPr>
          <a:xfrm>
            <a:off x="996695" y="5887720"/>
            <a:ext cx="7781544" cy="1342612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marL="211974" indent="-211974" algn="l">
              <a:lnSpc>
                <a:spcPct val="112000"/>
              </a:lnSpc>
              <a:buClr>
                <a:srgbClr val="56FF71"/>
              </a:buClr>
              <a:buFont typeface="SB Sans Display Semibold"/>
              <a:buChar char="•"/>
            </a:pPr>
            <a:r>
              <a:rPr lang="ru-RU" sz="1700" dirty="0">
                <a:solidFill>
                  <a:srgbClr val="E5E7EB"/>
                </a:solidFill>
                <a:latin typeface="SB Sans Display"/>
              </a:rPr>
              <a:t>В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модели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: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маркетинг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,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продажи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, HR,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общее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управление</a:t>
            </a:r>
            <a:endParaRPr sz="1700" b="0" i="0" dirty="0">
              <a:solidFill>
                <a:srgbClr val="E5E7EB"/>
              </a:solidFill>
              <a:latin typeface="SB Sans Display"/>
            </a:endParaRPr>
          </a:p>
          <a:p>
            <a:pPr marL="211974" indent="-211974" algn="l">
              <a:lnSpc>
                <a:spcPct val="112000"/>
              </a:lnSpc>
              <a:spcBef>
                <a:spcPts val="400"/>
              </a:spcBef>
              <a:buClr>
                <a:srgbClr val="56FF71"/>
              </a:buClr>
              <a:buFont typeface="SB Sans Display Semibold"/>
              <a:buChar char="•"/>
            </a:pPr>
            <a:r>
              <a:rPr lang="ru-RU" sz="1700" b="0" i="0" dirty="0">
                <a:solidFill>
                  <a:srgbClr val="E5E7EB"/>
                </a:solidFill>
                <a:latin typeface="SB Sans Display"/>
              </a:rPr>
              <a:t>В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не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модели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: predictive maintenance,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качество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,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режимы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,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планирование</a:t>
            </a:r>
            <a:endParaRPr sz="1700" b="0" i="0" dirty="0">
              <a:solidFill>
                <a:srgbClr val="E5E7EB"/>
              </a:solidFill>
              <a:latin typeface="SB Sans Display"/>
            </a:endParaRPr>
          </a:p>
          <a:p>
            <a:pPr marL="211974" indent="-211974" algn="l">
              <a:lnSpc>
                <a:spcPct val="112000"/>
              </a:lnSpc>
              <a:spcBef>
                <a:spcPts val="400"/>
              </a:spcBef>
              <a:buClr>
                <a:srgbClr val="56FF71"/>
              </a:buClr>
              <a:buFont typeface="SB Sans Display Semibold"/>
              <a:buChar char="•"/>
            </a:pPr>
            <a:r>
              <a:rPr lang="ru-RU" sz="1700" b="0" i="0" dirty="0">
                <a:solidFill>
                  <a:srgbClr val="E5E7EB"/>
                </a:solidFill>
                <a:latin typeface="SB Sans Display"/>
              </a:rPr>
              <a:t>Ц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енность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часто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возникает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через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знания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,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обучение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и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подготовку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материалов</a:t>
            </a:r>
            <a:endParaRPr sz="1700" b="0" i="0" dirty="0">
              <a:solidFill>
                <a:srgbClr val="E5E7EB"/>
              </a:solidFill>
              <a:latin typeface="SB Sans Display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9281160" y="5064760"/>
            <a:ext cx="8330183" cy="2524759"/>
          </a:xfrm>
          <a:prstGeom prst="roundRect">
            <a:avLst>
              <a:gd name="adj" fmla="val 5070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sd:card_label"/>
          <p:cNvSpPr txBox="1"/>
          <p:nvPr/>
        </p:nvSpPr>
        <p:spPr>
          <a:xfrm>
            <a:off x="9601200" y="5320792"/>
            <a:ext cx="7781544" cy="41148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 i="0" cap="all" spc="-76">
                <a:gradFill>
                  <a:gsLst>
                    <a:gs pos="0">
                      <a:srgbClr val="56FF71"/>
                    </a:gs>
                    <a:gs pos="100000">
                      <a:srgbClr val="29FFCC"/>
                    </a:gs>
                  </a:gsLst>
                  <a:lin ang="0" scaled="1"/>
                </a:gradFill>
                <a:latin typeface="SB Sans Display Ext Semibold"/>
              </a:rPr>
              <a:t>Лучшая наблюдаемость эффекта</a:t>
            </a:r>
          </a:p>
        </p:txBody>
      </p:sp>
      <p:sp>
        <p:nvSpPr>
          <p:cNvPr id="22" name="sd:body"/>
          <p:cNvSpPr txBox="1"/>
          <p:nvPr/>
        </p:nvSpPr>
        <p:spPr>
          <a:xfrm>
            <a:off x="9601200" y="5887720"/>
            <a:ext cx="7781544" cy="1049583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marL="211974" indent="-211974" algn="l">
              <a:lnSpc>
                <a:spcPct val="112000"/>
              </a:lnSpc>
              <a:buClr>
                <a:srgbClr val="56FF71"/>
              </a:buClr>
              <a:buFont typeface="SB Sans Display Semibold"/>
              <a:buChar char="•"/>
            </a:pPr>
            <a:r>
              <a:rPr lang="ru-RU" sz="1700" b="0" i="0" dirty="0">
                <a:solidFill>
                  <a:srgbClr val="E5E7EB"/>
                </a:solidFill>
                <a:latin typeface="SB Sans Display"/>
              </a:rPr>
              <a:t>К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рупная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макробаза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—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около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53 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трлн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₽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отраслевой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ВДС</a:t>
            </a:r>
            <a:r>
              <a:rPr lang="ru-RU" sz="1700" b="0" i="0" dirty="0">
                <a:solidFill>
                  <a:srgbClr val="E5E7EB"/>
                </a:solidFill>
                <a:latin typeface="SB Sans Display"/>
              </a:rPr>
              <a:t>.</a:t>
            </a:r>
            <a:endParaRPr sz="1700" b="0" i="0" dirty="0">
              <a:solidFill>
                <a:srgbClr val="E5E7EB"/>
              </a:solidFill>
              <a:latin typeface="SB Sans Display"/>
            </a:endParaRPr>
          </a:p>
          <a:p>
            <a:pPr marL="211974" indent="-211974" algn="l">
              <a:lnSpc>
                <a:spcPct val="112000"/>
              </a:lnSpc>
              <a:spcBef>
                <a:spcPts val="400"/>
              </a:spcBef>
              <a:buClr>
                <a:srgbClr val="56FF71"/>
              </a:buClr>
              <a:buFont typeface="SB Sans Display Semibold"/>
              <a:buChar char="•"/>
            </a:pPr>
            <a:r>
              <a:rPr lang="ru-RU" sz="1700" b="0" i="0" dirty="0">
                <a:solidFill>
                  <a:srgbClr val="E5E7EB"/>
                </a:solidFill>
                <a:latin typeface="SB Sans Display"/>
              </a:rPr>
              <a:t>А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рхитектура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сложна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: ERP, MES, SCADA,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склад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,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системы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качества</a:t>
            </a:r>
            <a:r>
              <a:rPr lang="ru-RU" sz="1700" b="0" i="0" dirty="0">
                <a:solidFill>
                  <a:srgbClr val="E5E7EB"/>
                </a:solidFill>
                <a:latin typeface="SB Sans Display"/>
              </a:rPr>
              <a:t>.</a:t>
            </a:r>
            <a:endParaRPr sz="1700" b="0" i="0" dirty="0">
              <a:solidFill>
                <a:srgbClr val="E5E7EB"/>
              </a:solidFill>
              <a:latin typeface="SB Sans Display"/>
            </a:endParaRPr>
          </a:p>
          <a:p>
            <a:pPr marL="211974" indent="-211974" algn="l">
              <a:lnSpc>
                <a:spcPct val="112000"/>
              </a:lnSpc>
              <a:spcBef>
                <a:spcPts val="400"/>
              </a:spcBef>
              <a:buClr>
                <a:srgbClr val="56FF71"/>
              </a:buClr>
              <a:buFont typeface="SB Sans Display Semibold"/>
              <a:buChar char="•"/>
            </a:pPr>
            <a:r>
              <a:rPr lang="ru-RU" sz="1700" b="0" i="0" dirty="0">
                <a:solidFill>
                  <a:srgbClr val="E5E7EB"/>
                </a:solidFill>
                <a:latin typeface="SB Sans Display"/>
              </a:rPr>
              <a:t>К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ритичны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безопасный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доступ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к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данным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и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управление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действиями</a:t>
            </a:r>
            <a:r>
              <a:rPr lang="ru-RU" sz="1700" b="0" i="0" dirty="0">
                <a:solidFill>
                  <a:srgbClr val="E5E7EB"/>
                </a:solidFill>
                <a:latin typeface="SB Sans Display"/>
              </a:rPr>
              <a:t>.</a:t>
            </a:r>
            <a:endParaRPr sz="1700" b="0" i="0" dirty="0">
              <a:solidFill>
                <a:srgbClr val="E5E7EB"/>
              </a:solidFill>
              <a:latin typeface="SB Sans Display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676656" y="7863840"/>
            <a:ext cx="8330183" cy="1828800"/>
          </a:xfrm>
          <a:prstGeom prst="roundRect">
            <a:avLst>
              <a:gd name="adj" fmla="val 7000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676656" y="8065008"/>
            <a:ext cx="54864" cy="1426464"/>
          </a:xfrm>
          <a:prstGeom prst="rect">
            <a:avLst/>
          </a:prstGeom>
          <a:solidFill>
            <a:srgbClr val="2BFD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sd:body"/>
          <p:cNvSpPr txBox="1"/>
          <p:nvPr/>
        </p:nvSpPr>
        <p:spPr>
          <a:xfrm>
            <a:off x="996695" y="8065008"/>
            <a:ext cx="7781544" cy="384048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2BFDCC"/>
                </a:solidFill>
                <a:latin typeface="SB Sans Display Semibold"/>
              </a:rPr>
              <a:t>Предмет исследования</a:t>
            </a:r>
          </a:p>
        </p:txBody>
      </p:sp>
      <p:sp>
        <p:nvSpPr>
          <p:cNvPr id="26" name="sd:body"/>
          <p:cNvSpPr txBox="1"/>
          <p:nvPr/>
        </p:nvSpPr>
        <p:spPr>
          <a:xfrm>
            <a:off x="996695" y="8522208"/>
            <a:ext cx="7781544" cy="105156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Маркетинг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, 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продажи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, 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управление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персоналом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, 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общее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управление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281160" y="7863840"/>
            <a:ext cx="8330183" cy="1828800"/>
          </a:xfrm>
          <a:prstGeom prst="roundRect">
            <a:avLst>
              <a:gd name="adj" fmla="val 7000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9281160" y="8065008"/>
            <a:ext cx="54864" cy="1426464"/>
          </a:xfrm>
          <a:prstGeom prst="rect">
            <a:avLst/>
          </a:prstGeom>
          <a:solidFill>
            <a:srgbClr val="2BFD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sd:body"/>
          <p:cNvSpPr txBox="1"/>
          <p:nvPr/>
        </p:nvSpPr>
        <p:spPr>
          <a:xfrm>
            <a:off x="9601200" y="8065008"/>
            <a:ext cx="7781544" cy="384048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2BFDCC"/>
                </a:solidFill>
                <a:latin typeface="SB Sans Display Semibold"/>
              </a:rPr>
              <a:t>Осталось вне расчёта</a:t>
            </a:r>
          </a:p>
        </p:txBody>
      </p:sp>
      <p:sp>
        <p:nvSpPr>
          <p:cNvPr id="30" name="sd:body"/>
          <p:cNvSpPr txBox="1"/>
          <p:nvPr/>
        </p:nvSpPr>
        <p:spPr>
          <a:xfrm>
            <a:off x="9601200" y="8522208"/>
            <a:ext cx="7781544" cy="105156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Производственный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 ИИ: 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техобслуживание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, 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оптимизация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режимов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, 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контроль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качества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, 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планирование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.</a:t>
            </a:r>
          </a:p>
        </p:txBody>
      </p:sp>
      <p:pic>
        <p:nvPicPr>
          <p:cNvPr id="31" name="sd:chrome:cobrand" descr="sm_logo_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" y="413766"/>
            <a:ext cx="1868341" cy="192024"/>
          </a:xfrm>
          <a:prstGeom prst="rect">
            <a:avLst/>
          </a:prstGeom>
        </p:spPr>
      </p:pic>
      <p:sp>
        <p:nvSpPr>
          <p:cNvPr id="32" name="sd:chrome:cobrand"/>
          <p:cNvSpPr txBox="1"/>
          <p:nvPr/>
        </p:nvSpPr>
        <p:spPr>
          <a:xfrm>
            <a:off x="2650610" y="221742"/>
            <a:ext cx="307238" cy="57607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>
              <a:lnSpc>
                <a:spcPct val="108000"/>
              </a:lnSpc>
            </a:pPr>
            <a:r>
              <a:rPr sz="1889" b="1" i="0">
                <a:solidFill>
                  <a:srgbClr val="56FF71"/>
                </a:solidFill>
                <a:latin typeface="SB Sans Display Ext Semibold"/>
              </a:rPr>
              <a:t>×</a:t>
            </a:r>
          </a:p>
        </p:txBody>
      </p:sp>
      <p:pic>
        <p:nvPicPr>
          <p:cNvPr id="33" name="sd:chrome:cobrand" descr="di_logo_d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3462" y="365760"/>
            <a:ext cx="2010373" cy="288036"/>
          </a:xfrm>
          <a:prstGeom prst="rect">
            <a:avLst/>
          </a:prstGeom>
        </p:spPr>
      </p:pic>
      <p:sp>
        <p:nvSpPr>
          <p:cNvPr id="34" name="sd:chrome:pagenum"/>
          <p:cNvSpPr txBox="1"/>
          <p:nvPr/>
        </p:nvSpPr>
        <p:spPr>
          <a:xfrm>
            <a:off x="16514064" y="365760"/>
            <a:ext cx="1097280" cy="310896"/>
          </a:xfrm>
          <a:prstGeom prst="rect">
            <a:avLst/>
          </a:prstGeom>
          <a:noFill/>
        </p:spPr>
        <p:txBody>
          <a:bodyPr wrap="square" lIns="0" rIns="0" anchor="ctr">
            <a:spAutoFit/>
          </a:bodyPr>
          <a:lstStyle/>
          <a:p>
            <a:pPr algn="r">
              <a:lnSpc>
                <a:spcPct val="108000"/>
              </a:lnSpc>
            </a:pPr>
            <a:r>
              <a:rPr sz="1200" b="0" i="0">
                <a:solidFill>
                  <a:srgbClr val="E5E7EB"/>
                </a:solidFill>
                <a:latin typeface="SB Sans Text"/>
              </a:rPr>
              <a:t>09 / 20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020E17">
              <a:alpha val="3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sd:h1"/>
          <p:cNvSpPr txBox="1"/>
          <p:nvPr/>
        </p:nvSpPr>
        <p:spPr>
          <a:xfrm>
            <a:off x="676656" y="932688"/>
            <a:ext cx="16934688" cy="6492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 i="0" cap="all" spc="-76">
                <a:solidFill>
                  <a:srgbClr val="FFFFFF"/>
                </a:solidFill>
                <a:latin typeface="SB Sans Display Ext Semibold"/>
              </a:rPr>
              <a:t>Торговля: наиболее измеримая отрасль</a:t>
            </a:r>
          </a:p>
        </p:txBody>
      </p:sp>
      <p:sp>
        <p:nvSpPr>
          <p:cNvPr id="4" name="sd:sub"/>
          <p:cNvSpPr txBox="1"/>
          <p:nvPr/>
        </p:nvSpPr>
        <p:spPr>
          <a:xfrm>
            <a:off x="676656" y="1536700"/>
            <a:ext cx="16934688" cy="79756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2000" b="1" i="0">
                <a:solidFill>
                  <a:srgbClr val="56FF71"/>
                </a:solidFill>
                <a:latin typeface="SB Sans Display Semibold"/>
              </a:rPr>
              <a:t>Торговля даёт самую ясную связь между операцией и коммерческой метрикой, но её нельзя использовать как универсальный шаблон для других отраслей.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76656" y="3327400"/>
            <a:ext cx="2880360" cy="1463040"/>
          </a:xfrm>
          <a:prstGeom prst="roundRect">
            <a:avLst>
              <a:gd name="adj" fmla="val 8750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sd:number"/>
          <p:cNvSpPr txBox="1"/>
          <p:nvPr/>
        </p:nvSpPr>
        <p:spPr>
          <a:xfrm>
            <a:off x="859536" y="3464560"/>
            <a:ext cx="2606040" cy="777240"/>
          </a:xfrm>
          <a:prstGeom prst="rect">
            <a:avLst/>
          </a:prstGeom>
          <a:noFill/>
        </p:spPr>
        <p:txBody>
          <a:bodyPr wrap="square" anchor="b">
            <a:noAutofit/>
          </a:bodyPr>
          <a:lstStyle/>
          <a:p>
            <a:pPr algn="l">
              <a:lnSpc>
                <a:spcPct val="100000"/>
              </a:lnSpc>
            </a:pPr>
            <a:r>
              <a:rPr sz="3600" b="1" i="0" spc="-76" dirty="0">
                <a:gradFill>
                  <a:gsLst>
                    <a:gs pos="0">
                      <a:srgbClr val="56FF71"/>
                    </a:gs>
                    <a:gs pos="44000">
                      <a:srgbClr val="2BFDCC"/>
                    </a:gs>
                    <a:gs pos="96000">
                      <a:srgbClr val="FFFFFF"/>
                    </a:gs>
                  </a:gsLst>
                  <a:lin ang="0" scaled="1"/>
                </a:gradFill>
                <a:latin typeface="SB Sans Display Ext Semibold"/>
              </a:rPr>
              <a:t>275</a:t>
            </a:r>
            <a:r>
              <a:rPr lang="ru-RU" sz="1500" b="1" i="0" dirty="0">
                <a:solidFill>
                  <a:srgbClr val="9BA5B0"/>
                </a:solidFill>
                <a:latin typeface="SB Sans Display Semibold"/>
              </a:rPr>
              <a:t> </a:t>
            </a:r>
            <a:r>
              <a:rPr sz="1500" b="1" i="0" dirty="0" err="1">
                <a:solidFill>
                  <a:srgbClr val="9BA5B0"/>
                </a:solidFill>
                <a:latin typeface="SB Sans Display Semibold"/>
              </a:rPr>
              <a:t>млрд</a:t>
            </a:r>
            <a:r>
              <a:rPr sz="1500" b="1" i="0" dirty="0">
                <a:solidFill>
                  <a:srgbClr val="9BA5B0"/>
                </a:solidFill>
                <a:latin typeface="SB Sans Display Semibold"/>
              </a:rPr>
              <a:t> ₽</a:t>
            </a:r>
          </a:p>
        </p:txBody>
      </p:sp>
      <p:sp>
        <p:nvSpPr>
          <p:cNvPr id="7" name="sd:body"/>
          <p:cNvSpPr txBox="1"/>
          <p:nvPr/>
        </p:nvSpPr>
        <p:spPr>
          <a:xfrm>
            <a:off x="950976" y="4260088"/>
            <a:ext cx="2606040" cy="384048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текущий</a:t>
            </a:r>
            <a:endParaRPr sz="1700" b="0" i="0" dirty="0">
              <a:solidFill>
                <a:srgbClr val="E5E7EB"/>
              </a:solidFill>
              <a:latin typeface="SB Sans Display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785615" y="3327400"/>
            <a:ext cx="2880360" cy="1463040"/>
          </a:xfrm>
          <a:prstGeom prst="roundRect">
            <a:avLst>
              <a:gd name="adj" fmla="val 8750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sd:number"/>
          <p:cNvSpPr txBox="1"/>
          <p:nvPr/>
        </p:nvSpPr>
        <p:spPr>
          <a:xfrm>
            <a:off x="3968496" y="3464560"/>
            <a:ext cx="2606040" cy="777240"/>
          </a:xfrm>
          <a:prstGeom prst="rect">
            <a:avLst/>
          </a:prstGeom>
          <a:noFill/>
        </p:spPr>
        <p:txBody>
          <a:bodyPr wrap="square" anchor="b">
            <a:noAutofit/>
          </a:bodyPr>
          <a:lstStyle/>
          <a:p>
            <a:pPr algn="l">
              <a:lnSpc>
                <a:spcPct val="100000"/>
              </a:lnSpc>
            </a:pPr>
            <a:r>
              <a:rPr sz="3600" b="1" i="0" spc="-76" dirty="0">
                <a:gradFill>
                  <a:gsLst>
                    <a:gs pos="0">
                      <a:srgbClr val="56FF71"/>
                    </a:gs>
                    <a:gs pos="44000">
                      <a:srgbClr val="2BFDCC"/>
                    </a:gs>
                    <a:gs pos="96000">
                      <a:srgbClr val="FFFFFF"/>
                    </a:gs>
                  </a:gsLst>
                  <a:lin ang="0" scaled="1"/>
                </a:gradFill>
                <a:latin typeface="SB Sans Display Ext Semibold"/>
              </a:rPr>
              <a:t>830</a:t>
            </a:r>
            <a:r>
              <a:rPr lang="ru-RU" sz="1500" b="1" i="0" dirty="0">
                <a:solidFill>
                  <a:srgbClr val="9BA5B0"/>
                </a:solidFill>
                <a:latin typeface="SB Sans Display Semibold"/>
              </a:rPr>
              <a:t> </a:t>
            </a:r>
            <a:r>
              <a:rPr sz="1500" b="1" i="0" dirty="0" err="1">
                <a:solidFill>
                  <a:srgbClr val="9BA5B0"/>
                </a:solidFill>
                <a:latin typeface="SB Sans Display Semibold"/>
              </a:rPr>
              <a:t>млрд</a:t>
            </a:r>
            <a:r>
              <a:rPr sz="1500" b="1" i="0" dirty="0">
                <a:solidFill>
                  <a:srgbClr val="9BA5B0"/>
                </a:solidFill>
                <a:latin typeface="SB Sans Display Semibold"/>
              </a:rPr>
              <a:t> ₽</a:t>
            </a:r>
          </a:p>
        </p:txBody>
      </p:sp>
      <p:sp>
        <p:nvSpPr>
          <p:cNvPr id="10" name="sd:body"/>
          <p:cNvSpPr txBox="1"/>
          <p:nvPr/>
        </p:nvSpPr>
        <p:spPr>
          <a:xfrm>
            <a:off x="3968496" y="4260088"/>
            <a:ext cx="2606040" cy="384048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 i="0">
                <a:solidFill>
                  <a:srgbClr val="E5E7EB"/>
                </a:solidFill>
                <a:latin typeface="SB Sans Display"/>
              </a:rPr>
              <a:t>базовый</a:t>
            </a:r>
          </a:p>
        </p:txBody>
      </p:sp>
      <p:sp>
        <p:nvSpPr>
          <p:cNvPr id="11" name="sd:plate"/>
          <p:cNvSpPr/>
          <p:nvPr/>
        </p:nvSpPr>
        <p:spPr>
          <a:xfrm>
            <a:off x="6894576" y="3327400"/>
            <a:ext cx="2880360" cy="1463040"/>
          </a:xfrm>
          <a:prstGeom prst="roundRect">
            <a:avLst>
              <a:gd name="adj" fmla="val 8750"/>
            </a:avLst>
          </a:prstGeom>
          <a:gradFill>
            <a:gsLst>
              <a:gs pos="0">
                <a:srgbClr val="6624FA"/>
              </a:gs>
              <a:gs pos="100000">
                <a:srgbClr val="23DBB0"/>
              </a:gs>
            </a:gsLst>
            <a:lin ang="21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sd:number"/>
          <p:cNvSpPr txBox="1"/>
          <p:nvPr/>
        </p:nvSpPr>
        <p:spPr>
          <a:xfrm>
            <a:off x="7077456" y="3464560"/>
            <a:ext cx="2606040" cy="777240"/>
          </a:xfrm>
          <a:prstGeom prst="rect">
            <a:avLst/>
          </a:prstGeom>
          <a:noFill/>
        </p:spPr>
        <p:txBody>
          <a:bodyPr wrap="square" anchor="b">
            <a:noAutofit/>
          </a:bodyPr>
          <a:lstStyle/>
          <a:p>
            <a:pPr algn="l">
              <a:lnSpc>
                <a:spcPct val="100000"/>
              </a:lnSpc>
            </a:pPr>
            <a:r>
              <a:rPr sz="3600" b="1" i="0" spc="-76" dirty="0">
                <a:solidFill>
                  <a:srgbClr val="FFFFFF"/>
                </a:solidFill>
                <a:latin typeface="SB Sans Display Ext Semibold"/>
              </a:rPr>
              <a:t>1300</a:t>
            </a:r>
            <a:r>
              <a:rPr lang="ru-RU" sz="1500" b="1" i="0" dirty="0">
                <a:solidFill>
                  <a:srgbClr val="FFFFFF"/>
                </a:solidFill>
                <a:latin typeface="SB Sans Display Semibold"/>
              </a:rPr>
              <a:t> </a:t>
            </a:r>
            <a:r>
              <a:rPr sz="1500" b="1" i="0" dirty="0" err="1">
                <a:solidFill>
                  <a:srgbClr val="FFFFFF"/>
                </a:solidFill>
                <a:latin typeface="SB Sans Display Semibold"/>
              </a:rPr>
              <a:t>млрд</a:t>
            </a:r>
            <a:r>
              <a:rPr sz="1500" b="1" i="0" dirty="0">
                <a:solidFill>
                  <a:srgbClr val="FFFFFF"/>
                </a:solidFill>
                <a:latin typeface="SB Sans Display Semibold"/>
              </a:rPr>
              <a:t> ₽</a:t>
            </a:r>
          </a:p>
        </p:txBody>
      </p:sp>
      <p:sp>
        <p:nvSpPr>
          <p:cNvPr id="13" name="sd:body"/>
          <p:cNvSpPr txBox="1"/>
          <p:nvPr/>
        </p:nvSpPr>
        <p:spPr>
          <a:xfrm>
            <a:off x="7077456" y="4260088"/>
            <a:ext cx="2606040" cy="384048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 i="0">
                <a:solidFill>
                  <a:srgbClr val="FFFFFF"/>
                </a:solidFill>
                <a:latin typeface="SB Sans Display"/>
              </a:rPr>
              <a:t>оптимистичный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0003536" y="3327400"/>
            <a:ext cx="7607808" cy="1463040"/>
          </a:xfrm>
          <a:prstGeom prst="roundRect">
            <a:avLst>
              <a:gd name="adj" fmla="val 8750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10003536" y="3528568"/>
            <a:ext cx="54864" cy="1060704"/>
          </a:xfrm>
          <a:prstGeom prst="rect">
            <a:avLst/>
          </a:prstGeom>
          <a:solidFill>
            <a:srgbClr val="56FF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sd:body"/>
          <p:cNvSpPr txBox="1"/>
          <p:nvPr/>
        </p:nvSpPr>
        <p:spPr>
          <a:xfrm>
            <a:off x="10323576" y="3399733"/>
            <a:ext cx="7104888" cy="1318374"/>
          </a:xfrm>
          <a:prstGeom prst="rect">
            <a:avLst/>
          </a:prstGeom>
          <a:noFill/>
        </p:spPr>
        <p:txBody>
          <a:bodyPr wrap="square" lIns="0" r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Торговля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—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один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из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пяти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блоков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модели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, а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не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заменител</a:t>
            </a:r>
            <a:r>
              <a:rPr lang="ru-RU" sz="1700" b="0" i="0" dirty="0">
                <a:solidFill>
                  <a:srgbClr val="E5E7EB"/>
                </a:solidFill>
                <a:latin typeface="SB Sans Display"/>
              </a:rPr>
              <a:t>ь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остальных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отраслей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.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Её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ценность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— в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глубине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калибровки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и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высокой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измеримости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: 23,9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трлн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₽ ВДС,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около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1,15%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отраслевой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ВДС в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текущем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эффекте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76656" y="5064760"/>
            <a:ext cx="8330183" cy="2524759"/>
          </a:xfrm>
          <a:prstGeom prst="roundRect">
            <a:avLst>
              <a:gd name="adj" fmla="val 5070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sd:card_label"/>
          <p:cNvSpPr txBox="1"/>
          <p:nvPr/>
        </p:nvSpPr>
        <p:spPr>
          <a:xfrm>
            <a:off x="996695" y="5320792"/>
            <a:ext cx="7781544" cy="41148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 i="0" cap="all" spc="-76">
                <a:gradFill>
                  <a:gsLst>
                    <a:gs pos="0">
                      <a:srgbClr val="56FF71"/>
                    </a:gs>
                    <a:gs pos="100000">
                      <a:srgbClr val="29FFCC"/>
                    </a:gs>
                  </a:gsLst>
                  <a:lin ang="0" scaled="1"/>
                </a:gradFill>
                <a:latin typeface="SB Sans Display Ext Semibold"/>
              </a:rPr>
              <a:t>Изменения в функциях</a:t>
            </a:r>
          </a:p>
        </p:txBody>
      </p:sp>
      <p:sp>
        <p:nvSpPr>
          <p:cNvPr id="19" name="sd:body"/>
          <p:cNvSpPr txBox="1"/>
          <p:nvPr/>
        </p:nvSpPr>
        <p:spPr>
          <a:xfrm>
            <a:off x="996695" y="5887720"/>
            <a:ext cx="7781544" cy="1049583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marL="211974" indent="-211974" algn="l">
              <a:lnSpc>
                <a:spcPct val="112000"/>
              </a:lnSpc>
              <a:buClr>
                <a:srgbClr val="56FF71"/>
              </a:buClr>
              <a:buFont typeface="SB Sans Display Semibold"/>
              <a:buChar char="•"/>
            </a:pPr>
            <a:r>
              <a:rPr lang="ru-RU" sz="1700" b="0" i="0" dirty="0">
                <a:solidFill>
                  <a:srgbClr val="E5E7EB"/>
                </a:solidFill>
                <a:latin typeface="SB Sans Display"/>
              </a:rPr>
              <a:t>М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аркетинг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—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контент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,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персонализация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,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сегментация</a:t>
            </a:r>
            <a:r>
              <a:rPr lang="ru-RU" sz="1700" b="0" i="0" dirty="0">
                <a:solidFill>
                  <a:srgbClr val="E5E7EB"/>
                </a:solidFill>
                <a:latin typeface="SB Sans Display"/>
              </a:rPr>
              <a:t>.</a:t>
            </a:r>
            <a:endParaRPr sz="1700" b="0" i="0" dirty="0">
              <a:solidFill>
                <a:srgbClr val="E5E7EB"/>
              </a:solidFill>
              <a:latin typeface="SB Sans Display"/>
            </a:endParaRPr>
          </a:p>
          <a:p>
            <a:pPr marL="211974" indent="-211974" algn="l">
              <a:lnSpc>
                <a:spcPct val="112000"/>
              </a:lnSpc>
              <a:spcBef>
                <a:spcPts val="400"/>
              </a:spcBef>
              <a:buClr>
                <a:srgbClr val="56FF71"/>
              </a:buClr>
              <a:buFont typeface="SB Sans Display Semibold"/>
              <a:buChar char="•"/>
            </a:pPr>
            <a:r>
              <a:rPr lang="ru-RU" sz="1700" b="0" i="0" dirty="0">
                <a:solidFill>
                  <a:srgbClr val="E5E7EB"/>
                </a:solidFill>
                <a:latin typeface="SB Sans Display"/>
              </a:rPr>
              <a:t>П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родажи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и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сервис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—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маршрутизация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обращений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и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первая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линия</a:t>
            </a:r>
            <a:r>
              <a:rPr lang="ru-RU" sz="1700" b="0" i="0" dirty="0">
                <a:solidFill>
                  <a:srgbClr val="E5E7EB"/>
                </a:solidFill>
                <a:latin typeface="SB Sans Display"/>
              </a:rPr>
              <a:t>.</a:t>
            </a:r>
            <a:endParaRPr sz="1700" b="0" i="0" dirty="0">
              <a:solidFill>
                <a:srgbClr val="E5E7EB"/>
              </a:solidFill>
              <a:latin typeface="SB Sans Display"/>
            </a:endParaRPr>
          </a:p>
          <a:p>
            <a:pPr marL="211974" indent="-211974" algn="l">
              <a:lnSpc>
                <a:spcPct val="112000"/>
              </a:lnSpc>
              <a:spcBef>
                <a:spcPts val="400"/>
              </a:spcBef>
              <a:buClr>
                <a:srgbClr val="56FF71"/>
              </a:buClr>
              <a:buFont typeface="SB Sans Display Semibold"/>
              <a:buChar char="•"/>
            </a:pPr>
            <a:r>
              <a:rPr lang="ru-RU" sz="1700" b="0" i="0" dirty="0">
                <a:solidFill>
                  <a:srgbClr val="E5E7EB"/>
                </a:solidFill>
                <a:latin typeface="SB Sans Display"/>
              </a:rPr>
              <a:t>У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правление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—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спрос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,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запасы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,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персонал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,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сценарный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анализ</a:t>
            </a:r>
            <a:r>
              <a:rPr lang="ru-RU" sz="1700" b="0" i="0" dirty="0">
                <a:solidFill>
                  <a:srgbClr val="E5E7EB"/>
                </a:solidFill>
                <a:latin typeface="SB Sans Display"/>
              </a:rPr>
              <a:t>.</a:t>
            </a:r>
            <a:endParaRPr sz="1700" b="0" i="0" dirty="0">
              <a:solidFill>
                <a:srgbClr val="E5E7EB"/>
              </a:solidFill>
              <a:latin typeface="SB Sans Display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9281160" y="5064760"/>
            <a:ext cx="8330183" cy="2524759"/>
          </a:xfrm>
          <a:prstGeom prst="roundRect">
            <a:avLst>
              <a:gd name="adj" fmla="val 5070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sd:card_label"/>
          <p:cNvSpPr txBox="1"/>
          <p:nvPr/>
        </p:nvSpPr>
        <p:spPr>
          <a:xfrm>
            <a:off x="9601200" y="5320792"/>
            <a:ext cx="7781544" cy="41148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 i="0" cap="all" spc="-76">
                <a:gradFill>
                  <a:gsLst>
                    <a:gs pos="0">
                      <a:srgbClr val="56FF71"/>
                    </a:gs>
                    <a:gs pos="100000">
                      <a:srgbClr val="29FFCC"/>
                    </a:gs>
                  </a:gsLst>
                  <a:lin ang="0" scaled="1"/>
                </a:gradFill>
                <a:latin typeface="SB Sans Display Ext Semibold"/>
              </a:rPr>
              <a:t>Лучшая наблюдаемость эффекта</a:t>
            </a:r>
          </a:p>
        </p:txBody>
      </p:sp>
      <p:sp>
        <p:nvSpPr>
          <p:cNvPr id="22" name="sd:body"/>
          <p:cNvSpPr txBox="1"/>
          <p:nvPr/>
        </p:nvSpPr>
        <p:spPr>
          <a:xfrm>
            <a:off x="9601200" y="5887720"/>
            <a:ext cx="7781544" cy="1049583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marL="211974" indent="-211974" algn="l">
              <a:lnSpc>
                <a:spcPct val="112000"/>
              </a:lnSpc>
              <a:buClr>
                <a:srgbClr val="56FF71"/>
              </a:buClr>
              <a:buFont typeface="SB Sans Display Semibold"/>
              <a:buChar char="•"/>
            </a:pPr>
            <a:r>
              <a:rPr lang="ru-RU" sz="1700" b="0" i="0" dirty="0">
                <a:solidFill>
                  <a:srgbClr val="E5E7EB"/>
                </a:solidFill>
                <a:latin typeface="SB Sans Display"/>
              </a:rPr>
              <a:t>В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ысокая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частота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контактов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и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развитый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цифровой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след</a:t>
            </a:r>
            <a:r>
              <a:rPr lang="ru-RU" sz="1700" b="0" i="0" dirty="0">
                <a:solidFill>
                  <a:srgbClr val="E5E7EB"/>
                </a:solidFill>
                <a:latin typeface="SB Sans Display"/>
              </a:rPr>
              <a:t>.</a:t>
            </a:r>
            <a:endParaRPr sz="1700" b="0" i="0" dirty="0">
              <a:solidFill>
                <a:srgbClr val="E5E7EB"/>
              </a:solidFill>
              <a:latin typeface="SB Sans Display"/>
            </a:endParaRPr>
          </a:p>
          <a:p>
            <a:pPr marL="211974" indent="-211974" algn="l">
              <a:lnSpc>
                <a:spcPct val="112000"/>
              </a:lnSpc>
              <a:spcBef>
                <a:spcPts val="400"/>
              </a:spcBef>
              <a:buClr>
                <a:srgbClr val="56FF71"/>
              </a:buClr>
              <a:buFont typeface="SB Sans Display Semibold"/>
              <a:buChar char="•"/>
            </a:pPr>
            <a:r>
              <a:rPr lang="ru-RU" sz="1700" b="0" i="0" dirty="0">
                <a:solidFill>
                  <a:srgbClr val="E5E7EB"/>
                </a:solidFill>
                <a:latin typeface="SB Sans Display"/>
              </a:rPr>
              <a:t>К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ороткая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обратная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связь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между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действием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и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метрикой</a:t>
            </a:r>
            <a:r>
              <a:rPr lang="ru-RU" sz="1700" b="0" i="0" dirty="0">
                <a:solidFill>
                  <a:srgbClr val="E5E7EB"/>
                </a:solidFill>
                <a:latin typeface="SB Sans Display"/>
              </a:rPr>
              <a:t>.</a:t>
            </a:r>
            <a:endParaRPr sz="1700" b="0" i="0" dirty="0">
              <a:solidFill>
                <a:srgbClr val="E5E7EB"/>
              </a:solidFill>
              <a:latin typeface="SB Sans Display"/>
            </a:endParaRPr>
          </a:p>
          <a:p>
            <a:pPr marL="211974" indent="-211974" algn="l">
              <a:lnSpc>
                <a:spcPct val="112000"/>
              </a:lnSpc>
              <a:spcBef>
                <a:spcPts val="400"/>
              </a:spcBef>
              <a:buClr>
                <a:srgbClr val="56FF71"/>
              </a:buClr>
              <a:buFont typeface="SB Sans Display Semibold"/>
              <a:buChar char="•"/>
            </a:pPr>
            <a:r>
              <a:rPr lang="ru-RU" sz="1700" dirty="0">
                <a:solidFill>
                  <a:srgbClr val="E5E7EB"/>
                </a:solidFill>
                <a:latin typeface="SB Sans Display"/>
              </a:rPr>
              <a:t>Б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лагодаря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этому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торговля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стала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самым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подробным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блоком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модели</a:t>
            </a:r>
            <a:r>
              <a:rPr lang="ru-RU" sz="1700" b="0" i="0" dirty="0">
                <a:solidFill>
                  <a:srgbClr val="E5E7EB"/>
                </a:solidFill>
                <a:latin typeface="SB Sans Display"/>
              </a:rPr>
              <a:t>.</a:t>
            </a:r>
            <a:endParaRPr sz="1700" b="0" i="0" dirty="0">
              <a:solidFill>
                <a:srgbClr val="E5E7EB"/>
              </a:solidFill>
              <a:latin typeface="SB Sans Display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676656" y="7863840"/>
            <a:ext cx="8330183" cy="1828800"/>
          </a:xfrm>
          <a:prstGeom prst="roundRect">
            <a:avLst>
              <a:gd name="adj" fmla="val 7000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676656" y="8065008"/>
            <a:ext cx="54864" cy="1426464"/>
          </a:xfrm>
          <a:prstGeom prst="rect">
            <a:avLst/>
          </a:prstGeom>
          <a:solidFill>
            <a:srgbClr val="2BFD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sd:body"/>
          <p:cNvSpPr txBox="1"/>
          <p:nvPr/>
        </p:nvSpPr>
        <p:spPr>
          <a:xfrm>
            <a:off x="996695" y="8065008"/>
            <a:ext cx="7781544" cy="384048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2BFDCC"/>
                </a:solidFill>
                <a:latin typeface="SB Sans Display Semibold"/>
              </a:rPr>
              <a:t>Кейс · Matalan и Central Group</a:t>
            </a:r>
          </a:p>
        </p:txBody>
      </p:sp>
      <p:sp>
        <p:nvSpPr>
          <p:cNvPr id="26" name="sd:body"/>
          <p:cNvSpPr txBox="1"/>
          <p:nvPr/>
        </p:nvSpPr>
        <p:spPr>
          <a:xfrm>
            <a:off x="996695" y="8522208"/>
            <a:ext cx="7781544" cy="105156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Описания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, 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карточки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 и 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рекламные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материалы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готовятся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заметно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быстрее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 — 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самый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ранний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измеримый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эффект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 в 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торговле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281160" y="7863840"/>
            <a:ext cx="8330183" cy="1828800"/>
          </a:xfrm>
          <a:prstGeom prst="roundRect">
            <a:avLst>
              <a:gd name="adj" fmla="val 7000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9281160" y="8065008"/>
            <a:ext cx="54864" cy="1426464"/>
          </a:xfrm>
          <a:prstGeom prst="rect">
            <a:avLst/>
          </a:prstGeom>
          <a:solidFill>
            <a:srgbClr val="2BFD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sd:body"/>
          <p:cNvSpPr txBox="1"/>
          <p:nvPr/>
        </p:nvSpPr>
        <p:spPr>
          <a:xfrm>
            <a:off x="9601200" y="8065008"/>
            <a:ext cx="7781544" cy="384048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800" b="1" i="0" dirty="0" err="1">
                <a:solidFill>
                  <a:srgbClr val="2BFDCC"/>
                </a:solidFill>
                <a:latin typeface="SB Sans Display Semibold"/>
              </a:rPr>
              <a:t>Кейс</a:t>
            </a:r>
            <a:r>
              <a:rPr sz="1800" b="1" i="0" dirty="0">
                <a:solidFill>
                  <a:srgbClr val="2BFDCC"/>
                </a:solidFill>
                <a:latin typeface="SB Sans Display Semibold"/>
              </a:rPr>
              <a:t> · </a:t>
            </a:r>
            <a:r>
              <a:rPr sz="1800" b="1" i="0" dirty="0" err="1">
                <a:solidFill>
                  <a:srgbClr val="2BFDCC"/>
                </a:solidFill>
                <a:latin typeface="SB Sans Display Semibold"/>
              </a:rPr>
              <a:t>Российский</a:t>
            </a:r>
            <a:r>
              <a:rPr sz="1800" b="1" i="0" dirty="0">
                <a:solidFill>
                  <a:srgbClr val="2BFDCC"/>
                </a:solidFill>
                <a:latin typeface="SB Sans Display Semibold"/>
              </a:rPr>
              <a:t> р</a:t>
            </a:r>
            <a:r>
              <a:rPr lang="ru-RU" sz="1800" b="1" i="0" dirty="0">
                <a:solidFill>
                  <a:srgbClr val="2BFDCC"/>
                </a:solidFill>
                <a:latin typeface="SB Sans Display Semibold"/>
              </a:rPr>
              <a:t>е</a:t>
            </a:r>
            <a:r>
              <a:rPr sz="1800" b="1" i="0" dirty="0" err="1">
                <a:solidFill>
                  <a:srgbClr val="2BFDCC"/>
                </a:solidFill>
                <a:latin typeface="SB Sans Display Semibold"/>
              </a:rPr>
              <a:t>тейл</a:t>
            </a:r>
            <a:endParaRPr sz="1800" b="1" i="0" dirty="0">
              <a:solidFill>
                <a:srgbClr val="2BFDCC"/>
              </a:solidFill>
              <a:latin typeface="SB Sans Display Semibold"/>
            </a:endParaRPr>
          </a:p>
        </p:txBody>
      </p:sp>
      <p:sp>
        <p:nvSpPr>
          <p:cNvPr id="30" name="sd:body"/>
          <p:cNvSpPr txBox="1"/>
          <p:nvPr/>
        </p:nvSpPr>
        <p:spPr>
          <a:xfrm>
            <a:off x="9601200" y="8522208"/>
            <a:ext cx="7781544" cy="105156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Автоответчик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маршрутизирует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около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половины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вопросов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 и 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экономит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около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 30% 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времени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сотрудников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800" b="0" i="0" dirty="0" err="1">
                <a:solidFill>
                  <a:srgbClr val="E5E7EB"/>
                </a:solidFill>
                <a:latin typeface="SB Sans Display"/>
              </a:rPr>
              <a:t>контакт-центра</a:t>
            </a:r>
            <a:r>
              <a:rPr sz="1800" b="0" i="0" dirty="0">
                <a:solidFill>
                  <a:srgbClr val="E5E7EB"/>
                </a:solidFill>
                <a:latin typeface="SB Sans Display"/>
              </a:rPr>
              <a:t>.</a:t>
            </a:r>
          </a:p>
        </p:txBody>
      </p:sp>
      <p:pic>
        <p:nvPicPr>
          <p:cNvPr id="31" name="sd:chrome:cobrand" descr="sm_logo_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" y="413766"/>
            <a:ext cx="1868341" cy="192024"/>
          </a:xfrm>
          <a:prstGeom prst="rect">
            <a:avLst/>
          </a:prstGeom>
        </p:spPr>
      </p:pic>
      <p:sp>
        <p:nvSpPr>
          <p:cNvPr id="32" name="sd:chrome:cobrand"/>
          <p:cNvSpPr txBox="1"/>
          <p:nvPr/>
        </p:nvSpPr>
        <p:spPr>
          <a:xfrm>
            <a:off x="2650610" y="221742"/>
            <a:ext cx="307238" cy="57607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>
              <a:lnSpc>
                <a:spcPct val="108000"/>
              </a:lnSpc>
            </a:pPr>
            <a:r>
              <a:rPr sz="1889" b="1" i="0">
                <a:solidFill>
                  <a:srgbClr val="56FF71"/>
                </a:solidFill>
                <a:latin typeface="SB Sans Display Ext Semibold"/>
              </a:rPr>
              <a:t>×</a:t>
            </a:r>
          </a:p>
        </p:txBody>
      </p:sp>
      <p:pic>
        <p:nvPicPr>
          <p:cNvPr id="33" name="sd:chrome:cobrand" descr="di_logo_d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3462" y="365760"/>
            <a:ext cx="2010373" cy="288036"/>
          </a:xfrm>
          <a:prstGeom prst="rect">
            <a:avLst/>
          </a:prstGeom>
        </p:spPr>
      </p:pic>
      <p:sp>
        <p:nvSpPr>
          <p:cNvPr id="34" name="sd:chrome:pagenum"/>
          <p:cNvSpPr txBox="1"/>
          <p:nvPr/>
        </p:nvSpPr>
        <p:spPr>
          <a:xfrm>
            <a:off x="16514064" y="365760"/>
            <a:ext cx="1097280" cy="310896"/>
          </a:xfrm>
          <a:prstGeom prst="rect">
            <a:avLst/>
          </a:prstGeom>
          <a:noFill/>
        </p:spPr>
        <p:txBody>
          <a:bodyPr wrap="square" lIns="0" rIns="0" anchor="ctr">
            <a:spAutoFit/>
          </a:bodyPr>
          <a:lstStyle/>
          <a:p>
            <a:pPr algn="r">
              <a:lnSpc>
                <a:spcPct val="108000"/>
              </a:lnSpc>
            </a:pPr>
            <a:r>
              <a:rPr sz="1200" b="0" i="0">
                <a:solidFill>
                  <a:srgbClr val="E5E7EB"/>
                </a:solidFill>
                <a:latin typeface="SB Sans Text"/>
              </a:rPr>
              <a:t>10 / 20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020E17">
              <a:alpha val="3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sd:h1"/>
          <p:cNvSpPr txBox="1"/>
          <p:nvPr/>
        </p:nvSpPr>
        <p:spPr>
          <a:xfrm>
            <a:off x="676656" y="932688"/>
            <a:ext cx="16934688" cy="11155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 i="0" cap="all" spc="-76">
                <a:solidFill>
                  <a:srgbClr val="FFFFFF"/>
                </a:solidFill>
                <a:latin typeface="SB Sans Display Ext Semibold"/>
              </a:rPr>
              <a:t>МСБ и крупный бизнес идут к ИИ разными путями</a:t>
            </a:r>
          </a:p>
        </p:txBody>
      </p:sp>
      <p:sp>
        <p:nvSpPr>
          <p:cNvPr id="4" name="sd:sub"/>
          <p:cNvSpPr txBox="1"/>
          <p:nvPr/>
        </p:nvSpPr>
        <p:spPr>
          <a:xfrm>
            <a:off x="676656" y="1994408"/>
            <a:ext cx="16934688" cy="79756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Для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 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малого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бизнеса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ускорителем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становится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платформа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;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крупные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компании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получают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системный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эффект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через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собственные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данные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,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архитектуру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и 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перестройку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 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процесса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76656" y="3636452"/>
            <a:ext cx="7863840" cy="4471039"/>
          </a:xfrm>
          <a:prstGeom prst="roundRect">
            <a:avLst>
              <a:gd name="adj" fmla="val 286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sd:image:image12.png" descr="image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" y="3846810"/>
            <a:ext cx="7589519" cy="4050322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8814816" y="3112007"/>
            <a:ext cx="8796528" cy="2622804"/>
          </a:xfrm>
          <a:prstGeom prst="roundRect">
            <a:avLst>
              <a:gd name="adj" fmla="val 4880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sd:body"/>
          <p:cNvSpPr txBox="1"/>
          <p:nvPr/>
        </p:nvSpPr>
        <p:spPr>
          <a:xfrm>
            <a:off x="9134856" y="3313175"/>
            <a:ext cx="8247888" cy="384048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1" i="0">
                <a:solidFill>
                  <a:srgbClr val="2BFDCC"/>
                </a:solidFill>
                <a:latin typeface="SB Sans Display Semibold"/>
              </a:rPr>
              <a:t>МСБ · платформенный путь</a:t>
            </a:r>
          </a:p>
        </p:txBody>
      </p:sp>
      <p:sp>
        <p:nvSpPr>
          <p:cNvPr id="9" name="sd:body"/>
          <p:cNvSpPr txBox="1"/>
          <p:nvPr/>
        </p:nvSpPr>
        <p:spPr>
          <a:xfrm>
            <a:off x="9134856" y="3797807"/>
            <a:ext cx="8247888" cy="1570173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marL="211974" indent="-211974" algn="l">
              <a:lnSpc>
                <a:spcPct val="115000"/>
              </a:lnSpc>
              <a:buClr>
                <a:srgbClr val="56FF71"/>
              </a:buClr>
              <a:buFont typeface="SB Sans Display Semibold"/>
              <a:buChar char="•"/>
            </a:pPr>
            <a:r>
              <a:rPr sz="1700" b="0" i="0" dirty="0">
                <a:solidFill>
                  <a:srgbClr val="E5E7EB"/>
                </a:solidFill>
                <a:latin typeface="SB Sans Display"/>
              </a:rPr>
              <a:t>ИИ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приходит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как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встроенная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функция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банка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, CRM,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маркетплейса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или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сервиса</a:t>
            </a:r>
            <a:r>
              <a:rPr lang="ru-RU" sz="1700" b="0" i="0" dirty="0">
                <a:solidFill>
                  <a:srgbClr val="E5E7EB"/>
                </a:solidFill>
                <a:latin typeface="SB Sans Display"/>
              </a:rPr>
              <a:t>.</a:t>
            </a:r>
            <a:endParaRPr sz="1700" b="0" i="0" dirty="0">
              <a:solidFill>
                <a:srgbClr val="E5E7EB"/>
              </a:solidFill>
              <a:latin typeface="SB Sans Display"/>
            </a:endParaRPr>
          </a:p>
          <a:p>
            <a:pPr marL="211974" indent="-211974" algn="l">
              <a:lnSpc>
                <a:spcPct val="115000"/>
              </a:lnSpc>
              <a:buClr>
                <a:srgbClr val="56FF71"/>
              </a:buClr>
              <a:buFont typeface="SB Sans Display Semibold"/>
              <a:buChar char="•"/>
            </a:pP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ниже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порог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входа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и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меньше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потребность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в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собственной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команде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разработки</a:t>
            </a:r>
            <a:r>
              <a:rPr lang="ru-RU" sz="1700" b="0" i="0" dirty="0">
                <a:solidFill>
                  <a:srgbClr val="E5E7EB"/>
                </a:solidFill>
                <a:latin typeface="SB Sans Display"/>
              </a:rPr>
              <a:t>.</a:t>
            </a:r>
            <a:endParaRPr sz="1700" b="0" i="0" dirty="0">
              <a:solidFill>
                <a:srgbClr val="E5E7EB"/>
              </a:solidFill>
              <a:latin typeface="SB Sans Display"/>
            </a:endParaRPr>
          </a:p>
          <a:p>
            <a:pPr marL="211974" indent="-211974" algn="l">
              <a:lnSpc>
                <a:spcPct val="115000"/>
              </a:lnSpc>
              <a:buClr>
                <a:srgbClr val="56FF71"/>
              </a:buClr>
              <a:buFont typeface="SB Sans Display Semibold"/>
              <a:buChar char="•"/>
            </a:pP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ограничение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—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качество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и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стандартизация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данных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,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доступных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платформе</a:t>
            </a:r>
            <a:r>
              <a:rPr lang="ru-RU" sz="1700" b="0" i="0" dirty="0">
                <a:solidFill>
                  <a:srgbClr val="E5E7EB"/>
                </a:solidFill>
                <a:latin typeface="SB Sans Display"/>
              </a:rPr>
              <a:t>.</a:t>
            </a:r>
            <a:endParaRPr sz="1700" b="0" i="0" dirty="0">
              <a:solidFill>
                <a:srgbClr val="E5E7EB"/>
              </a:solidFill>
              <a:latin typeface="SB Sans Display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8814816" y="6009132"/>
            <a:ext cx="8796528" cy="2622804"/>
          </a:xfrm>
          <a:prstGeom prst="roundRect">
            <a:avLst>
              <a:gd name="adj" fmla="val 4880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sd:body"/>
          <p:cNvSpPr txBox="1"/>
          <p:nvPr/>
        </p:nvSpPr>
        <p:spPr>
          <a:xfrm>
            <a:off x="9134856" y="6210299"/>
            <a:ext cx="8247888" cy="384048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1" i="0">
                <a:solidFill>
                  <a:srgbClr val="2BFDCC"/>
                </a:solidFill>
                <a:latin typeface="SB Sans Display Semibold"/>
              </a:rPr>
              <a:t>Крупный бизнес · интеграционный путь</a:t>
            </a:r>
          </a:p>
        </p:txBody>
      </p:sp>
      <p:sp>
        <p:nvSpPr>
          <p:cNvPr id="12" name="sd:body"/>
          <p:cNvSpPr txBox="1"/>
          <p:nvPr/>
        </p:nvSpPr>
        <p:spPr>
          <a:xfrm>
            <a:off x="9134856" y="6694932"/>
            <a:ext cx="8247888" cy="1269322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marL="211974" indent="-211974" algn="l">
              <a:lnSpc>
                <a:spcPct val="115000"/>
              </a:lnSpc>
              <a:buClr>
                <a:srgbClr val="56FF71"/>
              </a:buClr>
              <a:buFont typeface="SB Sans Display Semibold"/>
              <a:buChar char="•"/>
            </a:pPr>
            <a:r>
              <a:rPr lang="ru-RU" sz="1700" b="0" i="0" dirty="0">
                <a:solidFill>
                  <a:srgbClr val="E5E7EB"/>
                </a:solidFill>
                <a:latin typeface="SB Sans Display"/>
              </a:rPr>
              <a:t>Г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лубже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встраивает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ИИ в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собственные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данные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,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системы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и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процессы</a:t>
            </a:r>
            <a:endParaRPr sz="1700" b="0" i="0" dirty="0">
              <a:solidFill>
                <a:srgbClr val="E5E7EB"/>
              </a:solidFill>
              <a:latin typeface="SB Sans Display"/>
            </a:endParaRPr>
          </a:p>
          <a:p>
            <a:pPr marL="211974" indent="-211974" algn="l">
              <a:lnSpc>
                <a:spcPct val="115000"/>
              </a:lnSpc>
              <a:buClr>
                <a:srgbClr val="56FF71"/>
              </a:buClr>
              <a:buFont typeface="SB Sans Display Semibold"/>
              <a:buChar char="•"/>
            </a:pPr>
            <a:r>
              <a:rPr lang="ru-RU" sz="1700" b="0" i="0" dirty="0">
                <a:solidFill>
                  <a:srgbClr val="E5E7EB"/>
                </a:solidFill>
                <a:latin typeface="SB Sans Display"/>
              </a:rPr>
              <a:t>М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ожет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менять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правила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работы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и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достигать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большего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масштаба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эффекта</a:t>
            </a:r>
            <a:endParaRPr sz="1700" b="0" i="0" dirty="0">
              <a:solidFill>
                <a:srgbClr val="E5E7EB"/>
              </a:solidFill>
              <a:latin typeface="SB Sans Display"/>
            </a:endParaRPr>
          </a:p>
          <a:p>
            <a:pPr marL="211974" indent="-211974" algn="l">
              <a:lnSpc>
                <a:spcPct val="115000"/>
              </a:lnSpc>
              <a:buClr>
                <a:srgbClr val="56FF71"/>
              </a:buClr>
              <a:buFont typeface="SB Sans Display Semibold"/>
              <a:buChar char="•"/>
            </a:pP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но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платит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архитектурной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сложностью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,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безопасностью</a:t>
            </a:r>
            <a:r>
              <a:rPr lang="ru-RU" sz="170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и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управлением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изменениями</a:t>
            </a:r>
            <a:r>
              <a:rPr lang="ru-RU" sz="1700" b="0" i="0" dirty="0">
                <a:solidFill>
                  <a:srgbClr val="E5E7EB"/>
                </a:solidFill>
                <a:latin typeface="SB Sans Display"/>
              </a:rPr>
              <a:t>.</a:t>
            </a:r>
            <a:endParaRPr sz="1700" b="0" i="0" dirty="0">
              <a:solidFill>
                <a:srgbClr val="E5E7EB"/>
              </a:solidFill>
              <a:latin typeface="SB Sans Display"/>
            </a:endParaRPr>
          </a:p>
        </p:txBody>
      </p:sp>
      <p:sp>
        <p:nvSpPr>
          <p:cNvPr id="13" name="sd:plate"/>
          <p:cNvSpPr/>
          <p:nvPr/>
        </p:nvSpPr>
        <p:spPr>
          <a:xfrm>
            <a:off x="676656" y="8906256"/>
            <a:ext cx="16934688" cy="786384"/>
          </a:xfrm>
          <a:prstGeom prst="roundRect">
            <a:avLst>
              <a:gd name="adj" fmla="val 16279"/>
            </a:avLst>
          </a:prstGeom>
          <a:gradFill>
            <a:gsLst>
              <a:gs pos="0">
                <a:srgbClr val="2BFDCC"/>
              </a:gs>
              <a:gs pos="100000">
                <a:srgbClr val="56FF71"/>
              </a:gs>
            </a:gsLst>
            <a:lin ang="21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sd:body"/>
          <p:cNvSpPr txBox="1"/>
          <p:nvPr/>
        </p:nvSpPr>
        <p:spPr>
          <a:xfrm>
            <a:off x="996695" y="8906256"/>
            <a:ext cx="16294608" cy="786384"/>
          </a:xfrm>
          <a:prstGeom prst="rect">
            <a:avLst/>
          </a:prstGeom>
          <a:noFill/>
        </p:spPr>
        <p:txBody>
          <a:bodyPr wrap="square" lIns="0" r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900" b="1" i="0">
                <a:solidFill>
                  <a:srgbClr val="041014"/>
                </a:solidFill>
                <a:latin typeface="SB Sans Display Semibold"/>
              </a:rPr>
              <a:t>Платформа снижает стоимость доступа к технологии за счёт масштаба, а глубина эффекта определяется качеством данных и степенью стандартизации процесса.</a:t>
            </a:r>
          </a:p>
        </p:txBody>
      </p:sp>
      <p:pic>
        <p:nvPicPr>
          <p:cNvPr id="15" name="sd:chrome:cobrand" descr="sm_logo_d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6" y="413766"/>
            <a:ext cx="1868341" cy="192024"/>
          </a:xfrm>
          <a:prstGeom prst="rect">
            <a:avLst/>
          </a:prstGeom>
        </p:spPr>
      </p:pic>
      <p:sp>
        <p:nvSpPr>
          <p:cNvPr id="16" name="sd:chrome:cobrand"/>
          <p:cNvSpPr txBox="1"/>
          <p:nvPr/>
        </p:nvSpPr>
        <p:spPr>
          <a:xfrm>
            <a:off x="2650610" y="221742"/>
            <a:ext cx="307238" cy="57607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>
              <a:lnSpc>
                <a:spcPct val="108000"/>
              </a:lnSpc>
            </a:pPr>
            <a:r>
              <a:rPr sz="1889" b="1" i="0">
                <a:solidFill>
                  <a:srgbClr val="56FF71"/>
                </a:solidFill>
                <a:latin typeface="SB Sans Display Ext Semibold"/>
              </a:rPr>
              <a:t>×</a:t>
            </a:r>
          </a:p>
        </p:txBody>
      </p:sp>
      <p:pic>
        <p:nvPicPr>
          <p:cNvPr id="17" name="sd:chrome:cobrand" descr="di_logo_dar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3462" y="365760"/>
            <a:ext cx="2010373" cy="288036"/>
          </a:xfrm>
          <a:prstGeom prst="rect">
            <a:avLst/>
          </a:prstGeom>
        </p:spPr>
      </p:pic>
      <p:sp>
        <p:nvSpPr>
          <p:cNvPr id="18" name="sd:chrome:pagenum"/>
          <p:cNvSpPr txBox="1"/>
          <p:nvPr/>
        </p:nvSpPr>
        <p:spPr>
          <a:xfrm>
            <a:off x="16514064" y="365760"/>
            <a:ext cx="1097280" cy="310896"/>
          </a:xfrm>
          <a:prstGeom prst="rect">
            <a:avLst/>
          </a:prstGeom>
          <a:noFill/>
        </p:spPr>
        <p:txBody>
          <a:bodyPr wrap="square" lIns="0" rIns="0" anchor="ctr">
            <a:spAutoFit/>
          </a:bodyPr>
          <a:lstStyle/>
          <a:p>
            <a:pPr algn="r">
              <a:lnSpc>
                <a:spcPct val="108000"/>
              </a:lnSpc>
            </a:pPr>
            <a:r>
              <a:rPr sz="1200" b="0" i="0">
                <a:solidFill>
                  <a:srgbClr val="E5E7EB"/>
                </a:solidFill>
                <a:latin typeface="SB Sans Text"/>
              </a:rPr>
              <a:t>11 / 20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020E17">
              <a:alpha val="3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sd:h1"/>
          <p:cNvSpPr txBox="1"/>
          <p:nvPr/>
        </p:nvSpPr>
        <p:spPr>
          <a:xfrm>
            <a:off x="676656" y="932688"/>
            <a:ext cx="16934688" cy="11155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 i="0" cap="all" spc="-76">
                <a:solidFill>
                  <a:srgbClr val="FFFFFF"/>
                </a:solidFill>
                <a:latin typeface="SB Sans Display Ext Semibold"/>
              </a:rPr>
              <a:t>Зрелость ИИ — это переход от помощника к изменённому процессу</a:t>
            </a:r>
          </a:p>
        </p:txBody>
      </p:sp>
      <p:sp>
        <p:nvSpPr>
          <p:cNvPr id="4" name="sd:sub"/>
          <p:cNvSpPr txBox="1"/>
          <p:nvPr/>
        </p:nvSpPr>
        <p:spPr>
          <a:xfrm>
            <a:off x="676656" y="1994408"/>
            <a:ext cx="16934688" cy="79756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Масштаб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эффекта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определяется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не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 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количеством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лицензий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, а 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уровнем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встраивания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ИИ в 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процесс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и 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последующей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перестройкой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операционной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 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модели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76656" y="3112007"/>
            <a:ext cx="4027932" cy="3566160"/>
          </a:xfrm>
          <a:prstGeom prst="roundRect">
            <a:avLst>
              <a:gd name="adj" fmla="val 3589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950976" y="3386327"/>
            <a:ext cx="1828800" cy="1051560"/>
          </a:xfrm>
          <a:prstGeom prst="roundRect">
            <a:avLst>
              <a:gd name="adj" fmla="val 1217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sd:image:image13.png" descr="image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3124" y="3477767"/>
            <a:ext cx="984504" cy="868680"/>
          </a:xfrm>
          <a:prstGeom prst="rect">
            <a:avLst/>
          </a:prstGeom>
        </p:spPr>
      </p:pic>
      <p:sp>
        <p:nvSpPr>
          <p:cNvPr id="8" name="sd:number"/>
          <p:cNvSpPr txBox="1"/>
          <p:nvPr/>
        </p:nvSpPr>
        <p:spPr>
          <a:xfrm>
            <a:off x="3515868" y="3294887"/>
            <a:ext cx="960120" cy="82296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4800" b="1" i="0" spc="-76">
                <a:gradFill>
                  <a:gsLst>
                    <a:gs pos="0">
                      <a:srgbClr val="56FF71"/>
                    </a:gs>
                    <a:gs pos="100000">
                      <a:srgbClr val="29FFCC"/>
                    </a:gs>
                  </a:gsLst>
                  <a:lin ang="0" scaled="1"/>
                </a:gradFill>
                <a:latin typeface="SB Sans Display Ext Semibold"/>
              </a:rPr>
              <a:t>1</a:t>
            </a:r>
          </a:p>
        </p:txBody>
      </p:sp>
      <p:sp>
        <p:nvSpPr>
          <p:cNvPr id="9" name="sd:card_label"/>
          <p:cNvSpPr txBox="1"/>
          <p:nvPr/>
        </p:nvSpPr>
        <p:spPr>
          <a:xfrm>
            <a:off x="950976" y="4620767"/>
            <a:ext cx="3662172" cy="82296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 i="0" cap="all" spc="-76">
                <a:solidFill>
                  <a:srgbClr val="FFFFFF"/>
                </a:solidFill>
                <a:latin typeface="SB Sans Display Ext Semibold"/>
              </a:rPr>
              <a:t>Личный помощник</a:t>
            </a:r>
          </a:p>
        </p:txBody>
      </p:sp>
      <p:sp>
        <p:nvSpPr>
          <p:cNvPr id="10" name="sd:body"/>
          <p:cNvSpPr txBox="1"/>
          <p:nvPr/>
        </p:nvSpPr>
        <p:spPr>
          <a:xfrm>
            <a:off x="950976" y="5398007"/>
            <a:ext cx="3570732" cy="950773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lang="ru-RU" sz="1600" dirty="0">
                <a:solidFill>
                  <a:srgbClr val="E5E7EB"/>
                </a:solidFill>
                <a:latin typeface="SB Sans Display"/>
              </a:rPr>
              <a:t>С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отрудник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пишет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запрос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, 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получает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текст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, 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решение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 о 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применении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принимает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человек</a:t>
            </a:r>
            <a:r>
              <a:rPr lang="ru-RU" sz="1600" b="0" i="0" dirty="0">
                <a:solidFill>
                  <a:srgbClr val="E5E7EB"/>
                </a:solidFill>
                <a:latin typeface="SB Sans Display"/>
              </a:rPr>
              <a:t>.</a:t>
            </a:r>
            <a:endParaRPr sz="1600" b="0" i="0" dirty="0">
              <a:solidFill>
                <a:srgbClr val="E5E7EB"/>
              </a:solidFill>
              <a:latin typeface="SB Sans Display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978908" y="3112007"/>
            <a:ext cx="4027932" cy="3566160"/>
          </a:xfrm>
          <a:prstGeom prst="roundRect">
            <a:avLst>
              <a:gd name="adj" fmla="val 3589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5253228" y="3386327"/>
            <a:ext cx="1828800" cy="1051560"/>
          </a:xfrm>
          <a:prstGeom prst="roundRect">
            <a:avLst>
              <a:gd name="adj" fmla="val 1217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3" name="sd:image:image14.png" descr="image1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7162" y="3477767"/>
            <a:ext cx="1360932" cy="868680"/>
          </a:xfrm>
          <a:prstGeom prst="rect">
            <a:avLst/>
          </a:prstGeom>
        </p:spPr>
      </p:pic>
      <p:sp>
        <p:nvSpPr>
          <p:cNvPr id="14" name="sd:number"/>
          <p:cNvSpPr txBox="1"/>
          <p:nvPr/>
        </p:nvSpPr>
        <p:spPr>
          <a:xfrm>
            <a:off x="7818120" y="3294887"/>
            <a:ext cx="960120" cy="82296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4800" b="1" i="0" spc="-76">
                <a:gradFill>
                  <a:gsLst>
                    <a:gs pos="0">
                      <a:srgbClr val="56FF71"/>
                    </a:gs>
                    <a:gs pos="100000">
                      <a:srgbClr val="29FFCC"/>
                    </a:gs>
                  </a:gsLst>
                  <a:lin ang="0" scaled="1"/>
                </a:gradFill>
                <a:latin typeface="SB Sans Display Ext Semibold"/>
              </a:rPr>
              <a:t>2</a:t>
            </a:r>
          </a:p>
        </p:txBody>
      </p:sp>
      <p:sp>
        <p:nvSpPr>
          <p:cNvPr id="15" name="sd:card_label"/>
          <p:cNvSpPr txBox="1"/>
          <p:nvPr/>
        </p:nvSpPr>
        <p:spPr>
          <a:xfrm>
            <a:off x="5253228" y="4620767"/>
            <a:ext cx="3662172" cy="82296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 i="0" cap="all" spc="-76">
                <a:solidFill>
                  <a:srgbClr val="FFFFFF"/>
                </a:solidFill>
                <a:latin typeface="SB Sans Display Ext Semibold"/>
              </a:rPr>
              <a:t>Стандартизованный помощник</a:t>
            </a:r>
          </a:p>
        </p:txBody>
      </p:sp>
      <p:sp>
        <p:nvSpPr>
          <p:cNvPr id="16" name="sd:body"/>
          <p:cNvSpPr txBox="1"/>
          <p:nvPr/>
        </p:nvSpPr>
        <p:spPr>
          <a:xfrm>
            <a:off x="5253228" y="5398007"/>
            <a:ext cx="3570732" cy="950773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lang="ru-RU" sz="1600" b="0" i="0" dirty="0">
                <a:solidFill>
                  <a:srgbClr val="E5E7EB"/>
                </a:solidFill>
                <a:latin typeface="SB Sans Display"/>
              </a:rPr>
              <a:t>П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оявляются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шаблоны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 и 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подсказки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, 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качество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ответов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выравнивается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между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людьми</a:t>
            </a:r>
            <a:r>
              <a:rPr lang="ru-RU" sz="1600" b="0" i="0" dirty="0">
                <a:solidFill>
                  <a:srgbClr val="E5E7EB"/>
                </a:solidFill>
                <a:latin typeface="SB Sans Display"/>
              </a:rPr>
              <a:t>.</a:t>
            </a:r>
            <a:endParaRPr sz="1600" b="0" i="0" dirty="0">
              <a:solidFill>
                <a:srgbClr val="E5E7EB"/>
              </a:solidFill>
              <a:latin typeface="SB Sans Display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9281160" y="3112007"/>
            <a:ext cx="4027932" cy="3566160"/>
          </a:xfrm>
          <a:prstGeom prst="roundRect">
            <a:avLst>
              <a:gd name="adj" fmla="val 3589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9555480" y="3386327"/>
            <a:ext cx="1828800" cy="1051560"/>
          </a:xfrm>
          <a:prstGeom prst="roundRect">
            <a:avLst>
              <a:gd name="adj" fmla="val 1217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9" name="sd:image:image15.png" descr="image1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46920" y="3549479"/>
            <a:ext cx="1645920" cy="725256"/>
          </a:xfrm>
          <a:prstGeom prst="rect">
            <a:avLst/>
          </a:prstGeom>
        </p:spPr>
      </p:pic>
      <p:sp>
        <p:nvSpPr>
          <p:cNvPr id="20" name="sd:number"/>
          <p:cNvSpPr txBox="1"/>
          <p:nvPr/>
        </p:nvSpPr>
        <p:spPr>
          <a:xfrm>
            <a:off x="12120372" y="3294887"/>
            <a:ext cx="960120" cy="82296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4800" b="1" i="0" spc="-76">
                <a:gradFill>
                  <a:gsLst>
                    <a:gs pos="0">
                      <a:srgbClr val="56FF71"/>
                    </a:gs>
                    <a:gs pos="100000">
                      <a:srgbClr val="29FFCC"/>
                    </a:gs>
                  </a:gsLst>
                  <a:lin ang="0" scaled="1"/>
                </a:gradFill>
                <a:latin typeface="SB Sans Display Ext Semibold"/>
              </a:rPr>
              <a:t>3</a:t>
            </a:r>
          </a:p>
        </p:txBody>
      </p:sp>
      <p:sp>
        <p:nvSpPr>
          <p:cNvPr id="21" name="sd:card_label"/>
          <p:cNvSpPr txBox="1"/>
          <p:nvPr/>
        </p:nvSpPr>
        <p:spPr>
          <a:xfrm>
            <a:off x="9555480" y="4620767"/>
            <a:ext cx="3662172" cy="82296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 i="0" cap="all" spc="-76">
                <a:solidFill>
                  <a:srgbClr val="FFFFFF"/>
                </a:solidFill>
                <a:latin typeface="SB Sans Display Ext Semibold"/>
              </a:rPr>
              <a:t>ИИ встроен в процесс</a:t>
            </a:r>
          </a:p>
        </p:txBody>
      </p:sp>
      <p:sp>
        <p:nvSpPr>
          <p:cNvPr id="22" name="sd:body"/>
          <p:cNvSpPr txBox="1"/>
          <p:nvPr/>
        </p:nvSpPr>
        <p:spPr>
          <a:xfrm>
            <a:off x="9555480" y="5398007"/>
            <a:ext cx="3570732" cy="950773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lang="ru-RU" sz="1600" b="0" i="0" dirty="0">
                <a:solidFill>
                  <a:srgbClr val="E5E7EB"/>
                </a:solidFill>
                <a:latin typeface="SB Sans Display"/>
              </a:rPr>
              <a:t>Р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езультат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автоматически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передаётся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между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системами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, 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охват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процесса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растёт</a:t>
            </a:r>
            <a:r>
              <a:rPr lang="ru-RU" sz="1600" b="0" i="0" dirty="0">
                <a:solidFill>
                  <a:srgbClr val="E5E7EB"/>
                </a:solidFill>
                <a:latin typeface="SB Sans Display"/>
              </a:rPr>
              <a:t>.</a:t>
            </a:r>
            <a:endParaRPr sz="1600" b="0" i="0" dirty="0">
              <a:solidFill>
                <a:srgbClr val="E5E7EB"/>
              </a:solidFill>
              <a:latin typeface="SB Sans Display"/>
            </a:endParaRPr>
          </a:p>
        </p:txBody>
      </p:sp>
      <p:sp>
        <p:nvSpPr>
          <p:cNvPr id="23" name="sd:plate"/>
          <p:cNvSpPr/>
          <p:nvPr/>
        </p:nvSpPr>
        <p:spPr>
          <a:xfrm>
            <a:off x="13583412" y="3112007"/>
            <a:ext cx="4027932" cy="3566160"/>
          </a:xfrm>
          <a:prstGeom prst="roundRect">
            <a:avLst>
              <a:gd name="adj" fmla="val 3589"/>
            </a:avLst>
          </a:prstGeom>
          <a:gradFill>
            <a:gsLst>
              <a:gs pos="0">
                <a:srgbClr val="6624FA"/>
              </a:gs>
              <a:gs pos="100000">
                <a:srgbClr val="23DBB0"/>
              </a:gs>
            </a:gsLst>
            <a:lin ang="21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13857732" y="3386327"/>
            <a:ext cx="1828800" cy="1051560"/>
          </a:xfrm>
          <a:prstGeom prst="roundRect">
            <a:avLst>
              <a:gd name="adj" fmla="val 1217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5" name="sd:image:image16.png" descr="image1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84397" y="3477767"/>
            <a:ext cx="1575469" cy="868680"/>
          </a:xfrm>
          <a:prstGeom prst="rect">
            <a:avLst/>
          </a:prstGeom>
        </p:spPr>
      </p:pic>
      <p:sp>
        <p:nvSpPr>
          <p:cNvPr id="26" name="sd:number"/>
          <p:cNvSpPr txBox="1"/>
          <p:nvPr/>
        </p:nvSpPr>
        <p:spPr>
          <a:xfrm>
            <a:off x="16422624" y="3294887"/>
            <a:ext cx="960120" cy="82296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4800" b="1" i="0" spc="-76">
                <a:solidFill>
                  <a:srgbClr val="FFFFFF"/>
                </a:solidFill>
                <a:latin typeface="SB Sans Display Ext Semibold"/>
              </a:rPr>
              <a:t>4</a:t>
            </a:r>
          </a:p>
        </p:txBody>
      </p:sp>
      <p:sp>
        <p:nvSpPr>
          <p:cNvPr id="27" name="sd:card_label"/>
          <p:cNvSpPr txBox="1"/>
          <p:nvPr/>
        </p:nvSpPr>
        <p:spPr>
          <a:xfrm>
            <a:off x="13857732" y="4620767"/>
            <a:ext cx="3662172" cy="82296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 i="0" cap="all" spc="-76">
                <a:solidFill>
                  <a:srgbClr val="FFFFFF"/>
                </a:solidFill>
                <a:latin typeface="SB Sans Display Ext Semibold"/>
              </a:rPr>
              <a:t>Изменение конструкции процесса</a:t>
            </a:r>
          </a:p>
        </p:txBody>
      </p:sp>
      <p:sp>
        <p:nvSpPr>
          <p:cNvPr id="28" name="sd:body"/>
          <p:cNvSpPr txBox="1"/>
          <p:nvPr/>
        </p:nvSpPr>
        <p:spPr>
          <a:xfrm>
            <a:off x="13857732" y="5398007"/>
            <a:ext cx="3570732" cy="950773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lang="ru-RU" sz="1600" b="0" i="0" dirty="0">
                <a:solidFill>
                  <a:srgbClr val="FFFFFF"/>
                </a:solidFill>
                <a:latin typeface="SB Sans Display"/>
              </a:rPr>
              <a:t>М</a:t>
            </a:r>
            <a:r>
              <a:rPr sz="1600" b="0" i="0" dirty="0" err="1">
                <a:solidFill>
                  <a:srgbClr val="FFFFFF"/>
                </a:solidFill>
                <a:latin typeface="SB Sans Display"/>
              </a:rPr>
              <a:t>еняются</a:t>
            </a:r>
            <a:r>
              <a:rPr sz="1600" b="0" i="0" dirty="0">
                <a:solidFill>
                  <a:srgbClr val="FFFFFF"/>
                </a:solidFill>
                <a:latin typeface="SB Sans Display"/>
              </a:rPr>
              <a:t> </a:t>
            </a:r>
            <a:r>
              <a:rPr sz="1600" b="0" i="0" dirty="0" err="1">
                <a:solidFill>
                  <a:srgbClr val="FFFFFF"/>
                </a:solidFill>
                <a:latin typeface="SB Sans Display"/>
              </a:rPr>
              <a:t>роли</a:t>
            </a:r>
            <a:r>
              <a:rPr sz="1600" b="0" i="0" dirty="0">
                <a:solidFill>
                  <a:srgbClr val="FFFFFF"/>
                </a:solidFill>
                <a:latin typeface="SB Sans Display"/>
              </a:rPr>
              <a:t> и </a:t>
            </a:r>
            <a:r>
              <a:rPr sz="1600" b="0" i="0" dirty="0" err="1">
                <a:solidFill>
                  <a:srgbClr val="FFFFFF"/>
                </a:solidFill>
                <a:latin typeface="SB Sans Display"/>
              </a:rPr>
              <a:t>правила</a:t>
            </a:r>
            <a:r>
              <a:rPr sz="1600" b="0" i="0" dirty="0">
                <a:solidFill>
                  <a:srgbClr val="FFFFFF"/>
                </a:solidFill>
                <a:latin typeface="SB Sans Display"/>
              </a:rPr>
              <a:t>, </a:t>
            </a:r>
            <a:r>
              <a:rPr sz="1600" b="0" i="0" dirty="0" err="1">
                <a:solidFill>
                  <a:srgbClr val="FFFFFF"/>
                </a:solidFill>
                <a:latin typeface="SB Sans Display"/>
              </a:rPr>
              <a:t>часть</a:t>
            </a:r>
            <a:r>
              <a:rPr sz="1600" b="0" i="0" dirty="0">
                <a:solidFill>
                  <a:srgbClr val="FFFFFF"/>
                </a:solidFill>
                <a:latin typeface="SB Sans Display"/>
              </a:rPr>
              <a:t> </a:t>
            </a:r>
            <a:r>
              <a:rPr sz="1600" b="0" i="0" dirty="0" err="1">
                <a:solidFill>
                  <a:srgbClr val="FFFFFF"/>
                </a:solidFill>
                <a:latin typeface="SB Sans Display"/>
              </a:rPr>
              <a:t>действий</a:t>
            </a:r>
            <a:r>
              <a:rPr sz="1600" b="0" i="0" dirty="0">
                <a:solidFill>
                  <a:srgbClr val="FFFFFF"/>
                </a:solidFill>
                <a:latin typeface="SB Sans Display"/>
              </a:rPr>
              <a:t> </a:t>
            </a:r>
            <a:r>
              <a:rPr sz="1600" b="0" i="0" dirty="0" err="1">
                <a:solidFill>
                  <a:srgbClr val="FFFFFF"/>
                </a:solidFill>
                <a:latin typeface="SB Sans Display"/>
              </a:rPr>
              <a:t>выполняется</a:t>
            </a:r>
            <a:r>
              <a:rPr sz="1600" b="0" i="0" dirty="0">
                <a:solidFill>
                  <a:srgbClr val="FFFFFF"/>
                </a:solidFill>
                <a:latin typeface="SB Sans Display"/>
              </a:rPr>
              <a:t> </a:t>
            </a:r>
            <a:r>
              <a:rPr sz="1600" b="0" i="0" dirty="0" err="1">
                <a:solidFill>
                  <a:srgbClr val="FFFFFF"/>
                </a:solidFill>
                <a:latin typeface="SB Sans Display"/>
              </a:rPr>
              <a:t>без</a:t>
            </a:r>
            <a:r>
              <a:rPr sz="1600" b="0" i="0" dirty="0">
                <a:solidFill>
                  <a:srgbClr val="FFFFFF"/>
                </a:solidFill>
                <a:latin typeface="SB Sans Display"/>
              </a:rPr>
              <a:t> </a:t>
            </a:r>
            <a:r>
              <a:rPr sz="1600" b="0" i="0" dirty="0" err="1">
                <a:solidFill>
                  <a:srgbClr val="FFFFFF"/>
                </a:solidFill>
                <a:latin typeface="SB Sans Display"/>
              </a:rPr>
              <a:t>участия</a:t>
            </a:r>
            <a:r>
              <a:rPr sz="1600" b="0" i="0" dirty="0">
                <a:solidFill>
                  <a:srgbClr val="FFFFFF"/>
                </a:solidFill>
                <a:latin typeface="SB Sans Display"/>
              </a:rPr>
              <a:t> </a:t>
            </a:r>
            <a:r>
              <a:rPr sz="1600" b="0" i="0" dirty="0" err="1">
                <a:solidFill>
                  <a:srgbClr val="FFFFFF"/>
                </a:solidFill>
                <a:latin typeface="SB Sans Display"/>
              </a:rPr>
              <a:t>человека</a:t>
            </a:r>
            <a:r>
              <a:rPr lang="ru-RU" sz="1600" b="0" i="0" dirty="0">
                <a:solidFill>
                  <a:srgbClr val="FFFFFF"/>
                </a:solidFill>
                <a:latin typeface="SB Sans Display"/>
              </a:rPr>
              <a:t>.</a:t>
            </a:r>
            <a:endParaRPr sz="1600" b="0" i="0" dirty="0">
              <a:solidFill>
                <a:srgbClr val="FFFFFF"/>
              </a:solidFill>
              <a:latin typeface="SB Sans Display"/>
            </a:endParaRPr>
          </a:p>
        </p:txBody>
      </p:sp>
      <p:sp>
        <p:nvSpPr>
          <p:cNvPr id="29" name="sd:plate"/>
          <p:cNvSpPr/>
          <p:nvPr/>
        </p:nvSpPr>
        <p:spPr>
          <a:xfrm>
            <a:off x="676656" y="6998207"/>
            <a:ext cx="8330183" cy="2694432"/>
          </a:xfrm>
          <a:prstGeom prst="roundRect">
            <a:avLst>
              <a:gd name="adj" fmla="val 4751"/>
            </a:avLst>
          </a:prstGeom>
          <a:gradFill>
            <a:gsLst>
              <a:gs pos="0">
                <a:srgbClr val="6624FA"/>
              </a:gs>
              <a:gs pos="100000">
                <a:srgbClr val="23DBB0"/>
              </a:gs>
            </a:gsLst>
            <a:lin ang="21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sd:card_label"/>
          <p:cNvSpPr txBox="1"/>
          <p:nvPr/>
        </p:nvSpPr>
        <p:spPr>
          <a:xfrm>
            <a:off x="1042416" y="7254239"/>
            <a:ext cx="7598663" cy="41148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2000" b="1" i="0" cap="all" spc="-76">
                <a:solidFill>
                  <a:srgbClr val="FFFFFF"/>
                </a:solidFill>
                <a:latin typeface="SB Sans Display Ext Semibold"/>
              </a:rPr>
              <a:t>Критическая граница 3 → 4</a:t>
            </a:r>
          </a:p>
        </p:txBody>
      </p:sp>
      <p:sp>
        <p:nvSpPr>
          <p:cNvPr id="31" name="sd:body"/>
          <p:cNvSpPr txBox="1"/>
          <p:nvPr/>
        </p:nvSpPr>
        <p:spPr>
          <a:xfrm>
            <a:off x="1042416" y="7775447"/>
            <a:ext cx="7598663" cy="1780032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700" b="0" i="0" dirty="0" err="1">
                <a:solidFill>
                  <a:srgbClr val="FFFFFF"/>
                </a:solidFill>
                <a:latin typeface="SB Sans Display"/>
              </a:rPr>
              <a:t>Именно</a:t>
            </a:r>
            <a:r>
              <a:rPr sz="1700" b="0" i="0" dirty="0">
                <a:solidFill>
                  <a:srgbClr val="FFFFFF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FFFFFF"/>
                </a:solidFill>
                <a:latin typeface="SB Sans Display"/>
              </a:rPr>
              <a:t>здесь</a:t>
            </a:r>
            <a:r>
              <a:rPr sz="1700" b="0" i="0" dirty="0">
                <a:solidFill>
                  <a:srgbClr val="FFFFFF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FFFFFF"/>
                </a:solidFill>
                <a:latin typeface="SB Sans Display"/>
              </a:rPr>
              <a:t>локальное</a:t>
            </a:r>
            <a:r>
              <a:rPr sz="1700" b="0" i="0" dirty="0">
                <a:solidFill>
                  <a:srgbClr val="FFFFFF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FFFFFF"/>
                </a:solidFill>
                <a:latin typeface="SB Sans Display"/>
              </a:rPr>
              <a:t>ускорение</a:t>
            </a:r>
            <a:r>
              <a:rPr sz="1700" b="0" i="0" dirty="0">
                <a:solidFill>
                  <a:srgbClr val="FFFFFF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FFFFFF"/>
                </a:solidFill>
                <a:latin typeface="SB Sans Display"/>
              </a:rPr>
              <a:t>начинает</a:t>
            </a:r>
            <a:r>
              <a:rPr sz="1700" b="0" i="0" dirty="0">
                <a:solidFill>
                  <a:srgbClr val="FFFFFF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FFFFFF"/>
                </a:solidFill>
                <a:latin typeface="SB Sans Display"/>
              </a:rPr>
              <a:t>превращаться</a:t>
            </a:r>
            <a:r>
              <a:rPr sz="1700" b="0" i="0" dirty="0">
                <a:solidFill>
                  <a:srgbClr val="FFFFFF"/>
                </a:solidFill>
                <a:latin typeface="SB Sans Display"/>
              </a:rPr>
              <a:t> в </a:t>
            </a:r>
            <a:r>
              <a:rPr sz="1700" b="0" i="0" dirty="0" err="1">
                <a:solidFill>
                  <a:srgbClr val="FFFFFF"/>
                </a:solidFill>
                <a:latin typeface="SB Sans Display"/>
              </a:rPr>
              <a:t>изменение</a:t>
            </a:r>
            <a:r>
              <a:rPr sz="1700" b="0" i="0" dirty="0">
                <a:solidFill>
                  <a:srgbClr val="FFFFFF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FFFFFF"/>
                </a:solidFill>
                <a:latin typeface="SB Sans Display"/>
              </a:rPr>
              <a:t>операционной</a:t>
            </a:r>
            <a:r>
              <a:rPr sz="1700" b="0" i="0" dirty="0">
                <a:solidFill>
                  <a:srgbClr val="FFFFFF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FFFFFF"/>
                </a:solidFill>
                <a:latin typeface="SB Sans Display"/>
              </a:rPr>
              <a:t>модели</a:t>
            </a:r>
            <a:r>
              <a:rPr sz="1700" b="0" i="0" dirty="0">
                <a:solidFill>
                  <a:srgbClr val="FFFFFF"/>
                </a:solidFill>
                <a:latin typeface="SB Sans Display"/>
              </a:rPr>
              <a:t>. </a:t>
            </a:r>
            <a:r>
              <a:rPr sz="1700" b="0" i="0" dirty="0" err="1">
                <a:solidFill>
                  <a:srgbClr val="FFFFFF"/>
                </a:solidFill>
                <a:latin typeface="SB Sans Display"/>
              </a:rPr>
              <a:t>До</a:t>
            </a:r>
            <a:r>
              <a:rPr sz="1700" b="0" i="0" dirty="0">
                <a:solidFill>
                  <a:srgbClr val="FFFFFF"/>
                </a:solidFill>
                <a:latin typeface="SB Sans Display"/>
              </a:rPr>
              <a:t> </a:t>
            </a:r>
            <a:r>
              <a:rPr sz="1700" b="0" i="0" dirty="0" err="1">
                <a:solidFill>
                  <a:srgbClr val="FFFFFF"/>
                </a:solidFill>
                <a:latin typeface="SB Sans Display"/>
              </a:rPr>
              <a:t>этой</a:t>
            </a:r>
            <a:r>
              <a:rPr sz="1700" b="0" i="0" dirty="0">
                <a:solidFill>
                  <a:srgbClr val="FFFFFF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FFFFFF"/>
                </a:solidFill>
                <a:latin typeface="SB Sans Display"/>
              </a:rPr>
              <a:t>границы</a:t>
            </a:r>
            <a:r>
              <a:rPr sz="1700" b="0" i="0" dirty="0">
                <a:solidFill>
                  <a:srgbClr val="FFFFFF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FFFFFF"/>
                </a:solidFill>
                <a:latin typeface="SB Sans Display"/>
              </a:rPr>
              <a:t>эффект</a:t>
            </a:r>
            <a:r>
              <a:rPr sz="1700" b="0" i="0" dirty="0">
                <a:solidFill>
                  <a:srgbClr val="FFFFFF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FFFFFF"/>
                </a:solidFill>
                <a:latin typeface="SB Sans Display"/>
              </a:rPr>
              <a:t>остаётся</a:t>
            </a:r>
            <a:r>
              <a:rPr sz="1700" b="0" i="0" dirty="0">
                <a:solidFill>
                  <a:srgbClr val="FFFFFF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FFFFFF"/>
                </a:solidFill>
                <a:latin typeface="SB Sans Display"/>
              </a:rPr>
              <a:t>личной</a:t>
            </a:r>
            <a:r>
              <a:rPr sz="1700" b="0" i="0" dirty="0">
                <a:solidFill>
                  <a:srgbClr val="FFFFFF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FFFFFF"/>
                </a:solidFill>
                <a:latin typeface="SB Sans Display"/>
              </a:rPr>
              <a:t>производительностью</a:t>
            </a:r>
            <a:r>
              <a:rPr sz="1700" b="0" i="0" dirty="0">
                <a:solidFill>
                  <a:srgbClr val="FFFFFF"/>
                </a:solidFill>
                <a:latin typeface="SB Sans Display"/>
              </a:rPr>
              <a:t>, </a:t>
            </a:r>
            <a:r>
              <a:rPr sz="1700" b="0" i="0" dirty="0" err="1">
                <a:solidFill>
                  <a:srgbClr val="FFFFFF"/>
                </a:solidFill>
                <a:latin typeface="SB Sans Display"/>
              </a:rPr>
              <a:t>после</a:t>
            </a:r>
            <a:r>
              <a:rPr sz="1700" b="0" i="0" dirty="0">
                <a:solidFill>
                  <a:srgbClr val="FFFFFF"/>
                </a:solidFill>
                <a:latin typeface="SB Sans Display"/>
              </a:rPr>
              <a:t> — </a:t>
            </a:r>
            <a:r>
              <a:rPr sz="1700" b="0" i="0" dirty="0" err="1">
                <a:solidFill>
                  <a:srgbClr val="FFFFFF"/>
                </a:solidFill>
                <a:latin typeface="SB Sans Display"/>
              </a:rPr>
              <a:t>становится</a:t>
            </a:r>
            <a:r>
              <a:rPr sz="1700" b="0" i="0" dirty="0">
                <a:solidFill>
                  <a:srgbClr val="FFFFFF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FFFFFF"/>
                </a:solidFill>
                <a:latin typeface="SB Sans Display"/>
              </a:rPr>
              <a:t>экономикой</a:t>
            </a:r>
            <a:r>
              <a:rPr sz="1700" b="0" i="0" dirty="0">
                <a:solidFill>
                  <a:srgbClr val="FFFFFF"/>
                </a:solidFill>
                <a:latin typeface="SB Sans Display"/>
              </a:rPr>
              <a:t> </a:t>
            </a:r>
            <a:r>
              <a:rPr sz="1700" b="0" i="0" dirty="0" err="1">
                <a:solidFill>
                  <a:srgbClr val="FFFFFF"/>
                </a:solidFill>
                <a:latin typeface="SB Sans Display"/>
              </a:rPr>
              <a:t>компании</a:t>
            </a:r>
            <a:r>
              <a:rPr sz="1700" b="0" i="0" dirty="0">
                <a:solidFill>
                  <a:srgbClr val="FFFFFF"/>
                </a:solidFill>
                <a:latin typeface="SB Sans Display"/>
              </a:rPr>
              <a:t>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9281160" y="6998207"/>
            <a:ext cx="8330183" cy="2694432"/>
          </a:xfrm>
          <a:prstGeom prst="roundRect">
            <a:avLst>
              <a:gd name="adj" fmla="val 4751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sd:card_label"/>
          <p:cNvSpPr txBox="1"/>
          <p:nvPr/>
        </p:nvSpPr>
        <p:spPr>
          <a:xfrm>
            <a:off x="9646920" y="7254239"/>
            <a:ext cx="7598663" cy="41148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 i="0" cap="all" spc="-76">
                <a:gradFill>
                  <a:gsLst>
                    <a:gs pos="0">
                      <a:srgbClr val="56FF71"/>
                    </a:gs>
                    <a:gs pos="100000">
                      <a:srgbClr val="29FFCC"/>
                    </a:gs>
                  </a:gsLst>
                  <a:lin ang="0" scaled="1"/>
                </a:gradFill>
                <a:latin typeface="SB Sans Display Ext Semibold"/>
              </a:rPr>
              <a:t>Пять признаков зрелого внедрения</a:t>
            </a:r>
          </a:p>
        </p:txBody>
      </p:sp>
      <p:sp>
        <p:nvSpPr>
          <p:cNvPr id="34" name="sd:body"/>
          <p:cNvSpPr txBox="1"/>
          <p:nvPr/>
        </p:nvSpPr>
        <p:spPr>
          <a:xfrm>
            <a:off x="9646920" y="7729728"/>
            <a:ext cx="7598663" cy="1448217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marL="199505" indent="-199505" algn="l">
              <a:lnSpc>
                <a:spcPct val="112000"/>
              </a:lnSpc>
              <a:buClr>
                <a:srgbClr val="56FF71"/>
              </a:buClr>
              <a:buFont typeface="SB Sans Display Semibold"/>
              <a:buChar char="•"/>
            </a:pPr>
            <a:r>
              <a:rPr lang="ru-RU" sz="1600" b="0" i="0" dirty="0">
                <a:solidFill>
                  <a:srgbClr val="E5E7EB"/>
                </a:solidFill>
                <a:latin typeface="SB Sans Display"/>
              </a:rPr>
              <a:t>И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змеримый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функциональный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эффект</a:t>
            </a:r>
            <a:endParaRPr sz="1600" b="0" i="0" dirty="0">
              <a:solidFill>
                <a:srgbClr val="E5E7EB"/>
              </a:solidFill>
              <a:latin typeface="SB Sans Display"/>
            </a:endParaRPr>
          </a:p>
          <a:p>
            <a:pPr marL="199505" indent="-199505" algn="l">
              <a:lnSpc>
                <a:spcPct val="112000"/>
              </a:lnSpc>
              <a:buClr>
                <a:srgbClr val="56FF71"/>
              </a:buClr>
              <a:buFont typeface="SB Sans Display Semibold"/>
              <a:buChar char="•"/>
            </a:pPr>
            <a:r>
              <a:rPr lang="ru-RU" sz="1600" b="0" i="0" dirty="0">
                <a:solidFill>
                  <a:srgbClr val="E5E7EB"/>
                </a:solidFill>
                <a:latin typeface="SB Sans Display"/>
              </a:rPr>
              <a:t>З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аметный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охват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процесса</a:t>
            </a:r>
            <a:endParaRPr sz="1600" b="0" i="0" dirty="0">
              <a:solidFill>
                <a:srgbClr val="E5E7EB"/>
              </a:solidFill>
              <a:latin typeface="SB Sans Display"/>
            </a:endParaRPr>
          </a:p>
          <a:p>
            <a:pPr marL="199505" indent="-199505" algn="l">
              <a:lnSpc>
                <a:spcPct val="112000"/>
              </a:lnSpc>
              <a:buClr>
                <a:srgbClr val="56FF71"/>
              </a:buClr>
              <a:buFont typeface="SB Sans Display Semibold"/>
              <a:buChar char="•"/>
            </a:pPr>
            <a:r>
              <a:rPr lang="ru-RU" sz="1600" b="0" i="0" dirty="0">
                <a:solidFill>
                  <a:srgbClr val="E5E7EB"/>
                </a:solidFill>
                <a:latin typeface="SB Sans Display"/>
              </a:rPr>
              <a:t>И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нтеграция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 с 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рабочими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системами</a:t>
            </a:r>
            <a:endParaRPr sz="1600" b="0" i="0" dirty="0">
              <a:solidFill>
                <a:srgbClr val="E5E7EB"/>
              </a:solidFill>
              <a:latin typeface="SB Sans Display"/>
            </a:endParaRPr>
          </a:p>
          <a:p>
            <a:pPr marL="199505" indent="-199505" algn="l">
              <a:lnSpc>
                <a:spcPct val="112000"/>
              </a:lnSpc>
              <a:buClr>
                <a:srgbClr val="56FF71"/>
              </a:buClr>
              <a:buFont typeface="SB Sans Display Semibold"/>
              <a:buChar char="•"/>
            </a:pPr>
            <a:r>
              <a:rPr lang="ru-RU" sz="1600" b="0" i="0" dirty="0">
                <a:solidFill>
                  <a:srgbClr val="E5E7EB"/>
                </a:solidFill>
                <a:latin typeface="SB Sans Display"/>
              </a:rPr>
              <a:t>В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ладелец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процесса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 и 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новая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норма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работы</a:t>
            </a:r>
            <a:endParaRPr sz="1600" b="0" i="0" dirty="0">
              <a:solidFill>
                <a:srgbClr val="E5E7EB"/>
              </a:solidFill>
              <a:latin typeface="SB Sans Display"/>
            </a:endParaRPr>
          </a:p>
          <a:p>
            <a:pPr marL="199505" indent="-199505" algn="l">
              <a:lnSpc>
                <a:spcPct val="112000"/>
              </a:lnSpc>
              <a:buClr>
                <a:srgbClr val="56FF71"/>
              </a:buClr>
              <a:buFont typeface="SB Sans Display Semibold"/>
              <a:buChar char="•"/>
            </a:pPr>
            <a:r>
              <a:rPr lang="ru-RU" sz="1600" b="0" i="0" dirty="0">
                <a:solidFill>
                  <a:srgbClr val="E5E7EB"/>
                </a:solidFill>
                <a:latin typeface="SB Sans Display"/>
              </a:rPr>
              <a:t>В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строенный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контроль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 и 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управление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риском</a:t>
            </a:r>
            <a:endParaRPr sz="1600" b="0" i="0" dirty="0">
              <a:solidFill>
                <a:srgbClr val="E5E7EB"/>
              </a:solidFill>
              <a:latin typeface="SB Sans Display"/>
            </a:endParaRPr>
          </a:p>
        </p:txBody>
      </p:sp>
      <p:pic>
        <p:nvPicPr>
          <p:cNvPr id="35" name="sd:chrome:cobrand" descr="sm_logo_dark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656" y="413766"/>
            <a:ext cx="1868341" cy="192024"/>
          </a:xfrm>
          <a:prstGeom prst="rect">
            <a:avLst/>
          </a:prstGeom>
        </p:spPr>
      </p:pic>
      <p:sp>
        <p:nvSpPr>
          <p:cNvPr id="36" name="sd:chrome:cobrand"/>
          <p:cNvSpPr txBox="1"/>
          <p:nvPr/>
        </p:nvSpPr>
        <p:spPr>
          <a:xfrm>
            <a:off x="2650610" y="221742"/>
            <a:ext cx="307238" cy="57607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>
              <a:lnSpc>
                <a:spcPct val="108000"/>
              </a:lnSpc>
            </a:pPr>
            <a:r>
              <a:rPr sz="1889" b="1" i="0">
                <a:solidFill>
                  <a:srgbClr val="56FF71"/>
                </a:solidFill>
                <a:latin typeface="SB Sans Display Ext Semibold"/>
              </a:rPr>
              <a:t>×</a:t>
            </a:r>
          </a:p>
        </p:txBody>
      </p:sp>
      <p:pic>
        <p:nvPicPr>
          <p:cNvPr id="37" name="sd:chrome:cobrand" descr="di_logo_dark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63462" y="365760"/>
            <a:ext cx="2010373" cy="288036"/>
          </a:xfrm>
          <a:prstGeom prst="rect">
            <a:avLst/>
          </a:prstGeom>
        </p:spPr>
      </p:pic>
      <p:sp>
        <p:nvSpPr>
          <p:cNvPr id="38" name="sd:chrome:pagenum"/>
          <p:cNvSpPr txBox="1"/>
          <p:nvPr/>
        </p:nvSpPr>
        <p:spPr>
          <a:xfrm>
            <a:off x="16514064" y="365760"/>
            <a:ext cx="1097280" cy="310896"/>
          </a:xfrm>
          <a:prstGeom prst="rect">
            <a:avLst/>
          </a:prstGeom>
          <a:noFill/>
        </p:spPr>
        <p:txBody>
          <a:bodyPr wrap="square" lIns="0" rIns="0" anchor="ctr">
            <a:spAutoFit/>
          </a:bodyPr>
          <a:lstStyle/>
          <a:p>
            <a:pPr algn="r">
              <a:lnSpc>
                <a:spcPct val="108000"/>
              </a:lnSpc>
            </a:pPr>
            <a:r>
              <a:rPr sz="1200" b="0" i="0">
                <a:solidFill>
                  <a:srgbClr val="E5E7EB"/>
                </a:solidFill>
                <a:latin typeface="SB Sans Text"/>
              </a:rPr>
              <a:t>12 / 20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020E17">
              <a:alpha val="3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sd:h1"/>
          <p:cNvSpPr txBox="1"/>
          <p:nvPr/>
        </p:nvSpPr>
        <p:spPr>
          <a:xfrm>
            <a:off x="676656" y="932688"/>
            <a:ext cx="16934688" cy="11155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 i="0" cap="all" spc="-76">
                <a:solidFill>
                  <a:srgbClr val="FFFFFF"/>
                </a:solidFill>
                <a:latin typeface="SB Sans Display Ext Semibold"/>
              </a:rPr>
              <a:t>Расчёт макроэффекта: от отдельных кейсов к оценке экономики</a:t>
            </a:r>
          </a:p>
        </p:txBody>
      </p:sp>
      <p:sp>
        <p:nvSpPr>
          <p:cNvPr id="4" name="sd:sub"/>
          <p:cNvSpPr txBox="1"/>
          <p:nvPr/>
        </p:nvSpPr>
        <p:spPr>
          <a:xfrm>
            <a:off x="676656" y="1994408"/>
            <a:ext cx="16934688" cy="79756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Между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ускорением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отдельной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операции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и 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валовой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добавленной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стоимостью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стоят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четыре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фильтра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.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Модель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считается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снизу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 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вверх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.</a:t>
            </a:r>
          </a:p>
        </p:txBody>
      </p:sp>
      <p:sp>
        <p:nvSpPr>
          <p:cNvPr id="5" name="Oval 4"/>
          <p:cNvSpPr/>
          <p:nvPr/>
        </p:nvSpPr>
        <p:spPr>
          <a:xfrm>
            <a:off x="996695" y="3112007"/>
            <a:ext cx="5120640" cy="5120640"/>
          </a:xfrm>
          <a:prstGeom prst="ellipse">
            <a:avLst/>
          </a:prstGeom>
          <a:solidFill>
            <a:srgbClr val="2BFDCC">
              <a:alpha val="22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sd:body"/>
          <p:cNvSpPr txBox="1"/>
          <p:nvPr/>
        </p:nvSpPr>
        <p:spPr>
          <a:xfrm>
            <a:off x="1611172" y="3470452"/>
            <a:ext cx="3891686" cy="68580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700" b="1" i="0">
                <a:solidFill>
                  <a:srgbClr val="FFFFFF"/>
                </a:solidFill>
                <a:latin typeface="SB Sans Display Semibold"/>
              </a:rPr>
              <a:t>Компания, отрасль и ВДС</a:t>
            </a:r>
          </a:p>
        </p:txBody>
      </p:sp>
      <p:sp>
        <p:nvSpPr>
          <p:cNvPr id="7" name="Oval 6"/>
          <p:cNvSpPr/>
          <p:nvPr/>
        </p:nvSpPr>
        <p:spPr>
          <a:xfrm>
            <a:off x="1662379" y="4443374"/>
            <a:ext cx="3789273" cy="3789273"/>
          </a:xfrm>
          <a:prstGeom prst="ellipse">
            <a:avLst/>
          </a:prstGeom>
          <a:solidFill>
            <a:srgbClr val="2BFDCC">
              <a:alpha val="38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sd:body"/>
          <p:cNvSpPr txBox="1"/>
          <p:nvPr/>
        </p:nvSpPr>
        <p:spPr>
          <a:xfrm>
            <a:off x="2117092" y="4708623"/>
            <a:ext cx="2879847" cy="68580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700" b="1" i="0">
                <a:solidFill>
                  <a:srgbClr val="FFFFFF"/>
                </a:solidFill>
                <a:latin typeface="SB Sans Display Semibold"/>
              </a:rPr>
              <a:t>Функция</a:t>
            </a:r>
          </a:p>
        </p:txBody>
      </p:sp>
      <p:sp>
        <p:nvSpPr>
          <p:cNvPr id="9" name="Oval 8"/>
          <p:cNvSpPr/>
          <p:nvPr/>
        </p:nvSpPr>
        <p:spPr>
          <a:xfrm>
            <a:off x="2353665" y="5825947"/>
            <a:ext cx="2406700" cy="2406700"/>
          </a:xfrm>
          <a:prstGeom prst="ellipse">
            <a:avLst/>
          </a:prstGeom>
          <a:solidFill>
            <a:srgbClr val="56FF71">
              <a:alpha val="85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d:body"/>
          <p:cNvSpPr txBox="1"/>
          <p:nvPr/>
        </p:nvSpPr>
        <p:spPr>
          <a:xfrm>
            <a:off x="2353665" y="5825947"/>
            <a:ext cx="2406700" cy="2406700"/>
          </a:xfrm>
          <a:prstGeom prst="rect">
            <a:avLst/>
          </a:prstGeom>
          <a:noFill/>
        </p:spPr>
        <p:txBody>
          <a:bodyPr wrap="square" lIns="0" r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800" b="1" i="0">
                <a:solidFill>
                  <a:srgbClr val="041014"/>
                </a:solidFill>
                <a:latin typeface="SB Sans Display Semibold"/>
              </a:rPr>
              <a:t>Операция</a:t>
            </a:r>
          </a:p>
        </p:txBody>
      </p:sp>
      <p:sp>
        <p:nvSpPr>
          <p:cNvPr id="11" name="sd:body"/>
          <p:cNvSpPr txBox="1"/>
          <p:nvPr/>
        </p:nvSpPr>
        <p:spPr>
          <a:xfrm>
            <a:off x="676656" y="8415527"/>
            <a:ext cx="5760720" cy="77724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rgbClr val="9BA5B0"/>
                </a:solidFill>
                <a:latin typeface="SB Sans Display"/>
              </a:rPr>
              <a:t>Оценка строится снизу вверх: операция → процесс → функция → компания → отрасль → ВДС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894576" y="3112007"/>
            <a:ext cx="10716768" cy="1242822"/>
          </a:xfrm>
          <a:prstGeom prst="roundRect">
            <a:avLst>
              <a:gd name="adj" fmla="val 10300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7168896" y="3459098"/>
            <a:ext cx="548640" cy="548640"/>
          </a:xfrm>
          <a:prstGeom prst="ellipse">
            <a:avLst/>
          </a:prstGeom>
          <a:solidFill>
            <a:srgbClr val="56FF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sd:number"/>
          <p:cNvSpPr txBox="1"/>
          <p:nvPr/>
        </p:nvSpPr>
        <p:spPr>
          <a:xfrm>
            <a:off x="7168896" y="3459098"/>
            <a:ext cx="548640" cy="5486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1" i="0">
                <a:solidFill>
                  <a:srgbClr val="041014"/>
                </a:solidFill>
                <a:latin typeface="SB Sans Display Ext Semibold"/>
              </a:rPr>
              <a:t>1</a:t>
            </a:r>
          </a:p>
        </p:txBody>
      </p:sp>
      <p:sp>
        <p:nvSpPr>
          <p:cNvPr id="15" name="sd:card_label"/>
          <p:cNvSpPr txBox="1"/>
          <p:nvPr/>
        </p:nvSpPr>
        <p:spPr>
          <a:xfrm>
            <a:off x="7991856" y="3221735"/>
            <a:ext cx="9436608" cy="41148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1" i="0" cap="all" spc="-76">
                <a:gradFill>
                  <a:gsLst>
                    <a:gs pos="0">
                      <a:srgbClr val="56FF71"/>
                    </a:gs>
                    <a:gs pos="100000">
                      <a:srgbClr val="29FFCC"/>
                    </a:gs>
                  </a:gsLst>
                  <a:lin ang="0" scaled="1"/>
                </a:gradFill>
                <a:latin typeface="SB Sans Display Ext Semibold"/>
              </a:rPr>
              <a:t>Операция</a:t>
            </a:r>
          </a:p>
        </p:txBody>
      </p:sp>
      <p:sp>
        <p:nvSpPr>
          <p:cNvPr id="16" name="sd:body"/>
          <p:cNvSpPr txBox="1"/>
          <p:nvPr/>
        </p:nvSpPr>
        <p:spPr>
          <a:xfrm>
            <a:off x="7991856" y="3660647"/>
            <a:ext cx="9436608" cy="366767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lang="ru-RU" sz="1700" b="0" i="0" dirty="0">
                <a:solidFill>
                  <a:srgbClr val="E5E7EB"/>
                </a:solidFill>
                <a:latin typeface="SB Sans Display"/>
              </a:rPr>
              <a:t>Ч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то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именно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меняет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ИИ и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какова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измеримая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сила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эффекта</a:t>
            </a:r>
            <a:endParaRPr sz="1700" b="0" i="0" dirty="0">
              <a:solidFill>
                <a:srgbClr val="E5E7EB"/>
              </a:solidFill>
              <a:latin typeface="SB Sans Display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6894576" y="4537709"/>
            <a:ext cx="10716768" cy="1242822"/>
          </a:xfrm>
          <a:prstGeom prst="roundRect">
            <a:avLst>
              <a:gd name="adj" fmla="val 10300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7168896" y="4884801"/>
            <a:ext cx="548640" cy="548640"/>
          </a:xfrm>
          <a:prstGeom prst="ellipse">
            <a:avLst/>
          </a:prstGeom>
          <a:solidFill>
            <a:srgbClr val="56FF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sd:number"/>
          <p:cNvSpPr txBox="1"/>
          <p:nvPr/>
        </p:nvSpPr>
        <p:spPr>
          <a:xfrm>
            <a:off x="7168896" y="4884801"/>
            <a:ext cx="548640" cy="5486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1" i="0">
                <a:solidFill>
                  <a:srgbClr val="041014"/>
                </a:solidFill>
                <a:latin typeface="SB Sans Display Ext Semibold"/>
              </a:rPr>
              <a:t>2</a:t>
            </a:r>
          </a:p>
        </p:txBody>
      </p:sp>
      <p:sp>
        <p:nvSpPr>
          <p:cNvPr id="20" name="sd:card_label"/>
          <p:cNvSpPr txBox="1"/>
          <p:nvPr/>
        </p:nvSpPr>
        <p:spPr>
          <a:xfrm>
            <a:off x="7991856" y="4647438"/>
            <a:ext cx="9436608" cy="41148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1" i="0" cap="all" spc="-76">
                <a:gradFill>
                  <a:gsLst>
                    <a:gs pos="0">
                      <a:srgbClr val="56FF71"/>
                    </a:gs>
                    <a:gs pos="100000">
                      <a:srgbClr val="29FFCC"/>
                    </a:gs>
                  </a:gsLst>
                  <a:lin ang="0" scaled="1"/>
                </a:gradFill>
                <a:latin typeface="SB Sans Display Ext Semibold"/>
              </a:rPr>
              <a:t>Функция</a:t>
            </a:r>
          </a:p>
        </p:txBody>
      </p:sp>
      <p:sp>
        <p:nvSpPr>
          <p:cNvPr id="21" name="sd:body"/>
          <p:cNvSpPr txBox="1"/>
          <p:nvPr/>
        </p:nvSpPr>
        <p:spPr>
          <a:xfrm>
            <a:off x="7991856" y="5086349"/>
            <a:ext cx="9436608" cy="366767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lang="ru-RU" sz="1700" b="0" i="0" dirty="0">
                <a:solidFill>
                  <a:srgbClr val="E5E7EB"/>
                </a:solidFill>
                <a:latin typeface="SB Sans Display"/>
              </a:rPr>
              <a:t>К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акая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доля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рабочего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времени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приходится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на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этот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сценарий</a:t>
            </a:r>
            <a:endParaRPr sz="1700" b="0" i="0" dirty="0">
              <a:solidFill>
                <a:srgbClr val="E5E7EB"/>
              </a:solidFill>
              <a:latin typeface="SB Sans Display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6894576" y="5963412"/>
            <a:ext cx="10716768" cy="1242822"/>
          </a:xfrm>
          <a:prstGeom prst="roundRect">
            <a:avLst>
              <a:gd name="adj" fmla="val 10300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7168896" y="6310503"/>
            <a:ext cx="548640" cy="548640"/>
          </a:xfrm>
          <a:prstGeom prst="ellipse">
            <a:avLst/>
          </a:prstGeom>
          <a:solidFill>
            <a:srgbClr val="56FF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sd:number"/>
          <p:cNvSpPr txBox="1"/>
          <p:nvPr/>
        </p:nvSpPr>
        <p:spPr>
          <a:xfrm>
            <a:off x="7168896" y="6310503"/>
            <a:ext cx="548640" cy="5486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1" i="0">
                <a:solidFill>
                  <a:srgbClr val="041014"/>
                </a:solidFill>
                <a:latin typeface="SB Sans Display Ext Semibold"/>
              </a:rPr>
              <a:t>3</a:t>
            </a:r>
          </a:p>
        </p:txBody>
      </p:sp>
      <p:sp>
        <p:nvSpPr>
          <p:cNvPr id="25" name="sd:card_label"/>
          <p:cNvSpPr txBox="1"/>
          <p:nvPr/>
        </p:nvSpPr>
        <p:spPr>
          <a:xfrm>
            <a:off x="7991856" y="6073140"/>
            <a:ext cx="9436608" cy="41148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1" i="0" cap="all" spc="-76">
                <a:gradFill>
                  <a:gsLst>
                    <a:gs pos="0">
                      <a:srgbClr val="56FF71"/>
                    </a:gs>
                    <a:gs pos="100000">
                      <a:srgbClr val="29FFCC"/>
                    </a:gs>
                  </a:gsLst>
                  <a:lin ang="0" scaled="1"/>
                </a:gradFill>
                <a:latin typeface="SB Sans Display Ext Semibold"/>
              </a:rPr>
              <a:t>Компания</a:t>
            </a:r>
          </a:p>
        </p:txBody>
      </p:sp>
      <p:sp>
        <p:nvSpPr>
          <p:cNvPr id="26" name="sd:body"/>
          <p:cNvSpPr txBox="1"/>
          <p:nvPr/>
        </p:nvSpPr>
        <p:spPr>
          <a:xfrm>
            <a:off x="7991856" y="6512051"/>
            <a:ext cx="9436608" cy="366767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lang="ru-RU" sz="1700" b="0" i="0" dirty="0">
                <a:solidFill>
                  <a:srgbClr val="E5E7EB"/>
                </a:solidFill>
                <a:latin typeface="SB Sans Display"/>
              </a:rPr>
              <a:t>К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ак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часто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решение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используется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и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насколько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охвачен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процесс</a:t>
            </a:r>
            <a:endParaRPr sz="1700" b="0" i="0" dirty="0">
              <a:solidFill>
                <a:srgbClr val="E5E7EB"/>
              </a:solidFill>
              <a:latin typeface="SB Sans Display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6894576" y="7389113"/>
            <a:ext cx="10716768" cy="1242822"/>
          </a:xfrm>
          <a:prstGeom prst="roundRect">
            <a:avLst>
              <a:gd name="adj" fmla="val 10300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7168896" y="7736204"/>
            <a:ext cx="548640" cy="548640"/>
          </a:xfrm>
          <a:prstGeom prst="ellipse">
            <a:avLst/>
          </a:prstGeom>
          <a:solidFill>
            <a:srgbClr val="56FF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sd:number"/>
          <p:cNvSpPr txBox="1"/>
          <p:nvPr/>
        </p:nvSpPr>
        <p:spPr>
          <a:xfrm>
            <a:off x="7168896" y="7736204"/>
            <a:ext cx="548640" cy="5486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1" i="0">
                <a:solidFill>
                  <a:srgbClr val="041014"/>
                </a:solidFill>
                <a:latin typeface="SB Sans Display Ext Semibold"/>
              </a:rPr>
              <a:t>4</a:t>
            </a:r>
          </a:p>
        </p:txBody>
      </p:sp>
      <p:sp>
        <p:nvSpPr>
          <p:cNvPr id="30" name="sd:card_label"/>
          <p:cNvSpPr txBox="1"/>
          <p:nvPr/>
        </p:nvSpPr>
        <p:spPr>
          <a:xfrm>
            <a:off x="7991856" y="7498841"/>
            <a:ext cx="9436608" cy="41148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1" i="0" cap="all" spc="-76">
                <a:gradFill>
                  <a:gsLst>
                    <a:gs pos="0">
                      <a:srgbClr val="56FF71"/>
                    </a:gs>
                    <a:gs pos="100000">
                      <a:srgbClr val="29FFCC"/>
                    </a:gs>
                  </a:gsLst>
                  <a:lin ang="0" scaled="1"/>
                </a:gradFill>
                <a:latin typeface="SB Sans Display Ext Semibold"/>
              </a:rPr>
              <a:t>Отрасль и ВДС</a:t>
            </a:r>
          </a:p>
        </p:txBody>
      </p:sp>
      <p:sp>
        <p:nvSpPr>
          <p:cNvPr id="31" name="sd:body"/>
          <p:cNvSpPr txBox="1"/>
          <p:nvPr/>
        </p:nvSpPr>
        <p:spPr>
          <a:xfrm>
            <a:off x="7991856" y="7937753"/>
            <a:ext cx="9436608" cy="366767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lang="ru-RU" sz="1700" b="0" i="0" dirty="0">
                <a:solidFill>
                  <a:srgbClr val="E5E7EB"/>
                </a:solidFill>
                <a:latin typeface="SB Sans Display"/>
              </a:rPr>
              <a:t>Р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аспространённость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внедрения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,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зрелость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и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вклад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отрасли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в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экономику</a:t>
            </a:r>
            <a:endParaRPr sz="1700" b="0" i="0" dirty="0">
              <a:solidFill>
                <a:srgbClr val="E5E7EB"/>
              </a:solidFill>
              <a:latin typeface="SB Sans Display"/>
            </a:endParaRPr>
          </a:p>
        </p:txBody>
      </p:sp>
      <p:sp>
        <p:nvSpPr>
          <p:cNvPr id="32" name="sd:plate"/>
          <p:cNvSpPr/>
          <p:nvPr/>
        </p:nvSpPr>
        <p:spPr>
          <a:xfrm>
            <a:off x="6894576" y="8906256"/>
            <a:ext cx="10716768" cy="786384"/>
          </a:xfrm>
          <a:prstGeom prst="roundRect">
            <a:avLst>
              <a:gd name="adj" fmla="val 16279"/>
            </a:avLst>
          </a:prstGeom>
          <a:gradFill>
            <a:gsLst>
              <a:gs pos="0">
                <a:srgbClr val="2BFDCC"/>
              </a:gs>
              <a:gs pos="100000">
                <a:srgbClr val="56FF71"/>
              </a:gs>
            </a:gsLst>
            <a:lin ang="21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sd:body"/>
          <p:cNvSpPr txBox="1"/>
          <p:nvPr/>
        </p:nvSpPr>
        <p:spPr>
          <a:xfrm>
            <a:off x="7214616" y="8906256"/>
            <a:ext cx="10076688" cy="786384"/>
          </a:xfrm>
          <a:prstGeom prst="rect">
            <a:avLst/>
          </a:prstGeom>
          <a:noFill/>
        </p:spPr>
        <p:txBody>
          <a:bodyPr wrap="square" lIns="0" r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900" b="1" i="0">
                <a:solidFill>
                  <a:srgbClr val="041014"/>
                </a:solidFill>
                <a:latin typeface="SB Sans Display Semibold"/>
              </a:rPr>
              <a:t>Подход менее эффектен, чем сложение самых крупных заявленных процентов, но значительно устойчивее.</a:t>
            </a:r>
          </a:p>
        </p:txBody>
      </p:sp>
      <p:pic>
        <p:nvPicPr>
          <p:cNvPr id="34" name="sd:chrome:cobrand" descr="sm_logo_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" y="413766"/>
            <a:ext cx="1868341" cy="192024"/>
          </a:xfrm>
          <a:prstGeom prst="rect">
            <a:avLst/>
          </a:prstGeom>
        </p:spPr>
      </p:pic>
      <p:sp>
        <p:nvSpPr>
          <p:cNvPr id="35" name="sd:chrome:cobrand"/>
          <p:cNvSpPr txBox="1"/>
          <p:nvPr/>
        </p:nvSpPr>
        <p:spPr>
          <a:xfrm>
            <a:off x="2650610" y="221742"/>
            <a:ext cx="307238" cy="57607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>
              <a:lnSpc>
                <a:spcPct val="108000"/>
              </a:lnSpc>
            </a:pPr>
            <a:r>
              <a:rPr sz="1889" b="1" i="0">
                <a:solidFill>
                  <a:srgbClr val="56FF71"/>
                </a:solidFill>
                <a:latin typeface="SB Sans Display Ext Semibold"/>
              </a:rPr>
              <a:t>×</a:t>
            </a:r>
          </a:p>
        </p:txBody>
      </p:sp>
      <p:pic>
        <p:nvPicPr>
          <p:cNvPr id="36" name="sd:chrome:cobrand" descr="di_logo_d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3462" y="365760"/>
            <a:ext cx="2010373" cy="288036"/>
          </a:xfrm>
          <a:prstGeom prst="rect">
            <a:avLst/>
          </a:prstGeom>
        </p:spPr>
      </p:pic>
      <p:sp>
        <p:nvSpPr>
          <p:cNvPr id="37" name="sd:chrome:pagenum"/>
          <p:cNvSpPr txBox="1"/>
          <p:nvPr/>
        </p:nvSpPr>
        <p:spPr>
          <a:xfrm>
            <a:off x="16514064" y="365760"/>
            <a:ext cx="1097280" cy="310896"/>
          </a:xfrm>
          <a:prstGeom prst="rect">
            <a:avLst/>
          </a:prstGeom>
          <a:noFill/>
        </p:spPr>
        <p:txBody>
          <a:bodyPr wrap="square" lIns="0" rIns="0" anchor="ctr">
            <a:spAutoFit/>
          </a:bodyPr>
          <a:lstStyle/>
          <a:p>
            <a:pPr algn="r">
              <a:lnSpc>
                <a:spcPct val="108000"/>
              </a:lnSpc>
            </a:pPr>
            <a:r>
              <a:rPr sz="1200" b="0" i="0">
                <a:solidFill>
                  <a:srgbClr val="E5E7EB"/>
                </a:solidFill>
                <a:latin typeface="SB Sans Text"/>
              </a:rPr>
              <a:t>13 / 20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020E17">
              <a:alpha val="3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sd:h1"/>
          <p:cNvSpPr txBox="1"/>
          <p:nvPr/>
        </p:nvSpPr>
        <p:spPr>
          <a:xfrm>
            <a:off x="676656" y="932688"/>
            <a:ext cx="16934688" cy="11155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 i="0" cap="all" spc="-76">
                <a:solidFill>
                  <a:srgbClr val="FFFFFF"/>
                </a:solidFill>
                <a:latin typeface="SB Sans Display Ext Semibold"/>
              </a:rPr>
              <a:t>Межотраслевая модель: распределение прямого эффекта по отраслям</a:t>
            </a:r>
          </a:p>
        </p:txBody>
      </p:sp>
      <p:sp>
        <p:nvSpPr>
          <p:cNvPr id="4" name="sd:sub"/>
          <p:cNvSpPr txBox="1"/>
          <p:nvPr/>
        </p:nvSpPr>
        <p:spPr>
          <a:xfrm>
            <a:off x="676656" y="1994408"/>
            <a:ext cx="16934688" cy="79756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2000" b="1" i="0">
                <a:solidFill>
                  <a:srgbClr val="56FF71"/>
                </a:solidFill>
                <a:latin typeface="SB Sans Display Semibold"/>
              </a:rPr>
              <a:t>Расчёт эффекта охватывает пять блоков, формирующих около 85% ВДС России за 2024 год. Значения — годовой эффект, млрд ₽.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76656" y="3112007"/>
            <a:ext cx="10881360" cy="6580632"/>
          </a:xfrm>
          <a:prstGeom prst="roundRect">
            <a:avLst>
              <a:gd name="adj" fmla="val 1945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6" name="sd:chart:column"/>
          <p:cNvGraphicFramePr>
            <a:graphicFrameLocks noGrp="1"/>
          </p:cNvGraphicFramePr>
          <p:nvPr/>
        </p:nvGraphicFramePr>
        <p:xfrm>
          <a:off x="859536" y="3294887"/>
          <a:ext cx="10515600" cy="6214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sd:plate"/>
          <p:cNvSpPr/>
          <p:nvPr/>
        </p:nvSpPr>
        <p:spPr>
          <a:xfrm>
            <a:off x="11832336" y="3112007"/>
            <a:ext cx="5779007" cy="2286000"/>
          </a:xfrm>
          <a:prstGeom prst="roundRect">
            <a:avLst>
              <a:gd name="adj" fmla="val 5600"/>
            </a:avLst>
          </a:prstGeom>
          <a:gradFill>
            <a:gsLst>
              <a:gs pos="0">
                <a:srgbClr val="6624FA"/>
              </a:gs>
              <a:gs pos="100000">
                <a:srgbClr val="23DBB0"/>
              </a:gs>
            </a:gsLst>
            <a:lin ang="21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sd:number"/>
          <p:cNvSpPr txBox="1"/>
          <p:nvPr/>
        </p:nvSpPr>
        <p:spPr>
          <a:xfrm>
            <a:off x="12106656" y="3294887"/>
            <a:ext cx="5230368" cy="1920240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ctr">
              <a:lnSpc>
                <a:spcPct val="105000"/>
              </a:lnSpc>
            </a:pPr>
            <a:r>
              <a:rPr sz="4000" b="1" i="0" spc="-76" dirty="0">
                <a:solidFill>
                  <a:srgbClr val="FFFFFF"/>
                </a:solidFill>
                <a:latin typeface="SB Sans Display Ext Semibold"/>
              </a:rPr>
              <a:t>0,7</a:t>
            </a:r>
            <a:r>
              <a:rPr lang="ru-RU" sz="4000" b="1" i="0" spc="-76" dirty="0">
                <a:solidFill>
                  <a:srgbClr val="FFFFFF"/>
                </a:solidFill>
                <a:latin typeface="SB Sans Display Ext Semibold"/>
              </a:rPr>
              <a:t> </a:t>
            </a:r>
            <a:r>
              <a:rPr sz="4000" b="1" i="0" spc="-76" dirty="0">
                <a:solidFill>
                  <a:srgbClr val="FFFFFF"/>
                </a:solidFill>
                <a:latin typeface="SB Sans Display Ext Semibold"/>
              </a:rPr>
              <a:t>·</a:t>
            </a:r>
            <a:r>
              <a:rPr lang="ru-RU" sz="4000" b="1" i="0" spc="-76" dirty="0">
                <a:solidFill>
                  <a:srgbClr val="FFFFFF"/>
                </a:solidFill>
                <a:latin typeface="SB Sans Display Ext Semibold"/>
              </a:rPr>
              <a:t> </a:t>
            </a:r>
            <a:r>
              <a:rPr sz="4000" b="1" i="0" spc="-76" dirty="0">
                <a:solidFill>
                  <a:srgbClr val="FFFFFF"/>
                </a:solidFill>
                <a:latin typeface="SB Sans Display Ext Semibold"/>
              </a:rPr>
              <a:t>1,8</a:t>
            </a:r>
            <a:r>
              <a:rPr lang="ru-RU" sz="4000" b="1" i="0" spc="-76" dirty="0">
                <a:solidFill>
                  <a:srgbClr val="FFFFFF"/>
                </a:solidFill>
                <a:latin typeface="SB Sans Display Ext Semibold"/>
              </a:rPr>
              <a:t> </a:t>
            </a:r>
            <a:r>
              <a:rPr sz="4000" b="1" i="0" spc="-76" dirty="0">
                <a:solidFill>
                  <a:srgbClr val="FFFFFF"/>
                </a:solidFill>
                <a:latin typeface="SB Sans Display Ext Semibold"/>
              </a:rPr>
              <a:t>·</a:t>
            </a:r>
            <a:r>
              <a:rPr lang="ru-RU" sz="4000" b="1" i="0" spc="-76" dirty="0">
                <a:solidFill>
                  <a:srgbClr val="FFFFFF"/>
                </a:solidFill>
                <a:latin typeface="SB Sans Display Ext Semibold"/>
              </a:rPr>
              <a:t> </a:t>
            </a:r>
            <a:r>
              <a:rPr sz="4000" b="1" i="0" spc="-76" dirty="0">
                <a:solidFill>
                  <a:srgbClr val="FFFFFF"/>
                </a:solidFill>
                <a:latin typeface="SB Sans Display Ext Semibold"/>
              </a:rPr>
              <a:t>2,6</a:t>
            </a:r>
          </a:p>
          <a:p>
            <a:pPr algn="ctr">
              <a:lnSpc>
                <a:spcPct val="105000"/>
              </a:lnSpc>
              <a:spcBef>
                <a:spcPts val="600"/>
              </a:spcBef>
            </a:pPr>
            <a:r>
              <a:rPr sz="2000" b="1" i="0" dirty="0" err="1">
                <a:solidFill>
                  <a:srgbClr val="FFFFFF"/>
                </a:solidFill>
                <a:latin typeface="SB Sans Display Semibold"/>
              </a:rPr>
              <a:t>трлн</a:t>
            </a:r>
            <a:r>
              <a:rPr sz="2000" b="1" i="0" dirty="0">
                <a:solidFill>
                  <a:srgbClr val="FFFFFF"/>
                </a:solidFill>
                <a:latin typeface="SB Sans Display Semibold"/>
              </a:rPr>
              <a:t> ₽/</a:t>
            </a:r>
            <a:r>
              <a:rPr sz="2000" b="1" i="0" dirty="0" err="1">
                <a:solidFill>
                  <a:srgbClr val="FFFFFF"/>
                </a:solidFill>
                <a:latin typeface="SB Sans Display Semibold"/>
              </a:rPr>
              <a:t>год</a:t>
            </a:r>
            <a:endParaRPr sz="2000" b="1" i="0" dirty="0">
              <a:solidFill>
                <a:srgbClr val="FFFFFF"/>
              </a:solidFill>
              <a:latin typeface="SB Sans Display Semibold"/>
            </a:endParaRPr>
          </a:p>
          <a:p>
            <a:pPr algn="ctr">
              <a:lnSpc>
                <a:spcPct val="105000"/>
              </a:lnSpc>
              <a:spcBef>
                <a:spcPts val="400"/>
              </a:spcBef>
            </a:pPr>
            <a:r>
              <a:rPr lang="ru-RU" sz="1700" b="0" i="0" dirty="0">
                <a:solidFill>
                  <a:srgbClr val="FFFFFF"/>
                </a:solidFill>
                <a:latin typeface="SB Sans Display"/>
              </a:rPr>
              <a:t>И</a:t>
            </a:r>
            <a:r>
              <a:rPr sz="1700" b="0" i="0" dirty="0" err="1">
                <a:solidFill>
                  <a:srgbClr val="FFFFFF"/>
                </a:solidFill>
                <a:latin typeface="SB Sans Display"/>
              </a:rPr>
              <a:t>тог</a:t>
            </a:r>
            <a:r>
              <a:rPr sz="1700" b="0" i="0" dirty="0">
                <a:solidFill>
                  <a:srgbClr val="FFFFFF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FFFFFF"/>
                </a:solidFill>
                <a:latin typeface="SB Sans Display"/>
              </a:rPr>
              <a:t>по</a:t>
            </a:r>
            <a:r>
              <a:rPr sz="1700" b="0" i="0" dirty="0">
                <a:solidFill>
                  <a:srgbClr val="FFFFFF"/>
                </a:solidFill>
                <a:latin typeface="SB Sans Display"/>
              </a:rPr>
              <a:t> </a:t>
            </a:r>
            <a:r>
              <a:rPr sz="1700" b="0" i="0" dirty="0" err="1">
                <a:solidFill>
                  <a:srgbClr val="FFFFFF"/>
                </a:solidFill>
                <a:latin typeface="SB Sans Display"/>
              </a:rPr>
              <a:t>охваченному</a:t>
            </a:r>
            <a:r>
              <a:rPr sz="1700" b="0" i="0" dirty="0">
                <a:solidFill>
                  <a:srgbClr val="FFFFFF"/>
                </a:solidFill>
                <a:latin typeface="SB Sans Display"/>
              </a:rPr>
              <a:t> </a:t>
            </a:r>
            <a:r>
              <a:rPr sz="1700" b="0" i="0" dirty="0" err="1">
                <a:solidFill>
                  <a:srgbClr val="FFFFFF"/>
                </a:solidFill>
                <a:latin typeface="SB Sans Display"/>
              </a:rPr>
              <a:t>периметру</a:t>
            </a:r>
            <a:endParaRPr sz="1700" b="0" i="0" dirty="0">
              <a:solidFill>
                <a:srgbClr val="FFFFFF"/>
              </a:solidFill>
              <a:latin typeface="SB Sans Display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1832336" y="5672327"/>
            <a:ext cx="5779007" cy="4020312"/>
          </a:xfrm>
          <a:prstGeom prst="roundRect">
            <a:avLst>
              <a:gd name="adj" fmla="val 3184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11832336" y="5946647"/>
            <a:ext cx="54864" cy="3471672"/>
          </a:xfrm>
          <a:prstGeom prst="rect">
            <a:avLst/>
          </a:prstGeom>
          <a:solidFill>
            <a:srgbClr val="56FF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sd:card_label"/>
          <p:cNvSpPr txBox="1"/>
          <p:nvPr/>
        </p:nvSpPr>
        <p:spPr>
          <a:xfrm>
            <a:off x="12152376" y="5928359"/>
            <a:ext cx="5230368" cy="41148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900" b="1" i="0" cap="all" spc="-76">
                <a:gradFill>
                  <a:gsLst>
                    <a:gs pos="0">
                      <a:srgbClr val="56FF71"/>
                    </a:gs>
                    <a:gs pos="100000">
                      <a:srgbClr val="29FFCC"/>
                    </a:gs>
                  </a:gsLst>
                  <a:lin ang="0" scaled="1"/>
                </a:gradFill>
                <a:latin typeface="SB Sans Display Ext Semibold"/>
              </a:rPr>
              <a:t>Что важно проговорить</a:t>
            </a:r>
          </a:p>
        </p:txBody>
      </p:sp>
      <p:sp>
        <p:nvSpPr>
          <p:cNvPr id="12" name="sd:body"/>
          <p:cNvSpPr txBox="1"/>
          <p:nvPr/>
        </p:nvSpPr>
        <p:spPr>
          <a:xfrm>
            <a:off x="12152376" y="6449567"/>
            <a:ext cx="5230368" cy="1946238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marL="211974" indent="-211974" algn="l">
              <a:lnSpc>
                <a:spcPct val="120000"/>
              </a:lnSpc>
              <a:buClr>
                <a:srgbClr val="56FF71"/>
              </a:buClr>
              <a:buFont typeface="SB Sans Display Semibold"/>
              <a:buChar char="•"/>
            </a:pPr>
            <a:r>
              <a:rPr lang="ru-RU" sz="1700" dirty="0">
                <a:solidFill>
                  <a:srgbClr val="E5E7EB"/>
                </a:solidFill>
                <a:latin typeface="SB Sans Display"/>
              </a:rPr>
              <a:t>Т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орговля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откалибрована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наиболее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подробно</a:t>
            </a:r>
            <a:r>
              <a:rPr lang="ru-RU" sz="1700" b="0" i="0" dirty="0">
                <a:solidFill>
                  <a:srgbClr val="E5E7EB"/>
                </a:solidFill>
                <a:latin typeface="SB Sans Display"/>
              </a:rPr>
              <a:t>.</a:t>
            </a:r>
            <a:endParaRPr sz="1700" b="0" i="0" dirty="0">
              <a:solidFill>
                <a:srgbClr val="E5E7EB"/>
              </a:solidFill>
              <a:latin typeface="SB Sans Display"/>
            </a:endParaRPr>
          </a:p>
          <a:p>
            <a:pPr marL="211974" indent="-211974" algn="l">
              <a:lnSpc>
                <a:spcPct val="120000"/>
              </a:lnSpc>
              <a:buClr>
                <a:srgbClr val="56FF71"/>
              </a:buClr>
              <a:buFont typeface="SB Sans Display Semibold"/>
              <a:buChar char="•"/>
            </a:pPr>
            <a:r>
              <a:rPr lang="ru-RU" sz="1700" b="0" i="0" dirty="0">
                <a:solidFill>
                  <a:srgbClr val="E5E7EB"/>
                </a:solidFill>
                <a:latin typeface="SB Sans Display"/>
              </a:rPr>
              <a:t>Н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едвижимость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входит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в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укрупнённый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сервисный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блок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вместе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с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логистикой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и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медициной</a:t>
            </a:r>
            <a:r>
              <a:rPr lang="ru-RU" sz="1700" b="0" i="0" dirty="0">
                <a:solidFill>
                  <a:srgbClr val="E5E7EB"/>
                </a:solidFill>
                <a:latin typeface="SB Sans Display"/>
              </a:rPr>
              <a:t>.</a:t>
            </a:r>
            <a:endParaRPr sz="1700" b="0" i="0" dirty="0">
              <a:solidFill>
                <a:srgbClr val="E5E7EB"/>
              </a:solidFill>
              <a:latin typeface="SB Sans Display"/>
            </a:endParaRPr>
          </a:p>
          <a:p>
            <a:pPr marL="211974" indent="-211974" algn="l">
              <a:lnSpc>
                <a:spcPct val="120000"/>
              </a:lnSpc>
              <a:buClr>
                <a:srgbClr val="56FF71"/>
              </a:buClr>
              <a:buFont typeface="SB Sans Display Semibold"/>
              <a:buChar char="•"/>
            </a:pPr>
            <a:r>
              <a:rPr lang="ru-RU" sz="1700" b="0" i="0" dirty="0">
                <a:solidFill>
                  <a:srgbClr val="E5E7EB"/>
                </a:solidFill>
                <a:latin typeface="SB Sans Display"/>
              </a:rPr>
              <a:t>П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роизводственный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ИИ в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промышленности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в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текущий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расчёт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не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включён</a:t>
            </a:r>
            <a:r>
              <a:rPr lang="ru-RU" sz="1700" b="0" i="0" dirty="0">
                <a:solidFill>
                  <a:srgbClr val="E5E7EB"/>
                </a:solidFill>
                <a:latin typeface="SB Sans Display"/>
              </a:rPr>
              <a:t>.</a:t>
            </a:r>
            <a:endParaRPr sz="1700" b="0" i="0" dirty="0">
              <a:solidFill>
                <a:srgbClr val="E5E7EB"/>
              </a:solidFill>
              <a:latin typeface="SB Sans Display"/>
            </a:endParaRPr>
          </a:p>
        </p:txBody>
      </p:sp>
      <p:pic>
        <p:nvPicPr>
          <p:cNvPr id="13" name="sd:chrome:cobrand" descr="sm_logo_d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6" y="413766"/>
            <a:ext cx="1868341" cy="192024"/>
          </a:xfrm>
          <a:prstGeom prst="rect">
            <a:avLst/>
          </a:prstGeom>
        </p:spPr>
      </p:pic>
      <p:sp>
        <p:nvSpPr>
          <p:cNvPr id="14" name="sd:chrome:cobrand"/>
          <p:cNvSpPr txBox="1"/>
          <p:nvPr/>
        </p:nvSpPr>
        <p:spPr>
          <a:xfrm>
            <a:off x="2650610" y="221742"/>
            <a:ext cx="307238" cy="57607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>
              <a:lnSpc>
                <a:spcPct val="108000"/>
              </a:lnSpc>
            </a:pPr>
            <a:r>
              <a:rPr sz="1889" b="1" i="0">
                <a:solidFill>
                  <a:srgbClr val="56FF71"/>
                </a:solidFill>
                <a:latin typeface="SB Sans Display Ext Semibold"/>
              </a:rPr>
              <a:t>×</a:t>
            </a:r>
          </a:p>
        </p:txBody>
      </p:sp>
      <p:pic>
        <p:nvPicPr>
          <p:cNvPr id="15" name="sd:chrome:cobrand" descr="di_logo_dar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3462" y="365760"/>
            <a:ext cx="2010373" cy="288036"/>
          </a:xfrm>
          <a:prstGeom prst="rect">
            <a:avLst/>
          </a:prstGeom>
        </p:spPr>
      </p:pic>
      <p:sp>
        <p:nvSpPr>
          <p:cNvPr id="16" name="sd:chrome:pagenum"/>
          <p:cNvSpPr txBox="1"/>
          <p:nvPr/>
        </p:nvSpPr>
        <p:spPr>
          <a:xfrm>
            <a:off x="16514064" y="365760"/>
            <a:ext cx="1097280" cy="310896"/>
          </a:xfrm>
          <a:prstGeom prst="rect">
            <a:avLst/>
          </a:prstGeom>
          <a:noFill/>
        </p:spPr>
        <p:txBody>
          <a:bodyPr wrap="square" lIns="0" rIns="0" anchor="ctr">
            <a:spAutoFit/>
          </a:bodyPr>
          <a:lstStyle/>
          <a:p>
            <a:pPr algn="r">
              <a:lnSpc>
                <a:spcPct val="108000"/>
              </a:lnSpc>
            </a:pPr>
            <a:r>
              <a:rPr sz="1200" b="0" i="0">
                <a:solidFill>
                  <a:srgbClr val="E5E7EB"/>
                </a:solidFill>
                <a:latin typeface="SB Sans Text"/>
              </a:rPr>
              <a:t>14 / 20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020E17">
              <a:alpha val="3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sd:h1"/>
          <p:cNvSpPr txBox="1"/>
          <p:nvPr/>
        </p:nvSpPr>
        <p:spPr>
          <a:xfrm>
            <a:off x="676656" y="932688"/>
            <a:ext cx="16934688" cy="11155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 i="0" cap="all" spc="-76">
                <a:solidFill>
                  <a:srgbClr val="FFFFFF"/>
                </a:solidFill>
                <a:latin typeface="SB Sans Display Ext Semibold"/>
              </a:rPr>
              <a:t>Этап 3: актуализация выводов по данным 2025–2026 годов</a:t>
            </a:r>
          </a:p>
        </p:txBody>
      </p:sp>
      <p:sp>
        <p:nvSpPr>
          <p:cNvPr id="4" name="sd:sub"/>
          <p:cNvSpPr txBox="1"/>
          <p:nvPr/>
        </p:nvSpPr>
        <p:spPr>
          <a:xfrm>
            <a:off x="676656" y="1994408"/>
            <a:ext cx="16934688" cy="79756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После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основного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цикла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исследования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выводы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дополнительно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проверены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по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 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свежим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российским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и 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международным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данным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.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Проверялась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не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 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новизна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примеров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, а 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устойчивость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причинной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логики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 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модели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76656" y="3112007"/>
            <a:ext cx="4027932" cy="2377440"/>
          </a:xfrm>
          <a:prstGeom prst="roundRect">
            <a:avLst>
              <a:gd name="adj" fmla="val 5384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6" name="sd:line"/>
          <p:cNvCxnSpPr/>
          <p:nvPr/>
        </p:nvCxnSpPr>
        <p:spPr>
          <a:xfrm>
            <a:off x="950976" y="3130295"/>
            <a:ext cx="3479292" cy="0"/>
          </a:xfrm>
          <a:prstGeom prst="line">
            <a:avLst/>
          </a:prstGeom>
          <a:ln w="31750">
            <a:solidFill>
              <a:srgbClr val="56FF71">
                <a:alpha val="9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sd:card_label"/>
          <p:cNvSpPr txBox="1"/>
          <p:nvPr/>
        </p:nvSpPr>
        <p:spPr>
          <a:xfrm>
            <a:off x="950976" y="3313175"/>
            <a:ext cx="3570732" cy="68580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 i="0" cap="all" spc="-76">
                <a:gradFill>
                  <a:gsLst>
                    <a:gs pos="0">
                      <a:srgbClr val="56FF71"/>
                    </a:gs>
                    <a:gs pos="100000">
                      <a:srgbClr val="29FFCC"/>
                    </a:gs>
                  </a:gsLst>
                  <a:lin ang="0" scaled="1"/>
                </a:gradFill>
                <a:latin typeface="SB Sans Display Ext Semibold"/>
              </a:rPr>
              <a:t>Официальная статистика</a:t>
            </a:r>
          </a:p>
        </p:txBody>
      </p:sp>
      <p:sp>
        <p:nvSpPr>
          <p:cNvPr id="8" name="sd:body"/>
          <p:cNvSpPr txBox="1"/>
          <p:nvPr/>
        </p:nvSpPr>
        <p:spPr>
          <a:xfrm>
            <a:off x="950976" y="4072128"/>
            <a:ext cx="3570732" cy="137160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Данные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 НИУ ВШЭ и 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Росстата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 о 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проникновении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 ИИ и 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структуре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эффектов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 в 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российских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организациях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978908" y="3112007"/>
            <a:ext cx="4027932" cy="2377440"/>
          </a:xfrm>
          <a:prstGeom prst="roundRect">
            <a:avLst>
              <a:gd name="adj" fmla="val 5384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0" name="sd:line"/>
          <p:cNvCxnSpPr/>
          <p:nvPr/>
        </p:nvCxnSpPr>
        <p:spPr>
          <a:xfrm>
            <a:off x="5253228" y="3130295"/>
            <a:ext cx="3479292" cy="0"/>
          </a:xfrm>
          <a:prstGeom prst="line">
            <a:avLst/>
          </a:prstGeom>
          <a:ln w="31750">
            <a:solidFill>
              <a:srgbClr val="56FF71">
                <a:alpha val="9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sd:card_label"/>
          <p:cNvSpPr txBox="1"/>
          <p:nvPr/>
        </p:nvSpPr>
        <p:spPr>
          <a:xfrm>
            <a:off x="5253228" y="3313175"/>
            <a:ext cx="3570732" cy="68580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 i="0" cap="all" spc="-76">
                <a:gradFill>
                  <a:gsLst>
                    <a:gs pos="0">
                      <a:srgbClr val="56FF71"/>
                    </a:gs>
                    <a:gs pos="100000">
                      <a:srgbClr val="29FFCC"/>
                    </a:gs>
                  </a:gsLst>
                  <a:lin ang="0" scaled="1"/>
                </a:gradFill>
                <a:latin typeface="SB Sans Display Ext Semibold"/>
              </a:rPr>
              <a:t>Корпоративные кейсы</a:t>
            </a:r>
          </a:p>
        </p:txBody>
      </p:sp>
      <p:sp>
        <p:nvSpPr>
          <p:cNvPr id="12" name="sd:body"/>
          <p:cNvSpPr txBox="1"/>
          <p:nvPr/>
        </p:nvSpPr>
        <p:spPr>
          <a:xfrm>
            <a:off x="5253228" y="4072128"/>
            <a:ext cx="3570732" cy="137160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Публичные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внедрения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 с 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измеримыми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метриками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процесса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, а 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не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только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 с 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описанием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технологии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281160" y="3112007"/>
            <a:ext cx="4027932" cy="2377440"/>
          </a:xfrm>
          <a:prstGeom prst="roundRect">
            <a:avLst>
              <a:gd name="adj" fmla="val 5384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4" name="sd:line"/>
          <p:cNvCxnSpPr/>
          <p:nvPr/>
        </p:nvCxnSpPr>
        <p:spPr>
          <a:xfrm>
            <a:off x="9555480" y="3130295"/>
            <a:ext cx="3479292" cy="0"/>
          </a:xfrm>
          <a:prstGeom prst="line">
            <a:avLst/>
          </a:prstGeom>
          <a:ln w="31750">
            <a:solidFill>
              <a:srgbClr val="56FF71">
                <a:alpha val="9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sd:card_label"/>
          <p:cNvSpPr txBox="1"/>
          <p:nvPr/>
        </p:nvSpPr>
        <p:spPr>
          <a:xfrm>
            <a:off x="9555480" y="3313175"/>
            <a:ext cx="3570732" cy="68580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 i="0" cap="all" spc="-76">
                <a:gradFill>
                  <a:gsLst>
                    <a:gs pos="0">
                      <a:srgbClr val="56FF71"/>
                    </a:gs>
                    <a:gs pos="100000">
                      <a:srgbClr val="29FFCC"/>
                    </a:gs>
                  </a:gsLst>
                  <a:lin ang="0" scaled="1"/>
                </a:gradFill>
                <a:latin typeface="SB Sans Display Ext Semibold"/>
              </a:rPr>
              <a:t>Эксперименты</a:t>
            </a:r>
          </a:p>
        </p:txBody>
      </p:sp>
      <p:sp>
        <p:nvSpPr>
          <p:cNvPr id="16" name="sd:body"/>
          <p:cNvSpPr txBox="1"/>
          <p:nvPr/>
        </p:nvSpPr>
        <p:spPr>
          <a:xfrm>
            <a:off x="9555480" y="4072128"/>
            <a:ext cx="3570732" cy="137160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Контролируемые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 и 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полевые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исследования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, 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отделяющие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производительность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от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экономического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результата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3583412" y="3112007"/>
            <a:ext cx="4027932" cy="2377440"/>
          </a:xfrm>
          <a:prstGeom prst="roundRect">
            <a:avLst>
              <a:gd name="adj" fmla="val 5384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8" name="sd:line"/>
          <p:cNvCxnSpPr/>
          <p:nvPr/>
        </p:nvCxnSpPr>
        <p:spPr>
          <a:xfrm>
            <a:off x="13857732" y="3130295"/>
            <a:ext cx="3479292" cy="0"/>
          </a:xfrm>
          <a:prstGeom prst="line">
            <a:avLst/>
          </a:prstGeom>
          <a:ln w="31750">
            <a:solidFill>
              <a:srgbClr val="56FF71">
                <a:alpha val="9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sd:card_label"/>
          <p:cNvSpPr txBox="1"/>
          <p:nvPr/>
        </p:nvSpPr>
        <p:spPr>
          <a:xfrm>
            <a:off x="13857732" y="3313175"/>
            <a:ext cx="3570732" cy="36183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 i="0" cap="all" spc="-76" dirty="0" err="1">
                <a:gradFill>
                  <a:gsLst>
                    <a:gs pos="0">
                      <a:srgbClr val="56FF71"/>
                    </a:gs>
                    <a:gs pos="100000">
                      <a:srgbClr val="29FFCC"/>
                    </a:gs>
                  </a:gsLst>
                  <a:lin ang="0" scaled="1"/>
                </a:gradFill>
                <a:latin typeface="SB Sans Display Ext Semibold"/>
              </a:rPr>
              <a:t>Конференции</a:t>
            </a:r>
            <a:r>
              <a:rPr lang="ru-RU" sz="1700" b="1" cap="all" spc="-76" dirty="0">
                <a:gradFill>
                  <a:gsLst>
                    <a:gs pos="0">
                      <a:srgbClr val="56FF71"/>
                    </a:gs>
                    <a:gs pos="100000">
                      <a:srgbClr val="29FFCC"/>
                    </a:gs>
                  </a:gsLst>
                  <a:lin ang="0" scaled="1"/>
                </a:gradFill>
                <a:latin typeface="SB Sans Display Ext Semibold"/>
              </a:rPr>
              <a:t>-</a:t>
            </a:r>
            <a:r>
              <a:rPr sz="1700" b="1" i="0" cap="all" spc="-76" dirty="0">
                <a:gradFill>
                  <a:gsLst>
                    <a:gs pos="0">
                      <a:srgbClr val="56FF71"/>
                    </a:gs>
                    <a:gs pos="100000">
                      <a:srgbClr val="29FFCC"/>
                    </a:gs>
                  </a:gsLst>
                  <a:lin ang="0" scaled="1"/>
                </a:gradFill>
                <a:latin typeface="SB Sans Display Ext Semibold"/>
              </a:rPr>
              <a:t>2026</a:t>
            </a:r>
          </a:p>
        </p:txBody>
      </p:sp>
      <p:sp>
        <p:nvSpPr>
          <p:cNvPr id="20" name="sd:body"/>
          <p:cNvSpPr txBox="1"/>
          <p:nvPr/>
        </p:nvSpPr>
        <p:spPr>
          <a:xfrm>
            <a:off x="13857732" y="4072128"/>
            <a:ext cx="3570732" cy="137160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Программы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 и 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выступления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профильных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конференций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, 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включая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антихайповую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повестку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76656" y="5763767"/>
            <a:ext cx="8330183" cy="2868168"/>
          </a:xfrm>
          <a:prstGeom prst="roundRect">
            <a:avLst>
              <a:gd name="adj" fmla="val 4463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sd:eyebrow"/>
          <p:cNvSpPr txBox="1"/>
          <p:nvPr/>
        </p:nvSpPr>
        <p:spPr>
          <a:xfrm>
            <a:off x="1042416" y="5992367"/>
            <a:ext cx="7598663" cy="310896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 i="0" spc="120">
                <a:solidFill>
                  <a:srgbClr val="56FF71"/>
                </a:solidFill>
                <a:latin typeface="SB Sans Display Ext Semibold"/>
              </a:rPr>
              <a:t>ВЫВОД 1</a:t>
            </a:r>
          </a:p>
        </p:txBody>
      </p:sp>
      <p:sp>
        <p:nvSpPr>
          <p:cNvPr id="23" name="sd:body"/>
          <p:cNvSpPr txBox="1"/>
          <p:nvPr/>
        </p:nvSpPr>
        <p:spPr>
          <a:xfrm>
            <a:off x="1042416" y="6330696"/>
            <a:ext cx="7598663" cy="430887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dirty="0">
                <a:solidFill>
                  <a:srgbClr val="FFFFFF"/>
                </a:solidFill>
                <a:latin typeface="SB Sans Display Semibold"/>
              </a:rPr>
              <a:t>AI </a:t>
            </a:r>
            <a:r>
              <a:rPr lang="en-US" sz="2200" b="1" i="0" dirty="0">
                <a:solidFill>
                  <a:srgbClr val="FFFFFF"/>
                </a:solidFill>
                <a:latin typeface="SB Sans Display Semibold"/>
              </a:rPr>
              <a:t>C</a:t>
            </a:r>
            <a:r>
              <a:rPr sz="2200" b="1" i="0" dirty="0">
                <a:solidFill>
                  <a:srgbClr val="FFFFFF"/>
                </a:solidFill>
                <a:latin typeface="SB Sans Display Semibold"/>
              </a:rPr>
              <a:t>apability ≠ AI </a:t>
            </a:r>
            <a:r>
              <a:rPr lang="en-US" sz="2200" b="1" i="0" dirty="0">
                <a:solidFill>
                  <a:srgbClr val="FFFFFF"/>
                </a:solidFill>
                <a:latin typeface="SB Sans Display Semibold"/>
              </a:rPr>
              <a:t>V</a:t>
            </a:r>
            <a:r>
              <a:rPr sz="2200" b="1" i="0" dirty="0">
                <a:solidFill>
                  <a:srgbClr val="FFFFFF"/>
                </a:solidFill>
                <a:latin typeface="SB Sans Display Semibold"/>
              </a:rPr>
              <a:t>alue</a:t>
            </a:r>
          </a:p>
        </p:txBody>
      </p:sp>
      <p:sp>
        <p:nvSpPr>
          <p:cNvPr id="24" name="sd:body"/>
          <p:cNvSpPr txBox="1"/>
          <p:nvPr/>
        </p:nvSpPr>
        <p:spPr>
          <a:xfrm>
            <a:off x="1042416" y="6861048"/>
            <a:ext cx="7598663" cy="1679448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Доступ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к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сильной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модели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создаёт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технологическую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возможность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,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но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экономический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результат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определяется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выбором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задачи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,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экспертизой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человека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,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данными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, 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интеграцией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 и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устройством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700" b="0" i="0" dirty="0" err="1">
                <a:solidFill>
                  <a:srgbClr val="E5E7EB"/>
                </a:solidFill>
                <a:latin typeface="SB Sans Display"/>
              </a:rPr>
              <a:t>процесса</a:t>
            </a:r>
            <a:r>
              <a:rPr sz="1700" b="0" i="0" dirty="0">
                <a:solidFill>
                  <a:srgbClr val="E5E7EB"/>
                </a:solidFill>
                <a:latin typeface="SB Sans Display"/>
              </a:rPr>
              <a:t>.</a:t>
            </a:r>
          </a:p>
        </p:txBody>
      </p:sp>
      <p:sp>
        <p:nvSpPr>
          <p:cNvPr id="25" name="sd:plate"/>
          <p:cNvSpPr/>
          <p:nvPr/>
        </p:nvSpPr>
        <p:spPr>
          <a:xfrm>
            <a:off x="9281160" y="5763767"/>
            <a:ext cx="8330183" cy="2868168"/>
          </a:xfrm>
          <a:prstGeom prst="roundRect">
            <a:avLst>
              <a:gd name="adj" fmla="val 4463"/>
            </a:avLst>
          </a:prstGeom>
          <a:gradFill>
            <a:gsLst>
              <a:gs pos="0">
                <a:srgbClr val="6624FA"/>
              </a:gs>
              <a:gs pos="100000">
                <a:srgbClr val="23DBB0"/>
              </a:gs>
            </a:gsLst>
            <a:lin ang="21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sd:eyebrow"/>
          <p:cNvSpPr txBox="1"/>
          <p:nvPr/>
        </p:nvSpPr>
        <p:spPr>
          <a:xfrm>
            <a:off x="9646920" y="5992367"/>
            <a:ext cx="7598663" cy="310896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 i="0" spc="120">
                <a:solidFill>
                  <a:srgbClr val="FFFFFF"/>
                </a:solidFill>
                <a:latin typeface="SB Sans Display Ext Semibold"/>
              </a:rPr>
              <a:t>ВЫВОД 2</a:t>
            </a:r>
          </a:p>
        </p:txBody>
      </p:sp>
      <p:sp>
        <p:nvSpPr>
          <p:cNvPr id="27" name="sd:body"/>
          <p:cNvSpPr txBox="1"/>
          <p:nvPr/>
        </p:nvSpPr>
        <p:spPr>
          <a:xfrm>
            <a:off x="9646920" y="6330696"/>
            <a:ext cx="7598663" cy="45720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>
                <a:solidFill>
                  <a:srgbClr val="FFFFFF"/>
                </a:solidFill>
                <a:latin typeface="SB Sans Display Semibold"/>
              </a:rPr>
              <a:t>Единицей масштабирования становится процесс</a:t>
            </a:r>
          </a:p>
        </p:txBody>
      </p:sp>
      <p:sp>
        <p:nvSpPr>
          <p:cNvPr id="28" name="sd:body"/>
          <p:cNvSpPr txBox="1"/>
          <p:nvPr/>
        </p:nvSpPr>
        <p:spPr>
          <a:xfrm>
            <a:off x="9646920" y="6861048"/>
            <a:ext cx="7598663" cy="1679448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0" i="0" dirty="0" err="1">
                <a:solidFill>
                  <a:srgbClr val="FFFFFF"/>
                </a:solidFill>
                <a:latin typeface="SB Sans Display"/>
              </a:rPr>
              <a:t>Основной</a:t>
            </a:r>
            <a:r>
              <a:rPr sz="1700" b="0" i="0" dirty="0">
                <a:solidFill>
                  <a:srgbClr val="FFFFFF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FFFFFF"/>
                </a:solidFill>
                <a:latin typeface="SB Sans Display"/>
              </a:rPr>
              <a:t>переход</a:t>
            </a:r>
            <a:r>
              <a:rPr sz="1700" b="0" i="0" dirty="0">
                <a:solidFill>
                  <a:srgbClr val="FFFFFF"/>
                </a:solidFill>
                <a:latin typeface="SB Sans Display"/>
              </a:rPr>
              <a:t> 2026 </a:t>
            </a:r>
            <a:r>
              <a:rPr sz="1700" b="0" i="0" dirty="0" err="1">
                <a:solidFill>
                  <a:srgbClr val="FFFFFF"/>
                </a:solidFill>
                <a:latin typeface="SB Sans Display"/>
              </a:rPr>
              <a:t>года</a:t>
            </a:r>
            <a:r>
              <a:rPr sz="1700" b="0" i="0" dirty="0">
                <a:solidFill>
                  <a:srgbClr val="FFFFFF"/>
                </a:solidFill>
                <a:latin typeface="SB Sans Display"/>
              </a:rPr>
              <a:t> — </a:t>
            </a:r>
            <a:r>
              <a:rPr sz="1700" b="0" i="0" dirty="0" err="1">
                <a:solidFill>
                  <a:srgbClr val="FFFFFF"/>
                </a:solidFill>
                <a:latin typeface="SB Sans Display"/>
              </a:rPr>
              <a:t>от</a:t>
            </a:r>
            <a:r>
              <a:rPr sz="1700" b="0" i="0" dirty="0">
                <a:solidFill>
                  <a:srgbClr val="FFFFFF"/>
                </a:solidFill>
                <a:latin typeface="SB Sans Display"/>
              </a:rPr>
              <a:t> </a:t>
            </a:r>
            <a:r>
              <a:rPr sz="1700" b="0" i="0" dirty="0" err="1">
                <a:solidFill>
                  <a:srgbClr val="FFFFFF"/>
                </a:solidFill>
                <a:latin typeface="SB Sans Display"/>
              </a:rPr>
              <a:t>индивидуального</a:t>
            </a:r>
            <a:r>
              <a:rPr sz="1700" b="0" i="0" dirty="0">
                <a:solidFill>
                  <a:srgbClr val="FFFFFF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FFFFFF"/>
                </a:solidFill>
                <a:latin typeface="SB Sans Display"/>
              </a:rPr>
              <a:t>помощника</a:t>
            </a:r>
            <a:r>
              <a:rPr sz="1700" b="0" i="0" dirty="0">
                <a:solidFill>
                  <a:srgbClr val="FFFFFF"/>
                </a:solidFill>
                <a:latin typeface="SB Sans Display"/>
              </a:rPr>
              <a:t> к workflow, </a:t>
            </a:r>
            <a:r>
              <a:rPr sz="1700" b="0" i="0" dirty="0" err="1">
                <a:solidFill>
                  <a:srgbClr val="FFFFFF"/>
                </a:solidFill>
                <a:latin typeface="SB Sans Display"/>
              </a:rPr>
              <a:t>где</a:t>
            </a:r>
            <a:r>
              <a:rPr sz="1700" b="0" i="0" dirty="0">
                <a:solidFill>
                  <a:srgbClr val="FFFFFF"/>
                </a:solidFill>
                <a:latin typeface="SB Sans Display"/>
              </a:rPr>
              <a:t> ИИ </a:t>
            </a:r>
            <a:r>
              <a:rPr sz="1700" b="0" i="0" dirty="0" err="1">
                <a:solidFill>
                  <a:srgbClr val="FFFFFF"/>
                </a:solidFill>
                <a:latin typeface="SB Sans Display"/>
              </a:rPr>
              <a:t>получает</a:t>
            </a:r>
            <a:r>
              <a:rPr sz="1700" b="0" i="0" dirty="0">
                <a:solidFill>
                  <a:srgbClr val="FFFFFF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FFFFFF"/>
                </a:solidFill>
                <a:latin typeface="SB Sans Display"/>
              </a:rPr>
              <a:t>контекст</a:t>
            </a:r>
            <a:r>
              <a:rPr sz="1700" b="0" i="0" dirty="0">
                <a:solidFill>
                  <a:srgbClr val="FFFFFF"/>
                </a:solidFill>
                <a:latin typeface="SB Sans Display"/>
              </a:rPr>
              <a:t>, </a:t>
            </a:r>
            <a:r>
              <a:rPr sz="1700" b="0" i="0" dirty="0" err="1">
                <a:solidFill>
                  <a:srgbClr val="FFFFFF"/>
                </a:solidFill>
                <a:latin typeface="SB Sans Display"/>
              </a:rPr>
              <a:t>инструменты</a:t>
            </a:r>
            <a:r>
              <a:rPr sz="1700" b="0" i="0" dirty="0">
                <a:solidFill>
                  <a:srgbClr val="FFFFFF"/>
                </a:solidFill>
                <a:latin typeface="SB Sans Display"/>
              </a:rPr>
              <a:t> и </a:t>
            </a:r>
            <a:r>
              <a:rPr sz="1700" b="0" i="0" dirty="0" err="1">
                <a:solidFill>
                  <a:srgbClr val="FFFFFF"/>
                </a:solidFill>
                <a:latin typeface="SB Sans Display"/>
              </a:rPr>
              <a:t>ограниченные</a:t>
            </a:r>
            <a:r>
              <a:rPr sz="1700" b="0" i="0" dirty="0">
                <a:solidFill>
                  <a:srgbClr val="FFFFFF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FFFFFF"/>
                </a:solidFill>
                <a:latin typeface="SB Sans Display"/>
              </a:rPr>
              <a:t>права</a:t>
            </a:r>
            <a:r>
              <a:rPr sz="1700" b="0" i="0" dirty="0">
                <a:solidFill>
                  <a:srgbClr val="FFFFFF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FFFFFF"/>
                </a:solidFill>
                <a:latin typeface="SB Sans Display"/>
              </a:rPr>
              <a:t>на</a:t>
            </a:r>
            <a:r>
              <a:rPr sz="1700" b="0" i="0" dirty="0">
                <a:solidFill>
                  <a:srgbClr val="FFFFFF"/>
                </a:solidFill>
                <a:latin typeface="SB Sans Display"/>
              </a:rPr>
              <a:t> </a:t>
            </a:r>
            <a:r>
              <a:rPr sz="1700" b="0" i="0" dirty="0" err="1">
                <a:solidFill>
                  <a:srgbClr val="FFFFFF"/>
                </a:solidFill>
                <a:latin typeface="SB Sans Display"/>
              </a:rPr>
              <a:t>действие</a:t>
            </a:r>
            <a:r>
              <a:rPr sz="1700" b="0" i="0" dirty="0">
                <a:solidFill>
                  <a:srgbClr val="FFFFFF"/>
                </a:solidFill>
                <a:latin typeface="SB Sans Display"/>
              </a:rPr>
              <a:t>, а </a:t>
            </a:r>
            <a:r>
              <a:rPr sz="1700" b="0" i="0" dirty="0" err="1">
                <a:solidFill>
                  <a:srgbClr val="FFFFFF"/>
                </a:solidFill>
                <a:latin typeface="SB Sans Display"/>
              </a:rPr>
              <a:t>человек</a:t>
            </a:r>
            <a:r>
              <a:rPr sz="1700" b="0" i="0" dirty="0">
                <a:solidFill>
                  <a:srgbClr val="FFFFFF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FFFFFF"/>
                </a:solidFill>
                <a:latin typeface="SB Sans Display"/>
              </a:rPr>
              <a:t>сохраняет</a:t>
            </a:r>
            <a:r>
              <a:rPr sz="1700" b="0" i="0" dirty="0">
                <a:solidFill>
                  <a:srgbClr val="FFFFFF"/>
                </a:solidFill>
                <a:latin typeface="SB Sans Display"/>
              </a:rPr>
              <a:t> </a:t>
            </a:r>
            <a:r>
              <a:rPr sz="1700" b="0" i="0" dirty="0" err="1">
                <a:solidFill>
                  <a:srgbClr val="FFFFFF"/>
                </a:solidFill>
                <a:latin typeface="SB Sans Display"/>
              </a:rPr>
              <a:t>ответственность</a:t>
            </a:r>
            <a:r>
              <a:rPr sz="1700" b="0" i="0" dirty="0">
                <a:solidFill>
                  <a:srgbClr val="FFFFFF"/>
                </a:solidFill>
                <a:latin typeface="SB Sans Display"/>
              </a:rPr>
              <a:t> и </a:t>
            </a:r>
            <a:r>
              <a:rPr sz="1700" b="0" i="0" dirty="0" err="1">
                <a:solidFill>
                  <a:srgbClr val="FFFFFF"/>
                </a:solidFill>
                <a:latin typeface="SB Sans Display"/>
              </a:rPr>
              <a:t>исключения</a:t>
            </a:r>
            <a:r>
              <a:rPr sz="1700" b="0" i="0" dirty="0">
                <a:solidFill>
                  <a:srgbClr val="FFFFFF"/>
                </a:solidFill>
                <a:latin typeface="SB Sans Display"/>
              </a:rPr>
              <a:t>.</a:t>
            </a:r>
          </a:p>
        </p:txBody>
      </p:sp>
      <p:sp>
        <p:nvSpPr>
          <p:cNvPr id="29" name="sd:plate"/>
          <p:cNvSpPr/>
          <p:nvPr/>
        </p:nvSpPr>
        <p:spPr>
          <a:xfrm>
            <a:off x="676656" y="8906256"/>
            <a:ext cx="16934688" cy="786384"/>
          </a:xfrm>
          <a:prstGeom prst="roundRect">
            <a:avLst>
              <a:gd name="adj" fmla="val 16279"/>
            </a:avLst>
          </a:prstGeom>
          <a:gradFill>
            <a:gsLst>
              <a:gs pos="0">
                <a:srgbClr val="2BFDCC"/>
              </a:gs>
              <a:gs pos="100000">
                <a:srgbClr val="56FF71"/>
              </a:gs>
            </a:gsLst>
            <a:lin ang="21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sd:body"/>
          <p:cNvSpPr txBox="1"/>
          <p:nvPr/>
        </p:nvSpPr>
        <p:spPr>
          <a:xfrm>
            <a:off x="996695" y="8906256"/>
            <a:ext cx="16294608" cy="786384"/>
          </a:xfrm>
          <a:prstGeom prst="rect">
            <a:avLst/>
          </a:prstGeom>
          <a:noFill/>
        </p:spPr>
        <p:txBody>
          <a:bodyPr wrap="square" lIns="0" r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900" b="1" i="0" dirty="0" err="1">
                <a:solidFill>
                  <a:srgbClr val="041014"/>
                </a:solidFill>
                <a:latin typeface="SB Sans Display Semibold"/>
              </a:rPr>
              <a:t>Новые</a:t>
            </a:r>
            <a:r>
              <a:rPr sz="1900" b="1" i="0" dirty="0">
                <a:solidFill>
                  <a:srgbClr val="041014"/>
                </a:solidFill>
                <a:latin typeface="SB Sans Display Semibold"/>
              </a:rPr>
              <a:t> </a:t>
            </a:r>
            <a:r>
              <a:rPr sz="1900" b="1" i="0" dirty="0" err="1">
                <a:solidFill>
                  <a:srgbClr val="041014"/>
                </a:solidFill>
                <a:latin typeface="SB Sans Display Semibold"/>
              </a:rPr>
              <a:t>данные</a:t>
            </a:r>
            <a:r>
              <a:rPr sz="1900" b="1" i="0" dirty="0">
                <a:solidFill>
                  <a:srgbClr val="041014"/>
                </a:solidFill>
                <a:latin typeface="SB Sans Display Semibold"/>
              </a:rPr>
              <a:t> </a:t>
            </a:r>
            <a:r>
              <a:rPr sz="1900" b="1" i="0" dirty="0" err="1">
                <a:solidFill>
                  <a:srgbClr val="041014"/>
                </a:solidFill>
                <a:latin typeface="SB Sans Display Semibold"/>
              </a:rPr>
              <a:t>не</a:t>
            </a:r>
            <a:r>
              <a:rPr sz="1900" b="1" i="0" dirty="0">
                <a:solidFill>
                  <a:srgbClr val="041014"/>
                </a:solidFill>
                <a:latin typeface="SB Sans Display Semibold"/>
              </a:rPr>
              <a:t> </a:t>
            </a:r>
            <a:r>
              <a:rPr sz="1900" b="1" i="0" dirty="0" err="1">
                <a:solidFill>
                  <a:srgbClr val="041014"/>
                </a:solidFill>
                <a:latin typeface="SB Sans Display Semibold"/>
              </a:rPr>
              <a:t>требуют</a:t>
            </a:r>
            <a:r>
              <a:rPr sz="1900" b="1" i="0" dirty="0">
                <a:solidFill>
                  <a:srgbClr val="041014"/>
                </a:solidFill>
                <a:latin typeface="SB Sans Display Semibold"/>
              </a:rPr>
              <a:t> </a:t>
            </a:r>
            <a:r>
              <a:rPr sz="1900" b="1" i="0" dirty="0" err="1">
                <a:solidFill>
                  <a:srgbClr val="041014"/>
                </a:solidFill>
                <a:latin typeface="SB Sans Display Semibold"/>
              </a:rPr>
              <a:t>коррекции</a:t>
            </a:r>
            <a:r>
              <a:rPr sz="1900" b="1" i="0" dirty="0">
                <a:solidFill>
                  <a:srgbClr val="041014"/>
                </a:solidFill>
                <a:latin typeface="SB Sans Display Semibold"/>
              </a:rPr>
              <a:t> </a:t>
            </a:r>
            <a:r>
              <a:rPr sz="1900" b="1" i="0" dirty="0" err="1">
                <a:solidFill>
                  <a:srgbClr val="041014"/>
                </a:solidFill>
                <a:latin typeface="SB Sans Display Semibold"/>
              </a:rPr>
              <a:t>количественных</a:t>
            </a:r>
            <a:r>
              <a:rPr sz="1900" b="1" i="0" dirty="0">
                <a:solidFill>
                  <a:srgbClr val="041014"/>
                </a:solidFill>
                <a:latin typeface="SB Sans Display Semibold"/>
              </a:rPr>
              <a:t> </a:t>
            </a:r>
            <a:r>
              <a:rPr sz="1900" b="1" i="0" dirty="0" err="1">
                <a:solidFill>
                  <a:srgbClr val="041014"/>
                </a:solidFill>
                <a:latin typeface="SB Sans Display Semibold"/>
              </a:rPr>
              <a:t>выводов</a:t>
            </a:r>
            <a:r>
              <a:rPr sz="1900" b="1" i="0" dirty="0">
                <a:solidFill>
                  <a:srgbClr val="041014"/>
                </a:solidFill>
                <a:latin typeface="SB Sans Display Semibold"/>
              </a:rPr>
              <a:t> </a:t>
            </a:r>
            <a:r>
              <a:rPr sz="1900" b="1" i="0" dirty="0" err="1">
                <a:solidFill>
                  <a:srgbClr val="041014"/>
                </a:solidFill>
                <a:latin typeface="SB Sans Display Semibold"/>
              </a:rPr>
              <a:t>модели</a:t>
            </a:r>
            <a:r>
              <a:rPr sz="1900" b="1" i="0" dirty="0">
                <a:solidFill>
                  <a:srgbClr val="041014"/>
                </a:solidFill>
                <a:latin typeface="SB Sans Display Semibold"/>
              </a:rPr>
              <a:t>: </a:t>
            </a:r>
            <a:r>
              <a:rPr sz="1900" b="1" i="0" dirty="0" err="1">
                <a:solidFill>
                  <a:srgbClr val="041014"/>
                </a:solidFill>
                <a:latin typeface="SB Sans Display Semibold"/>
              </a:rPr>
              <a:t>они</a:t>
            </a:r>
            <a:r>
              <a:rPr sz="1900" b="1" i="0" dirty="0">
                <a:solidFill>
                  <a:srgbClr val="041014"/>
                </a:solidFill>
                <a:latin typeface="SB Sans Display Semibold"/>
              </a:rPr>
              <a:t> </a:t>
            </a:r>
            <a:r>
              <a:rPr sz="1900" b="1" i="0" dirty="0" err="1">
                <a:solidFill>
                  <a:srgbClr val="041014"/>
                </a:solidFill>
                <a:latin typeface="SB Sans Display Semibold"/>
              </a:rPr>
              <a:t>уточняют</a:t>
            </a:r>
            <a:r>
              <a:rPr sz="1900" b="1" i="0" dirty="0">
                <a:solidFill>
                  <a:srgbClr val="041014"/>
                </a:solidFill>
                <a:latin typeface="SB Sans Display Semibold"/>
              </a:rPr>
              <a:t> </a:t>
            </a:r>
            <a:r>
              <a:rPr sz="1900" b="1" i="0" dirty="0" err="1">
                <a:solidFill>
                  <a:srgbClr val="041014"/>
                </a:solidFill>
                <a:latin typeface="SB Sans Display Semibold"/>
              </a:rPr>
              <a:t>механизм</a:t>
            </a:r>
            <a:r>
              <a:rPr sz="1900" b="1" i="0" dirty="0">
                <a:solidFill>
                  <a:srgbClr val="041014"/>
                </a:solidFill>
                <a:latin typeface="SB Sans Display Semibold"/>
              </a:rPr>
              <a:t> </a:t>
            </a:r>
            <a:r>
              <a:rPr sz="1900" b="1" i="0" dirty="0" err="1">
                <a:solidFill>
                  <a:srgbClr val="041014"/>
                </a:solidFill>
                <a:latin typeface="SB Sans Display Semibold"/>
              </a:rPr>
              <a:t>достижения</a:t>
            </a:r>
            <a:r>
              <a:rPr sz="1900" b="1" i="0" dirty="0">
                <a:solidFill>
                  <a:srgbClr val="041014"/>
                </a:solidFill>
                <a:latin typeface="SB Sans Display Semibold"/>
              </a:rPr>
              <a:t> </a:t>
            </a:r>
            <a:r>
              <a:rPr sz="1900" b="1" i="0" dirty="0" err="1">
                <a:solidFill>
                  <a:srgbClr val="041014"/>
                </a:solidFill>
                <a:latin typeface="SB Sans Display Semibold"/>
              </a:rPr>
              <a:t>сценариев</a:t>
            </a:r>
            <a:r>
              <a:rPr sz="1900" b="1" i="0" dirty="0">
                <a:solidFill>
                  <a:srgbClr val="041014"/>
                </a:solidFill>
                <a:latin typeface="SB Sans Display Semibold"/>
              </a:rPr>
              <a:t> и </a:t>
            </a:r>
            <a:r>
              <a:rPr sz="1900" b="1" i="0" dirty="0" err="1">
                <a:solidFill>
                  <a:srgbClr val="041014"/>
                </a:solidFill>
                <a:latin typeface="SB Sans Display Semibold"/>
              </a:rPr>
              <a:t>усиливают</a:t>
            </a:r>
            <a:r>
              <a:rPr sz="1900" b="1" i="0" dirty="0">
                <a:solidFill>
                  <a:srgbClr val="041014"/>
                </a:solidFill>
                <a:latin typeface="SB Sans Display Semibold"/>
              </a:rPr>
              <a:t> </a:t>
            </a:r>
            <a:r>
              <a:rPr sz="1900" b="1" i="0" dirty="0" err="1">
                <a:solidFill>
                  <a:srgbClr val="041014"/>
                </a:solidFill>
                <a:latin typeface="SB Sans Display Semibold"/>
              </a:rPr>
              <a:t>значение</a:t>
            </a:r>
            <a:r>
              <a:rPr sz="1900" b="1" i="0" dirty="0">
                <a:solidFill>
                  <a:srgbClr val="041014"/>
                </a:solidFill>
                <a:latin typeface="SB Sans Display Semibold"/>
              </a:rPr>
              <a:t> </a:t>
            </a:r>
            <a:r>
              <a:rPr sz="1900" b="1" i="0" dirty="0" err="1">
                <a:solidFill>
                  <a:srgbClr val="041014"/>
                </a:solidFill>
                <a:latin typeface="SB Sans Display Semibold"/>
              </a:rPr>
              <a:t>коэффициента</a:t>
            </a:r>
            <a:r>
              <a:rPr sz="1900" b="1" i="0" dirty="0">
                <a:solidFill>
                  <a:srgbClr val="041014"/>
                </a:solidFill>
                <a:latin typeface="SB Sans Display Semibold"/>
              </a:rPr>
              <a:t> </a:t>
            </a:r>
            <a:r>
              <a:rPr sz="1900" b="1" i="0" dirty="0" err="1">
                <a:solidFill>
                  <a:srgbClr val="041014"/>
                </a:solidFill>
                <a:latin typeface="SB Sans Display Semibold"/>
              </a:rPr>
              <a:t>зрелости</a:t>
            </a:r>
            <a:r>
              <a:rPr sz="1900" b="1" i="0" dirty="0">
                <a:solidFill>
                  <a:srgbClr val="041014"/>
                </a:solidFill>
                <a:latin typeface="SB Sans Display Semibold"/>
              </a:rPr>
              <a:t>.</a:t>
            </a:r>
          </a:p>
        </p:txBody>
      </p:sp>
      <p:pic>
        <p:nvPicPr>
          <p:cNvPr id="31" name="sd:chrome:cobrand" descr="sm_logo_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" y="413766"/>
            <a:ext cx="1868341" cy="192024"/>
          </a:xfrm>
          <a:prstGeom prst="rect">
            <a:avLst/>
          </a:prstGeom>
        </p:spPr>
      </p:pic>
      <p:sp>
        <p:nvSpPr>
          <p:cNvPr id="32" name="sd:chrome:cobrand"/>
          <p:cNvSpPr txBox="1"/>
          <p:nvPr/>
        </p:nvSpPr>
        <p:spPr>
          <a:xfrm>
            <a:off x="2650610" y="221742"/>
            <a:ext cx="307238" cy="57607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>
              <a:lnSpc>
                <a:spcPct val="108000"/>
              </a:lnSpc>
            </a:pPr>
            <a:r>
              <a:rPr sz="1889" b="1" i="0">
                <a:solidFill>
                  <a:srgbClr val="56FF71"/>
                </a:solidFill>
                <a:latin typeface="SB Sans Display Ext Semibold"/>
              </a:rPr>
              <a:t>×</a:t>
            </a:r>
          </a:p>
        </p:txBody>
      </p:sp>
      <p:pic>
        <p:nvPicPr>
          <p:cNvPr id="33" name="sd:chrome:cobrand" descr="di_logo_d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3462" y="365760"/>
            <a:ext cx="2010373" cy="288036"/>
          </a:xfrm>
          <a:prstGeom prst="rect">
            <a:avLst/>
          </a:prstGeom>
        </p:spPr>
      </p:pic>
      <p:sp>
        <p:nvSpPr>
          <p:cNvPr id="34" name="sd:chrome:pagenum"/>
          <p:cNvSpPr txBox="1"/>
          <p:nvPr/>
        </p:nvSpPr>
        <p:spPr>
          <a:xfrm>
            <a:off x="16514064" y="365760"/>
            <a:ext cx="1097280" cy="310896"/>
          </a:xfrm>
          <a:prstGeom prst="rect">
            <a:avLst/>
          </a:prstGeom>
          <a:noFill/>
        </p:spPr>
        <p:txBody>
          <a:bodyPr wrap="square" lIns="0" rIns="0" anchor="ctr">
            <a:spAutoFit/>
          </a:bodyPr>
          <a:lstStyle/>
          <a:p>
            <a:pPr algn="r">
              <a:lnSpc>
                <a:spcPct val="108000"/>
              </a:lnSpc>
            </a:pPr>
            <a:r>
              <a:rPr sz="1200" b="0" i="0">
                <a:solidFill>
                  <a:srgbClr val="E5E7EB"/>
                </a:solidFill>
                <a:latin typeface="SB Sans Text"/>
              </a:rPr>
              <a:t>15 / 20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020E17">
              <a:alpha val="3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sd:h1"/>
          <p:cNvSpPr txBox="1"/>
          <p:nvPr/>
        </p:nvSpPr>
        <p:spPr>
          <a:xfrm>
            <a:off x="676656" y="932688"/>
            <a:ext cx="16934688" cy="9509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 i="0" cap="all" spc="-76">
                <a:solidFill>
                  <a:srgbClr val="FFFFFF"/>
                </a:solidFill>
                <a:latin typeface="SB Sans Display Ext Semibold"/>
              </a:rPr>
              <a:t>Что показали новые данные: разрыв подтверждён и количественно, и экспериментально</a:t>
            </a:r>
          </a:p>
        </p:txBody>
      </p:sp>
      <p:sp>
        <p:nvSpPr>
          <p:cNvPr id="4" name="sd:sub"/>
          <p:cNvSpPr txBox="1"/>
          <p:nvPr/>
        </p:nvSpPr>
        <p:spPr>
          <a:xfrm>
            <a:off x="676656" y="1832864"/>
            <a:ext cx="16934688" cy="79756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Три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независимых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источника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дают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один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и 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тот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же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 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результат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: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доступ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к 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технологии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распространяется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быстрее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,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чем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способность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превратить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его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 в 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экономику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76656" y="2950464"/>
            <a:ext cx="5462015" cy="5681472"/>
          </a:xfrm>
          <a:prstGeom prst="roundRect">
            <a:avLst>
              <a:gd name="adj" fmla="val 2343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sd:eyebrow"/>
          <p:cNvSpPr txBox="1"/>
          <p:nvPr/>
        </p:nvSpPr>
        <p:spPr>
          <a:xfrm>
            <a:off x="996695" y="3224783"/>
            <a:ext cx="4913376" cy="310896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 i="0" spc="120">
                <a:solidFill>
                  <a:srgbClr val="56FF71"/>
                </a:solidFill>
                <a:latin typeface="SB Sans Display Ext Semibold"/>
              </a:rPr>
              <a:t>РОССИЙСКАЯ СТАТИСТИКА</a:t>
            </a:r>
          </a:p>
        </p:txBody>
      </p:sp>
      <p:sp>
        <p:nvSpPr>
          <p:cNvPr id="7" name="sd:number"/>
          <p:cNvSpPr txBox="1"/>
          <p:nvPr/>
        </p:nvSpPr>
        <p:spPr>
          <a:xfrm>
            <a:off x="996695" y="3590544"/>
            <a:ext cx="4913376" cy="7772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lnSpc>
                <a:spcPct val="95000"/>
              </a:lnSpc>
            </a:pPr>
            <a:r>
              <a:rPr sz="4000" b="1" i="0" cap="all" spc="-76">
                <a:gradFill>
                  <a:gsLst>
                    <a:gs pos="0">
                      <a:srgbClr val="56FF71"/>
                    </a:gs>
                    <a:gs pos="44000">
                      <a:srgbClr val="2BFDCC"/>
                    </a:gs>
                    <a:gs pos="96000">
                      <a:srgbClr val="FFFFFF"/>
                    </a:gs>
                  </a:gsLst>
                  <a:lin ang="0" scaled="1"/>
                </a:gradFill>
                <a:latin typeface="SB Sans Display Ext Semibold"/>
              </a:rPr>
              <a:t>5,2%</a:t>
            </a:r>
          </a:p>
        </p:txBody>
      </p:sp>
      <p:sp>
        <p:nvSpPr>
          <p:cNvPr id="8" name="sd:body"/>
          <p:cNvSpPr txBox="1"/>
          <p:nvPr/>
        </p:nvSpPr>
        <p:spPr>
          <a:xfrm>
            <a:off x="996695" y="4413504"/>
            <a:ext cx="4913376" cy="338554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ru-RU" sz="1600" b="0" i="0" dirty="0">
                <a:solidFill>
                  <a:srgbClr val="9BA5B0"/>
                </a:solidFill>
                <a:latin typeface="SB Sans Display"/>
              </a:rPr>
              <a:t>О</a:t>
            </a:r>
            <a:r>
              <a:rPr sz="1600" b="0" i="0" dirty="0" err="1">
                <a:solidFill>
                  <a:srgbClr val="9BA5B0"/>
                </a:solidFill>
                <a:latin typeface="SB Sans Display"/>
              </a:rPr>
              <a:t>рганизаций</a:t>
            </a:r>
            <a:r>
              <a:rPr sz="16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600" b="0" i="0" dirty="0" err="1">
                <a:solidFill>
                  <a:srgbClr val="9BA5B0"/>
                </a:solidFill>
                <a:latin typeface="SB Sans Display"/>
              </a:rPr>
              <a:t>используют</a:t>
            </a:r>
            <a:r>
              <a:rPr sz="1600" b="0" i="0" dirty="0">
                <a:solidFill>
                  <a:srgbClr val="9BA5B0"/>
                </a:solidFill>
                <a:latin typeface="SB Sans Display"/>
              </a:rPr>
              <a:t> ИИ</a:t>
            </a:r>
          </a:p>
        </p:txBody>
      </p:sp>
      <p:cxnSp>
        <p:nvCxnSpPr>
          <p:cNvPr id="9" name="sd:line"/>
          <p:cNvCxnSpPr/>
          <p:nvPr/>
        </p:nvCxnSpPr>
        <p:spPr>
          <a:xfrm>
            <a:off x="996695" y="4916424"/>
            <a:ext cx="4821937" cy="0"/>
          </a:xfrm>
          <a:prstGeom prst="line">
            <a:avLst/>
          </a:prstGeom>
          <a:ln w="12700">
            <a:solidFill>
              <a:srgbClr val="56FF71">
                <a:alpha val="3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sd:body"/>
          <p:cNvSpPr txBox="1"/>
          <p:nvPr/>
        </p:nvSpPr>
        <p:spPr>
          <a:xfrm>
            <a:off x="996695" y="5099304"/>
            <a:ext cx="4913376" cy="2132635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marL="199505" indent="-199505" algn="l">
              <a:lnSpc>
                <a:spcPct val="120000"/>
              </a:lnSpc>
              <a:buClr>
                <a:srgbClr val="56FF71"/>
              </a:buClr>
              <a:buFont typeface="SB Sans Display Semibold"/>
              <a:buChar char="•"/>
            </a:pPr>
            <a:r>
              <a:rPr sz="1600" b="0" i="0" dirty="0">
                <a:solidFill>
                  <a:srgbClr val="E5E7EB"/>
                </a:solidFill>
                <a:latin typeface="SB Sans Display"/>
              </a:rPr>
              <a:t>17% 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среди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компаний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lang="ru-RU" sz="1600" b="0" i="0" dirty="0">
                <a:solidFill>
                  <a:srgbClr val="E5E7EB"/>
                </a:solidFill>
                <a:latin typeface="SB Sans Display"/>
              </a:rPr>
              <a:t>из 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более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 500 </a:t>
            </a:r>
            <a:r>
              <a:rPr lang="ru-RU" sz="1600" b="0" i="0" dirty="0">
                <a:solidFill>
                  <a:srgbClr val="E5E7EB"/>
                </a:solidFill>
                <a:latin typeface="SB Sans Display"/>
              </a:rPr>
              <a:t>сотрудников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против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 4,3% 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среди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компаний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менее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 100</a:t>
            </a:r>
            <a:r>
              <a:rPr lang="ru-RU" sz="1600" b="0" i="0" dirty="0">
                <a:solidFill>
                  <a:srgbClr val="E5E7EB"/>
                </a:solidFill>
                <a:latin typeface="SB Sans Display"/>
              </a:rPr>
              <a:t>.</a:t>
            </a:r>
            <a:endParaRPr sz="1600" b="0" i="0" dirty="0">
              <a:solidFill>
                <a:srgbClr val="E5E7EB"/>
              </a:solidFill>
              <a:latin typeface="SB Sans Display"/>
            </a:endParaRPr>
          </a:p>
          <a:p>
            <a:pPr marL="199505" indent="-199505" algn="l">
              <a:lnSpc>
                <a:spcPct val="120000"/>
              </a:lnSpc>
              <a:buClr>
                <a:srgbClr val="56FF71"/>
              </a:buClr>
              <a:buFont typeface="SB Sans Display Semibold"/>
              <a:buChar char="•"/>
            </a:pPr>
            <a:r>
              <a:rPr sz="1600" b="0" i="0" dirty="0">
                <a:solidFill>
                  <a:srgbClr val="E5E7EB"/>
                </a:solidFill>
                <a:latin typeface="SB Sans Display"/>
              </a:rPr>
              <a:t>63% 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пользователей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отмечают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улучшение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процессов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 и 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только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 9% — 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сокращение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численности</a:t>
            </a:r>
            <a:r>
              <a:rPr lang="ru-RU" sz="1600" dirty="0">
                <a:solidFill>
                  <a:srgbClr val="E5E7EB"/>
                </a:solidFill>
                <a:latin typeface="SB Sans Display"/>
              </a:rPr>
              <a:t>.</a:t>
            </a:r>
            <a:endParaRPr sz="1600" b="0" i="0" dirty="0">
              <a:solidFill>
                <a:srgbClr val="E5E7EB"/>
              </a:solidFill>
              <a:latin typeface="SB Sans Display"/>
            </a:endParaRPr>
          </a:p>
          <a:p>
            <a:pPr marL="199505" indent="-199505" algn="l">
              <a:lnSpc>
                <a:spcPct val="120000"/>
              </a:lnSpc>
              <a:buClr>
                <a:srgbClr val="56FF71"/>
              </a:buClr>
              <a:buFont typeface="SB Sans Display Semibold"/>
              <a:buChar char="•"/>
            </a:pPr>
            <a:r>
              <a:rPr lang="ru-RU" sz="1600" b="0" i="0" dirty="0">
                <a:solidFill>
                  <a:srgbClr val="E5E7EB"/>
                </a:solidFill>
                <a:latin typeface="SB Sans Display"/>
              </a:rPr>
              <a:t>Б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арьеры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: 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затраты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 54%, 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данные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 34%, 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кадры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 33%, 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инфраструктура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 32%</a:t>
            </a:r>
            <a:r>
              <a:rPr lang="ru-RU" sz="1600" b="0" i="0" dirty="0">
                <a:solidFill>
                  <a:srgbClr val="E5E7EB"/>
                </a:solidFill>
                <a:latin typeface="SB Sans Display"/>
              </a:rPr>
              <a:t>.</a:t>
            </a:r>
            <a:endParaRPr sz="1600" b="0" i="0" dirty="0">
              <a:solidFill>
                <a:srgbClr val="E5E7EB"/>
              </a:solidFill>
              <a:latin typeface="SB Sans Display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412991" y="2950464"/>
            <a:ext cx="5462015" cy="5681472"/>
          </a:xfrm>
          <a:prstGeom prst="roundRect">
            <a:avLst>
              <a:gd name="adj" fmla="val 2343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sd:eyebrow"/>
          <p:cNvSpPr txBox="1"/>
          <p:nvPr/>
        </p:nvSpPr>
        <p:spPr>
          <a:xfrm>
            <a:off x="6733031" y="3224783"/>
            <a:ext cx="4913376" cy="310896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 i="0" spc="120">
                <a:solidFill>
                  <a:srgbClr val="56FF71"/>
                </a:solidFill>
                <a:latin typeface="SB Sans Display Ext Semibold"/>
              </a:rPr>
              <a:t>ЭКСПЕРИМЕНТЫ</a:t>
            </a:r>
          </a:p>
        </p:txBody>
      </p:sp>
      <p:sp>
        <p:nvSpPr>
          <p:cNvPr id="13" name="sd:number"/>
          <p:cNvSpPr txBox="1"/>
          <p:nvPr/>
        </p:nvSpPr>
        <p:spPr>
          <a:xfrm>
            <a:off x="6733031" y="3745254"/>
            <a:ext cx="2964851" cy="46782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lnSpc>
                <a:spcPct val="95000"/>
              </a:lnSpc>
            </a:pPr>
            <a:r>
              <a:rPr sz="3200" b="1" i="0" cap="all" spc="-76" dirty="0">
                <a:gradFill>
                  <a:gsLst>
                    <a:gs pos="0">
                      <a:srgbClr val="56FF71"/>
                    </a:gs>
                    <a:gs pos="44000">
                      <a:srgbClr val="2BFDCC"/>
                    </a:gs>
                    <a:gs pos="96000">
                      <a:srgbClr val="FFFFFF"/>
                    </a:gs>
                  </a:gsLst>
                  <a:lin ang="0" scaled="1"/>
                </a:gradFill>
                <a:latin typeface="SB Sans Display Ext Semibold"/>
              </a:rPr>
              <a:t>+12,2% / −19 </a:t>
            </a:r>
            <a:r>
              <a:rPr lang="ru-RU" sz="3200" b="1" cap="all" spc="-76" dirty="0">
                <a:gradFill>
                  <a:gsLst>
                    <a:gs pos="0">
                      <a:srgbClr val="56FF71"/>
                    </a:gs>
                    <a:gs pos="44000">
                      <a:srgbClr val="2BFDCC"/>
                    </a:gs>
                    <a:gs pos="96000">
                      <a:srgbClr val="FFFFFF"/>
                    </a:gs>
                  </a:gsLst>
                  <a:lin ang="0" scaled="1"/>
                </a:gradFill>
                <a:latin typeface="SB Sans Display Ext Semibold"/>
              </a:rPr>
              <a:t>п</a:t>
            </a:r>
            <a:r>
              <a:rPr sz="3200" b="1" i="0" cap="all" spc="-76" dirty="0">
                <a:gradFill>
                  <a:gsLst>
                    <a:gs pos="0">
                      <a:srgbClr val="56FF71"/>
                    </a:gs>
                    <a:gs pos="44000">
                      <a:srgbClr val="2BFDCC"/>
                    </a:gs>
                    <a:gs pos="96000">
                      <a:srgbClr val="FFFFFF"/>
                    </a:gs>
                  </a:gsLst>
                  <a:lin ang="0" scaled="1"/>
                </a:gradFill>
                <a:latin typeface="SB Sans Display Ext Semibold"/>
              </a:rPr>
              <a:t>.</a:t>
            </a:r>
            <a:r>
              <a:rPr lang="ru-RU" sz="3200" b="1" i="0" cap="all" spc="-76" dirty="0">
                <a:gradFill>
                  <a:gsLst>
                    <a:gs pos="0">
                      <a:srgbClr val="56FF71"/>
                    </a:gs>
                    <a:gs pos="44000">
                      <a:srgbClr val="2BFDCC"/>
                    </a:gs>
                    <a:gs pos="96000">
                      <a:srgbClr val="FFFFFF"/>
                    </a:gs>
                  </a:gsLst>
                  <a:lin ang="0" scaled="1"/>
                </a:gradFill>
                <a:latin typeface="SB Sans Display Ext Semibold"/>
              </a:rPr>
              <a:t> </a:t>
            </a:r>
            <a:r>
              <a:rPr sz="3200" b="1" i="0" cap="all" spc="-76" dirty="0">
                <a:gradFill>
                  <a:gsLst>
                    <a:gs pos="0">
                      <a:srgbClr val="56FF71"/>
                    </a:gs>
                    <a:gs pos="44000">
                      <a:srgbClr val="2BFDCC"/>
                    </a:gs>
                    <a:gs pos="96000">
                      <a:srgbClr val="FFFFFF"/>
                    </a:gs>
                  </a:gsLst>
                  <a:lin ang="0" scaled="1"/>
                </a:gradFill>
                <a:latin typeface="SB Sans Display Ext Semibold"/>
              </a:rPr>
              <a:t>п.</a:t>
            </a:r>
          </a:p>
        </p:txBody>
      </p:sp>
      <p:sp>
        <p:nvSpPr>
          <p:cNvPr id="14" name="sd:body"/>
          <p:cNvSpPr txBox="1"/>
          <p:nvPr/>
        </p:nvSpPr>
        <p:spPr>
          <a:xfrm>
            <a:off x="6733031" y="4413504"/>
            <a:ext cx="4913376" cy="36576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0" i="0" dirty="0">
                <a:solidFill>
                  <a:srgbClr val="9BA5B0"/>
                </a:solidFill>
                <a:latin typeface="SB Sans Display"/>
              </a:rPr>
              <a:t>BCG + GPT-4, 758 </a:t>
            </a:r>
            <a:r>
              <a:rPr sz="1600" b="0" i="0" dirty="0" err="1">
                <a:solidFill>
                  <a:srgbClr val="9BA5B0"/>
                </a:solidFill>
                <a:latin typeface="SB Sans Display"/>
              </a:rPr>
              <a:t>консультантов</a:t>
            </a:r>
            <a:endParaRPr sz="1600" b="0" i="0" dirty="0">
              <a:solidFill>
                <a:srgbClr val="9BA5B0"/>
              </a:solidFill>
              <a:latin typeface="SB Sans Display"/>
            </a:endParaRPr>
          </a:p>
        </p:txBody>
      </p:sp>
      <p:cxnSp>
        <p:nvCxnSpPr>
          <p:cNvPr id="15" name="sd:line"/>
          <p:cNvCxnSpPr/>
          <p:nvPr/>
        </p:nvCxnSpPr>
        <p:spPr>
          <a:xfrm>
            <a:off x="6733031" y="4916424"/>
            <a:ext cx="4821936" cy="0"/>
          </a:xfrm>
          <a:prstGeom prst="line">
            <a:avLst/>
          </a:prstGeom>
          <a:ln w="12700">
            <a:solidFill>
              <a:srgbClr val="56FF71">
                <a:alpha val="3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sd:body"/>
          <p:cNvSpPr txBox="1"/>
          <p:nvPr/>
        </p:nvSpPr>
        <p:spPr>
          <a:xfrm>
            <a:off x="6733031" y="5099304"/>
            <a:ext cx="4913376" cy="2132635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marL="199505" indent="-199505" algn="l">
              <a:lnSpc>
                <a:spcPct val="120000"/>
              </a:lnSpc>
              <a:buClr>
                <a:srgbClr val="56FF71"/>
              </a:buClr>
              <a:buFont typeface="SB Sans Display Semibold"/>
              <a:buChar char="•"/>
            </a:pPr>
            <a:r>
              <a:rPr lang="ru-RU" sz="1600" b="0" i="0" dirty="0">
                <a:solidFill>
                  <a:srgbClr val="E5E7EB"/>
                </a:solidFill>
                <a:latin typeface="SB Sans Display"/>
              </a:rPr>
              <a:t>В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нутри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технологической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границы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 — 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больше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задач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, 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выше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скорость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 и 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качество</a:t>
            </a:r>
            <a:r>
              <a:rPr lang="ru-RU" sz="1600" b="0" i="0" dirty="0">
                <a:solidFill>
                  <a:srgbClr val="E5E7EB"/>
                </a:solidFill>
                <a:latin typeface="SB Sans Display"/>
              </a:rPr>
              <a:t>.</a:t>
            </a:r>
            <a:endParaRPr sz="1600" b="0" i="0" dirty="0">
              <a:solidFill>
                <a:srgbClr val="E5E7EB"/>
              </a:solidFill>
              <a:latin typeface="SB Sans Display"/>
            </a:endParaRPr>
          </a:p>
          <a:p>
            <a:pPr marL="199505" indent="-199505" algn="l">
              <a:lnSpc>
                <a:spcPct val="120000"/>
              </a:lnSpc>
              <a:buClr>
                <a:srgbClr val="56FF71"/>
              </a:buClr>
              <a:buFont typeface="SB Sans Display Semibold"/>
              <a:buChar char="•"/>
            </a:pPr>
            <a:r>
              <a:rPr lang="ru-RU" sz="1600" dirty="0">
                <a:solidFill>
                  <a:srgbClr val="E5E7EB"/>
                </a:solidFill>
                <a:latin typeface="SB Sans Display"/>
              </a:rPr>
              <a:t>З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а 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её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пределами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 — 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минус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 19 п.</a:t>
            </a:r>
            <a:r>
              <a:rPr lang="ru-RU" sz="16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п. к 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доле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правильных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ответов</a:t>
            </a:r>
            <a:r>
              <a:rPr lang="ru-RU" sz="1600" b="0" i="0" dirty="0">
                <a:solidFill>
                  <a:srgbClr val="E5E7EB"/>
                </a:solidFill>
                <a:latin typeface="SB Sans Display"/>
              </a:rPr>
              <a:t>.</a:t>
            </a:r>
            <a:endParaRPr sz="1600" b="0" i="0" dirty="0">
              <a:solidFill>
                <a:srgbClr val="E5E7EB"/>
              </a:solidFill>
              <a:latin typeface="SB Sans Display"/>
            </a:endParaRPr>
          </a:p>
          <a:p>
            <a:pPr marL="199505" indent="-199505" algn="l">
              <a:lnSpc>
                <a:spcPct val="120000"/>
              </a:lnSpc>
              <a:buClr>
                <a:srgbClr val="56FF71"/>
              </a:buClr>
              <a:buFont typeface="SB Sans Display Semibold"/>
              <a:buChar char="•"/>
            </a:pPr>
            <a:r>
              <a:rPr lang="ru-RU" sz="1600" b="0" i="0" dirty="0">
                <a:solidFill>
                  <a:srgbClr val="E5E7EB"/>
                </a:solidFill>
                <a:latin typeface="SB Sans Display"/>
              </a:rPr>
              <a:t>П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олевой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эксперимент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 с 640 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предпринимателями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: 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средний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эффект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близок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 к 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нулю</a:t>
            </a:r>
            <a:r>
              <a:rPr lang="ru-RU" sz="1600" b="0" i="0" dirty="0">
                <a:solidFill>
                  <a:srgbClr val="E5E7EB"/>
                </a:solidFill>
                <a:latin typeface="SB Sans Display"/>
              </a:rPr>
              <a:t>.</a:t>
            </a:r>
            <a:endParaRPr sz="1600" b="0" i="0" dirty="0">
              <a:solidFill>
                <a:srgbClr val="E5E7EB"/>
              </a:solidFill>
              <a:latin typeface="SB Sans Display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12149327" y="2950464"/>
            <a:ext cx="5462015" cy="5681472"/>
          </a:xfrm>
          <a:prstGeom prst="roundRect">
            <a:avLst>
              <a:gd name="adj" fmla="val 2343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sd:eyebrow"/>
          <p:cNvSpPr txBox="1"/>
          <p:nvPr/>
        </p:nvSpPr>
        <p:spPr>
          <a:xfrm>
            <a:off x="12469367" y="3224783"/>
            <a:ext cx="4913376" cy="310896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 i="0" spc="120">
                <a:solidFill>
                  <a:srgbClr val="56FF71"/>
                </a:solidFill>
                <a:latin typeface="SB Sans Display Ext Semibold"/>
              </a:rPr>
              <a:t>ПОВЕСТКА 2026 ГОДА</a:t>
            </a:r>
          </a:p>
        </p:txBody>
      </p:sp>
      <p:sp>
        <p:nvSpPr>
          <p:cNvPr id="19" name="sd:number"/>
          <p:cNvSpPr txBox="1"/>
          <p:nvPr/>
        </p:nvSpPr>
        <p:spPr>
          <a:xfrm>
            <a:off x="12469367" y="3590544"/>
            <a:ext cx="4913376" cy="7772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lnSpc>
                <a:spcPct val="95000"/>
              </a:lnSpc>
            </a:pPr>
            <a:r>
              <a:rPr sz="4000" b="1" i="0" cap="all" spc="-76">
                <a:gradFill>
                  <a:gsLst>
                    <a:gs pos="0">
                      <a:srgbClr val="56FF71"/>
                    </a:gs>
                    <a:gs pos="44000">
                      <a:srgbClr val="2BFDCC"/>
                    </a:gs>
                    <a:gs pos="96000">
                      <a:srgbClr val="FFFFFF"/>
                    </a:gs>
                  </a:gsLst>
                  <a:lin ang="0" scaled="1"/>
                </a:gradFill>
                <a:latin typeface="SB Sans Display Ext Semibold"/>
              </a:rPr>
              <a:t>PoC → P&amp;L</a:t>
            </a:r>
          </a:p>
        </p:txBody>
      </p:sp>
      <p:sp>
        <p:nvSpPr>
          <p:cNvPr id="20" name="sd:body"/>
          <p:cNvSpPr txBox="1"/>
          <p:nvPr/>
        </p:nvSpPr>
        <p:spPr>
          <a:xfrm>
            <a:off x="12469367" y="4413504"/>
            <a:ext cx="4913376" cy="338554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ru-RU" sz="1600" b="0" i="0" dirty="0">
                <a:solidFill>
                  <a:srgbClr val="9BA5B0"/>
                </a:solidFill>
                <a:latin typeface="SB Sans Display"/>
              </a:rPr>
              <a:t>С</a:t>
            </a:r>
            <a:r>
              <a:rPr sz="1600" b="0" i="0" dirty="0" err="1">
                <a:solidFill>
                  <a:srgbClr val="9BA5B0"/>
                </a:solidFill>
                <a:latin typeface="SB Sans Display"/>
              </a:rPr>
              <a:t>мена</a:t>
            </a:r>
            <a:r>
              <a:rPr sz="16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600" b="0" i="0" dirty="0" err="1">
                <a:solidFill>
                  <a:srgbClr val="9BA5B0"/>
                </a:solidFill>
                <a:latin typeface="SB Sans Display"/>
              </a:rPr>
              <a:t>языка</a:t>
            </a:r>
            <a:r>
              <a:rPr sz="1600" b="0" i="0" dirty="0">
                <a:solidFill>
                  <a:srgbClr val="9BA5B0"/>
                </a:solidFill>
                <a:latin typeface="SB Sans Display"/>
              </a:rPr>
              <a:t> </a:t>
            </a:r>
            <a:r>
              <a:rPr sz="1600" b="0" i="0" dirty="0" err="1">
                <a:solidFill>
                  <a:srgbClr val="9BA5B0"/>
                </a:solidFill>
                <a:latin typeface="SB Sans Display"/>
              </a:rPr>
              <a:t>рынка</a:t>
            </a:r>
            <a:endParaRPr sz="1600" b="0" i="0" dirty="0">
              <a:solidFill>
                <a:srgbClr val="9BA5B0"/>
              </a:solidFill>
              <a:latin typeface="SB Sans Display"/>
            </a:endParaRPr>
          </a:p>
        </p:txBody>
      </p:sp>
      <p:cxnSp>
        <p:nvCxnSpPr>
          <p:cNvPr id="21" name="sd:line"/>
          <p:cNvCxnSpPr/>
          <p:nvPr/>
        </p:nvCxnSpPr>
        <p:spPr>
          <a:xfrm>
            <a:off x="12469367" y="4916424"/>
            <a:ext cx="4821936" cy="0"/>
          </a:xfrm>
          <a:prstGeom prst="line">
            <a:avLst/>
          </a:prstGeom>
          <a:ln w="12700">
            <a:solidFill>
              <a:srgbClr val="56FF71">
                <a:alpha val="3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sd:body"/>
          <p:cNvSpPr txBox="1"/>
          <p:nvPr/>
        </p:nvSpPr>
        <p:spPr>
          <a:xfrm>
            <a:off x="12469367" y="5099304"/>
            <a:ext cx="4913376" cy="183717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marL="199505" indent="-199505" algn="l">
              <a:lnSpc>
                <a:spcPct val="120000"/>
              </a:lnSpc>
              <a:buClr>
                <a:srgbClr val="56FF71"/>
              </a:buClr>
              <a:buFont typeface="SB Sans Display Semibold"/>
              <a:buChar char="•"/>
            </a:pPr>
            <a:r>
              <a:rPr lang="en-US" sz="1600" b="0" i="0" dirty="0">
                <a:solidFill>
                  <a:srgbClr val="E5E7EB"/>
                </a:solidFill>
                <a:latin typeface="SB Sans Display"/>
              </a:rPr>
              <a:t>C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opilot 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сменяется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 workflow и 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агентом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, 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генерация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ответа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 — 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действием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 в 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системах</a:t>
            </a:r>
            <a:r>
              <a:rPr lang="en-US" sz="1600" dirty="0">
                <a:solidFill>
                  <a:srgbClr val="E5E7EB"/>
                </a:solidFill>
                <a:latin typeface="SB Sans Display"/>
              </a:rPr>
              <a:t>.</a:t>
            </a:r>
            <a:endParaRPr sz="1600" b="0" i="0" dirty="0">
              <a:solidFill>
                <a:srgbClr val="E5E7EB"/>
              </a:solidFill>
              <a:latin typeface="SB Sans Display"/>
            </a:endParaRPr>
          </a:p>
          <a:p>
            <a:pPr marL="199505" indent="-199505" algn="l">
              <a:lnSpc>
                <a:spcPct val="120000"/>
              </a:lnSpc>
              <a:buClr>
                <a:srgbClr val="56FF71"/>
              </a:buClr>
              <a:buFont typeface="SB Sans Display Semibold"/>
              <a:buChar char="•"/>
            </a:pPr>
            <a:r>
              <a:rPr lang="en-US" sz="1600" b="0" i="0" dirty="0">
                <a:solidFill>
                  <a:srgbClr val="E5E7EB"/>
                </a:solidFill>
                <a:latin typeface="SB Sans Display"/>
              </a:rPr>
              <a:t>H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uman review «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на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всякий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случай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» — guardrails и 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работой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 с 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исключениями</a:t>
            </a:r>
            <a:r>
              <a:rPr lang="en-US" sz="1600" b="0" i="0" dirty="0">
                <a:solidFill>
                  <a:srgbClr val="E5E7EB"/>
                </a:solidFill>
                <a:latin typeface="SB Sans Display"/>
              </a:rPr>
              <a:t>.</a:t>
            </a:r>
            <a:endParaRPr sz="1600" b="0" i="0" dirty="0">
              <a:solidFill>
                <a:srgbClr val="E5E7EB"/>
              </a:solidFill>
              <a:latin typeface="SB Sans Display"/>
            </a:endParaRPr>
          </a:p>
          <a:p>
            <a:pPr marL="199505" indent="-199505" algn="l">
              <a:lnSpc>
                <a:spcPct val="120000"/>
              </a:lnSpc>
              <a:buClr>
                <a:srgbClr val="56FF71"/>
              </a:buClr>
              <a:buFont typeface="SB Sans Display Semibold"/>
              <a:buChar char="•"/>
            </a:pPr>
            <a:r>
              <a:rPr lang="en-US" sz="1600" b="0" i="0" dirty="0">
                <a:solidFill>
                  <a:srgbClr val="E5E7EB"/>
                </a:solidFill>
                <a:latin typeface="SB Sans Display"/>
              </a:rPr>
              <a:t>S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uccess story — 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обсуждением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ошибок</a:t>
            </a:r>
            <a:r>
              <a:rPr sz="1600" b="0" i="0" dirty="0">
                <a:solidFill>
                  <a:srgbClr val="E5E7EB"/>
                </a:solidFill>
                <a:latin typeface="SB Sans Display"/>
              </a:rPr>
              <a:t> и </a:t>
            </a:r>
            <a:r>
              <a:rPr sz="1600" b="0" i="0" dirty="0" err="1">
                <a:solidFill>
                  <a:srgbClr val="E5E7EB"/>
                </a:solidFill>
                <a:latin typeface="SB Sans Display"/>
              </a:rPr>
              <a:t>неокупаемости</a:t>
            </a:r>
            <a:r>
              <a:rPr lang="en-US" sz="1600" b="0" i="0" dirty="0">
                <a:solidFill>
                  <a:srgbClr val="E5E7EB"/>
                </a:solidFill>
                <a:latin typeface="SB Sans Display"/>
              </a:rPr>
              <a:t>.</a:t>
            </a:r>
            <a:endParaRPr sz="1600" b="0" i="0" dirty="0">
              <a:solidFill>
                <a:srgbClr val="E5E7EB"/>
              </a:solidFill>
              <a:latin typeface="SB Sans Display"/>
            </a:endParaRPr>
          </a:p>
        </p:txBody>
      </p:sp>
      <p:sp>
        <p:nvSpPr>
          <p:cNvPr id="23" name="sd:plate"/>
          <p:cNvSpPr/>
          <p:nvPr/>
        </p:nvSpPr>
        <p:spPr>
          <a:xfrm>
            <a:off x="676656" y="8906256"/>
            <a:ext cx="16934688" cy="786384"/>
          </a:xfrm>
          <a:prstGeom prst="roundRect">
            <a:avLst>
              <a:gd name="adj" fmla="val 16279"/>
            </a:avLst>
          </a:prstGeom>
          <a:gradFill>
            <a:gsLst>
              <a:gs pos="0">
                <a:srgbClr val="2BFDCC"/>
              </a:gs>
              <a:gs pos="100000">
                <a:srgbClr val="56FF71"/>
              </a:gs>
            </a:gsLst>
            <a:lin ang="21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sd:body"/>
          <p:cNvSpPr txBox="1"/>
          <p:nvPr/>
        </p:nvSpPr>
        <p:spPr>
          <a:xfrm>
            <a:off x="996695" y="8906256"/>
            <a:ext cx="16294608" cy="786384"/>
          </a:xfrm>
          <a:prstGeom prst="rect">
            <a:avLst/>
          </a:prstGeom>
          <a:noFill/>
        </p:spPr>
        <p:txBody>
          <a:bodyPr wrap="square" lIns="0" r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900" b="1" i="0">
                <a:solidFill>
                  <a:srgbClr val="041014"/>
                </a:solidFill>
                <a:latin typeface="SB Sans Display Semibold"/>
              </a:rPr>
              <a:t>Публичные кейсы смещены в сторону успешных внедрений, поэтому они используются как доказательство механизма и порядка величины, а не как средняя оценка отрасли.</a:t>
            </a:r>
          </a:p>
        </p:txBody>
      </p:sp>
      <p:pic>
        <p:nvPicPr>
          <p:cNvPr id="25" name="sd:chrome:cobrand" descr="sm_logo_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" y="413766"/>
            <a:ext cx="1868341" cy="192024"/>
          </a:xfrm>
          <a:prstGeom prst="rect">
            <a:avLst/>
          </a:prstGeom>
        </p:spPr>
      </p:pic>
      <p:sp>
        <p:nvSpPr>
          <p:cNvPr id="26" name="sd:chrome:cobrand"/>
          <p:cNvSpPr txBox="1"/>
          <p:nvPr/>
        </p:nvSpPr>
        <p:spPr>
          <a:xfrm>
            <a:off x="2650610" y="221742"/>
            <a:ext cx="307238" cy="57607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>
              <a:lnSpc>
                <a:spcPct val="108000"/>
              </a:lnSpc>
            </a:pPr>
            <a:r>
              <a:rPr sz="1889" b="1" i="0">
                <a:solidFill>
                  <a:srgbClr val="56FF71"/>
                </a:solidFill>
                <a:latin typeface="SB Sans Display Ext Semibold"/>
              </a:rPr>
              <a:t>×</a:t>
            </a:r>
          </a:p>
        </p:txBody>
      </p:sp>
      <p:pic>
        <p:nvPicPr>
          <p:cNvPr id="27" name="sd:chrome:cobrand" descr="di_logo_d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3462" y="365760"/>
            <a:ext cx="2010373" cy="288036"/>
          </a:xfrm>
          <a:prstGeom prst="rect">
            <a:avLst/>
          </a:prstGeom>
        </p:spPr>
      </p:pic>
      <p:sp>
        <p:nvSpPr>
          <p:cNvPr id="28" name="sd:chrome:pagenum"/>
          <p:cNvSpPr txBox="1"/>
          <p:nvPr/>
        </p:nvSpPr>
        <p:spPr>
          <a:xfrm>
            <a:off x="16514064" y="365760"/>
            <a:ext cx="1097280" cy="310896"/>
          </a:xfrm>
          <a:prstGeom prst="rect">
            <a:avLst/>
          </a:prstGeom>
          <a:noFill/>
        </p:spPr>
        <p:txBody>
          <a:bodyPr wrap="square" lIns="0" rIns="0" anchor="ctr">
            <a:spAutoFit/>
          </a:bodyPr>
          <a:lstStyle/>
          <a:p>
            <a:pPr algn="r">
              <a:lnSpc>
                <a:spcPct val="108000"/>
              </a:lnSpc>
            </a:pPr>
            <a:r>
              <a:rPr sz="1200" b="0" i="0">
                <a:solidFill>
                  <a:srgbClr val="E5E7EB"/>
                </a:solidFill>
                <a:latin typeface="SB Sans Text"/>
              </a:rPr>
              <a:t>16 / 20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020E17">
              <a:alpha val="3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sd:h1"/>
          <p:cNvSpPr txBox="1"/>
          <p:nvPr/>
        </p:nvSpPr>
        <p:spPr>
          <a:xfrm>
            <a:off x="676656" y="932688"/>
            <a:ext cx="16934688" cy="9509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 i="0" cap="all" spc="-76">
                <a:solidFill>
                  <a:srgbClr val="FFFFFF"/>
                </a:solidFill>
                <a:latin typeface="SB Sans Display Ext Semibold"/>
              </a:rPr>
              <a:t>Что это меняет в модели: коэффициент зрелости усилен, цифры не пересчитываются</a:t>
            </a:r>
          </a:p>
        </p:txBody>
      </p:sp>
      <p:sp>
        <p:nvSpPr>
          <p:cNvPr id="4" name="sd:sub"/>
          <p:cNvSpPr txBox="1"/>
          <p:nvPr/>
        </p:nvSpPr>
        <p:spPr>
          <a:xfrm>
            <a:off x="676656" y="1832864"/>
            <a:ext cx="16934688" cy="79756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Актуализация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подтверждает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механизм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и 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уточняет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верхнюю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траекторию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,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но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 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не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 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создаёт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оснований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для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 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изменения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количественных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 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сценариев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.</a:t>
            </a:r>
          </a:p>
        </p:txBody>
      </p:sp>
      <p:sp>
        <p:nvSpPr>
          <p:cNvPr id="5" name="sd:body"/>
          <p:cNvSpPr txBox="1"/>
          <p:nvPr/>
        </p:nvSpPr>
        <p:spPr>
          <a:xfrm>
            <a:off x="676656" y="2904744"/>
            <a:ext cx="10241280" cy="36576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FFFFFF"/>
                </a:solidFill>
                <a:latin typeface="SB Sans Display Semibold"/>
              </a:rPr>
              <a:t>Статус ключевых выводов после актуализации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76656" y="3361944"/>
            <a:ext cx="10241280" cy="4828032"/>
          </a:xfrm>
          <a:prstGeom prst="roundRect">
            <a:avLst>
              <a:gd name="adj" fmla="val 2651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7" name="sd:native_table"/>
          <p:cNvGraphicFramePr>
            <a:graphicFrameLocks noGrp="1"/>
          </p:cNvGraphicFramePr>
          <p:nvPr/>
        </p:nvGraphicFramePr>
        <p:xfrm>
          <a:off x="786384" y="3471672"/>
          <a:ext cx="10021824" cy="4608576"/>
        </p:xfrm>
        <a:graphic>
          <a:graphicData uri="http://schemas.openxmlformats.org/drawingml/2006/table">
            <a:tbl>
              <a:tblPr/>
              <a:tblGrid>
                <a:gridCol w="4008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37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093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58368">
                <a:tc>
                  <a:txBody>
                    <a:bodyPr/>
                    <a:lstStyle/>
                    <a:p>
                      <a:pPr algn="l">
                        <a:lnSpc>
                          <a:spcPct val="108000"/>
                        </a:lnSpc>
                      </a:pPr>
                      <a:r>
                        <a:rPr sz="1500" b="1" i="0">
                          <a:solidFill>
                            <a:srgbClr val="56FF71"/>
                          </a:solidFill>
                          <a:latin typeface="SB Sans Display Semibold"/>
                        </a:rPr>
                        <a:t>Вывод</a:t>
                      </a:r>
                      <a:endParaRPr sz="1500"/>
                    </a:p>
                  </a:txBody>
                  <a:tcPr marL="146304" marR="14630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FF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8000"/>
                        </a:lnSpc>
                      </a:pPr>
                      <a:r>
                        <a:rPr sz="1500" b="1" i="0">
                          <a:solidFill>
                            <a:srgbClr val="56FF71"/>
                          </a:solidFill>
                          <a:latin typeface="SB Sans Display Semibold"/>
                        </a:rPr>
                        <a:t>Статус</a:t>
                      </a:r>
                      <a:endParaRPr sz="1500"/>
                    </a:p>
                  </a:txBody>
                  <a:tcPr marL="146304" marR="14630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FF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8000"/>
                        </a:lnSpc>
                      </a:pPr>
                      <a:r>
                        <a:rPr sz="1500" b="1" i="0">
                          <a:solidFill>
                            <a:srgbClr val="56FF71"/>
                          </a:solidFill>
                          <a:latin typeface="SB Sans Display Semibold"/>
                        </a:rPr>
                        <a:t>Что изменилось</a:t>
                      </a:r>
                      <a:endParaRPr sz="1500"/>
                    </a:p>
                  </a:txBody>
                  <a:tcPr marL="146304" marR="14630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FFF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algn="l">
                        <a:lnSpc>
                          <a:spcPct val="108000"/>
                        </a:lnSpc>
                      </a:pPr>
                      <a:r>
                        <a:rPr sz="1500" b="1" i="0">
                          <a:solidFill>
                            <a:srgbClr val="FFFFFF"/>
                          </a:solidFill>
                          <a:latin typeface="SB Sans Display Semibold"/>
                        </a:rPr>
                        <a:t>Workflow redesign — основной механизм</a:t>
                      </a:r>
                      <a:endParaRPr sz="1500"/>
                    </a:p>
                  </a:txBody>
                  <a:tcPr marL="146304" marR="14630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FFF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8000"/>
                        </a:lnSpc>
                      </a:pPr>
                      <a:r>
                        <a:rPr sz="1300" b="1" i="0">
                          <a:solidFill>
                            <a:srgbClr val="56FF71"/>
                          </a:solidFill>
                          <a:latin typeface="SB Sans Display Ext Semibold"/>
                        </a:rPr>
                        <a:t>УСИЛЕН</a:t>
                      </a:r>
                      <a:endParaRPr sz="1300"/>
                    </a:p>
                  </a:txBody>
                  <a:tcPr marL="146304" marR="14630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FFF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8000"/>
                        </a:lnSpc>
                      </a:pPr>
                      <a:r>
                        <a:rPr sz="1500" b="0" i="0">
                          <a:solidFill>
                            <a:srgbClr val="E5E7EB"/>
                          </a:solidFill>
                          <a:latin typeface="SB Sans Display"/>
                        </a:rPr>
                        <a:t>Подтверждён российским и международным массивом</a:t>
                      </a:r>
                      <a:endParaRPr sz="1500"/>
                    </a:p>
                  </a:txBody>
                  <a:tcPr marL="146304" marR="14630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FFF">
                        <a:alpha val="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algn="l">
                        <a:lnSpc>
                          <a:spcPct val="108000"/>
                        </a:lnSpc>
                      </a:pPr>
                      <a:r>
                        <a:rPr sz="1500" b="1" i="0">
                          <a:solidFill>
                            <a:srgbClr val="FFFFFF"/>
                          </a:solidFill>
                          <a:latin typeface="SB Sans Display Semibold"/>
                        </a:rPr>
                        <a:t>Human-in-the-loop и governance</a:t>
                      </a:r>
                      <a:endParaRPr sz="1500"/>
                    </a:p>
                  </a:txBody>
                  <a:tcPr marL="146304" marR="14630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8000"/>
                        </a:lnSpc>
                      </a:pPr>
                      <a:r>
                        <a:rPr sz="1300" b="1" i="0">
                          <a:solidFill>
                            <a:srgbClr val="56FF71"/>
                          </a:solidFill>
                          <a:latin typeface="SB Sans Display Ext Semibold"/>
                        </a:rPr>
                        <a:t>УСИЛЕН</a:t>
                      </a:r>
                      <a:endParaRPr sz="1300"/>
                    </a:p>
                  </a:txBody>
                  <a:tcPr marL="146304" marR="14630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8000"/>
                        </a:lnSpc>
                      </a:pPr>
                      <a:r>
                        <a:rPr sz="1500" b="0" i="0">
                          <a:solidFill>
                            <a:srgbClr val="E5E7EB"/>
                          </a:solidFill>
                          <a:latin typeface="SB Sans Display"/>
                        </a:rPr>
                        <a:t>Контроль стал частью production-архитектуры</a:t>
                      </a:r>
                      <a:endParaRPr sz="1500"/>
                    </a:p>
                  </a:txBody>
                  <a:tcPr marL="146304" marR="14630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algn="l">
                        <a:lnSpc>
                          <a:spcPct val="108000"/>
                        </a:lnSpc>
                      </a:pPr>
                      <a:r>
                        <a:rPr sz="1500" b="1" i="0" dirty="0">
                          <a:solidFill>
                            <a:srgbClr val="FFFFFF"/>
                          </a:solidFill>
                          <a:latin typeface="SB Sans Display Semibold"/>
                        </a:rPr>
                        <a:t>Copilot → workflow → agent</a:t>
                      </a:r>
                      <a:endParaRPr sz="1500" dirty="0"/>
                    </a:p>
                  </a:txBody>
                  <a:tcPr marL="146304" marR="14630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FFF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8000"/>
                        </a:lnSpc>
                      </a:pPr>
                      <a:r>
                        <a:rPr sz="1300" b="1" i="0">
                          <a:solidFill>
                            <a:srgbClr val="56FF71"/>
                          </a:solidFill>
                          <a:latin typeface="SB Sans Display Ext Semibold"/>
                        </a:rPr>
                        <a:t>УСИЛЕН</a:t>
                      </a:r>
                      <a:endParaRPr sz="1300"/>
                    </a:p>
                  </a:txBody>
                  <a:tcPr marL="146304" marR="14630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FFF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8000"/>
                        </a:lnSpc>
                      </a:pPr>
                      <a:r>
                        <a:rPr sz="1500" b="0" i="0">
                          <a:solidFill>
                            <a:srgbClr val="E5E7EB"/>
                          </a:solidFill>
                          <a:latin typeface="SB Sans Display"/>
                        </a:rPr>
                        <a:t>Появились сценарии ограниченной автономности</a:t>
                      </a:r>
                      <a:endParaRPr sz="1500"/>
                    </a:p>
                  </a:txBody>
                  <a:tcPr marL="146304" marR="14630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FFF">
                        <a:alpha val="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algn="l">
                        <a:lnSpc>
                          <a:spcPct val="108000"/>
                        </a:lnSpc>
                      </a:pPr>
                      <a:r>
                        <a:rPr sz="1500" b="1" i="0">
                          <a:solidFill>
                            <a:srgbClr val="FFFFFF"/>
                          </a:solidFill>
                          <a:latin typeface="SB Sans Display Semibold"/>
                        </a:rPr>
                        <a:t>GEO и AI-mediated journey</a:t>
                      </a:r>
                      <a:endParaRPr sz="1500"/>
                    </a:p>
                  </a:txBody>
                  <a:tcPr marL="146304" marR="14630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8000"/>
                        </a:lnSpc>
                      </a:pPr>
                      <a:r>
                        <a:rPr sz="1300" b="1" i="0">
                          <a:solidFill>
                            <a:srgbClr val="2BFDCC"/>
                          </a:solidFill>
                          <a:latin typeface="SB Sans Display Ext Semibold"/>
                        </a:rPr>
                        <a:t>НОВЫЙ</a:t>
                      </a:r>
                      <a:endParaRPr sz="1300"/>
                    </a:p>
                  </a:txBody>
                  <a:tcPr marL="146304" marR="14630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8000"/>
                        </a:lnSpc>
                      </a:pPr>
                      <a:r>
                        <a:rPr sz="1500" b="0" i="0">
                          <a:solidFill>
                            <a:srgbClr val="E5E7EB"/>
                          </a:solidFill>
                          <a:latin typeface="SB Sans Display"/>
                        </a:rPr>
                        <a:t>В наблюдение, не в коэффициенты</a:t>
                      </a:r>
                      <a:endParaRPr sz="1500"/>
                    </a:p>
                  </a:txBody>
                  <a:tcPr marL="146304" marR="14630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algn="l">
                        <a:lnSpc>
                          <a:spcPct val="108000"/>
                        </a:lnSpc>
                      </a:pPr>
                      <a:r>
                        <a:rPr sz="1500" b="1" i="0">
                          <a:solidFill>
                            <a:srgbClr val="FFFFFF"/>
                          </a:solidFill>
                          <a:latin typeface="SB Sans Display Semibold"/>
                        </a:rPr>
                        <a:t>AI-assisted process redesign</a:t>
                      </a:r>
                      <a:endParaRPr sz="1500"/>
                    </a:p>
                  </a:txBody>
                  <a:tcPr marL="146304" marR="14630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FFF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8000"/>
                        </a:lnSpc>
                      </a:pPr>
                      <a:r>
                        <a:rPr sz="1300" b="1" i="0">
                          <a:solidFill>
                            <a:srgbClr val="2BFDCC"/>
                          </a:solidFill>
                          <a:latin typeface="SB Sans Display Ext Semibold"/>
                        </a:rPr>
                        <a:t>НОВЫЙ</a:t>
                      </a:r>
                      <a:endParaRPr sz="1300"/>
                    </a:p>
                  </a:txBody>
                  <a:tcPr marL="146304" marR="14630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FFF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8000"/>
                        </a:lnSpc>
                      </a:pPr>
                      <a:r>
                        <a:rPr sz="1500" b="0" i="0">
                          <a:solidFill>
                            <a:srgbClr val="E5E7EB"/>
                          </a:solidFill>
                          <a:latin typeface="SB Sans Display"/>
                        </a:rPr>
                        <a:t>Механизм верхней траектории</a:t>
                      </a:r>
                      <a:endParaRPr sz="1500"/>
                    </a:p>
                  </a:txBody>
                  <a:tcPr marL="146304" marR="14630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FFF">
                        <a:alpha val="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algn="l">
                        <a:lnSpc>
                          <a:spcPct val="108000"/>
                        </a:lnSpc>
                      </a:pPr>
                      <a:r>
                        <a:rPr sz="1500" b="1" i="0">
                          <a:solidFill>
                            <a:srgbClr val="FFFFFF"/>
                          </a:solidFill>
                          <a:latin typeface="SB Sans Display Semibold"/>
                        </a:rPr>
                        <a:t>Макрооценка эффекта</a:t>
                      </a:r>
                      <a:endParaRPr sz="1500"/>
                    </a:p>
                  </a:txBody>
                  <a:tcPr marL="146304" marR="14630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8000"/>
                        </a:lnSpc>
                      </a:pPr>
                      <a:r>
                        <a:rPr sz="1300" b="1" i="0">
                          <a:solidFill>
                            <a:srgbClr val="9BA5B0"/>
                          </a:solidFill>
                          <a:latin typeface="SB Sans Display Ext Semibold"/>
                        </a:rPr>
                        <a:t>БЕЗ ИЗМ.</a:t>
                      </a:r>
                      <a:endParaRPr sz="1300"/>
                    </a:p>
                  </a:txBody>
                  <a:tcPr marL="146304" marR="14630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8000"/>
                        </a:lnSpc>
                      </a:pPr>
                      <a:r>
                        <a:rPr sz="1500" b="0" i="0" dirty="0" err="1">
                          <a:solidFill>
                            <a:srgbClr val="E5E7EB"/>
                          </a:solidFill>
                          <a:latin typeface="SB Sans Display"/>
                        </a:rPr>
                        <a:t>Оснований</a:t>
                      </a:r>
                      <a:r>
                        <a:rPr sz="1500" b="0" i="0" dirty="0">
                          <a:solidFill>
                            <a:srgbClr val="E5E7EB"/>
                          </a:solidFill>
                          <a:latin typeface="SB Sans Display"/>
                        </a:rPr>
                        <a:t> </a:t>
                      </a:r>
                      <a:r>
                        <a:rPr sz="1500" b="0" i="0" dirty="0" err="1">
                          <a:solidFill>
                            <a:srgbClr val="E5E7EB"/>
                          </a:solidFill>
                          <a:latin typeface="SB Sans Display"/>
                        </a:rPr>
                        <a:t>для</a:t>
                      </a:r>
                      <a:r>
                        <a:rPr sz="1500" b="0" i="0" dirty="0">
                          <a:solidFill>
                            <a:srgbClr val="E5E7EB"/>
                          </a:solidFill>
                          <a:latin typeface="SB Sans Display"/>
                        </a:rPr>
                        <a:t> </a:t>
                      </a:r>
                      <a:r>
                        <a:rPr sz="1500" b="0" i="0" dirty="0" err="1">
                          <a:solidFill>
                            <a:srgbClr val="E5E7EB"/>
                          </a:solidFill>
                          <a:latin typeface="SB Sans Display"/>
                        </a:rPr>
                        <a:t>пересчёта</a:t>
                      </a:r>
                      <a:r>
                        <a:rPr sz="1500" b="0" i="0" dirty="0">
                          <a:solidFill>
                            <a:srgbClr val="E5E7EB"/>
                          </a:solidFill>
                          <a:latin typeface="SB Sans Display"/>
                        </a:rPr>
                        <a:t> </a:t>
                      </a:r>
                      <a:r>
                        <a:rPr sz="1500" b="0" i="0" dirty="0" err="1">
                          <a:solidFill>
                            <a:srgbClr val="E5E7EB"/>
                          </a:solidFill>
                          <a:latin typeface="SB Sans Display"/>
                        </a:rPr>
                        <a:t>не</a:t>
                      </a:r>
                      <a:r>
                        <a:rPr sz="1500" b="0" i="0" dirty="0">
                          <a:solidFill>
                            <a:srgbClr val="E5E7EB"/>
                          </a:solidFill>
                          <a:latin typeface="SB Sans Display"/>
                        </a:rPr>
                        <a:t> </a:t>
                      </a:r>
                      <a:r>
                        <a:rPr sz="1500" b="0" i="0" dirty="0" err="1">
                          <a:solidFill>
                            <a:srgbClr val="E5E7EB"/>
                          </a:solidFill>
                          <a:latin typeface="SB Sans Display"/>
                        </a:rPr>
                        <a:t>выявлено</a:t>
                      </a:r>
                      <a:endParaRPr sz="1500" dirty="0"/>
                    </a:p>
                  </a:txBody>
                  <a:tcPr marL="146304" marR="14630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11192256" y="2950464"/>
            <a:ext cx="6419088" cy="2703576"/>
          </a:xfrm>
          <a:prstGeom prst="roundRect">
            <a:avLst>
              <a:gd name="adj" fmla="val 4735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sd:eyebrow"/>
          <p:cNvSpPr txBox="1"/>
          <p:nvPr/>
        </p:nvSpPr>
        <p:spPr>
          <a:xfrm>
            <a:off x="11512296" y="3151632"/>
            <a:ext cx="5870448" cy="310896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 i="0" spc="120">
                <a:solidFill>
                  <a:srgbClr val="56FF71"/>
                </a:solidFill>
                <a:latin typeface="SB Sans Display Ext Semibold"/>
              </a:rPr>
              <a:t>ВЕРХНЯЯ ТРАЕКТОРИЯ</a:t>
            </a:r>
          </a:p>
        </p:txBody>
      </p:sp>
      <p:sp>
        <p:nvSpPr>
          <p:cNvPr id="10" name="sd:body"/>
          <p:cNvSpPr txBox="1"/>
          <p:nvPr/>
        </p:nvSpPr>
        <p:spPr>
          <a:xfrm>
            <a:off x="11512296" y="3453383"/>
            <a:ext cx="5870448" cy="45720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1" i="0">
                <a:solidFill>
                  <a:srgbClr val="FFFFFF"/>
                </a:solidFill>
                <a:latin typeface="SB Sans Display Semibold"/>
              </a:rPr>
              <a:t>Агентность расширяет охват процесса</a:t>
            </a:r>
          </a:p>
        </p:txBody>
      </p:sp>
      <p:sp>
        <p:nvSpPr>
          <p:cNvPr id="11" name="sd:body"/>
          <p:cNvSpPr txBox="1"/>
          <p:nvPr/>
        </p:nvSpPr>
        <p:spPr>
          <a:xfrm>
            <a:off x="11512296" y="3910583"/>
            <a:ext cx="5870448" cy="1697735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Ограниченно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автономные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агенты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увеличивают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долю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процесса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, 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доступную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автоматизации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. Это 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усиливает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оптимистичный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сценарий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, 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но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не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меняет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текущие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коэффициенты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1192256" y="5928359"/>
            <a:ext cx="6419088" cy="2703576"/>
          </a:xfrm>
          <a:prstGeom prst="roundRect">
            <a:avLst>
              <a:gd name="adj" fmla="val 4735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sd:eyebrow"/>
          <p:cNvSpPr txBox="1"/>
          <p:nvPr/>
        </p:nvSpPr>
        <p:spPr>
          <a:xfrm>
            <a:off x="11512296" y="6129527"/>
            <a:ext cx="5870448" cy="310896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 i="0" spc="120">
                <a:solidFill>
                  <a:srgbClr val="2BFDCC"/>
                </a:solidFill>
                <a:latin typeface="SB Sans Display Ext Semibold"/>
              </a:rPr>
              <a:t>ПОД НАБЛЮДЕНИЕМ</a:t>
            </a:r>
          </a:p>
        </p:txBody>
      </p:sp>
      <p:sp>
        <p:nvSpPr>
          <p:cNvPr id="14" name="sd:body"/>
          <p:cNvSpPr txBox="1"/>
          <p:nvPr/>
        </p:nvSpPr>
        <p:spPr>
          <a:xfrm>
            <a:off x="11512296" y="6431279"/>
            <a:ext cx="5870448" cy="45720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1" i="0">
                <a:solidFill>
                  <a:srgbClr val="FFFFFF"/>
                </a:solidFill>
                <a:latin typeface="SB Sans Display Semibold"/>
              </a:rPr>
              <a:t>Ранние сигналы вне расчёта</a:t>
            </a:r>
          </a:p>
        </p:txBody>
      </p:sp>
      <p:sp>
        <p:nvSpPr>
          <p:cNvPr id="15" name="sd:body"/>
          <p:cNvSpPr txBox="1"/>
          <p:nvPr/>
        </p:nvSpPr>
        <p:spPr>
          <a:xfrm>
            <a:off x="11512296" y="6888479"/>
            <a:ext cx="5870448" cy="884409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500" b="0" i="0" dirty="0">
                <a:solidFill>
                  <a:srgbClr val="E5E7EB"/>
                </a:solidFill>
                <a:latin typeface="SB Sans Display"/>
              </a:rPr>
              <a:t>GEO и 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поиск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через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 ИИ, AI-assisted process redesign, 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данные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, 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создаваемые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агентами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, и end-to-end</a:t>
            </a:r>
            <a:r>
              <a:rPr lang="ru-RU" sz="1500" b="0" i="0" dirty="0">
                <a:solidFill>
                  <a:srgbClr val="E5E7EB"/>
                </a:solidFill>
                <a:latin typeface="SB Sans Display"/>
              </a:rPr>
              <a:t>-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контуры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отслеживаются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отдельно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до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накопления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 production-</a:t>
            </a:r>
            <a:r>
              <a:rPr sz="1500" b="0" i="0" dirty="0" err="1">
                <a:solidFill>
                  <a:srgbClr val="E5E7EB"/>
                </a:solidFill>
                <a:latin typeface="SB Sans Display"/>
              </a:rPr>
              <a:t>массива</a:t>
            </a:r>
            <a:r>
              <a:rPr sz="1500" b="0" i="0" dirty="0">
                <a:solidFill>
                  <a:srgbClr val="E5E7EB"/>
                </a:solidFill>
                <a:latin typeface="SB Sans Display"/>
              </a:rPr>
              <a:t>.</a:t>
            </a:r>
          </a:p>
        </p:txBody>
      </p:sp>
      <p:sp>
        <p:nvSpPr>
          <p:cNvPr id="16" name="sd:plate"/>
          <p:cNvSpPr/>
          <p:nvPr/>
        </p:nvSpPr>
        <p:spPr>
          <a:xfrm>
            <a:off x="676656" y="8906256"/>
            <a:ext cx="16934688" cy="786384"/>
          </a:xfrm>
          <a:prstGeom prst="roundRect">
            <a:avLst>
              <a:gd name="adj" fmla="val 16279"/>
            </a:avLst>
          </a:prstGeom>
          <a:gradFill>
            <a:gsLst>
              <a:gs pos="0">
                <a:srgbClr val="2BFDCC"/>
              </a:gs>
              <a:gs pos="100000">
                <a:srgbClr val="56FF71"/>
              </a:gs>
            </a:gsLst>
            <a:lin ang="21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sd:body"/>
          <p:cNvSpPr txBox="1"/>
          <p:nvPr/>
        </p:nvSpPr>
        <p:spPr>
          <a:xfrm>
            <a:off x="996695" y="8944607"/>
            <a:ext cx="16294608" cy="709681"/>
          </a:xfrm>
          <a:prstGeom prst="rect">
            <a:avLst/>
          </a:prstGeom>
          <a:noFill/>
        </p:spPr>
        <p:txBody>
          <a:bodyPr wrap="square" lIns="0" r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900" b="1" i="0" dirty="0" err="1">
                <a:solidFill>
                  <a:srgbClr val="041014"/>
                </a:solidFill>
                <a:latin typeface="SB Sans Display Semibold"/>
              </a:rPr>
              <a:t>Актуализация</a:t>
            </a:r>
            <a:r>
              <a:rPr sz="1900" b="1" i="0" dirty="0">
                <a:solidFill>
                  <a:srgbClr val="041014"/>
                </a:solidFill>
                <a:latin typeface="SB Sans Display Semibold"/>
              </a:rPr>
              <a:t> </a:t>
            </a:r>
            <a:r>
              <a:rPr sz="1900" b="1" i="0" dirty="0" err="1">
                <a:solidFill>
                  <a:srgbClr val="041014"/>
                </a:solidFill>
                <a:latin typeface="SB Sans Display Semibold"/>
              </a:rPr>
              <a:t>усиливает</a:t>
            </a:r>
            <a:r>
              <a:rPr sz="1900" b="1" i="0" dirty="0">
                <a:solidFill>
                  <a:srgbClr val="041014"/>
                </a:solidFill>
                <a:latin typeface="SB Sans Display Semibold"/>
              </a:rPr>
              <a:t> </a:t>
            </a:r>
            <a:r>
              <a:rPr sz="1900" b="1" i="0" dirty="0" err="1">
                <a:solidFill>
                  <a:srgbClr val="041014"/>
                </a:solidFill>
                <a:latin typeface="SB Sans Display Semibold"/>
              </a:rPr>
              <a:t>существующий</a:t>
            </a:r>
            <a:r>
              <a:rPr sz="1900" b="1" i="0" dirty="0">
                <a:solidFill>
                  <a:srgbClr val="041014"/>
                </a:solidFill>
                <a:latin typeface="SB Sans Display Semibold"/>
              </a:rPr>
              <a:t> </a:t>
            </a:r>
            <a:r>
              <a:rPr sz="1900" b="1" i="0" dirty="0" err="1">
                <a:solidFill>
                  <a:srgbClr val="041014"/>
                </a:solidFill>
                <a:latin typeface="SB Sans Display Semibold"/>
              </a:rPr>
              <a:t>коэффициент</a:t>
            </a:r>
            <a:r>
              <a:rPr sz="1900" b="1" i="0" dirty="0">
                <a:solidFill>
                  <a:srgbClr val="041014"/>
                </a:solidFill>
                <a:latin typeface="SB Sans Display Semibold"/>
              </a:rPr>
              <a:t> </a:t>
            </a:r>
            <a:r>
              <a:rPr sz="1900" b="1" i="0" dirty="0" err="1">
                <a:solidFill>
                  <a:srgbClr val="041014"/>
                </a:solidFill>
                <a:latin typeface="SB Sans Display Semibold"/>
              </a:rPr>
              <a:t>зрелости</a:t>
            </a:r>
            <a:r>
              <a:rPr sz="1900" b="1" i="0" dirty="0">
                <a:solidFill>
                  <a:srgbClr val="041014"/>
                </a:solidFill>
                <a:latin typeface="SB Sans Display Semibold"/>
              </a:rPr>
              <a:t> и </a:t>
            </a:r>
            <a:r>
              <a:rPr sz="1900" b="1" i="0" dirty="0" err="1">
                <a:solidFill>
                  <a:srgbClr val="041014"/>
                </a:solidFill>
                <a:latin typeface="SB Sans Display Semibold"/>
              </a:rPr>
              <a:t>не</a:t>
            </a:r>
            <a:r>
              <a:rPr sz="1900" b="1" i="0" dirty="0">
                <a:solidFill>
                  <a:srgbClr val="041014"/>
                </a:solidFill>
                <a:latin typeface="SB Sans Display Semibold"/>
              </a:rPr>
              <a:t> </a:t>
            </a:r>
            <a:r>
              <a:rPr sz="1900" b="1" i="0" dirty="0" err="1">
                <a:solidFill>
                  <a:srgbClr val="041014"/>
                </a:solidFill>
                <a:latin typeface="SB Sans Display Semibold"/>
              </a:rPr>
              <a:t>создаёт</a:t>
            </a:r>
            <a:r>
              <a:rPr sz="1900" b="1" i="0" dirty="0">
                <a:solidFill>
                  <a:srgbClr val="041014"/>
                </a:solidFill>
                <a:latin typeface="SB Sans Display Semibold"/>
              </a:rPr>
              <a:t> </a:t>
            </a:r>
            <a:r>
              <a:rPr sz="1900" b="1" i="0" dirty="0" err="1">
                <a:solidFill>
                  <a:srgbClr val="041014"/>
                </a:solidFill>
                <a:latin typeface="SB Sans Display Semibold"/>
              </a:rPr>
              <a:t>оснований</a:t>
            </a:r>
            <a:r>
              <a:rPr sz="1900" b="1" i="0" dirty="0">
                <a:solidFill>
                  <a:srgbClr val="041014"/>
                </a:solidFill>
                <a:latin typeface="SB Sans Display Semibold"/>
              </a:rPr>
              <a:t> </a:t>
            </a:r>
            <a:r>
              <a:rPr sz="1900" b="1" i="0" dirty="0" err="1">
                <a:solidFill>
                  <a:srgbClr val="041014"/>
                </a:solidFill>
                <a:latin typeface="SB Sans Display Semibold"/>
              </a:rPr>
              <a:t>для</a:t>
            </a:r>
            <a:r>
              <a:rPr sz="1900" b="1" i="0" dirty="0">
                <a:solidFill>
                  <a:srgbClr val="041014"/>
                </a:solidFill>
                <a:latin typeface="SB Sans Display Semibold"/>
              </a:rPr>
              <a:t> </a:t>
            </a:r>
            <a:r>
              <a:rPr sz="1900" b="1" i="0" dirty="0" err="1">
                <a:solidFill>
                  <a:srgbClr val="041014"/>
                </a:solidFill>
                <a:latin typeface="SB Sans Display Semibold"/>
              </a:rPr>
              <a:t>пересчёта</a:t>
            </a:r>
            <a:r>
              <a:rPr sz="1900" b="1" i="0" dirty="0">
                <a:solidFill>
                  <a:srgbClr val="041014"/>
                </a:solidFill>
                <a:latin typeface="SB Sans Display Semibold"/>
              </a:rPr>
              <a:t> </a:t>
            </a:r>
            <a:r>
              <a:rPr sz="1900" b="1" i="0" dirty="0" err="1">
                <a:solidFill>
                  <a:srgbClr val="041014"/>
                </a:solidFill>
                <a:latin typeface="SB Sans Display Semibold"/>
              </a:rPr>
              <a:t>макрооценки</a:t>
            </a:r>
            <a:r>
              <a:rPr sz="1900" b="1" i="0" dirty="0">
                <a:solidFill>
                  <a:srgbClr val="041014"/>
                </a:solidFill>
                <a:latin typeface="SB Sans Display Semibold"/>
              </a:rPr>
              <a:t> — </a:t>
            </a:r>
            <a:r>
              <a:rPr sz="1900" b="1" i="0" dirty="0" err="1">
                <a:solidFill>
                  <a:srgbClr val="041014"/>
                </a:solidFill>
                <a:latin typeface="SB Sans Display Semibold"/>
              </a:rPr>
              <a:t>сценарии</a:t>
            </a:r>
            <a:r>
              <a:rPr sz="1900" b="1" i="0" dirty="0">
                <a:solidFill>
                  <a:srgbClr val="041014"/>
                </a:solidFill>
                <a:latin typeface="SB Sans Display Semibold"/>
              </a:rPr>
              <a:t> 0,7/1,8/2,6 </a:t>
            </a:r>
            <a:r>
              <a:rPr sz="1900" b="1" i="0" dirty="0" err="1">
                <a:solidFill>
                  <a:srgbClr val="041014"/>
                </a:solidFill>
                <a:latin typeface="SB Sans Display Semibold"/>
              </a:rPr>
              <a:t>трлн</a:t>
            </a:r>
            <a:r>
              <a:rPr sz="1900" b="1" i="0" dirty="0">
                <a:solidFill>
                  <a:srgbClr val="041014"/>
                </a:solidFill>
                <a:latin typeface="SB Sans Display Semibold"/>
              </a:rPr>
              <a:t> ₽ </a:t>
            </a:r>
            <a:r>
              <a:rPr sz="1900" b="1" i="0" dirty="0" err="1">
                <a:solidFill>
                  <a:srgbClr val="041014"/>
                </a:solidFill>
                <a:latin typeface="SB Sans Display Semibold"/>
              </a:rPr>
              <a:t>остаются</a:t>
            </a:r>
            <a:r>
              <a:rPr sz="1900" b="1" i="0" dirty="0">
                <a:solidFill>
                  <a:srgbClr val="041014"/>
                </a:solidFill>
                <a:latin typeface="SB Sans Display Semibold"/>
              </a:rPr>
              <a:t> в </a:t>
            </a:r>
            <a:r>
              <a:rPr sz="1900" b="1" i="0" dirty="0" err="1">
                <a:solidFill>
                  <a:srgbClr val="041014"/>
                </a:solidFill>
                <a:latin typeface="SB Sans Display Semibold"/>
              </a:rPr>
              <a:t>силе</a:t>
            </a:r>
            <a:r>
              <a:rPr sz="1900" b="1" i="0" dirty="0">
                <a:solidFill>
                  <a:srgbClr val="041014"/>
                </a:solidFill>
                <a:latin typeface="SB Sans Display Semibold"/>
              </a:rPr>
              <a:t>.</a:t>
            </a:r>
          </a:p>
        </p:txBody>
      </p:sp>
      <p:pic>
        <p:nvPicPr>
          <p:cNvPr id="18" name="sd:chrome:cobrand" descr="sm_logo_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" y="413766"/>
            <a:ext cx="1868341" cy="192024"/>
          </a:xfrm>
          <a:prstGeom prst="rect">
            <a:avLst/>
          </a:prstGeom>
        </p:spPr>
      </p:pic>
      <p:sp>
        <p:nvSpPr>
          <p:cNvPr id="19" name="sd:chrome:cobrand"/>
          <p:cNvSpPr txBox="1"/>
          <p:nvPr/>
        </p:nvSpPr>
        <p:spPr>
          <a:xfrm>
            <a:off x="2650610" y="221742"/>
            <a:ext cx="307238" cy="57607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>
              <a:lnSpc>
                <a:spcPct val="108000"/>
              </a:lnSpc>
            </a:pPr>
            <a:r>
              <a:rPr sz="1889" b="1" i="0">
                <a:solidFill>
                  <a:srgbClr val="56FF71"/>
                </a:solidFill>
                <a:latin typeface="SB Sans Display Ext Semibold"/>
              </a:rPr>
              <a:t>×</a:t>
            </a:r>
          </a:p>
        </p:txBody>
      </p:sp>
      <p:pic>
        <p:nvPicPr>
          <p:cNvPr id="20" name="sd:chrome:cobrand" descr="di_logo_d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3462" y="365760"/>
            <a:ext cx="2010373" cy="288036"/>
          </a:xfrm>
          <a:prstGeom prst="rect">
            <a:avLst/>
          </a:prstGeom>
        </p:spPr>
      </p:pic>
      <p:sp>
        <p:nvSpPr>
          <p:cNvPr id="21" name="sd:chrome:pagenum"/>
          <p:cNvSpPr txBox="1"/>
          <p:nvPr/>
        </p:nvSpPr>
        <p:spPr>
          <a:xfrm>
            <a:off x="16514064" y="365760"/>
            <a:ext cx="1097280" cy="310896"/>
          </a:xfrm>
          <a:prstGeom prst="rect">
            <a:avLst/>
          </a:prstGeom>
          <a:noFill/>
        </p:spPr>
        <p:txBody>
          <a:bodyPr wrap="square" lIns="0" rIns="0" anchor="ctr">
            <a:spAutoFit/>
          </a:bodyPr>
          <a:lstStyle/>
          <a:p>
            <a:pPr algn="r">
              <a:lnSpc>
                <a:spcPct val="108000"/>
              </a:lnSpc>
            </a:pPr>
            <a:r>
              <a:rPr sz="1200" b="0" i="0">
                <a:solidFill>
                  <a:srgbClr val="E5E7EB"/>
                </a:solidFill>
                <a:latin typeface="SB Sans Text"/>
              </a:rPr>
              <a:t>17 / 20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020E17">
              <a:alpha val="3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sd:h1"/>
          <p:cNvSpPr txBox="1"/>
          <p:nvPr/>
        </p:nvSpPr>
        <p:spPr>
          <a:xfrm>
            <a:off x="676656" y="932688"/>
            <a:ext cx="16934688" cy="5232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 i="0" cap="all" spc="-76" dirty="0" err="1">
                <a:solidFill>
                  <a:srgbClr val="FFFFFF"/>
                </a:solidFill>
                <a:latin typeface="SB Sans Display Ext Semibold"/>
              </a:rPr>
              <a:t>Три</a:t>
            </a:r>
            <a:r>
              <a:rPr sz="3400" b="1" i="0" cap="all" spc="-76" dirty="0">
                <a:solidFill>
                  <a:srgbClr val="FFFFFF"/>
                </a:solidFill>
                <a:latin typeface="SB Sans Display Ext Semibold"/>
              </a:rPr>
              <a:t> </a:t>
            </a:r>
            <a:r>
              <a:rPr sz="3400" b="1" i="0" cap="all" spc="-76" dirty="0" err="1">
                <a:solidFill>
                  <a:srgbClr val="FFFFFF"/>
                </a:solidFill>
                <a:latin typeface="SB Sans Display Ext Semibold"/>
              </a:rPr>
              <a:t>траектории</a:t>
            </a:r>
            <a:r>
              <a:rPr sz="3400" b="1" i="0" cap="all" spc="-76" dirty="0">
                <a:solidFill>
                  <a:srgbClr val="FFFFFF"/>
                </a:solidFill>
                <a:latin typeface="SB Sans Display Ext Semibold"/>
              </a:rPr>
              <a:t> </a:t>
            </a:r>
            <a:r>
              <a:rPr sz="3400" b="1" i="0" cap="all" spc="-76" dirty="0" err="1">
                <a:solidFill>
                  <a:srgbClr val="FFFFFF"/>
                </a:solidFill>
                <a:latin typeface="SB Sans Display Ext Semibold"/>
              </a:rPr>
              <a:t>на</a:t>
            </a:r>
            <a:r>
              <a:rPr sz="3400" b="1" i="0" cap="all" spc="-76" dirty="0">
                <a:solidFill>
                  <a:srgbClr val="FFFFFF"/>
                </a:solidFill>
                <a:latin typeface="SB Sans Display Ext Semibold"/>
              </a:rPr>
              <a:t> </a:t>
            </a:r>
            <a:r>
              <a:rPr sz="3400" b="1" i="0" cap="all" spc="-76" dirty="0" err="1">
                <a:solidFill>
                  <a:srgbClr val="FFFFFF"/>
                </a:solidFill>
                <a:latin typeface="SB Sans Display Ext Semibold"/>
              </a:rPr>
              <a:t>горизонте</a:t>
            </a:r>
            <a:r>
              <a:rPr sz="3400" b="1" i="0" cap="all" spc="-76" dirty="0">
                <a:solidFill>
                  <a:srgbClr val="FFFFFF"/>
                </a:solidFill>
                <a:latin typeface="SB Sans Display Ext Semibold"/>
              </a:rPr>
              <a:t> </a:t>
            </a:r>
            <a:r>
              <a:rPr lang="ru-RU" sz="3400" b="1" i="0" cap="all" spc="-76" dirty="0">
                <a:solidFill>
                  <a:srgbClr val="FFFFFF"/>
                </a:solidFill>
                <a:latin typeface="SB Sans Display Ext Semibold"/>
              </a:rPr>
              <a:t>1–3 </a:t>
            </a:r>
            <a:r>
              <a:rPr sz="3400" b="1" i="0" cap="all" spc="-76" dirty="0" err="1">
                <a:solidFill>
                  <a:srgbClr val="FFFFFF"/>
                </a:solidFill>
                <a:latin typeface="SB Sans Display Ext Semibold"/>
              </a:rPr>
              <a:t>лет</a:t>
            </a:r>
            <a:endParaRPr sz="3400" b="1" i="0" cap="all" spc="-76" dirty="0">
              <a:solidFill>
                <a:srgbClr val="FFFFFF"/>
              </a:solidFill>
              <a:latin typeface="SB Sans Display Ext Semibold"/>
            </a:endParaRPr>
          </a:p>
        </p:txBody>
      </p:sp>
      <p:sp>
        <p:nvSpPr>
          <p:cNvPr id="4" name="sd:sub"/>
          <p:cNvSpPr txBox="1"/>
          <p:nvPr/>
        </p:nvSpPr>
        <p:spPr>
          <a:xfrm>
            <a:off x="676656" y="1994408"/>
            <a:ext cx="16934688" cy="408253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Сценарии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различаются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не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 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качеством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моделей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, а 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глубиной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интеграции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,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долей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изменённых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процессов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и 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зрелостью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 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контроля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76656" y="3112007"/>
            <a:ext cx="5462015" cy="5519928"/>
          </a:xfrm>
          <a:prstGeom prst="roundRect">
            <a:avLst>
              <a:gd name="adj" fmla="val 2343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sd:card_label"/>
          <p:cNvSpPr txBox="1"/>
          <p:nvPr/>
        </p:nvSpPr>
        <p:spPr>
          <a:xfrm>
            <a:off x="1042416" y="3432047"/>
            <a:ext cx="4821935" cy="77724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900" b="1" i="0" cap="all" spc="-76">
                <a:gradFill>
                  <a:gsLst>
                    <a:gs pos="0">
                      <a:srgbClr val="56FF71"/>
                    </a:gs>
                    <a:gs pos="100000">
                      <a:srgbClr val="29FFCC"/>
                    </a:gs>
                  </a:gsLst>
                  <a:lin ang="0" scaled="1"/>
                </a:gradFill>
                <a:latin typeface="SB Sans Display Ext Semibold"/>
              </a:rPr>
              <a:t>Инерционная траектория</a:t>
            </a:r>
          </a:p>
        </p:txBody>
      </p:sp>
      <p:sp>
        <p:nvSpPr>
          <p:cNvPr id="7" name="sd:body"/>
          <p:cNvSpPr txBox="1"/>
          <p:nvPr/>
        </p:nvSpPr>
        <p:spPr>
          <a:xfrm>
            <a:off x="1042416" y="4255007"/>
            <a:ext cx="4821935" cy="822960"/>
          </a:xfrm>
          <a:prstGeom prst="rect">
            <a:avLst/>
          </a:prstGeom>
          <a:noFill/>
        </p:spPr>
        <p:txBody>
          <a:bodyPr wrap="square" lIns="0" r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FFFFFF"/>
                </a:solidFill>
                <a:latin typeface="SB Sans Display Semibold"/>
              </a:rPr>
              <a:t>ИИ остаётся надстройкой</a:t>
            </a:r>
          </a:p>
        </p:txBody>
      </p:sp>
      <p:cxnSp>
        <p:nvCxnSpPr>
          <p:cNvPr id="8" name="sd:line"/>
          <p:cNvCxnSpPr/>
          <p:nvPr/>
        </p:nvCxnSpPr>
        <p:spPr>
          <a:xfrm>
            <a:off x="1042416" y="5260848"/>
            <a:ext cx="4730495" cy="0"/>
          </a:xfrm>
          <a:prstGeom prst="line">
            <a:avLst/>
          </a:prstGeom>
          <a:ln w="12700">
            <a:solidFill>
              <a:srgbClr val="56FF71">
                <a:alpha val="4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d:body"/>
          <p:cNvSpPr txBox="1"/>
          <p:nvPr/>
        </p:nvSpPr>
        <p:spPr>
          <a:xfrm>
            <a:off x="1042416" y="5398007"/>
            <a:ext cx="4821935" cy="366767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lang="ru-RU" sz="1700" b="0" i="1" dirty="0">
                <a:solidFill>
                  <a:srgbClr val="9BA5B0"/>
                </a:solidFill>
                <a:latin typeface="SB Sans Display"/>
              </a:rPr>
              <a:t>Н</a:t>
            </a:r>
            <a:r>
              <a:rPr sz="1700" b="0" i="1" dirty="0">
                <a:solidFill>
                  <a:srgbClr val="9BA5B0"/>
                </a:solidFill>
                <a:latin typeface="SB Sans Display"/>
              </a:rPr>
              <a:t>е </a:t>
            </a:r>
            <a:r>
              <a:rPr sz="1700" b="0" i="1" dirty="0" err="1">
                <a:solidFill>
                  <a:srgbClr val="9BA5B0"/>
                </a:solidFill>
                <a:latin typeface="SB Sans Display"/>
              </a:rPr>
              <a:t>отдельный</a:t>
            </a:r>
            <a:r>
              <a:rPr sz="1700" b="0" i="1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700" b="0" i="1" dirty="0" err="1">
                <a:solidFill>
                  <a:srgbClr val="9BA5B0"/>
                </a:solidFill>
                <a:latin typeface="SB Sans Display"/>
              </a:rPr>
              <a:t>денежный</a:t>
            </a:r>
            <a:r>
              <a:rPr sz="1700" b="0" i="1" dirty="0">
                <a:solidFill>
                  <a:srgbClr val="9BA5B0"/>
                </a:solidFill>
                <a:latin typeface="SB Sans Display"/>
              </a:rPr>
              <a:t> </a:t>
            </a:r>
            <a:r>
              <a:rPr sz="1700" b="0" i="1" dirty="0" err="1">
                <a:solidFill>
                  <a:srgbClr val="9BA5B0"/>
                </a:solidFill>
                <a:latin typeface="SB Sans Display"/>
              </a:rPr>
              <a:t>сценарий</a:t>
            </a:r>
            <a:endParaRPr sz="1700" b="0" i="1" dirty="0">
              <a:solidFill>
                <a:srgbClr val="9BA5B0"/>
              </a:solidFill>
              <a:latin typeface="SB Sans Display"/>
            </a:endParaRPr>
          </a:p>
        </p:txBody>
      </p:sp>
      <p:sp>
        <p:nvSpPr>
          <p:cNvPr id="10" name="sd:body"/>
          <p:cNvSpPr txBox="1"/>
          <p:nvPr/>
        </p:nvSpPr>
        <p:spPr>
          <a:xfrm>
            <a:off x="1042416" y="6220967"/>
            <a:ext cx="4821935" cy="2319528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 i="0" dirty="0" err="1">
                <a:solidFill>
                  <a:srgbClr val="E5E7EB"/>
                </a:solidFill>
                <a:latin typeface="SB Sans Display"/>
              </a:rPr>
              <a:t>Универсальные</a:t>
            </a:r>
            <a:r>
              <a:rPr sz="20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2000" b="0" i="0" dirty="0" err="1">
                <a:solidFill>
                  <a:srgbClr val="E5E7EB"/>
                </a:solidFill>
                <a:latin typeface="SB Sans Display"/>
              </a:rPr>
              <a:t>модели</a:t>
            </a:r>
            <a:r>
              <a:rPr sz="2000" b="0" i="0" dirty="0">
                <a:solidFill>
                  <a:srgbClr val="E5E7EB"/>
                </a:solidFill>
                <a:latin typeface="SB Sans Display"/>
              </a:rPr>
              <a:t> и </a:t>
            </a:r>
            <a:r>
              <a:rPr sz="2000" b="0" i="0" dirty="0" err="1">
                <a:solidFill>
                  <a:srgbClr val="E5E7EB"/>
                </a:solidFill>
                <a:latin typeface="SB Sans Display"/>
              </a:rPr>
              <a:t>встроенные</a:t>
            </a:r>
            <a:r>
              <a:rPr sz="20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2000" b="0" i="0" dirty="0" err="1">
                <a:solidFill>
                  <a:srgbClr val="E5E7EB"/>
                </a:solidFill>
                <a:latin typeface="SB Sans Display"/>
              </a:rPr>
              <a:t>помощники</a:t>
            </a:r>
            <a:r>
              <a:rPr sz="20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2000" b="0" i="0" dirty="0" err="1">
                <a:solidFill>
                  <a:srgbClr val="E5E7EB"/>
                </a:solidFill>
                <a:latin typeface="SB Sans Display"/>
              </a:rPr>
              <a:t>дают</a:t>
            </a:r>
            <a:r>
              <a:rPr sz="20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2000" b="0" i="0" dirty="0" err="1">
                <a:solidFill>
                  <a:srgbClr val="E5E7EB"/>
                </a:solidFill>
                <a:latin typeface="SB Sans Display"/>
              </a:rPr>
              <a:t>локальное</a:t>
            </a:r>
            <a:r>
              <a:rPr sz="20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2000" b="0" i="0" dirty="0" err="1">
                <a:solidFill>
                  <a:srgbClr val="E5E7EB"/>
                </a:solidFill>
                <a:latin typeface="SB Sans Display"/>
              </a:rPr>
              <a:t>ускорение</a:t>
            </a:r>
            <a:r>
              <a:rPr sz="20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2000" b="0" i="0" dirty="0" err="1">
                <a:solidFill>
                  <a:srgbClr val="E5E7EB"/>
                </a:solidFill>
                <a:latin typeface="SB Sans Display"/>
              </a:rPr>
              <a:t>без</a:t>
            </a:r>
            <a:r>
              <a:rPr sz="20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2000" b="0" i="0" dirty="0" err="1">
                <a:solidFill>
                  <a:srgbClr val="E5E7EB"/>
                </a:solidFill>
                <a:latin typeface="SB Sans Display"/>
              </a:rPr>
              <a:t>глубокой</a:t>
            </a:r>
            <a:r>
              <a:rPr sz="20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2000" b="0" i="0" dirty="0" err="1">
                <a:solidFill>
                  <a:srgbClr val="E5E7EB"/>
                </a:solidFill>
                <a:latin typeface="SB Sans Display"/>
              </a:rPr>
              <a:t>перестройки</a:t>
            </a:r>
            <a:r>
              <a:rPr sz="20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2000" b="0" i="0" dirty="0" err="1">
                <a:solidFill>
                  <a:srgbClr val="E5E7EB"/>
                </a:solidFill>
                <a:latin typeface="SB Sans Display"/>
              </a:rPr>
              <a:t>процессов</a:t>
            </a:r>
            <a:r>
              <a:rPr sz="2000" b="0" i="0" dirty="0">
                <a:solidFill>
                  <a:srgbClr val="E5E7EB"/>
                </a:solidFill>
                <a:latin typeface="SB Sans Display"/>
              </a:rPr>
              <a:t>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12991" y="3112007"/>
            <a:ext cx="5462015" cy="5519928"/>
          </a:xfrm>
          <a:prstGeom prst="roundRect">
            <a:avLst>
              <a:gd name="adj" fmla="val 2343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sd:card_label"/>
          <p:cNvSpPr txBox="1"/>
          <p:nvPr/>
        </p:nvSpPr>
        <p:spPr>
          <a:xfrm>
            <a:off x="6778752" y="3432047"/>
            <a:ext cx="4821935" cy="77724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900" b="1" i="0" cap="all" spc="-76">
                <a:gradFill>
                  <a:gsLst>
                    <a:gs pos="0">
                      <a:srgbClr val="56FF71"/>
                    </a:gs>
                    <a:gs pos="100000">
                      <a:srgbClr val="29FFCC"/>
                    </a:gs>
                  </a:gsLst>
                  <a:lin ang="0" scaled="1"/>
                </a:gradFill>
                <a:latin typeface="SB Sans Display Ext Semibold"/>
              </a:rPr>
              <a:t>Базовый сценарий</a:t>
            </a:r>
          </a:p>
        </p:txBody>
      </p:sp>
      <p:sp>
        <p:nvSpPr>
          <p:cNvPr id="13" name="sd:number"/>
          <p:cNvSpPr txBox="1"/>
          <p:nvPr/>
        </p:nvSpPr>
        <p:spPr>
          <a:xfrm>
            <a:off x="6778752" y="4358710"/>
            <a:ext cx="2819426" cy="615553"/>
          </a:xfrm>
          <a:prstGeom prst="rect">
            <a:avLst/>
          </a:prstGeom>
          <a:noFill/>
        </p:spPr>
        <p:txBody>
          <a:bodyPr wrap="none" lIns="0" r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 i="0" spc="-76" dirty="0">
                <a:gradFill>
                  <a:gsLst>
                    <a:gs pos="0">
                      <a:srgbClr val="56FF71"/>
                    </a:gs>
                    <a:gs pos="44000">
                      <a:srgbClr val="2BFDCC"/>
                    </a:gs>
                    <a:gs pos="96000">
                      <a:srgbClr val="FFFFFF"/>
                    </a:gs>
                  </a:gsLst>
                  <a:lin ang="0" scaled="1"/>
                </a:gradFill>
                <a:latin typeface="SB Sans Display Ext Semibold"/>
              </a:rPr>
              <a:t>≈1,8 </a:t>
            </a:r>
            <a:r>
              <a:rPr sz="3400" b="1" i="0" spc="-76" dirty="0" err="1">
                <a:gradFill>
                  <a:gsLst>
                    <a:gs pos="0">
                      <a:srgbClr val="56FF71"/>
                    </a:gs>
                    <a:gs pos="44000">
                      <a:srgbClr val="2BFDCC"/>
                    </a:gs>
                    <a:gs pos="96000">
                      <a:srgbClr val="FFFFFF"/>
                    </a:gs>
                  </a:gsLst>
                  <a:lin ang="0" scaled="1"/>
                </a:gradFill>
                <a:latin typeface="SB Sans Display Ext Semibold"/>
              </a:rPr>
              <a:t>трлн</a:t>
            </a:r>
            <a:r>
              <a:rPr sz="3400" b="1" i="0" spc="-76" dirty="0">
                <a:gradFill>
                  <a:gsLst>
                    <a:gs pos="0">
                      <a:srgbClr val="56FF71"/>
                    </a:gs>
                    <a:gs pos="44000">
                      <a:srgbClr val="2BFDCC"/>
                    </a:gs>
                    <a:gs pos="96000">
                      <a:srgbClr val="FFFFFF"/>
                    </a:gs>
                  </a:gsLst>
                  <a:lin ang="0" scaled="1"/>
                </a:gradFill>
                <a:latin typeface="SB Sans Display Ext Semibold"/>
              </a:rPr>
              <a:t> ₽/</a:t>
            </a:r>
            <a:r>
              <a:rPr sz="3400" b="1" i="0" spc="-76" dirty="0" err="1">
                <a:gradFill>
                  <a:gsLst>
                    <a:gs pos="0">
                      <a:srgbClr val="56FF71"/>
                    </a:gs>
                    <a:gs pos="44000">
                      <a:srgbClr val="2BFDCC"/>
                    </a:gs>
                    <a:gs pos="96000">
                      <a:srgbClr val="FFFFFF"/>
                    </a:gs>
                  </a:gsLst>
                  <a:lin ang="0" scaled="1"/>
                </a:gradFill>
                <a:latin typeface="SB Sans Display Ext Semibold"/>
              </a:rPr>
              <a:t>год</a:t>
            </a:r>
            <a:endParaRPr sz="3400" b="1" i="0" spc="-76" dirty="0">
              <a:gradFill>
                <a:gsLst>
                  <a:gs pos="0">
                    <a:srgbClr val="56FF71"/>
                  </a:gs>
                  <a:gs pos="44000">
                    <a:srgbClr val="2BFDCC"/>
                  </a:gs>
                  <a:gs pos="96000">
                    <a:srgbClr val="FFFFFF"/>
                  </a:gs>
                </a:gsLst>
                <a:lin ang="0" scaled="1"/>
              </a:gradFill>
              <a:latin typeface="SB Sans Display Ext Semibold"/>
            </a:endParaRPr>
          </a:p>
        </p:txBody>
      </p:sp>
      <p:cxnSp>
        <p:nvCxnSpPr>
          <p:cNvPr id="14" name="sd:line"/>
          <p:cNvCxnSpPr/>
          <p:nvPr/>
        </p:nvCxnSpPr>
        <p:spPr>
          <a:xfrm>
            <a:off x="6778752" y="5260848"/>
            <a:ext cx="4730495" cy="0"/>
          </a:xfrm>
          <a:prstGeom prst="line">
            <a:avLst/>
          </a:prstGeom>
          <a:ln w="12700">
            <a:solidFill>
              <a:srgbClr val="56FF71">
                <a:alpha val="4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sd:body"/>
          <p:cNvSpPr txBox="1"/>
          <p:nvPr/>
        </p:nvSpPr>
        <p:spPr>
          <a:xfrm>
            <a:off x="6778752" y="5398007"/>
            <a:ext cx="4821935" cy="366767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lang="ru-RU" sz="1700" i="1" dirty="0">
                <a:solidFill>
                  <a:srgbClr val="9BA5B0"/>
                </a:solidFill>
                <a:latin typeface="SB Sans Display"/>
              </a:rPr>
              <a:t>О</a:t>
            </a:r>
            <a:r>
              <a:rPr sz="1700" b="0" i="1" dirty="0" err="1">
                <a:solidFill>
                  <a:srgbClr val="9BA5B0"/>
                </a:solidFill>
                <a:latin typeface="SB Sans Display"/>
              </a:rPr>
              <a:t>сновной</a:t>
            </a:r>
            <a:r>
              <a:rPr sz="1700" b="0" i="1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700" b="0" i="1" dirty="0" err="1">
                <a:solidFill>
                  <a:srgbClr val="9BA5B0"/>
                </a:solidFill>
                <a:latin typeface="SB Sans Display"/>
              </a:rPr>
              <a:t>рабочий</a:t>
            </a:r>
            <a:r>
              <a:rPr sz="1700" b="0" i="1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700" b="0" i="1" dirty="0" err="1">
                <a:solidFill>
                  <a:srgbClr val="9BA5B0"/>
                </a:solidFill>
                <a:latin typeface="SB Sans Display"/>
              </a:rPr>
              <a:t>ориентир</a:t>
            </a:r>
            <a:r>
              <a:rPr sz="1700" b="0" i="1" dirty="0">
                <a:solidFill>
                  <a:srgbClr val="9BA5B0"/>
                </a:solidFill>
                <a:latin typeface="SB Sans Display"/>
              </a:rPr>
              <a:t> </a:t>
            </a:r>
            <a:r>
              <a:rPr sz="1700" b="0" i="1" dirty="0" err="1">
                <a:solidFill>
                  <a:srgbClr val="9BA5B0"/>
                </a:solidFill>
                <a:latin typeface="SB Sans Display"/>
              </a:rPr>
              <a:t>на</a:t>
            </a:r>
            <a:r>
              <a:rPr sz="1700" b="0" i="1" dirty="0">
                <a:solidFill>
                  <a:srgbClr val="9BA5B0"/>
                </a:solidFill>
                <a:latin typeface="SB Sans Display"/>
              </a:rPr>
              <a:t> 1–3 </a:t>
            </a:r>
            <a:r>
              <a:rPr sz="1700" b="0" i="1" dirty="0" err="1">
                <a:solidFill>
                  <a:srgbClr val="9BA5B0"/>
                </a:solidFill>
                <a:latin typeface="SB Sans Display"/>
              </a:rPr>
              <a:t>года</a:t>
            </a:r>
            <a:endParaRPr sz="1700" b="0" i="1" dirty="0">
              <a:solidFill>
                <a:srgbClr val="9BA5B0"/>
              </a:solidFill>
              <a:latin typeface="SB Sans Display"/>
            </a:endParaRPr>
          </a:p>
        </p:txBody>
      </p:sp>
      <p:sp>
        <p:nvSpPr>
          <p:cNvPr id="16" name="sd:body"/>
          <p:cNvSpPr txBox="1"/>
          <p:nvPr/>
        </p:nvSpPr>
        <p:spPr>
          <a:xfrm>
            <a:off x="6778752" y="6220967"/>
            <a:ext cx="4821935" cy="2319528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 i="0" dirty="0" err="1">
                <a:solidFill>
                  <a:srgbClr val="E5E7EB"/>
                </a:solidFill>
                <a:latin typeface="SB Sans Display"/>
              </a:rPr>
              <a:t>Встроенные</a:t>
            </a:r>
            <a:r>
              <a:rPr sz="20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2000" b="0" i="0" dirty="0" err="1">
                <a:solidFill>
                  <a:srgbClr val="E5E7EB"/>
                </a:solidFill>
                <a:latin typeface="SB Sans Display"/>
              </a:rPr>
              <a:t>помощники</a:t>
            </a:r>
            <a:r>
              <a:rPr sz="20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2000" b="0" i="0" dirty="0" err="1">
                <a:solidFill>
                  <a:srgbClr val="E5E7EB"/>
                </a:solidFill>
                <a:latin typeface="SB Sans Display"/>
              </a:rPr>
              <a:t>становятся</a:t>
            </a:r>
            <a:r>
              <a:rPr sz="20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2000" b="0" i="0" dirty="0" err="1">
                <a:solidFill>
                  <a:srgbClr val="E5E7EB"/>
                </a:solidFill>
                <a:latin typeface="SB Sans Display"/>
              </a:rPr>
              <a:t>стандартной</a:t>
            </a:r>
            <a:r>
              <a:rPr sz="20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2000" b="0" i="0" dirty="0" err="1">
                <a:solidFill>
                  <a:srgbClr val="E5E7EB"/>
                </a:solidFill>
                <a:latin typeface="SB Sans Display"/>
              </a:rPr>
              <a:t>частью</a:t>
            </a:r>
            <a:r>
              <a:rPr sz="20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2000" b="0" i="0" dirty="0" err="1">
                <a:solidFill>
                  <a:srgbClr val="E5E7EB"/>
                </a:solidFill>
                <a:latin typeface="SB Sans Display"/>
              </a:rPr>
              <a:t>процессов</a:t>
            </a:r>
            <a:r>
              <a:rPr sz="2000" b="0" i="0" dirty="0">
                <a:solidFill>
                  <a:srgbClr val="E5E7EB"/>
                </a:solidFill>
                <a:latin typeface="SB Sans Display"/>
              </a:rPr>
              <a:t> и </a:t>
            </a:r>
            <a:r>
              <a:rPr sz="2000" b="0" i="0" dirty="0" err="1">
                <a:solidFill>
                  <a:srgbClr val="E5E7EB"/>
                </a:solidFill>
                <a:latin typeface="SB Sans Display"/>
              </a:rPr>
              <a:t>передают</a:t>
            </a:r>
            <a:r>
              <a:rPr sz="20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2000" b="0" i="0" dirty="0" err="1">
                <a:solidFill>
                  <a:srgbClr val="E5E7EB"/>
                </a:solidFill>
                <a:latin typeface="SB Sans Display"/>
              </a:rPr>
              <a:t>результат</a:t>
            </a:r>
            <a:r>
              <a:rPr sz="20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2000" b="0" i="0" dirty="0" err="1">
                <a:solidFill>
                  <a:srgbClr val="E5E7EB"/>
                </a:solidFill>
                <a:latin typeface="SB Sans Display"/>
              </a:rPr>
              <a:t>между</a:t>
            </a:r>
            <a:r>
              <a:rPr sz="20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2000" b="0" i="0" dirty="0" err="1">
                <a:solidFill>
                  <a:srgbClr val="E5E7EB"/>
                </a:solidFill>
                <a:latin typeface="SB Sans Display"/>
              </a:rPr>
              <a:t>системами</a:t>
            </a:r>
            <a:r>
              <a:rPr sz="2000" b="0" i="0" dirty="0">
                <a:solidFill>
                  <a:srgbClr val="E5E7EB"/>
                </a:solidFill>
                <a:latin typeface="SB Sans Display"/>
              </a:rPr>
              <a:t>.</a:t>
            </a:r>
          </a:p>
        </p:txBody>
      </p:sp>
      <p:sp>
        <p:nvSpPr>
          <p:cNvPr id="17" name="sd:plate"/>
          <p:cNvSpPr/>
          <p:nvPr/>
        </p:nvSpPr>
        <p:spPr>
          <a:xfrm>
            <a:off x="12149327" y="3112007"/>
            <a:ext cx="5462015" cy="5519928"/>
          </a:xfrm>
          <a:prstGeom prst="roundRect">
            <a:avLst>
              <a:gd name="adj" fmla="val 2343"/>
            </a:avLst>
          </a:prstGeom>
          <a:gradFill>
            <a:gsLst>
              <a:gs pos="0">
                <a:srgbClr val="6624FA"/>
              </a:gs>
              <a:gs pos="100000">
                <a:srgbClr val="23DBB0"/>
              </a:gs>
            </a:gsLst>
            <a:lin ang="21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sd:card_label"/>
          <p:cNvSpPr txBox="1"/>
          <p:nvPr/>
        </p:nvSpPr>
        <p:spPr>
          <a:xfrm>
            <a:off x="12515088" y="3432047"/>
            <a:ext cx="4821935" cy="77724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900" b="1" i="0" cap="all" spc="-76">
                <a:solidFill>
                  <a:srgbClr val="FFFFFF"/>
                </a:solidFill>
                <a:latin typeface="SB Sans Display Ext Semibold"/>
              </a:rPr>
              <a:t>Оптимистичный сценарий</a:t>
            </a:r>
          </a:p>
        </p:txBody>
      </p:sp>
      <p:sp>
        <p:nvSpPr>
          <p:cNvPr id="19" name="sd:number"/>
          <p:cNvSpPr txBox="1"/>
          <p:nvPr/>
        </p:nvSpPr>
        <p:spPr>
          <a:xfrm>
            <a:off x="12515088" y="4358710"/>
            <a:ext cx="2819426" cy="615553"/>
          </a:xfrm>
          <a:prstGeom prst="rect">
            <a:avLst/>
          </a:prstGeom>
          <a:noFill/>
        </p:spPr>
        <p:txBody>
          <a:bodyPr wrap="none" lIns="0" r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 i="0" spc="-76" dirty="0">
                <a:solidFill>
                  <a:srgbClr val="FFFFFF"/>
                </a:solidFill>
                <a:latin typeface="SB Sans Display Ext Semibold"/>
              </a:rPr>
              <a:t>≈2,6 </a:t>
            </a:r>
            <a:r>
              <a:rPr sz="3400" b="1" i="0" spc="-76" dirty="0" err="1">
                <a:solidFill>
                  <a:srgbClr val="FFFFFF"/>
                </a:solidFill>
                <a:latin typeface="SB Sans Display Ext Semibold"/>
              </a:rPr>
              <a:t>трлн</a:t>
            </a:r>
            <a:r>
              <a:rPr sz="3400" b="1" i="0" spc="-76" dirty="0">
                <a:solidFill>
                  <a:srgbClr val="FFFFFF"/>
                </a:solidFill>
                <a:latin typeface="SB Sans Display Ext Semibold"/>
              </a:rPr>
              <a:t> ₽/</a:t>
            </a:r>
            <a:r>
              <a:rPr sz="3400" b="1" i="0" spc="-76" dirty="0" err="1">
                <a:solidFill>
                  <a:srgbClr val="FFFFFF"/>
                </a:solidFill>
                <a:latin typeface="SB Sans Display Ext Semibold"/>
              </a:rPr>
              <a:t>год</a:t>
            </a:r>
            <a:endParaRPr sz="3400" b="1" i="0" spc="-76" dirty="0">
              <a:solidFill>
                <a:srgbClr val="FFFFFF"/>
              </a:solidFill>
              <a:latin typeface="SB Sans Display Ext Semibold"/>
            </a:endParaRPr>
          </a:p>
        </p:txBody>
      </p:sp>
      <p:cxnSp>
        <p:nvCxnSpPr>
          <p:cNvPr id="20" name="sd:line"/>
          <p:cNvCxnSpPr/>
          <p:nvPr/>
        </p:nvCxnSpPr>
        <p:spPr>
          <a:xfrm>
            <a:off x="12515088" y="5260848"/>
            <a:ext cx="4730496" cy="0"/>
          </a:xfrm>
          <a:prstGeom prst="line">
            <a:avLst/>
          </a:prstGeom>
          <a:ln w="12700">
            <a:solidFill>
              <a:srgbClr val="FFFFFF">
                <a:alpha val="4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sd:body"/>
          <p:cNvSpPr txBox="1"/>
          <p:nvPr/>
        </p:nvSpPr>
        <p:spPr>
          <a:xfrm>
            <a:off x="12515088" y="5399014"/>
            <a:ext cx="4821935" cy="667619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lang="ru-RU" sz="1700" b="0" i="1" dirty="0">
                <a:solidFill>
                  <a:srgbClr val="FFFFFF"/>
                </a:solidFill>
                <a:latin typeface="SB Sans Display"/>
              </a:rPr>
              <a:t>В</a:t>
            </a:r>
            <a:r>
              <a:rPr sz="1700" b="0" i="1" dirty="0" err="1">
                <a:solidFill>
                  <a:srgbClr val="FFFFFF"/>
                </a:solidFill>
                <a:latin typeface="SB Sans Display"/>
              </a:rPr>
              <a:t>ерхняя</a:t>
            </a:r>
            <a:r>
              <a:rPr sz="1700" b="0" i="1" dirty="0">
                <a:solidFill>
                  <a:srgbClr val="FFFFFF"/>
                </a:solidFill>
                <a:latin typeface="SB Sans Display"/>
              </a:rPr>
              <a:t> </a:t>
            </a:r>
            <a:r>
              <a:rPr sz="1700" b="0" i="1" dirty="0" err="1">
                <a:solidFill>
                  <a:srgbClr val="FFFFFF"/>
                </a:solidFill>
                <a:latin typeface="SB Sans Display"/>
              </a:rPr>
              <a:t>траектория</a:t>
            </a:r>
            <a:r>
              <a:rPr sz="1700" b="0" i="1" dirty="0">
                <a:solidFill>
                  <a:srgbClr val="FFFFFF"/>
                </a:solidFill>
                <a:latin typeface="SB Sans Display"/>
              </a:rPr>
              <a:t> </a:t>
            </a:r>
            <a:r>
              <a:rPr sz="1700" b="0" i="1" dirty="0" err="1">
                <a:solidFill>
                  <a:srgbClr val="FFFFFF"/>
                </a:solidFill>
                <a:latin typeface="SB Sans Display"/>
              </a:rPr>
              <a:t>при</a:t>
            </a:r>
            <a:r>
              <a:rPr sz="1700" b="0" i="1" dirty="0">
                <a:solidFill>
                  <a:srgbClr val="FFFFFF"/>
                </a:solidFill>
                <a:latin typeface="SB Sans Display"/>
              </a:rPr>
              <a:t> </a:t>
            </a:r>
            <a:r>
              <a:rPr sz="1700" b="0" i="1" dirty="0" err="1">
                <a:solidFill>
                  <a:srgbClr val="FFFFFF"/>
                </a:solidFill>
                <a:latin typeface="SB Sans Display"/>
              </a:rPr>
              <a:t>более</a:t>
            </a:r>
            <a:r>
              <a:rPr sz="1700" b="0" i="1" dirty="0">
                <a:solidFill>
                  <a:srgbClr val="FFFFFF"/>
                </a:solidFill>
                <a:latin typeface="SB Sans Display"/>
              </a:rPr>
              <a:t> </a:t>
            </a:r>
            <a:r>
              <a:rPr sz="1700" b="0" i="1" dirty="0" err="1">
                <a:solidFill>
                  <a:srgbClr val="FFFFFF"/>
                </a:solidFill>
                <a:latin typeface="SB Sans Display"/>
              </a:rPr>
              <a:t>глубоком</a:t>
            </a:r>
            <a:r>
              <a:rPr sz="1700" b="0" i="1" dirty="0">
                <a:solidFill>
                  <a:srgbClr val="FFFFFF"/>
                </a:solidFill>
                <a:latin typeface="SB Sans Display"/>
              </a:rPr>
              <a:t> </a:t>
            </a:r>
            <a:r>
              <a:rPr sz="1700" b="0" i="1" dirty="0" err="1">
                <a:solidFill>
                  <a:srgbClr val="FFFFFF"/>
                </a:solidFill>
                <a:latin typeface="SB Sans Display"/>
              </a:rPr>
              <a:t>внедрении</a:t>
            </a:r>
            <a:endParaRPr sz="1700" b="0" i="1" dirty="0">
              <a:solidFill>
                <a:srgbClr val="FFFFFF"/>
              </a:solidFill>
              <a:latin typeface="SB Sans Display"/>
            </a:endParaRPr>
          </a:p>
        </p:txBody>
      </p:sp>
      <p:sp>
        <p:nvSpPr>
          <p:cNvPr id="22" name="sd:body"/>
          <p:cNvSpPr txBox="1"/>
          <p:nvPr/>
        </p:nvSpPr>
        <p:spPr>
          <a:xfrm>
            <a:off x="12515088" y="6220967"/>
            <a:ext cx="4821935" cy="2319528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 i="0" dirty="0">
                <a:solidFill>
                  <a:srgbClr val="FFFFFF"/>
                </a:solidFill>
                <a:latin typeface="SB Sans Display"/>
              </a:rPr>
              <a:t>ИИ </a:t>
            </a:r>
            <a:r>
              <a:rPr sz="2000" b="0" i="0" dirty="0" err="1">
                <a:solidFill>
                  <a:srgbClr val="FFFFFF"/>
                </a:solidFill>
                <a:latin typeface="SB Sans Display"/>
              </a:rPr>
              <a:t>становится</a:t>
            </a:r>
            <a:r>
              <a:rPr sz="2000" b="0" i="0" dirty="0">
                <a:solidFill>
                  <a:srgbClr val="FFFFFF"/>
                </a:solidFill>
                <a:latin typeface="SB Sans Display"/>
              </a:rPr>
              <a:t> </a:t>
            </a:r>
            <a:r>
              <a:rPr sz="2000" b="0" i="0" dirty="0" err="1">
                <a:solidFill>
                  <a:srgbClr val="FFFFFF"/>
                </a:solidFill>
                <a:latin typeface="SB Sans Display"/>
              </a:rPr>
              <a:t>частью</a:t>
            </a:r>
            <a:r>
              <a:rPr sz="2000" b="0" i="0" dirty="0">
                <a:solidFill>
                  <a:srgbClr val="FFFFFF"/>
                </a:solidFill>
                <a:latin typeface="SB Sans Display"/>
              </a:rPr>
              <a:t> </a:t>
            </a:r>
            <a:r>
              <a:rPr sz="2000" b="0" i="0" dirty="0" err="1">
                <a:solidFill>
                  <a:srgbClr val="FFFFFF"/>
                </a:solidFill>
                <a:latin typeface="SB Sans Display"/>
              </a:rPr>
              <a:t>операционной</a:t>
            </a:r>
            <a:r>
              <a:rPr sz="2000" b="0" i="0" dirty="0">
                <a:solidFill>
                  <a:srgbClr val="FFFFFF"/>
                </a:solidFill>
                <a:latin typeface="SB Sans Display"/>
              </a:rPr>
              <a:t> </a:t>
            </a:r>
            <a:r>
              <a:rPr sz="2000" b="0" i="0" dirty="0" err="1">
                <a:solidFill>
                  <a:srgbClr val="FFFFFF"/>
                </a:solidFill>
                <a:latin typeface="SB Sans Display"/>
              </a:rPr>
              <a:t>модели</a:t>
            </a:r>
            <a:r>
              <a:rPr sz="2000" b="0" i="0" dirty="0">
                <a:solidFill>
                  <a:srgbClr val="FFFFFF"/>
                </a:solidFill>
                <a:latin typeface="SB Sans Display"/>
              </a:rPr>
              <a:t>: </a:t>
            </a:r>
            <a:r>
              <a:rPr sz="2000" b="0" i="0" dirty="0" err="1">
                <a:solidFill>
                  <a:srgbClr val="FFFFFF"/>
                </a:solidFill>
                <a:latin typeface="SB Sans Display"/>
              </a:rPr>
              <a:t>ограниченные</a:t>
            </a:r>
            <a:r>
              <a:rPr sz="2000" b="0" i="0" dirty="0">
                <a:solidFill>
                  <a:srgbClr val="FFFFFF"/>
                </a:solidFill>
                <a:latin typeface="SB Sans Display"/>
              </a:rPr>
              <a:t> </a:t>
            </a:r>
            <a:r>
              <a:rPr sz="2000" b="0" i="0" dirty="0" err="1">
                <a:solidFill>
                  <a:srgbClr val="FFFFFF"/>
                </a:solidFill>
                <a:latin typeface="SB Sans Display"/>
              </a:rPr>
              <a:t>действия</a:t>
            </a:r>
            <a:r>
              <a:rPr sz="2000" b="0" i="0" dirty="0">
                <a:solidFill>
                  <a:srgbClr val="FFFFFF"/>
                </a:solidFill>
                <a:latin typeface="SB Sans Display"/>
              </a:rPr>
              <a:t> </a:t>
            </a:r>
            <a:r>
              <a:rPr sz="2000" b="0" i="0" dirty="0" err="1">
                <a:solidFill>
                  <a:srgbClr val="FFFFFF"/>
                </a:solidFill>
                <a:latin typeface="SB Sans Display"/>
              </a:rPr>
              <a:t>выполняются</a:t>
            </a:r>
            <a:r>
              <a:rPr sz="2000" b="0" i="0" dirty="0">
                <a:solidFill>
                  <a:srgbClr val="FFFFFF"/>
                </a:solidFill>
                <a:latin typeface="SB Sans Display"/>
              </a:rPr>
              <a:t> </a:t>
            </a:r>
            <a:r>
              <a:rPr sz="2000" b="0" i="0" dirty="0" err="1">
                <a:solidFill>
                  <a:srgbClr val="FFFFFF"/>
                </a:solidFill>
                <a:latin typeface="SB Sans Display"/>
              </a:rPr>
              <a:t>автоматически</a:t>
            </a:r>
            <a:r>
              <a:rPr sz="2000" b="0" i="0" dirty="0">
                <a:solidFill>
                  <a:srgbClr val="FFFFFF"/>
                </a:solidFill>
                <a:latin typeface="SB Sans Display"/>
              </a:rPr>
              <a:t>, </a:t>
            </a:r>
            <a:r>
              <a:rPr sz="2000" b="0" i="0" dirty="0" err="1">
                <a:solidFill>
                  <a:srgbClr val="FFFFFF"/>
                </a:solidFill>
                <a:latin typeface="SB Sans Display"/>
              </a:rPr>
              <a:t>контроль</a:t>
            </a:r>
            <a:r>
              <a:rPr sz="2000" b="0" i="0" dirty="0">
                <a:solidFill>
                  <a:srgbClr val="FFFFFF"/>
                </a:solidFill>
                <a:latin typeface="SB Sans Display"/>
              </a:rPr>
              <a:t> </a:t>
            </a:r>
            <a:r>
              <a:rPr sz="2000" b="0" i="0" dirty="0" err="1">
                <a:solidFill>
                  <a:srgbClr val="FFFFFF"/>
                </a:solidFill>
                <a:latin typeface="SB Sans Display"/>
              </a:rPr>
              <a:t>встроен</a:t>
            </a:r>
            <a:r>
              <a:rPr sz="2000" b="0" i="0" dirty="0">
                <a:solidFill>
                  <a:srgbClr val="FFFFFF"/>
                </a:solidFill>
                <a:latin typeface="SB Sans Display"/>
              </a:rPr>
              <a:t> в </a:t>
            </a:r>
            <a:r>
              <a:rPr sz="2000" b="0" i="0" dirty="0" err="1">
                <a:solidFill>
                  <a:srgbClr val="FFFFFF"/>
                </a:solidFill>
                <a:latin typeface="SB Sans Display"/>
              </a:rPr>
              <a:t>архитектуру</a:t>
            </a:r>
            <a:r>
              <a:rPr sz="2000" b="0" i="0" dirty="0">
                <a:solidFill>
                  <a:srgbClr val="FFFFFF"/>
                </a:solidFill>
                <a:latin typeface="SB Sans Display"/>
              </a:rPr>
              <a:t>.</a:t>
            </a:r>
          </a:p>
        </p:txBody>
      </p:sp>
      <p:sp>
        <p:nvSpPr>
          <p:cNvPr id="23" name="sd:plate"/>
          <p:cNvSpPr/>
          <p:nvPr/>
        </p:nvSpPr>
        <p:spPr>
          <a:xfrm>
            <a:off x="676656" y="8906256"/>
            <a:ext cx="16934688" cy="786384"/>
          </a:xfrm>
          <a:prstGeom prst="roundRect">
            <a:avLst>
              <a:gd name="adj" fmla="val 16279"/>
            </a:avLst>
          </a:prstGeom>
          <a:gradFill>
            <a:gsLst>
              <a:gs pos="0">
                <a:srgbClr val="2BFDCC"/>
              </a:gs>
              <a:gs pos="100000">
                <a:srgbClr val="56FF71"/>
              </a:gs>
            </a:gsLst>
            <a:lin ang="21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sd:body"/>
          <p:cNvSpPr txBox="1"/>
          <p:nvPr/>
        </p:nvSpPr>
        <p:spPr>
          <a:xfrm>
            <a:off x="996695" y="8906256"/>
            <a:ext cx="16294608" cy="786384"/>
          </a:xfrm>
          <a:prstGeom prst="rect">
            <a:avLst/>
          </a:prstGeom>
          <a:noFill/>
        </p:spPr>
        <p:txBody>
          <a:bodyPr wrap="square" lIns="0" r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900" b="1" i="0" dirty="0" err="1">
                <a:solidFill>
                  <a:srgbClr val="041014"/>
                </a:solidFill>
                <a:latin typeface="SB Sans Display Semibold"/>
              </a:rPr>
              <a:t>Во</a:t>
            </a:r>
            <a:r>
              <a:rPr sz="1900" b="1" i="0" dirty="0">
                <a:solidFill>
                  <a:srgbClr val="041014"/>
                </a:solidFill>
                <a:latin typeface="SB Sans Display Semibold"/>
              </a:rPr>
              <a:t> </a:t>
            </a:r>
            <a:r>
              <a:rPr sz="1900" b="1" i="0" dirty="0" err="1">
                <a:solidFill>
                  <a:srgbClr val="041014"/>
                </a:solidFill>
                <a:latin typeface="SB Sans Display Semibold"/>
              </a:rPr>
              <a:t>всех</a:t>
            </a:r>
            <a:r>
              <a:rPr sz="1900" b="1" i="0" dirty="0">
                <a:solidFill>
                  <a:srgbClr val="041014"/>
                </a:solidFill>
                <a:latin typeface="SB Sans Display Semibold"/>
              </a:rPr>
              <a:t> </a:t>
            </a:r>
            <a:r>
              <a:rPr sz="1900" b="1" i="0" dirty="0" err="1">
                <a:solidFill>
                  <a:srgbClr val="041014"/>
                </a:solidFill>
                <a:latin typeface="SB Sans Display Semibold"/>
              </a:rPr>
              <a:t>сценариях</a:t>
            </a:r>
            <a:r>
              <a:rPr sz="1900" b="1" i="0" dirty="0">
                <a:solidFill>
                  <a:srgbClr val="041014"/>
                </a:solidFill>
                <a:latin typeface="SB Sans Display Semibold"/>
              </a:rPr>
              <a:t> </a:t>
            </a:r>
            <a:r>
              <a:rPr sz="1900" b="1" i="0" dirty="0" err="1">
                <a:solidFill>
                  <a:srgbClr val="041014"/>
                </a:solidFill>
                <a:latin typeface="SB Sans Display Semibold"/>
              </a:rPr>
              <a:t>ключевым</a:t>
            </a:r>
            <a:r>
              <a:rPr sz="1900" b="1" i="0" dirty="0">
                <a:solidFill>
                  <a:srgbClr val="041014"/>
                </a:solidFill>
                <a:latin typeface="SB Sans Display Semibold"/>
              </a:rPr>
              <a:t> </a:t>
            </a:r>
            <a:r>
              <a:rPr sz="1900" b="1" i="0" dirty="0" err="1">
                <a:solidFill>
                  <a:srgbClr val="041014"/>
                </a:solidFill>
                <a:latin typeface="SB Sans Display Semibold"/>
              </a:rPr>
              <a:t>ограничителем</a:t>
            </a:r>
            <a:r>
              <a:rPr sz="1900" b="1" i="0" dirty="0">
                <a:solidFill>
                  <a:srgbClr val="041014"/>
                </a:solidFill>
                <a:latin typeface="SB Sans Display Semibold"/>
              </a:rPr>
              <a:t> </a:t>
            </a:r>
            <a:r>
              <a:rPr sz="1900" b="1" i="0" dirty="0" err="1">
                <a:solidFill>
                  <a:srgbClr val="041014"/>
                </a:solidFill>
                <a:latin typeface="SB Sans Display Semibold"/>
              </a:rPr>
              <a:t>остаётся</a:t>
            </a:r>
            <a:r>
              <a:rPr sz="1900" b="1" i="0" dirty="0">
                <a:solidFill>
                  <a:srgbClr val="041014"/>
                </a:solidFill>
                <a:latin typeface="SB Sans Display Semibold"/>
              </a:rPr>
              <a:t> </a:t>
            </a:r>
            <a:r>
              <a:rPr sz="1900" b="1" i="0" dirty="0" err="1">
                <a:solidFill>
                  <a:srgbClr val="041014"/>
                </a:solidFill>
                <a:latin typeface="SB Sans Display Semibold"/>
              </a:rPr>
              <a:t>не</a:t>
            </a:r>
            <a:r>
              <a:rPr sz="1900" b="1" i="0" dirty="0">
                <a:solidFill>
                  <a:srgbClr val="041014"/>
                </a:solidFill>
                <a:latin typeface="SB Sans Display Semibold"/>
              </a:rPr>
              <a:t> </a:t>
            </a:r>
            <a:r>
              <a:rPr sz="1900" b="1" i="0" dirty="0" err="1">
                <a:solidFill>
                  <a:srgbClr val="041014"/>
                </a:solidFill>
                <a:latin typeface="SB Sans Display Semibold"/>
              </a:rPr>
              <a:t>технология</a:t>
            </a:r>
            <a:r>
              <a:rPr sz="1900" b="1" i="0" dirty="0">
                <a:solidFill>
                  <a:srgbClr val="041014"/>
                </a:solidFill>
                <a:latin typeface="SB Sans Display Semibold"/>
              </a:rPr>
              <a:t> </a:t>
            </a:r>
            <a:r>
              <a:rPr sz="1900" b="1" i="0" dirty="0" err="1">
                <a:solidFill>
                  <a:srgbClr val="041014"/>
                </a:solidFill>
                <a:latin typeface="SB Sans Display Semibold"/>
              </a:rPr>
              <a:t>сама</a:t>
            </a:r>
            <a:r>
              <a:rPr sz="1900" b="1" i="0" dirty="0">
                <a:solidFill>
                  <a:srgbClr val="041014"/>
                </a:solidFill>
                <a:latin typeface="SB Sans Display Semibold"/>
              </a:rPr>
              <a:t> </a:t>
            </a:r>
            <a:r>
              <a:rPr sz="1900" b="1" i="0" dirty="0" err="1">
                <a:solidFill>
                  <a:srgbClr val="041014"/>
                </a:solidFill>
                <a:latin typeface="SB Sans Display Semibold"/>
              </a:rPr>
              <a:t>по</a:t>
            </a:r>
            <a:r>
              <a:rPr sz="1900" b="1" i="0" dirty="0">
                <a:solidFill>
                  <a:srgbClr val="041014"/>
                </a:solidFill>
                <a:latin typeface="SB Sans Display Semibold"/>
              </a:rPr>
              <a:t> </a:t>
            </a:r>
            <a:r>
              <a:rPr sz="1900" b="1" i="0" dirty="0" err="1">
                <a:solidFill>
                  <a:srgbClr val="041014"/>
                </a:solidFill>
                <a:latin typeface="SB Sans Display Semibold"/>
              </a:rPr>
              <a:t>себе</a:t>
            </a:r>
            <a:r>
              <a:rPr sz="1900" b="1" i="0" dirty="0">
                <a:solidFill>
                  <a:srgbClr val="041014"/>
                </a:solidFill>
                <a:latin typeface="SB Sans Display Semibold"/>
              </a:rPr>
              <a:t>, а </a:t>
            </a:r>
            <a:r>
              <a:rPr sz="1900" b="1" i="0" dirty="0" err="1">
                <a:solidFill>
                  <a:srgbClr val="041014"/>
                </a:solidFill>
                <a:latin typeface="SB Sans Display Semibold"/>
              </a:rPr>
              <a:t>данные</a:t>
            </a:r>
            <a:r>
              <a:rPr sz="1900" b="1" i="0" dirty="0">
                <a:solidFill>
                  <a:srgbClr val="041014"/>
                </a:solidFill>
                <a:latin typeface="SB Sans Display Semibold"/>
              </a:rPr>
              <a:t>, </a:t>
            </a:r>
            <a:r>
              <a:rPr sz="1900" b="1" i="0" dirty="0" err="1">
                <a:solidFill>
                  <a:srgbClr val="041014"/>
                </a:solidFill>
                <a:latin typeface="SB Sans Display Semibold"/>
              </a:rPr>
              <a:t>интеграция</a:t>
            </a:r>
            <a:r>
              <a:rPr sz="1900" b="1" i="0" dirty="0">
                <a:solidFill>
                  <a:srgbClr val="041014"/>
                </a:solidFill>
                <a:latin typeface="SB Sans Display Semibold"/>
              </a:rPr>
              <a:t>, </a:t>
            </a:r>
            <a:r>
              <a:rPr sz="1900" b="1" i="0" dirty="0" err="1">
                <a:solidFill>
                  <a:srgbClr val="041014"/>
                </a:solidFill>
                <a:latin typeface="SB Sans Display Semibold"/>
              </a:rPr>
              <a:t>управление</a:t>
            </a:r>
            <a:r>
              <a:rPr sz="1900" b="1" i="0" dirty="0">
                <a:solidFill>
                  <a:srgbClr val="041014"/>
                </a:solidFill>
                <a:latin typeface="SB Sans Display Semibold"/>
              </a:rPr>
              <a:t> </a:t>
            </a:r>
            <a:r>
              <a:rPr sz="1900" b="1" i="0" dirty="0" err="1">
                <a:solidFill>
                  <a:srgbClr val="041014"/>
                </a:solidFill>
                <a:latin typeface="SB Sans Display Semibold"/>
              </a:rPr>
              <a:t>исключениями</a:t>
            </a:r>
            <a:r>
              <a:rPr sz="1900" b="1" i="0" dirty="0">
                <a:solidFill>
                  <a:srgbClr val="041014"/>
                </a:solidFill>
                <a:latin typeface="SB Sans Display Semibold"/>
              </a:rPr>
              <a:t> и </a:t>
            </a:r>
            <a:r>
              <a:rPr sz="1900" b="1" i="0" dirty="0" err="1">
                <a:solidFill>
                  <a:srgbClr val="041014"/>
                </a:solidFill>
                <a:latin typeface="SB Sans Display Semibold"/>
              </a:rPr>
              <a:t>готовность</a:t>
            </a:r>
            <a:r>
              <a:rPr sz="1900" b="1" i="0" dirty="0">
                <a:solidFill>
                  <a:srgbClr val="041014"/>
                </a:solidFill>
                <a:latin typeface="SB Sans Display Semibold"/>
              </a:rPr>
              <a:t> </a:t>
            </a:r>
            <a:r>
              <a:rPr sz="1900" b="1" i="0" dirty="0" err="1">
                <a:solidFill>
                  <a:srgbClr val="041014"/>
                </a:solidFill>
                <a:latin typeface="SB Sans Display Semibold"/>
              </a:rPr>
              <a:t>компании</a:t>
            </a:r>
            <a:r>
              <a:rPr sz="1900" b="1" i="0" dirty="0">
                <a:solidFill>
                  <a:srgbClr val="041014"/>
                </a:solidFill>
                <a:latin typeface="SB Sans Display Semibold"/>
              </a:rPr>
              <a:t> </a:t>
            </a:r>
            <a:r>
              <a:rPr sz="1900" b="1" i="0" dirty="0" err="1">
                <a:solidFill>
                  <a:srgbClr val="041014"/>
                </a:solidFill>
                <a:latin typeface="SB Sans Display Semibold"/>
              </a:rPr>
              <a:t>менять</a:t>
            </a:r>
            <a:r>
              <a:rPr sz="1900" b="1" i="0" dirty="0">
                <a:solidFill>
                  <a:srgbClr val="041014"/>
                </a:solidFill>
                <a:latin typeface="SB Sans Display Semibold"/>
              </a:rPr>
              <a:t> </a:t>
            </a:r>
            <a:r>
              <a:rPr sz="1900" b="1" i="0" dirty="0" err="1">
                <a:solidFill>
                  <a:srgbClr val="041014"/>
                </a:solidFill>
                <a:latin typeface="SB Sans Display Semibold"/>
              </a:rPr>
              <a:t>процесс</a:t>
            </a:r>
            <a:r>
              <a:rPr sz="1900" b="1" i="0" dirty="0">
                <a:solidFill>
                  <a:srgbClr val="041014"/>
                </a:solidFill>
                <a:latin typeface="SB Sans Display Semibold"/>
              </a:rPr>
              <a:t>.</a:t>
            </a:r>
          </a:p>
        </p:txBody>
      </p:sp>
      <p:pic>
        <p:nvPicPr>
          <p:cNvPr id="25" name="sd:chrome:cobrand" descr="sm_logo_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" y="413766"/>
            <a:ext cx="1868341" cy="192024"/>
          </a:xfrm>
          <a:prstGeom prst="rect">
            <a:avLst/>
          </a:prstGeom>
        </p:spPr>
      </p:pic>
      <p:sp>
        <p:nvSpPr>
          <p:cNvPr id="26" name="sd:chrome:cobrand"/>
          <p:cNvSpPr txBox="1"/>
          <p:nvPr/>
        </p:nvSpPr>
        <p:spPr>
          <a:xfrm>
            <a:off x="2650610" y="221742"/>
            <a:ext cx="307238" cy="57607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>
              <a:lnSpc>
                <a:spcPct val="108000"/>
              </a:lnSpc>
            </a:pPr>
            <a:r>
              <a:rPr sz="1889" b="1" i="0">
                <a:solidFill>
                  <a:srgbClr val="56FF71"/>
                </a:solidFill>
                <a:latin typeface="SB Sans Display Ext Semibold"/>
              </a:rPr>
              <a:t>×</a:t>
            </a:r>
          </a:p>
        </p:txBody>
      </p:sp>
      <p:pic>
        <p:nvPicPr>
          <p:cNvPr id="27" name="sd:chrome:cobrand" descr="di_logo_d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3462" y="365760"/>
            <a:ext cx="2010373" cy="288036"/>
          </a:xfrm>
          <a:prstGeom prst="rect">
            <a:avLst/>
          </a:prstGeom>
        </p:spPr>
      </p:pic>
      <p:sp>
        <p:nvSpPr>
          <p:cNvPr id="28" name="sd:chrome:pagenum"/>
          <p:cNvSpPr txBox="1"/>
          <p:nvPr/>
        </p:nvSpPr>
        <p:spPr>
          <a:xfrm>
            <a:off x="16514064" y="365760"/>
            <a:ext cx="1097280" cy="310896"/>
          </a:xfrm>
          <a:prstGeom prst="rect">
            <a:avLst/>
          </a:prstGeom>
          <a:noFill/>
        </p:spPr>
        <p:txBody>
          <a:bodyPr wrap="square" lIns="0" rIns="0" anchor="ctr">
            <a:spAutoFit/>
          </a:bodyPr>
          <a:lstStyle/>
          <a:p>
            <a:pPr algn="r">
              <a:lnSpc>
                <a:spcPct val="108000"/>
              </a:lnSpc>
            </a:pPr>
            <a:r>
              <a:rPr sz="1200" b="0" i="0">
                <a:solidFill>
                  <a:srgbClr val="E5E7EB"/>
                </a:solidFill>
                <a:latin typeface="SB Sans Text"/>
              </a:rPr>
              <a:t>18 / 20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020E17">
              <a:alpha val="3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sd:h1"/>
          <p:cNvSpPr txBox="1"/>
          <p:nvPr/>
        </p:nvSpPr>
        <p:spPr>
          <a:xfrm>
            <a:off x="676656" y="932688"/>
            <a:ext cx="16934688" cy="6492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 i="0" cap="all" spc="-76">
                <a:solidFill>
                  <a:srgbClr val="FFFFFF"/>
                </a:solidFill>
                <a:latin typeface="SB Sans Display Ext Semibold"/>
              </a:rPr>
              <a:t>Эксперты, участвовавшие в исследовании</a:t>
            </a:r>
          </a:p>
        </p:txBody>
      </p:sp>
      <p:sp>
        <p:nvSpPr>
          <p:cNvPr id="4" name="sd:sub"/>
          <p:cNvSpPr txBox="1"/>
          <p:nvPr/>
        </p:nvSpPr>
        <p:spPr>
          <a:xfrm>
            <a:off x="676656" y="1536700"/>
            <a:ext cx="16934688" cy="408253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Руководители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компаний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,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принявшие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участие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в 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интервью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.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Должности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указаны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на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 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период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проведения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интервью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, 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апрель</a:t>
            </a:r>
            <a:r>
              <a:rPr lang="ru-RU" sz="2000" b="1" i="0" dirty="0">
                <a:solidFill>
                  <a:srgbClr val="56FF71"/>
                </a:solidFill>
                <a:latin typeface="SB Sans Display Semibold"/>
              </a:rPr>
              <a:t>–</a:t>
            </a:r>
            <a:r>
              <a:rPr sz="2000" b="1" i="0" dirty="0" err="1">
                <a:solidFill>
                  <a:srgbClr val="56FF71"/>
                </a:solidFill>
                <a:latin typeface="SB Sans Display Semibold"/>
              </a:rPr>
              <a:t>август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 2026</a:t>
            </a:r>
            <a:r>
              <a:rPr lang="ru-RU" sz="2000" b="1" i="0" dirty="0">
                <a:solidFill>
                  <a:srgbClr val="56FF71"/>
                </a:solidFill>
                <a:latin typeface="SB Sans Display Semibold"/>
              </a:rPr>
              <a:t> г</a:t>
            </a:r>
            <a:r>
              <a:rPr sz="2000" b="1" i="0" dirty="0">
                <a:solidFill>
                  <a:srgbClr val="56FF71"/>
                </a:solidFill>
                <a:latin typeface="SB Sans Display Semibold"/>
              </a:rPr>
              <a:t>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76656" y="2654300"/>
            <a:ext cx="5510784" cy="7038340"/>
          </a:xfrm>
          <a:prstGeom prst="roundRect">
            <a:avLst>
              <a:gd name="adj" fmla="val 2323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sd:list"/>
          <p:cNvSpPr txBox="1"/>
          <p:nvPr/>
        </p:nvSpPr>
        <p:spPr>
          <a:xfrm>
            <a:off x="822960" y="2818892"/>
            <a:ext cx="5273040" cy="676402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1500" b="1" i="0" dirty="0" err="1">
                <a:solidFill>
                  <a:srgbClr val="FFFFFF"/>
                </a:solidFill>
                <a:latin typeface="SB Sans Display Semibold"/>
              </a:rPr>
              <a:t>Александр</a:t>
            </a:r>
            <a:r>
              <a:rPr sz="1500" b="1" i="0" dirty="0">
                <a:solidFill>
                  <a:srgbClr val="FFFFFF"/>
                </a:solidFill>
                <a:latin typeface="SB Sans Display Semibold"/>
              </a:rPr>
              <a:t> </a:t>
            </a:r>
            <a:r>
              <a:rPr sz="1500" b="1" i="0" dirty="0" err="1">
                <a:solidFill>
                  <a:srgbClr val="FFFFFF"/>
                </a:solidFill>
                <a:latin typeface="SB Sans Display Semibold"/>
              </a:rPr>
              <a:t>Айваз</a:t>
            </a:r>
            <a:endParaRPr sz="1500" b="1" i="0" dirty="0">
              <a:solidFill>
                <a:srgbClr val="FFFFFF"/>
              </a:solidFill>
              <a:latin typeface="SB Sans Display Semibold"/>
            </a:endParaRPr>
          </a:p>
          <a:p>
            <a:pPr>
              <a:lnSpc>
                <a:spcPct val="105000"/>
              </a:lnSpc>
            </a:pPr>
            <a:r>
              <a:rPr lang="ru-RU" sz="1300" b="0" i="0" dirty="0">
                <a:solidFill>
                  <a:srgbClr val="9BA5B0"/>
                </a:solidFill>
                <a:latin typeface="SB Sans Display"/>
              </a:rPr>
              <a:t>д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иректор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по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 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управлению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данными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, </a:t>
            </a:r>
            <a:r>
              <a:rPr lang="ru-RU" sz="1300" dirty="0">
                <a:solidFill>
                  <a:srgbClr val="29FFCC"/>
                </a:solidFill>
                <a:latin typeface="SB Sans Display"/>
              </a:rPr>
              <a:t>«</a:t>
            </a:r>
            <a:r>
              <a:rPr sz="1300" b="1" i="0" dirty="0" err="1">
                <a:solidFill>
                  <a:srgbClr val="2BFDCC"/>
                </a:solidFill>
                <a:latin typeface="SB Sans Display Semibold"/>
              </a:rPr>
              <a:t>Лемана</a:t>
            </a:r>
            <a:r>
              <a:rPr sz="1300" b="1" i="0" dirty="0">
                <a:solidFill>
                  <a:srgbClr val="2BFDCC"/>
                </a:solidFill>
                <a:latin typeface="SB Sans Display Semibold"/>
              </a:rPr>
              <a:t> ПРО</a:t>
            </a:r>
            <a:r>
              <a:rPr lang="ru-RU" sz="1300" b="1" dirty="0">
                <a:solidFill>
                  <a:srgbClr val="2BFDCC"/>
                </a:solidFill>
                <a:latin typeface="SB Sans Display Semibold"/>
              </a:rPr>
              <a:t>»</a:t>
            </a:r>
            <a:endParaRPr sz="1300" b="1" i="0" dirty="0">
              <a:solidFill>
                <a:srgbClr val="2BFDCC"/>
              </a:solidFill>
              <a:latin typeface="SB Sans Display Semibold"/>
            </a:endParaRPr>
          </a:p>
          <a:p>
            <a:pPr algn="l">
              <a:lnSpc>
                <a:spcPct val="105000"/>
              </a:lnSpc>
              <a:spcBef>
                <a:spcPts val="600"/>
              </a:spcBef>
            </a:pPr>
            <a:r>
              <a:rPr sz="1500" b="1" i="0" dirty="0" err="1">
                <a:solidFill>
                  <a:srgbClr val="FFFFFF"/>
                </a:solidFill>
                <a:latin typeface="SB Sans Display Semibold"/>
              </a:rPr>
              <a:t>Борис</a:t>
            </a:r>
            <a:r>
              <a:rPr sz="1500" b="1" i="0" dirty="0">
                <a:solidFill>
                  <a:srgbClr val="FFFFFF"/>
                </a:solidFill>
                <a:latin typeface="SB Sans Display Semibold"/>
              </a:rPr>
              <a:t> </a:t>
            </a:r>
            <a:r>
              <a:rPr sz="1500" b="1" i="0" dirty="0" err="1">
                <a:solidFill>
                  <a:srgbClr val="FFFFFF"/>
                </a:solidFill>
                <a:latin typeface="SB Sans Display Semibold"/>
              </a:rPr>
              <a:t>Базанов</a:t>
            </a:r>
            <a:endParaRPr sz="1500" b="1" i="0" dirty="0">
              <a:solidFill>
                <a:srgbClr val="FFFFFF"/>
              </a:solidFill>
              <a:latin typeface="SB Sans Display Semibold"/>
            </a:endParaRPr>
          </a:p>
          <a:p>
            <a:pPr>
              <a:lnSpc>
                <a:spcPct val="105000"/>
              </a:lnSpc>
            </a:pPr>
            <a:r>
              <a:rPr lang="ru-RU" sz="1300" b="0" i="0" dirty="0">
                <a:solidFill>
                  <a:srgbClr val="9BA5B0"/>
                </a:solidFill>
                <a:latin typeface="SB Sans Display"/>
              </a:rPr>
              <a:t>экс-д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иджитал-директор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, </a:t>
            </a:r>
            <a:r>
              <a:rPr lang="ru-RU" sz="1300" dirty="0">
                <a:solidFill>
                  <a:srgbClr val="29FFCC"/>
                </a:solidFill>
                <a:latin typeface="SB Sans Display"/>
              </a:rPr>
              <a:t>«</a:t>
            </a:r>
            <a:r>
              <a:rPr sz="1300" b="1" i="0" dirty="0">
                <a:solidFill>
                  <a:srgbClr val="2BFDCC"/>
                </a:solidFill>
                <a:latin typeface="SB Sans Display Semibold"/>
              </a:rPr>
              <a:t>О</a:t>
            </a:r>
            <a:r>
              <a:rPr lang="ru-RU" sz="1300" b="1" i="0" dirty="0">
                <a:solidFill>
                  <a:srgbClr val="2BFDCC"/>
                </a:solidFill>
                <a:latin typeface="SB Sans Display Semibold"/>
              </a:rPr>
              <a:t>'</a:t>
            </a:r>
            <a:r>
              <a:rPr sz="1300" b="1" i="0" dirty="0">
                <a:solidFill>
                  <a:srgbClr val="2BFDCC"/>
                </a:solidFill>
                <a:latin typeface="SB Sans Display Semibold"/>
              </a:rPr>
              <a:t>КЕЙ</a:t>
            </a:r>
            <a:r>
              <a:rPr lang="ru-RU" sz="1300" b="1" dirty="0">
                <a:solidFill>
                  <a:srgbClr val="2BFDCC"/>
                </a:solidFill>
                <a:latin typeface="SB Sans Display Semibold"/>
              </a:rPr>
              <a:t>»</a:t>
            </a:r>
            <a:endParaRPr sz="1300" b="1" i="0" dirty="0">
              <a:solidFill>
                <a:srgbClr val="2BFDCC"/>
              </a:solidFill>
              <a:latin typeface="SB Sans Display Semibold"/>
            </a:endParaRPr>
          </a:p>
          <a:p>
            <a:pPr algn="l">
              <a:lnSpc>
                <a:spcPct val="105000"/>
              </a:lnSpc>
              <a:spcBef>
                <a:spcPts val="600"/>
              </a:spcBef>
            </a:pPr>
            <a:r>
              <a:rPr sz="1500" b="1" i="0" dirty="0" err="1">
                <a:solidFill>
                  <a:srgbClr val="FFFFFF"/>
                </a:solidFill>
                <a:latin typeface="SB Sans Display Semibold"/>
              </a:rPr>
              <a:t>Елена</a:t>
            </a:r>
            <a:r>
              <a:rPr sz="1500" b="1" i="0" dirty="0">
                <a:solidFill>
                  <a:srgbClr val="FFFFFF"/>
                </a:solidFill>
                <a:latin typeface="SB Sans Display Semibold"/>
              </a:rPr>
              <a:t> </a:t>
            </a:r>
            <a:r>
              <a:rPr sz="1500" b="1" i="0" dirty="0" err="1">
                <a:solidFill>
                  <a:srgbClr val="FFFFFF"/>
                </a:solidFill>
                <a:latin typeface="SB Sans Display Semibold"/>
              </a:rPr>
              <a:t>Белецкая</a:t>
            </a:r>
            <a:endParaRPr sz="1500" b="1" i="0" dirty="0">
              <a:solidFill>
                <a:srgbClr val="FFFFFF"/>
              </a:solidFill>
              <a:latin typeface="SB Sans Display Semibold"/>
            </a:endParaRPr>
          </a:p>
          <a:p>
            <a:pPr>
              <a:lnSpc>
                <a:spcPct val="105000"/>
              </a:lnSpc>
            </a:pPr>
            <a:r>
              <a:rPr lang="ru-RU" sz="1300" b="0" i="0" dirty="0">
                <a:solidFill>
                  <a:srgbClr val="9BA5B0"/>
                </a:solidFill>
                <a:latin typeface="SB Sans Display"/>
              </a:rPr>
              <a:t>д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иректор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по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 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автоматизации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бизнес-процессов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, </a:t>
            </a:r>
            <a:r>
              <a:rPr lang="ru-RU" sz="1300" dirty="0">
                <a:solidFill>
                  <a:srgbClr val="29FFCC"/>
                </a:solidFill>
                <a:latin typeface="SB Sans Display"/>
              </a:rPr>
              <a:t>«</a:t>
            </a:r>
            <a:r>
              <a:rPr sz="1300" b="1" i="0" dirty="0">
                <a:solidFill>
                  <a:srgbClr val="2BFDCC"/>
                </a:solidFill>
                <a:latin typeface="SB Sans Display Semibold"/>
              </a:rPr>
              <a:t>DPD в </a:t>
            </a:r>
            <a:r>
              <a:rPr sz="1300" b="1" i="0" dirty="0" err="1">
                <a:solidFill>
                  <a:srgbClr val="2BFDCC"/>
                </a:solidFill>
                <a:latin typeface="SB Sans Display Semibold"/>
              </a:rPr>
              <a:t>России</a:t>
            </a:r>
            <a:r>
              <a:rPr lang="ru-RU" sz="1300" b="1" dirty="0">
                <a:solidFill>
                  <a:srgbClr val="2BFDCC"/>
                </a:solidFill>
                <a:latin typeface="SB Sans Display Semibold"/>
              </a:rPr>
              <a:t>»</a:t>
            </a:r>
            <a:endParaRPr sz="1300" b="1" i="0" dirty="0">
              <a:solidFill>
                <a:srgbClr val="2BFDCC"/>
              </a:solidFill>
              <a:latin typeface="SB Sans Display Semibold"/>
            </a:endParaRPr>
          </a:p>
          <a:p>
            <a:pPr algn="l">
              <a:lnSpc>
                <a:spcPct val="105000"/>
              </a:lnSpc>
              <a:spcBef>
                <a:spcPts val="600"/>
              </a:spcBef>
            </a:pPr>
            <a:r>
              <a:rPr sz="1500" b="1" i="0" dirty="0" err="1">
                <a:solidFill>
                  <a:srgbClr val="FFFFFF"/>
                </a:solidFill>
                <a:latin typeface="SB Sans Display Semibold"/>
              </a:rPr>
              <a:t>Алексей</a:t>
            </a:r>
            <a:r>
              <a:rPr sz="1500" b="1" i="0" dirty="0">
                <a:solidFill>
                  <a:srgbClr val="FFFFFF"/>
                </a:solidFill>
                <a:latin typeface="SB Sans Display Semibold"/>
              </a:rPr>
              <a:t> </a:t>
            </a:r>
            <a:r>
              <a:rPr sz="1500" b="1" i="0" dirty="0" err="1">
                <a:solidFill>
                  <a:srgbClr val="FFFFFF"/>
                </a:solidFill>
                <a:latin typeface="SB Sans Display Semibold"/>
              </a:rPr>
              <a:t>Белоз</a:t>
            </a:r>
            <a:r>
              <a:rPr lang="ru-RU" sz="1500" b="1" i="0" dirty="0">
                <a:solidFill>
                  <a:srgbClr val="FFFFFF"/>
                </a:solidFill>
                <a:latin typeface="SB Sans Display Semibold"/>
              </a:rPr>
              <a:t>ё</a:t>
            </a:r>
            <a:r>
              <a:rPr sz="1500" b="1" i="0" dirty="0" err="1">
                <a:solidFill>
                  <a:srgbClr val="FFFFFF"/>
                </a:solidFill>
                <a:latin typeface="SB Sans Display Semibold"/>
              </a:rPr>
              <a:t>рский</a:t>
            </a:r>
            <a:endParaRPr sz="1500" b="1" i="0" dirty="0">
              <a:solidFill>
                <a:srgbClr val="FFFFFF"/>
              </a:solidFill>
              <a:latin typeface="SB Sans Display Semibold"/>
            </a:endParaRPr>
          </a:p>
          <a:p>
            <a:pPr>
              <a:lnSpc>
                <a:spcPct val="105000"/>
              </a:lnSpc>
            </a:pP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директор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по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 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аналитике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,</a:t>
            </a:r>
            <a:r>
              <a:rPr lang="ru-RU" sz="130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300" b="1" i="0" dirty="0" err="1">
                <a:solidFill>
                  <a:srgbClr val="2BFDCC"/>
                </a:solidFill>
                <a:latin typeface="SB Sans Display Semibold"/>
              </a:rPr>
              <a:t>InSales</a:t>
            </a:r>
            <a:endParaRPr sz="1300" b="1" i="0" dirty="0">
              <a:solidFill>
                <a:srgbClr val="2BFDCC"/>
              </a:solidFill>
              <a:latin typeface="SB Sans Display Semibold"/>
            </a:endParaRPr>
          </a:p>
          <a:p>
            <a:pPr algn="l">
              <a:lnSpc>
                <a:spcPct val="105000"/>
              </a:lnSpc>
              <a:spcBef>
                <a:spcPts val="600"/>
              </a:spcBef>
            </a:pPr>
            <a:r>
              <a:rPr sz="1500" b="1" i="0" dirty="0" err="1">
                <a:solidFill>
                  <a:srgbClr val="FFFFFF"/>
                </a:solidFill>
                <a:latin typeface="SB Sans Display Semibold"/>
              </a:rPr>
              <a:t>Иван</a:t>
            </a:r>
            <a:r>
              <a:rPr sz="1500" b="1" i="0" dirty="0">
                <a:solidFill>
                  <a:srgbClr val="FFFFFF"/>
                </a:solidFill>
                <a:latin typeface="SB Sans Display Semibold"/>
              </a:rPr>
              <a:t> </a:t>
            </a:r>
            <a:r>
              <a:rPr sz="1500" b="1" i="0" dirty="0" err="1">
                <a:solidFill>
                  <a:srgbClr val="FFFFFF"/>
                </a:solidFill>
                <a:latin typeface="SB Sans Display Semibold"/>
              </a:rPr>
              <a:t>Бильдин</a:t>
            </a:r>
            <a:endParaRPr sz="1500" b="1" i="0" dirty="0">
              <a:solidFill>
                <a:srgbClr val="FFFFFF"/>
              </a:solidFill>
              <a:latin typeface="SB Sans Display Semibold"/>
            </a:endParaRPr>
          </a:p>
          <a:p>
            <a:pPr>
              <a:lnSpc>
                <a:spcPct val="105000"/>
              </a:lnSpc>
            </a:pP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руководитель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программы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 ИИ-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трансформации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, </a:t>
            </a:r>
            <a:r>
              <a:rPr lang="ru-RU" sz="1300" dirty="0">
                <a:solidFill>
                  <a:srgbClr val="29FFCC"/>
                </a:solidFill>
                <a:latin typeface="SB Sans Display"/>
              </a:rPr>
              <a:t>«</a:t>
            </a:r>
            <a:r>
              <a:rPr sz="1300" b="1" i="0" dirty="0">
                <a:solidFill>
                  <a:srgbClr val="2BFDCC"/>
                </a:solidFill>
                <a:latin typeface="SB Sans Display Semibold"/>
              </a:rPr>
              <a:t>МТС </a:t>
            </a:r>
            <a:r>
              <a:rPr sz="1300" b="1" i="0" dirty="0" err="1">
                <a:solidFill>
                  <a:srgbClr val="2BFDCC"/>
                </a:solidFill>
                <a:latin typeface="SB Sans Display Semibold"/>
              </a:rPr>
              <a:t>Банк</a:t>
            </a:r>
            <a:r>
              <a:rPr lang="ru-RU" sz="1300" b="1" dirty="0">
                <a:solidFill>
                  <a:srgbClr val="2BFDCC"/>
                </a:solidFill>
                <a:latin typeface="SB Sans Display Semibold"/>
              </a:rPr>
              <a:t>»</a:t>
            </a:r>
            <a:endParaRPr sz="1300" b="1" i="0" dirty="0">
              <a:solidFill>
                <a:srgbClr val="2BFDCC"/>
              </a:solidFill>
              <a:latin typeface="SB Sans Display Semibold"/>
            </a:endParaRPr>
          </a:p>
          <a:p>
            <a:pPr algn="l">
              <a:lnSpc>
                <a:spcPct val="105000"/>
              </a:lnSpc>
              <a:spcBef>
                <a:spcPts val="600"/>
              </a:spcBef>
            </a:pPr>
            <a:r>
              <a:rPr sz="1500" b="1" i="0" dirty="0" err="1">
                <a:solidFill>
                  <a:srgbClr val="FFFFFF"/>
                </a:solidFill>
                <a:latin typeface="SB Sans Display Semibold"/>
              </a:rPr>
              <a:t>Евгений</a:t>
            </a:r>
            <a:r>
              <a:rPr sz="1500" b="1" i="0" dirty="0">
                <a:solidFill>
                  <a:srgbClr val="FFFFFF"/>
                </a:solidFill>
                <a:latin typeface="SB Sans Display Semibold"/>
              </a:rPr>
              <a:t> </a:t>
            </a:r>
            <a:r>
              <a:rPr sz="1500" b="1" i="0" dirty="0" err="1">
                <a:solidFill>
                  <a:srgbClr val="FFFFFF"/>
                </a:solidFill>
                <a:latin typeface="SB Sans Display Semibold"/>
              </a:rPr>
              <a:t>Богданов</a:t>
            </a:r>
            <a:endParaRPr sz="1500" b="1" i="0" dirty="0">
              <a:solidFill>
                <a:srgbClr val="FFFFFF"/>
              </a:solidFill>
              <a:latin typeface="SB Sans Display Semibold"/>
            </a:endParaRPr>
          </a:p>
          <a:p>
            <a:pPr>
              <a:lnSpc>
                <a:spcPct val="105000"/>
              </a:lnSpc>
            </a:pP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управляющий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директор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lang="en-US" sz="1300" b="0" i="0" dirty="0">
                <a:solidFill>
                  <a:srgbClr val="9BA5B0"/>
                </a:solidFill>
                <a:latin typeface="SB Sans Display"/>
              </a:rPr>
              <a:t>e-com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+, </a:t>
            </a:r>
            <a:r>
              <a:rPr lang="ru-RU" sz="1300" dirty="0">
                <a:solidFill>
                  <a:srgbClr val="29FFCC"/>
                </a:solidFill>
                <a:latin typeface="SB Sans Display"/>
              </a:rPr>
              <a:t>«</a:t>
            </a:r>
            <a:r>
              <a:rPr sz="1300" b="1" i="0" dirty="0" err="1">
                <a:solidFill>
                  <a:srgbClr val="2BFDCC"/>
                </a:solidFill>
                <a:latin typeface="SB Sans Display Semibold"/>
              </a:rPr>
              <a:t>Почта</a:t>
            </a:r>
            <a:r>
              <a:rPr sz="1300" b="1" i="0" dirty="0">
                <a:solidFill>
                  <a:srgbClr val="2BFDCC"/>
                </a:solidFill>
                <a:latin typeface="SB Sans Display Semibold"/>
              </a:rPr>
              <a:t> </a:t>
            </a:r>
            <a:r>
              <a:rPr sz="1300" b="1" i="0" dirty="0" err="1">
                <a:solidFill>
                  <a:srgbClr val="2BFDCC"/>
                </a:solidFill>
                <a:latin typeface="SB Sans Display Semibold"/>
              </a:rPr>
              <a:t>России</a:t>
            </a:r>
            <a:r>
              <a:rPr lang="ru-RU" sz="1300" b="1" dirty="0">
                <a:solidFill>
                  <a:srgbClr val="2BFDCC"/>
                </a:solidFill>
                <a:latin typeface="SB Sans Display Semibold"/>
              </a:rPr>
              <a:t>»</a:t>
            </a:r>
            <a:endParaRPr sz="1300" b="1" i="0" dirty="0">
              <a:solidFill>
                <a:srgbClr val="2BFDCC"/>
              </a:solidFill>
              <a:latin typeface="SB Sans Display Semibold"/>
            </a:endParaRPr>
          </a:p>
          <a:p>
            <a:pPr algn="l">
              <a:lnSpc>
                <a:spcPct val="105000"/>
              </a:lnSpc>
              <a:spcBef>
                <a:spcPts val="600"/>
              </a:spcBef>
            </a:pPr>
            <a:r>
              <a:rPr sz="1500" b="1" i="0" dirty="0" err="1">
                <a:solidFill>
                  <a:srgbClr val="FFFFFF"/>
                </a:solidFill>
                <a:latin typeface="SB Sans Display Semibold"/>
              </a:rPr>
              <a:t>Чингис</a:t>
            </a:r>
            <a:r>
              <a:rPr sz="1500" b="1" i="0" dirty="0">
                <a:solidFill>
                  <a:srgbClr val="FFFFFF"/>
                </a:solidFill>
                <a:latin typeface="SB Sans Display Semibold"/>
              </a:rPr>
              <a:t> </a:t>
            </a:r>
            <a:r>
              <a:rPr sz="1500" b="1" i="0" dirty="0" err="1">
                <a:solidFill>
                  <a:srgbClr val="FFFFFF"/>
                </a:solidFill>
                <a:latin typeface="SB Sans Display Semibold"/>
              </a:rPr>
              <a:t>Бурлыков</a:t>
            </a:r>
            <a:endParaRPr sz="1500" b="1" i="0" dirty="0">
              <a:solidFill>
                <a:srgbClr val="FFFFFF"/>
              </a:solidFill>
              <a:latin typeface="SB Sans Display Semibold"/>
            </a:endParaRPr>
          </a:p>
          <a:p>
            <a:pPr>
              <a:lnSpc>
                <a:spcPct val="105000"/>
              </a:lnSpc>
            </a:pP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руководитель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подбора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розницы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,</a:t>
            </a:r>
            <a:r>
              <a:rPr lang="ru-RU" sz="13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lang="ru-RU" sz="1300" dirty="0">
                <a:solidFill>
                  <a:srgbClr val="29FFCC"/>
                </a:solidFill>
                <a:latin typeface="SB Sans Display"/>
              </a:rPr>
              <a:t>«</a:t>
            </a:r>
            <a:r>
              <a:rPr sz="1300" b="1" i="0" dirty="0" err="1">
                <a:solidFill>
                  <a:srgbClr val="2BFDCC"/>
                </a:solidFill>
                <a:latin typeface="SB Sans Display Semibold"/>
              </a:rPr>
              <a:t>ВкусВилл</a:t>
            </a:r>
            <a:r>
              <a:rPr lang="ru-RU" sz="1300" b="1" dirty="0">
                <a:solidFill>
                  <a:srgbClr val="2BFDCC"/>
                </a:solidFill>
                <a:latin typeface="SB Sans Display Semibold"/>
              </a:rPr>
              <a:t>»</a:t>
            </a:r>
            <a:endParaRPr sz="1300" b="1" i="0" dirty="0">
              <a:solidFill>
                <a:srgbClr val="2BFDCC"/>
              </a:solidFill>
              <a:latin typeface="SB Sans Display Semibold"/>
            </a:endParaRPr>
          </a:p>
          <a:p>
            <a:pPr algn="l">
              <a:lnSpc>
                <a:spcPct val="105000"/>
              </a:lnSpc>
              <a:spcBef>
                <a:spcPts val="600"/>
              </a:spcBef>
            </a:pPr>
            <a:r>
              <a:rPr sz="1500" b="1" i="0" dirty="0" err="1">
                <a:solidFill>
                  <a:srgbClr val="FFFFFF"/>
                </a:solidFill>
                <a:latin typeface="SB Sans Display Semibold"/>
              </a:rPr>
              <a:t>Борис</a:t>
            </a:r>
            <a:r>
              <a:rPr sz="1500" b="1" i="0" dirty="0">
                <a:solidFill>
                  <a:srgbClr val="FFFFFF"/>
                </a:solidFill>
                <a:latin typeface="SB Sans Display Semibold"/>
              </a:rPr>
              <a:t> </a:t>
            </a:r>
            <a:r>
              <a:rPr sz="1500" b="1" i="0" dirty="0" err="1">
                <a:solidFill>
                  <a:srgbClr val="FFFFFF"/>
                </a:solidFill>
                <a:latin typeface="SB Sans Display Semibold"/>
              </a:rPr>
              <a:t>Ведерников</a:t>
            </a:r>
            <a:endParaRPr sz="1500" b="1" i="0" dirty="0">
              <a:solidFill>
                <a:srgbClr val="FFFFFF"/>
              </a:solidFill>
              <a:latin typeface="SB Sans Display Semibold"/>
            </a:endParaRPr>
          </a:p>
          <a:p>
            <a:pPr>
              <a:lnSpc>
                <a:spcPct val="105000"/>
              </a:lnSpc>
            </a:pP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член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совета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директоров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, 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лидер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экосистемы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, </a:t>
            </a:r>
            <a:r>
              <a:rPr lang="ru-RU" sz="1300" dirty="0">
                <a:solidFill>
                  <a:srgbClr val="29FFCC"/>
                </a:solidFill>
                <a:latin typeface="SB Sans Display"/>
              </a:rPr>
              <a:t>«</a:t>
            </a:r>
            <a:r>
              <a:rPr sz="1300" b="1" i="0" dirty="0" err="1">
                <a:solidFill>
                  <a:srgbClr val="2BFDCC"/>
                </a:solidFill>
                <a:latin typeface="SB Sans Display Semibold"/>
              </a:rPr>
              <a:t>Точка</a:t>
            </a:r>
            <a:r>
              <a:rPr sz="1300" b="1" i="0" dirty="0">
                <a:solidFill>
                  <a:srgbClr val="2BFDCC"/>
                </a:solidFill>
                <a:latin typeface="SB Sans Display Semibold"/>
              </a:rPr>
              <a:t> </a:t>
            </a:r>
            <a:r>
              <a:rPr sz="1300" b="1" i="0" dirty="0" err="1">
                <a:solidFill>
                  <a:srgbClr val="2BFDCC"/>
                </a:solidFill>
                <a:latin typeface="SB Sans Display Semibold"/>
              </a:rPr>
              <a:t>Банк</a:t>
            </a:r>
            <a:r>
              <a:rPr lang="ru-RU" sz="1300" b="1" dirty="0">
                <a:solidFill>
                  <a:srgbClr val="2BFDCC"/>
                </a:solidFill>
                <a:latin typeface="SB Sans Display Semibold"/>
              </a:rPr>
              <a:t>»</a:t>
            </a:r>
            <a:endParaRPr sz="1300" b="1" i="0" dirty="0">
              <a:solidFill>
                <a:srgbClr val="2BFDCC"/>
              </a:solidFill>
              <a:latin typeface="SB Sans Display Semibold"/>
            </a:endParaRPr>
          </a:p>
          <a:p>
            <a:pPr algn="l">
              <a:lnSpc>
                <a:spcPct val="105000"/>
              </a:lnSpc>
              <a:spcBef>
                <a:spcPts val="600"/>
              </a:spcBef>
            </a:pPr>
            <a:r>
              <a:rPr sz="1500" b="1" i="0" dirty="0" err="1">
                <a:solidFill>
                  <a:srgbClr val="FFFFFF"/>
                </a:solidFill>
                <a:latin typeface="SB Sans Display Semibold"/>
              </a:rPr>
              <a:t>Татьяна</a:t>
            </a:r>
            <a:r>
              <a:rPr sz="1500" b="1" i="0" dirty="0">
                <a:solidFill>
                  <a:srgbClr val="FFFFFF"/>
                </a:solidFill>
                <a:latin typeface="SB Sans Display Semibold"/>
              </a:rPr>
              <a:t> </a:t>
            </a:r>
            <a:r>
              <a:rPr sz="1500" b="1" i="0" dirty="0" err="1">
                <a:solidFill>
                  <a:srgbClr val="FFFFFF"/>
                </a:solidFill>
                <a:latin typeface="SB Sans Display Semibold"/>
              </a:rPr>
              <a:t>Големинова</a:t>
            </a:r>
            <a:endParaRPr sz="1500" b="1" i="0" dirty="0">
              <a:solidFill>
                <a:srgbClr val="FFFFFF"/>
              </a:solidFill>
              <a:latin typeface="SB Sans Display Semibold"/>
            </a:endParaRPr>
          </a:p>
          <a:p>
            <a:pPr algn="l">
              <a:lnSpc>
                <a:spcPct val="105000"/>
              </a:lnSpc>
            </a:pP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директор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департамента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рекламы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 и 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продвижения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, </a:t>
            </a:r>
            <a:r>
              <a:rPr lang="ru-RU" sz="1300" b="1" i="0" dirty="0">
                <a:solidFill>
                  <a:srgbClr val="2BFDCC"/>
                </a:solidFill>
                <a:latin typeface="SB Sans Display Semibold"/>
              </a:rPr>
              <a:t>г</a:t>
            </a:r>
            <a:r>
              <a:rPr sz="1300" b="1" i="0" dirty="0" err="1">
                <a:solidFill>
                  <a:srgbClr val="2BFDCC"/>
                </a:solidFill>
                <a:latin typeface="SB Sans Display Semibold"/>
              </a:rPr>
              <a:t>руппа</a:t>
            </a:r>
            <a:r>
              <a:rPr sz="1300" b="1" i="0" dirty="0">
                <a:solidFill>
                  <a:srgbClr val="2BFDCC"/>
                </a:solidFill>
                <a:latin typeface="SB Sans Display Semibold"/>
              </a:rPr>
              <a:t> «</a:t>
            </a:r>
            <a:r>
              <a:rPr sz="1300" b="1" i="0" dirty="0" err="1">
                <a:solidFill>
                  <a:srgbClr val="2BFDCC"/>
                </a:solidFill>
                <a:latin typeface="SB Sans Display Semibold"/>
              </a:rPr>
              <a:t>Эталон</a:t>
            </a:r>
            <a:r>
              <a:rPr sz="1300" b="1" i="0" dirty="0">
                <a:solidFill>
                  <a:srgbClr val="2BFDCC"/>
                </a:solidFill>
                <a:latin typeface="SB Sans Display Semibold"/>
              </a:rPr>
              <a:t>»</a:t>
            </a:r>
          </a:p>
          <a:p>
            <a:pPr algn="l">
              <a:lnSpc>
                <a:spcPct val="105000"/>
              </a:lnSpc>
              <a:spcBef>
                <a:spcPts val="600"/>
              </a:spcBef>
            </a:pPr>
            <a:r>
              <a:rPr sz="1500" b="1" i="0" dirty="0" err="1">
                <a:solidFill>
                  <a:srgbClr val="FFFFFF"/>
                </a:solidFill>
                <a:latin typeface="SB Sans Display Semibold"/>
              </a:rPr>
              <a:t>Сергей</a:t>
            </a:r>
            <a:r>
              <a:rPr sz="1500" b="1" i="0" dirty="0">
                <a:solidFill>
                  <a:srgbClr val="FFFFFF"/>
                </a:solidFill>
                <a:latin typeface="SB Sans Display Semibold"/>
              </a:rPr>
              <a:t> </a:t>
            </a:r>
            <a:r>
              <a:rPr sz="1500" b="1" i="0" dirty="0" err="1">
                <a:solidFill>
                  <a:srgbClr val="FFFFFF"/>
                </a:solidFill>
                <a:latin typeface="SB Sans Display Semibold"/>
              </a:rPr>
              <a:t>Денисенко</a:t>
            </a:r>
            <a:endParaRPr sz="1500" b="1" i="0" dirty="0">
              <a:solidFill>
                <a:srgbClr val="FFFFFF"/>
              </a:solidFill>
              <a:latin typeface="SB Sans Display Semibold"/>
            </a:endParaRPr>
          </a:p>
          <a:p>
            <a:pPr>
              <a:lnSpc>
                <a:spcPct val="105000"/>
              </a:lnSpc>
            </a:pPr>
            <a:r>
              <a:rPr sz="1300" b="0" i="0" dirty="0">
                <a:solidFill>
                  <a:srgbClr val="9BA5B0"/>
                </a:solidFill>
                <a:latin typeface="SB Sans Display"/>
              </a:rPr>
              <a:t>PR-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директор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, </a:t>
            </a:r>
            <a:r>
              <a:rPr lang="ru-RU" sz="1300" dirty="0">
                <a:solidFill>
                  <a:srgbClr val="29FFCC"/>
                </a:solidFill>
                <a:latin typeface="SB Sans Display"/>
              </a:rPr>
              <a:t>«</a:t>
            </a:r>
            <a:r>
              <a:rPr sz="1300" b="1" i="0" dirty="0" err="1">
                <a:solidFill>
                  <a:srgbClr val="2BFDCC"/>
                </a:solidFill>
                <a:latin typeface="SB Sans Display Semibold"/>
              </a:rPr>
              <a:t>ВсеИнструменты.ру</a:t>
            </a:r>
            <a:r>
              <a:rPr lang="ru-RU" sz="1300" b="1" dirty="0">
                <a:solidFill>
                  <a:srgbClr val="2BFDCC"/>
                </a:solidFill>
                <a:latin typeface="SB Sans Display Semibold"/>
              </a:rPr>
              <a:t>»</a:t>
            </a:r>
            <a:endParaRPr sz="1300" b="1" i="0" dirty="0">
              <a:solidFill>
                <a:srgbClr val="2BFDCC"/>
              </a:solidFill>
              <a:latin typeface="SB Sans Display Semibold"/>
            </a:endParaRPr>
          </a:p>
          <a:p>
            <a:pPr algn="l">
              <a:lnSpc>
                <a:spcPct val="105000"/>
              </a:lnSpc>
              <a:spcBef>
                <a:spcPts val="600"/>
              </a:spcBef>
            </a:pPr>
            <a:r>
              <a:rPr sz="1500" b="1" i="0" dirty="0" err="1">
                <a:solidFill>
                  <a:srgbClr val="FFFFFF"/>
                </a:solidFill>
                <a:latin typeface="SB Sans Display Semibold"/>
              </a:rPr>
              <a:t>Владимир</a:t>
            </a:r>
            <a:r>
              <a:rPr sz="1500" b="1" i="0" dirty="0">
                <a:solidFill>
                  <a:srgbClr val="FFFFFF"/>
                </a:solidFill>
                <a:latin typeface="SB Sans Display Semibold"/>
              </a:rPr>
              <a:t> </a:t>
            </a:r>
            <a:r>
              <a:rPr sz="1500" b="1" i="0" dirty="0" err="1">
                <a:solidFill>
                  <a:srgbClr val="FFFFFF"/>
                </a:solidFill>
                <a:latin typeface="SB Sans Display Semibold"/>
              </a:rPr>
              <a:t>Дорожкин</a:t>
            </a:r>
            <a:endParaRPr sz="1500" b="1" i="0" dirty="0">
              <a:solidFill>
                <a:srgbClr val="FFFFFF"/>
              </a:solidFill>
              <a:latin typeface="SB Sans Display Semibold"/>
            </a:endParaRPr>
          </a:p>
          <a:p>
            <a:pPr>
              <a:lnSpc>
                <a:spcPct val="105000"/>
              </a:lnSpc>
            </a:pP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операционный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директор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, </a:t>
            </a:r>
            <a:r>
              <a:rPr lang="ru-RU" sz="1300" dirty="0">
                <a:solidFill>
                  <a:srgbClr val="29FFCC"/>
                </a:solidFill>
                <a:latin typeface="SB Sans Display"/>
              </a:rPr>
              <a:t>«</a:t>
            </a:r>
            <a:r>
              <a:rPr sz="1300" b="1" i="0" dirty="0" err="1">
                <a:solidFill>
                  <a:srgbClr val="2BFDCC"/>
                </a:solidFill>
                <a:latin typeface="SB Sans Display Semibold"/>
              </a:rPr>
              <a:t>Абсолют</a:t>
            </a:r>
            <a:r>
              <a:rPr sz="1300" b="1" i="0" dirty="0">
                <a:solidFill>
                  <a:srgbClr val="2BFDCC"/>
                </a:solidFill>
                <a:latin typeface="SB Sans Display Semibold"/>
              </a:rPr>
              <a:t> </a:t>
            </a:r>
            <a:r>
              <a:rPr sz="1300" b="1" i="0" dirty="0" err="1">
                <a:solidFill>
                  <a:srgbClr val="2BFDCC"/>
                </a:solidFill>
                <a:latin typeface="SB Sans Display Semibold"/>
              </a:rPr>
              <a:t>Страхование</a:t>
            </a:r>
            <a:r>
              <a:rPr lang="ru-RU" sz="1300" b="1" dirty="0">
                <a:solidFill>
                  <a:srgbClr val="2BFDCC"/>
                </a:solidFill>
                <a:latin typeface="SB Sans Display Semibold"/>
              </a:rPr>
              <a:t>»</a:t>
            </a:r>
            <a:endParaRPr sz="1300" b="1" i="0" dirty="0">
              <a:solidFill>
                <a:srgbClr val="2BFDCC"/>
              </a:solidFill>
              <a:latin typeface="SB Sans Display Semibold"/>
            </a:endParaRPr>
          </a:p>
          <a:p>
            <a:pPr algn="l">
              <a:lnSpc>
                <a:spcPct val="105000"/>
              </a:lnSpc>
              <a:spcBef>
                <a:spcPts val="600"/>
              </a:spcBef>
            </a:pPr>
            <a:r>
              <a:rPr sz="1500" b="1" i="0" dirty="0" err="1">
                <a:solidFill>
                  <a:srgbClr val="FFFFFF"/>
                </a:solidFill>
                <a:latin typeface="SB Sans Display Semibold"/>
              </a:rPr>
              <a:t>Михаил</a:t>
            </a:r>
            <a:r>
              <a:rPr sz="1500" b="1" i="0" dirty="0">
                <a:solidFill>
                  <a:srgbClr val="FFFFFF"/>
                </a:solidFill>
                <a:latin typeface="SB Sans Display Semibold"/>
              </a:rPr>
              <a:t> </a:t>
            </a:r>
            <a:r>
              <a:rPr sz="1500" b="1" i="0" dirty="0" err="1">
                <a:solidFill>
                  <a:srgbClr val="FFFFFF"/>
                </a:solidFill>
                <a:latin typeface="SB Sans Display Semibold"/>
              </a:rPr>
              <a:t>Егоров</a:t>
            </a:r>
            <a:endParaRPr sz="1500" b="1" i="0" dirty="0">
              <a:solidFill>
                <a:srgbClr val="FFFFFF"/>
              </a:solidFill>
              <a:latin typeface="SB Sans Display Semibold"/>
            </a:endParaRPr>
          </a:p>
          <a:p>
            <a:pPr>
              <a:lnSpc>
                <a:spcPct val="105000"/>
              </a:lnSpc>
            </a:pP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директор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по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 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маркетингу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,</a:t>
            </a:r>
            <a:r>
              <a:rPr lang="ru-RU" sz="13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lang="ru-RU" sz="1300" dirty="0">
                <a:solidFill>
                  <a:srgbClr val="29FFCC"/>
                </a:solidFill>
                <a:latin typeface="SB Sans Display"/>
              </a:rPr>
              <a:t>«</a:t>
            </a:r>
            <a:r>
              <a:rPr sz="1300" b="1" i="0" dirty="0" err="1">
                <a:solidFill>
                  <a:srgbClr val="2BFDCC"/>
                </a:solidFill>
                <a:latin typeface="SB Sans Display Semibold"/>
              </a:rPr>
              <a:t>Этажи</a:t>
            </a:r>
            <a:r>
              <a:rPr lang="ru-RU" sz="1300" b="1" dirty="0">
                <a:solidFill>
                  <a:srgbClr val="2BFDCC"/>
                </a:solidFill>
                <a:latin typeface="SB Sans Display Semibold"/>
              </a:rPr>
              <a:t>»</a:t>
            </a:r>
            <a:endParaRPr sz="1300" b="1" i="0" dirty="0">
              <a:solidFill>
                <a:srgbClr val="2BFDCC"/>
              </a:solidFill>
              <a:latin typeface="SB Sans Display Semibold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388608" y="2654300"/>
            <a:ext cx="5510784" cy="7038340"/>
          </a:xfrm>
          <a:prstGeom prst="roundRect">
            <a:avLst>
              <a:gd name="adj" fmla="val 2323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sd:list"/>
          <p:cNvSpPr txBox="1"/>
          <p:nvPr/>
        </p:nvSpPr>
        <p:spPr>
          <a:xfrm>
            <a:off x="6534912" y="2818892"/>
            <a:ext cx="5273040" cy="676402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1500" b="1" i="0" dirty="0" err="1">
                <a:solidFill>
                  <a:srgbClr val="FFFFFF"/>
                </a:solidFill>
                <a:latin typeface="SB Sans Display Semibold"/>
              </a:rPr>
              <a:t>Алина</a:t>
            </a:r>
            <a:r>
              <a:rPr sz="1500" b="1" i="0" dirty="0">
                <a:solidFill>
                  <a:srgbClr val="FFFFFF"/>
                </a:solidFill>
                <a:latin typeface="SB Sans Display Semibold"/>
              </a:rPr>
              <a:t> </a:t>
            </a:r>
            <a:r>
              <a:rPr sz="1500" b="1" i="0" dirty="0" err="1">
                <a:solidFill>
                  <a:srgbClr val="FFFFFF"/>
                </a:solidFill>
                <a:latin typeface="SB Sans Display Semibold"/>
              </a:rPr>
              <a:t>Зорина</a:t>
            </a:r>
            <a:endParaRPr sz="1500" b="1" i="0" dirty="0">
              <a:solidFill>
                <a:srgbClr val="FFFFFF"/>
              </a:solidFill>
              <a:latin typeface="SB Sans Display Semibold"/>
            </a:endParaRPr>
          </a:p>
          <a:p>
            <a:pPr algn="l">
              <a:lnSpc>
                <a:spcPct val="105000"/>
              </a:lnSpc>
            </a:pP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операционный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директор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, </a:t>
            </a:r>
            <a:r>
              <a:rPr sz="1300" b="1" i="0" dirty="0">
                <a:solidFill>
                  <a:srgbClr val="2BFDCC"/>
                </a:solidFill>
                <a:latin typeface="SB Sans Display Semibold"/>
              </a:rPr>
              <a:t>BXB</a:t>
            </a:r>
          </a:p>
          <a:p>
            <a:pPr algn="l">
              <a:lnSpc>
                <a:spcPct val="105000"/>
              </a:lnSpc>
              <a:spcBef>
                <a:spcPts val="600"/>
              </a:spcBef>
            </a:pPr>
            <a:r>
              <a:rPr sz="1500" b="1" i="0" dirty="0" err="1">
                <a:solidFill>
                  <a:srgbClr val="FFFFFF"/>
                </a:solidFill>
                <a:latin typeface="SB Sans Display Semibold"/>
              </a:rPr>
              <a:t>Константин</a:t>
            </a:r>
            <a:r>
              <a:rPr sz="1500" b="1" i="0" dirty="0">
                <a:solidFill>
                  <a:srgbClr val="FFFFFF"/>
                </a:solidFill>
                <a:latin typeface="SB Sans Display Semibold"/>
              </a:rPr>
              <a:t> </a:t>
            </a:r>
            <a:r>
              <a:rPr sz="1500" b="1" i="0" dirty="0" err="1">
                <a:solidFill>
                  <a:srgbClr val="FFFFFF"/>
                </a:solidFill>
                <a:latin typeface="SB Sans Display Semibold"/>
              </a:rPr>
              <a:t>Канивец</a:t>
            </a:r>
            <a:endParaRPr sz="1500" b="1" i="0" dirty="0">
              <a:solidFill>
                <a:srgbClr val="FFFFFF"/>
              </a:solidFill>
              <a:latin typeface="SB Sans Display Semibold"/>
            </a:endParaRPr>
          </a:p>
          <a:p>
            <a:pPr>
              <a:lnSpc>
                <a:spcPct val="105000"/>
              </a:lnSpc>
            </a:pP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генеральный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директор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сервиса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 «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Точка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Маркетплейсы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»,</a:t>
            </a:r>
            <a:r>
              <a:rPr lang="ru-RU" sz="130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lang="ru-RU" sz="1300" dirty="0">
                <a:solidFill>
                  <a:srgbClr val="29FFCC"/>
                </a:solidFill>
                <a:latin typeface="SB Sans Display"/>
              </a:rPr>
              <a:t>«</a:t>
            </a:r>
            <a:r>
              <a:rPr sz="1300" b="1" i="0" dirty="0" err="1">
                <a:solidFill>
                  <a:srgbClr val="2BFDCC"/>
                </a:solidFill>
                <a:latin typeface="SB Sans Display Semibold"/>
              </a:rPr>
              <a:t>Точка</a:t>
            </a:r>
            <a:r>
              <a:rPr lang="ru-RU" sz="1300" b="1" dirty="0">
                <a:solidFill>
                  <a:srgbClr val="2BFDCC"/>
                </a:solidFill>
                <a:latin typeface="SB Sans Display Semibold"/>
              </a:rPr>
              <a:t>»</a:t>
            </a:r>
            <a:endParaRPr sz="1300" b="1" i="0" dirty="0">
              <a:solidFill>
                <a:srgbClr val="2BFDCC"/>
              </a:solidFill>
              <a:latin typeface="SB Sans Display Semibold"/>
            </a:endParaRPr>
          </a:p>
          <a:p>
            <a:pPr algn="l">
              <a:lnSpc>
                <a:spcPct val="105000"/>
              </a:lnSpc>
              <a:spcBef>
                <a:spcPts val="600"/>
              </a:spcBef>
            </a:pPr>
            <a:r>
              <a:rPr sz="1500" b="1" i="0" dirty="0" err="1">
                <a:solidFill>
                  <a:srgbClr val="FFFFFF"/>
                </a:solidFill>
                <a:latin typeface="SB Sans Display Semibold"/>
              </a:rPr>
              <a:t>Вениамин</a:t>
            </a:r>
            <a:r>
              <a:rPr sz="1500" b="1" i="0" dirty="0">
                <a:solidFill>
                  <a:srgbClr val="FFFFFF"/>
                </a:solidFill>
                <a:latin typeface="SB Sans Display Semibold"/>
              </a:rPr>
              <a:t> </a:t>
            </a:r>
            <a:r>
              <a:rPr sz="1500" b="1" i="0" dirty="0" err="1">
                <a:solidFill>
                  <a:srgbClr val="FFFFFF"/>
                </a:solidFill>
                <a:latin typeface="SB Sans Display Semibold"/>
              </a:rPr>
              <a:t>Кизеев</a:t>
            </a:r>
            <a:endParaRPr sz="1500" b="1" i="0" dirty="0">
              <a:solidFill>
                <a:srgbClr val="FFFFFF"/>
              </a:solidFill>
              <a:latin typeface="SB Sans Display Semibold"/>
            </a:endParaRPr>
          </a:p>
          <a:p>
            <a:pPr algn="l">
              <a:lnSpc>
                <a:spcPct val="105000"/>
              </a:lnSpc>
            </a:pP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управляющий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партнёр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, </a:t>
            </a:r>
            <a:r>
              <a:rPr sz="1300" b="1" i="0" dirty="0">
                <a:solidFill>
                  <a:srgbClr val="2BFDCC"/>
                </a:solidFill>
                <a:latin typeface="SB Sans Display Semibold"/>
              </a:rPr>
              <a:t>ГК </a:t>
            </a:r>
            <a:r>
              <a:rPr sz="1300" b="1" i="0" dirty="0" err="1">
                <a:solidFill>
                  <a:srgbClr val="2BFDCC"/>
                </a:solidFill>
                <a:latin typeface="SB Sans Display Semibold"/>
              </a:rPr>
              <a:t>WINbd</a:t>
            </a:r>
            <a:endParaRPr sz="1300" b="1" i="0" dirty="0">
              <a:solidFill>
                <a:srgbClr val="2BFDCC"/>
              </a:solidFill>
              <a:latin typeface="SB Sans Display Semibold"/>
            </a:endParaRPr>
          </a:p>
          <a:p>
            <a:pPr algn="l">
              <a:lnSpc>
                <a:spcPct val="105000"/>
              </a:lnSpc>
              <a:spcBef>
                <a:spcPts val="600"/>
              </a:spcBef>
            </a:pPr>
            <a:r>
              <a:rPr sz="1500" b="1" i="0" dirty="0" err="1">
                <a:solidFill>
                  <a:srgbClr val="FFFFFF"/>
                </a:solidFill>
                <a:latin typeface="SB Sans Display Semibold"/>
              </a:rPr>
              <a:t>Максим</a:t>
            </a:r>
            <a:r>
              <a:rPr sz="1500" b="1" i="0" dirty="0">
                <a:solidFill>
                  <a:srgbClr val="FFFFFF"/>
                </a:solidFill>
                <a:latin typeface="SB Sans Display Semibold"/>
              </a:rPr>
              <a:t> Колганов</a:t>
            </a:r>
          </a:p>
          <a:p>
            <a:pPr algn="l">
              <a:lnSpc>
                <a:spcPct val="105000"/>
              </a:lnSpc>
            </a:pP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руководитель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учебного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центра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, </a:t>
            </a:r>
            <a:r>
              <a:rPr sz="1300" b="1" i="0" dirty="0" err="1">
                <a:solidFill>
                  <a:srgbClr val="2BFDCC"/>
                </a:solidFill>
                <a:latin typeface="SB Sans Display Semibold"/>
              </a:rPr>
              <a:t>сеть</a:t>
            </a:r>
            <a:r>
              <a:rPr sz="1300" b="1" i="0" dirty="0">
                <a:solidFill>
                  <a:srgbClr val="2BFDCC"/>
                </a:solidFill>
                <a:latin typeface="SB Sans Display Semibold"/>
              </a:rPr>
              <a:t> </a:t>
            </a:r>
            <a:r>
              <a:rPr sz="1300" b="1" i="0" dirty="0" err="1">
                <a:solidFill>
                  <a:srgbClr val="2BFDCC"/>
                </a:solidFill>
                <a:latin typeface="SB Sans Display Semibold"/>
              </a:rPr>
              <a:t>кофеен</a:t>
            </a:r>
            <a:r>
              <a:rPr sz="1300" b="1" i="0" dirty="0">
                <a:solidFill>
                  <a:srgbClr val="2BFDCC"/>
                </a:solidFill>
                <a:latin typeface="SB Sans Display Semibold"/>
              </a:rPr>
              <a:t> «</a:t>
            </a:r>
            <a:r>
              <a:rPr sz="1300" b="1" i="0" dirty="0" err="1">
                <a:solidFill>
                  <a:srgbClr val="2BFDCC"/>
                </a:solidFill>
                <a:latin typeface="SB Sans Display Semibold"/>
              </a:rPr>
              <a:t>Шоколадница</a:t>
            </a:r>
            <a:r>
              <a:rPr sz="1300" b="1" i="0" dirty="0">
                <a:solidFill>
                  <a:srgbClr val="2BFDCC"/>
                </a:solidFill>
                <a:latin typeface="SB Sans Display Semibold"/>
              </a:rPr>
              <a:t>»</a:t>
            </a:r>
          </a:p>
          <a:p>
            <a:pPr algn="l">
              <a:lnSpc>
                <a:spcPct val="105000"/>
              </a:lnSpc>
              <a:spcBef>
                <a:spcPts val="600"/>
              </a:spcBef>
            </a:pPr>
            <a:r>
              <a:rPr sz="1500" b="1" i="0" dirty="0">
                <a:solidFill>
                  <a:srgbClr val="FFFFFF"/>
                </a:solidFill>
                <a:latin typeface="SB Sans Display Semibold"/>
              </a:rPr>
              <a:t>Наталья </a:t>
            </a:r>
            <a:r>
              <a:rPr sz="1500" b="1" i="0" dirty="0" err="1">
                <a:solidFill>
                  <a:srgbClr val="FFFFFF"/>
                </a:solidFill>
                <a:latin typeface="SB Sans Display Semibold"/>
              </a:rPr>
              <a:t>Колыбанцева</a:t>
            </a:r>
            <a:endParaRPr sz="1500" b="1" i="0" dirty="0">
              <a:solidFill>
                <a:srgbClr val="FFFFFF"/>
              </a:solidFill>
              <a:latin typeface="SB Sans Display Semibold"/>
            </a:endParaRPr>
          </a:p>
          <a:p>
            <a:pPr algn="l">
              <a:lnSpc>
                <a:spcPct val="105000"/>
              </a:lnSpc>
            </a:pP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старший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директор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, 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руководитель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департамента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маркетинга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, </a:t>
            </a:r>
            <a:r>
              <a:rPr sz="1300" b="1" i="0" dirty="0">
                <a:solidFill>
                  <a:srgbClr val="2BFDCC"/>
                </a:solidFill>
                <a:latin typeface="SB Sans Display Semibold"/>
              </a:rPr>
              <a:t>CMWP</a:t>
            </a:r>
          </a:p>
          <a:p>
            <a:pPr algn="l">
              <a:lnSpc>
                <a:spcPct val="105000"/>
              </a:lnSpc>
              <a:spcBef>
                <a:spcPts val="600"/>
              </a:spcBef>
            </a:pPr>
            <a:r>
              <a:rPr sz="1500" b="1" i="0" dirty="0" err="1">
                <a:solidFill>
                  <a:srgbClr val="FFFFFF"/>
                </a:solidFill>
                <a:latin typeface="SB Sans Display Semibold"/>
              </a:rPr>
              <a:t>Евгения</a:t>
            </a:r>
            <a:r>
              <a:rPr sz="1500" b="1" i="0" dirty="0">
                <a:solidFill>
                  <a:srgbClr val="FFFFFF"/>
                </a:solidFill>
                <a:latin typeface="SB Sans Display Semibold"/>
              </a:rPr>
              <a:t> </a:t>
            </a:r>
            <a:r>
              <a:rPr sz="1500" b="1" i="0" dirty="0" err="1">
                <a:solidFill>
                  <a:srgbClr val="FFFFFF"/>
                </a:solidFill>
                <a:latin typeface="SB Sans Display Semibold"/>
              </a:rPr>
              <a:t>Корнилова</a:t>
            </a:r>
            <a:endParaRPr sz="1500" b="1" i="0" dirty="0">
              <a:solidFill>
                <a:srgbClr val="FFFFFF"/>
              </a:solidFill>
              <a:latin typeface="SB Sans Display Semibold"/>
            </a:endParaRPr>
          </a:p>
          <a:p>
            <a:pPr>
              <a:lnSpc>
                <a:spcPct val="105000"/>
              </a:lnSpc>
            </a:pP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директор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по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 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персоналу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,</a:t>
            </a:r>
            <a:r>
              <a:rPr lang="ru-RU" sz="13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lang="ru-RU" sz="1300" dirty="0">
                <a:solidFill>
                  <a:srgbClr val="29FFCC"/>
                </a:solidFill>
                <a:latin typeface="SB Sans Display"/>
              </a:rPr>
              <a:t>«</a:t>
            </a:r>
            <a:r>
              <a:rPr sz="1300" b="1" i="0" dirty="0" err="1">
                <a:solidFill>
                  <a:srgbClr val="2BFDCC"/>
                </a:solidFill>
                <a:latin typeface="SB Sans Display Semibold"/>
              </a:rPr>
              <a:t>Самокат</a:t>
            </a:r>
            <a:r>
              <a:rPr lang="ru-RU" sz="1300" b="1" dirty="0">
                <a:solidFill>
                  <a:srgbClr val="2BFDCC"/>
                </a:solidFill>
                <a:latin typeface="SB Sans Display Semibold"/>
              </a:rPr>
              <a:t>»</a:t>
            </a:r>
            <a:endParaRPr sz="1300" b="1" i="0" dirty="0">
              <a:solidFill>
                <a:srgbClr val="2BFDCC"/>
              </a:solidFill>
              <a:latin typeface="SB Sans Display Semibold"/>
            </a:endParaRPr>
          </a:p>
          <a:p>
            <a:pPr algn="l">
              <a:lnSpc>
                <a:spcPct val="105000"/>
              </a:lnSpc>
              <a:spcBef>
                <a:spcPts val="600"/>
              </a:spcBef>
            </a:pPr>
            <a:r>
              <a:rPr sz="1500" b="1" i="0" dirty="0" err="1">
                <a:solidFill>
                  <a:srgbClr val="FFFFFF"/>
                </a:solidFill>
                <a:latin typeface="SB Sans Display Semibold"/>
              </a:rPr>
              <a:t>Алёна</a:t>
            </a:r>
            <a:r>
              <a:rPr sz="1500" b="1" i="0" dirty="0">
                <a:solidFill>
                  <a:srgbClr val="FFFFFF"/>
                </a:solidFill>
                <a:latin typeface="SB Sans Display Semibold"/>
              </a:rPr>
              <a:t> </a:t>
            </a:r>
            <a:r>
              <a:rPr sz="1500" b="1" i="0" dirty="0" err="1">
                <a:solidFill>
                  <a:srgbClr val="FFFFFF"/>
                </a:solidFill>
                <a:latin typeface="SB Sans Display Semibold"/>
              </a:rPr>
              <a:t>Мохова</a:t>
            </a:r>
            <a:endParaRPr sz="1500" b="1" i="0" dirty="0">
              <a:solidFill>
                <a:srgbClr val="FFFFFF"/>
              </a:solidFill>
              <a:latin typeface="SB Sans Display Semibold"/>
            </a:endParaRPr>
          </a:p>
          <a:p>
            <a:pPr>
              <a:lnSpc>
                <a:spcPct val="105000"/>
              </a:lnSpc>
            </a:pPr>
            <a:r>
              <a:rPr sz="1300" b="0" i="0" dirty="0">
                <a:solidFill>
                  <a:srgbClr val="9BA5B0"/>
                </a:solidFill>
                <a:latin typeface="SB Sans Display"/>
              </a:rPr>
              <a:t>HR-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директор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, </a:t>
            </a:r>
            <a:r>
              <a:rPr lang="ru-RU" sz="1300" dirty="0">
                <a:solidFill>
                  <a:srgbClr val="29FFCC"/>
                </a:solidFill>
                <a:latin typeface="SB Sans Display"/>
              </a:rPr>
              <a:t>«</a:t>
            </a:r>
            <a:r>
              <a:rPr sz="1300" b="1" i="0" dirty="0">
                <a:solidFill>
                  <a:srgbClr val="2BFDCC"/>
                </a:solidFill>
                <a:latin typeface="SB Sans Display Semibold"/>
              </a:rPr>
              <a:t>КОЛДИ</a:t>
            </a:r>
            <a:r>
              <a:rPr lang="ru-RU" sz="1300" b="1" dirty="0">
                <a:solidFill>
                  <a:srgbClr val="2BFDCC"/>
                </a:solidFill>
                <a:latin typeface="SB Sans Display Semibold"/>
              </a:rPr>
              <a:t>»</a:t>
            </a:r>
            <a:endParaRPr sz="1300" b="1" i="0" dirty="0">
              <a:solidFill>
                <a:srgbClr val="2BFDCC"/>
              </a:solidFill>
              <a:latin typeface="SB Sans Display Semibold"/>
            </a:endParaRPr>
          </a:p>
          <a:p>
            <a:pPr algn="l">
              <a:lnSpc>
                <a:spcPct val="105000"/>
              </a:lnSpc>
              <a:spcBef>
                <a:spcPts val="600"/>
              </a:spcBef>
            </a:pPr>
            <a:r>
              <a:rPr sz="1500" b="1" i="0" dirty="0" err="1">
                <a:solidFill>
                  <a:srgbClr val="FFFFFF"/>
                </a:solidFill>
                <a:latin typeface="SB Sans Display Semibold"/>
              </a:rPr>
              <a:t>Павел</a:t>
            </a:r>
            <a:r>
              <a:rPr sz="1500" b="1" i="0" dirty="0">
                <a:solidFill>
                  <a:srgbClr val="FFFFFF"/>
                </a:solidFill>
                <a:latin typeface="SB Sans Display Semibold"/>
              </a:rPr>
              <a:t> </a:t>
            </a:r>
            <a:r>
              <a:rPr sz="1500" b="1" i="0" dirty="0" err="1">
                <a:solidFill>
                  <a:srgbClr val="FFFFFF"/>
                </a:solidFill>
                <a:latin typeface="SB Sans Display Semibold"/>
              </a:rPr>
              <a:t>Мягких</a:t>
            </a:r>
            <a:endParaRPr sz="1500" b="1" i="0" dirty="0">
              <a:solidFill>
                <a:srgbClr val="FFFFFF"/>
              </a:solidFill>
              <a:latin typeface="SB Sans Display Semibold"/>
            </a:endParaRPr>
          </a:p>
          <a:p>
            <a:pPr>
              <a:lnSpc>
                <a:spcPct val="105000"/>
              </a:lnSpc>
            </a:pPr>
            <a:r>
              <a:rPr sz="1300" b="0" i="0" dirty="0">
                <a:solidFill>
                  <a:srgbClr val="9BA5B0"/>
                </a:solidFill>
                <a:latin typeface="SB Sans Display"/>
              </a:rPr>
              <a:t>Chief </a:t>
            </a:r>
            <a:r>
              <a:rPr lang="en-US" sz="1300" b="0" i="0" dirty="0">
                <a:solidFill>
                  <a:srgbClr val="9BA5B0"/>
                </a:solidFill>
                <a:latin typeface="SB Sans Display"/>
              </a:rPr>
              <a:t>d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ata </a:t>
            </a:r>
            <a:r>
              <a:rPr lang="en-US" sz="1300" b="0" i="0" dirty="0">
                <a:solidFill>
                  <a:srgbClr val="9BA5B0"/>
                </a:solidFill>
                <a:latin typeface="SB Sans Display"/>
              </a:rPr>
              <a:t>o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fficer, </a:t>
            </a:r>
            <a:r>
              <a:rPr lang="ru-RU" sz="1300" dirty="0">
                <a:solidFill>
                  <a:srgbClr val="29FFCC"/>
                </a:solidFill>
                <a:latin typeface="SB Sans Display"/>
              </a:rPr>
              <a:t>«</a:t>
            </a:r>
            <a:r>
              <a:rPr sz="1300" b="1" i="0" dirty="0" err="1">
                <a:solidFill>
                  <a:srgbClr val="2BFDCC"/>
                </a:solidFill>
                <a:latin typeface="SB Sans Display Semibold"/>
              </a:rPr>
              <a:t>Магнит</a:t>
            </a:r>
            <a:r>
              <a:rPr sz="1300" b="1" i="0" dirty="0">
                <a:solidFill>
                  <a:srgbClr val="2BFDCC"/>
                </a:solidFill>
                <a:latin typeface="SB Sans Display Semibold"/>
              </a:rPr>
              <a:t> </a:t>
            </a:r>
            <a:r>
              <a:rPr sz="1300" b="1" i="0" dirty="0" err="1">
                <a:solidFill>
                  <a:srgbClr val="2BFDCC"/>
                </a:solidFill>
                <a:latin typeface="SB Sans Display Semibold"/>
              </a:rPr>
              <a:t>Косметик</a:t>
            </a:r>
            <a:r>
              <a:rPr lang="ru-RU" sz="1300" b="1" dirty="0">
                <a:solidFill>
                  <a:srgbClr val="2BFDCC"/>
                </a:solidFill>
                <a:latin typeface="SB Sans Display Semibold"/>
              </a:rPr>
              <a:t>»</a:t>
            </a:r>
            <a:endParaRPr sz="1300" b="1" i="0" dirty="0">
              <a:solidFill>
                <a:srgbClr val="2BFDCC"/>
              </a:solidFill>
              <a:latin typeface="SB Sans Display Semibold"/>
            </a:endParaRPr>
          </a:p>
          <a:p>
            <a:pPr algn="l">
              <a:lnSpc>
                <a:spcPct val="105000"/>
              </a:lnSpc>
              <a:spcBef>
                <a:spcPts val="600"/>
              </a:spcBef>
            </a:pPr>
            <a:r>
              <a:rPr sz="1500" b="1" i="0" dirty="0" err="1">
                <a:solidFill>
                  <a:srgbClr val="FFFFFF"/>
                </a:solidFill>
                <a:latin typeface="SB Sans Display Semibold"/>
              </a:rPr>
              <a:t>Анастасия</a:t>
            </a:r>
            <a:r>
              <a:rPr sz="1500" b="1" i="0" dirty="0">
                <a:solidFill>
                  <a:srgbClr val="FFFFFF"/>
                </a:solidFill>
                <a:latin typeface="SB Sans Display Semibold"/>
              </a:rPr>
              <a:t> </a:t>
            </a:r>
            <a:r>
              <a:rPr sz="1500" b="1" i="0" dirty="0" err="1">
                <a:solidFill>
                  <a:srgbClr val="FFFFFF"/>
                </a:solidFill>
                <a:latin typeface="SB Sans Display Semibold"/>
              </a:rPr>
              <a:t>Наумова</a:t>
            </a:r>
            <a:endParaRPr sz="1500" b="1" i="0" dirty="0">
              <a:solidFill>
                <a:srgbClr val="FFFFFF"/>
              </a:solidFill>
              <a:latin typeface="SB Sans Display Semibold"/>
            </a:endParaRPr>
          </a:p>
          <a:p>
            <a:pPr>
              <a:lnSpc>
                <a:spcPct val="105000"/>
              </a:lnSpc>
            </a:pP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руководитель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департамента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управления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ассортиментом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 и 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ценообразованием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, </a:t>
            </a:r>
            <a:r>
              <a:rPr lang="ru-RU" sz="1300" dirty="0">
                <a:solidFill>
                  <a:srgbClr val="29FFCC"/>
                </a:solidFill>
                <a:latin typeface="SB Sans Display"/>
              </a:rPr>
              <a:t>«</a:t>
            </a:r>
            <a:r>
              <a:rPr sz="1300" b="1" i="0" dirty="0" err="1">
                <a:solidFill>
                  <a:srgbClr val="2BFDCC"/>
                </a:solidFill>
                <a:latin typeface="SB Sans Display Semibold"/>
              </a:rPr>
              <a:t>ВсеИнструменты.ру</a:t>
            </a:r>
            <a:r>
              <a:rPr lang="ru-RU" sz="1300" b="1" dirty="0">
                <a:solidFill>
                  <a:srgbClr val="2BFDCC"/>
                </a:solidFill>
                <a:latin typeface="SB Sans Display Semibold"/>
              </a:rPr>
              <a:t>»</a:t>
            </a:r>
            <a:endParaRPr sz="1300" b="1" i="0" dirty="0">
              <a:solidFill>
                <a:srgbClr val="2BFDCC"/>
              </a:solidFill>
              <a:latin typeface="SB Sans Display Semibold"/>
            </a:endParaRPr>
          </a:p>
          <a:p>
            <a:pPr algn="l">
              <a:lnSpc>
                <a:spcPct val="105000"/>
              </a:lnSpc>
              <a:spcBef>
                <a:spcPts val="600"/>
              </a:spcBef>
            </a:pPr>
            <a:r>
              <a:rPr sz="1500" b="1" i="0" dirty="0" err="1">
                <a:solidFill>
                  <a:srgbClr val="FFFFFF"/>
                </a:solidFill>
                <a:latin typeface="SB Sans Display Semibold"/>
              </a:rPr>
              <a:t>Тимофей</a:t>
            </a:r>
            <a:r>
              <a:rPr sz="1500" b="1" i="0" dirty="0">
                <a:solidFill>
                  <a:srgbClr val="FFFFFF"/>
                </a:solidFill>
                <a:latin typeface="SB Sans Display Semibold"/>
              </a:rPr>
              <a:t> </a:t>
            </a:r>
            <a:r>
              <a:rPr sz="1500" b="1" i="0" dirty="0" err="1">
                <a:solidFill>
                  <a:srgbClr val="FFFFFF"/>
                </a:solidFill>
                <a:latin typeface="SB Sans Display Semibold"/>
              </a:rPr>
              <a:t>Нецветаев</a:t>
            </a:r>
            <a:endParaRPr sz="1500" b="1" i="0" dirty="0">
              <a:solidFill>
                <a:srgbClr val="FFFFFF"/>
              </a:solidFill>
              <a:latin typeface="SB Sans Display Semibold"/>
            </a:endParaRPr>
          </a:p>
          <a:p>
            <a:pPr>
              <a:lnSpc>
                <a:spcPct val="105000"/>
              </a:lnSpc>
            </a:pP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руководитель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департамента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инфраструктурных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сервисов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,</a:t>
            </a:r>
            <a:r>
              <a:rPr lang="ru-RU" sz="130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lang="ru-RU" sz="1300" dirty="0">
                <a:solidFill>
                  <a:srgbClr val="29FFCC"/>
                </a:solidFill>
                <a:latin typeface="SB Sans Display"/>
              </a:rPr>
              <a:t>«</a:t>
            </a:r>
            <a:r>
              <a:rPr sz="1300" b="1" i="0" dirty="0">
                <a:solidFill>
                  <a:srgbClr val="2BFDCC"/>
                </a:solidFill>
                <a:latin typeface="SB Sans Display Semibold"/>
              </a:rPr>
              <a:t>СДЭК</a:t>
            </a:r>
            <a:r>
              <a:rPr lang="ru-RU" sz="1300" b="1" dirty="0">
                <a:solidFill>
                  <a:srgbClr val="2BFDCC"/>
                </a:solidFill>
                <a:latin typeface="SB Sans Display Semibold"/>
              </a:rPr>
              <a:t>»</a:t>
            </a:r>
            <a:endParaRPr sz="1300" b="1" i="0" dirty="0">
              <a:solidFill>
                <a:srgbClr val="2BFDCC"/>
              </a:solidFill>
              <a:latin typeface="SB Sans Display Semibold"/>
            </a:endParaRPr>
          </a:p>
          <a:p>
            <a:pPr algn="l">
              <a:lnSpc>
                <a:spcPct val="105000"/>
              </a:lnSpc>
              <a:spcBef>
                <a:spcPts val="600"/>
              </a:spcBef>
            </a:pPr>
            <a:r>
              <a:rPr sz="1500" b="1" i="0" dirty="0" err="1">
                <a:solidFill>
                  <a:srgbClr val="FFFFFF"/>
                </a:solidFill>
                <a:latin typeface="SB Sans Display Semibold"/>
              </a:rPr>
              <a:t>Александр</a:t>
            </a:r>
            <a:r>
              <a:rPr sz="1500" b="1" i="0" dirty="0">
                <a:solidFill>
                  <a:srgbClr val="FFFFFF"/>
                </a:solidFill>
                <a:latin typeface="SB Sans Display Semibold"/>
              </a:rPr>
              <a:t> </a:t>
            </a:r>
            <a:r>
              <a:rPr sz="1500" b="1" i="0" dirty="0" err="1">
                <a:solidFill>
                  <a:srgbClr val="FFFFFF"/>
                </a:solidFill>
                <a:latin typeface="SB Sans Display Semibold"/>
              </a:rPr>
              <a:t>Оникиенко</a:t>
            </a:r>
            <a:endParaRPr sz="1500" b="1" i="0" dirty="0">
              <a:solidFill>
                <a:srgbClr val="FFFFFF"/>
              </a:solidFill>
              <a:latin typeface="SB Sans Display Semibold"/>
            </a:endParaRPr>
          </a:p>
          <a:p>
            <a:pPr algn="l">
              <a:lnSpc>
                <a:spcPct val="105000"/>
              </a:lnSpc>
            </a:pP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директор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 digital-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департамента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, </a:t>
            </a:r>
            <a:r>
              <a:rPr sz="1300" b="1" i="0" dirty="0">
                <a:solidFill>
                  <a:srgbClr val="2BFDCC"/>
                </a:solidFill>
                <a:latin typeface="SB Sans Display Semibold"/>
              </a:rPr>
              <a:t>NF Group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2100560" y="2654300"/>
            <a:ext cx="5510784" cy="7038340"/>
          </a:xfrm>
          <a:prstGeom prst="roundRect">
            <a:avLst>
              <a:gd name="adj" fmla="val 2323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d:list"/>
          <p:cNvSpPr txBox="1"/>
          <p:nvPr/>
        </p:nvSpPr>
        <p:spPr>
          <a:xfrm>
            <a:off x="12246864" y="2818892"/>
            <a:ext cx="5273040" cy="676402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1500" b="1" i="0" dirty="0" err="1">
                <a:solidFill>
                  <a:srgbClr val="FFFFFF"/>
                </a:solidFill>
                <a:latin typeface="SB Sans Display Semibold"/>
              </a:rPr>
              <a:t>Мария</a:t>
            </a:r>
            <a:r>
              <a:rPr sz="1500" b="1" i="0" dirty="0">
                <a:solidFill>
                  <a:srgbClr val="FFFFFF"/>
                </a:solidFill>
                <a:latin typeface="SB Sans Display Semibold"/>
              </a:rPr>
              <a:t> </a:t>
            </a:r>
            <a:r>
              <a:rPr sz="1500" b="1" i="0" dirty="0" err="1">
                <a:solidFill>
                  <a:srgbClr val="FFFFFF"/>
                </a:solidFill>
                <a:latin typeface="SB Sans Display Semibold"/>
              </a:rPr>
              <a:t>Полканова</a:t>
            </a:r>
            <a:endParaRPr sz="1500" b="1" i="0" dirty="0">
              <a:solidFill>
                <a:srgbClr val="FFFFFF"/>
              </a:solidFill>
              <a:latin typeface="SB Sans Display Semibold"/>
            </a:endParaRPr>
          </a:p>
          <a:p>
            <a:pPr>
              <a:lnSpc>
                <a:spcPct val="105000"/>
              </a:lnSpc>
            </a:pP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директор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по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 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электронной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коммерции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,</a:t>
            </a:r>
            <a:r>
              <a:rPr lang="ru-RU" sz="13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lang="ru-RU" sz="1300" dirty="0">
                <a:solidFill>
                  <a:srgbClr val="29FFCC"/>
                </a:solidFill>
                <a:latin typeface="SB Sans Display"/>
              </a:rPr>
              <a:t>«</a:t>
            </a:r>
            <a:r>
              <a:rPr sz="1300" b="1" i="0" dirty="0" err="1">
                <a:solidFill>
                  <a:srgbClr val="2BFDCC"/>
                </a:solidFill>
                <a:latin typeface="SB Sans Display Semibold"/>
              </a:rPr>
              <a:t>Спортмастер</a:t>
            </a:r>
            <a:r>
              <a:rPr lang="ru-RU" sz="1300" b="1" dirty="0">
                <a:solidFill>
                  <a:srgbClr val="2BFDCC"/>
                </a:solidFill>
                <a:latin typeface="SB Sans Display Semibold"/>
              </a:rPr>
              <a:t>»</a:t>
            </a:r>
            <a:endParaRPr sz="1300" b="1" i="0" dirty="0">
              <a:solidFill>
                <a:srgbClr val="2BFDCC"/>
              </a:solidFill>
              <a:latin typeface="SB Sans Display Semibold"/>
            </a:endParaRPr>
          </a:p>
          <a:p>
            <a:pPr algn="l">
              <a:lnSpc>
                <a:spcPct val="105000"/>
              </a:lnSpc>
              <a:spcBef>
                <a:spcPts val="600"/>
              </a:spcBef>
            </a:pPr>
            <a:r>
              <a:rPr sz="1500" b="1" i="0" dirty="0" err="1">
                <a:solidFill>
                  <a:srgbClr val="FFFFFF"/>
                </a:solidFill>
                <a:latin typeface="SB Sans Display Semibold"/>
              </a:rPr>
              <a:t>Андрей</a:t>
            </a:r>
            <a:r>
              <a:rPr sz="1500" b="1" i="0" dirty="0">
                <a:solidFill>
                  <a:srgbClr val="FFFFFF"/>
                </a:solidFill>
                <a:latin typeface="SB Sans Display Semibold"/>
              </a:rPr>
              <a:t> </a:t>
            </a:r>
            <a:r>
              <a:rPr sz="1500" b="1" i="0" dirty="0" err="1">
                <a:solidFill>
                  <a:srgbClr val="FFFFFF"/>
                </a:solidFill>
                <a:latin typeface="SB Sans Display Semibold"/>
              </a:rPr>
              <a:t>Раков</a:t>
            </a:r>
            <a:endParaRPr sz="1500" b="1" i="0" dirty="0">
              <a:solidFill>
                <a:srgbClr val="FFFFFF"/>
              </a:solidFill>
              <a:latin typeface="SB Sans Display Semibold"/>
            </a:endParaRPr>
          </a:p>
          <a:p>
            <a:pPr>
              <a:lnSpc>
                <a:spcPct val="105000"/>
              </a:lnSpc>
            </a:pP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руководитель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внутренних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цифровых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продуктов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,</a:t>
            </a:r>
            <a:r>
              <a:rPr lang="ru-RU" sz="13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lang="ru-RU" sz="1300" dirty="0">
                <a:solidFill>
                  <a:srgbClr val="29FFCC"/>
                </a:solidFill>
                <a:latin typeface="SB Sans Display"/>
              </a:rPr>
              <a:t>«</a:t>
            </a:r>
            <a:r>
              <a:rPr sz="1300" b="1" i="0" dirty="0">
                <a:solidFill>
                  <a:srgbClr val="2BFDCC"/>
                </a:solidFill>
                <a:latin typeface="SB Sans Display Semibold"/>
              </a:rPr>
              <a:t>ИНВИТРО</a:t>
            </a:r>
            <a:r>
              <a:rPr lang="ru-RU" sz="1300" b="1" dirty="0">
                <a:solidFill>
                  <a:srgbClr val="2BFDCC"/>
                </a:solidFill>
                <a:latin typeface="SB Sans Display Semibold"/>
              </a:rPr>
              <a:t>»</a:t>
            </a:r>
            <a:endParaRPr sz="1300" b="1" i="0" dirty="0">
              <a:solidFill>
                <a:srgbClr val="2BFDCC"/>
              </a:solidFill>
              <a:latin typeface="SB Sans Display Semibold"/>
            </a:endParaRPr>
          </a:p>
          <a:p>
            <a:pPr algn="l">
              <a:lnSpc>
                <a:spcPct val="105000"/>
              </a:lnSpc>
              <a:spcBef>
                <a:spcPts val="600"/>
              </a:spcBef>
            </a:pPr>
            <a:r>
              <a:rPr sz="1500" b="1" i="0" dirty="0" err="1">
                <a:solidFill>
                  <a:srgbClr val="FFFFFF"/>
                </a:solidFill>
                <a:latin typeface="SB Sans Display Semibold"/>
              </a:rPr>
              <a:t>Надежда</a:t>
            </a:r>
            <a:r>
              <a:rPr sz="1500" b="1" i="0" dirty="0">
                <a:solidFill>
                  <a:srgbClr val="FFFFFF"/>
                </a:solidFill>
                <a:latin typeface="SB Sans Display Semibold"/>
              </a:rPr>
              <a:t> </a:t>
            </a:r>
            <a:r>
              <a:rPr sz="1500" b="1" i="0" dirty="0" err="1">
                <a:solidFill>
                  <a:srgbClr val="FFFFFF"/>
                </a:solidFill>
                <a:latin typeface="SB Sans Display Semibold"/>
              </a:rPr>
              <a:t>Романова</a:t>
            </a:r>
            <a:endParaRPr sz="1500" b="1" i="0" dirty="0">
              <a:solidFill>
                <a:srgbClr val="FFFFFF"/>
              </a:solidFill>
              <a:latin typeface="SB Sans Display Semibold"/>
            </a:endParaRPr>
          </a:p>
          <a:p>
            <a:pPr>
              <a:lnSpc>
                <a:spcPct val="105000"/>
              </a:lnSpc>
            </a:pP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директор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по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 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маркетингу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,</a:t>
            </a:r>
            <a:r>
              <a:rPr lang="ru-RU" sz="13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lang="ru-RU" sz="1300" dirty="0">
                <a:solidFill>
                  <a:srgbClr val="29FFCC"/>
                </a:solidFill>
                <a:latin typeface="SB Sans Display"/>
              </a:rPr>
              <a:t>«</a:t>
            </a:r>
            <a:r>
              <a:rPr sz="1300" b="1" i="0" dirty="0" err="1">
                <a:solidFill>
                  <a:srgbClr val="2BFDCC"/>
                </a:solidFill>
                <a:latin typeface="SB Sans Display Semibold"/>
              </a:rPr>
              <a:t>Леонардо</a:t>
            </a:r>
            <a:r>
              <a:rPr lang="ru-RU" sz="1300" b="1" dirty="0">
                <a:solidFill>
                  <a:srgbClr val="2BFDCC"/>
                </a:solidFill>
                <a:latin typeface="SB Sans Display Semibold"/>
              </a:rPr>
              <a:t>»</a:t>
            </a:r>
            <a:endParaRPr sz="1300" b="1" i="0" dirty="0">
              <a:solidFill>
                <a:srgbClr val="2BFDCC"/>
              </a:solidFill>
              <a:latin typeface="SB Sans Display Semibold"/>
            </a:endParaRPr>
          </a:p>
          <a:p>
            <a:pPr algn="l">
              <a:lnSpc>
                <a:spcPct val="105000"/>
              </a:lnSpc>
              <a:spcBef>
                <a:spcPts val="600"/>
              </a:spcBef>
            </a:pPr>
            <a:r>
              <a:rPr sz="1500" b="1" i="0" dirty="0" err="1">
                <a:solidFill>
                  <a:srgbClr val="FFFFFF"/>
                </a:solidFill>
                <a:latin typeface="SB Sans Display Semibold"/>
              </a:rPr>
              <a:t>Татьяна</a:t>
            </a:r>
            <a:r>
              <a:rPr sz="1500" b="1" i="0" dirty="0">
                <a:solidFill>
                  <a:srgbClr val="FFFFFF"/>
                </a:solidFill>
                <a:latin typeface="SB Sans Display Semibold"/>
              </a:rPr>
              <a:t> </a:t>
            </a:r>
            <a:r>
              <a:rPr sz="1500" b="1" i="0" dirty="0" err="1">
                <a:solidFill>
                  <a:srgbClr val="FFFFFF"/>
                </a:solidFill>
                <a:latin typeface="SB Sans Display Semibold"/>
              </a:rPr>
              <a:t>Рубцова</a:t>
            </a:r>
            <a:endParaRPr sz="1500" b="1" i="0" dirty="0">
              <a:solidFill>
                <a:srgbClr val="FFFFFF"/>
              </a:solidFill>
              <a:latin typeface="SB Sans Display Semibold"/>
            </a:endParaRPr>
          </a:p>
          <a:p>
            <a:pPr>
              <a:lnSpc>
                <a:spcPct val="105000"/>
              </a:lnSpc>
            </a:pP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директор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по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 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персоналу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, </a:t>
            </a:r>
            <a:r>
              <a:rPr lang="ru-RU" sz="1300" dirty="0">
                <a:solidFill>
                  <a:srgbClr val="29FFCC"/>
                </a:solidFill>
                <a:latin typeface="SB Sans Display"/>
              </a:rPr>
              <a:t>«</a:t>
            </a:r>
            <a:r>
              <a:rPr sz="1300" b="1" i="0" dirty="0" err="1">
                <a:solidFill>
                  <a:srgbClr val="2BFDCC"/>
                </a:solidFill>
                <a:latin typeface="SB Sans Display Semibold"/>
              </a:rPr>
              <a:t>Супер</a:t>
            </a:r>
            <a:r>
              <a:rPr sz="1300" b="1" i="0" dirty="0">
                <a:solidFill>
                  <a:srgbClr val="2BFDCC"/>
                </a:solidFill>
                <a:latin typeface="SB Sans Display Semibold"/>
              </a:rPr>
              <a:t> </a:t>
            </a:r>
            <a:r>
              <a:rPr sz="1300" b="1" i="0" dirty="0" err="1">
                <a:solidFill>
                  <a:srgbClr val="2BFDCC"/>
                </a:solidFill>
                <a:latin typeface="SB Sans Display Semibold"/>
              </a:rPr>
              <a:t>Лента</a:t>
            </a:r>
            <a:r>
              <a:rPr lang="ru-RU" sz="1300" b="1" dirty="0">
                <a:solidFill>
                  <a:srgbClr val="2BFDCC"/>
                </a:solidFill>
                <a:latin typeface="SB Sans Display Semibold"/>
              </a:rPr>
              <a:t>»</a:t>
            </a:r>
            <a:endParaRPr sz="1300" b="1" i="0" dirty="0">
              <a:solidFill>
                <a:srgbClr val="2BFDCC"/>
              </a:solidFill>
              <a:latin typeface="SB Sans Display Semibold"/>
            </a:endParaRPr>
          </a:p>
          <a:p>
            <a:pPr algn="l">
              <a:lnSpc>
                <a:spcPct val="105000"/>
              </a:lnSpc>
              <a:spcBef>
                <a:spcPts val="600"/>
              </a:spcBef>
            </a:pPr>
            <a:r>
              <a:rPr sz="1500" b="1" i="0" dirty="0" err="1">
                <a:solidFill>
                  <a:srgbClr val="FFFFFF"/>
                </a:solidFill>
                <a:latin typeface="SB Sans Display Semibold"/>
              </a:rPr>
              <a:t>Ольга</a:t>
            </a:r>
            <a:r>
              <a:rPr sz="1500" b="1" i="0" dirty="0">
                <a:solidFill>
                  <a:srgbClr val="FFFFFF"/>
                </a:solidFill>
                <a:latin typeface="SB Sans Display Semibold"/>
              </a:rPr>
              <a:t> </a:t>
            </a:r>
            <a:r>
              <a:rPr sz="1500" b="1" i="0" dirty="0" err="1">
                <a:solidFill>
                  <a:srgbClr val="FFFFFF"/>
                </a:solidFill>
                <a:latin typeface="SB Sans Display Semibold"/>
              </a:rPr>
              <a:t>Сазонова</a:t>
            </a:r>
            <a:endParaRPr sz="1500" b="1" i="0" dirty="0">
              <a:solidFill>
                <a:srgbClr val="FFFFFF"/>
              </a:solidFill>
              <a:latin typeface="SB Sans Display Semibold"/>
            </a:endParaRPr>
          </a:p>
          <a:p>
            <a:pPr>
              <a:lnSpc>
                <a:spcPct val="105000"/>
              </a:lnSpc>
            </a:pP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руководитель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отдела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подбора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,</a:t>
            </a:r>
            <a:r>
              <a:rPr lang="ru-RU" sz="13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lang="ru-RU" sz="1300" dirty="0">
                <a:solidFill>
                  <a:srgbClr val="29FFCC"/>
                </a:solidFill>
                <a:latin typeface="SB Sans Display"/>
              </a:rPr>
              <a:t>«</a:t>
            </a:r>
            <a:r>
              <a:rPr sz="1300" b="1" i="0" dirty="0" err="1">
                <a:solidFill>
                  <a:srgbClr val="2BFDCC"/>
                </a:solidFill>
                <a:latin typeface="SB Sans Display Semibold"/>
              </a:rPr>
              <a:t>Подружка</a:t>
            </a:r>
            <a:r>
              <a:rPr lang="ru-RU" sz="1300" b="1" dirty="0">
                <a:solidFill>
                  <a:srgbClr val="2BFDCC"/>
                </a:solidFill>
                <a:latin typeface="SB Sans Display Semibold"/>
              </a:rPr>
              <a:t>»</a:t>
            </a:r>
            <a:endParaRPr sz="1300" b="1" i="0" dirty="0">
              <a:solidFill>
                <a:srgbClr val="2BFDCC"/>
              </a:solidFill>
              <a:latin typeface="SB Sans Display Semibold"/>
            </a:endParaRPr>
          </a:p>
          <a:p>
            <a:pPr algn="l">
              <a:lnSpc>
                <a:spcPct val="105000"/>
              </a:lnSpc>
              <a:spcBef>
                <a:spcPts val="600"/>
              </a:spcBef>
            </a:pPr>
            <a:r>
              <a:rPr sz="1500" b="1" i="0" dirty="0" err="1">
                <a:solidFill>
                  <a:srgbClr val="FFFFFF"/>
                </a:solidFill>
                <a:latin typeface="SB Sans Display Semibold"/>
              </a:rPr>
              <a:t>Елена</a:t>
            </a:r>
            <a:r>
              <a:rPr sz="1500" b="1" i="0" dirty="0">
                <a:solidFill>
                  <a:srgbClr val="FFFFFF"/>
                </a:solidFill>
                <a:latin typeface="SB Sans Display Semibold"/>
              </a:rPr>
              <a:t> </a:t>
            </a:r>
            <a:r>
              <a:rPr sz="1500" b="1" i="0" dirty="0" err="1">
                <a:solidFill>
                  <a:srgbClr val="FFFFFF"/>
                </a:solidFill>
                <a:latin typeface="SB Sans Display Semibold"/>
              </a:rPr>
              <a:t>Тихонова</a:t>
            </a:r>
            <a:endParaRPr sz="1500" b="1" i="0" dirty="0">
              <a:solidFill>
                <a:srgbClr val="FFFFFF"/>
              </a:solidFill>
              <a:latin typeface="SB Sans Display Semibold"/>
            </a:endParaRPr>
          </a:p>
          <a:p>
            <a:pPr algn="l">
              <a:lnSpc>
                <a:spcPct val="105000"/>
              </a:lnSpc>
            </a:pP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директор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по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 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продуктовому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развитию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сервиса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доставки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, </a:t>
            </a:r>
            <a:r>
              <a:rPr sz="1300" b="1" i="0" dirty="0" err="1">
                <a:solidFill>
                  <a:srgbClr val="2BFDCC"/>
                </a:solidFill>
                <a:latin typeface="SB Sans Display Semibold"/>
              </a:rPr>
              <a:t>Купер</a:t>
            </a:r>
            <a:endParaRPr sz="1300" b="1" i="0" dirty="0">
              <a:solidFill>
                <a:srgbClr val="2BFDCC"/>
              </a:solidFill>
              <a:latin typeface="SB Sans Display Semibold"/>
            </a:endParaRPr>
          </a:p>
          <a:p>
            <a:pPr algn="l">
              <a:lnSpc>
                <a:spcPct val="105000"/>
              </a:lnSpc>
              <a:spcBef>
                <a:spcPts val="600"/>
              </a:spcBef>
            </a:pPr>
            <a:r>
              <a:rPr sz="1500" b="1" i="0" dirty="0" err="1">
                <a:solidFill>
                  <a:srgbClr val="FFFFFF"/>
                </a:solidFill>
                <a:latin typeface="SB Sans Display Semibold"/>
              </a:rPr>
              <a:t>Анастасия</a:t>
            </a:r>
            <a:r>
              <a:rPr sz="1500" b="1" i="0" dirty="0">
                <a:solidFill>
                  <a:srgbClr val="FFFFFF"/>
                </a:solidFill>
                <a:latin typeface="SB Sans Display Semibold"/>
              </a:rPr>
              <a:t> </a:t>
            </a:r>
            <a:r>
              <a:rPr sz="1500" b="1" i="0" dirty="0" err="1">
                <a:solidFill>
                  <a:srgbClr val="FFFFFF"/>
                </a:solidFill>
                <a:latin typeface="SB Sans Display Semibold"/>
              </a:rPr>
              <a:t>Трегубенкова</a:t>
            </a:r>
            <a:endParaRPr sz="1500" b="1" i="0" dirty="0">
              <a:solidFill>
                <a:srgbClr val="FFFFFF"/>
              </a:solidFill>
              <a:latin typeface="SB Sans Display Semibold"/>
            </a:endParaRPr>
          </a:p>
          <a:p>
            <a:pPr algn="l">
              <a:lnSpc>
                <a:spcPct val="105000"/>
              </a:lnSpc>
            </a:pP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директор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по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 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развитию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, </a:t>
            </a:r>
            <a:r>
              <a:rPr sz="1300" b="1" i="0" dirty="0">
                <a:solidFill>
                  <a:srgbClr val="2BFDCC"/>
                </a:solidFill>
                <a:latin typeface="SB Sans Display Semibold"/>
              </a:rPr>
              <a:t>Inventive Retail Group</a:t>
            </a:r>
          </a:p>
          <a:p>
            <a:pPr algn="l">
              <a:lnSpc>
                <a:spcPct val="105000"/>
              </a:lnSpc>
              <a:spcBef>
                <a:spcPts val="600"/>
              </a:spcBef>
            </a:pPr>
            <a:r>
              <a:rPr sz="1500" b="1" i="0" dirty="0" err="1">
                <a:solidFill>
                  <a:srgbClr val="FFFFFF"/>
                </a:solidFill>
                <a:latin typeface="SB Sans Display Semibold"/>
              </a:rPr>
              <a:t>Татьяна</a:t>
            </a:r>
            <a:r>
              <a:rPr sz="1500" b="1" i="0" dirty="0">
                <a:solidFill>
                  <a:srgbClr val="FFFFFF"/>
                </a:solidFill>
                <a:latin typeface="SB Sans Display Semibold"/>
              </a:rPr>
              <a:t> </a:t>
            </a:r>
            <a:r>
              <a:rPr sz="1500" b="1" i="0" dirty="0" err="1">
                <a:solidFill>
                  <a:srgbClr val="FFFFFF"/>
                </a:solidFill>
                <a:latin typeface="SB Sans Display Semibold"/>
              </a:rPr>
              <a:t>Умряева</a:t>
            </a:r>
            <a:endParaRPr sz="1500" b="1" i="0" dirty="0">
              <a:solidFill>
                <a:srgbClr val="FFFFFF"/>
              </a:solidFill>
              <a:latin typeface="SB Sans Display Semibold"/>
            </a:endParaRPr>
          </a:p>
          <a:p>
            <a:pPr algn="l">
              <a:lnSpc>
                <a:spcPct val="105000"/>
              </a:lnSpc>
            </a:pP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управляющий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директор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по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 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продукту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, </a:t>
            </a:r>
            <a:r>
              <a:rPr sz="1300" b="1" i="0" dirty="0" err="1">
                <a:solidFill>
                  <a:srgbClr val="2BFDCC"/>
                </a:solidFill>
                <a:latin typeface="SB Sans Display Semibold"/>
              </a:rPr>
              <a:t>Lamoda</a:t>
            </a:r>
            <a:endParaRPr sz="1300" b="1" i="0" dirty="0">
              <a:solidFill>
                <a:srgbClr val="2BFDCC"/>
              </a:solidFill>
              <a:latin typeface="SB Sans Display Semibold"/>
            </a:endParaRPr>
          </a:p>
          <a:p>
            <a:pPr algn="l">
              <a:lnSpc>
                <a:spcPct val="105000"/>
              </a:lnSpc>
              <a:spcBef>
                <a:spcPts val="600"/>
              </a:spcBef>
            </a:pPr>
            <a:r>
              <a:rPr sz="1500" b="1" i="0" dirty="0" err="1">
                <a:solidFill>
                  <a:srgbClr val="FFFFFF"/>
                </a:solidFill>
                <a:latin typeface="SB Sans Display Semibold"/>
              </a:rPr>
              <a:t>Дмитрий</a:t>
            </a:r>
            <a:r>
              <a:rPr sz="1500" b="1" i="0" dirty="0">
                <a:solidFill>
                  <a:srgbClr val="FFFFFF"/>
                </a:solidFill>
                <a:latin typeface="SB Sans Display Semibold"/>
              </a:rPr>
              <a:t> </a:t>
            </a:r>
            <a:r>
              <a:rPr sz="1500" b="1" i="0" dirty="0" err="1">
                <a:solidFill>
                  <a:srgbClr val="FFFFFF"/>
                </a:solidFill>
                <a:latin typeface="SB Sans Display Semibold"/>
              </a:rPr>
              <a:t>Шенберг</a:t>
            </a:r>
            <a:endParaRPr sz="1500" b="1" i="0" dirty="0">
              <a:solidFill>
                <a:srgbClr val="FFFFFF"/>
              </a:solidFill>
              <a:latin typeface="SB Sans Display Semibold"/>
            </a:endParaRPr>
          </a:p>
          <a:p>
            <a:pPr algn="l">
              <a:lnSpc>
                <a:spcPct val="105000"/>
              </a:lnSpc>
            </a:pP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заместитель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директора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департамента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электронного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бизнеса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малого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 и 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среднего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предпринимательства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, </a:t>
            </a:r>
            <a:r>
              <a:rPr sz="1300" b="1" i="0" dirty="0">
                <a:solidFill>
                  <a:srgbClr val="2BFDCC"/>
                </a:solidFill>
                <a:latin typeface="SB Sans Display Semibold"/>
              </a:rPr>
              <a:t>ПСБ</a:t>
            </a:r>
          </a:p>
          <a:p>
            <a:pPr algn="l">
              <a:lnSpc>
                <a:spcPct val="105000"/>
              </a:lnSpc>
              <a:spcBef>
                <a:spcPts val="600"/>
              </a:spcBef>
            </a:pPr>
            <a:r>
              <a:rPr sz="1500" b="1" i="0" dirty="0" err="1">
                <a:solidFill>
                  <a:srgbClr val="FFFFFF"/>
                </a:solidFill>
                <a:latin typeface="SB Sans Display Semibold"/>
              </a:rPr>
              <a:t>Елена</a:t>
            </a:r>
            <a:r>
              <a:rPr sz="1500" b="1" i="0" dirty="0">
                <a:solidFill>
                  <a:srgbClr val="FFFFFF"/>
                </a:solidFill>
                <a:latin typeface="SB Sans Display Semibold"/>
              </a:rPr>
              <a:t> </a:t>
            </a:r>
            <a:r>
              <a:rPr sz="1500" b="1" i="0" dirty="0" err="1">
                <a:solidFill>
                  <a:srgbClr val="FFFFFF"/>
                </a:solidFill>
                <a:latin typeface="SB Sans Display Semibold"/>
              </a:rPr>
              <a:t>Ямщикова</a:t>
            </a:r>
            <a:endParaRPr sz="1500" b="1" i="0" dirty="0">
              <a:solidFill>
                <a:srgbClr val="FFFFFF"/>
              </a:solidFill>
              <a:latin typeface="SB Sans Display Semibold"/>
            </a:endParaRPr>
          </a:p>
          <a:p>
            <a:pPr>
              <a:lnSpc>
                <a:spcPct val="105000"/>
              </a:lnSpc>
            </a:pP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руководитель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департамента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маркетинга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 и 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рекламы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, </a:t>
            </a:r>
            <a:r>
              <a:rPr lang="ru-RU" sz="1300" dirty="0">
                <a:solidFill>
                  <a:srgbClr val="29FFCC"/>
                </a:solidFill>
                <a:latin typeface="SB Sans Display"/>
              </a:rPr>
              <a:t>«</a:t>
            </a:r>
            <a:r>
              <a:rPr sz="1300" b="1" i="0" dirty="0" err="1">
                <a:solidFill>
                  <a:srgbClr val="2BFDCC"/>
                </a:solidFill>
                <a:latin typeface="SB Sans Display Semibold"/>
              </a:rPr>
              <a:t>Альфа</a:t>
            </a:r>
            <a:r>
              <a:rPr lang="ru-RU" sz="1300" b="1" dirty="0">
                <a:solidFill>
                  <a:srgbClr val="2BFDCC"/>
                </a:solidFill>
                <a:latin typeface="SB Sans Display Semibold"/>
              </a:rPr>
              <a:t>»</a:t>
            </a:r>
            <a:r>
              <a:rPr sz="1300" b="1" i="0" dirty="0">
                <a:solidFill>
                  <a:srgbClr val="2BFDCC"/>
                </a:solidFill>
                <a:latin typeface="SB Sans Display Semibold"/>
              </a:rPr>
              <a:t> НПФ</a:t>
            </a:r>
          </a:p>
          <a:p>
            <a:pPr algn="l">
              <a:lnSpc>
                <a:spcPct val="105000"/>
              </a:lnSpc>
              <a:spcBef>
                <a:spcPts val="600"/>
              </a:spcBef>
            </a:pPr>
            <a:r>
              <a:rPr sz="1500" b="1" i="0" dirty="0" err="1">
                <a:solidFill>
                  <a:srgbClr val="FFFFFF"/>
                </a:solidFill>
                <a:latin typeface="SB Sans Display Semibold"/>
              </a:rPr>
              <a:t>Дмитрий</a:t>
            </a:r>
            <a:r>
              <a:rPr sz="1500" b="1" i="0" dirty="0">
                <a:solidFill>
                  <a:srgbClr val="FFFFFF"/>
                </a:solidFill>
                <a:latin typeface="SB Sans Display Semibold"/>
              </a:rPr>
              <a:t> Рейдман</a:t>
            </a:r>
            <a:br>
              <a:rPr dirty="0"/>
            </a:b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директор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по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 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развитию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цифрового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бизнеса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, </a:t>
            </a:r>
            <a:r>
              <a:rPr sz="1300" b="1" i="0" dirty="0">
                <a:solidFill>
                  <a:srgbClr val="2BFDCC"/>
                </a:solidFill>
                <a:latin typeface="SB Sans Display Semibold"/>
              </a:rPr>
              <a:t>ПАО «</a:t>
            </a:r>
            <a:r>
              <a:rPr sz="1300" b="1" i="0" dirty="0" err="1">
                <a:solidFill>
                  <a:srgbClr val="2BFDCC"/>
                </a:solidFill>
                <a:latin typeface="SB Sans Display Semibold"/>
              </a:rPr>
              <a:t>Ростелеком</a:t>
            </a:r>
            <a:r>
              <a:rPr sz="1300" b="1" i="0" dirty="0">
                <a:solidFill>
                  <a:srgbClr val="2BFDCC"/>
                </a:solidFill>
                <a:latin typeface="SB Sans Display Semibold"/>
              </a:rPr>
              <a:t>»</a:t>
            </a:r>
          </a:p>
          <a:p>
            <a:pPr algn="l">
              <a:lnSpc>
                <a:spcPct val="105000"/>
              </a:lnSpc>
              <a:spcBef>
                <a:spcPts val="600"/>
              </a:spcBef>
            </a:pPr>
            <a:r>
              <a:rPr sz="1500" b="1" i="0" dirty="0" err="1">
                <a:solidFill>
                  <a:srgbClr val="FFFFFF"/>
                </a:solidFill>
                <a:latin typeface="SB Sans Display Semibold"/>
              </a:rPr>
              <a:t>Роман</a:t>
            </a:r>
            <a:r>
              <a:rPr sz="1500" b="1" i="0" dirty="0">
                <a:solidFill>
                  <a:srgbClr val="FFFFFF"/>
                </a:solidFill>
                <a:latin typeface="SB Sans Display Semibold"/>
              </a:rPr>
              <a:t> </a:t>
            </a:r>
            <a:r>
              <a:rPr sz="1500" b="1" i="0" dirty="0" err="1">
                <a:solidFill>
                  <a:srgbClr val="FFFFFF"/>
                </a:solidFill>
                <a:latin typeface="SB Sans Display Semibold"/>
              </a:rPr>
              <a:t>Хазеев</a:t>
            </a:r>
            <a:endParaRPr sz="1500" b="1" i="0" dirty="0">
              <a:solidFill>
                <a:srgbClr val="FFFFFF"/>
              </a:solidFill>
              <a:latin typeface="SB Sans Display Semibold"/>
            </a:endParaRPr>
          </a:p>
          <a:p>
            <a:pPr algn="l">
              <a:lnSpc>
                <a:spcPct val="105000"/>
              </a:lnSpc>
            </a:pP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директор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по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 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цифровым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 </a:t>
            </a:r>
            <a:r>
              <a:rPr sz="1300" b="0" i="0" dirty="0" err="1">
                <a:solidFill>
                  <a:srgbClr val="9BA5B0"/>
                </a:solidFill>
                <a:latin typeface="SB Sans Display"/>
              </a:rPr>
              <a:t>технологиям</a:t>
            </a:r>
            <a:r>
              <a:rPr sz="1300" b="0" i="0" dirty="0">
                <a:solidFill>
                  <a:srgbClr val="9BA5B0"/>
                </a:solidFill>
                <a:latin typeface="SB Sans Display"/>
              </a:rPr>
              <a:t> и ИИ, </a:t>
            </a:r>
            <a:r>
              <a:rPr sz="1300" b="1" i="0" dirty="0">
                <a:solidFill>
                  <a:srgbClr val="2BFDCC"/>
                </a:solidFill>
                <a:latin typeface="SB Sans Display Semibold"/>
              </a:rPr>
              <a:t>ПАО «</a:t>
            </a:r>
            <a:r>
              <a:rPr sz="1300" b="1" i="0" dirty="0" err="1">
                <a:solidFill>
                  <a:srgbClr val="2BFDCC"/>
                </a:solidFill>
                <a:latin typeface="SB Sans Display Semibold"/>
              </a:rPr>
              <a:t>Ростелеком</a:t>
            </a:r>
            <a:r>
              <a:rPr sz="1300" b="1" i="0" dirty="0">
                <a:solidFill>
                  <a:srgbClr val="2BFDCC"/>
                </a:solidFill>
                <a:latin typeface="SB Sans Display Semibold"/>
              </a:rPr>
              <a:t>»</a:t>
            </a:r>
          </a:p>
        </p:txBody>
      </p:sp>
      <p:pic>
        <p:nvPicPr>
          <p:cNvPr id="11" name="sd:chrome:cobrand" descr="sm_logo_d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6" y="413766"/>
            <a:ext cx="1868341" cy="192024"/>
          </a:xfrm>
          <a:prstGeom prst="rect">
            <a:avLst/>
          </a:prstGeom>
        </p:spPr>
      </p:pic>
      <p:sp>
        <p:nvSpPr>
          <p:cNvPr id="12" name="sd:chrome:cobrand"/>
          <p:cNvSpPr txBox="1"/>
          <p:nvPr/>
        </p:nvSpPr>
        <p:spPr>
          <a:xfrm>
            <a:off x="2650610" y="221742"/>
            <a:ext cx="307238" cy="57607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>
              <a:lnSpc>
                <a:spcPct val="108000"/>
              </a:lnSpc>
            </a:pPr>
            <a:r>
              <a:rPr sz="1889" b="1" i="0">
                <a:solidFill>
                  <a:srgbClr val="56FF71"/>
                </a:solidFill>
                <a:latin typeface="SB Sans Display Ext Semibold"/>
              </a:rPr>
              <a:t>×</a:t>
            </a:r>
          </a:p>
        </p:txBody>
      </p:sp>
      <p:pic>
        <p:nvPicPr>
          <p:cNvPr id="13" name="sd:chrome:cobrand" descr="di_logo_dar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3462" y="365760"/>
            <a:ext cx="2010373" cy="288036"/>
          </a:xfrm>
          <a:prstGeom prst="rect">
            <a:avLst/>
          </a:prstGeom>
        </p:spPr>
      </p:pic>
      <p:sp>
        <p:nvSpPr>
          <p:cNvPr id="14" name="sd:chrome:pagenum"/>
          <p:cNvSpPr txBox="1"/>
          <p:nvPr/>
        </p:nvSpPr>
        <p:spPr>
          <a:xfrm>
            <a:off x="16514064" y="365760"/>
            <a:ext cx="1097280" cy="310896"/>
          </a:xfrm>
          <a:prstGeom prst="rect">
            <a:avLst/>
          </a:prstGeom>
          <a:noFill/>
        </p:spPr>
        <p:txBody>
          <a:bodyPr wrap="square" lIns="0" rIns="0" anchor="ctr">
            <a:spAutoFit/>
          </a:bodyPr>
          <a:lstStyle/>
          <a:p>
            <a:pPr algn="r">
              <a:lnSpc>
                <a:spcPct val="108000"/>
              </a:lnSpc>
            </a:pPr>
            <a:r>
              <a:rPr sz="1200" b="0" i="0">
                <a:solidFill>
                  <a:srgbClr val="E5E7EB"/>
                </a:solidFill>
                <a:latin typeface="SB Sans Text"/>
              </a:rPr>
              <a:t>19 / 20</a:t>
            </a:r>
          </a:p>
        </p:txBody>
      </p:sp>
    </p:spTree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d:h1"/>
          <p:cNvSpPr txBox="1"/>
          <p:nvPr/>
        </p:nvSpPr>
        <p:spPr>
          <a:xfrm>
            <a:off x="676656" y="932688"/>
            <a:ext cx="16934688" cy="82296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400" b="1" i="0" spc="-76">
                <a:solidFill>
                  <a:srgbClr val="FFFFFF"/>
                </a:solidFill>
                <a:latin typeface="SB Sans Display Ext Semibold"/>
              </a:rPr>
              <a:t>Data Insight</a:t>
            </a:r>
          </a:p>
        </p:txBody>
      </p:sp>
      <p:sp>
        <p:nvSpPr>
          <p:cNvPr id="3" name="sd:body"/>
          <p:cNvSpPr txBox="1"/>
          <p:nvPr/>
        </p:nvSpPr>
        <p:spPr>
          <a:xfrm>
            <a:off x="676656" y="1874519"/>
            <a:ext cx="16934688" cy="866391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2200" b="0" i="0" dirty="0">
                <a:solidFill>
                  <a:srgbClr val="E5E7EB"/>
                </a:solidFill>
                <a:latin typeface="SB Sans Display"/>
              </a:rPr>
              <a:t>Data Insight — </a:t>
            </a:r>
            <a:r>
              <a:rPr sz="2200" b="0" i="0" dirty="0" err="1">
                <a:solidFill>
                  <a:srgbClr val="E5E7EB"/>
                </a:solidFill>
                <a:latin typeface="SB Sans Display"/>
              </a:rPr>
              <a:t>первое</a:t>
            </a:r>
            <a:r>
              <a:rPr sz="2200" b="0" i="0" dirty="0">
                <a:solidFill>
                  <a:srgbClr val="E5E7EB"/>
                </a:solidFill>
                <a:latin typeface="SB Sans Display"/>
              </a:rPr>
              <a:t> в </a:t>
            </a:r>
            <a:r>
              <a:rPr sz="2200" b="0" i="0" dirty="0" err="1">
                <a:solidFill>
                  <a:srgbClr val="E5E7EB"/>
                </a:solidFill>
                <a:latin typeface="SB Sans Display"/>
              </a:rPr>
              <a:t>России</a:t>
            </a:r>
            <a:r>
              <a:rPr sz="2200" b="0" i="0" dirty="0">
                <a:solidFill>
                  <a:srgbClr val="E5E7EB"/>
                </a:solidFill>
                <a:latin typeface="SB Sans Display"/>
              </a:rPr>
              <a:t> </a:t>
            </a:r>
            <a:r>
              <a:rPr sz="2200" b="0" i="0" dirty="0" err="1">
                <a:solidFill>
                  <a:srgbClr val="E5E7EB"/>
                </a:solidFill>
                <a:latin typeface="SB Sans Display"/>
              </a:rPr>
              <a:t>агентство</a:t>
            </a:r>
            <a:r>
              <a:rPr sz="2200" b="0" i="0" dirty="0">
                <a:solidFill>
                  <a:srgbClr val="E5E7EB"/>
                </a:solidFill>
                <a:latin typeface="SB Sans Display"/>
              </a:rPr>
              <a:t>, </a:t>
            </a:r>
            <a:r>
              <a:rPr sz="2200" b="0" i="0" dirty="0" err="1">
                <a:solidFill>
                  <a:srgbClr val="E5E7EB"/>
                </a:solidFill>
                <a:latin typeface="SB Sans Display"/>
              </a:rPr>
              <a:t>специализирующееся</a:t>
            </a:r>
            <a:r>
              <a:rPr sz="22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2200" b="0" i="0" dirty="0" err="1">
                <a:solidFill>
                  <a:srgbClr val="E5E7EB"/>
                </a:solidFill>
                <a:latin typeface="SB Sans Display"/>
              </a:rPr>
              <a:t>на</a:t>
            </a:r>
            <a:r>
              <a:rPr sz="2200" b="0" i="0" dirty="0">
                <a:solidFill>
                  <a:srgbClr val="E5E7EB"/>
                </a:solidFill>
                <a:latin typeface="SB Sans Display"/>
              </a:rPr>
              <a:t> </a:t>
            </a:r>
            <a:r>
              <a:rPr sz="2200" b="1" i="0" dirty="0" err="1">
                <a:solidFill>
                  <a:srgbClr val="E5E7EB"/>
                </a:solidFill>
                <a:latin typeface="SB Sans Display"/>
              </a:rPr>
              <a:t>исследованиях</a:t>
            </a:r>
            <a:r>
              <a:rPr sz="2200" b="0" i="0" dirty="0">
                <a:solidFill>
                  <a:srgbClr val="E5E7EB"/>
                </a:solidFill>
                <a:latin typeface="SB Sans Display"/>
              </a:rPr>
              <a:t> и </a:t>
            </a:r>
            <a:r>
              <a:rPr sz="2200" b="1" i="0" dirty="0" err="1">
                <a:solidFill>
                  <a:srgbClr val="E5E7EB"/>
                </a:solidFill>
                <a:latin typeface="SB Sans Display"/>
              </a:rPr>
              <a:t>консалтинге</a:t>
            </a:r>
            <a:r>
              <a:rPr sz="2200" b="0" i="0" dirty="0">
                <a:solidFill>
                  <a:srgbClr val="E5E7EB"/>
                </a:solidFill>
                <a:latin typeface="SB Sans Display"/>
              </a:rPr>
              <a:t> в </a:t>
            </a:r>
            <a:r>
              <a:rPr sz="2200" b="0" i="0" dirty="0" err="1">
                <a:solidFill>
                  <a:srgbClr val="E5E7EB"/>
                </a:solidFill>
                <a:latin typeface="SB Sans Display"/>
              </a:rPr>
              <a:t>области</a:t>
            </a:r>
            <a:r>
              <a:rPr sz="2200" b="0" i="0" dirty="0">
                <a:solidFill>
                  <a:srgbClr val="E5E7EB"/>
                </a:solidFill>
                <a:latin typeface="SB Sans Display"/>
              </a:rPr>
              <a:t> e</a:t>
            </a:r>
            <a:r>
              <a:rPr lang="ru-RU" sz="2200" b="0" i="0" dirty="0">
                <a:solidFill>
                  <a:srgbClr val="E5E7EB"/>
                </a:solidFill>
                <a:latin typeface="SB Sans Display"/>
              </a:rPr>
              <a:t>-</a:t>
            </a:r>
            <a:r>
              <a:rPr lang="en-US" sz="2200" b="0" i="0" dirty="0">
                <a:solidFill>
                  <a:srgbClr val="E5E7EB"/>
                </a:solidFill>
                <a:latin typeface="SB Sans Display"/>
              </a:rPr>
              <a:t>c</a:t>
            </a:r>
            <a:r>
              <a:rPr sz="2200" b="0" i="0" dirty="0">
                <a:solidFill>
                  <a:srgbClr val="E5E7EB"/>
                </a:solidFill>
                <a:latin typeface="SB Sans Display"/>
              </a:rPr>
              <a:t>ommerce и digital-</a:t>
            </a:r>
            <a:r>
              <a:rPr sz="2200" b="0" i="0" dirty="0" err="1">
                <a:solidFill>
                  <a:srgbClr val="E5E7EB"/>
                </a:solidFill>
                <a:latin typeface="SB Sans Display"/>
              </a:rPr>
              <a:t>рынков</a:t>
            </a:r>
            <a:r>
              <a:rPr sz="2200" b="0" i="0" dirty="0">
                <a:solidFill>
                  <a:srgbClr val="E5E7EB"/>
                </a:solidFill>
                <a:latin typeface="SB Sans Display"/>
              </a:rPr>
              <a:t>.</a:t>
            </a:r>
            <a:r>
              <a:rPr lang="ru-RU" sz="2200" b="0" i="0" dirty="0">
                <a:solidFill>
                  <a:srgbClr val="E5E7EB"/>
                </a:solidFill>
                <a:latin typeface="SB Sans Display"/>
              </a:rPr>
              <a:t>   </a:t>
            </a:r>
            <a:endParaRPr sz="2200" b="0" i="0" dirty="0">
              <a:solidFill>
                <a:srgbClr val="E5E7EB"/>
              </a:solidFill>
              <a:latin typeface="SB Sans Display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76656" y="3291840"/>
            <a:ext cx="5401056" cy="6400800"/>
          </a:xfrm>
          <a:prstGeom prst="roundRect">
            <a:avLst>
              <a:gd name="adj" fmla="val 2370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sd:body"/>
          <p:cNvSpPr txBox="1"/>
          <p:nvPr/>
        </p:nvSpPr>
        <p:spPr>
          <a:xfrm>
            <a:off x="1042416" y="3611880"/>
            <a:ext cx="4669536" cy="954107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b="1" i="0" dirty="0">
                <a:solidFill>
                  <a:srgbClr val="FFFFFF"/>
                </a:solidFill>
                <a:latin typeface="SB Sans Display Semibold"/>
              </a:rPr>
              <a:t>Telegram</a:t>
            </a:r>
            <a:r>
              <a:rPr lang="en-US" sz="2400" b="1" i="0" dirty="0">
                <a:solidFill>
                  <a:srgbClr val="FFFFFF"/>
                </a:solidFill>
                <a:latin typeface="SB Sans Display Semibold"/>
              </a:rPr>
              <a:t> </a:t>
            </a:r>
          </a:p>
          <a:p>
            <a:pPr>
              <a:lnSpc>
                <a:spcPct val="100000"/>
              </a:lnSpc>
            </a:pPr>
            <a:r>
              <a:rPr lang="ru-RU" sz="3200" dirty="0" err="1">
                <a:solidFill>
                  <a:schemeClr val="bg1"/>
                </a:solidFill>
                <a:latin typeface="SB Sans Display Semibold" panose="020B0703040504020204" pitchFamily="34" charset="0"/>
                <a:ea typeface="SB Sans Display Semibold" panose="020B0703040504020204" pitchFamily="34" charset="0"/>
                <a:cs typeface="SB Sans Display Semibold" panose="020B0703040504020204" pitchFamily="34" charset="0"/>
              </a:rPr>
              <a:t>СберМаркетинг</a:t>
            </a:r>
            <a:endParaRPr sz="3200" b="1" i="0" dirty="0">
              <a:solidFill>
                <a:schemeClr val="bg1"/>
              </a:solidFill>
              <a:latin typeface="SB Sans Display Semibold" panose="020B0703040504020204" pitchFamily="34" charset="0"/>
              <a:ea typeface="SB Sans Display Semibold" panose="020B0703040504020204" pitchFamily="34" charset="0"/>
              <a:cs typeface="SB Sans Display Semibold" panose="020B0703040504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822703" y="5257800"/>
            <a:ext cx="3108960" cy="3108960"/>
          </a:xfrm>
          <a:prstGeom prst="roundRect">
            <a:avLst>
              <a:gd name="adj" fmla="val 4117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12210288" y="3291840"/>
            <a:ext cx="5401056" cy="6400800"/>
          </a:xfrm>
          <a:prstGeom prst="roundRect">
            <a:avLst>
              <a:gd name="adj" fmla="val 2370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sd:body"/>
          <p:cNvSpPr txBox="1"/>
          <p:nvPr/>
        </p:nvSpPr>
        <p:spPr>
          <a:xfrm>
            <a:off x="12576048" y="3611880"/>
            <a:ext cx="4669536" cy="92333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b="1" i="0" dirty="0">
                <a:solidFill>
                  <a:srgbClr val="FFFFFF"/>
                </a:solidFill>
                <a:latin typeface="SB Sans Display Semibold"/>
              </a:rPr>
              <a:t>Telegram</a:t>
            </a:r>
            <a:r>
              <a:rPr sz="2200" b="1" i="0" dirty="0">
                <a:solidFill>
                  <a:srgbClr val="FFFFFF"/>
                </a:solidFill>
                <a:latin typeface="SB Sans Display Semibold"/>
              </a:rPr>
              <a:t> </a:t>
            </a:r>
            <a:endParaRPr lang="en-US" sz="2200" b="1" i="0" dirty="0">
              <a:solidFill>
                <a:srgbClr val="FFFFFF"/>
              </a:solidFill>
              <a:latin typeface="SB Sans Display Semibold"/>
            </a:endParaRPr>
          </a:p>
          <a:p>
            <a:pPr algn="l">
              <a:lnSpc>
                <a:spcPct val="100000"/>
              </a:lnSpc>
            </a:pPr>
            <a:r>
              <a:rPr sz="3200" b="1" i="0" dirty="0">
                <a:solidFill>
                  <a:srgbClr val="FFFFFF"/>
                </a:solidFill>
                <a:latin typeface="SB Sans Display Semibold"/>
              </a:rPr>
              <a:t>Data Insight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3356336" y="5257800"/>
            <a:ext cx="3108960" cy="3108960"/>
          </a:xfrm>
          <a:prstGeom prst="roundRect">
            <a:avLst>
              <a:gd name="adj" fmla="val 4117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0" name="sd:chrome:cobrand" descr="sm_logo_d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6" y="413766"/>
            <a:ext cx="1868341" cy="192024"/>
          </a:xfrm>
          <a:prstGeom prst="rect">
            <a:avLst/>
          </a:prstGeom>
        </p:spPr>
      </p:pic>
      <p:sp>
        <p:nvSpPr>
          <p:cNvPr id="21" name="sd:chrome:cobrand"/>
          <p:cNvSpPr txBox="1"/>
          <p:nvPr/>
        </p:nvSpPr>
        <p:spPr>
          <a:xfrm>
            <a:off x="2650610" y="221742"/>
            <a:ext cx="307238" cy="57607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>
              <a:lnSpc>
                <a:spcPct val="108000"/>
              </a:lnSpc>
            </a:pPr>
            <a:r>
              <a:rPr sz="1889" b="1" i="0">
                <a:solidFill>
                  <a:srgbClr val="56FF71"/>
                </a:solidFill>
                <a:latin typeface="SB Sans Display Ext Semibold"/>
              </a:rPr>
              <a:t>×</a:t>
            </a:r>
          </a:p>
        </p:txBody>
      </p:sp>
      <p:pic>
        <p:nvPicPr>
          <p:cNvPr id="22" name="sd:chrome:cobrand" descr="di_logo_dar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3462" y="365760"/>
            <a:ext cx="2010373" cy="288036"/>
          </a:xfrm>
          <a:prstGeom prst="rect">
            <a:avLst/>
          </a:prstGeom>
        </p:spPr>
      </p:pic>
      <p:sp>
        <p:nvSpPr>
          <p:cNvPr id="23" name="sd:chrome:pagenum"/>
          <p:cNvSpPr txBox="1"/>
          <p:nvPr/>
        </p:nvSpPr>
        <p:spPr>
          <a:xfrm>
            <a:off x="16514064" y="365760"/>
            <a:ext cx="1097280" cy="310896"/>
          </a:xfrm>
          <a:prstGeom prst="rect">
            <a:avLst/>
          </a:prstGeom>
          <a:noFill/>
        </p:spPr>
        <p:txBody>
          <a:bodyPr wrap="square" lIns="0" rIns="0" anchor="ctr">
            <a:spAutoFit/>
          </a:bodyPr>
          <a:lstStyle/>
          <a:p>
            <a:pPr algn="r">
              <a:lnSpc>
                <a:spcPct val="108000"/>
              </a:lnSpc>
            </a:pPr>
            <a:r>
              <a:rPr sz="1200" b="0" i="0">
                <a:solidFill>
                  <a:srgbClr val="E5E7EB"/>
                </a:solidFill>
                <a:latin typeface="SB Sans Text"/>
              </a:rPr>
              <a:t>20 / 20</a:t>
            </a:r>
          </a:p>
        </p:txBody>
      </p:sp>
      <p:sp>
        <p:nvSpPr>
          <p:cNvPr id="24" name="Rounded Rectangle 3">
            <a:extLst>
              <a:ext uri="{FF2B5EF4-FFF2-40B4-BE49-F238E27FC236}">
                <a16:creationId xmlns:a16="http://schemas.microsoft.com/office/drawing/2014/main" id="{A4608326-76C6-63C4-7698-B3EF45F3C570}"/>
              </a:ext>
            </a:extLst>
          </p:cNvPr>
          <p:cNvSpPr/>
          <p:nvPr/>
        </p:nvSpPr>
        <p:spPr>
          <a:xfrm>
            <a:off x="6443472" y="3287268"/>
            <a:ext cx="5401056" cy="6400800"/>
          </a:xfrm>
          <a:prstGeom prst="roundRect">
            <a:avLst>
              <a:gd name="adj" fmla="val 2370"/>
            </a:avLst>
          </a:prstGeom>
          <a:solidFill>
            <a:srgbClr val="000000">
              <a:alpha val="50000"/>
            </a:srgbClr>
          </a:solidFill>
          <a:ln w="4318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sd:body">
            <a:extLst>
              <a:ext uri="{FF2B5EF4-FFF2-40B4-BE49-F238E27FC236}">
                <a16:creationId xmlns:a16="http://schemas.microsoft.com/office/drawing/2014/main" id="{069339CD-C16C-394C-3BC5-29ED217F27D6}"/>
              </a:ext>
            </a:extLst>
          </p:cNvPr>
          <p:cNvSpPr txBox="1"/>
          <p:nvPr/>
        </p:nvSpPr>
        <p:spPr>
          <a:xfrm>
            <a:off x="6809232" y="3611880"/>
            <a:ext cx="4669536" cy="92333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b="1" i="0" dirty="0">
                <a:solidFill>
                  <a:srgbClr val="FFFFFF"/>
                </a:solidFill>
                <a:latin typeface="SB Sans Display Semibold"/>
              </a:rPr>
              <a:t>Telegram</a:t>
            </a:r>
            <a:r>
              <a:rPr lang="en-US" sz="2200" b="1" i="0" dirty="0">
                <a:solidFill>
                  <a:srgbClr val="FFFFFF"/>
                </a:solidFill>
                <a:latin typeface="SB Sans Display Semibold"/>
              </a:rPr>
              <a:t> </a:t>
            </a:r>
          </a:p>
          <a:p>
            <a:pPr algn="l">
              <a:lnSpc>
                <a:spcPct val="100000"/>
              </a:lnSpc>
            </a:pPr>
            <a:r>
              <a:rPr lang="en-US" sz="3200" b="1" dirty="0">
                <a:solidFill>
                  <a:srgbClr val="FFFFFF"/>
                </a:solidFill>
                <a:latin typeface="SB Sans Display Semibold"/>
              </a:rPr>
              <a:t>AI</a:t>
            </a:r>
            <a:r>
              <a:rPr lang="ru-RU" sz="3200" b="1" dirty="0">
                <a:solidFill>
                  <a:srgbClr val="FFFFFF"/>
                </a:solidFill>
                <a:latin typeface="SB Sans Display Semibold"/>
              </a:rPr>
              <a:t> да маркетинг</a:t>
            </a:r>
            <a:endParaRPr sz="3200" b="1" i="0" dirty="0">
              <a:solidFill>
                <a:schemeClr val="bg1"/>
              </a:solidFill>
              <a:latin typeface="SB Sans Display Semibold" panose="020B0703040504020204" pitchFamily="34" charset="0"/>
              <a:ea typeface="SB Sans Display Semibold" panose="020B0703040504020204" pitchFamily="34" charset="0"/>
              <a:cs typeface="SB Sans Display Semibold" panose="020B0703040504020204" pitchFamily="34" charset="0"/>
            </a:endParaRPr>
          </a:p>
        </p:txBody>
      </p:sp>
      <p:sp>
        <p:nvSpPr>
          <p:cNvPr id="28" name="Rounded Rectangle 7">
            <a:extLst>
              <a:ext uri="{FF2B5EF4-FFF2-40B4-BE49-F238E27FC236}">
                <a16:creationId xmlns:a16="http://schemas.microsoft.com/office/drawing/2014/main" id="{2E0F8C96-72F1-7AAA-58C9-9D4CCFA696F9}"/>
              </a:ext>
            </a:extLst>
          </p:cNvPr>
          <p:cNvSpPr/>
          <p:nvPr/>
        </p:nvSpPr>
        <p:spPr>
          <a:xfrm>
            <a:off x="7589519" y="5257800"/>
            <a:ext cx="3108960" cy="3108960"/>
          </a:xfrm>
          <a:prstGeom prst="roundRect">
            <a:avLst>
              <a:gd name="adj" fmla="val 4117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A1ECCF30-AC81-5B5E-8009-D89BDBA211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44806" y="5340332"/>
            <a:ext cx="2932019" cy="2932019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21F5BC54-423E-B47B-151C-99CA68FBC5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5888" y="5355045"/>
            <a:ext cx="2902592" cy="2902592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1DA86769-455E-7021-BF5E-C81252BCE9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0087" y="5349811"/>
            <a:ext cx="2907826" cy="290782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M24">
      <a:dk1>
        <a:srgbClr val="030D1C"/>
      </a:dk1>
      <a:lt1>
        <a:srgbClr val="FFFFFF"/>
      </a:lt1>
      <a:dk2>
        <a:srgbClr val="222458"/>
      </a:dk2>
      <a:lt2>
        <a:srgbClr val="EEF3FF"/>
      </a:lt2>
      <a:accent1>
        <a:srgbClr val="6624FA"/>
      </a:accent1>
      <a:accent2>
        <a:srgbClr val="9F75FF"/>
      </a:accent2>
      <a:accent3>
        <a:srgbClr val="2BFDCC"/>
      </a:accent3>
      <a:accent4>
        <a:srgbClr val="23DBB0"/>
      </a:accent4>
      <a:accent5>
        <a:srgbClr val="47CDFE"/>
      </a:accent5>
      <a:accent6>
        <a:srgbClr val="E36002"/>
      </a:accent6>
      <a:hlink>
        <a:srgbClr val="56FF71"/>
      </a:hlink>
      <a:folHlink>
        <a:srgbClr val="56FF71"/>
      </a:folHlink>
    </a:clrScheme>
    <a:fontScheme name="SB_Sans_Display_HF_SemiBold_BF_Reg">
      <a:majorFont>
        <a:latin typeface="SB Sans Display Semibold"/>
        <a:ea typeface=""/>
        <a:cs typeface=""/>
      </a:majorFont>
      <a:minorFont>
        <a:latin typeface="SB Sans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56FF71"/>
      </a:hlink>
      <a:folHlink>
        <a:srgbClr val="56FF71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56FF71"/>
      </a:hlink>
      <a:folHlink>
        <a:srgbClr val="56FF71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56FF71"/>
      </a:hlink>
      <a:folHlink>
        <a:srgbClr val="56FF71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61548</TotalTime>
  <Words>3261</Words>
  <Application>Microsoft Office PowerPoint</Application>
  <PresentationFormat>Произвольный</PresentationFormat>
  <Paragraphs>466</Paragraphs>
  <Slides>20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29" baseType="lpstr">
      <vt:lpstr>Arial</vt:lpstr>
      <vt:lpstr>Calibri</vt:lpstr>
      <vt:lpstr>Calibri Light</vt:lpstr>
      <vt:lpstr>SB Sans Display</vt:lpstr>
      <vt:lpstr>SB Sans Display Ext Semibold</vt:lpstr>
      <vt:lpstr>SB Sans Display Semibold</vt:lpstr>
      <vt:lpstr>SB Sans Text</vt:lpstr>
      <vt:lpstr>Office Theme</vt:lpstr>
      <vt:lpstr>2_Office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А. Анна</cp:lastModifiedBy>
  <cp:revision>832</cp:revision>
  <dcterms:created xsi:type="dcterms:W3CDTF">2023-03-02T09:58:38Z</dcterms:created>
  <dcterms:modified xsi:type="dcterms:W3CDTF">2026-10-15T11:07:00Z</dcterms:modified>
</cp:coreProperties>
</file>