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9"/>
  </p:notesMasterIdLst>
  <p:sldIdLst>
    <p:sldId id="291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4" r:id="rId10"/>
    <p:sldId id="282" r:id="rId11"/>
    <p:sldId id="283" r:id="rId12"/>
    <p:sldId id="285" r:id="rId13"/>
    <p:sldId id="286" r:id="rId14"/>
    <p:sldId id="288" r:id="rId15"/>
    <p:sldId id="287" r:id="rId16"/>
    <p:sldId id="289" r:id="rId17"/>
    <p:sldId id="290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Arial Black" panose="020B0A04020102020204" pitchFamily="3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ofia Sans Semi Condensed Black" panose="020B0604020202020204" charset="0"/>
      <p:bold r:id="rId27"/>
      <p:boldItalic r:id="rId28"/>
    </p:embeddedFont>
    <p:embeddedFont>
      <p:font typeface="ST-Izhora-free" panose="020B0604020202020204" charset="0"/>
      <p:regular r:id="rId29"/>
    </p:embeddedFont>
    <p:embeddedFont>
      <p:font typeface="Sofia Sans Semi Condensed SemiB" panose="020B0604020202020204" charset="0"/>
      <p:bold r:id="rId30"/>
      <p:boldItalic r:id="rId31"/>
    </p:embeddedFont>
    <p:embeddedFont>
      <p:font typeface="ST-Nizhegorodsky" panose="020B0604020202020204" charset="0"/>
      <p:regular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hmurzoev Ruslan" initials="BR" lastIdx="6" clrIdx="0">
    <p:extLst>
      <p:ext uri="{19B8F6BF-5375-455C-9EA6-DF929625EA0E}">
        <p15:presenceInfo xmlns:p15="http://schemas.microsoft.com/office/powerpoint/2012/main" userId="S-1-5-21-1649551535-673188247-549785860-356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2D00"/>
    <a:srgbClr val="1C354C"/>
    <a:srgbClr val="043366"/>
    <a:srgbClr val="AD3B18"/>
    <a:srgbClr val="FDEED9"/>
    <a:srgbClr val="BC3200"/>
    <a:srgbClr val="FFF0DD"/>
    <a:srgbClr val="EEBB3A"/>
    <a:srgbClr val="FFBD21"/>
    <a:srgbClr val="AD1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671" autoAdjust="0"/>
    <p:restoredTop sz="95819" autoAdjust="0"/>
  </p:normalViewPr>
  <p:slideViewPr>
    <p:cSldViewPr snapToGrid="0">
      <p:cViewPr varScale="1">
        <p:scale>
          <a:sx n="97" d="100"/>
          <a:sy n="97" d="100"/>
        </p:scale>
        <p:origin x="84" y="2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B28AC-192F-4DC1-AFD0-7BC2F80E96C8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FE283-F03F-4B33-A7DC-EDB4B629F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84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FE283-F03F-4B33-A7DC-EDB4B629F5A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22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6CBB8-5720-4408-8D79-16B8B6EFC374}" type="datetime1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7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C953-2085-4A88-BED2-B2680EE799F5}" type="datetime1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0EA27-08D0-4829-A82C-4AD23199E396}" type="datetime1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19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 userDrawn="1"/>
        </p:nvSpPr>
        <p:spPr>
          <a:xfrm>
            <a:off x="11353800" y="355072"/>
            <a:ext cx="484431" cy="484431"/>
          </a:xfrm>
          <a:prstGeom prst="ellipse">
            <a:avLst/>
          </a:prstGeom>
          <a:solidFill>
            <a:srgbClr val="043366"/>
          </a:solidFill>
          <a:ln w="15875">
            <a:solidFill>
              <a:srgbClr val="EEBB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5C3B-2BC3-4284-8A81-B279D57716F9}" type="datetime1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29778" y="414726"/>
            <a:ext cx="722644" cy="365125"/>
          </a:xfrm>
        </p:spPr>
        <p:txBody>
          <a:bodyPr/>
          <a:lstStyle>
            <a:lvl1pPr algn="ctr">
              <a:defRPr sz="1600" b="1">
                <a:solidFill>
                  <a:srgbClr val="FFEAD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fld id="{10A03985-D372-4A24-A60F-AE118A4BD72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38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C872-D70D-4D1A-811D-938E859A8DC8}" type="datetime1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9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6C37-CB4C-4409-A73B-A9106C4F76D7}" type="datetime1">
              <a:rPr lang="ru-RU" smtClean="0"/>
              <a:t>25.06.2026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0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08BAD-5B4A-4BF9-B3AE-56A92D8B8C66}" type="datetime1">
              <a:rPr lang="ru-RU" smtClean="0"/>
              <a:t>25.06.2026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8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19AC-53AC-4EFA-963F-D6B5CDB06057}" type="datetime1">
              <a:rPr lang="ru-RU" smtClean="0"/>
              <a:t>25.06.2026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2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0836-57F6-4A64-8046-9E117105CB4D}" type="datetime1">
              <a:rPr lang="ru-RU" smtClean="0"/>
              <a:t>25.06.2026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38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C62B-6944-4FAA-BAEB-9B611C7C6009}" type="datetime1">
              <a:rPr lang="ru-RU" smtClean="0"/>
              <a:t>25.06.2026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25F1-23D8-4A01-AD8F-A0447C9D9412}" type="datetime1">
              <a:rPr lang="ru-RU" smtClean="0"/>
              <a:t>25.06.2026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9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6449B-6E97-4AFA-87F0-8F654C9A9ACE}" type="datetime1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03985-D372-4A24-A60F-AE118A4B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52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2651760"/>
            <a:ext cx="7256776" cy="2514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329" y="4143845"/>
            <a:ext cx="2345487" cy="27141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35" y="2446020"/>
            <a:ext cx="2453270" cy="4411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9688" y="3089493"/>
            <a:ext cx="736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rgbClr val="BC3200"/>
                </a:solidFill>
                <a:latin typeface="ST-Izhora-free" pitchFamily="50" charset="0"/>
              </a:rPr>
              <a:t>Масштабный проект-сказка</a:t>
            </a:r>
          </a:p>
          <a:p>
            <a:pPr algn="ctr"/>
            <a:r>
              <a:rPr lang="ru-RU" sz="3000" dirty="0" smtClean="0">
                <a:solidFill>
                  <a:srgbClr val="BC3200"/>
                </a:solidFill>
                <a:latin typeface="ST-Izhora-free" pitchFamily="50" charset="0"/>
              </a:rPr>
              <a:t>«Дорожного радио» и </a:t>
            </a:r>
          </a:p>
          <a:p>
            <a:pPr algn="ctr"/>
            <a:r>
              <a:rPr lang="ru-RU" sz="3000" dirty="0" smtClean="0">
                <a:solidFill>
                  <a:srgbClr val="BC3200"/>
                </a:solidFill>
                <a:latin typeface="ST-Izhora-free" pitchFamily="50" charset="0"/>
              </a:rPr>
              <a:t>Сети гипермаркетов «Лента»</a:t>
            </a:r>
            <a:endParaRPr lang="ru-RU" sz="3000" dirty="0">
              <a:solidFill>
                <a:srgbClr val="BC3200"/>
              </a:solidFill>
              <a:latin typeface="ST-Izhora-fre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2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44" y="2820639"/>
            <a:ext cx="5838743" cy="274655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10</a:t>
            </a:fld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5619280" y="1692765"/>
            <a:ext cx="4745532" cy="1117935"/>
            <a:chOff x="2737435" y="-1355646"/>
            <a:chExt cx="4745532" cy="111793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747375" y="-1345707"/>
              <a:ext cx="4735592" cy="110799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3300" dirty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Цифровые </a:t>
              </a:r>
              <a:r>
                <a:rPr lang="ru-RU" sz="3300" dirty="0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инструменты</a:t>
              </a:r>
              <a:endParaRPr lang="en-US" sz="3300" dirty="0">
                <a:ln w="88900">
                  <a:solidFill>
                    <a:srgbClr val="FDEED9"/>
                  </a:solidFill>
                </a:ln>
                <a:solidFill>
                  <a:srgbClr val="FDEED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T-Izhora-free" pitchFamily="50" charset="0"/>
              </a:endParaRPr>
            </a:p>
            <a:p>
              <a:pPr algn="ctr"/>
              <a:r>
                <a:rPr lang="ru-RU" sz="3300" dirty="0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проекта</a:t>
              </a:r>
              <a:r>
                <a:rPr lang="en-US" sz="3300" dirty="0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 </a:t>
              </a:r>
              <a:r>
                <a:rPr lang="ru-RU" sz="3300" dirty="0" err="1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landing</a:t>
              </a:r>
              <a:r>
                <a:rPr lang="en-US" sz="3300" dirty="0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 </a:t>
              </a:r>
              <a:r>
                <a:rPr lang="ru-RU" sz="3300" dirty="0" err="1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page</a:t>
              </a:r>
              <a:endParaRPr lang="ru-RU" sz="3300" dirty="0">
                <a:ln w="88900">
                  <a:solidFill>
                    <a:srgbClr val="FDEED9"/>
                  </a:solidFill>
                </a:ln>
                <a:solidFill>
                  <a:srgbClr val="FDEED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T-Izhora-free" pitchFamily="50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737435" y="-1355646"/>
              <a:ext cx="4735592" cy="110799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3300" dirty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Цифровые </a:t>
              </a:r>
              <a:r>
                <a:rPr lang="ru-RU" sz="3300" dirty="0" smtClean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инструменты</a:t>
              </a:r>
              <a:endParaRPr lang="en-US" sz="33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endParaRPr>
            </a:p>
            <a:p>
              <a:pPr algn="ctr"/>
              <a:r>
                <a:rPr lang="ru-RU" sz="3300" dirty="0" smtClean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проекта </a:t>
              </a:r>
              <a:r>
                <a:rPr lang="ru-RU" sz="3300" dirty="0" err="1" smtClean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landing</a:t>
              </a:r>
              <a:r>
                <a:rPr lang="ru-RU" sz="3300" dirty="0" smtClean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 </a:t>
              </a:r>
              <a:r>
                <a:rPr lang="ru-RU" sz="3300" dirty="0" err="1" smtClean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page</a:t>
              </a:r>
              <a:endParaRPr lang="ru-RU" sz="33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918588" y="3659854"/>
            <a:ext cx="4542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BB2D00"/>
                </a:solidFill>
                <a:latin typeface="Sofia Sans Semi Condensed Black" pitchFamily="2" charset="0"/>
              </a:rPr>
              <a:t>Погружение: </a:t>
            </a:r>
            <a:r>
              <a:rPr lang="ru-RU" sz="1000" dirty="0" err="1">
                <a:solidFill>
                  <a:srgbClr val="1C354C"/>
                </a:solidFill>
                <a:latin typeface="Sofia Sans Semi Condensed SemiB" pitchFamily="2" charset="0"/>
              </a:rPr>
              <a:t>Лендинг</a:t>
            </a:r>
            <a:r>
              <a:rPr lang="ru-RU" sz="1000" dirty="0">
                <a:solidFill>
                  <a:srgbClr val="1C354C"/>
                </a:solidFill>
                <a:latin typeface="Sofia Sans Semi Condensed SemiB" pitchFamily="2" charset="0"/>
              </a:rPr>
              <a:t> знакомит гостя с атрибутикой праздника (от традиций до сказочных героев).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8528" y="4059964"/>
            <a:ext cx="4542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BB2D00"/>
                </a:solidFill>
                <a:latin typeface="Sofia Sans Semi Condensed Black" pitchFamily="2" charset="0"/>
              </a:rPr>
              <a:t>Магия чисел: </a:t>
            </a:r>
            <a:r>
              <a:rPr lang="ru-RU" sz="1000" dirty="0">
                <a:solidFill>
                  <a:srgbClr val="1C354C"/>
                </a:solidFill>
                <a:latin typeface="Sofia Sans Semi Condensed SemiB" pitchFamily="2" charset="0"/>
              </a:rPr>
              <a:t>Встроенный «Калькулятор магического </a:t>
            </a:r>
            <a:r>
              <a:rPr lang="ru-RU" sz="1000" dirty="0" err="1">
                <a:solidFill>
                  <a:srgbClr val="1C354C"/>
                </a:solidFill>
                <a:latin typeface="Sofia Sans Semi Condensed SemiB" pitchFamily="2" charset="0"/>
              </a:rPr>
              <a:t>числа»по</a:t>
            </a:r>
            <a:r>
              <a:rPr lang="ru-RU" sz="1000" dirty="0">
                <a:solidFill>
                  <a:srgbClr val="1C354C"/>
                </a:solidFill>
                <a:latin typeface="Sofia Sans Semi Condensed SemiB" pitchFamily="2" charset="0"/>
              </a:rPr>
              <a:t> дате рождения определяет «сказочную сущность» гостя.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8528" y="4484072"/>
            <a:ext cx="4542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BB2D00"/>
                </a:solidFill>
                <a:latin typeface="Sofia Sans Semi Condensed Black" pitchFamily="2" charset="0"/>
              </a:rPr>
              <a:t>Персонализация: </a:t>
            </a:r>
            <a:r>
              <a:rPr lang="ru-RU" sz="1000" dirty="0">
                <a:solidFill>
                  <a:srgbClr val="1C354C"/>
                </a:solidFill>
                <a:latin typeface="Sofia Sans Semi Condensed SemiB" pitchFamily="2" charset="0"/>
              </a:rPr>
              <a:t>Гость получает карточку своего персонажа (например, «Вы - Конёк-горбунок») с характеристикой, камнем-талисманом, цветом, приносящим удачу, и рекомендуемым блюдом для раскрытия своих “</a:t>
            </a:r>
            <a:r>
              <a:rPr lang="ru-RU" sz="1000" dirty="0" err="1">
                <a:solidFill>
                  <a:srgbClr val="1C354C"/>
                </a:solidFill>
                <a:latin typeface="Sofia Sans Semi Condensed SemiB" pitchFamily="2" charset="0"/>
              </a:rPr>
              <a:t>суперспособностей</a:t>
            </a:r>
            <a:r>
              <a:rPr lang="ru-RU" sz="1000" dirty="0">
                <a:solidFill>
                  <a:srgbClr val="1C354C"/>
                </a:solidFill>
                <a:latin typeface="Sofia Sans Semi Condensed SemiB" pitchFamily="2" charset="0"/>
              </a:rPr>
              <a:t>” от «Ленты».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22132" y="3136634"/>
            <a:ext cx="4542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BB2D00"/>
                </a:solidFill>
                <a:latin typeface="Sofia Sans Semi Condensed Black" pitchFamily="2" charset="0"/>
              </a:rPr>
              <a:t>Идея: Показать магию русской зимы через призму личности пользователя.</a:t>
            </a:r>
          </a:p>
        </p:txBody>
      </p:sp>
    </p:spTree>
    <p:extLst>
      <p:ext uri="{BB962C8B-B14F-4D97-AF65-F5344CB8AC3E}">
        <p14:creationId xmlns:p14="http://schemas.microsoft.com/office/powerpoint/2010/main" val="297611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11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978" y="2415284"/>
            <a:ext cx="5838743" cy="2542193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5619280" y="1297349"/>
            <a:ext cx="4745532" cy="1117935"/>
            <a:chOff x="2737435" y="-1355646"/>
            <a:chExt cx="4745532" cy="111793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747375" y="-1345707"/>
              <a:ext cx="4735592" cy="110799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3300" dirty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Цифровые </a:t>
              </a:r>
              <a:r>
                <a:rPr lang="ru-RU" sz="3300" dirty="0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инструменты</a:t>
              </a:r>
              <a:endParaRPr lang="en-US" sz="3300" dirty="0">
                <a:ln w="88900">
                  <a:solidFill>
                    <a:srgbClr val="FDEED9"/>
                  </a:solidFill>
                </a:ln>
                <a:solidFill>
                  <a:srgbClr val="FDEED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T-Izhora-free" pitchFamily="50" charset="0"/>
              </a:endParaRPr>
            </a:p>
            <a:p>
              <a:pPr algn="ctr"/>
              <a:r>
                <a:rPr lang="ru-RU" sz="3300" dirty="0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проекта</a:t>
              </a:r>
              <a:r>
                <a:rPr lang="en-US" sz="3300" dirty="0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 </a:t>
              </a:r>
              <a:r>
                <a:rPr lang="ru-RU" sz="3300" dirty="0" err="1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landing</a:t>
              </a:r>
              <a:r>
                <a:rPr lang="en-US" sz="3300" dirty="0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 </a:t>
              </a:r>
              <a:r>
                <a:rPr lang="ru-RU" sz="3300" dirty="0" err="1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page</a:t>
              </a:r>
              <a:endParaRPr lang="ru-RU" sz="3300" dirty="0">
                <a:ln w="88900">
                  <a:solidFill>
                    <a:srgbClr val="FDEED9"/>
                  </a:solidFill>
                </a:ln>
                <a:solidFill>
                  <a:srgbClr val="FDEED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T-Izhora-free" pitchFamily="50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737435" y="-1355646"/>
              <a:ext cx="4735592" cy="110799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3300" dirty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Цифровые </a:t>
              </a:r>
              <a:r>
                <a:rPr lang="ru-RU" sz="3300" dirty="0" smtClean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инструменты</a:t>
              </a:r>
              <a:endParaRPr lang="en-US" sz="33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endParaRPr>
            </a:p>
            <a:p>
              <a:pPr algn="ctr"/>
              <a:r>
                <a:rPr lang="ru-RU" sz="3300" dirty="0" smtClean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проекта </a:t>
              </a:r>
              <a:r>
                <a:rPr lang="ru-RU" sz="3300" dirty="0" err="1" smtClean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landing</a:t>
              </a:r>
              <a:r>
                <a:rPr lang="ru-RU" sz="3300" dirty="0" smtClean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 </a:t>
              </a:r>
              <a:r>
                <a:rPr lang="ru-RU" sz="3300" dirty="0" err="1" smtClean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page</a:t>
              </a:r>
              <a:endParaRPr lang="ru-RU" sz="33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715736" y="2942793"/>
            <a:ext cx="4542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1C354C"/>
                </a:solidFill>
                <a:latin typeface="Sofia Sans Semi Condensed SemiB" pitchFamily="2" charset="0"/>
              </a:rPr>
              <a:t>Анкета </a:t>
            </a:r>
            <a:r>
              <a:rPr lang="ru-RU" sz="1000" dirty="0">
                <a:solidFill>
                  <a:srgbClr val="1C354C"/>
                </a:solidFill>
                <a:latin typeface="Sofia Sans Semi Condensed SemiB" pitchFamily="2" charset="0"/>
              </a:rPr>
              <a:t>для сбора контактов и историй о семейных традициях через ответ на вопрос «Какая она для вас, “Зима по-русски</a:t>
            </a:r>
            <a:r>
              <a:rPr lang="ru-RU" sz="1000" dirty="0" smtClean="0">
                <a:solidFill>
                  <a:srgbClr val="1C354C"/>
                </a:solidFill>
                <a:latin typeface="Sofia Sans Semi Condensed SemiB" pitchFamily="2" charset="0"/>
              </a:rPr>
              <a:t>?”».</a:t>
            </a:r>
            <a:endParaRPr lang="en-US" sz="10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endParaRPr lang="en-US" sz="1000" dirty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1000" dirty="0">
                <a:solidFill>
                  <a:srgbClr val="1C354C"/>
                </a:solidFill>
                <a:latin typeface="Sofia Sans Semi Condensed SemiB" pitchFamily="2" charset="0"/>
              </a:rPr>
              <a:t>2 победителя получают путешествие в Москву на уикенд для всей семьи с посещением праздника на ВДНХ и 100 человек получают подарочные сертификаты в «Ленту» на 4 000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736" y="2687446"/>
            <a:ext cx="4542680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BB2D00"/>
                </a:solidFill>
                <a:latin typeface="Sofia Sans Semi Condensed Black" pitchFamily="2" charset="0"/>
              </a:rPr>
              <a:t>Конкурс и </a:t>
            </a:r>
            <a:r>
              <a:rPr lang="ru-RU" sz="1400" dirty="0" err="1">
                <a:solidFill>
                  <a:srgbClr val="BB2D00"/>
                </a:solidFill>
                <a:latin typeface="Sofia Sans Semi Condensed Black" pitchFamily="2" charset="0"/>
              </a:rPr>
              <a:t>лидогенерация</a:t>
            </a:r>
            <a:r>
              <a:rPr lang="ru-RU" sz="1400" dirty="0">
                <a:solidFill>
                  <a:srgbClr val="BB2D00"/>
                </a:solidFill>
                <a:latin typeface="Sofia Sans Semi Condensed Black" pitchFamily="2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29220" y="3958456"/>
            <a:ext cx="45327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BB2D00"/>
                </a:solidFill>
                <a:latin typeface="Sofia Sans Semi Condensed Black" pitchFamily="2" charset="0"/>
              </a:rPr>
              <a:t>масштабное анонсирование в социальных сетях      </a:t>
            </a:r>
            <a:r>
              <a:rPr lang="en-US" sz="1100" dirty="0" smtClean="0">
                <a:solidFill>
                  <a:srgbClr val="BB2D00"/>
                </a:solidFill>
                <a:latin typeface="Sofia Sans Semi Condensed Black" pitchFamily="2" charset="0"/>
              </a:rPr>
              <a:t>   </a:t>
            </a:r>
            <a:r>
              <a:rPr lang="ru-RU" sz="1100" dirty="0" smtClean="0">
                <a:solidFill>
                  <a:srgbClr val="BB2D00"/>
                </a:solidFill>
                <a:latin typeface="Sofia Sans Semi Condensed Black" pitchFamily="2" charset="0"/>
              </a:rPr>
              <a:t> </a:t>
            </a:r>
            <a:r>
              <a:rPr lang="en-US" sz="1100" dirty="0" smtClean="0">
                <a:solidFill>
                  <a:srgbClr val="BB2D00"/>
                </a:solidFill>
                <a:latin typeface="Sofia Sans Semi Condensed Black" pitchFamily="2" charset="0"/>
              </a:rPr>
              <a:t>           </a:t>
            </a:r>
            <a:r>
              <a:rPr lang="ru-RU" sz="1100" dirty="0" smtClean="0">
                <a:solidFill>
                  <a:srgbClr val="BB2D00"/>
                </a:solidFill>
                <a:latin typeface="Sofia Sans Semi Condensed Black" pitchFamily="2" charset="0"/>
              </a:rPr>
              <a:t> </a:t>
            </a:r>
            <a:r>
              <a:rPr lang="ru-RU" sz="1100" dirty="0">
                <a:solidFill>
                  <a:srgbClr val="BB2D00"/>
                </a:solidFill>
                <a:latin typeface="Sofia Sans Semi Condensed Black" pitchFamily="2" charset="0"/>
              </a:rPr>
              <a:t>«Дорожного радио» и «Ленты</a:t>
            </a:r>
            <a:r>
              <a:rPr lang="ru-RU" sz="1100" dirty="0" smtClean="0">
                <a:solidFill>
                  <a:srgbClr val="BB2D00"/>
                </a:solidFill>
                <a:latin typeface="Sofia Sans Semi Condensed Black" pitchFamily="2" charset="0"/>
              </a:rPr>
              <a:t>»;</a:t>
            </a:r>
            <a:endParaRPr lang="en-US" sz="1100" dirty="0" smtClean="0">
              <a:solidFill>
                <a:srgbClr val="BB2D00"/>
              </a:solidFill>
              <a:latin typeface="Sofia Sans Semi Condensed Black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BB2D00"/>
                </a:solidFill>
                <a:latin typeface="Sofia Sans Semi Condensed Black" pitchFamily="2" charset="0"/>
              </a:rPr>
              <a:t>анонсирование на </a:t>
            </a:r>
            <a:r>
              <a:rPr lang="ru-RU" sz="1100" dirty="0">
                <a:solidFill>
                  <a:srgbClr val="BB2D00"/>
                </a:solidFill>
                <a:latin typeface="Sofia Sans Semi Condensed Black" pitchFamily="2" charset="0"/>
              </a:rPr>
              <a:t>сайте «Дорожного радио» и «Ленты</a:t>
            </a:r>
            <a:r>
              <a:rPr lang="ru-RU" sz="1100" dirty="0" smtClean="0">
                <a:solidFill>
                  <a:srgbClr val="BB2D00"/>
                </a:solidFill>
                <a:latin typeface="Sofia Sans Semi Condensed Black" pitchFamily="2" charset="0"/>
              </a:rPr>
              <a:t>»;</a:t>
            </a:r>
            <a:endParaRPr lang="en-US" sz="1100" dirty="0" smtClean="0">
              <a:solidFill>
                <a:srgbClr val="BB2D00"/>
              </a:solidFill>
              <a:latin typeface="Sofia Sans Semi Condensed Black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BB2D00"/>
                </a:solidFill>
                <a:latin typeface="Sofia Sans Semi Condensed Black" pitchFamily="2" charset="0"/>
              </a:rPr>
              <a:t>пост-промо </a:t>
            </a:r>
            <a:r>
              <a:rPr lang="ru-RU" sz="1100" dirty="0">
                <a:solidFill>
                  <a:srgbClr val="BB2D00"/>
                </a:solidFill>
                <a:latin typeface="Sofia Sans Semi Condensed Black" pitchFamily="2" charset="0"/>
              </a:rPr>
              <a:t>(фото / видео) материалы с </a:t>
            </a:r>
            <a:r>
              <a:rPr lang="ru-RU" sz="1100" dirty="0" err="1">
                <a:solidFill>
                  <a:srgbClr val="BB2D00"/>
                </a:solidFill>
                <a:latin typeface="Sofia Sans Semi Condensed Black" pitchFamily="2" charset="0"/>
              </a:rPr>
              <a:t>мепроприятия</a:t>
            </a:r>
            <a:r>
              <a:rPr lang="ru-RU" sz="1100" dirty="0">
                <a:solidFill>
                  <a:srgbClr val="BB2D00"/>
                </a:solidFill>
                <a:latin typeface="Sofia Sans Semi Condensed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76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13" y="2305714"/>
            <a:ext cx="2726566" cy="266133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34" y="2287553"/>
            <a:ext cx="2726566" cy="266133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64" y="2269392"/>
            <a:ext cx="2726566" cy="266133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12</a:t>
            </a:fld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3138124" y="1346885"/>
            <a:ext cx="5830871" cy="562838"/>
            <a:chOff x="3636579" y="-1355646"/>
            <a:chExt cx="2947244" cy="63285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646519" y="-1345707"/>
              <a:ext cx="2937304" cy="62291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3000" dirty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Цифровые </a:t>
              </a:r>
              <a:r>
                <a:rPr lang="ru-RU" sz="3000" dirty="0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инструменты</a:t>
              </a:r>
              <a:r>
                <a:rPr lang="en-US" sz="3000" dirty="0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 </a:t>
              </a:r>
              <a:r>
                <a:rPr lang="ru-RU" sz="3000" dirty="0" smtClean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проекта</a:t>
              </a:r>
              <a:endParaRPr lang="ru-RU" sz="3000" dirty="0">
                <a:ln w="88900">
                  <a:solidFill>
                    <a:srgbClr val="FDEED9"/>
                  </a:solidFill>
                </a:ln>
                <a:solidFill>
                  <a:srgbClr val="FDEED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T-Izhora-free" pitchFamily="50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636579" y="-1355646"/>
              <a:ext cx="2937304" cy="62291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3000" dirty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Цифровые </a:t>
              </a:r>
              <a:r>
                <a:rPr lang="ru-RU" sz="3000" dirty="0" smtClean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инструменты</a:t>
              </a:r>
              <a:r>
                <a:rPr lang="en-US" sz="3000" dirty="0" smtClean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 </a:t>
              </a:r>
              <a:r>
                <a:rPr lang="ru-RU" sz="3000" dirty="0" smtClean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проекта</a:t>
              </a:r>
              <a:endParaRPr lang="ru-RU" sz="30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149537" y="3146917"/>
            <a:ext cx="1636987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30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1 752 341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1700" y="2786106"/>
            <a:ext cx="217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1C354C"/>
                </a:solidFill>
                <a:latin typeface="Sofia Sans Semi Condensed Black" pitchFamily="2" charset="0"/>
              </a:rPr>
              <a:t>Просмотры </a:t>
            </a:r>
            <a:r>
              <a:rPr lang="ru-RU" sz="1200" dirty="0" smtClean="0">
                <a:solidFill>
                  <a:srgbClr val="1C354C"/>
                </a:solidFill>
                <a:latin typeface="Sofia Sans Semi Condensed Black" pitchFamily="2" charset="0"/>
              </a:rPr>
              <a:t>сайта</a:t>
            </a:r>
            <a:endParaRPr lang="en-US" sz="1200" dirty="0" smtClean="0">
              <a:solidFill>
                <a:srgbClr val="1C354C"/>
              </a:solidFill>
              <a:latin typeface="Sofia Sans Semi Condensed Black" pitchFamily="2" charset="0"/>
            </a:endParaRPr>
          </a:p>
          <a:p>
            <a:pPr algn="ctr"/>
            <a:r>
              <a:rPr lang="ru-RU" sz="1200" dirty="0" smtClean="0">
                <a:solidFill>
                  <a:srgbClr val="1C354C"/>
                </a:solidFill>
                <a:latin typeface="Sofia Sans Semi Condensed Black" pitchFamily="2" charset="0"/>
              </a:rPr>
              <a:t>проекта</a:t>
            </a:r>
            <a:endParaRPr lang="ru-RU" sz="1200" dirty="0">
              <a:solidFill>
                <a:srgbClr val="1C354C"/>
              </a:solidFill>
              <a:latin typeface="Sofia Sans Semi Condensed Black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92204" y="4028492"/>
            <a:ext cx="1494320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30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203 860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1700" y="3600061"/>
            <a:ext cx="217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1C354C"/>
                </a:solidFill>
                <a:latin typeface="Sofia Sans Semi Condensed Black" pitchFamily="2" charset="0"/>
              </a:rPr>
              <a:t>Просмотры социальных сетей </a:t>
            </a:r>
            <a:r>
              <a:rPr lang="ru-RU" sz="1200" dirty="0" smtClean="0">
                <a:solidFill>
                  <a:srgbClr val="1C354C"/>
                </a:solidFill>
                <a:latin typeface="Sofia Sans Semi Condensed Black" pitchFamily="2" charset="0"/>
              </a:rPr>
              <a:t>проекта</a:t>
            </a:r>
            <a:endParaRPr lang="ru-RU" sz="1200" dirty="0">
              <a:solidFill>
                <a:srgbClr val="1C354C"/>
              </a:solidFill>
              <a:latin typeface="Sofia Sans Semi Condensed Black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55203" y="3146917"/>
            <a:ext cx="1670650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30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1 122 549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57366" y="2786106"/>
            <a:ext cx="217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1C354C"/>
                </a:solidFill>
                <a:latin typeface="Sofia Sans Semi Condensed Black" pitchFamily="2" charset="0"/>
              </a:rPr>
              <a:t>Охваты сайта </a:t>
            </a:r>
            <a:endParaRPr lang="en-US" sz="1200" dirty="0" smtClean="0">
              <a:solidFill>
                <a:srgbClr val="1C354C"/>
              </a:solidFill>
              <a:latin typeface="Sofia Sans Semi Condensed Black" pitchFamily="2" charset="0"/>
            </a:endParaRPr>
          </a:p>
          <a:p>
            <a:pPr algn="ctr"/>
            <a:r>
              <a:rPr lang="ru-RU" sz="1200" dirty="0" smtClean="0">
                <a:solidFill>
                  <a:srgbClr val="1C354C"/>
                </a:solidFill>
                <a:latin typeface="Sofia Sans Semi Condensed Black" pitchFamily="2" charset="0"/>
              </a:rPr>
              <a:t>проекта</a:t>
            </a:r>
            <a:endParaRPr lang="ru-RU" sz="1200" dirty="0">
              <a:solidFill>
                <a:srgbClr val="1C354C"/>
              </a:solidFill>
              <a:latin typeface="Sofia Sans Semi Condensed Black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7870" y="4028492"/>
            <a:ext cx="1374094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30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179 607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57366" y="3600061"/>
            <a:ext cx="217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1C354C"/>
                </a:solidFill>
                <a:latin typeface="Sofia Sans Semi Condensed Black" pitchFamily="2" charset="0"/>
              </a:rPr>
              <a:t>Охваты социальных сетей проекта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534023" y="3134560"/>
            <a:ext cx="1018227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30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2 160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18555" y="2773749"/>
            <a:ext cx="217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1C354C"/>
                </a:solidFill>
                <a:latin typeface="Sofia Sans Semi Condensed Black" pitchFamily="2" charset="0"/>
              </a:rPr>
              <a:t>Количество</a:t>
            </a:r>
            <a:endParaRPr lang="en-US" sz="1200" dirty="0" smtClean="0">
              <a:solidFill>
                <a:srgbClr val="1C354C"/>
              </a:solidFill>
              <a:latin typeface="Sofia Sans Semi Condensed Black" pitchFamily="2" charset="0"/>
            </a:endParaRPr>
          </a:p>
          <a:p>
            <a:pPr algn="ctr"/>
            <a:r>
              <a:rPr lang="ru-RU" sz="1200" dirty="0" smtClean="0">
                <a:solidFill>
                  <a:srgbClr val="1C354C"/>
                </a:solidFill>
                <a:latin typeface="Sofia Sans Semi Condensed Black" pitchFamily="2" charset="0"/>
              </a:rPr>
              <a:t> </a:t>
            </a:r>
            <a:r>
              <a:rPr lang="ru-RU" sz="1200" dirty="0">
                <a:solidFill>
                  <a:srgbClr val="1C354C"/>
                </a:solidFill>
                <a:latin typeface="Sofia Sans Semi Condensed Black" pitchFamily="2" charset="0"/>
              </a:rPr>
              <a:t>заявок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823595" y="3987774"/>
            <a:ext cx="468686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30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11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18555" y="3587704"/>
            <a:ext cx="217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1C354C"/>
                </a:solidFill>
                <a:latin typeface="Sofia Sans Semi Condensed Black" pitchFamily="2" charset="0"/>
              </a:rPr>
              <a:t>Конверсия из сессии </a:t>
            </a:r>
            <a:endParaRPr lang="en-US" sz="1200" dirty="0" smtClean="0">
              <a:solidFill>
                <a:srgbClr val="1C354C"/>
              </a:solidFill>
              <a:latin typeface="Sofia Sans Semi Condensed Black" pitchFamily="2" charset="0"/>
            </a:endParaRPr>
          </a:p>
          <a:p>
            <a:pPr algn="ctr"/>
            <a:r>
              <a:rPr lang="ru-RU" sz="1200" dirty="0" smtClean="0">
                <a:solidFill>
                  <a:srgbClr val="1C354C"/>
                </a:solidFill>
                <a:latin typeface="Sofia Sans Semi Condensed Black" pitchFamily="2" charset="0"/>
              </a:rPr>
              <a:t>в </a:t>
            </a:r>
            <a:r>
              <a:rPr lang="ru-RU" sz="1200" dirty="0">
                <a:solidFill>
                  <a:srgbClr val="1C354C"/>
                </a:solidFill>
                <a:latin typeface="Sofia Sans Semi Condensed Black" pitchFamily="2" charset="0"/>
              </a:rPr>
              <a:t>заявку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082652" y="3930234"/>
            <a:ext cx="468686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000" dirty="0" smtClean="0">
                <a:ln w="50800">
                  <a:noFill/>
                </a:ln>
                <a:solidFill>
                  <a:srgbClr val="BB2D00"/>
                </a:solidFill>
                <a:latin typeface="ST-Nizhegorodsky" pitchFamily="50" charset="0"/>
              </a:rPr>
              <a:t>%</a:t>
            </a:r>
            <a:endParaRPr lang="ru-RU" sz="3000" dirty="0">
              <a:ln w="50800">
                <a:noFill/>
              </a:ln>
              <a:solidFill>
                <a:srgbClr val="BB2D00"/>
              </a:solidFill>
              <a:latin typeface="ST-Nizhegorodsky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69867" y="5363043"/>
            <a:ext cx="5453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Сайт: +30% просмотров, +155% охватов (по отношению к плану</a:t>
            </a: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)</a:t>
            </a:r>
            <a:endParaRPr lang="en-US" sz="9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900" dirty="0" err="1" smtClean="0">
                <a:solidFill>
                  <a:srgbClr val="1C354C"/>
                </a:solidFill>
                <a:latin typeface="Sofia Sans Semi Condensed SemiB" pitchFamily="2" charset="0"/>
              </a:rPr>
              <a:t>Соцсети</a:t>
            </a: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: -2% просмотры, +10% охваты. Из-за </a:t>
            </a:r>
            <a:r>
              <a:rPr lang="ru-RU" sz="900" dirty="0" err="1">
                <a:solidFill>
                  <a:srgbClr val="1C354C"/>
                </a:solidFill>
                <a:latin typeface="Sofia Sans Semi Condensed SemiB" pitchFamily="2" charset="0"/>
              </a:rPr>
              <a:t>пессимизации</a:t>
            </a: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 рекламных постов алгоритмами </a:t>
            </a:r>
            <a:r>
              <a:rPr lang="ru-RU" sz="900" dirty="0" err="1">
                <a:solidFill>
                  <a:srgbClr val="1C354C"/>
                </a:solidFill>
                <a:latin typeface="Sofia Sans Semi Condensed SemiB" pitchFamily="2" charset="0"/>
              </a:rPr>
              <a:t>соцсетей</a:t>
            </a: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 мы недобрали плановую частоту показов, однако за счет роста охвата получили качественный приток уникальных пользователей</a:t>
            </a: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.</a:t>
            </a:r>
            <a:endParaRPr lang="en-US" sz="9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Конверсия </a:t>
            </a: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переходов на сайт «Ленты» ~25% от активных пользователей (заполнившие анкету). Остальной трафик получил качественный контакт с брендом «Ленты» непосредственно на </a:t>
            </a:r>
            <a:r>
              <a:rPr lang="ru-RU" sz="900" dirty="0" err="1">
                <a:solidFill>
                  <a:srgbClr val="1C354C"/>
                </a:solidFill>
                <a:latin typeface="Sofia Sans Semi Condensed SemiB" pitchFamily="2" charset="0"/>
              </a:rPr>
              <a:t>лендинге</a:t>
            </a: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13" y="2013558"/>
            <a:ext cx="719450" cy="72534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192" y="1986126"/>
            <a:ext cx="719450" cy="72534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94" y="2046183"/>
            <a:ext cx="719450" cy="72534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24" y="5421367"/>
            <a:ext cx="108886" cy="10888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24" y="5543504"/>
            <a:ext cx="108886" cy="10888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24" y="5957656"/>
            <a:ext cx="108886" cy="1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645" y="1973955"/>
            <a:ext cx="3992934" cy="39993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09" y="4035047"/>
            <a:ext cx="3803962" cy="19050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09" y="1944470"/>
            <a:ext cx="3803962" cy="190505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13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74651" y="2102924"/>
            <a:ext cx="3247503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solidFill>
                  <a:srgbClr val="BB2D00"/>
                </a:solidFill>
                <a:latin typeface="Sofia Sans Semi Condensed Black" pitchFamily="2" charset="0"/>
              </a:rPr>
              <a:t>«Зима по-русски» на ВДНХ - празднование </a:t>
            </a:r>
            <a:r>
              <a:rPr lang="ru-RU" sz="1300" dirty="0" smtClean="0">
                <a:solidFill>
                  <a:srgbClr val="BB2D00"/>
                </a:solidFill>
                <a:latin typeface="Sofia Sans Semi Condensed Black" pitchFamily="2" charset="0"/>
              </a:rPr>
              <a:t>Масленицы</a:t>
            </a:r>
            <a:endParaRPr lang="en-US" sz="1300" dirty="0" smtClean="0">
              <a:solidFill>
                <a:srgbClr val="BB2D00"/>
              </a:solidFill>
              <a:latin typeface="Sofia Sans Semi Condensed Black" pitchFamily="2" charset="0"/>
            </a:endParaRPr>
          </a:p>
          <a:p>
            <a:pPr algn="ctr"/>
            <a:r>
              <a:rPr lang="ru-RU" sz="1300" dirty="0" smtClean="0">
                <a:solidFill>
                  <a:srgbClr val="BB2D00"/>
                </a:solidFill>
                <a:latin typeface="Sofia Sans Semi Condensed Black" pitchFamily="2" charset="0"/>
              </a:rPr>
              <a:t>21 </a:t>
            </a:r>
            <a:r>
              <a:rPr lang="ru-RU" sz="1300" dirty="0">
                <a:solidFill>
                  <a:srgbClr val="BB2D00"/>
                </a:solidFill>
                <a:latin typeface="Sofia Sans Semi Condensed Black" pitchFamily="2" charset="0"/>
              </a:rPr>
              <a:t>и 22 февраля </a:t>
            </a:r>
            <a:r>
              <a:rPr lang="ru-RU" sz="1300" dirty="0" smtClean="0">
                <a:solidFill>
                  <a:srgbClr val="BB2D00"/>
                </a:solidFill>
                <a:latin typeface="Sofia Sans Semi Condensed Black" pitchFamily="2" charset="0"/>
              </a:rPr>
              <a:t>2026</a:t>
            </a:r>
            <a:endParaRPr lang="en-US" sz="1300" dirty="0" smtClean="0">
              <a:solidFill>
                <a:srgbClr val="BB2D00"/>
              </a:solidFill>
              <a:latin typeface="Sofia Sans Semi Condensed Black" pitchFamily="2" charset="0"/>
            </a:endParaRPr>
          </a:p>
          <a:p>
            <a:pPr algn="ctr"/>
            <a:endParaRPr lang="en-US" sz="1300" dirty="0">
              <a:solidFill>
                <a:srgbClr val="BB2D00"/>
              </a:solidFill>
              <a:latin typeface="Sofia Sans Semi Condensed Black" pitchFamily="2" charset="0"/>
            </a:endParaRPr>
          </a:p>
          <a:p>
            <a:pPr algn="ctr"/>
            <a:r>
              <a:rPr lang="ru-RU" sz="1300" dirty="0" smtClean="0">
                <a:solidFill>
                  <a:srgbClr val="BB2D00"/>
                </a:solidFill>
                <a:latin typeface="Sofia Sans Semi Condensed Black" pitchFamily="2" charset="0"/>
              </a:rPr>
              <a:t>Большой </a:t>
            </a:r>
            <a:r>
              <a:rPr lang="ru-RU" sz="1300" dirty="0">
                <a:solidFill>
                  <a:srgbClr val="BB2D00"/>
                </a:solidFill>
                <a:latin typeface="Sofia Sans Semi Condensed Black" pitchFamily="2" charset="0"/>
              </a:rPr>
              <a:t>русский праздник с разнообразными </a:t>
            </a:r>
            <a:r>
              <a:rPr lang="ru-RU" sz="1300" dirty="0" smtClean="0">
                <a:solidFill>
                  <a:srgbClr val="BB2D00"/>
                </a:solidFill>
                <a:latin typeface="Sofia Sans Semi Condensed Black" pitchFamily="2" charset="0"/>
              </a:rPr>
              <a:t>развлечениями</a:t>
            </a:r>
            <a:endParaRPr lang="en-US" sz="1300" dirty="0" smtClean="0">
              <a:solidFill>
                <a:srgbClr val="BB2D00"/>
              </a:solidFill>
              <a:latin typeface="Sofia Sans Semi Condensed Black" pitchFamily="2" charset="0"/>
            </a:endParaRPr>
          </a:p>
          <a:p>
            <a:pPr algn="ctr"/>
            <a:r>
              <a:rPr lang="ru-RU" sz="1300" dirty="0" smtClean="0">
                <a:solidFill>
                  <a:srgbClr val="BB2D00"/>
                </a:solidFill>
                <a:latin typeface="Sofia Sans Semi Condensed Black" pitchFamily="2" charset="0"/>
              </a:rPr>
              <a:t> </a:t>
            </a:r>
            <a:r>
              <a:rPr lang="ru-RU" sz="1300" dirty="0">
                <a:solidFill>
                  <a:srgbClr val="BB2D00"/>
                </a:solidFill>
                <a:latin typeface="Sofia Sans Semi Condensed Black" pitchFamily="2" charset="0"/>
              </a:rPr>
              <a:t>для всей семьи.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17976" y="2319858"/>
            <a:ext cx="1733167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Активности</a:t>
            </a:r>
            <a:endParaRPr lang="ru-RU" sz="2400" dirty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4919" y="4177296"/>
            <a:ext cx="2539478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4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Локации на </a:t>
            </a:r>
            <a:r>
              <a:rPr lang="ru-RU" sz="24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ВДНХ</a:t>
            </a:r>
            <a:endParaRPr lang="ru-RU" sz="2400" dirty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6714" y="2893103"/>
            <a:ext cx="35194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2 стилизованные фотозоны                     </a:t>
            </a:r>
            <a:endParaRPr lang="en-US" sz="12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с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традиционными русскими нарядами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;</a:t>
            </a: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инсталляция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«Карты со сказочными персонажами проекта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»;</a:t>
            </a: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розыгрыши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сертификатов в Ленту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»;</a:t>
            </a: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концерт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форматных артистов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;</a:t>
            </a: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промо-персонал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в 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стилизованных</a:t>
            </a: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одеждах;</a:t>
            </a: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раздача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согревающих напитков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;</a:t>
            </a: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раздача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угощений (печенье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);</a:t>
            </a: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специальный </a:t>
            </a:r>
            <a:r>
              <a:rPr lang="ru-RU" sz="1200" dirty="0" err="1">
                <a:solidFill>
                  <a:srgbClr val="1C354C"/>
                </a:solidFill>
                <a:latin typeface="Sofia Sans Semi Condensed SemiB" pitchFamily="2" charset="0"/>
              </a:rPr>
              <a:t>плейлист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 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проекта</a:t>
            </a: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на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внутреннем радио ВДНХ;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3519" y="4638961"/>
            <a:ext cx="2310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главная 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аллея</a:t>
            </a:r>
            <a:endParaRPr lang="en-US" sz="12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сцена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на главной 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аллее</a:t>
            </a:r>
            <a:r>
              <a:rPr lang="en-US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 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торговые точки</a:t>
            </a:r>
            <a:endParaRPr lang="en-US" sz="12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к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аток</a:t>
            </a:r>
            <a:endParaRPr lang="en-US" sz="12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сцена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на катке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81" y="3872106"/>
            <a:ext cx="3840857" cy="29858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732" y="3246062"/>
            <a:ext cx="2481353" cy="11620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87" y="2962259"/>
            <a:ext cx="108886" cy="1088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991" y="3337495"/>
            <a:ext cx="108886" cy="1088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395" y="3712731"/>
            <a:ext cx="108886" cy="1088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26" y="4058400"/>
            <a:ext cx="108886" cy="1088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71" y="4425561"/>
            <a:ext cx="108886" cy="10888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16" y="4800406"/>
            <a:ext cx="108886" cy="1088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20" y="4614710"/>
            <a:ext cx="108886" cy="108886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4211938" y="1314604"/>
            <a:ext cx="3928107" cy="562836"/>
            <a:chOff x="4117460" y="-1355646"/>
            <a:chExt cx="1985482" cy="632848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4127400" y="-1345708"/>
              <a:ext cx="1975542" cy="6229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3000" dirty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Мероприятие проекта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117460" y="-1355646"/>
              <a:ext cx="1975542" cy="6229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3000" dirty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Мероприятие проекта</a:t>
              </a: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69" y="4730432"/>
            <a:ext cx="108886" cy="10888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69" y="4898144"/>
            <a:ext cx="108886" cy="10888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69" y="5085312"/>
            <a:ext cx="108886" cy="10888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69" y="5272480"/>
            <a:ext cx="108886" cy="10888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69" y="5459648"/>
            <a:ext cx="108886" cy="1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55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01" y="2623094"/>
            <a:ext cx="2871121" cy="15759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2" y="2594681"/>
            <a:ext cx="2871121" cy="15759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23" y="2566268"/>
            <a:ext cx="2871121" cy="15759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34" y="4620732"/>
            <a:ext cx="2871121" cy="15759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95" y="4592319"/>
            <a:ext cx="2871121" cy="157592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15</a:t>
            </a:fld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3375789" y="1452479"/>
            <a:ext cx="5606451" cy="562837"/>
            <a:chOff x="3693296" y="-1355646"/>
            <a:chExt cx="2833810" cy="63284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703236" y="-1345708"/>
              <a:ext cx="2823870" cy="62291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3000" dirty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Охваты </a:t>
              </a:r>
              <a:r>
                <a:rPr lang="ru-RU" sz="3000" dirty="0" err="1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мепроприятия</a:t>
              </a:r>
              <a:r>
                <a:rPr lang="ru-RU" sz="3000" dirty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T-Izhora-free" pitchFamily="50" charset="0"/>
                </a:rPr>
                <a:t> проекта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693296" y="-1355646"/>
              <a:ext cx="2823870" cy="62291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3000" dirty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Охваты </a:t>
              </a:r>
              <a:r>
                <a:rPr lang="ru-RU" sz="3000" dirty="0" err="1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мепроприятия</a:t>
              </a:r>
              <a:r>
                <a:rPr lang="ru-RU" sz="3000" dirty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 проекта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188449" y="3271380"/>
            <a:ext cx="2037722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40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76 000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1116" y="3009770"/>
            <a:ext cx="2820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1C354C"/>
                </a:solidFill>
                <a:latin typeface="Sofia Sans Semi Condensed Black" pitchFamily="2" charset="0"/>
              </a:rPr>
              <a:t>Аудитория главной аллеи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9528" y="3271380"/>
            <a:ext cx="2037722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40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6 623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8905" y="3044805"/>
            <a:ext cx="2820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1C354C"/>
                </a:solidFill>
                <a:latin typeface="Sofia Sans Semi Condensed Black" pitchFamily="2" charset="0"/>
              </a:rPr>
              <a:t>Посетителей катка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34126" y="3298769"/>
            <a:ext cx="2037722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40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4 560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3760" y="2883222"/>
            <a:ext cx="28202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1C354C"/>
                </a:solidFill>
                <a:latin typeface="Sofia Sans Semi Condensed Black" pitchFamily="2" charset="0"/>
              </a:rPr>
              <a:t>Переходов на </a:t>
            </a:r>
            <a:r>
              <a:rPr lang="ru-RU" sz="1100" dirty="0" err="1">
                <a:solidFill>
                  <a:srgbClr val="1C354C"/>
                </a:solidFill>
                <a:latin typeface="Sofia Sans Semi Condensed Black" pitchFamily="2" charset="0"/>
              </a:rPr>
              <a:t>лендинг</a:t>
            </a:r>
            <a:r>
              <a:rPr lang="ru-RU" sz="1100" dirty="0">
                <a:solidFill>
                  <a:srgbClr val="1C354C"/>
                </a:solidFill>
                <a:latin typeface="Sofia Sans Semi Condensed Black" pitchFamily="2" charset="0"/>
              </a:rPr>
              <a:t> проекта </a:t>
            </a:r>
            <a:endParaRPr lang="ru-RU" sz="1100" dirty="0" smtClean="0">
              <a:solidFill>
                <a:srgbClr val="1C354C"/>
              </a:solidFill>
              <a:latin typeface="Sofia Sans Semi Condensed Black" pitchFamily="2" charset="0"/>
            </a:endParaRPr>
          </a:p>
          <a:p>
            <a:pPr algn="ctr"/>
            <a:r>
              <a:rPr lang="ru-RU" sz="1100" dirty="0" smtClean="0">
                <a:solidFill>
                  <a:srgbClr val="1C354C"/>
                </a:solidFill>
                <a:latin typeface="Sofia Sans Semi Condensed Black" pitchFamily="2" charset="0"/>
              </a:rPr>
              <a:t>по QR-коду </a:t>
            </a:r>
            <a:r>
              <a:rPr lang="ru-RU" sz="1100" dirty="0">
                <a:solidFill>
                  <a:srgbClr val="1C354C"/>
                </a:solidFill>
                <a:latin typeface="Sofia Sans Semi Condensed Black" pitchFamily="2" charset="0"/>
              </a:rPr>
              <a:t>на инсталляции </a:t>
            </a:r>
            <a:endParaRPr lang="ru-RU" sz="1100" dirty="0" smtClean="0">
              <a:solidFill>
                <a:srgbClr val="1C354C"/>
              </a:solidFill>
              <a:latin typeface="Sofia Sans Semi Condensed Black" pitchFamily="2" charset="0"/>
            </a:endParaRPr>
          </a:p>
          <a:p>
            <a:pPr algn="ctr"/>
            <a:r>
              <a:rPr lang="ru-RU" sz="1100" dirty="0" smtClean="0">
                <a:solidFill>
                  <a:srgbClr val="1C354C"/>
                </a:solidFill>
                <a:latin typeface="Sofia Sans Semi Condensed Black" pitchFamily="2" charset="0"/>
              </a:rPr>
              <a:t>«</a:t>
            </a:r>
            <a:r>
              <a:rPr lang="ru-RU" sz="1100" dirty="0">
                <a:solidFill>
                  <a:srgbClr val="1C354C"/>
                </a:solidFill>
                <a:latin typeface="Sofia Sans Semi Condensed Black" pitchFamily="2" charset="0"/>
              </a:rPr>
              <a:t>Карты персонажей»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42211" y="5310946"/>
            <a:ext cx="1852475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40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3 000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7260" y="4957529"/>
            <a:ext cx="256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1C354C"/>
                </a:solidFill>
                <a:latin typeface="Sofia Sans Semi Condensed Black" pitchFamily="2" charset="0"/>
              </a:rPr>
              <a:t>Количество розданных </a:t>
            </a:r>
            <a:endParaRPr lang="ru-RU" sz="1200" dirty="0" smtClean="0">
              <a:solidFill>
                <a:srgbClr val="1C354C"/>
              </a:solidFill>
              <a:latin typeface="Sofia Sans Semi Condensed Black" pitchFamily="2" charset="0"/>
            </a:endParaRPr>
          </a:p>
          <a:p>
            <a:pPr algn="ctr"/>
            <a:r>
              <a:rPr lang="ru-RU" sz="1200" dirty="0" smtClean="0">
                <a:solidFill>
                  <a:srgbClr val="1C354C"/>
                </a:solidFill>
                <a:latin typeface="Sofia Sans Semi Condensed Black" pitchFamily="2" charset="0"/>
              </a:rPr>
              <a:t>напитков </a:t>
            </a:r>
            <a:r>
              <a:rPr lang="ru-RU" sz="1200" dirty="0">
                <a:solidFill>
                  <a:srgbClr val="1C354C"/>
                </a:solidFill>
                <a:latin typeface="Sofia Sans Semi Condensed Black" pitchFamily="2" charset="0"/>
              </a:rPr>
              <a:t>и угощений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65183" y="5248899"/>
            <a:ext cx="2037722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40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941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3652" y="5019413"/>
            <a:ext cx="2820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1C354C"/>
                </a:solidFill>
                <a:latin typeface="Sofia Sans Semi Condensed Black" pitchFamily="2" charset="0"/>
              </a:rPr>
              <a:t>Участников двух фотозон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458" y="2104075"/>
            <a:ext cx="833235" cy="8456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69" y="2224562"/>
            <a:ext cx="787216" cy="8062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552" y="2165537"/>
            <a:ext cx="787216" cy="80626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4146919"/>
            <a:ext cx="787215" cy="80626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30" y="4196621"/>
            <a:ext cx="787215" cy="80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62" y="1458396"/>
            <a:ext cx="7804906" cy="475941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167261" y="2202442"/>
            <a:ext cx="615721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BB2D00"/>
                </a:solidFill>
                <a:latin typeface="Sofia Sans Semi Condensed Black" pitchFamily="2" charset="0"/>
              </a:rPr>
              <a:t>Согласно внутреннему исследованию – 87% посетителей сайта оценили проект на отлично. </a:t>
            </a:r>
            <a:endParaRPr lang="ru-RU" dirty="0" smtClean="0">
              <a:solidFill>
                <a:srgbClr val="BB2D00"/>
              </a:solidFill>
              <a:latin typeface="Sofia Sans Semi Condensed Black" pitchFamily="2" charset="0"/>
            </a:endParaRPr>
          </a:p>
          <a:p>
            <a:endParaRPr lang="ru-RU" sz="1200" dirty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Проект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«Зима по-русски» достиг поставленных целей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оказал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влияние на формирование положительных ассоциаций с брендом «Лента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»: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поспособствовал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росту узнаваемости и лояльности, знание бренда Лента среди респондентов выросло на 12</a:t>
            </a: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%;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привлёк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внимание к бренду «Лента» </a:t>
            </a:r>
            <a:endParaRPr lang="ru-RU" sz="12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endParaRPr lang="ru-RU" sz="1200" dirty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Сочетание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офлайн- и онлайн-активностей обеспечило многократное взаимодействие аудитории с брендом «Лента», что способствует закреплению положительных ассоциаций в долгосрочной перспективе; </a:t>
            </a:r>
            <a:endParaRPr lang="ru-RU" sz="12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endParaRPr lang="ru-RU" sz="1200" dirty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1200" dirty="0" smtClean="0">
                <a:solidFill>
                  <a:srgbClr val="1C354C"/>
                </a:solidFill>
                <a:latin typeface="Sofia Sans Semi Condensed SemiB" pitchFamily="2" charset="0"/>
              </a:rPr>
              <a:t>Объём 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и частота упоминаний в радиоэфире, на сайте и в социальных сетях создали целостную картину присутствия «Ленты» в жизни аудитории, усиливая её связь с брендом.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42627" y="1658687"/>
            <a:ext cx="1390124" cy="67710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3400" dirty="0" err="1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ИтОГИ</a:t>
            </a:r>
            <a:endParaRPr lang="ru-RU" sz="3400" dirty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391" y="1997241"/>
            <a:ext cx="2885031" cy="49570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3" y="2139387"/>
            <a:ext cx="2314671" cy="4718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96" y="3180800"/>
            <a:ext cx="130796" cy="1307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66" y="3365365"/>
            <a:ext cx="130796" cy="1307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36" y="3719945"/>
            <a:ext cx="130796" cy="1307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46" y="5421375"/>
            <a:ext cx="1872286" cy="4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17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2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169663" y="1914144"/>
            <a:ext cx="40943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rgbClr val="BC3200"/>
                </a:solidFill>
                <a:latin typeface="ST-Izhora-free" pitchFamily="50" charset="0"/>
              </a:rPr>
              <a:t>Задачи </a:t>
            </a:r>
            <a:r>
              <a:rPr lang="ru-RU" sz="3800" dirty="0" smtClean="0">
                <a:solidFill>
                  <a:srgbClr val="BC3200"/>
                </a:solidFill>
                <a:latin typeface="ST-Izhora-free" pitchFamily="50" charset="0"/>
              </a:rPr>
              <a:t>проекта</a:t>
            </a:r>
            <a:endParaRPr lang="ru-RU" sz="3800" dirty="0">
              <a:solidFill>
                <a:srgbClr val="BC3200"/>
              </a:solidFill>
              <a:latin typeface="ST-Izhora-free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0203" y="2977631"/>
            <a:ext cx="4778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  <a:t>Создать у аудитории положительные ассоциации </a:t>
            </a:r>
            <a:b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</a:br>
            <a: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  <a:t>и эмоциональную связь с брендом «Лента</a:t>
            </a:r>
            <a:r>
              <a:rPr lang="ru-RU" sz="1600" dirty="0" smtClean="0">
                <a:solidFill>
                  <a:srgbClr val="1C354C"/>
                </a:solidFill>
                <a:latin typeface="Sofia Sans Semi Condensed SemiB" pitchFamily="2" charset="0"/>
              </a:rPr>
              <a:t>».</a:t>
            </a:r>
            <a:endParaRPr lang="ru-RU" sz="1600" dirty="0">
              <a:solidFill>
                <a:srgbClr val="1C354C"/>
              </a:solidFill>
              <a:latin typeface="Sofia Sans Semi Condensed SemiB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2305" y="3530037"/>
            <a:ext cx="3805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  <a:t>Стимулировать аудиторию к покупкам </a:t>
            </a:r>
            <a:b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</a:br>
            <a: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  <a:t>в магазинах «Лента».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9664" y="4114812"/>
            <a:ext cx="409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  <a:t>Привлечь внимание аудитории к сезонному </a:t>
            </a:r>
            <a:b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</a:br>
            <a: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  <a:t>ассортименту «Ленты</a:t>
            </a:r>
            <a:r>
              <a:rPr lang="ru-RU" sz="1600" dirty="0"/>
              <a:t>».</a:t>
            </a:r>
            <a:endParaRPr lang="ru-RU" sz="1600" dirty="0">
              <a:solidFill>
                <a:srgbClr val="1C354C"/>
              </a:solidFill>
              <a:latin typeface="Sofia Sans Semi Condensed SemiB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3139" y="2693616"/>
            <a:ext cx="4633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  <a:t>Привлечь внимание аудитории к бренду «Лента</a:t>
            </a:r>
            <a:r>
              <a:rPr lang="ru-RU" sz="1600" dirty="0" smtClean="0">
                <a:solidFill>
                  <a:srgbClr val="1C354C"/>
                </a:solidFill>
                <a:latin typeface="Sofia Sans Semi Condensed SemiB" pitchFamily="2" charset="0"/>
              </a:rPr>
              <a:t>».</a:t>
            </a:r>
            <a:endParaRPr lang="ru-RU" sz="1600" dirty="0">
              <a:solidFill>
                <a:srgbClr val="1C354C"/>
              </a:solidFill>
              <a:latin typeface="Sofia Sans Semi Condensed SemiB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98" y="2769418"/>
            <a:ext cx="191678" cy="1916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364" y="3034485"/>
            <a:ext cx="191678" cy="1916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700" y="3582083"/>
            <a:ext cx="191678" cy="1916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25" y="4189498"/>
            <a:ext cx="191678" cy="1916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83" y="4814298"/>
            <a:ext cx="2059515" cy="4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3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790420" y="2010158"/>
            <a:ext cx="25328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 smtClean="0">
                <a:solidFill>
                  <a:srgbClr val="BC3200"/>
                </a:solidFill>
                <a:latin typeface="ST-Izhora-free" pitchFamily="50" charset="0"/>
              </a:rPr>
              <a:t>Концепция</a:t>
            </a:r>
            <a:endParaRPr lang="ru-RU" sz="3800" dirty="0">
              <a:solidFill>
                <a:srgbClr val="BC3200"/>
              </a:solidFill>
              <a:latin typeface="ST-Izhora-free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465" y="2795216"/>
            <a:ext cx="57627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  <a:t>«Зима по-русски» - это не просто описание времени </a:t>
            </a:r>
            <a:r>
              <a:rPr lang="ru-RU" sz="1600" dirty="0" err="1">
                <a:solidFill>
                  <a:srgbClr val="1C354C"/>
                </a:solidFill>
                <a:latin typeface="Sofia Sans Semi Condensed SemiB" pitchFamily="2" charset="0"/>
              </a:rPr>
              <a:t>года,а</a:t>
            </a:r>
            <a: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  <a:t> целая палитра образов, символов и ассоциаций, которые формируют яркий и запоминающийся проект</a:t>
            </a:r>
            <a:r>
              <a:rPr lang="ru-RU" sz="1600" dirty="0" smtClean="0">
                <a:solidFill>
                  <a:srgbClr val="1C354C"/>
                </a:solidFill>
                <a:latin typeface="Sofia Sans Semi Condensed SemiB" pitchFamily="2" charset="0"/>
              </a:rPr>
              <a:t>.</a:t>
            </a:r>
            <a:endParaRPr lang="en-US" sz="16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pPr algn="ctr"/>
            <a:endParaRPr lang="en-US" sz="16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pPr algn="ctr"/>
            <a:r>
              <a:rPr lang="ru-RU" sz="1600" dirty="0" smtClean="0">
                <a:solidFill>
                  <a:srgbClr val="1C354C"/>
                </a:solidFill>
                <a:latin typeface="Sofia Sans Semi Condensed SemiB" pitchFamily="2" charset="0"/>
              </a:rPr>
              <a:t>Концепция </a:t>
            </a:r>
            <a: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  <a:t>даёт возможность ассоциировать </a:t>
            </a:r>
            <a:r>
              <a:rPr lang="ru-RU" sz="1600" dirty="0" err="1">
                <a:solidFill>
                  <a:srgbClr val="1C354C"/>
                </a:solidFill>
                <a:latin typeface="Sofia Sans Semi Condensed SemiB" pitchFamily="2" charset="0"/>
              </a:rPr>
              <a:t>брендс</a:t>
            </a:r>
            <a: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  <a:t> праздничной и тёплой атмосферой, что повышает лояльность клиентов и узнаваемость «Ленты».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83" y="4826998"/>
            <a:ext cx="2059515" cy="4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80465" y="1931616"/>
            <a:ext cx="41143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1C354C"/>
                </a:solidFill>
                <a:latin typeface="Sofia Sans Semi Condensed SemiB" pitchFamily="2" charset="0"/>
              </a:rPr>
              <a:t>зима - это время года, которое естественным образом ассоциируется с определёнными традициями, развлечениями и атмосферой, что делает её удобной основой для тематического проекта</a:t>
            </a:r>
            <a:r>
              <a:rPr lang="ru-RU" sz="1100" dirty="0" smtClean="0">
                <a:solidFill>
                  <a:srgbClr val="1C354C"/>
                </a:solidFill>
                <a:latin typeface="Sofia Sans Semi Condensed SemiB" pitchFamily="2" charset="0"/>
              </a:rPr>
              <a:t>;</a:t>
            </a:r>
            <a:endParaRPr lang="en-US" sz="11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endParaRPr lang="en-US" sz="1100" dirty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1100" dirty="0" smtClean="0">
                <a:solidFill>
                  <a:srgbClr val="1C354C"/>
                </a:solidFill>
                <a:latin typeface="Sofia Sans Semi Condensed SemiB" pitchFamily="2" charset="0"/>
              </a:rPr>
              <a:t>концепция </a:t>
            </a:r>
            <a:r>
              <a:rPr lang="ru-RU" sz="1100" dirty="0">
                <a:solidFill>
                  <a:srgbClr val="1C354C"/>
                </a:solidFill>
                <a:latin typeface="Sofia Sans Semi Condensed SemiB" pitchFamily="2" charset="0"/>
              </a:rPr>
              <a:t>опирается на традиционные зимние развлечения и обычаи, знакомые с детства (лепка снеговиков, катание на санках, выпекание блинов, душевные семейные посиделки и т. д.), что вызывает тёплые воспоминания и положительные эмоции</a:t>
            </a:r>
            <a:r>
              <a:rPr lang="ru-RU" sz="1100" dirty="0" smtClean="0">
                <a:solidFill>
                  <a:srgbClr val="1C354C"/>
                </a:solidFill>
                <a:latin typeface="Sofia Sans Semi Condensed SemiB" pitchFamily="2" charset="0"/>
              </a:rPr>
              <a:t>;</a:t>
            </a:r>
            <a:endParaRPr lang="en-US" sz="11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endParaRPr lang="en-US" sz="1100" dirty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1100" dirty="0" smtClean="0">
                <a:solidFill>
                  <a:srgbClr val="1C354C"/>
                </a:solidFill>
                <a:latin typeface="Sofia Sans Semi Condensed SemiB" pitchFamily="2" charset="0"/>
              </a:rPr>
              <a:t>концепция </a:t>
            </a:r>
            <a:r>
              <a:rPr lang="ru-RU" sz="1100" dirty="0">
                <a:solidFill>
                  <a:srgbClr val="1C354C"/>
                </a:solidFill>
                <a:latin typeface="Sofia Sans Semi Condensed SemiB" pitchFamily="2" charset="0"/>
              </a:rPr>
              <a:t>помогает проекту выделиться на фоне других маркетинговых и развлекательных инициатив, сделать его более узнаваемым и привлекательным.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5563" y="1931616"/>
            <a:ext cx="1812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BC3200"/>
                </a:solidFill>
                <a:latin typeface="ST-Izhora-free" pitchFamily="50" charset="0"/>
              </a:rPr>
              <a:t> почему «Зима  </a:t>
            </a:r>
            <a:endParaRPr lang="en-US" sz="2000" dirty="0" smtClean="0">
              <a:solidFill>
                <a:srgbClr val="BC3200"/>
              </a:solidFill>
              <a:latin typeface="ST-Izhora-free" pitchFamily="50" charset="0"/>
            </a:endParaRPr>
          </a:p>
          <a:p>
            <a:r>
              <a:rPr lang="ru-RU" sz="2000" dirty="0" smtClean="0">
                <a:solidFill>
                  <a:srgbClr val="BC3200"/>
                </a:solidFill>
                <a:latin typeface="ST-Izhora-free" pitchFamily="50" charset="0"/>
              </a:rPr>
              <a:t>по-Русски»?</a:t>
            </a:r>
            <a:endParaRPr lang="ru-RU" sz="2000" dirty="0">
              <a:solidFill>
                <a:srgbClr val="BC3200"/>
              </a:solidFill>
              <a:latin typeface="ST-Izhora-free" pitchFamily="50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32" y="1986039"/>
            <a:ext cx="152865" cy="152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02" y="2805475"/>
            <a:ext cx="152865" cy="1528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22" y="3831644"/>
            <a:ext cx="138969" cy="1389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4646" y="2888149"/>
            <a:ext cx="19526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1C354C"/>
                </a:solidFill>
                <a:latin typeface="Sofia Sans Semi Condensed Black" pitchFamily="2" charset="0"/>
              </a:rPr>
              <a:t>(</a:t>
            </a:r>
            <a:r>
              <a:rPr lang="ru-RU" sz="1100" dirty="0">
                <a:solidFill>
                  <a:srgbClr val="1C354C"/>
                </a:solidFill>
                <a:latin typeface="Sofia Sans Semi Condensed Black" pitchFamily="2" charset="0"/>
              </a:rPr>
              <a:t>особенности концепции)</a:t>
            </a:r>
          </a:p>
        </p:txBody>
      </p:sp>
    </p:spTree>
    <p:extLst>
      <p:ext uri="{BB962C8B-B14F-4D97-AF65-F5344CB8AC3E}">
        <p14:creationId xmlns:p14="http://schemas.microsoft.com/office/powerpoint/2010/main" val="416617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692717" y="2130465"/>
            <a:ext cx="49940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rgbClr val="BC3200"/>
                </a:solidFill>
                <a:latin typeface="ST-Izhora-free" pitchFamily="50" charset="0"/>
              </a:rPr>
              <a:t>К кому обращались?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7692" y="3368434"/>
            <a:ext cx="62156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srgbClr val="1C354C"/>
                </a:solidFill>
                <a:latin typeface="Sofia Sans Semi Condensed SemiB" pitchFamily="2" charset="0"/>
              </a:rPr>
              <a:t>Аудитория «Дорожного радио</a:t>
            </a:r>
            <a:r>
              <a:rPr lang="ru-RU" sz="2100" dirty="0" smtClean="0">
                <a:solidFill>
                  <a:srgbClr val="1C354C"/>
                </a:solidFill>
                <a:latin typeface="Sofia Sans Semi Condensed SemiB" pitchFamily="2" charset="0"/>
              </a:rPr>
              <a:t>»</a:t>
            </a:r>
            <a:endParaRPr lang="en-US" sz="21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pPr algn="ctr"/>
            <a:r>
              <a:rPr lang="ru-RU" sz="2100" dirty="0" smtClean="0">
                <a:solidFill>
                  <a:srgbClr val="1C354C"/>
                </a:solidFill>
                <a:latin typeface="Sofia Sans Semi Condensed SemiB" pitchFamily="2" charset="0"/>
              </a:rPr>
              <a:t>Клиенты </a:t>
            </a:r>
            <a:r>
              <a:rPr lang="ru-RU" sz="2100" dirty="0">
                <a:solidFill>
                  <a:srgbClr val="1C354C"/>
                </a:solidFill>
                <a:latin typeface="Sofia Sans Semi Condensed SemiB" pitchFamily="2" charset="0"/>
              </a:rPr>
              <a:t>сети магазинов «Лента</a:t>
            </a:r>
            <a:r>
              <a:rPr lang="ru-RU" sz="2100" dirty="0" smtClean="0">
                <a:solidFill>
                  <a:srgbClr val="1C354C"/>
                </a:solidFill>
                <a:latin typeface="Sofia Sans Semi Condensed SemiB" pitchFamily="2" charset="0"/>
              </a:rPr>
              <a:t>»</a:t>
            </a:r>
            <a:endParaRPr lang="en-US" sz="21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pPr algn="ctr"/>
            <a:r>
              <a:rPr lang="ru-RU" sz="2100" dirty="0" smtClean="0">
                <a:solidFill>
                  <a:srgbClr val="1C354C"/>
                </a:solidFill>
                <a:latin typeface="Sofia Sans Semi Condensed SemiB" pitchFamily="2" charset="0"/>
              </a:rPr>
              <a:t>Посетители </a:t>
            </a:r>
            <a:r>
              <a:rPr lang="ru-RU" sz="2100" dirty="0">
                <a:solidFill>
                  <a:srgbClr val="1C354C"/>
                </a:solidFill>
                <a:latin typeface="Sofia Sans Semi Condensed SemiB" pitchFamily="2" charset="0"/>
              </a:rPr>
              <a:t>ВДНХ</a:t>
            </a:r>
            <a:r>
              <a:rPr lang="ru-RU" sz="2200" dirty="0">
                <a:solidFill>
                  <a:srgbClr val="1C354C"/>
                </a:solidFill>
                <a:latin typeface="Sofia Sans Semi Condensed SemiB" pitchFamily="2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81" y="4605547"/>
            <a:ext cx="2059515" cy="481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3875" y="2777652"/>
            <a:ext cx="3245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1C354C"/>
                </a:solidFill>
                <a:latin typeface="Sofia Sans Semi Condensed Black" pitchFamily="2" charset="0"/>
              </a:rPr>
              <a:t>(</a:t>
            </a:r>
            <a:r>
              <a:rPr lang="ru-RU" sz="2400" dirty="0">
                <a:solidFill>
                  <a:srgbClr val="1C354C"/>
                </a:solidFill>
                <a:latin typeface="Sofia Sans Semi Condensed Black" pitchFamily="2" charset="0"/>
              </a:rPr>
              <a:t>аудитория проекта)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287" y="3469136"/>
            <a:ext cx="191678" cy="191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09" y="3786230"/>
            <a:ext cx="191678" cy="1916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74" y="4097006"/>
            <a:ext cx="191678" cy="19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90" y="5337944"/>
            <a:ext cx="7111800" cy="898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98" y="2185478"/>
            <a:ext cx="2492079" cy="29178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02" y="2214628"/>
            <a:ext cx="2492079" cy="29178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06" y="2243778"/>
            <a:ext cx="2492079" cy="291786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6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3844399" y="1362840"/>
            <a:ext cx="4674678" cy="646332"/>
            <a:chOff x="2608723" y="-1355646"/>
            <a:chExt cx="4674678" cy="64633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608723" y="-1355645"/>
              <a:ext cx="4674678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3600" dirty="0">
                  <a:ln w="127000">
                    <a:solidFill>
                      <a:srgbClr val="FDEED9">
                        <a:alpha val="93000"/>
                      </a:srgbClr>
                    </a:solidFill>
                  </a:ln>
                  <a:solidFill>
                    <a:srgbClr val="FDEED9"/>
                  </a:solidFill>
                  <a:latin typeface="ST-Izhora-free" pitchFamily="50" charset="0"/>
                </a:rPr>
                <a:t>Экосистема проекта 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608723" y="-1355646"/>
              <a:ext cx="4674678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3600" dirty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Экосистема проекта 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637556" y="2565565"/>
            <a:ext cx="1613168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200" dirty="0" err="1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РАДИоэфир</a:t>
            </a:r>
            <a:endParaRPr lang="ru-RU" sz="2200" dirty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8490" y="3155770"/>
            <a:ext cx="2356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 Создание специальной страницы проекта. Продвижение на сайте «Дорожного радио» (dorognoe.ru), в социальных сетях и привлечение аудитории к участию в онлайн-активностях;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76300" y="2396287"/>
            <a:ext cx="1613168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Цифровые </a:t>
            </a:r>
            <a:r>
              <a:rPr lang="ru-RU" sz="22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каналы</a:t>
            </a:r>
            <a:endParaRPr lang="ru-RU" sz="2200" dirty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79119" y="2396287"/>
            <a:ext cx="1958005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Мероприятие на ВДНХ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79999" y="3165728"/>
            <a:ext cx="2356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Организация зон активации, фотозон, инсталляций, выступлений артистов, розыгрышей призов, раздача угощений и </a:t>
            </a:r>
            <a:r>
              <a:rPr lang="ru-RU" sz="1200" dirty="0" err="1">
                <a:solidFill>
                  <a:srgbClr val="1C354C"/>
                </a:solidFill>
                <a:latin typeface="Sofia Sans Semi Condensed SemiB" pitchFamily="2" charset="0"/>
              </a:rPr>
              <a:t>промоматериалов</a:t>
            </a:r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6091" y="3165728"/>
            <a:ext cx="2356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1C354C"/>
                </a:solidFill>
                <a:latin typeface="Sofia Sans Semi Condensed SemiB" pitchFamily="2" charset="0"/>
              </a:rPr>
              <a:t>Активное и масштабное использование эфирного пространства «Дорожного радио» для размещения разнообразных форм контента проекта - органичная интеграция информации и упоминаний о «Ленте»;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81655" y="5437808"/>
            <a:ext cx="5466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  <a:t>Продолжительность проекта: </a:t>
            </a:r>
            <a:r>
              <a:rPr lang="ru-RU" sz="1600" dirty="0">
                <a:solidFill>
                  <a:srgbClr val="C00000"/>
                </a:solidFill>
                <a:latin typeface="Sofia Sans Semi Condensed SemiB" pitchFamily="2" charset="0"/>
              </a:rPr>
              <a:t>34 </a:t>
            </a:r>
            <a:r>
              <a:rPr lang="ru-RU" sz="1600" dirty="0" smtClean="0">
                <a:solidFill>
                  <a:srgbClr val="C00000"/>
                </a:solidFill>
                <a:latin typeface="Sofia Sans Semi Condensed SemiB" pitchFamily="2" charset="0"/>
              </a:rPr>
              <a:t>дня</a:t>
            </a:r>
            <a:endParaRPr lang="en-US" sz="1600" dirty="0" smtClean="0">
              <a:solidFill>
                <a:srgbClr val="C00000"/>
              </a:solidFill>
              <a:latin typeface="Sofia Sans Semi Condensed SemiB" pitchFamily="2" charset="0"/>
            </a:endParaRPr>
          </a:p>
          <a:p>
            <a:pPr algn="ctr"/>
            <a:r>
              <a:rPr lang="ru-RU" sz="1600" dirty="0" smtClean="0">
                <a:solidFill>
                  <a:srgbClr val="1C354C"/>
                </a:solidFill>
                <a:latin typeface="Sofia Sans Semi Condensed SemiB" pitchFamily="2" charset="0"/>
              </a:rPr>
              <a:t>Даты </a:t>
            </a:r>
            <a:r>
              <a:rPr lang="ru-RU" sz="1600" dirty="0">
                <a:solidFill>
                  <a:srgbClr val="1C354C"/>
                </a:solidFill>
                <a:latin typeface="Sofia Sans Semi Condensed SemiB" pitchFamily="2" charset="0"/>
              </a:rPr>
              <a:t>проекта: </a:t>
            </a:r>
            <a:r>
              <a:rPr lang="ru-RU" sz="1600" dirty="0">
                <a:solidFill>
                  <a:srgbClr val="C00000"/>
                </a:solidFill>
                <a:latin typeface="Sofia Sans Semi Condensed SemiB" pitchFamily="2" charset="0"/>
              </a:rPr>
              <a:t>26.01.2026-28.02.2026</a:t>
            </a:r>
          </a:p>
        </p:txBody>
      </p:sp>
    </p:spTree>
    <p:extLst>
      <p:ext uri="{BB962C8B-B14F-4D97-AF65-F5344CB8AC3E}">
        <p14:creationId xmlns:p14="http://schemas.microsoft.com/office/powerpoint/2010/main" val="30313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452" y="4969659"/>
            <a:ext cx="2691399" cy="10366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73" y="4958188"/>
            <a:ext cx="2691399" cy="103663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7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840" y="2039816"/>
            <a:ext cx="2619115" cy="28034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85" y="2015083"/>
            <a:ext cx="2619115" cy="28034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78" y="2056740"/>
            <a:ext cx="2619115" cy="2803495"/>
          </a:xfrm>
          <a:prstGeom prst="rect">
            <a:avLst/>
          </a:prstGeom>
        </p:spPr>
      </p:pic>
      <p:sp>
        <p:nvSpPr>
          <p:cNvPr id="7" name="Номер слайда 1"/>
          <p:cNvSpPr txBox="1">
            <a:spLocks/>
          </p:cNvSpPr>
          <p:nvPr/>
        </p:nvSpPr>
        <p:spPr>
          <a:xfrm>
            <a:off x="11229778" y="414726"/>
            <a:ext cx="722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600" b="1" kern="1200">
                <a:solidFill>
                  <a:srgbClr val="FFEADD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3985-D372-4A24-A60F-AE118A4BD721}" type="slidenum">
              <a:rPr lang="ru-RU" smtClean="0"/>
              <a:pPr/>
              <a:t>7</a:t>
            </a:fld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2752071" y="1378972"/>
            <a:ext cx="6883937" cy="648618"/>
            <a:chOff x="2598784" y="-1357932"/>
            <a:chExt cx="6883937" cy="64861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608723" y="-1355645"/>
              <a:ext cx="6873998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3600" dirty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latin typeface="ST-Izhora-free" pitchFamily="50" charset="0"/>
                </a:rPr>
                <a:t>Эфирные инструменты проекта 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598784" y="-1357932"/>
              <a:ext cx="6873998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3600" dirty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Эфирные инструменты проекта </a:t>
              </a: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2411915" y="2257916"/>
            <a:ext cx="1876039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1.</a:t>
            </a:r>
            <a:r>
              <a:rPr lang="ru-RU" sz="15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Рубрика </a:t>
            </a:r>
            <a:r>
              <a:rPr lang="ru-RU" sz="15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«Зима по-русски</a:t>
            </a:r>
            <a:r>
              <a:rPr lang="ru-RU" sz="16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79061" y="2844613"/>
            <a:ext cx="1948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Рубрика, в которой «Дорожное радио» и «Лента» поговорили о «Зиме по-русски</a:t>
            </a: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»</a:t>
            </a:r>
            <a:endParaRPr lang="en-US" sz="9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endParaRPr lang="en-US" sz="900" dirty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Некоторые </a:t>
            </a: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темы</a:t>
            </a: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:</a:t>
            </a:r>
            <a:endParaRPr lang="en-US" sz="9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Зимние забавы</a:t>
            </a:r>
            <a:endParaRPr lang="en-US" sz="9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Зимние сказки</a:t>
            </a:r>
            <a:endParaRPr lang="en-US" sz="9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Зимняя </a:t>
            </a: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кухня народов </a:t>
            </a: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России</a:t>
            </a:r>
            <a:endParaRPr lang="en-US" sz="9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Эстетика </a:t>
            </a: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зимних </a:t>
            </a: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узоров</a:t>
            </a:r>
            <a:endParaRPr lang="en-US" sz="9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“</a:t>
            </a:r>
            <a:r>
              <a:rPr lang="ru-RU" sz="900" dirty="0" err="1">
                <a:solidFill>
                  <a:srgbClr val="1C354C"/>
                </a:solidFill>
                <a:latin typeface="Sofia Sans Semi Condensed SemiB" pitchFamily="2" charset="0"/>
              </a:rPr>
              <a:t>КиноЗима</a:t>
            </a: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”: самые душевные </a:t>
            </a:r>
            <a:r>
              <a:rPr lang="en-US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            </a:t>
            </a: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фильмы</a:t>
            </a:r>
            <a:endParaRPr lang="en-US" sz="9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en-US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 </a:t>
            </a: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и </a:t>
            </a: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другие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16085" y="2167200"/>
            <a:ext cx="2609956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2</a:t>
            </a:r>
            <a:r>
              <a:rPr lang="en-US" sz="15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.</a:t>
            </a:r>
            <a:r>
              <a:rPr lang="ru-RU" sz="15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 Рубрика </a:t>
            </a:r>
            <a:endParaRPr lang="en-US" sz="1500" dirty="0" smtClean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  <a:p>
            <a:pPr algn="ctr"/>
            <a:r>
              <a:rPr lang="ru-RU" sz="15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«</a:t>
            </a:r>
            <a:r>
              <a:rPr lang="ru-RU" sz="15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Праздники и традиции»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83234" y="2831952"/>
            <a:ext cx="218974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Рубрика, в которой «Дорожное радио» </a:t>
            </a:r>
            <a:endParaRPr lang="en-US" sz="9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и </a:t>
            </a: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«Лента» рассказали слушателям о разнообразных праздничных традициях России, с акцентом на Масленицу</a:t>
            </a: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.</a:t>
            </a:r>
            <a:endParaRPr lang="en-US" sz="9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endParaRPr lang="ru-RU" sz="900" dirty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Некоторые темы: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Зимние праздники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Подарок с русской душой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Масленица. История и традиции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Русский зимний стол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Народное творчество</a:t>
            </a:r>
          </a:p>
          <a:p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и другие</a:t>
            </a:r>
            <a:endParaRPr lang="en-US" sz="9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endParaRPr lang="en-US" sz="900" dirty="0">
              <a:solidFill>
                <a:srgbClr val="1C354C"/>
              </a:solidFill>
              <a:latin typeface="Sofia Sans Semi Condensed SemiB" pitchFamily="2" charset="0"/>
            </a:endParaRPr>
          </a:p>
          <a:p>
            <a:endParaRPr lang="ru-RU" sz="900" dirty="0" smtClean="0">
              <a:solidFill>
                <a:srgbClr val="1C354C"/>
              </a:solidFill>
              <a:latin typeface="Sofia Sans Semi Condensed SemiB" pitchFamily="2" charset="0"/>
            </a:endParaRPr>
          </a:p>
          <a:p>
            <a:endParaRPr lang="ru-RU" sz="900" dirty="0">
              <a:solidFill>
                <a:srgbClr val="1C354C"/>
              </a:solidFill>
              <a:latin typeface="Sofia Sans Semi Condensed SemiB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582633" y="2199493"/>
            <a:ext cx="260995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 </a:t>
            </a:r>
            <a:r>
              <a:rPr lang="ru-RU" sz="15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3.Программа </a:t>
            </a:r>
            <a:endParaRPr lang="en-US" sz="1500" dirty="0" smtClean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  <a:p>
            <a:pPr algn="ctr"/>
            <a:r>
              <a:rPr lang="ru-RU" sz="15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«</a:t>
            </a:r>
            <a:r>
              <a:rPr lang="ru-RU" sz="15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Зима по-русски»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95138" y="2767587"/>
            <a:ext cx="23191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Мини-интервью </a:t>
            </a: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с представителями «Ленты».</a:t>
            </a:r>
          </a:p>
          <a:p>
            <a:endParaRPr lang="ru-RU" sz="900" dirty="0">
              <a:solidFill>
                <a:srgbClr val="1C354C"/>
              </a:solidFill>
              <a:latin typeface="Sofia Sans Semi Condensed SemiB" pitchFamily="2" charset="0"/>
            </a:endParaRPr>
          </a:p>
          <a:p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Некоторые вопросы: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Какие специальные </a:t>
            </a: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акции  </a:t>
            </a: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или программы помогают покупателям «Ленты» экономить в течение всей зимы?»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Масленица - один из главных гастрономических праздников зимы. Как «Лента» готовится   </a:t>
            </a:r>
            <a:r>
              <a:rPr lang="ru-RU" sz="900" dirty="0" smtClean="0">
                <a:solidFill>
                  <a:srgbClr val="1C354C"/>
                </a:solidFill>
                <a:latin typeface="Sofia Sans Semi Condensed SemiB" pitchFamily="2" charset="0"/>
              </a:rPr>
              <a:t>к </a:t>
            </a:r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нему?</a:t>
            </a:r>
          </a:p>
          <a:p>
            <a:r>
              <a:rPr lang="ru-RU" sz="900" dirty="0">
                <a:solidFill>
                  <a:srgbClr val="1C354C"/>
                </a:solidFill>
                <a:latin typeface="Sofia Sans Semi Condensed SemiB" pitchFamily="2" charset="0"/>
              </a:rPr>
              <a:t>и другие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94" y="4946717"/>
            <a:ext cx="2691399" cy="103663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040378" y="5049537"/>
            <a:ext cx="2630261" cy="7848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4.масштабное </a:t>
            </a:r>
            <a:r>
              <a:rPr lang="ru-RU" sz="1500" dirty="0" err="1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анонисирование</a:t>
            </a:r>
            <a:r>
              <a:rPr lang="ru-RU" sz="15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 </a:t>
            </a:r>
            <a:endParaRPr lang="en-US" sz="1500" dirty="0" smtClean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  <a:p>
            <a:pPr algn="ctr"/>
            <a:r>
              <a:rPr lang="ru-RU" sz="15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промо-роликами</a:t>
            </a:r>
            <a:endParaRPr lang="ru-RU" sz="1500" dirty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816085" y="5172647"/>
            <a:ext cx="2630261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5.</a:t>
            </a:r>
            <a:r>
              <a:rPr lang="ru-RU" sz="15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игровые </a:t>
            </a:r>
            <a:r>
              <a:rPr lang="ru-RU" sz="15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рубрики </a:t>
            </a:r>
            <a:endParaRPr lang="en-US" sz="1500" dirty="0" smtClean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  <a:p>
            <a:pPr algn="ctr"/>
            <a:r>
              <a:rPr lang="ru-RU" sz="15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в </a:t>
            </a:r>
            <a:r>
              <a:rPr lang="ru-RU" sz="1500" dirty="0" err="1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утреннЕм</a:t>
            </a:r>
            <a:r>
              <a:rPr lang="ru-RU" sz="15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 шоу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639593" y="5210979"/>
            <a:ext cx="2630261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6.упоминания, репортажи, новостные сюжеты</a:t>
            </a:r>
          </a:p>
        </p:txBody>
      </p:sp>
    </p:spTree>
    <p:extLst>
      <p:ext uri="{BB962C8B-B14F-4D97-AF65-F5344CB8AC3E}">
        <p14:creationId xmlns:p14="http://schemas.microsoft.com/office/powerpoint/2010/main" val="30617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22" y="2422976"/>
            <a:ext cx="4267106" cy="29748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06" y="2412190"/>
            <a:ext cx="4267106" cy="297481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8</a:t>
            </a:fld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2752071" y="1378972"/>
            <a:ext cx="6883937" cy="648618"/>
            <a:chOff x="2598784" y="-1357932"/>
            <a:chExt cx="6883937" cy="64861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608723" y="-1355645"/>
              <a:ext cx="6873998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3600" dirty="0">
                  <a:ln w="88900">
                    <a:solidFill>
                      <a:srgbClr val="FDEED9"/>
                    </a:solidFill>
                  </a:ln>
                  <a:solidFill>
                    <a:srgbClr val="FDEED9"/>
                  </a:solidFill>
                  <a:latin typeface="ST-Izhora-free" pitchFamily="50" charset="0"/>
                </a:rPr>
                <a:t>Эфирные инструменты проекта 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598784" y="-1357932"/>
              <a:ext cx="6873998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3600" dirty="0">
                  <a:ln w="50800">
                    <a:noFill/>
                  </a:ln>
                  <a:solidFill>
                    <a:srgbClr val="BB2D00"/>
                  </a:solidFill>
                  <a:latin typeface="ST-Izhora-free" pitchFamily="50" charset="0"/>
                </a:rPr>
                <a:t>Эфирные инструменты проекта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409866" y="3610492"/>
            <a:ext cx="325642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1C354C"/>
                </a:solidFill>
                <a:latin typeface="Sofia Sans Semi Condensed Black" pitchFamily="2" charset="0"/>
              </a:rPr>
              <a:t>Медиа показатели кампании говорят об охвате практически каждого третьего представителя ЦА со средней частотой 7,3.Что говорит о хорошей запоминаемости контента без лишнего рекламного давления.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23186" y="2902752"/>
            <a:ext cx="1098378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400" dirty="0" err="1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ЦИФРы</a:t>
            </a:r>
            <a:endParaRPr lang="ru-RU" sz="2400" dirty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8095" y="2984215"/>
            <a:ext cx="1519968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4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МАСШТАБ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57284" y="3595250"/>
            <a:ext cx="79861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30,7</a:t>
            </a:r>
            <a:endParaRPr lang="ru-RU" sz="2800" dirty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82007" y="4414447"/>
            <a:ext cx="614271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7,3</a:t>
            </a:r>
            <a:endParaRPr lang="ru-RU" sz="2800" dirty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13601" y="4428735"/>
            <a:ext cx="154561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144 959+</a:t>
            </a:r>
            <a:endParaRPr lang="ru-RU" sz="2800" dirty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8251" y="3364417"/>
            <a:ext cx="1535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C354C"/>
                </a:solidFill>
                <a:latin typeface="Sofia Sans Semi Condensed Black" pitchFamily="2" charset="0"/>
              </a:rPr>
              <a:t>Reach%</a:t>
            </a:r>
            <a:endParaRPr lang="ru-RU" sz="1600" dirty="0">
              <a:solidFill>
                <a:srgbClr val="1C354C"/>
              </a:solidFill>
              <a:latin typeface="Sofia Sans Semi Condensed Black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23469" y="4164636"/>
            <a:ext cx="1535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C354C"/>
                </a:solidFill>
                <a:latin typeface="Sofia Sans Semi Condensed Black" pitchFamily="2" charset="0"/>
              </a:rPr>
              <a:t>GI</a:t>
            </a:r>
            <a:endParaRPr lang="ru-RU" sz="1600" dirty="0">
              <a:solidFill>
                <a:srgbClr val="1C354C"/>
              </a:solidFill>
              <a:latin typeface="Sofia Sans Semi Condensed Black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0964" y="4132509"/>
            <a:ext cx="1535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C354C"/>
                </a:solidFill>
                <a:latin typeface="Sofia Sans Semi Condensed Black" pitchFamily="2" charset="0"/>
              </a:rPr>
              <a:t>Frequency</a:t>
            </a:r>
            <a:endParaRPr lang="ru-RU" sz="1600" dirty="0">
              <a:solidFill>
                <a:srgbClr val="1C354C"/>
              </a:solidFill>
              <a:latin typeface="Sofia Sans Semi Condensed Black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235" y="2128099"/>
            <a:ext cx="691466" cy="7606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639" y="1978306"/>
            <a:ext cx="788881" cy="8677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53133" y="5588054"/>
            <a:ext cx="72027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1C354C"/>
                </a:solidFill>
                <a:latin typeface="Sofia Sans Semi Condensed SemiB" pitchFamily="2" charset="0"/>
              </a:rPr>
              <a:t>База данных: </a:t>
            </a:r>
            <a:r>
              <a:rPr lang="ru-RU" sz="1000" dirty="0" err="1">
                <a:solidFill>
                  <a:srgbClr val="1C354C"/>
                </a:solidFill>
                <a:latin typeface="Sofia Sans Semi Condensed SemiB" pitchFamily="2" charset="0"/>
              </a:rPr>
              <a:t>Radio</a:t>
            </a:r>
            <a:r>
              <a:rPr lang="ru-RU" sz="1000" dirty="0">
                <a:solidFill>
                  <a:srgbClr val="1C354C"/>
                </a:solidFill>
                <a:latin typeface="Sofia Sans Semi Condensed SemiB" pitchFamily="2" charset="0"/>
              </a:rPr>
              <a:t> </a:t>
            </a:r>
            <a:r>
              <a:rPr lang="ru-RU" sz="1000" dirty="0" err="1">
                <a:solidFill>
                  <a:srgbClr val="1C354C"/>
                </a:solidFill>
                <a:latin typeface="Sofia Sans Semi Condensed SemiB" pitchFamily="2" charset="0"/>
              </a:rPr>
              <a:t>Index</a:t>
            </a:r>
            <a:r>
              <a:rPr lang="ru-RU" sz="1000" dirty="0">
                <a:solidFill>
                  <a:srgbClr val="1C354C"/>
                </a:solidFill>
                <a:latin typeface="Sofia Sans Semi Condensed SemiB" pitchFamily="2" charset="0"/>
              </a:rPr>
              <a:t> - Россия 100+. Июль - Декабрь 2025 (+</a:t>
            </a:r>
            <a:r>
              <a:rPr lang="ru-RU" sz="1000" dirty="0" err="1">
                <a:solidFill>
                  <a:srgbClr val="1C354C"/>
                </a:solidFill>
                <a:latin typeface="Sofia Sans Semi Condensed SemiB" pitchFamily="2" charset="0"/>
              </a:rPr>
              <a:t>Zodiac</a:t>
            </a:r>
            <a:r>
              <a:rPr lang="ru-RU" sz="1000" dirty="0">
                <a:solidFill>
                  <a:srgbClr val="1C354C"/>
                </a:solidFill>
                <a:latin typeface="Sofia Sans Semi Condensed SemiB" pitchFamily="2" charset="0"/>
              </a:rPr>
              <a:t>).Размер генеральной совокупности (тыс.): 64 820,3Целевая база: Население. Размер целевой базы (тыс.): 64 820,3. Целевая группа: Население. Размер целевой группы (тыс.): 64 820,3.   Выборка: 61 063. Размер (%): 100%. Целевые медиа: Все станции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978175" y="3620945"/>
            <a:ext cx="135165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ln w="50800">
                  <a:noFill/>
                </a:ln>
                <a:solidFill>
                  <a:srgbClr val="BB2D00"/>
                </a:solidFill>
                <a:latin typeface="ST-Izhora-free" pitchFamily="50" charset="0"/>
              </a:rPr>
              <a:t>19 885+</a:t>
            </a:r>
            <a:endParaRPr lang="ru-RU" sz="2800" dirty="0">
              <a:ln w="50800">
                <a:noFill/>
              </a:ln>
              <a:solidFill>
                <a:srgbClr val="BB2D00"/>
              </a:solidFill>
              <a:latin typeface="ST-Izhora-free" pitchFamily="5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7327" y="3387500"/>
            <a:ext cx="1535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C354C"/>
                </a:solidFill>
                <a:latin typeface="Sofia Sans Semi Condensed Black" pitchFamily="2" charset="0"/>
              </a:rPr>
              <a:t>Reach (</a:t>
            </a:r>
            <a:r>
              <a:rPr lang="ru-RU" sz="1600" dirty="0" err="1">
                <a:solidFill>
                  <a:srgbClr val="1C354C"/>
                </a:solidFill>
                <a:latin typeface="Sofia Sans Semi Condensed Black" pitchFamily="2" charset="0"/>
              </a:rPr>
              <a:t>тыс</a:t>
            </a:r>
            <a:r>
              <a:rPr lang="ru-RU" sz="1600" dirty="0">
                <a:solidFill>
                  <a:srgbClr val="1C354C"/>
                </a:solidFill>
                <a:latin typeface="Sofia Sans Semi Condensed Black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15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3985-D372-4A24-A60F-AE118A4BD72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2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1043</Words>
  <Application>Microsoft Office PowerPoint</Application>
  <PresentationFormat>Широкоэкранный</PresentationFormat>
  <Paragraphs>196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 Light</vt:lpstr>
      <vt:lpstr>Arial Black</vt:lpstr>
      <vt:lpstr>Calibri</vt:lpstr>
      <vt:lpstr>Sofia Sans Semi Condensed Black</vt:lpstr>
      <vt:lpstr>ST-Izhora-free</vt:lpstr>
      <vt:lpstr>Sofia Sans Semi Condensed SemiB</vt:lpstr>
      <vt:lpstr>ST-Nizhegorodsky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Легенды Ретро FM</dc:title>
  <dc:creator>Petrov Aleksey</dc:creator>
  <cp:lastModifiedBy>Fribus Elina</cp:lastModifiedBy>
  <cp:revision>58</cp:revision>
  <dcterms:created xsi:type="dcterms:W3CDTF">2022-07-15T12:25:46Z</dcterms:created>
  <dcterms:modified xsi:type="dcterms:W3CDTF">2026-06-25T11:12:13Z</dcterms:modified>
</cp:coreProperties>
</file>