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94" r:id="rId3"/>
    <p:sldId id="263" r:id="rId4"/>
    <p:sldId id="295" r:id="rId5"/>
    <p:sldId id="296" r:id="rId6"/>
    <p:sldId id="297" r:id="rId7"/>
    <p:sldId id="300" r:id="rId8"/>
    <p:sldId id="298" r:id="rId9"/>
    <p:sldId id="301" r:id="rId10"/>
    <p:sldId id="302" r:id="rId11"/>
    <p:sldId id="303" r:id="rId12"/>
    <p:sldId id="304" r:id="rId13"/>
    <p:sldId id="305" r:id="rId14"/>
    <p:sldId id="306" r:id="rId15"/>
    <p:sldId id="293" r:id="rId16"/>
  </p:sldIdLst>
  <p:sldSz cx="18288000" cy="10287000"/>
  <p:notesSz cx="10287000" cy="18288000"/>
  <p:embeddedFontLst>
    <p:embeddedFont>
      <p:font typeface="Anonymous Pro" panose="02060609030202000504" pitchFamily="49" charset="0"/>
      <p:regular r:id="rId18"/>
      <p:bold r:id="rId19"/>
      <p:italic r:id="rId20"/>
      <p:boldItalic r:id="rId21"/>
    </p:embeddedFont>
    <p:embeddedFont>
      <p:font typeface="Tektur" pitchFamily="2" charset="0"/>
      <p:bold r:id="rId22"/>
    </p:embeddedFont>
    <p:embeddedFont>
      <p:font typeface="Tektur Medium" pitchFamily="2" charset="0"/>
      <p:regular r:id="rId23"/>
      <p:bold r:id="rId24"/>
    </p:embeddedFont>
    <p:embeddedFont>
      <p:font typeface="Tektur SemiBold" pitchFamily="2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B67E798-04E9-FB41-9EDC-A45EC0541DA3}">
          <p14:sldIdLst>
            <p14:sldId id="256"/>
            <p14:sldId id="294"/>
            <p14:sldId id="263"/>
            <p14:sldId id="295"/>
            <p14:sldId id="296"/>
            <p14:sldId id="297"/>
            <p14:sldId id="300"/>
            <p14:sldId id="298"/>
            <p14:sldId id="301"/>
            <p14:sldId id="302"/>
            <p14:sldId id="303"/>
            <p14:sldId id="304"/>
            <p14:sldId id="305"/>
            <p14:sldId id="306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145" userDrawn="1">
          <p15:clr>
            <a:srgbClr val="A4A3A4"/>
          </p15:clr>
        </p15:guide>
        <p15:guide id="2" pos="6327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g92J3q9otOZrO9papSjBjTdggI5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ED1DCB-2D48-834D-037B-A6110A7E0143}" name="Хромова Виктория Дмитриевна" initials="ВХ" userId="S::1032181322@pfur.ru::6fba9451-9112-40ec-9b9a-567d97529e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7D6"/>
    <a:srgbClr val="F2C94B"/>
    <a:srgbClr val="A66115"/>
    <a:srgbClr val="007070"/>
    <a:srgbClr val="E58A19"/>
    <a:srgbClr val="04A2A4"/>
    <a:srgbClr val="0EFFFF"/>
    <a:srgbClr val="561C71"/>
    <a:srgbClr val="6B2D8C"/>
    <a:srgbClr val="9B7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38"/>
    <p:restoredTop sz="94658"/>
  </p:normalViewPr>
  <p:slideViewPr>
    <p:cSldViewPr snapToGrid="0">
      <p:cViewPr varScale="1">
        <p:scale>
          <a:sx n="77" d="100"/>
          <a:sy n="77" d="100"/>
        </p:scale>
        <p:origin x="232" y="288"/>
      </p:cViewPr>
      <p:guideLst>
        <p:guide orient="horz" pos="5145"/>
        <p:guide pos="6327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50" Type="http://customschemas.google.com/relationships/presentationmetadata" Target="metadata"/><Relationship Id="rId55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952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95250" cap="rnd">
                <a:solidFill>
                  <a:srgbClr val="00D7D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C2B0-3E4E-9808-07F8C7D4F907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95250" cap="rnd">
                <a:solidFill>
                  <a:srgbClr val="E58A1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C2B0-3E4E-9808-07F8C7D4F907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95250" cap="rnd">
                <a:solidFill>
                  <a:srgbClr val="E58A1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0-3E4E-9808-07F8C7D4F907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95250" cap="rnd">
                <a:solidFill>
                  <a:srgbClr val="E58A1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C2B0-3E4E-9808-07F8C7D4F907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95250" cap="rnd">
                <a:solidFill>
                  <a:srgbClr val="E58A1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C2B0-3E4E-9808-07F8C7D4F907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95250" cap="rnd">
                <a:solidFill>
                  <a:srgbClr val="00D7D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C2B0-3E4E-9808-07F8C7D4F907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95250" cap="rnd">
                <a:solidFill>
                  <a:srgbClr val="00D7D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0-3E4E-9808-07F8C7D4F907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95250" cap="rnd">
                <a:solidFill>
                  <a:srgbClr val="00D7D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C2B0-3E4E-9808-07F8C7D4F907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95250" cap="rnd">
                <a:solidFill>
                  <a:srgbClr val="00D7D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0-3E4E-9808-07F8C7D4F907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95250" cap="rnd">
                <a:solidFill>
                  <a:srgbClr val="00D7D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C2B0-3E4E-9808-07F8C7D4F907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95250" cap="rnd">
                <a:solidFill>
                  <a:srgbClr val="00D7D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C2B0-3E4E-9808-07F8C7D4F907}"/>
              </c:ext>
            </c:extLst>
          </c:dPt>
          <c:cat>
            <c:numRef>
              <c:f>Лист1!$A$2:$A$13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1.4</c:v>
                </c:pt>
                <c:pt idx="3">
                  <c:v>1.8</c:v>
                </c:pt>
                <c:pt idx="4">
                  <c:v>2.1</c:v>
                </c:pt>
                <c:pt idx="5">
                  <c:v>2.5</c:v>
                </c:pt>
                <c:pt idx="6">
                  <c:v>1.9</c:v>
                </c:pt>
                <c:pt idx="7">
                  <c:v>1.8</c:v>
                </c:pt>
                <c:pt idx="8">
                  <c:v>1.4</c:v>
                </c:pt>
                <c:pt idx="9">
                  <c:v>1.2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B0-3E4E-9808-07F8C7D4F9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7177855"/>
        <c:axId val="1666159871"/>
      </c:lineChart>
      <c:catAx>
        <c:axId val="180717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6159871"/>
        <c:crosses val="autoZero"/>
        <c:auto val="1"/>
        <c:lblAlgn val="ctr"/>
        <c:lblOffset val="100"/>
        <c:noMultiLvlLbl val="0"/>
      </c:catAx>
      <c:valAx>
        <c:axId val="1666159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38100">
            <a:solidFill>
              <a:schemeClr val="tx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717785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>
          <a:extLst>
            <a:ext uri="{FF2B5EF4-FFF2-40B4-BE49-F238E27FC236}">
              <a16:creationId xmlns:a16="http://schemas.microsoft.com/office/drawing/2014/main" id="{F99D870F-BA38-0A49-F9BB-13DE87F11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:notes">
            <a:extLst>
              <a:ext uri="{FF2B5EF4-FFF2-40B4-BE49-F238E27FC236}">
                <a16:creationId xmlns:a16="http://schemas.microsoft.com/office/drawing/2014/main" id="{44D974EF-8C8E-50EB-F523-2D42A48532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94" name="Google Shape;394;p16:notes">
            <a:extLst>
              <a:ext uri="{FF2B5EF4-FFF2-40B4-BE49-F238E27FC236}">
                <a16:creationId xmlns:a16="http://schemas.microsoft.com/office/drawing/2014/main" id="{A2A89257-AED8-1875-7AFE-10335A8868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:notes">
            <a:extLst>
              <a:ext uri="{FF2B5EF4-FFF2-40B4-BE49-F238E27FC236}">
                <a16:creationId xmlns:a16="http://schemas.microsoft.com/office/drawing/2014/main" id="{E74870F6-A715-3256-C3EC-32CD90BAF56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402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>
          <a:extLst>
            <a:ext uri="{FF2B5EF4-FFF2-40B4-BE49-F238E27FC236}">
              <a16:creationId xmlns:a16="http://schemas.microsoft.com/office/drawing/2014/main" id="{12B751CA-EA78-7781-D874-91CC77EA9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:notes">
            <a:extLst>
              <a:ext uri="{FF2B5EF4-FFF2-40B4-BE49-F238E27FC236}">
                <a16:creationId xmlns:a16="http://schemas.microsoft.com/office/drawing/2014/main" id="{0124D03F-8BFA-F76C-5AA2-491E52BA99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88" name="Google Shape;288;p11:notes">
            <a:extLst>
              <a:ext uri="{FF2B5EF4-FFF2-40B4-BE49-F238E27FC236}">
                <a16:creationId xmlns:a16="http://schemas.microsoft.com/office/drawing/2014/main" id="{0732D303-BD0F-7BD8-511D-8D25A37B2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9" name="Google Shape;289;p11:notes">
            <a:extLst>
              <a:ext uri="{FF2B5EF4-FFF2-40B4-BE49-F238E27FC236}">
                <a16:creationId xmlns:a16="http://schemas.microsoft.com/office/drawing/2014/main" id="{52068100-FCDA-4D5E-A965-97BC95FD1C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657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>
          <a:extLst>
            <a:ext uri="{FF2B5EF4-FFF2-40B4-BE49-F238E27FC236}">
              <a16:creationId xmlns:a16="http://schemas.microsoft.com/office/drawing/2014/main" id="{8D3A3BF7-F78A-9F1D-2342-4ABA28132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:notes">
            <a:extLst>
              <a:ext uri="{FF2B5EF4-FFF2-40B4-BE49-F238E27FC236}">
                <a16:creationId xmlns:a16="http://schemas.microsoft.com/office/drawing/2014/main" id="{0B78E3CE-0321-7B72-8953-956A329D89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68" name="Google Shape;368;p15:notes">
            <a:extLst>
              <a:ext uri="{FF2B5EF4-FFF2-40B4-BE49-F238E27FC236}">
                <a16:creationId xmlns:a16="http://schemas.microsoft.com/office/drawing/2014/main" id="{7E561B80-72E4-B181-9FE0-42A6FC476F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5:notes">
            <a:extLst>
              <a:ext uri="{FF2B5EF4-FFF2-40B4-BE49-F238E27FC236}">
                <a16:creationId xmlns:a16="http://schemas.microsoft.com/office/drawing/2014/main" id="{F6099538-ADDF-1B8E-2A8F-E8B00F89B1F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>
          <a:extLst>
            <a:ext uri="{FF2B5EF4-FFF2-40B4-BE49-F238E27FC236}">
              <a16:creationId xmlns:a16="http://schemas.microsoft.com/office/drawing/2014/main" id="{778CEE4C-202E-14A3-2B15-F35999559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:notes">
            <a:extLst>
              <a:ext uri="{FF2B5EF4-FFF2-40B4-BE49-F238E27FC236}">
                <a16:creationId xmlns:a16="http://schemas.microsoft.com/office/drawing/2014/main" id="{372C7CD2-B825-5DF8-D541-02EA450B3D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94" name="Google Shape;394;p16:notes">
            <a:extLst>
              <a:ext uri="{FF2B5EF4-FFF2-40B4-BE49-F238E27FC236}">
                <a16:creationId xmlns:a16="http://schemas.microsoft.com/office/drawing/2014/main" id="{E684D984-DD65-75DE-A2BD-1EDFF63908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5" name="Google Shape;395;p16:notes">
            <a:extLst>
              <a:ext uri="{FF2B5EF4-FFF2-40B4-BE49-F238E27FC236}">
                <a16:creationId xmlns:a16="http://schemas.microsoft.com/office/drawing/2014/main" id="{1A9DD336-224F-3CD3-79ED-A3AC911AA5E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4324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AA71359C-0EA9-5A27-B2D3-E7C4D0013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1:notes">
            <a:extLst>
              <a:ext uri="{FF2B5EF4-FFF2-40B4-BE49-F238E27FC236}">
                <a16:creationId xmlns:a16="http://schemas.microsoft.com/office/drawing/2014/main" id="{0FFD4D5F-37F5-3658-4245-2DC94C181B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91" name="Google Shape;491;p21:notes">
            <a:extLst>
              <a:ext uri="{FF2B5EF4-FFF2-40B4-BE49-F238E27FC236}">
                <a16:creationId xmlns:a16="http://schemas.microsoft.com/office/drawing/2014/main" id="{61C45838-5155-0148-29B4-62830F51A9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2" name="Google Shape;492;p21:notes">
            <a:extLst>
              <a:ext uri="{FF2B5EF4-FFF2-40B4-BE49-F238E27FC236}">
                <a16:creationId xmlns:a16="http://schemas.microsoft.com/office/drawing/2014/main" id="{A85FE668-5B35-AA35-03E6-E7C3AEA9D9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462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>
          <a:extLst>
            <a:ext uri="{FF2B5EF4-FFF2-40B4-BE49-F238E27FC236}">
              <a16:creationId xmlns:a16="http://schemas.microsoft.com/office/drawing/2014/main" id="{F7EBE84A-1984-3548-96EF-0C2870C33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35:notes">
            <a:extLst>
              <a:ext uri="{FF2B5EF4-FFF2-40B4-BE49-F238E27FC236}">
                <a16:creationId xmlns:a16="http://schemas.microsoft.com/office/drawing/2014/main" id="{BE80D654-AA89-5D33-9FFE-B4A0B3DC58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12" name="Google Shape;812;p35:notes">
            <a:extLst>
              <a:ext uri="{FF2B5EF4-FFF2-40B4-BE49-F238E27FC236}">
                <a16:creationId xmlns:a16="http://schemas.microsoft.com/office/drawing/2014/main" id="{0BEB6FFB-E708-F497-9F1C-88A2518077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3" name="Google Shape;813;p35:notes">
            <a:extLst>
              <a:ext uri="{FF2B5EF4-FFF2-40B4-BE49-F238E27FC236}">
                <a16:creationId xmlns:a16="http://schemas.microsoft.com/office/drawing/2014/main" id="{15CE5CD4-2506-4E93-C388-F91145B64F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79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71F3EB5A-AB43-0E2E-D4D1-34FEA436D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4:notes">
            <a:extLst>
              <a:ext uri="{FF2B5EF4-FFF2-40B4-BE49-F238E27FC236}">
                <a16:creationId xmlns:a16="http://schemas.microsoft.com/office/drawing/2014/main" id="{536B03E2-E159-B40F-FF48-9E27F8DB8A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49" name="Google Shape;349;p14:notes">
            <a:extLst>
              <a:ext uri="{FF2B5EF4-FFF2-40B4-BE49-F238E27FC236}">
                <a16:creationId xmlns:a16="http://schemas.microsoft.com/office/drawing/2014/main" id="{9181C140-A00E-74FD-5BE0-876A10DD6B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4:notes">
            <a:extLst>
              <a:ext uri="{FF2B5EF4-FFF2-40B4-BE49-F238E27FC236}">
                <a16:creationId xmlns:a16="http://schemas.microsoft.com/office/drawing/2014/main" id="{F92F8A13-8E30-1F8A-14DD-D94981241F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346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35" name="Google Shape;23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>
          <a:extLst>
            <a:ext uri="{FF2B5EF4-FFF2-40B4-BE49-F238E27FC236}">
              <a16:creationId xmlns:a16="http://schemas.microsoft.com/office/drawing/2014/main" id="{C2859B65-6644-ADCE-0167-E5387155F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:notes">
            <a:extLst>
              <a:ext uri="{FF2B5EF4-FFF2-40B4-BE49-F238E27FC236}">
                <a16:creationId xmlns:a16="http://schemas.microsoft.com/office/drawing/2014/main" id="{42A107AF-3C39-E6F9-B969-5952B89204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88" name="Google Shape;288;p11:notes">
            <a:extLst>
              <a:ext uri="{FF2B5EF4-FFF2-40B4-BE49-F238E27FC236}">
                <a16:creationId xmlns:a16="http://schemas.microsoft.com/office/drawing/2014/main" id="{1D6652FF-9FAA-B9ED-1969-62D24A98CE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9" name="Google Shape;289;p11:notes">
            <a:extLst>
              <a:ext uri="{FF2B5EF4-FFF2-40B4-BE49-F238E27FC236}">
                <a16:creationId xmlns:a16="http://schemas.microsoft.com/office/drawing/2014/main" id="{D1DF81B5-D4B6-5992-7032-ED0A799ECED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221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>
          <a:extLst>
            <a:ext uri="{FF2B5EF4-FFF2-40B4-BE49-F238E27FC236}">
              <a16:creationId xmlns:a16="http://schemas.microsoft.com/office/drawing/2014/main" id="{AADCC289-45FE-2E5F-20C1-9EC8B1D51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:notes">
            <a:extLst>
              <a:ext uri="{FF2B5EF4-FFF2-40B4-BE49-F238E27FC236}">
                <a16:creationId xmlns:a16="http://schemas.microsoft.com/office/drawing/2014/main" id="{8CD5829A-BB4D-B117-5CF8-7E65DC0204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24" name="Google Shape;324;p13:notes">
            <a:extLst>
              <a:ext uri="{FF2B5EF4-FFF2-40B4-BE49-F238E27FC236}">
                <a16:creationId xmlns:a16="http://schemas.microsoft.com/office/drawing/2014/main" id="{BDA8E567-2FAD-3FFC-A8CA-7482601323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:notes">
            <a:extLst>
              <a:ext uri="{FF2B5EF4-FFF2-40B4-BE49-F238E27FC236}">
                <a16:creationId xmlns:a16="http://schemas.microsoft.com/office/drawing/2014/main" id="{5DBE28ED-84B5-3464-463D-BE88387F12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512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>
          <a:extLst>
            <a:ext uri="{FF2B5EF4-FFF2-40B4-BE49-F238E27FC236}">
              <a16:creationId xmlns:a16="http://schemas.microsoft.com/office/drawing/2014/main" id="{420872DC-A673-7AEA-1701-4D3412BF4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>
            <a:extLst>
              <a:ext uri="{FF2B5EF4-FFF2-40B4-BE49-F238E27FC236}">
                <a16:creationId xmlns:a16="http://schemas.microsoft.com/office/drawing/2014/main" id="{B9E9FE04-E8F0-A915-1E01-D3A9EB4338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57D51E58-5B9B-EF1F-8665-0969D29143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80C7DCDF-7061-8E2E-0BEA-01BC1FBAB7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412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>
          <a:extLst>
            <a:ext uri="{FF2B5EF4-FFF2-40B4-BE49-F238E27FC236}">
              <a16:creationId xmlns:a16="http://schemas.microsoft.com/office/drawing/2014/main" id="{5699A41F-B8A3-904C-17F6-F8B9E2246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2:notes">
            <a:extLst>
              <a:ext uri="{FF2B5EF4-FFF2-40B4-BE49-F238E27FC236}">
                <a16:creationId xmlns:a16="http://schemas.microsoft.com/office/drawing/2014/main" id="{269C0DCB-803C-9858-FB56-9E53F871F5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754" name="Google Shape;754;p32:notes">
            <a:extLst>
              <a:ext uri="{FF2B5EF4-FFF2-40B4-BE49-F238E27FC236}">
                <a16:creationId xmlns:a16="http://schemas.microsoft.com/office/drawing/2014/main" id="{C3842ABC-05FD-5A95-15F4-93C88B51D5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2:notes">
            <a:extLst>
              <a:ext uri="{FF2B5EF4-FFF2-40B4-BE49-F238E27FC236}">
                <a16:creationId xmlns:a16="http://schemas.microsoft.com/office/drawing/2014/main" id="{046B1D24-DC1C-CCFA-2117-30EF3FCBE02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476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>
          <a:extLst>
            <a:ext uri="{FF2B5EF4-FFF2-40B4-BE49-F238E27FC236}">
              <a16:creationId xmlns:a16="http://schemas.microsoft.com/office/drawing/2014/main" id="{1C8246ED-601D-77DA-9420-C0A9CB074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>
            <a:extLst>
              <a:ext uri="{FF2B5EF4-FFF2-40B4-BE49-F238E27FC236}">
                <a16:creationId xmlns:a16="http://schemas.microsoft.com/office/drawing/2014/main" id="{4374EC95-89BF-B157-C737-9A84E5800C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57" name="Google Shape;257;p9:notes">
            <a:extLst>
              <a:ext uri="{FF2B5EF4-FFF2-40B4-BE49-F238E27FC236}">
                <a16:creationId xmlns:a16="http://schemas.microsoft.com/office/drawing/2014/main" id="{1DA16C1E-055B-B91F-9C03-BB36CBF5E5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9:notes">
            <a:extLst>
              <a:ext uri="{FF2B5EF4-FFF2-40B4-BE49-F238E27FC236}">
                <a16:creationId xmlns:a16="http://schemas.microsoft.com/office/drawing/2014/main" id="{EA74780E-F22C-DF3A-D5B2-74045285B71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624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>
          <a:extLst>
            <a:ext uri="{FF2B5EF4-FFF2-40B4-BE49-F238E27FC236}">
              <a16:creationId xmlns:a16="http://schemas.microsoft.com/office/drawing/2014/main" id="{2595FB6F-FC93-1811-484D-CC55FDDED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1:notes">
            <a:extLst>
              <a:ext uri="{FF2B5EF4-FFF2-40B4-BE49-F238E27FC236}">
                <a16:creationId xmlns:a16="http://schemas.microsoft.com/office/drawing/2014/main" id="{3BCA9199-A020-AF1A-008B-CA8331156D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720" name="Google Shape;720;p31:notes">
            <a:extLst>
              <a:ext uri="{FF2B5EF4-FFF2-40B4-BE49-F238E27FC236}">
                <a16:creationId xmlns:a16="http://schemas.microsoft.com/office/drawing/2014/main" id="{EF9FF969-17A4-5CD2-2066-84432FCD46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1" name="Google Shape;721;p31:notes">
            <a:extLst>
              <a:ext uri="{FF2B5EF4-FFF2-40B4-BE49-F238E27FC236}">
                <a16:creationId xmlns:a16="http://schemas.microsoft.com/office/drawing/2014/main" id="{538CE9BA-84DC-E2FF-A822-EA981BEE3D5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867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7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jpg"/><Relationship Id="rId7" Type="http://schemas.openxmlformats.org/officeDocument/2006/relationships/image" Target="../media/image2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 title="b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/>
          <p:nvPr/>
        </p:nvSpPr>
        <p:spPr>
          <a:xfrm>
            <a:off x="2210279" y="6657988"/>
            <a:ext cx="13867442" cy="1683900"/>
          </a:xfrm>
          <a:prstGeom prst="rect">
            <a:avLst/>
          </a:prstGeom>
          <a:solidFill>
            <a:srgbClr val="D32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1"/>
          <p:cNvSpPr/>
          <p:nvPr/>
        </p:nvSpPr>
        <p:spPr>
          <a:xfrm>
            <a:off x="1950959" y="6657988"/>
            <a:ext cx="14386081" cy="9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10800"/>
              <a:buFont typeface="Tektur Medium"/>
              <a:buNone/>
            </a:pPr>
            <a:r>
              <a:rPr lang="ru-RU" sz="4400" b="1" i="0" u="none" strike="noStrike" cap="none" dirty="0">
                <a:solidFill>
                  <a:srgbClr val="FAF8F4"/>
                </a:solidFill>
                <a:latin typeface="Tektur Medium"/>
                <a:ea typeface="Tektur Medium"/>
                <a:cs typeface="Tektur Medium"/>
                <a:sym typeface="Tektur Medium"/>
              </a:rPr>
              <a:t>Как продавать мечту в эпоху перформанса? </a:t>
            </a:r>
            <a:endParaRPr lang="ru-RU" sz="4400" b="1" i="0" u="none" strike="noStrike" cap="none" dirty="0">
              <a:solidFill>
                <a:srgbClr val="FAF8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1" title="logo 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5212" y="535126"/>
            <a:ext cx="5287025" cy="5674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2;p6">
            <a:extLst>
              <a:ext uri="{FF2B5EF4-FFF2-40B4-BE49-F238E27FC236}">
                <a16:creationId xmlns:a16="http://schemas.microsoft.com/office/drawing/2014/main" id="{1BC149B7-DEB5-87EB-69F7-BB5253BDA572}"/>
              </a:ext>
            </a:extLst>
          </p:cNvPr>
          <p:cNvSpPr/>
          <p:nvPr/>
        </p:nvSpPr>
        <p:spPr>
          <a:xfrm>
            <a:off x="2799677" y="7620298"/>
            <a:ext cx="12688644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5550"/>
              <a:buFont typeface="Anonymous Pro"/>
              <a:buNone/>
            </a:pPr>
            <a:r>
              <a:rPr lang="ru-RU" sz="3600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Опыт Столото: электронные лотерейные билеты</a:t>
            </a:r>
            <a:endParaRPr sz="3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C4D72209-9BEE-2145-A0B4-FE1B246A0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6" descr="preencoded.png">
            <a:extLst>
              <a:ext uri="{FF2B5EF4-FFF2-40B4-BE49-F238E27FC236}">
                <a16:creationId xmlns:a16="http://schemas.microsoft.com/office/drawing/2014/main" id="{B0414F5A-4BA9-92ED-2DA5-994E1A8C82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6" descr="preencoded.png">
            <a:extLst>
              <a:ext uri="{FF2B5EF4-FFF2-40B4-BE49-F238E27FC236}">
                <a16:creationId xmlns:a16="http://schemas.microsoft.com/office/drawing/2014/main" id="{5D01593D-4970-22EF-CF45-9C8B9E4237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189275"/>
            <a:ext cx="1619251" cy="70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6" descr="preencoded.png">
            <a:extLst>
              <a:ext uri="{FF2B5EF4-FFF2-40B4-BE49-F238E27FC236}">
                <a16:creationId xmlns:a16="http://schemas.microsoft.com/office/drawing/2014/main" id="{2AD12434-A51C-4576-1DAF-8CFCCF9D637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74576" y="0"/>
            <a:ext cx="5013424" cy="139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6" descr="preencoded.png">
            <a:extLst>
              <a:ext uri="{FF2B5EF4-FFF2-40B4-BE49-F238E27FC236}">
                <a16:creationId xmlns:a16="http://schemas.microsoft.com/office/drawing/2014/main" id="{8C9D81D6-61D9-7904-0B48-77566D61E70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6">
            <a:extLst>
              <a:ext uri="{FF2B5EF4-FFF2-40B4-BE49-F238E27FC236}">
                <a16:creationId xmlns:a16="http://schemas.microsoft.com/office/drawing/2014/main" id="{3223B356-02A7-ADF4-DFD0-169744C893A3}"/>
              </a:ext>
            </a:extLst>
          </p:cNvPr>
          <p:cNvSpPr/>
          <p:nvPr/>
        </p:nvSpPr>
        <p:spPr>
          <a:xfrm>
            <a:off x="1619251" y="620898"/>
            <a:ext cx="15510684" cy="60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864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Как устроена архитектура кампании</a:t>
            </a:r>
            <a:endParaRPr lang="ru-RU" sz="54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411" name="Google Shape;411;p16">
            <a:extLst>
              <a:ext uri="{FF2B5EF4-FFF2-40B4-BE49-F238E27FC236}">
                <a16:creationId xmlns:a16="http://schemas.microsoft.com/office/drawing/2014/main" id="{86DD530A-1C6D-0179-8854-883103FE84D3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16" title="Group 2131331081.png">
            <a:extLst>
              <a:ext uri="{FF2B5EF4-FFF2-40B4-BE49-F238E27FC236}">
                <a16:creationId xmlns:a16="http://schemas.microsoft.com/office/drawing/2014/main" id="{A1BD18DA-F5A8-F39D-C811-2A234E86A70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900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6" title="Group 2131331081.png">
            <a:extLst>
              <a:ext uri="{FF2B5EF4-FFF2-40B4-BE49-F238E27FC236}">
                <a16:creationId xmlns:a16="http://schemas.microsoft.com/office/drawing/2014/main" id="{B3120544-735D-04BF-7EE4-6F1FDBAF76E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2231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6" title="Group 2131331081.png">
            <a:extLst>
              <a:ext uri="{FF2B5EF4-FFF2-40B4-BE49-F238E27FC236}">
                <a16:creationId xmlns:a16="http://schemas.microsoft.com/office/drawing/2014/main" id="{E6F6749D-9F72-14A9-90A7-5481C80C06F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7556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EBE40101-B870-BFFD-51D5-E4E0E7E10241}"/>
              </a:ext>
            </a:extLst>
          </p:cNvPr>
          <p:cNvSpPr/>
          <p:nvPr/>
        </p:nvSpPr>
        <p:spPr>
          <a:xfrm>
            <a:off x="2577582" y="2454572"/>
            <a:ext cx="14355767" cy="1128809"/>
          </a:xfrm>
          <a:prstGeom prst="roundRect">
            <a:avLst>
              <a:gd name="adj" fmla="val 9260"/>
            </a:avLst>
          </a:prstGeom>
          <a:solidFill>
            <a:srgbClr val="6B2D8C">
              <a:alpha val="58824"/>
            </a:srgbClr>
          </a:solidFill>
          <a:ln>
            <a:solidFill>
              <a:srgbClr val="6B2D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5B6E633-482C-164C-9FFD-86512AC5ACAC}"/>
              </a:ext>
            </a:extLst>
          </p:cNvPr>
          <p:cNvSpPr/>
          <p:nvPr/>
        </p:nvSpPr>
        <p:spPr>
          <a:xfrm>
            <a:off x="2577581" y="4194168"/>
            <a:ext cx="14355767" cy="1128809"/>
          </a:xfrm>
          <a:prstGeom prst="roundRect">
            <a:avLst>
              <a:gd name="adj" fmla="val 9260"/>
            </a:avLst>
          </a:prstGeom>
          <a:solidFill>
            <a:srgbClr val="E58A19">
              <a:alpha val="74902"/>
            </a:srgbClr>
          </a:solidFill>
          <a:ln>
            <a:solidFill>
              <a:srgbClr val="E58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43B724B-1C60-1492-B6BE-1C52BDFDCCD2}"/>
              </a:ext>
            </a:extLst>
          </p:cNvPr>
          <p:cNvSpPr/>
          <p:nvPr/>
        </p:nvSpPr>
        <p:spPr>
          <a:xfrm>
            <a:off x="2577582" y="5970714"/>
            <a:ext cx="14355767" cy="1128809"/>
          </a:xfrm>
          <a:prstGeom prst="roundRect">
            <a:avLst>
              <a:gd name="adj" fmla="val 9260"/>
            </a:avLst>
          </a:prstGeom>
          <a:solidFill>
            <a:srgbClr val="04A2A4">
              <a:alpha val="74902"/>
            </a:srgbClr>
          </a:solidFill>
          <a:ln>
            <a:solidFill>
              <a:srgbClr val="04A2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C4FE903-BABE-D698-B016-13D2881DB813}"/>
              </a:ext>
            </a:extLst>
          </p:cNvPr>
          <p:cNvSpPr/>
          <p:nvPr/>
        </p:nvSpPr>
        <p:spPr>
          <a:xfrm>
            <a:off x="2577581" y="7747260"/>
            <a:ext cx="14355767" cy="1128809"/>
          </a:xfrm>
          <a:prstGeom prst="roundRect">
            <a:avLst>
              <a:gd name="adj" fmla="val 9260"/>
            </a:avLst>
          </a:prstGeom>
          <a:solidFill>
            <a:srgbClr val="F2C94B">
              <a:alpha val="74902"/>
            </a:srgbClr>
          </a:solidFill>
          <a:ln>
            <a:solidFill>
              <a:srgbClr val="F2C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24BFBF-DDEB-EA09-9523-18124BF81648}"/>
              </a:ext>
            </a:extLst>
          </p:cNvPr>
          <p:cNvSpPr txBox="1"/>
          <p:nvPr/>
        </p:nvSpPr>
        <p:spPr>
          <a:xfrm>
            <a:off x="3028951" y="2665033"/>
            <a:ext cx="12895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561C71"/>
                </a:solidFill>
                <a:latin typeface="Anonymous Pro"/>
                <a:ea typeface="Anonymous Pro"/>
                <a:cs typeface="Calibri"/>
                <a:sym typeface="Anonymous Pro"/>
              </a:rPr>
              <a:t>Слой 1: бренд</a:t>
            </a:r>
            <a:endParaRPr lang="ru-RU" sz="4000" dirty="0">
              <a:solidFill>
                <a:srgbClr val="561C7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30EAC-7F72-5C21-D9BB-D549C1DB48F4}"/>
              </a:ext>
            </a:extLst>
          </p:cNvPr>
          <p:cNvSpPr txBox="1"/>
          <p:nvPr/>
        </p:nvSpPr>
        <p:spPr>
          <a:xfrm>
            <a:off x="3028951" y="4412869"/>
            <a:ext cx="12895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A66115"/>
                </a:solidFill>
                <a:latin typeface="Anonymous Pro"/>
                <a:ea typeface="Anonymous Pro"/>
                <a:cs typeface="Calibri"/>
                <a:sym typeface="Anonymous Pro"/>
              </a:rPr>
              <a:t>Слой 2: </a:t>
            </a:r>
            <a:r>
              <a:rPr lang="en-US" sz="4000" b="1" dirty="0">
                <a:solidFill>
                  <a:srgbClr val="A66115"/>
                </a:solidFill>
                <a:latin typeface="Anonymous Pro"/>
                <a:ea typeface="Anonymous Pro"/>
                <a:cs typeface="Calibri"/>
                <a:sym typeface="Anonymous Pro"/>
              </a:rPr>
              <a:t>performance</a:t>
            </a:r>
            <a:endParaRPr lang="ru-RU" sz="4000" dirty="0">
              <a:solidFill>
                <a:srgbClr val="A6611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E83F8-0651-33F6-25CA-2D4D4545A3BC}"/>
              </a:ext>
            </a:extLst>
          </p:cNvPr>
          <p:cNvSpPr txBox="1"/>
          <p:nvPr/>
        </p:nvSpPr>
        <p:spPr>
          <a:xfrm>
            <a:off x="3028951" y="6181175"/>
            <a:ext cx="12895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3D3C"/>
                </a:solidFill>
                <a:latin typeface="Anonymous Pro"/>
                <a:ea typeface="Anonymous Pro"/>
                <a:cs typeface="Calibri"/>
                <a:sym typeface="Anonymous Pro"/>
              </a:rPr>
              <a:t>Слой </a:t>
            </a:r>
            <a:r>
              <a:rPr lang="en-US" sz="4000" b="1" dirty="0">
                <a:solidFill>
                  <a:srgbClr val="003D3C"/>
                </a:solidFill>
                <a:latin typeface="Anonymous Pro"/>
                <a:ea typeface="Anonymous Pro"/>
                <a:cs typeface="Calibri"/>
                <a:sym typeface="Anonymous Pro"/>
              </a:rPr>
              <a:t>3</a:t>
            </a:r>
            <a:r>
              <a:rPr lang="ru-RU" sz="4000" b="1" dirty="0">
                <a:solidFill>
                  <a:srgbClr val="003D3C"/>
                </a:solidFill>
                <a:latin typeface="Anonymous Pro"/>
                <a:ea typeface="Anonymous Pro"/>
                <a:cs typeface="Calibri"/>
                <a:sym typeface="Anonymous Pro"/>
              </a:rPr>
              <a:t>: продукт</a:t>
            </a:r>
            <a:endParaRPr lang="ru-RU" sz="4000" dirty="0">
              <a:solidFill>
                <a:srgbClr val="003D3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AF78F-6AB6-2E00-8FA7-ED5199698CF4}"/>
              </a:ext>
            </a:extLst>
          </p:cNvPr>
          <p:cNvSpPr txBox="1"/>
          <p:nvPr/>
        </p:nvSpPr>
        <p:spPr>
          <a:xfrm>
            <a:off x="3028951" y="7957721"/>
            <a:ext cx="12895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9B770C"/>
                </a:solidFill>
                <a:latin typeface="Anonymous Pro"/>
                <a:ea typeface="Anonymous Pro"/>
                <a:cs typeface="Calibri"/>
                <a:sym typeface="Anonymous Pro"/>
              </a:rPr>
              <a:t>Слой </a:t>
            </a:r>
            <a:r>
              <a:rPr lang="en-US" sz="4000" b="1" dirty="0">
                <a:solidFill>
                  <a:srgbClr val="9B770C"/>
                </a:solidFill>
                <a:latin typeface="Anonymous Pro"/>
                <a:ea typeface="Anonymous Pro"/>
                <a:cs typeface="Calibri"/>
                <a:sym typeface="Anonymous Pro"/>
              </a:rPr>
              <a:t>4</a:t>
            </a:r>
            <a:r>
              <a:rPr lang="ru-RU" sz="4000" b="1" dirty="0">
                <a:solidFill>
                  <a:srgbClr val="9B770C"/>
                </a:solidFill>
                <a:latin typeface="Anonymous Pro"/>
                <a:ea typeface="Anonymous Pro"/>
                <a:cs typeface="Calibri"/>
                <a:sym typeface="Anonymous Pro"/>
              </a:rPr>
              <a:t>: </a:t>
            </a:r>
            <a:r>
              <a:rPr lang="en-US" sz="4000" b="1" dirty="0">
                <a:solidFill>
                  <a:srgbClr val="9B770C"/>
                </a:solidFill>
                <a:latin typeface="Anonymous Pro"/>
                <a:ea typeface="Anonymous Pro"/>
                <a:cs typeface="Calibri"/>
                <a:sym typeface="Anonymous Pro"/>
              </a:rPr>
              <a:t>CRM</a:t>
            </a:r>
            <a:endParaRPr lang="ru-RU" sz="4000" dirty="0">
              <a:solidFill>
                <a:srgbClr val="9B770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0CB10-F17C-84B7-63B8-CB65B9F82EAE}"/>
              </a:ext>
            </a:extLst>
          </p:cNvPr>
          <p:cNvSpPr txBox="1"/>
          <p:nvPr/>
        </p:nvSpPr>
        <p:spPr>
          <a:xfrm>
            <a:off x="9161672" y="2473800"/>
            <a:ext cx="8268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OLV, TV, </a:t>
            </a: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интеграции – </a:t>
            </a:r>
            <a:b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</a:b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продают «а вдруг», без СТА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AE092-0306-9841-A144-F9E9E0B86F53}"/>
              </a:ext>
            </a:extLst>
          </p:cNvPr>
          <p:cNvSpPr txBox="1"/>
          <p:nvPr/>
        </p:nvSpPr>
        <p:spPr>
          <a:xfrm>
            <a:off x="9179780" y="4231118"/>
            <a:ext cx="79231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Контекст, </a:t>
            </a:r>
            <a:r>
              <a:rPr lang="ru-RU" sz="3200" b="1" dirty="0" err="1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таргет</a:t>
            </a: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AS</a:t>
            </a: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О</a:t>
            </a:r>
            <a:r>
              <a:rPr lang="en-US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 – </a:t>
            </a:r>
            <a:b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</a:b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показы только внутри 1-го слоя </a:t>
            </a:r>
            <a:endParaRPr lang="ru-RU" sz="3200" b="1" dirty="0">
              <a:solidFill>
                <a:schemeClr val="bg1"/>
              </a:solidFill>
              <a:highlight>
                <a:srgbClr val="A66115"/>
              </a:highlight>
              <a:latin typeface="Anonymous Pro"/>
              <a:ea typeface="Anonymous Pro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C9BFB3-0459-A16D-31BA-21071385DFF1}"/>
              </a:ext>
            </a:extLst>
          </p:cNvPr>
          <p:cNvSpPr txBox="1"/>
          <p:nvPr/>
        </p:nvSpPr>
        <p:spPr>
          <a:xfrm>
            <a:off x="9166690" y="5996509"/>
            <a:ext cx="8173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Сокращаем путь от установки </a:t>
            </a:r>
            <a:br>
              <a:rPr lang="en-US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</a:b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до первого билета, растим </a:t>
            </a:r>
            <a:r>
              <a:rPr lang="en-US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CR%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DCA73-F7C4-78C2-EC42-55528E5B6107}"/>
              </a:ext>
            </a:extLst>
          </p:cNvPr>
          <p:cNvSpPr txBox="1"/>
          <p:nvPr/>
        </p:nvSpPr>
        <p:spPr>
          <a:xfrm>
            <a:off x="9211758" y="7786938"/>
            <a:ext cx="78591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Триггерные цепочки: тираж через </a:t>
            </a:r>
            <a:b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</a:b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2 часа, «а вдруг», реактивация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03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>
          <a:extLst>
            <a:ext uri="{FF2B5EF4-FFF2-40B4-BE49-F238E27FC236}">
              <a16:creationId xmlns:a16="http://schemas.microsoft.com/office/drawing/2014/main" id="{C6B68A1E-A39E-B7B3-016B-847BF8DFB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1" descr="preencoded.png">
            <a:extLst>
              <a:ext uri="{FF2B5EF4-FFF2-40B4-BE49-F238E27FC236}">
                <a16:creationId xmlns:a16="http://schemas.microsoft.com/office/drawing/2014/main" id="{B144CA70-D15E-769E-5AFA-9D65D6D348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 descr="preencoded.png">
            <a:extLst>
              <a:ext uri="{FF2B5EF4-FFF2-40B4-BE49-F238E27FC236}">
                <a16:creationId xmlns:a16="http://schemas.microsoft.com/office/drawing/2014/main" id="{6BC01A94-FEFE-8C8F-1CCB-D67D885972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3716" y="4217910"/>
            <a:ext cx="9525928" cy="531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 descr="preencoded.png">
            <a:extLst>
              <a:ext uri="{FF2B5EF4-FFF2-40B4-BE49-F238E27FC236}">
                <a16:creationId xmlns:a16="http://schemas.microsoft.com/office/drawing/2014/main" id="{530A4F72-7020-A2CF-3F99-3981ABF0BA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08187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1" descr="preencoded.png">
            <a:extLst>
              <a:ext uri="{FF2B5EF4-FFF2-40B4-BE49-F238E27FC236}">
                <a16:creationId xmlns:a16="http://schemas.microsoft.com/office/drawing/2014/main" id="{B4281ADA-639D-FF03-7F3D-7AA2A1FA1FE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1">
            <a:extLst>
              <a:ext uri="{FF2B5EF4-FFF2-40B4-BE49-F238E27FC236}">
                <a16:creationId xmlns:a16="http://schemas.microsoft.com/office/drawing/2014/main" id="{5F96A03F-BF8A-E734-D740-69FEA35F13B7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11" title="Group 2131331081.png">
            <a:extLst>
              <a:ext uri="{FF2B5EF4-FFF2-40B4-BE49-F238E27FC236}">
                <a16:creationId xmlns:a16="http://schemas.microsoft.com/office/drawing/2014/main" id="{9E7EF92E-2640-1BE3-0A7C-0865064733C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900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1" title="Group 2131331081.png">
            <a:extLst>
              <a:ext uri="{FF2B5EF4-FFF2-40B4-BE49-F238E27FC236}">
                <a16:creationId xmlns:a16="http://schemas.microsoft.com/office/drawing/2014/main" id="{37A43C38-A1EB-F8D7-EE77-2804D07707F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2231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1" title="Group 2131331081.png">
            <a:extLst>
              <a:ext uri="{FF2B5EF4-FFF2-40B4-BE49-F238E27FC236}">
                <a16:creationId xmlns:a16="http://schemas.microsoft.com/office/drawing/2014/main" id="{1485A858-A125-DE69-A972-1D05A99BAAD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7556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10;p16">
            <a:extLst>
              <a:ext uri="{FF2B5EF4-FFF2-40B4-BE49-F238E27FC236}">
                <a16:creationId xmlns:a16="http://schemas.microsoft.com/office/drawing/2014/main" id="{BF14861C-F061-EFCC-0752-C24B8F78396C}"/>
              </a:ext>
            </a:extLst>
          </p:cNvPr>
          <p:cNvSpPr/>
          <p:nvPr/>
        </p:nvSpPr>
        <p:spPr>
          <a:xfrm>
            <a:off x="1592250" y="647700"/>
            <a:ext cx="12516583" cy="60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30864"/>
              </a:lnSpc>
              <a:buClr>
                <a:srgbClr val="0A1C3A"/>
              </a:buClr>
              <a:buSzPts val="6075"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Что получилось в результате</a:t>
            </a:r>
            <a:endParaRPr lang="ru-RU" sz="54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36DE21E-F524-F2E4-5EB0-15CAB1A1DCCD}"/>
              </a:ext>
            </a:extLst>
          </p:cNvPr>
          <p:cNvSpPr/>
          <p:nvPr/>
        </p:nvSpPr>
        <p:spPr>
          <a:xfrm>
            <a:off x="1706549" y="2815127"/>
            <a:ext cx="6543565" cy="650308"/>
          </a:xfrm>
          <a:prstGeom prst="roundRect">
            <a:avLst>
              <a:gd name="adj" fmla="val 9260"/>
            </a:avLst>
          </a:prstGeom>
          <a:solidFill>
            <a:srgbClr val="04A2A4">
              <a:alpha val="75686"/>
            </a:srgbClr>
          </a:solidFill>
          <a:ln>
            <a:solidFill>
              <a:srgbClr val="04A2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Google Shape;337;p13">
            <a:extLst>
              <a:ext uri="{FF2B5EF4-FFF2-40B4-BE49-F238E27FC236}">
                <a16:creationId xmlns:a16="http://schemas.microsoft.com/office/drawing/2014/main" id="{BC4C0033-D748-BECD-220A-63C440051913}"/>
              </a:ext>
            </a:extLst>
          </p:cNvPr>
          <p:cNvSpPr/>
          <p:nvPr/>
        </p:nvSpPr>
        <p:spPr>
          <a:xfrm>
            <a:off x="1922777" y="2893735"/>
            <a:ext cx="2140671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МЕТРИКА</a:t>
            </a:r>
            <a:endParaRPr sz="3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37;p13">
            <a:extLst>
              <a:ext uri="{FF2B5EF4-FFF2-40B4-BE49-F238E27FC236}">
                <a16:creationId xmlns:a16="http://schemas.microsoft.com/office/drawing/2014/main" id="{12F9E3BC-846F-3F0C-5834-8D7BA460A815}"/>
              </a:ext>
            </a:extLst>
          </p:cNvPr>
          <p:cNvSpPr/>
          <p:nvPr/>
        </p:nvSpPr>
        <p:spPr>
          <a:xfrm>
            <a:off x="6993534" y="2863606"/>
            <a:ext cx="971307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3A3E44"/>
              </a:buClr>
              <a:buSzPts val="2325"/>
            </a:pPr>
            <a:r>
              <a:rPr lang="ru-RU" sz="3200" b="1" dirty="0" err="1">
                <a:solidFill>
                  <a:schemeClr val="bg1"/>
                </a:solidFill>
                <a:latin typeface="Anonymous Pro"/>
                <a:ea typeface="Anonymous Pro"/>
                <a:cs typeface="Calibri"/>
              </a:rPr>
              <a:t>Δ</a:t>
            </a:r>
            <a:endParaRPr lang="ru-RU" sz="3200" b="1" dirty="0">
              <a:solidFill>
                <a:schemeClr val="bg1"/>
              </a:solidFill>
              <a:latin typeface="Anonymous Pro"/>
              <a:ea typeface="Anonymous Pro"/>
              <a:cs typeface="Calibri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18ACF67-97D1-9B83-8822-004F080F8BD3}"/>
              </a:ext>
            </a:extLst>
          </p:cNvPr>
          <p:cNvCxnSpPr>
            <a:cxnSpLocks/>
          </p:cNvCxnSpPr>
          <p:nvPr/>
        </p:nvCxnSpPr>
        <p:spPr>
          <a:xfrm>
            <a:off x="1706549" y="4234881"/>
            <a:ext cx="6543565" cy="0"/>
          </a:xfrm>
          <a:prstGeom prst="line">
            <a:avLst/>
          </a:prstGeom>
          <a:ln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337;p13">
            <a:extLst>
              <a:ext uri="{FF2B5EF4-FFF2-40B4-BE49-F238E27FC236}">
                <a16:creationId xmlns:a16="http://schemas.microsoft.com/office/drawing/2014/main" id="{BF079E4E-1467-9062-A537-1E4DF537B743}"/>
              </a:ext>
            </a:extLst>
          </p:cNvPr>
          <p:cNvSpPr/>
          <p:nvPr/>
        </p:nvSpPr>
        <p:spPr>
          <a:xfrm>
            <a:off x="1796530" y="3621757"/>
            <a:ext cx="4497053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Первые покупки </a:t>
            </a:r>
            <a:r>
              <a:rPr lang="en-US" sz="2800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в месяц</a:t>
            </a:r>
            <a:endParaRPr sz="28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37;p13">
            <a:extLst>
              <a:ext uri="{FF2B5EF4-FFF2-40B4-BE49-F238E27FC236}">
                <a16:creationId xmlns:a16="http://schemas.microsoft.com/office/drawing/2014/main" id="{95BB8BB3-903C-D290-9E7D-6610971706ED}"/>
              </a:ext>
            </a:extLst>
          </p:cNvPr>
          <p:cNvSpPr/>
          <p:nvPr/>
        </p:nvSpPr>
        <p:spPr>
          <a:xfrm>
            <a:off x="6974185" y="3629744"/>
            <a:ext cx="1371289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3200" b="1" dirty="0">
                <a:solidFill>
                  <a:srgbClr val="00D7D6"/>
                </a:solidFill>
                <a:latin typeface="Anonymous Pro"/>
                <a:ea typeface="Anonymous Pro"/>
                <a:cs typeface="Calibri"/>
                <a:sym typeface="Anonymous Pro"/>
              </a:rPr>
              <a:t>+25 %</a:t>
            </a:r>
            <a:endParaRPr sz="3200" b="1" i="0" u="none" strike="noStrike" cap="none" dirty="0">
              <a:solidFill>
                <a:srgbClr val="00D7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1DA8C49-A1E1-CDEE-B983-5204EB8A7DA0}"/>
              </a:ext>
            </a:extLst>
          </p:cNvPr>
          <p:cNvCxnSpPr>
            <a:cxnSpLocks/>
          </p:cNvCxnSpPr>
          <p:nvPr/>
        </p:nvCxnSpPr>
        <p:spPr>
          <a:xfrm>
            <a:off x="1706548" y="5143500"/>
            <a:ext cx="6543565" cy="0"/>
          </a:xfrm>
          <a:prstGeom prst="line">
            <a:avLst/>
          </a:prstGeom>
          <a:ln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02DD57E-A308-2CBF-E51D-3D98F7B0C197}"/>
              </a:ext>
            </a:extLst>
          </p:cNvPr>
          <p:cNvCxnSpPr>
            <a:cxnSpLocks/>
          </p:cNvCxnSpPr>
          <p:nvPr/>
        </p:nvCxnSpPr>
        <p:spPr>
          <a:xfrm>
            <a:off x="1706548" y="6030419"/>
            <a:ext cx="6543565" cy="0"/>
          </a:xfrm>
          <a:prstGeom prst="line">
            <a:avLst/>
          </a:prstGeom>
          <a:ln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74DB37F-872B-6A13-23A3-9CA87FB2F2A6}"/>
              </a:ext>
            </a:extLst>
          </p:cNvPr>
          <p:cNvCxnSpPr>
            <a:cxnSpLocks/>
          </p:cNvCxnSpPr>
          <p:nvPr/>
        </p:nvCxnSpPr>
        <p:spPr>
          <a:xfrm>
            <a:off x="1706548" y="6981148"/>
            <a:ext cx="6543565" cy="0"/>
          </a:xfrm>
          <a:prstGeom prst="line">
            <a:avLst/>
          </a:prstGeom>
          <a:ln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337;p13">
            <a:extLst>
              <a:ext uri="{FF2B5EF4-FFF2-40B4-BE49-F238E27FC236}">
                <a16:creationId xmlns:a16="http://schemas.microsoft.com/office/drawing/2014/main" id="{4C13137C-FE15-5CCC-15FA-5A052664B290}"/>
              </a:ext>
            </a:extLst>
          </p:cNvPr>
          <p:cNvSpPr/>
          <p:nvPr/>
        </p:nvSpPr>
        <p:spPr>
          <a:xfrm>
            <a:off x="1735126" y="4464855"/>
            <a:ext cx="4270308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САС первого билета</a:t>
            </a:r>
            <a:endParaRPr sz="28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37;p13">
            <a:extLst>
              <a:ext uri="{FF2B5EF4-FFF2-40B4-BE49-F238E27FC236}">
                <a16:creationId xmlns:a16="http://schemas.microsoft.com/office/drawing/2014/main" id="{FC43AD86-5C26-3AD5-1AE5-1C523784D67B}"/>
              </a:ext>
            </a:extLst>
          </p:cNvPr>
          <p:cNvSpPr/>
          <p:nvPr/>
        </p:nvSpPr>
        <p:spPr>
          <a:xfrm>
            <a:off x="1722281" y="5333736"/>
            <a:ext cx="4270308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Доля приложения</a:t>
            </a:r>
            <a:endParaRPr sz="28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37;p13">
            <a:extLst>
              <a:ext uri="{FF2B5EF4-FFF2-40B4-BE49-F238E27FC236}">
                <a16:creationId xmlns:a16="http://schemas.microsoft.com/office/drawing/2014/main" id="{BFC319FC-F85D-DEC7-51A0-E81DC5541766}"/>
              </a:ext>
            </a:extLst>
          </p:cNvPr>
          <p:cNvSpPr/>
          <p:nvPr/>
        </p:nvSpPr>
        <p:spPr>
          <a:xfrm>
            <a:off x="1722281" y="6250634"/>
            <a:ext cx="4912740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Повторные покупки (30 </a:t>
            </a:r>
            <a:r>
              <a:rPr lang="ru-RU" sz="2800" dirty="0" err="1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дн</a:t>
            </a:r>
            <a:r>
              <a:rPr lang="ru-RU" sz="2800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)</a:t>
            </a:r>
            <a:endParaRPr sz="28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37;p13">
            <a:extLst>
              <a:ext uri="{FF2B5EF4-FFF2-40B4-BE49-F238E27FC236}">
                <a16:creationId xmlns:a16="http://schemas.microsoft.com/office/drawing/2014/main" id="{034094A4-117E-7193-4162-376A9D11D623}"/>
              </a:ext>
            </a:extLst>
          </p:cNvPr>
          <p:cNvSpPr/>
          <p:nvPr/>
        </p:nvSpPr>
        <p:spPr>
          <a:xfrm>
            <a:off x="6993534" y="4432011"/>
            <a:ext cx="1371289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3200" b="1" dirty="0">
                <a:solidFill>
                  <a:srgbClr val="00D7D6"/>
                </a:solidFill>
                <a:latin typeface="Anonymous Pro"/>
                <a:ea typeface="Anonymous Pro"/>
                <a:cs typeface="Calibri"/>
                <a:sym typeface="Anonymous Pro"/>
              </a:rPr>
              <a:t>-45 %</a:t>
            </a:r>
            <a:endParaRPr sz="3200" b="1" i="0" u="none" strike="noStrike" cap="none" dirty="0">
              <a:solidFill>
                <a:srgbClr val="00D7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37;p13">
            <a:extLst>
              <a:ext uri="{FF2B5EF4-FFF2-40B4-BE49-F238E27FC236}">
                <a16:creationId xmlns:a16="http://schemas.microsoft.com/office/drawing/2014/main" id="{1C9A6937-23FB-7085-67EA-F6970642863F}"/>
              </a:ext>
            </a:extLst>
          </p:cNvPr>
          <p:cNvSpPr/>
          <p:nvPr/>
        </p:nvSpPr>
        <p:spPr>
          <a:xfrm>
            <a:off x="6993534" y="5321141"/>
            <a:ext cx="1371289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3200" b="1" dirty="0">
                <a:solidFill>
                  <a:srgbClr val="00D7D6"/>
                </a:solidFill>
                <a:latin typeface="Anonymous Pro"/>
                <a:ea typeface="Anonymous Pro"/>
                <a:cs typeface="Calibri"/>
                <a:sym typeface="Anonymous Pro"/>
              </a:rPr>
              <a:t>+28 %</a:t>
            </a:r>
            <a:endParaRPr sz="3200" b="1" i="0" u="none" strike="noStrike" cap="none" dirty="0">
              <a:solidFill>
                <a:srgbClr val="00D7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37;p13">
            <a:extLst>
              <a:ext uri="{FF2B5EF4-FFF2-40B4-BE49-F238E27FC236}">
                <a16:creationId xmlns:a16="http://schemas.microsoft.com/office/drawing/2014/main" id="{D64E7AD7-5A58-0333-234B-ED74DAF2FF0B}"/>
              </a:ext>
            </a:extLst>
          </p:cNvPr>
          <p:cNvSpPr/>
          <p:nvPr/>
        </p:nvSpPr>
        <p:spPr>
          <a:xfrm>
            <a:off x="6978120" y="6255876"/>
            <a:ext cx="1371289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3200" b="1" dirty="0">
                <a:solidFill>
                  <a:srgbClr val="00D7D6"/>
                </a:solidFill>
                <a:latin typeface="Anonymous Pro"/>
                <a:ea typeface="Anonymous Pro"/>
                <a:cs typeface="Calibri"/>
                <a:sym typeface="Anonymous Pro"/>
              </a:rPr>
              <a:t>+42 %</a:t>
            </a:r>
            <a:endParaRPr sz="3200" b="1" i="0" u="none" strike="noStrike" cap="none" dirty="0">
              <a:solidFill>
                <a:srgbClr val="00D7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02;p6">
            <a:extLst>
              <a:ext uri="{FF2B5EF4-FFF2-40B4-BE49-F238E27FC236}">
                <a16:creationId xmlns:a16="http://schemas.microsoft.com/office/drawing/2014/main" id="{B63BB01B-AF4C-EAEB-4AAF-C525EA2CB430}"/>
              </a:ext>
            </a:extLst>
          </p:cNvPr>
          <p:cNvSpPr/>
          <p:nvPr/>
        </p:nvSpPr>
        <p:spPr>
          <a:xfrm>
            <a:off x="9570780" y="2674780"/>
            <a:ext cx="7602315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5550"/>
              <a:buFont typeface="Anonymous Pro"/>
              <a:buNone/>
            </a:pPr>
            <a:r>
              <a:rPr lang="ru-RU" sz="5550" i="0" u="none" strike="noStrike" cap="none" dirty="0">
                <a:solidFill>
                  <a:srgbClr val="0A1C3A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5550" i="0" u="none" strike="noStrike" cap="none" dirty="0">
                <a:solidFill>
                  <a:srgbClr val="0A1C3A"/>
                </a:solidFill>
                <a:latin typeface="Anonymous Pro"/>
                <a:ea typeface="Anonymous Pro"/>
                <a:cs typeface="Anonymous Pro"/>
                <a:sym typeface="Anonymous Pro"/>
              </a:rPr>
              <a:t>Halo </a:t>
            </a:r>
            <a:r>
              <a:rPr lang="ru-RU" sz="5550" i="0" u="none" strike="noStrike" cap="none" dirty="0">
                <a:solidFill>
                  <a:srgbClr val="0A1C3A"/>
                </a:solidFill>
                <a:latin typeface="Anonymous Pro"/>
                <a:ea typeface="Anonymous Pro"/>
                <a:cs typeface="Anonymous Pro"/>
                <a:sym typeface="Anonymous Pro"/>
              </a:rPr>
              <a:t>эффект»</a:t>
            </a:r>
            <a:endParaRPr lang="ru-RU" sz="555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57;p4" descr="preencoded.png">
            <a:extLst>
              <a:ext uri="{FF2B5EF4-FFF2-40B4-BE49-F238E27FC236}">
                <a16:creationId xmlns:a16="http://schemas.microsoft.com/office/drawing/2014/main" id="{265A4967-23C9-5E66-1F92-360FCE9525A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34024" y="3272919"/>
            <a:ext cx="7759445" cy="458692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04;p6">
            <a:extLst>
              <a:ext uri="{FF2B5EF4-FFF2-40B4-BE49-F238E27FC236}">
                <a16:creationId xmlns:a16="http://schemas.microsoft.com/office/drawing/2014/main" id="{08DBB44C-E8C2-52C9-32EA-9FE622BFB579}"/>
              </a:ext>
            </a:extLst>
          </p:cNvPr>
          <p:cNvSpPr/>
          <p:nvPr/>
        </p:nvSpPr>
        <p:spPr>
          <a:xfrm>
            <a:off x="10594963" y="4270386"/>
            <a:ext cx="5689867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b="1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Через три недели после старта брендовой волны CAC снизился даже в тех </a:t>
            </a:r>
            <a:r>
              <a:rPr lang="ru-RU" sz="2800" b="1" i="0" u="none" strike="noStrike" cap="none" dirty="0" err="1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performance</a:t>
            </a:r>
            <a:r>
              <a:rPr lang="ru-RU" sz="2800" b="1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-каналах, которые мы не трогали. ТВ и OLV прогрели аудиторию — и она пришла сама.</a:t>
            </a:r>
            <a:endParaRPr lang="ru-RU"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56;p14" descr="preencoded.png">
            <a:extLst>
              <a:ext uri="{FF2B5EF4-FFF2-40B4-BE49-F238E27FC236}">
                <a16:creationId xmlns:a16="http://schemas.microsoft.com/office/drawing/2014/main" id="{70347E70-9243-4367-9103-8F040074BE1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80836" y="3994948"/>
            <a:ext cx="7905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57;p14" descr="preencoded.png">
            <a:extLst>
              <a:ext uri="{FF2B5EF4-FFF2-40B4-BE49-F238E27FC236}">
                <a16:creationId xmlns:a16="http://schemas.microsoft.com/office/drawing/2014/main" id="{96A46823-64F1-5D9E-CDD6-DBCC7D93D26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232752" y="6503054"/>
            <a:ext cx="838200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14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>
          <a:extLst>
            <a:ext uri="{FF2B5EF4-FFF2-40B4-BE49-F238E27FC236}">
              <a16:creationId xmlns:a16="http://schemas.microsoft.com/office/drawing/2014/main" id="{C3F42E59-8C4B-CA6D-9421-730914B97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15" descr="preencoded.png">
            <a:extLst>
              <a:ext uri="{FF2B5EF4-FFF2-40B4-BE49-F238E27FC236}">
                <a16:creationId xmlns:a16="http://schemas.microsoft.com/office/drawing/2014/main" id="{35169018-11FE-FB14-6F83-7D9776FB39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5" descr="preencoded.png">
            <a:extLst>
              <a:ext uri="{FF2B5EF4-FFF2-40B4-BE49-F238E27FC236}">
                <a16:creationId xmlns:a16="http://schemas.microsoft.com/office/drawing/2014/main" id="{FB9156F9-AB97-1CA1-0258-5AC738C917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976" y="0"/>
            <a:ext cx="7147024" cy="136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5" descr="preencoded.png">
            <a:extLst>
              <a:ext uri="{FF2B5EF4-FFF2-40B4-BE49-F238E27FC236}">
                <a16:creationId xmlns:a16="http://schemas.microsoft.com/office/drawing/2014/main" id="{EE4ABD7D-9971-7014-6D7E-80C17707C1F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420" y="9534525"/>
            <a:ext cx="1578858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5" descr="preencoded.png">
            <a:extLst>
              <a:ext uri="{FF2B5EF4-FFF2-40B4-BE49-F238E27FC236}">
                <a16:creationId xmlns:a16="http://schemas.microsoft.com/office/drawing/2014/main" id="{D54169F7-99CA-B7F1-2D66-A4E138C7C7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5">
            <a:extLst>
              <a:ext uri="{FF2B5EF4-FFF2-40B4-BE49-F238E27FC236}">
                <a16:creationId xmlns:a16="http://schemas.microsoft.com/office/drawing/2014/main" id="{DF5A67F9-2AC9-947B-B19A-F96FE0B27B67}"/>
              </a:ext>
            </a:extLst>
          </p:cNvPr>
          <p:cNvSpPr/>
          <p:nvPr/>
        </p:nvSpPr>
        <p:spPr>
          <a:xfrm>
            <a:off x="719205" y="3016399"/>
            <a:ext cx="8803936" cy="32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ru-RU" sz="3600" b="1" dirty="0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Контекст (поиск «Столото»)</a:t>
            </a:r>
            <a:endParaRPr lang="ru-RU" sz="3600" b="1" dirty="0">
              <a:solidFill>
                <a:srgbClr val="E58A19"/>
              </a:solidFill>
              <a:latin typeface="Anonymous Pro"/>
              <a:ea typeface="Anonymous Pro"/>
              <a:cs typeface="Calibri"/>
              <a:sym typeface="Tektur Medium"/>
            </a:endParaRPr>
          </a:p>
        </p:txBody>
      </p:sp>
      <p:sp>
        <p:nvSpPr>
          <p:cNvPr id="383" name="Google Shape;383;p15">
            <a:extLst>
              <a:ext uri="{FF2B5EF4-FFF2-40B4-BE49-F238E27FC236}">
                <a16:creationId xmlns:a16="http://schemas.microsoft.com/office/drawing/2014/main" id="{B3D2B997-90D0-CA3E-1E06-C28FCD5595F9}"/>
              </a:ext>
            </a:extLst>
          </p:cNvPr>
          <p:cNvSpPr/>
          <p:nvPr/>
        </p:nvSpPr>
        <p:spPr>
          <a:xfrm>
            <a:off x="719205" y="3680904"/>
            <a:ext cx="7158659" cy="6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Высокий САС, </a:t>
            </a:r>
            <a:r>
              <a:rPr lang="ru-RU" sz="2400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но </a:t>
            </a:r>
            <a:r>
              <a:rPr lang="ru-RU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высокая конверсия «теплых»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5">
            <a:extLst>
              <a:ext uri="{FF2B5EF4-FFF2-40B4-BE49-F238E27FC236}">
                <a16:creationId xmlns:a16="http://schemas.microsoft.com/office/drawing/2014/main" id="{BED51D9C-7159-E67E-D327-35E2E9F6A703}"/>
              </a:ext>
            </a:extLst>
          </p:cNvPr>
          <p:cNvSpPr/>
          <p:nvPr/>
        </p:nvSpPr>
        <p:spPr>
          <a:xfrm>
            <a:off x="1747257" y="708608"/>
            <a:ext cx="1654074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864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Каналы: первый билет </a:t>
            </a:r>
            <a:r>
              <a:rPr lang="ru-RU" sz="5400" dirty="0" err="1">
                <a:solidFill>
                  <a:srgbClr val="0A1C3A"/>
                </a:solidFill>
                <a:latin typeface="Tektur Medium"/>
                <a:sym typeface="Tektur Medium"/>
              </a:rPr>
              <a:t>vs</a:t>
            </a: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. повторный</a:t>
            </a:r>
            <a:endParaRPr lang="ru-RU" sz="54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388" name="Google Shape;388;p15">
            <a:extLst>
              <a:ext uri="{FF2B5EF4-FFF2-40B4-BE49-F238E27FC236}">
                <a16:creationId xmlns:a16="http://schemas.microsoft.com/office/drawing/2014/main" id="{75E95E09-8B4A-9494-76D4-A88DF7C4FB86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F61CF7DE-1301-0D79-26ED-7BFC2FE16370}"/>
              </a:ext>
            </a:extLst>
          </p:cNvPr>
          <p:cNvCxnSpPr>
            <a:cxnSpLocks/>
          </p:cNvCxnSpPr>
          <p:nvPr/>
        </p:nvCxnSpPr>
        <p:spPr>
          <a:xfrm>
            <a:off x="719205" y="2612599"/>
            <a:ext cx="17229441" cy="0"/>
          </a:xfrm>
          <a:prstGeom prst="line">
            <a:avLst/>
          </a:prstGeom>
          <a:ln w="28575"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FEDFFA2-6A6C-9BAA-7D2B-C3F442D43596}"/>
              </a:ext>
            </a:extLst>
          </p:cNvPr>
          <p:cNvSpPr txBox="1"/>
          <p:nvPr/>
        </p:nvSpPr>
        <p:spPr>
          <a:xfrm>
            <a:off x="675395" y="1792928"/>
            <a:ext cx="6055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A66115"/>
                </a:solidFill>
                <a:latin typeface="Anonymous Pro"/>
                <a:ea typeface="Anonymous Pro"/>
                <a:cs typeface="Calibri"/>
                <a:sym typeface="Anonymous Pro"/>
              </a:rPr>
              <a:t>Первая покупка</a:t>
            </a:r>
            <a:endParaRPr lang="ru-RU" sz="4000" dirty="0">
              <a:solidFill>
                <a:srgbClr val="A6611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BB49B9-479A-B982-1292-A45C0BED36C1}"/>
              </a:ext>
            </a:extLst>
          </p:cNvPr>
          <p:cNvSpPr txBox="1"/>
          <p:nvPr/>
        </p:nvSpPr>
        <p:spPr>
          <a:xfrm>
            <a:off x="9232325" y="1815666"/>
            <a:ext cx="6055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7070"/>
                </a:solidFill>
                <a:latin typeface="Anonymous Pro"/>
                <a:ea typeface="Anonymous Pro"/>
                <a:cs typeface="Calibri"/>
                <a:sym typeface="Anonymous Pro"/>
              </a:rPr>
              <a:t>Повторная покупка</a:t>
            </a:r>
            <a:endParaRPr lang="ru-RU" sz="4000" dirty="0">
              <a:solidFill>
                <a:srgbClr val="007070"/>
              </a:solidFill>
            </a:endParaRPr>
          </a:p>
        </p:txBody>
      </p:sp>
      <p:sp>
        <p:nvSpPr>
          <p:cNvPr id="9" name="Google Shape;378;p15">
            <a:extLst>
              <a:ext uri="{FF2B5EF4-FFF2-40B4-BE49-F238E27FC236}">
                <a16:creationId xmlns:a16="http://schemas.microsoft.com/office/drawing/2014/main" id="{2CC031DA-F34E-D721-9672-44DC875A4CC7}"/>
              </a:ext>
            </a:extLst>
          </p:cNvPr>
          <p:cNvSpPr/>
          <p:nvPr/>
        </p:nvSpPr>
        <p:spPr>
          <a:xfrm>
            <a:off x="719205" y="4421856"/>
            <a:ext cx="8803936" cy="32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en-US" sz="3600" b="1" dirty="0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OLV </a:t>
            </a:r>
            <a:r>
              <a:rPr lang="ru-RU" sz="3600" b="1" dirty="0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/ </a:t>
            </a:r>
            <a:r>
              <a:rPr lang="en-US" sz="3600" b="1" dirty="0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TV</a:t>
            </a:r>
            <a:endParaRPr lang="ru-RU" sz="3600" b="1" dirty="0">
              <a:solidFill>
                <a:srgbClr val="E58A19"/>
              </a:solidFill>
              <a:latin typeface="Anonymous Pro"/>
              <a:ea typeface="Anonymous Pro"/>
              <a:cs typeface="Calibri"/>
              <a:sym typeface="Tektur Medium"/>
            </a:endParaRPr>
          </a:p>
        </p:txBody>
      </p:sp>
      <p:sp>
        <p:nvSpPr>
          <p:cNvPr id="10" name="Google Shape;383;p15">
            <a:extLst>
              <a:ext uri="{FF2B5EF4-FFF2-40B4-BE49-F238E27FC236}">
                <a16:creationId xmlns:a16="http://schemas.microsoft.com/office/drawing/2014/main" id="{8B0197F7-DDC3-479F-8258-E29004648D56}"/>
              </a:ext>
            </a:extLst>
          </p:cNvPr>
          <p:cNvSpPr/>
          <p:nvPr/>
        </p:nvSpPr>
        <p:spPr>
          <a:xfrm>
            <a:off x="696900" y="5079720"/>
            <a:ext cx="7158659" cy="60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dirty="0">
                <a:solidFill>
                  <a:srgbClr val="3A3E44"/>
                </a:solidFill>
                <a:latin typeface="Anonymous Pro"/>
                <a:ea typeface="Anonymous Pro"/>
                <a:cs typeface="Calibri"/>
                <a:sym typeface="Anonymous Pro"/>
              </a:rPr>
              <a:t>Не продает напрямую, эффект через 3-4 недели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78;p15">
            <a:extLst>
              <a:ext uri="{FF2B5EF4-FFF2-40B4-BE49-F238E27FC236}">
                <a16:creationId xmlns:a16="http://schemas.microsoft.com/office/drawing/2014/main" id="{D6D3E2D6-01D8-9A52-72CE-E56E1D502F6C}"/>
              </a:ext>
            </a:extLst>
          </p:cNvPr>
          <p:cNvSpPr/>
          <p:nvPr/>
        </p:nvSpPr>
        <p:spPr>
          <a:xfrm>
            <a:off x="719205" y="5824550"/>
            <a:ext cx="8803936" cy="32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en-US" sz="3600" b="1" dirty="0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ASO / </a:t>
            </a:r>
            <a:r>
              <a:rPr lang="ru-RU" sz="3600" b="1" dirty="0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органика в </a:t>
            </a:r>
            <a:r>
              <a:rPr lang="ru-RU" sz="3600" b="1" dirty="0" err="1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сторах</a:t>
            </a:r>
            <a:endParaRPr lang="ru-RU" sz="3600" b="1" dirty="0">
              <a:solidFill>
                <a:srgbClr val="E58A19"/>
              </a:solidFill>
              <a:latin typeface="Anonymous Pro"/>
              <a:ea typeface="Anonymous Pro"/>
              <a:cs typeface="Calibri"/>
              <a:sym typeface="Tektur Medium"/>
            </a:endParaRPr>
          </a:p>
        </p:txBody>
      </p:sp>
      <p:sp>
        <p:nvSpPr>
          <p:cNvPr id="12" name="Google Shape;383;p15">
            <a:extLst>
              <a:ext uri="{FF2B5EF4-FFF2-40B4-BE49-F238E27FC236}">
                <a16:creationId xmlns:a16="http://schemas.microsoft.com/office/drawing/2014/main" id="{102DAB89-0F0F-BA66-0C3B-AE1C5FF1AEFC}"/>
              </a:ext>
            </a:extLst>
          </p:cNvPr>
          <p:cNvSpPr/>
          <p:nvPr/>
        </p:nvSpPr>
        <p:spPr>
          <a:xfrm>
            <a:off x="719205" y="6396277"/>
            <a:ext cx="7158659" cy="70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2400" dirty="0">
                <a:solidFill>
                  <a:srgbClr val="3A3E44"/>
                </a:solidFill>
                <a:latin typeface="Anonymous Pro"/>
                <a:sym typeface="Anonymous Pro"/>
              </a:rPr>
              <a:t>LTV </a:t>
            </a:r>
            <a:r>
              <a:rPr lang="ru-RU" sz="2400" dirty="0">
                <a:solidFill>
                  <a:srgbClr val="3A3E44"/>
                </a:solidFill>
                <a:latin typeface="Anonymous Pro"/>
                <a:sym typeface="Anonymous Pro"/>
              </a:rPr>
              <a:t>на 30% </a:t>
            </a:r>
            <a:r>
              <a:rPr lang="ru-RU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выше платного трафика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78;p15">
            <a:extLst>
              <a:ext uri="{FF2B5EF4-FFF2-40B4-BE49-F238E27FC236}">
                <a16:creationId xmlns:a16="http://schemas.microsoft.com/office/drawing/2014/main" id="{FD13DBD4-F26C-0B69-1A76-274D0A4F2976}"/>
              </a:ext>
            </a:extLst>
          </p:cNvPr>
          <p:cNvSpPr/>
          <p:nvPr/>
        </p:nvSpPr>
        <p:spPr>
          <a:xfrm>
            <a:off x="719205" y="7227244"/>
            <a:ext cx="8803936" cy="32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ru-RU" sz="3600" b="1" dirty="0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Мобильные </a:t>
            </a:r>
            <a:r>
              <a:rPr lang="ru-RU" sz="3600" b="1" dirty="0" err="1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сторы</a:t>
            </a:r>
            <a:r>
              <a:rPr lang="ru-RU" sz="3600" b="1" dirty="0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 (</a:t>
            </a:r>
            <a:r>
              <a:rPr lang="en-US" sz="3600" b="1" dirty="0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paid</a:t>
            </a:r>
            <a:r>
              <a:rPr lang="ru-RU" sz="3600" b="1" dirty="0">
                <a:solidFill>
                  <a:srgbClr val="E58A19"/>
                </a:solidFill>
                <a:latin typeface="Anonymous Pro"/>
                <a:ea typeface="Anonymous Pro"/>
                <a:cs typeface="Calibri"/>
                <a:sym typeface="Calibri"/>
              </a:rPr>
              <a:t>)</a:t>
            </a:r>
            <a:endParaRPr lang="ru-RU" sz="3600" b="1" dirty="0">
              <a:solidFill>
                <a:srgbClr val="E58A19"/>
              </a:solidFill>
              <a:latin typeface="Anonymous Pro"/>
              <a:ea typeface="Anonymous Pro"/>
              <a:cs typeface="Calibri"/>
              <a:sym typeface="Tektur Medium"/>
            </a:endParaRPr>
          </a:p>
        </p:txBody>
      </p:sp>
      <p:sp>
        <p:nvSpPr>
          <p:cNvPr id="14" name="Google Shape;383;p15">
            <a:extLst>
              <a:ext uri="{FF2B5EF4-FFF2-40B4-BE49-F238E27FC236}">
                <a16:creationId xmlns:a16="http://schemas.microsoft.com/office/drawing/2014/main" id="{A6BBC1E7-1024-028D-7032-8263C4C52DE5}"/>
              </a:ext>
            </a:extLst>
          </p:cNvPr>
          <p:cNvSpPr/>
          <p:nvPr/>
        </p:nvSpPr>
        <p:spPr>
          <a:xfrm>
            <a:off x="719205" y="7891749"/>
            <a:ext cx="7158659" cy="6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Доля приложения: </a:t>
            </a:r>
            <a:r>
              <a:rPr lang="en-US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57</a:t>
            </a:r>
            <a:r>
              <a:rPr lang="ru-RU" sz="2400" dirty="0">
                <a:solidFill>
                  <a:srgbClr val="3A3E44"/>
                </a:solidFill>
                <a:latin typeface="Anonymous Pro"/>
                <a:sym typeface="Anonymous Pro"/>
              </a:rPr>
              <a:t>%</a:t>
            </a:r>
            <a:endParaRPr sz="2400" dirty="0">
              <a:solidFill>
                <a:srgbClr val="3A3E44"/>
              </a:solidFill>
              <a:latin typeface="Anonymous Pro"/>
              <a:sym typeface="Calibri"/>
            </a:endParaRPr>
          </a:p>
        </p:txBody>
      </p:sp>
      <p:sp>
        <p:nvSpPr>
          <p:cNvPr id="15" name="Google Shape;378;p15">
            <a:extLst>
              <a:ext uri="{FF2B5EF4-FFF2-40B4-BE49-F238E27FC236}">
                <a16:creationId xmlns:a16="http://schemas.microsoft.com/office/drawing/2014/main" id="{286B2C6C-4ABC-19BA-B9BD-12ED88797D0F}"/>
              </a:ext>
            </a:extLst>
          </p:cNvPr>
          <p:cNvSpPr/>
          <p:nvPr/>
        </p:nvSpPr>
        <p:spPr>
          <a:xfrm>
            <a:off x="9333925" y="3016399"/>
            <a:ext cx="8803936" cy="32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en-US" sz="3600" b="1" dirty="0">
                <a:solidFill>
                  <a:srgbClr val="04A2A4"/>
                </a:solidFill>
                <a:latin typeface="Anonymous Pro"/>
                <a:ea typeface="Anonymous Pro"/>
                <a:cs typeface="Calibri"/>
                <a:sym typeface="Calibri"/>
              </a:rPr>
              <a:t>Push - </a:t>
            </a:r>
            <a:r>
              <a:rPr lang="ru-RU" sz="3600" b="1" dirty="0">
                <a:solidFill>
                  <a:srgbClr val="04A2A4"/>
                </a:solidFill>
                <a:latin typeface="Anonymous Pro"/>
                <a:ea typeface="Anonymous Pro"/>
                <a:cs typeface="Calibri"/>
                <a:sym typeface="Calibri"/>
              </a:rPr>
              <a:t>уведомления</a:t>
            </a:r>
            <a:endParaRPr lang="ru-RU" sz="3600" b="1" dirty="0">
              <a:solidFill>
                <a:srgbClr val="04A2A4"/>
              </a:solidFill>
              <a:latin typeface="Anonymous Pro"/>
              <a:ea typeface="Anonymous Pro"/>
              <a:cs typeface="Calibri"/>
              <a:sym typeface="Tektur Medium"/>
            </a:endParaRPr>
          </a:p>
        </p:txBody>
      </p:sp>
      <p:sp>
        <p:nvSpPr>
          <p:cNvPr id="16" name="Google Shape;383;p15">
            <a:extLst>
              <a:ext uri="{FF2B5EF4-FFF2-40B4-BE49-F238E27FC236}">
                <a16:creationId xmlns:a16="http://schemas.microsoft.com/office/drawing/2014/main" id="{DE8F8C43-28FF-5950-5FA6-1D92131997AB}"/>
              </a:ext>
            </a:extLst>
          </p:cNvPr>
          <p:cNvSpPr/>
          <p:nvPr/>
        </p:nvSpPr>
        <p:spPr>
          <a:xfrm>
            <a:off x="9333925" y="3680904"/>
            <a:ext cx="7158659" cy="6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Низкий САС, высокая конверсия «теплых»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378;p15">
            <a:extLst>
              <a:ext uri="{FF2B5EF4-FFF2-40B4-BE49-F238E27FC236}">
                <a16:creationId xmlns:a16="http://schemas.microsoft.com/office/drawing/2014/main" id="{29D39AC8-B22F-D3AF-741D-AEC879F6567D}"/>
              </a:ext>
            </a:extLst>
          </p:cNvPr>
          <p:cNvSpPr/>
          <p:nvPr/>
        </p:nvSpPr>
        <p:spPr>
          <a:xfrm>
            <a:off x="9333925" y="4421856"/>
            <a:ext cx="8803936" cy="32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en-US" sz="3600" b="1" dirty="0">
                <a:solidFill>
                  <a:srgbClr val="04A2A4"/>
                </a:solidFill>
                <a:latin typeface="Anonymous Pro"/>
                <a:ea typeface="Anonymous Pro"/>
                <a:cs typeface="Calibri"/>
                <a:sym typeface="Calibri"/>
              </a:rPr>
              <a:t>In-app </a:t>
            </a:r>
            <a:r>
              <a:rPr lang="ru-RU" sz="3600" b="1" dirty="0">
                <a:solidFill>
                  <a:srgbClr val="04A2A4"/>
                </a:solidFill>
                <a:latin typeface="Anonymous Pro"/>
                <a:ea typeface="Anonymous Pro"/>
                <a:cs typeface="Calibri"/>
                <a:sym typeface="Calibri"/>
              </a:rPr>
              <a:t>сообщения</a:t>
            </a:r>
            <a:endParaRPr lang="ru-RU" sz="3600" b="1" dirty="0">
              <a:solidFill>
                <a:srgbClr val="04A2A4"/>
              </a:solidFill>
              <a:latin typeface="Anonymous Pro"/>
              <a:ea typeface="Anonymous Pro"/>
              <a:cs typeface="Calibri"/>
              <a:sym typeface="Tektur Medium"/>
            </a:endParaRPr>
          </a:p>
        </p:txBody>
      </p:sp>
      <p:sp>
        <p:nvSpPr>
          <p:cNvPr id="18" name="Google Shape;383;p15">
            <a:extLst>
              <a:ext uri="{FF2B5EF4-FFF2-40B4-BE49-F238E27FC236}">
                <a16:creationId xmlns:a16="http://schemas.microsoft.com/office/drawing/2014/main" id="{5983B1AC-5D26-3A80-88EC-10CE667343BA}"/>
              </a:ext>
            </a:extLst>
          </p:cNvPr>
          <p:cNvSpPr/>
          <p:nvPr/>
        </p:nvSpPr>
        <p:spPr>
          <a:xfrm>
            <a:off x="9333925" y="5086361"/>
            <a:ext cx="7158659" cy="6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Высокая конверсия, чувствительны к частоте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78;p15">
            <a:extLst>
              <a:ext uri="{FF2B5EF4-FFF2-40B4-BE49-F238E27FC236}">
                <a16:creationId xmlns:a16="http://schemas.microsoft.com/office/drawing/2014/main" id="{A436B4B6-6E77-6B3B-A942-095472041180}"/>
              </a:ext>
            </a:extLst>
          </p:cNvPr>
          <p:cNvSpPr/>
          <p:nvPr/>
        </p:nvSpPr>
        <p:spPr>
          <a:xfrm>
            <a:off x="9333925" y="5824550"/>
            <a:ext cx="8803936" cy="32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en-US" sz="3600" b="1" dirty="0">
                <a:solidFill>
                  <a:srgbClr val="04A2A4"/>
                </a:solidFill>
                <a:latin typeface="Anonymous Pro"/>
                <a:ea typeface="Anonymous Pro"/>
                <a:cs typeface="Calibri"/>
                <a:sym typeface="Calibri"/>
              </a:rPr>
              <a:t>Email </a:t>
            </a:r>
            <a:r>
              <a:rPr lang="ru-RU" sz="3600" b="1" dirty="0">
                <a:solidFill>
                  <a:srgbClr val="04A2A4"/>
                </a:solidFill>
                <a:latin typeface="Anonymous Pro"/>
                <a:ea typeface="Anonymous Pro"/>
                <a:cs typeface="Calibri"/>
                <a:sym typeface="Calibri"/>
              </a:rPr>
              <a:t>- рассылки</a:t>
            </a:r>
            <a:endParaRPr lang="ru-RU" sz="3600" b="1" dirty="0">
              <a:solidFill>
                <a:srgbClr val="04A2A4"/>
              </a:solidFill>
              <a:latin typeface="Anonymous Pro"/>
              <a:ea typeface="Anonymous Pro"/>
              <a:cs typeface="Calibri"/>
              <a:sym typeface="Tektur Medium"/>
            </a:endParaRPr>
          </a:p>
        </p:txBody>
      </p:sp>
      <p:sp>
        <p:nvSpPr>
          <p:cNvPr id="20" name="Google Shape;383;p15">
            <a:extLst>
              <a:ext uri="{FF2B5EF4-FFF2-40B4-BE49-F238E27FC236}">
                <a16:creationId xmlns:a16="http://schemas.microsoft.com/office/drawing/2014/main" id="{25C17C35-CBE3-349A-5CF2-D3D5BC75F317}"/>
              </a:ext>
            </a:extLst>
          </p:cNvPr>
          <p:cNvSpPr/>
          <p:nvPr/>
        </p:nvSpPr>
        <p:spPr>
          <a:xfrm>
            <a:off x="9333925" y="6405856"/>
            <a:ext cx="8614721" cy="6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Низкий </a:t>
            </a:r>
            <a:r>
              <a:rPr lang="en-US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CTR</a:t>
            </a:r>
            <a:r>
              <a:rPr lang="ru-RU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, но высокая конверсия у лояльных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78;p15">
            <a:extLst>
              <a:ext uri="{FF2B5EF4-FFF2-40B4-BE49-F238E27FC236}">
                <a16:creationId xmlns:a16="http://schemas.microsoft.com/office/drawing/2014/main" id="{7C3C06D9-8D6C-1F61-E2E0-8427F252E007}"/>
              </a:ext>
            </a:extLst>
          </p:cNvPr>
          <p:cNvSpPr/>
          <p:nvPr/>
        </p:nvSpPr>
        <p:spPr>
          <a:xfrm>
            <a:off x="9333925" y="7227244"/>
            <a:ext cx="8803936" cy="32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en-US" sz="3600" b="1" dirty="0">
                <a:solidFill>
                  <a:srgbClr val="04A2A4"/>
                </a:solidFill>
                <a:latin typeface="Anonymous Pro"/>
                <a:ea typeface="Anonymous Pro"/>
                <a:cs typeface="Calibri"/>
                <a:sym typeface="Calibri"/>
              </a:rPr>
              <a:t>SMS</a:t>
            </a:r>
            <a:endParaRPr lang="ru-RU" sz="3600" b="1" dirty="0">
              <a:solidFill>
                <a:srgbClr val="04A2A4"/>
              </a:solidFill>
              <a:latin typeface="Anonymous Pro"/>
              <a:ea typeface="Anonymous Pro"/>
              <a:cs typeface="Calibri"/>
              <a:sym typeface="Tektur Medium"/>
            </a:endParaRPr>
          </a:p>
        </p:txBody>
      </p:sp>
      <p:sp>
        <p:nvSpPr>
          <p:cNvPr id="22" name="Google Shape;383;p15">
            <a:extLst>
              <a:ext uri="{FF2B5EF4-FFF2-40B4-BE49-F238E27FC236}">
                <a16:creationId xmlns:a16="http://schemas.microsoft.com/office/drawing/2014/main" id="{B6B14E4E-C7C4-4DAB-F404-2ADDEB93E9FD}"/>
              </a:ext>
            </a:extLst>
          </p:cNvPr>
          <p:cNvSpPr/>
          <p:nvPr/>
        </p:nvSpPr>
        <p:spPr>
          <a:xfrm>
            <a:off x="9333925" y="7891749"/>
            <a:ext cx="7158659" cy="6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Канал перед крупными тиражами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61;p14">
            <a:extLst>
              <a:ext uri="{FF2B5EF4-FFF2-40B4-BE49-F238E27FC236}">
                <a16:creationId xmlns:a16="http://schemas.microsoft.com/office/drawing/2014/main" id="{A580C9E5-D1A2-B448-EAFE-7BC80040F45B}"/>
              </a:ext>
            </a:extLst>
          </p:cNvPr>
          <p:cNvSpPr/>
          <p:nvPr/>
        </p:nvSpPr>
        <p:spPr>
          <a:xfrm>
            <a:off x="-420797" y="8571711"/>
            <a:ext cx="19129593" cy="144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31707"/>
              </a:lnSpc>
              <a:buClr>
                <a:srgbClr val="D32F2F"/>
              </a:buClr>
              <a:buSzPts val="3075"/>
            </a:pPr>
            <a:r>
              <a:rPr lang="ru-RU" sz="3075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У</a:t>
            </a:r>
            <a: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двоить </a:t>
            </a:r>
            <a:r>
              <a:rPr lang="ru-RU" sz="3075" b="0" i="0" u="none" strike="noStrike" cap="none" dirty="0" err="1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performance</a:t>
            </a:r>
            <a: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-бюджет </a:t>
            </a:r>
            <a:r>
              <a:rPr lang="ru-RU" sz="3075" dirty="0">
                <a:solidFill>
                  <a:srgbClr val="C00000"/>
                </a:solidFill>
                <a:latin typeface="Tektur Medium"/>
              </a:rPr>
              <a:t>≠</a:t>
            </a:r>
            <a: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 компенсировать отключение бренда. </a:t>
            </a:r>
          </a:p>
          <a:p>
            <a:pPr algn="ctr">
              <a:lnSpc>
                <a:spcPct val="131707"/>
              </a:lnSpc>
              <a:buClr>
                <a:srgbClr val="D32F2F"/>
              </a:buClr>
              <a:buSzPts val="3075"/>
            </a:pPr>
            <a: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Мы проверили в цифрах.</a:t>
            </a:r>
            <a:endParaRPr lang="ru-RU" sz="3075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361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9C612B68-88CE-9575-A8F6-A46B4FA22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6" descr="preencoded.png">
            <a:extLst>
              <a:ext uri="{FF2B5EF4-FFF2-40B4-BE49-F238E27FC236}">
                <a16:creationId xmlns:a16="http://schemas.microsoft.com/office/drawing/2014/main" id="{964393B2-70A0-1CF4-BEDE-F1954CDE58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6" descr="preencoded.png">
            <a:extLst>
              <a:ext uri="{FF2B5EF4-FFF2-40B4-BE49-F238E27FC236}">
                <a16:creationId xmlns:a16="http://schemas.microsoft.com/office/drawing/2014/main" id="{17B2F078-8184-BAF7-CB31-4154D4E8E0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189275"/>
            <a:ext cx="1619251" cy="70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6" descr="preencoded.png">
            <a:extLst>
              <a:ext uri="{FF2B5EF4-FFF2-40B4-BE49-F238E27FC236}">
                <a16:creationId xmlns:a16="http://schemas.microsoft.com/office/drawing/2014/main" id="{6B75F51C-53F7-D04B-A38F-D0FBE6A16C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74576" y="0"/>
            <a:ext cx="5013424" cy="139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6" descr="preencoded.png">
            <a:extLst>
              <a:ext uri="{FF2B5EF4-FFF2-40B4-BE49-F238E27FC236}">
                <a16:creationId xmlns:a16="http://schemas.microsoft.com/office/drawing/2014/main" id="{AF0BD4C8-B6DE-B98E-C31A-934F86A858B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6">
            <a:extLst>
              <a:ext uri="{FF2B5EF4-FFF2-40B4-BE49-F238E27FC236}">
                <a16:creationId xmlns:a16="http://schemas.microsoft.com/office/drawing/2014/main" id="{6A76EC85-6800-E272-8DBE-245A6BD8D5C5}"/>
              </a:ext>
            </a:extLst>
          </p:cNvPr>
          <p:cNvSpPr/>
          <p:nvPr/>
        </p:nvSpPr>
        <p:spPr>
          <a:xfrm>
            <a:off x="1457324" y="666750"/>
            <a:ext cx="7837129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864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Мы вывели формулу</a:t>
            </a:r>
            <a:endParaRPr sz="54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411" name="Google Shape;411;p16">
            <a:extLst>
              <a:ext uri="{FF2B5EF4-FFF2-40B4-BE49-F238E27FC236}">
                <a16:creationId xmlns:a16="http://schemas.microsoft.com/office/drawing/2014/main" id="{C5ABEDC6-28BC-5D85-8CF6-A95E35AA63C7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16" title="Group 2131331081.png">
            <a:extLst>
              <a:ext uri="{FF2B5EF4-FFF2-40B4-BE49-F238E27FC236}">
                <a16:creationId xmlns:a16="http://schemas.microsoft.com/office/drawing/2014/main" id="{0119EDF4-D9B3-F22C-7519-94E34C55143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900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6" title="Group 2131331081.png">
            <a:extLst>
              <a:ext uri="{FF2B5EF4-FFF2-40B4-BE49-F238E27FC236}">
                <a16:creationId xmlns:a16="http://schemas.microsoft.com/office/drawing/2014/main" id="{CDFB15BB-3A36-5670-8729-1BA8CA1F977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2231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6" title="Group 2131331081.png">
            <a:extLst>
              <a:ext uri="{FF2B5EF4-FFF2-40B4-BE49-F238E27FC236}">
                <a16:creationId xmlns:a16="http://schemas.microsoft.com/office/drawing/2014/main" id="{B6FFAA1A-EFB7-A7F2-D2B3-E647EEC5893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7556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6;p11">
            <a:extLst>
              <a:ext uri="{FF2B5EF4-FFF2-40B4-BE49-F238E27FC236}">
                <a16:creationId xmlns:a16="http://schemas.microsoft.com/office/drawing/2014/main" id="{8889474A-1D32-8A90-D707-B93FB3D83628}"/>
              </a:ext>
            </a:extLst>
          </p:cNvPr>
          <p:cNvSpPr/>
          <p:nvPr/>
        </p:nvSpPr>
        <p:spPr>
          <a:xfrm>
            <a:off x="4193357" y="1998075"/>
            <a:ext cx="105664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lnSpc>
                <a:spcPct val="131250"/>
              </a:lnSpc>
              <a:buClr>
                <a:srgbClr val="0A1C3A"/>
              </a:buClr>
              <a:buSzPts val="10800"/>
            </a:pPr>
            <a:r>
              <a:rPr lang="ru-RU" sz="8000" dirty="0">
                <a:solidFill>
                  <a:srgbClr val="D32F2F"/>
                </a:solidFill>
                <a:latin typeface="Tektur Medium"/>
                <a:ea typeface="Calibri"/>
                <a:cs typeface="Calibri"/>
                <a:sym typeface="Tektur Medium"/>
              </a:rPr>
              <a:t>1 </a:t>
            </a:r>
            <a:r>
              <a:rPr lang="ru-RU" sz="8000" dirty="0">
                <a:solidFill>
                  <a:srgbClr val="D32F2F"/>
                </a:solidFill>
                <a:latin typeface="Tektur Medium"/>
                <a:cs typeface="Calibri"/>
              </a:rPr>
              <a:t>₽ </a:t>
            </a:r>
            <a:r>
              <a:rPr lang="ru-RU" sz="8000" b="0" i="0" u="none" strike="noStrike" cap="none" dirty="0">
                <a:solidFill>
                  <a:srgbClr val="0A1C3A"/>
                </a:solidFill>
                <a:latin typeface="Tektur Medium"/>
                <a:ea typeface="Tektur Medium"/>
                <a:cs typeface="Tektur Medium"/>
                <a:sym typeface="Tektur Medium"/>
              </a:rPr>
              <a:t>бренда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Стрелка вниз 2">
            <a:extLst>
              <a:ext uri="{FF2B5EF4-FFF2-40B4-BE49-F238E27FC236}">
                <a16:creationId xmlns:a16="http://schemas.microsoft.com/office/drawing/2014/main" id="{EEC9A57E-41ED-4416-7069-2E146FEEAB6E}"/>
              </a:ext>
            </a:extLst>
          </p:cNvPr>
          <p:cNvSpPr/>
          <p:nvPr/>
        </p:nvSpPr>
        <p:spPr>
          <a:xfrm>
            <a:off x="9294454" y="3223469"/>
            <a:ext cx="364206" cy="502834"/>
          </a:xfrm>
          <a:prstGeom prst="downArrow">
            <a:avLst>
              <a:gd name="adj1" fmla="val 33275"/>
              <a:gd name="adj2" fmla="val 63937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296;p11">
            <a:extLst>
              <a:ext uri="{FF2B5EF4-FFF2-40B4-BE49-F238E27FC236}">
                <a16:creationId xmlns:a16="http://schemas.microsoft.com/office/drawing/2014/main" id="{ECE228B8-2AF9-781A-8C89-3878003EEB06}"/>
              </a:ext>
            </a:extLst>
          </p:cNvPr>
          <p:cNvSpPr/>
          <p:nvPr/>
        </p:nvSpPr>
        <p:spPr>
          <a:xfrm>
            <a:off x="2556212" y="4048887"/>
            <a:ext cx="14162157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lnSpc>
                <a:spcPct val="131250"/>
              </a:lnSpc>
              <a:buClr>
                <a:srgbClr val="0A1C3A"/>
              </a:buClr>
              <a:buSzPts val="10800"/>
            </a:pPr>
            <a:r>
              <a:rPr lang="ru-RU" sz="8000" dirty="0">
                <a:solidFill>
                  <a:srgbClr val="0A1C3A"/>
                </a:solidFill>
                <a:latin typeface="Tektur Medium"/>
                <a:ea typeface="Tektur Medium"/>
                <a:cs typeface="Tektur Medium"/>
                <a:sym typeface="Tektur Medium"/>
              </a:rPr>
              <a:t>э</a:t>
            </a:r>
            <a:r>
              <a:rPr lang="ru-RU" sz="8000" b="0" i="0" u="none" strike="noStrike" cap="none" dirty="0">
                <a:solidFill>
                  <a:srgbClr val="0A1C3A"/>
                </a:solidFill>
                <a:latin typeface="Tektur Medium"/>
                <a:ea typeface="Tektur Medium"/>
                <a:cs typeface="Tektur Medium"/>
                <a:sym typeface="Tektur Medium"/>
              </a:rPr>
              <a:t>кономит </a:t>
            </a:r>
            <a:r>
              <a:rPr lang="ru-RU" sz="8000" dirty="0">
                <a:solidFill>
                  <a:srgbClr val="00D7D6"/>
                </a:solidFill>
                <a:latin typeface="Tektur Medium"/>
                <a:ea typeface="Calibri"/>
                <a:cs typeface="Calibri"/>
                <a:sym typeface="Tektur Medium"/>
              </a:rPr>
              <a:t>7 </a:t>
            </a:r>
            <a:r>
              <a:rPr lang="ru-RU" sz="8000" dirty="0">
                <a:solidFill>
                  <a:srgbClr val="00D7D6"/>
                </a:solidFill>
                <a:latin typeface="Tektur Medium"/>
                <a:cs typeface="Calibri"/>
              </a:rPr>
              <a:t>₽ </a:t>
            </a:r>
            <a:r>
              <a:rPr lang="en-US" sz="8000" dirty="0">
                <a:solidFill>
                  <a:srgbClr val="0A1C3A"/>
                </a:solidFill>
                <a:latin typeface="Tektur Medium"/>
                <a:ea typeface="Tektur Medium"/>
                <a:cs typeface="Tektur Medium"/>
                <a:sym typeface="Tektur Medium"/>
              </a:rPr>
              <a:t>performance</a:t>
            </a:r>
            <a:r>
              <a:rPr lang="ru-RU" sz="8000" dirty="0">
                <a:solidFill>
                  <a:srgbClr val="0A1C3A"/>
                </a:solidFill>
                <a:latin typeface="Tektur Medium"/>
                <a:ea typeface="Tektur Medium"/>
                <a:cs typeface="Tektur Medium"/>
                <a:sym typeface="Tektur Medium"/>
              </a:rPr>
              <a:t> </a:t>
            </a:r>
            <a:r>
              <a:rPr lang="ru-RU" sz="8000" dirty="0">
                <a:solidFill>
                  <a:srgbClr val="D32F2F"/>
                </a:solidFill>
                <a:latin typeface="Tektur Medium"/>
                <a:cs typeface="Calibri"/>
              </a:rPr>
              <a:t> </a:t>
            </a:r>
            <a:r>
              <a:rPr lang="ru-RU" sz="8000" b="0" i="0" u="none" strike="noStrike" cap="none" dirty="0">
                <a:solidFill>
                  <a:srgbClr val="0A1C3A"/>
                </a:solidFill>
                <a:latin typeface="Tektur Medium"/>
                <a:ea typeface="Tektur Medium"/>
                <a:cs typeface="Tektur Medium"/>
                <a:sym typeface="Tektur Medium"/>
              </a:rPr>
              <a:t> 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10;p16">
            <a:extLst>
              <a:ext uri="{FF2B5EF4-FFF2-40B4-BE49-F238E27FC236}">
                <a16:creationId xmlns:a16="http://schemas.microsoft.com/office/drawing/2014/main" id="{0899F19F-4B62-9100-5CFE-5C01BFA21FE6}"/>
              </a:ext>
            </a:extLst>
          </p:cNvPr>
          <p:cNvSpPr/>
          <p:nvPr/>
        </p:nvSpPr>
        <p:spPr>
          <a:xfrm>
            <a:off x="6771457" y="5421384"/>
            <a:ext cx="5410200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30864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ektur Medium"/>
                <a:ea typeface="Calibri"/>
                <a:cs typeface="Calibri"/>
                <a:sym typeface="Tektur Medium"/>
              </a:rPr>
              <a:t>в</a:t>
            </a:r>
            <a:r>
              <a:rPr lang="ru-RU" sz="32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Tektur Medium"/>
                <a:ea typeface="Calibri"/>
                <a:cs typeface="Calibri"/>
                <a:sym typeface="Tektur Medium"/>
              </a:rPr>
              <a:t> квартал</a:t>
            </a:r>
            <a:endParaRPr sz="32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BB3FB7A-29E0-E645-D6BA-14F285F2E61E}"/>
              </a:ext>
            </a:extLst>
          </p:cNvPr>
          <p:cNvCxnSpPr>
            <a:cxnSpLocks/>
          </p:cNvCxnSpPr>
          <p:nvPr/>
        </p:nvCxnSpPr>
        <p:spPr>
          <a:xfrm>
            <a:off x="5607585" y="7173272"/>
            <a:ext cx="7422651" cy="0"/>
          </a:xfrm>
          <a:prstGeom prst="line">
            <a:avLst/>
          </a:prstGeom>
          <a:ln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337;p13">
            <a:extLst>
              <a:ext uri="{FF2B5EF4-FFF2-40B4-BE49-F238E27FC236}">
                <a16:creationId xmlns:a16="http://schemas.microsoft.com/office/drawing/2014/main" id="{127CAEC8-CEC4-4A46-A4A7-9BEA8B5A234F}"/>
              </a:ext>
            </a:extLst>
          </p:cNvPr>
          <p:cNvSpPr/>
          <p:nvPr/>
        </p:nvSpPr>
        <p:spPr>
          <a:xfrm>
            <a:off x="5609860" y="6714337"/>
            <a:ext cx="2988810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Неделя 1-2 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37;p13">
            <a:extLst>
              <a:ext uri="{FF2B5EF4-FFF2-40B4-BE49-F238E27FC236}">
                <a16:creationId xmlns:a16="http://schemas.microsoft.com/office/drawing/2014/main" id="{67501101-B690-FFE1-6C36-F9126F48FD30}"/>
              </a:ext>
            </a:extLst>
          </p:cNvPr>
          <p:cNvSpPr/>
          <p:nvPr/>
        </p:nvSpPr>
        <p:spPr>
          <a:xfrm>
            <a:off x="5609860" y="7326736"/>
            <a:ext cx="2988810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Неделя 3-4 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337;p13">
            <a:extLst>
              <a:ext uri="{FF2B5EF4-FFF2-40B4-BE49-F238E27FC236}">
                <a16:creationId xmlns:a16="http://schemas.microsoft.com/office/drawing/2014/main" id="{28CB4120-13FA-1470-AACE-C9F41502CDEE}"/>
              </a:ext>
            </a:extLst>
          </p:cNvPr>
          <p:cNvSpPr/>
          <p:nvPr/>
        </p:nvSpPr>
        <p:spPr>
          <a:xfrm>
            <a:off x="5609858" y="7939135"/>
            <a:ext cx="3716823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Неделя 3-5</a:t>
            </a:r>
            <a:endParaRPr sz="24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337;p13">
            <a:extLst>
              <a:ext uri="{FF2B5EF4-FFF2-40B4-BE49-F238E27FC236}">
                <a16:creationId xmlns:a16="http://schemas.microsoft.com/office/drawing/2014/main" id="{BFFA41CF-52D2-0AC8-90FB-D6BF026A092F}"/>
              </a:ext>
            </a:extLst>
          </p:cNvPr>
          <p:cNvSpPr/>
          <p:nvPr/>
        </p:nvSpPr>
        <p:spPr>
          <a:xfrm>
            <a:off x="5607585" y="8549008"/>
            <a:ext cx="3716823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b="1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ИТОГО</a:t>
            </a:r>
            <a:endParaRPr sz="24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8E692B0-E110-3E87-74E8-C3FEF185A490}"/>
              </a:ext>
            </a:extLst>
          </p:cNvPr>
          <p:cNvCxnSpPr>
            <a:cxnSpLocks/>
          </p:cNvCxnSpPr>
          <p:nvPr/>
        </p:nvCxnSpPr>
        <p:spPr>
          <a:xfrm>
            <a:off x="5607584" y="7782345"/>
            <a:ext cx="7422652" cy="0"/>
          </a:xfrm>
          <a:prstGeom prst="line">
            <a:avLst/>
          </a:prstGeom>
          <a:ln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CD8FE01-3CDC-E93E-EA57-8CC575EAF486}"/>
              </a:ext>
            </a:extLst>
          </p:cNvPr>
          <p:cNvCxnSpPr>
            <a:cxnSpLocks/>
          </p:cNvCxnSpPr>
          <p:nvPr/>
        </p:nvCxnSpPr>
        <p:spPr>
          <a:xfrm>
            <a:off x="5607584" y="8394744"/>
            <a:ext cx="7422652" cy="0"/>
          </a:xfrm>
          <a:prstGeom prst="line">
            <a:avLst/>
          </a:prstGeom>
          <a:ln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82D331D-B85D-411A-09D9-E2685506ACD9}"/>
              </a:ext>
            </a:extLst>
          </p:cNvPr>
          <p:cNvCxnSpPr>
            <a:cxnSpLocks/>
          </p:cNvCxnSpPr>
          <p:nvPr/>
        </p:nvCxnSpPr>
        <p:spPr>
          <a:xfrm>
            <a:off x="5607583" y="9389879"/>
            <a:ext cx="7422653" cy="0"/>
          </a:xfrm>
          <a:prstGeom prst="line">
            <a:avLst/>
          </a:prstGeom>
          <a:ln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337;p13">
            <a:extLst>
              <a:ext uri="{FF2B5EF4-FFF2-40B4-BE49-F238E27FC236}">
                <a16:creationId xmlns:a16="http://schemas.microsoft.com/office/drawing/2014/main" id="{0FA0E8CD-5095-AA5B-1A52-4F9468EB5A28}"/>
              </a:ext>
            </a:extLst>
          </p:cNvPr>
          <p:cNvSpPr/>
          <p:nvPr/>
        </p:nvSpPr>
        <p:spPr>
          <a:xfrm>
            <a:off x="7239715" y="6752709"/>
            <a:ext cx="5661788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2000" b="1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Performance </a:t>
            </a:r>
            <a:r>
              <a:rPr lang="ru-RU" sz="2000" b="1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держит (остаточный эффект)</a:t>
            </a:r>
            <a:endParaRPr sz="20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37;p13">
            <a:extLst>
              <a:ext uri="{FF2B5EF4-FFF2-40B4-BE49-F238E27FC236}">
                <a16:creationId xmlns:a16="http://schemas.microsoft.com/office/drawing/2014/main" id="{A8FDE88A-B652-167C-53E5-2A179BB682E4}"/>
              </a:ext>
            </a:extLst>
          </p:cNvPr>
          <p:cNvSpPr/>
          <p:nvPr/>
        </p:nvSpPr>
        <p:spPr>
          <a:xfrm>
            <a:off x="10726103" y="7319098"/>
            <a:ext cx="2175400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000" b="1" dirty="0">
                <a:solidFill>
                  <a:srgbClr val="C00000"/>
                </a:solidFill>
                <a:latin typeface="Anonymous Pro"/>
                <a:ea typeface="Anonymous Pro"/>
                <a:cs typeface="Calibri"/>
                <a:sym typeface="Anonymous Pro"/>
              </a:rPr>
              <a:t>САС + 10% / </a:t>
            </a:r>
            <a:r>
              <a:rPr lang="ru-RU" sz="2000" b="1" dirty="0" err="1">
                <a:solidFill>
                  <a:srgbClr val="C00000"/>
                </a:solidFill>
                <a:latin typeface="Anonymous Pro"/>
                <a:ea typeface="Anonymous Pro"/>
                <a:cs typeface="Calibri"/>
                <a:sym typeface="Anonymous Pro"/>
              </a:rPr>
              <a:t>нед</a:t>
            </a:r>
            <a:endParaRPr sz="20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37;p13">
            <a:extLst>
              <a:ext uri="{FF2B5EF4-FFF2-40B4-BE49-F238E27FC236}">
                <a16:creationId xmlns:a16="http://schemas.microsoft.com/office/drawing/2014/main" id="{59BE6B02-6D2C-9844-9564-43FBDBF21F3A}"/>
              </a:ext>
            </a:extLst>
          </p:cNvPr>
          <p:cNvSpPr/>
          <p:nvPr/>
        </p:nvSpPr>
        <p:spPr>
          <a:xfrm>
            <a:off x="7810500" y="7915695"/>
            <a:ext cx="5091003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000" b="1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Восстановление бренда до прежнего уровня</a:t>
            </a:r>
            <a:endParaRPr sz="20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37;p13">
            <a:extLst>
              <a:ext uri="{FF2B5EF4-FFF2-40B4-BE49-F238E27FC236}">
                <a16:creationId xmlns:a16="http://schemas.microsoft.com/office/drawing/2014/main" id="{BE75FE85-981B-F1EE-17DF-D86ACBD92DC1}"/>
              </a:ext>
            </a:extLst>
          </p:cNvPr>
          <p:cNvSpPr/>
          <p:nvPr/>
        </p:nvSpPr>
        <p:spPr>
          <a:xfrm>
            <a:off x="6921500" y="8491916"/>
            <a:ext cx="5980003" cy="4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>
              <a:buClr>
                <a:srgbClr val="3A3E44"/>
              </a:buClr>
              <a:buSzPts val="2325"/>
            </a:pPr>
            <a:r>
              <a:rPr lang="ru-RU" sz="2000" b="1" dirty="0">
                <a:solidFill>
                  <a:srgbClr val="C00000"/>
                </a:solidFill>
                <a:latin typeface="Anonymous Pro"/>
                <a:ea typeface="Anonymous Pro"/>
                <a:cs typeface="Calibri"/>
                <a:sym typeface="Anonymous Pro"/>
              </a:rPr>
              <a:t>Двойная плата: потеря + восстановление</a:t>
            </a:r>
            <a:endParaRPr lang="ru-RU" sz="2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040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>
          <a:extLst>
            <a:ext uri="{FF2B5EF4-FFF2-40B4-BE49-F238E27FC236}">
              <a16:creationId xmlns:a16="http://schemas.microsoft.com/office/drawing/2014/main" id="{5467CD07-995B-75D5-408B-FE79A5692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21" descr="preencoded.png">
            <a:extLst>
              <a:ext uri="{FF2B5EF4-FFF2-40B4-BE49-F238E27FC236}">
                <a16:creationId xmlns:a16="http://schemas.microsoft.com/office/drawing/2014/main" id="{D206E68A-6AD1-7D69-B364-8535493068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1" descr="preencoded.png">
            <a:extLst>
              <a:ext uri="{FF2B5EF4-FFF2-40B4-BE49-F238E27FC236}">
                <a16:creationId xmlns:a16="http://schemas.microsoft.com/office/drawing/2014/main" id="{09E2B994-87F9-81C9-287E-E9AF92AC7E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386888"/>
            <a:ext cx="10967107" cy="90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1" descr="preencoded.png">
            <a:extLst>
              <a:ext uri="{FF2B5EF4-FFF2-40B4-BE49-F238E27FC236}">
                <a16:creationId xmlns:a16="http://schemas.microsoft.com/office/drawing/2014/main" id="{807204AE-EDDF-4FAE-9290-158E018CEF7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1">
            <a:extLst>
              <a:ext uri="{FF2B5EF4-FFF2-40B4-BE49-F238E27FC236}">
                <a16:creationId xmlns:a16="http://schemas.microsoft.com/office/drawing/2014/main" id="{27758D80-C075-54F6-5E74-59C69F4DCDA5}"/>
              </a:ext>
            </a:extLst>
          </p:cNvPr>
          <p:cNvSpPr/>
          <p:nvPr/>
        </p:nvSpPr>
        <p:spPr>
          <a:xfrm>
            <a:off x="2124075" y="1794560"/>
            <a:ext cx="9322858" cy="169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en-US" sz="3675" b="0" i="0" u="none" strike="noStrike" cap="none" dirty="0">
                <a:solidFill>
                  <a:srgbClr val="6B2D8C"/>
                </a:solidFill>
                <a:latin typeface="Tektur Medium"/>
                <a:ea typeface="Tektur Medium"/>
                <a:cs typeface="Tektur Medium"/>
                <a:sym typeface="Tektur Medium"/>
              </a:rPr>
              <a:t>Performance – </a:t>
            </a:r>
            <a:r>
              <a:rPr lang="ru-RU" sz="3675" b="0" i="0" u="none" strike="noStrike" cap="none" dirty="0">
                <a:solidFill>
                  <a:srgbClr val="6B2D8C"/>
                </a:solidFill>
                <a:latin typeface="Tektur Medium"/>
                <a:ea typeface="Tektur Medium"/>
                <a:cs typeface="Tektur Medium"/>
                <a:sym typeface="Tektur Medium"/>
              </a:rPr>
              <a:t>конверсия намерения.</a:t>
            </a:r>
            <a:br>
              <a:rPr lang="ru-RU" sz="3675" b="0" i="0" u="none" strike="noStrike" cap="none" dirty="0">
                <a:solidFill>
                  <a:srgbClr val="6B2D8C"/>
                </a:solidFill>
                <a:latin typeface="Tektur Medium"/>
                <a:ea typeface="Tektur Medium"/>
                <a:cs typeface="Tektur Medium"/>
                <a:sym typeface="Tektur Medium"/>
              </a:rPr>
            </a:br>
            <a:r>
              <a:rPr lang="ru-RU" sz="3675" b="0" i="0" u="none" strike="noStrike" cap="none" dirty="0">
                <a:solidFill>
                  <a:srgbClr val="6B2D8C"/>
                </a:solidFill>
                <a:latin typeface="Tektur Medium"/>
                <a:ea typeface="Tektur Medium"/>
                <a:cs typeface="Tektur Medium"/>
                <a:sym typeface="Tektur Medium"/>
              </a:rPr>
              <a:t>Бренд – создание намерения.</a:t>
            </a:r>
            <a:endParaRPr sz="36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21">
            <a:extLst>
              <a:ext uri="{FF2B5EF4-FFF2-40B4-BE49-F238E27FC236}">
                <a16:creationId xmlns:a16="http://schemas.microsoft.com/office/drawing/2014/main" id="{749C2666-EA63-CDBB-FCF6-4BCF5F3DE52E}"/>
              </a:ext>
            </a:extLst>
          </p:cNvPr>
          <p:cNvSpPr/>
          <p:nvPr/>
        </p:nvSpPr>
        <p:spPr>
          <a:xfrm>
            <a:off x="2124074" y="6915150"/>
            <a:ext cx="10247219" cy="79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ru-RU" sz="3675" b="0" i="0" u="none" strike="noStrike" cap="none" dirty="0">
                <a:solidFill>
                  <a:srgbClr val="6B2D8C"/>
                </a:solidFill>
                <a:latin typeface="Tektur Medium"/>
                <a:ea typeface="Calibri"/>
                <a:cs typeface="Calibri"/>
                <a:sym typeface="Tektur Medium"/>
              </a:rPr>
              <a:t>Бренд создает условие. </a:t>
            </a:r>
            <a:br>
              <a:rPr lang="ru-RU" sz="3675" b="0" i="0" u="none" strike="noStrike" cap="none" dirty="0">
                <a:solidFill>
                  <a:srgbClr val="6B2D8C"/>
                </a:solidFill>
                <a:latin typeface="Tektur Medium"/>
                <a:ea typeface="Calibri"/>
                <a:cs typeface="Calibri"/>
                <a:sym typeface="Tektur Medium"/>
              </a:rPr>
            </a:br>
            <a:r>
              <a:rPr lang="en-US" sz="3675" b="0" i="0" u="none" strike="noStrike" cap="none" dirty="0">
                <a:solidFill>
                  <a:srgbClr val="6B2D8C"/>
                </a:solidFill>
                <a:latin typeface="Tektur Medium"/>
                <a:ea typeface="Calibri"/>
                <a:cs typeface="Calibri"/>
                <a:sym typeface="Tektur Medium"/>
              </a:rPr>
              <a:t>Performance </a:t>
            </a:r>
            <a:r>
              <a:rPr lang="ru-RU" sz="3675" b="0" i="0" u="none" strike="noStrike" cap="none" dirty="0">
                <a:solidFill>
                  <a:srgbClr val="6B2D8C"/>
                </a:solidFill>
                <a:latin typeface="Tektur Medium"/>
                <a:ea typeface="Calibri"/>
                <a:cs typeface="Calibri"/>
                <a:sym typeface="Tektur Medium"/>
              </a:rPr>
              <a:t>дает результат.</a:t>
            </a:r>
            <a:endParaRPr sz="36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1">
            <a:extLst>
              <a:ext uri="{FF2B5EF4-FFF2-40B4-BE49-F238E27FC236}">
                <a16:creationId xmlns:a16="http://schemas.microsoft.com/office/drawing/2014/main" id="{49FF6D82-06AD-EC23-CFF5-CE1E78527FA2}"/>
              </a:ext>
            </a:extLst>
          </p:cNvPr>
          <p:cNvSpPr/>
          <p:nvPr/>
        </p:nvSpPr>
        <p:spPr>
          <a:xfrm>
            <a:off x="2124074" y="4430744"/>
            <a:ext cx="11229974" cy="81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ru-RU" sz="3675" dirty="0">
                <a:solidFill>
                  <a:srgbClr val="6B2D8C"/>
                </a:solidFill>
                <a:latin typeface="Tektur Medium"/>
                <a:ea typeface="Calibri"/>
                <a:cs typeface="Calibri"/>
                <a:sym typeface="Tektur Medium"/>
              </a:rPr>
              <a:t>Измеряйте «цену забвения» наравне с </a:t>
            </a:r>
            <a:r>
              <a:rPr lang="en-US" sz="3675" dirty="0">
                <a:solidFill>
                  <a:srgbClr val="6B2D8C"/>
                </a:solidFill>
                <a:latin typeface="Tektur Medium"/>
                <a:ea typeface="Calibri"/>
                <a:cs typeface="Calibri"/>
                <a:sym typeface="Tektur Medium"/>
              </a:rPr>
              <a:t>CAC</a:t>
            </a:r>
            <a:r>
              <a:rPr lang="ru-RU" sz="3675" dirty="0">
                <a:solidFill>
                  <a:srgbClr val="6B2D8C"/>
                </a:solidFill>
                <a:latin typeface="Tektur Medium"/>
                <a:ea typeface="Calibri"/>
                <a:cs typeface="Calibri"/>
                <a:sym typeface="Tektur Medium"/>
              </a:rPr>
              <a:t>.</a:t>
            </a:r>
            <a:endParaRPr sz="36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1">
            <a:extLst>
              <a:ext uri="{FF2B5EF4-FFF2-40B4-BE49-F238E27FC236}">
                <a16:creationId xmlns:a16="http://schemas.microsoft.com/office/drawing/2014/main" id="{3D74679E-6A99-BFBA-5812-97463256FBEB}"/>
              </a:ext>
            </a:extLst>
          </p:cNvPr>
          <p:cNvSpPr/>
          <p:nvPr/>
        </p:nvSpPr>
        <p:spPr>
          <a:xfrm>
            <a:off x="838014" y="2107406"/>
            <a:ext cx="7048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2E8B57"/>
              </a:buClr>
              <a:buSzPts val="12000"/>
              <a:buFont typeface="Tektur Medium"/>
              <a:buNone/>
            </a:pPr>
            <a:r>
              <a:rPr lang="en-US" sz="12000" b="0" i="0" u="none" strike="noStrike" cap="none" dirty="0">
                <a:solidFill>
                  <a:srgbClr val="2E8B57"/>
                </a:solidFill>
                <a:latin typeface="Tektur Medium"/>
                <a:ea typeface="Tektur Medium"/>
                <a:cs typeface="Tektur Medium"/>
                <a:sym typeface="Tektur Medium"/>
              </a:rPr>
              <a:t>1</a:t>
            </a:r>
            <a:endParaRPr sz="1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1">
            <a:extLst>
              <a:ext uri="{FF2B5EF4-FFF2-40B4-BE49-F238E27FC236}">
                <a16:creationId xmlns:a16="http://schemas.microsoft.com/office/drawing/2014/main" id="{670ECEC4-7FC6-2604-FA95-52A6FE699DD0}"/>
              </a:ext>
            </a:extLst>
          </p:cNvPr>
          <p:cNvSpPr/>
          <p:nvPr/>
        </p:nvSpPr>
        <p:spPr>
          <a:xfrm>
            <a:off x="666564" y="4648200"/>
            <a:ext cx="10477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2E8B57"/>
              </a:buClr>
              <a:buSzPts val="12000"/>
              <a:buFont typeface="Tektur Medium"/>
              <a:buNone/>
            </a:pPr>
            <a:r>
              <a:rPr lang="en-US" sz="12000" b="0" i="0" u="none" strike="noStrike" cap="none">
                <a:solidFill>
                  <a:srgbClr val="2E8B57"/>
                </a:solidFill>
                <a:latin typeface="Tektur Medium"/>
                <a:ea typeface="Tektur Medium"/>
                <a:cs typeface="Tektur Medium"/>
                <a:sym typeface="Tektur Medium"/>
              </a:rPr>
              <a:t>2</a:t>
            </a:r>
            <a:endParaRPr sz="1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21">
            <a:extLst>
              <a:ext uri="{FF2B5EF4-FFF2-40B4-BE49-F238E27FC236}">
                <a16:creationId xmlns:a16="http://schemas.microsoft.com/office/drawing/2014/main" id="{068EA4B1-90CB-5BD6-F227-DBE93EE16A64}"/>
              </a:ext>
            </a:extLst>
          </p:cNvPr>
          <p:cNvSpPr/>
          <p:nvPr/>
        </p:nvSpPr>
        <p:spPr>
          <a:xfrm>
            <a:off x="1714314" y="540093"/>
            <a:ext cx="11229975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864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6075"/>
              <a:buFont typeface="Tektur Medium"/>
              <a:buNone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Ключевые выводы</a:t>
            </a:r>
            <a:endParaRPr lang="ru-RU" sz="54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507" name="Google Shape;507;p21">
            <a:extLst>
              <a:ext uri="{FF2B5EF4-FFF2-40B4-BE49-F238E27FC236}">
                <a16:creationId xmlns:a16="http://schemas.microsoft.com/office/drawing/2014/main" id="{81748036-5A29-E335-4E22-9E3B0D867078}"/>
              </a:ext>
            </a:extLst>
          </p:cNvPr>
          <p:cNvSpPr/>
          <p:nvPr/>
        </p:nvSpPr>
        <p:spPr>
          <a:xfrm>
            <a:off x="695139" y="6953250"/>
            <a:ext cx="1000125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2E8B57"/>
              </a:buClr>
              <a:buSzPts val="12000"/>
              <a:buFont typeface="Tektur Medium"/>
              <a:buNone/>
            </a:pPr>
            <a:r>
              <a:rPr lang="en-US" sz="12000" b="0" i="0" u="none" strike="noStrike" cap="none">
                <a:solidFill>
                  <a:srgbClr val="2E8B57"/>
                </a:solidFill>
                <a:latin typeface="Tektur Medium"/>
                <a:ea typeface="Tektur Medium"/>
                <a:cs typeface="Tektur Medium"/>
                <a:sym typeface="Tektur Medium"/>
              </a:rPr>
              <a:t>3</a:t>
            </a:r>
            <a:endParaRPr sz="1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21" title="Group 2131331081.png">
            <a:extLst>
              <a:ext uri="{FF2B5EF4-FFF2-40B4-BE49-F238E27FC236}">
                <a16:creationId xmlns:a16="http://schemas.microsoft.com/office/drawing/2014/main" id="{95ACA4B6-C3F1-FD9D-D995-5B61FFB432F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900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1" title="Group 2131331081.png">
            <a:extLst>
              <a:ext uri="{FF2B5EF4-FFF2-40B4-BE49-F238E27FC236}">
                <a16:creationId xmlns:a16="http://schemas.microsoft.com/office/drawing/2014/main" id="{309A02EF-2003-D084-5227-584368C5FC1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2231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1" title="Group 2131331081.png">
            <a:extLst>
              <a:ext uri="{FF2B5EF4-FFF2-40B4-BE49-F238E27FC236}">
                <a16:creationId xmlns:a16="http://schemas.microsoft.com/office/drawing/2014/main" id="{47CE41D5-9091-111D-6D63-F4A45313DE4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7556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83;p15">
            <a:extLst>
              <a:ext uri="{FF2B5EF4-FFF2-40B4-BE49-F238E27FC236}">
                <a16:creationId xmlns:a16="http://schemas.microsoft.com/office/drawing/2014/main" id="{0E360443-D95D-2376-2084-7163B8837812}"/>
              </a:ext>
            </a:extLst>
          </p:cNvPr>
          <p:cNvSpPr/>
          <p:nvPr/>
        </p:nvSpPr>
        <p:spPr>
          <a:xfrm>
            <a:off x="2124074" y="3205067"/>
            <a:ext cx="9737725" cy="6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3A3E44"/>
              </a:buClr>
              <a:buSzPts val="2325"/>
            </a:pPr>
            <a:r>
              <a:rPr lang="ru-RU" sz="2400" dirty="0">
                <a:solidFill>
                  <a:srgbClr val="3A3E44"/>
                </a:solidFill>
                <a:latin typeface="Anonymous Pro"/>
                <a:ea typeface="Anonymous Pro"/>
              </a:rPr>
              <a:t>Без бренда </a:t>
            </a:r>
            <a:r>
              <a:rPr lang="ru-RU" sz="2400" dirty="0" err="1">
                <a:solidFill>
                  <a:srgbClr val="3A3E44"/>
                </a:solidFill>
                <a:latin typeface="Anonymous Pro"/>
                <a:ea typeface="Anonymous Pro"/>
              </a:rPr>
              <a:t>performance</a:t>
            </a:r>
            <a:r>
              <a:rPr lang="ru-RU" sz="2400" dirty="0">
                <a:solidFill>
                  <a:srgbClr val="3A3E44"/>
                </a:solidFill>
                <a:latin typeface="Anonymous Pro"/>
                <a:ea typeface="Anonymous Pro"/>
              </a:rPr>
              <a:t> работает на сужающейся аудитории,  </a:t>
            </a:r>
            <a:br>
              <a:rPr lang="ru-RU" sz="2400" dirty="0">
                <a:solidFill>
                  <a:srgbClr val="3A3E44"/>
                </a:solidFill>
                <a:latin typeface="Anonymous Pro"/>
                <a:ea typeface="Anonymous Pro"/>
              </a:rPr>
            </a:br>
            <a:r>
              <a:rPr lang="ru-RU" sz="2400" dirty="0">
                <a:solidFill>
                  <a:srgbClr val="3A3E44"/>
                </a:solidFill>
                <a:latin typeface="Anonymous Pro"/>
                <a:ea typeface="Anonymous Pro"/>
              </a:rPr>
              <a:t>а каждый следующий рубль инвестиций дает меньше, чем предыдущий.</a:t>
            </a:r>
          </a:p>
        </p:txBody>
      </p:sp>
      <p:sp>
        <p:nvSpPr>
          <p:cNvPr id="5" name="Google Shape;383;p15">
            <a:extLst>
              <a:ext uri="{FF2B5EF4-FFF2-40B4-BE49-F238E27FC236}">
                <a16:creationId xmlns:a16="http://schemas.microsoft.com/office/drawing/2014/main" id="{99C6EF7E-AC29-5C27-E100-F76EC0E1E6AB}"/>
              </a:ext>
            </a:extLst>
          </p:cNvPr>
          <p:cNvSpPr/>
          <p:nvPr/>
        </p:nvSpPr>
        <p:spPr>
          <a:xfrm>
            <a:off x="2124074" y="5199665"/>
            <a:ext cx="9576858" cy="89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3A3E44"/>
              </a:buClr>
              <a:buSzPts val="2325"/>
            </a:pPr>
            <a:r>
              <a:rPr lang="ru-RU" sz="2400" dirty="0">
                <a:solidFill>
                  <a:srgbClr val="3A3E44"/>
                </a:solidFill>
                <a:latin typeface="Anonymous Pro"/>
                <a:ea typeface="Anonymous Pro"/>
              </a:rPr>
              <a:t>Логика верна для любой </a:t>
            </a:r>
            <a:r>
              <a:rPr lang="ru-RU" sz="2400" dirty="0" err="1">
                <a:solidFill>
                  <a:srgbClr val="3A3E44"/>
                </a:solidFill>
                <a:latin typeface="Anonymous Pro"/>
                <a:ea typeface="Anonymous Pro"/>
              </a:rPr>
              <a:t>digital</a:t>
            </a:r>
            <a:r>
              <a:rPr lang="ru-RU" sz="2400" dirty="0">
                <a:solidFill>
                  <a:srgbClr val="3A3E44"/>
                </a:solidFill>
                <a:latin typeface="Anonymous Pro"/>
                <a:ea typeface="Anonymous Pro"/>
              </a:rPr>
              <a:t>-категории: финтех, недвижимость, образование, доставка.</a:t>
            </a:r>
          </a:p>
          <a:p>
            <a:pPr>
              <a:buClr>
                <a:srgbClr val="3A3E44"/>
              </a:buClr>
              <a:buSzPts val="2325"/>
            </a:pPr>
            <a:endParaRPr lang="ru-RU" sz="2400" dirty="0">
              <a:solidFill>
                <a:srgbClr val="3A3E44"/>
              </a:solidFill>
              <a:latin typeface="Anonymous Pro"/>
              <a:ea typeface="Anonymous Pro"/>
            </a:endParaRPr>
          </a:p>
        </p:txBody>
      </p:sp>
      <p:sp>
        <p:nvSpPr>
          <p:cNvPr id="6" name="Google Shape;383;p15">
            <a:extLst>
              <a:ext uri="{FF2B5EF4-FFF2-40B4-BE49-F238E27FC236}">
                <a16:creationId xmlns:a16="http://schemas.microsoft.com/office/drawing/2014/main" id="{1C945162-EE39-B620-0722-54A47405F7E5}"/>
              </a:ext>
            </a:extLst>
          </p:cNvPr>
          <p:cNvSpPr/>
          <p:nvPr/>
        </p:nvSpPr>
        <p:spPr>
          <a:xfrm>
            <a:off x="2124073" y="7932414"/>
            <a:ext cx="11998293" cy="89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3A3E44"/>
              </a:buClr>
              <a:buSzPts val="2325"/>
            </a:pPr>
            <a:r>
              <a:rPr lang="ru-RU" sz="2400" dirty="0">
                <a:solidFill>
                  <a:srgbClr val="3A3E44"/>
                </a:solidFill>
                <a:latin typeface="Anonymous Pro"/>
                <a:ea typeface="Anonymous Pro"/>
              </a:rPr>
              <a:t>Отключить бренд – это не сэкономить. </a:t>
            </a:r>
            <a:br>
              <a:rPr lang="ru-RU" sz="2400" dirty="0">
                <a:solidFill>
                  <a:srgbClr val="3A3E44"/>
                </a:solidFill>
                <a:latin typeface="Anonymous Pro"/>
                <a:ea typeface="Anonymous Pro"/>
              </a:rPr>
            </a:br>
            <a:r>
              <a:rPr lang="ru-RU" sz="2400" dirty="0">
                <a:solidFill>
                  <a:srgbClr val="3A3E44"/>
                </a:solidFill>
                <a:latin typeface="Anonymous Pro"/>
                <a:ea typeface="Anonymous Pro"/>
              </a:rPr>
              <a:t>Это значит «взять кредит под бешеный %, который невозможно вернуть»</a:t>
            </a:r>
          </a:p>
          <a:p>
            <a:pPr>
              <a:buClr>
                <a:srgbClr val="3A3E44"/>
              </a:buClr>
              <a:buSzPts val="2325"/>
            </a:pPr>
            <a:endParaRPr lang="ru-RU" sz="2400" dirty="0">
              <a:solidFill>
                <a:srgbClr val="3A3E44"/>
              </a:solidFill>
              <a:latin typeface="Anonymous Pro"/>
              <a:ea typeface="Anonymous Pro"/>
            </a:endParaRPr>
          </a:p>
        </p:txBody>
      </p:sp>
      <p:pic>
        <p:nvPicPr>
          <p:cNvPr id="7" name="Google Shape;800;p34" descr="preencoded.png">
            <a:extLst>
              <a:ext uri="{FF2B5EF4-FFF2-40B4-BE49-F238E27FC236}">
                <a16:creationId xmlns:a16="http://schemas.microsoft.com/office/drawing/2014/main" id="{97B42381-808D-5EEA-C35C-16CBE10CAB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994181"/>
            <a:ext cx="18288000" cy="327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90;p33" descr="preencoded.png">
            <a:extLst>
              <a:ext uri="{FF2B5EF4-FFF2-40B4-BE49-F238E27FC236}">
                <a16:creationId xmlns:a16="http://schemas.microsoft.com/office/drawing/2014/main" id="{62E4F3E1-CB4C-E84E-2FCC-D4CF4B654B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04684" y="0"/>
            <a:ext cx="3224578" cy="1049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95;p21" descr="preencoded.png">
            <a:extLst>
              <a:ext uri="{FF2B5EF4-FFF2-40B4-BE49-F238E27FC236}">
                <a16:creationId xmlns:a16="http://schemas.microsoft.com/office/drawing/2014/main" id="{0945EB40-657C-7698-4A00-387DAF8BC37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684751" y="0"/>
            <a:ext cx="2686052" cy="581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904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>
          <a:extLst>
            <a:ext uri="{FF2B5EF4-FFF2-40B4-BE49-F238E27FC236}">
              <a16:creationId xmlns:a16="http://schemas.microsoft.com/office/drawing/2014/main" id="{325CB944-4907-2121-2B6B-95F7E0BDD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35" descr="preencoded.png">
            <a:extLst>
              <a:ext uri="{FF2B5EF4-FFF2-40B4-BE49-F238E27FC236}">
                <a16:creationId xmlns:a16="http://schemas.microsoft.com/office/drawing/2014/main" id="{8D50CEBA-65A4-712B-BD6E-057082DC65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35" descr="preencoded.png">
            <a:extLst>
              <a:ext uri="{FF2B5EF4-FFF2-40B4-BE49-F238E27FC236}">
                <a16:creationId xmlns:a16="http://schemas.microsoft.com/office/drawing/2014/main" id="{A10AB2F0-2F8E-8083-9531-EB8EB9920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284762"/>
            <a:ext cx="18288000" cy="600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35" descr="preencoded.png">
            <a:extLst>
              <a:ext uri="{FF2B5EF4-FFF2-40B4-BE49-F238E27FC236}">
                <a16:creationId xmlns:a16="http://schemas.microsoft.com/office/drawing/2014/main" id="{BBA630BD-97A1-EF13-1237-29E500EC268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144" y="4020255"/>
            <a:ext cx="4473728" cy="459464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35">
            <a:extLst>
              <a:ext uri="{FF2B5EF4-FFF2-40B4-BE49-F238E27FC236}">
                <a16:creationId xmlns:a16="http://schemas.microsoft.com/office/drawing/2014/main" id="{9D7C0D34-17E0-48BA-8225-846FD461B67B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r>
              <a:rPr lang="en-US" sz="2325" b="0" i="0" u="none" strike="noStrike" cap="none">
                <a:solidFill>
                  <a:srgbClr val="8B8B8C"/>
                </a:solidFill>
                <a:latin typeface="Anonymous Pro"/>
                <a:ea typeface="Anonymous Pro"/>
                <a:cs typeface="Anonymous Pro"/>
                <a:sym typeface="Anonymous Pro"/>
              </a:rPr>
              <a:t>00</a:t>
            </a:r>
            <a:endParaRPr sz="23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35">
            <a:extLst>
              <a:ext uri="{FF2B5EF4-FFF2-40B4-BE49-F238E27FC236}">
                <a16:creationId xmlns:a16="http://schemas.microsoft.com/office/drawing/2014/main" id="{65AA2DCA-B2C8-D127-FA31-34F27F802ED5}"/>
              </a:ext>
            </a:extLst>
          </p:cNvPr>
          <p:cNvSpPr/>
          <p:nvPr/>
        </p:nvSpPr>
        <p:spPr>
          <a:xfrm>
            <a:off x="649212" y="1661369"/>
            <a:ext cx="12977142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31250"/>
              </a:lnSpc>
              <a:buClr>
                <a:srgbClr val="0A1C3A"/>
              </a:buClr>
              <a:buSzPts val="10800"/>
            </a:pPr>
            <a:r>
              <a:rPr lang="ru-RU" sz="3200" dirty="0">
                <a:solidFill>
                  <a:srgbClr val="0A1C3A"/>
                </a:solidFill>
                <a:latin typeface="Tektur Medium"/>
                <a:sym typeface="Tektur Medium"/>
              </a:rPr>
              <a:t>Билет стоит 150 ₽. Это цена одной попытки.</a:t>
            </a:r>
            <a:br>
              <a:rPr lang="ru-RU" sz="3200" dirty="0">
                <a:solidFill>
                  <a:srgbClr val="0A1C3A"/>
                </a:solidFill>
                <a:latin typeface="Tektur Medium"/>
                <a:sym typeface="Tektur Medium"/>
              </a:rPr>
            </a:br>
            <a:br>
              <a:rPr lang="ru-RU" sz="3200" dirty="0">
                <a:solidFill>
                  <a:srgbClr val="0A1C3A"/>
                </a:solidFill>
                <a:latin typeface="Tektur Medium"/>
                <a:sym typeface="Tektur Medium"/>
              </a:rPr>
            </a:br>
            <a:r>
              <a:rPr lang="ru-RU" sz="3200" dirty="0">
                <a:solidFill>
                  <a:srgbClr val="0A1C3A"/>
                </a:solidFill>
                <a:latin typeface="Tektur Medium"/>
              </a:rPr>
              <a:t>Но право на эту попытку – ощущение, которое создаёт бренд. </a:t>
            </a:r>
            <a:br>
              <a:rPr lang="ru-RU" sz="3200" dirty="0">
                <a:solidFill>
                  <a:srgbClr val="0A1C3A"/>
                </a:solidFill>
                <a:latin typeface="Tektur Medium"/>
              </a:rPr>
            </a:br>
            <a:r>
              <a:rPr lang="ru-RU" sz="3200" dirty="0">
                <a:solidFill>
                  <a:srgbClr val="0A1C3A"/>
                </a:solidFill>
                <a:latin typeface="Tektur Medium"/>
              </a:rPr>
              <a:t>И его нельзя оптимизировать по CPA.</a:t>
            </a:r>
            <a:endParaRPr lang="ru-RU" sz="32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825" name="Google Shape;825;p35">
            <a:extLst>
              <a:ext uri="{FF2B5EF4-FFF2-40B4-BE49-F238E27FC236}">
                <a16:creationId xmlns:a16="http://schemas.microsoft.com/office/drawing/2014/main" id="{0C97F362-1DA6-CB61-F01A-E46BD9448FA3}"/>
              </a:ext>
            </a:extLst>
          </p:cNvPr>
          <p:cNvSpPr/>
          <p:nvPr/>
        </p:nvSpPr>
        <p:spPr>
          <a:xfrm>
            <a:off x="3157955" y="7601111"/>
            <a:ext cx="2428105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3A3E44"/>
              </a:buClr>
              <a:buSzPts val="2325"/>
            </a:pPr>
            <a:r>
              <a:rPr lang="en-US" sz="2325" dirty="0">
                <a:solidFill>
                  <a:srgbClr val="3A3E44"/>
                </a:solidFill>
                <a:latin typeface="Anonymous Pro"/>
                <a:ea typeface="Anonymous Pro"/>
                <a:sym typeface="Anonymous Pro"/>
              </a:rPr>
              <a:t>@</a:t>
            </a:r>
            <a:r>
              <a:rPr lang="ru-RU" sz="2325" dirty="0">
                <a:solidFill>
                  <a:srgbClr val="3A3E44"/>
                </a:solidFill>
                <a:latin typeface="Anonymous Pro"/>
                <a:ea typeface="Anonymous Pro"/>
              </a:rPr>
              <a:t>mevstegneev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CCF402-B5FC-EBA6-72FF-2529076D91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934092" y="1700923"/>
            <a:ext cx="6439558" cy="8586077"/>
          </a:xfrm>
          <a:prstGeom prst="rect">
            <a:avLst/>
          </a:prstGeom>
        </p:spPr>
      </p:pic>
      <p:sp>
        <p:nvSpPr>
          <p:cNvPr id="8" name="Google Shape;249;p8">
            <a:extLst>
              <a:ext uri="{FF2B5EF4-FFF2-40B4-BE49-F238E27FC236}">
                <a16:creationId xmlns:a16="http://schemas.microsoft.com/office/drawing/2014/main" id="{92809CD2-E704-2C54-D86B-3BF525842AF2}"/>
              </a:ext>
            </a:extLst>
          </p:cNvPr>
          <p:cNvSpPr/>
          <p:nvPr/>
        </p:nvSpPr>
        <p:spPr>
          <a:xfrm>
            <a:off x="6934200" y="5136094"/>
            <a:ext cx="4674564" cy="55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D32F2F"/>
              </a:buClr>
              <a:buSzPts val="3675"/>
              <a:buFont typeface="Tektur Medium"/>
              <a:buNone/>
            </a:pPr>
            <a:r>
              <a:rPr lang="ru-RU" sz="3675" b="0" i="0" u="none" strike="noStrike" cap="none" dirty="0">
                <a:solidFill>
                  <a:srgbClr val="D32F2F"/>
                </a:solidFill>
                <a:latin typeface="Tektur Medium"/>
                <a:ea typeface="Tektur Medium"/>
                <a:cs typeface="Tektur Medium"/>
                <a:sym typeface="Tektur Medium"/>
              </a:rPr>
              <a:t>Михаил Евстегнеев</a:t>
            </a:r>
            <a:endParaRPr sz="36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50;p8">
            <a:extLst>
              <a:ext uri="{FF2B5EF4-FFF2-40B4-BE49-F238E27FC236}">
                <a16:creationId xmlns:a16="http://schemas.microsoft.com/office/drawing/2014/main" id="{CA4D34B0-E7FB-E0A6-4351-0DF6BE52B080}"/>
              </a:ext>
            </a:extLst>
          </p:cNvPr>
          <p:cNvSpPr/>
          <p:nvPr/>
        </p:nvSpPr>
        <p:spPr>
          <a:xfrm>
            <a:off x="6934200" y="5832752"/>
            <a:ext cx="55435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325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Лидер электронной коммерции</a:t>
            </a: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51;p8">
            <a:extLst>
              <a:ext uri="{FF2B5EF4-FFF2-40B4-BE49-F238E27FC236}">
                <a16:creationId xmlns:a16="http://schemas.microsoft.com/office/drawing/2014/main" id="{481EC3E2-0A63-76FA-DEB5-CE358F154A2D}"/>
              </a:ext>
            </a:extLst>
          </p:cNvPr>
          <p:cNvSpPr/>
          <p:nvPr/>
        </p:nvSpPr>
        <p:spPr>
          <a:xfrm>
            <a:off x="6934200" y="6317575"/>
            <a:ext cx="4124325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132258"/>
              </a:lnSpc>
              <a:spcBef>
                <a:spcPts val="0"/>
              </a:spcBef>
              <a:spcAft>
                <a:spcPts val="0"/>
              </a:spcAft>
              <a:buClr>
                <a:srgbClr val="D32F2F"/>
              </a:buClr>
              <a:buSzPts val="2325"/>
              <a:buFont typeface="Tektur"/>
              <a:buNone/>
            </a:pPr>
            <a:r>
              <a:rPr lang="ru-RU" sz="2325" b="1" i="0" u="none" strike="noStrike" cap="none" dirty="0">
                <a:solidFill>
                  <a:srgbClr val="D32F2F"/>
                </a:solidFill>
                <a:latin typeface="Tektur"/>
                <a:ea typeface="Tektur"/>
                <a:cs typeface="Tektur"/>
                <a:sym typeface="Tektur"/>
              </a:rPr>
              <a:t>Столото</a:t>
            </a: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47;p8">
            <a:extLst>
              <a:ext uri="{FF2B5EF4-FFF2-40B4-BE49-F238E27FC236}">
                <a16:creationId xmlns:a16="http://schemas.microsoft.com/office/drawing/2014/main" id="{6A638890-BADC-7A7E-B970-365E9ADD6481}"/>
              </a:ext>
            </a:extLst>
          </p:cNvPr>
          <p:cNvSpPr/>
          <p:nvPr/>
        </p:nvSpPr>
        <p:spPr>
          <a:xfrm>
            <a:off x="6934200" y="6862024"/>
            <a:ext cx="4674564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2000" b="0" i="1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Ex</a:t>
            </a:r>
            <a:r>
              <a:rPr lang="ru-RU" sz="2000" b="0" i="1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  <a:r>
              <a:rPr lang="en-US" sz="2000" b="0" i="1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 – digital</a:t>
            </a:r>
            <a:r>
              <a:rPr lang="ru-RU" sz="2000" b="0" i="1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-направления Альфа-Банк, Газпромбанк, Яндекс</a:t>
            </a:r>
            <a:r>
              <a:rPr lang="en-US" sz="2000" b="0" i="1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  <a:endParaRPr sz="20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902394-E5D6-69DD-D75F-D4F57425A3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648757" y="4284762"/>
            <a:ext cx="3446500" cy="34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8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A8ACEB06-DD05-4347-E56B-3CAB7A428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14" descr="preencoded.png">
            <a:extLst>
              <a:ext uri="{FF2B5EF4-FFF2-40B4-BE49-F238E27FC236}">
                <a16:creationId xmlns:a16="http://schemas.microsoft.com/office/drawing/2014/main" id="{BC023AEC-AEE3-CB84-B94A-149A6B3A3D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4" descr="preencoded.png">
            <a:extLst>
              <a:ext uri="{FF2B5EF4-FFF2-40B4-BE49-F238E27FC236}">
                <a16:creationId xmlns:a16="http://schemas.microsoft.com/office/drawing/2014/main" id="{8F23F8EF-A4B7-79A1-D2C5-9CEF1F4CB5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9549" y="9523400"/>
            <a:ext cx="10248901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4" descr="preencoded.png">
            <a:extLst>
              <a:ext uri="{FF2B5EF4-FFF2-40B4-BE49-F238E27FC236}">
                <a16:creationId xmlns:a16="http://schemas.microsoft.com/office/drawing/2014/main" id="{4AD625C2-7DB3-5740-14DF-98D4B05886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9549" y="0"/>
            <a:ext cx="10248901" cy="211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4" descr="preencoded.png">
            <a:extLst>
              <a:ext uri="{FF2B5EF4-FFF2-40B4-BE49-F238E27FC236}">
                <a16:creationId xmlns:a16="http://schemas.microsoft.com/office/drawing/2014/main" id="{AAA647FD-B927-CA7B-05E2-3218F66D107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82" y="2063917"/>
            <a:ext cx="18107025" cy="553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4" descr="preencoded.png">
            <a:extLst>
              <a:ext uri="{FF2B5EF4-FFF2-40B4-BE49-F238E27FC236}">
                <a16:creationId xmlns:a16="http://schemas.microsoft.com/office/drawing/2014/main" id="{C19F6379-0F1F-A6F2-ADC8-E28772FD57A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56431" y="2866267"/>
            <a:ext cx="7905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4" descr="preencoded.png">
            <a:extLst>
              <a:ext uri="{FF2B5EF4-FFF2-40B4-BE49-F238E27FC236}">
                <a16:creationId xmlns:a16="http://schemas.microsoft.com/office/drawing/2014/main" id="{9733B52B-E0E3-8E2C-3100-DB4CBF770C0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58696" y="5983192"/>
            <a:ext cx="838200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4" descr="preencoded.png">
            <a:extLst>
              <a:ext uri="{FF2B5EF4-FFF2-40B4-BE49-F238E27FC236}">
                <a16:creationId xmlns:a16="http://schemas.microsoft.com/office/drawing/2014/main" id="{1F405B0A-8541-C877-9FB8-4ED5034C169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4">
            <a:extLst>
              <a:ext uri="{FF2B5EF4-FFF2-40B4-BE49-F238E27FC236}">
                <a16:creationId xmlns:a16="http://schemas.microsoft.com/office/drawing/2014/main" id="{53B47000-DEC8-09E1-908B-C4C569164D13}"/>
              </a:ext>
            </a:extLst>
          </p:cNvPr>
          <p:cNvSpPr/>
          <p:nvPr/>
        </p:nvSpPr>
        <p:spPr>
          <a:xfrm>
            <a:off x="4730261" y="2693938"/>
            <a:ext cx="8827476" cy="330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31707"/>
              </a:lnSpc>
              <a:buClr>
                <a:srgbClr val="D32F2F"/>
              </a:buClr>
              <a:buSzPts val="3075"/>
            </a:pPr>
            <a:r>
              <a:rPr lang="ru-RU" sz="3200" b="0" i="0" u="none" strike="noStrike" cap="none" dirty="0">
                <a:solidFill>
                  <a:schemeClr val="tx1"/>
                </a:solidFill>
                <a:latin typeface="Tektur Medium"/>
                <a:ea typeface="Calibri"/>
                <a:cs typeface="Calibri"/>
                <a:sym typeface="Tektur Medium"/>
              </a:rPr>
              <a:t>Билет «Русского лото» стоит 150 </a:t>
            </a:r>
            <a:r>
              <a:rPr lang="ru-RU" sz="3200" dirty="0">
                <a:solidFill>
                  <a:schemeClr val="tx1"/>
                </a:solidFill>
                <a:latin typeface="Tektur Medium"/>
                <a:ea typeface="Calibri"/>
                <a:cs typeface="Calibri"/>
                <a:sym typeface="Tektur Medium"/>
              </a:rPr>
              <a:t>рублей.</a:t>
            </a:r>
            <a:r>
              <a:rPr lang="ru-RU" sz="3200" dirty="0">
                <a:solidFill>
                  <a:schemeClr val="tx1"/>
                </a:solidFill>
                <a:latin typeface="Tektur Medium"/>
                <a:cs typeface="Calibri"/>
              </a:rPr>
              <a:t> </a:t>
            </a:r>
            <a:endParaRPr lang="ru-RU" sz="3200" dirty="0">
              <a:solidFill>
                <a:schemeClr val="tx1"/>
              </a:solidFill>
              <a:latin typeface="Tektur Medium"/>
              <a:cs typeface="Calibri"/>
              <a:sym typeface="Tektur Medium"/>
            </a:endParaRPr>
          </a:p>
          <a:p>
            <a:pPr lvl="0" algn="ctr">
              <a:lnSpc>
                <a:spcPct val="131707"/>
              </a:lnSpc>
              <a:buClr>
                <a:srgbClr val="D32F2F"/>
              </a:buClr>
              <a:buSzPts val="3075"/>
            </a:pPr>
            <a:r>
              <a:rPr lang="ru-RU" sz="4000" b="0" i="0" u="none" strike="noStrike" cap="none" dirty="0">
                <a:solidFill>
                  <a:srgbClr val="D32F2F"/>
                </a:solidFill>
                <a:latin typeface="Tektur Medium"/>
                <a:ea typeface="Calibri"/>
                <a:cs typeface="Calibri"/>
                <a:sym typeface="Tektur Medium"/>
              </a:rPr>
              <a:t>Суперприз </a:t>
            </a:r>
            <a:r>
              <a:rPr lang="ru-RU" sz="4000" dirty="0">
                <a:solidFill>
                  <a:srgbClr val="D32F2F"/>
                </a:solidFill>
                <a:latin typeface="Tektur Medium"/>
                <a:ea typeface="Calibri"/>
                <a:cs typeface="Calibri"/>
                <a:sym typeface="Tektur Medium"/>
              </a:rPr>
              <a:t>– </a:t>
            </a:r>
            <a:r>
              <a:rPr lang="ru-RU" sz="4000" b="1" dirty="0">
                <a:solidFill>
                  <a:srgbClr val="D32F2F"/>
                </a:solidFill>
                <a:latin typeface="Tektur Medium"/>
                <a:ea typeface="Calibri"/>
                <a:cs typeface="Calibri"/>
                <a:sym typeface="Tektur Medium"/>
              </a:rPr>
              <a:t>800 000 000 рублей</a:t>
            </a:r>
            <a:r>
              <a:rPr lang="ru-RU" sz="4000" dirty="0">
                <a:solidFill>
                  <a:srgbClr val="D32F2F"/>
                </a:solidFill>
                <a:latin typeface="Tektur Medium"/>
                <a:ea typeface="Calibri"/>
                <a:cs typeface="Calibri"/>
                <a:sym typeface="Tektur Medium"/>
              </a:rPr>
              <a:t>.</a:t>
            </a:r>
          </a:p>
          <a:p>
            <a:pPr marL="0" marR="0" lvl="0" indent="0" algn="ctr" rtl="0">
              <a:lnSpc>
                <a:spcPct val="131707"/>
              </a:lnSpc>
              <a:spcBef>
                <a:spcPts val="0"/>
              </a:spcBef>
              <a:spcAft>
                <a:spcPts val="0"/>
              </a:spcAft>
              <a:buClr>
                <a:srgbClr val="D32F2F"/>
              </a:buClr>
              <a:buSzPts val="3075"/>
              <a:buFont typeface="Tektur Medium"/>
              <a:buNone/>
            </a:pPr>
            <a:endParaRPr lang="ru-RU" sz="1200" b="0" i="0" u="none" strike="noStrike" cap="none" dirty="0">
              <a:solidFill>
                <a:srgbClr val="D32F2F"/>
              </a:solidFill>
              <a:latin typeface="Tektur Medium"/>
              <a:ea typeface="Calibri"/>
              <a:cs typeface="Calibri"/>
              <a:sym typeface="Tektur Medium"/>
            </a:endParaRPr>
          </a:p>
          <a:p>
            <a:pPr marL="0" marR="0" lvl="0" indent="0" algn="ctr" rtl="0">
              <a:lnSpc>
                <a:spcPct val="131707"/>
              </a:lnSpc>
              <a:spcBef>
                <a:spcPts val="0"/>
              </a:spcBef>
              <a:spcAft>
                <a:spcPts val="0"/>
              </a:spcAft>
              <a:buClr>
                <a:srgbClr val="D32F2F"/>
              </a:buClr>
              <a:buSzPts val="3075"/>
              <a:buFont typeface="Tektur Medium"/>
              <a:buNone/>
            </a:pPr>
            <a:r>
              <a:rPr lang="ru-RU" sz="3200" b="0" i="0" u="none" strike="noStrike" cap="none" dirty="0">
                <a:solidFill>
                  <a:schemeClr val="tx1"/>
                </a:solidFill>
                <a:latin typeface="Tektur Medium"/>
                <a:ea typeface="Calibri"/>
                <a:cs typeface="Calibri"/>
                <a:sym typeface="Tektur Medium"/>
              </a:rPr>
              <a:t>Кто-то</a:t>
            </a:r>
            <a:r>
              <a:rPr lang="ru-RU" sz="3200" dirty="0">
                <a:solidFill>
                  <a:schemeClr val="tx1"/>
                </a:solidFill>
                <a:latin typeface="Tektur Medium"/>
                <a:ea typeface="Calibri"/>
                <a:cs typeface="Calibri"/>
                <a:sym typeface="Tektur Medium"/>
              </a:rPr>
              <a:t> выиграет эти деньги.</a:t>
            </a:r>
            <a:br>
              <a:rPr lang="ru-RU" sz="3200" dirty="0">
                <a:solidFill>
                  <a:schemeClr val="tx1"/>
                </a:solidFill>
                <a:latin typeface="Tektur Medium"/>
                <a:ea typeface="Calibri"/>
                <a:cs typeface="Calibri"/>
                <a:sym typeface="Tektur Medium"/>
              </a:rPr>
            </a:br>
            <a:r>
              <a:rPr lang="ru-RU" sz="3200" dirty="0">
                <a:solidFill>
                  <a:schemeClr val="tx1"/>
                </a:solidFill>
                <a:latin typeface="Tektur Medium"/>
                <a:ea typeface="Calibri"/>
                <a:cs typeface="Calibri"/>
                <a:sym typeface="Tektur Medium"/>
              </a:rPr>
              <a:t>И пока идет тираж, </a:t>
            </a:r>
            <a:br>
              <a:rPr lang="ru-RU" sz="3200" dirty="0">
                <a:solidFill>
                  <a:srgbClr val="D32F2F"/>
                </a:solidFill>
                <a:latin typeface="Tektur Medium"/>
                <a:ea typeface="Calibri"/>
                <a:cs typeface="Calibri"/>
                <a:sym typeface="Tektur Medium"/>
              </a:rPr>
            </a:br>
            <a:r>
              <a:rPr lang="ru-RU" sz="3600" dirty="0">
                <a:solidFill>
                  <a:srgbClr val="D32F2F"/>
                </a:solidFill>
                <a:latin typeface="Tektur Medium"/>
                <a:ea typeface="Calibri"/>
                <a:cs typeface="Calibri"/>
                <a:sym typeface="Tektur Medium"/>
              </a:rPr>
              <a:t>вы мечтаете, что они уже принадлежат вам.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4">
            <a:extLst>
              <a:ext uri="{FF2B5EF4-FFF2-40B4-BE49-F238E27FC236}">
                <a16:creationId xmlns:a16="http://schemas.microsoft.com/office/drawing/2014/main" id="{CB5820B4-4B96-28CC-3670-4EC77E3B44EA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14" title="Group 2131331081.png">
            <a:extLst>
              <a:ext uri="{FF2B5EF4-FFF2-40B4-BE49-F238E27FC236}">
                <a16:creationId xmlns:a16="http://schemas.microsoft.com/office/drawing/2014/main" id="{BE3E130F-0199-05E9-AB97-0BFF4AD8C81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6900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4" title="Group 2131331081.png">
            <a:extLst>
              <a:ext uri="{FF2B5EF4-FFF2-40B4-BE49-F238E27FC236}">
                <a16:creationId xmlns:a16="http://schemas.microsoft.com/office/drawing/2014/main" id="{5BBE7C50-5880-3C8B-5D4B-43C4B8F39CB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82231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4" title="Group 2131331081.png">
            <a:extLst>
              <a:ext uri="{FF2B5EF4-FFF2-40B4-BE49-F238E27FC236}">
                <a16:creationId xmlns:a16="http://schemas.microsoft.com/office/drawing/2014/main" id="{778A5610-A9C6-B2C4-15D7-566031DFE5B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7556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60;p14">
            <a:extLst>
              <a:ext uri="{FF2B5EF4-FFF2-40B4-BE49-F238E27FC236}">
                <a16:creationId xmlns:a16="http://schemas.microsoft.com/office/drawing/2014/main" id="{5FE5D2E6-A364-AFD2-D15D-361935C6AD93}"/>
              </a:ext>
            </a:extLst>
          </p:cNvPr>
          <p:cNvSpPr/>
          <p:nvPr/>
        </p:nvSpPr>
        <p:spPr>
          <a:xfrm>
            <a:off x="3018455" y="7322811"/>
            <a:ext cx="12182477" cy="205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30864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ru-RU" sz="4400" dirty="0">
                <a:solidFill>
                  <a:srgbClr val="0A1C3A"/>
                </a:solidFill>
                <a:latin typeface="Tektur Medium"/>
                <a:ea typeface="Calibri"/>
                <a:cs typeface="Calibri"/>
                <a:sym typeface="Tektur Medium"/>
              </a:rPr>
              <a:t>А теперь измерьте эту мечту по С</a:t>
            </a:r>
            <a:r>
              <a:rPr lang="en-US" sz="4400" dirty="0">
                <a:solidFill>
                  <a:srgbClr val="0A1C3A"/>
                </a:solidFill>
                <a:latin typeface="Tektur Medium"/>
                <a:ea typeface="Calibri"/>
                <a:cs typeface="Calibri"/>
                <a:sym typeface="Tektur Medium"/>
              </a:rPr>
              <a:t>AC</a:t>
            </a:r>
            <a:r>
              <a:rPr lang="ru-RU" sz="4400" dirty="0">
                <a:solidFill>
                  <a:srgbClr val="0A1C3A"/>
                </a:solidFill>
                <a:latin typeface="Tektur Medium"/>
                <a:ea typeface="Calibri"/>
                <a:cs typeface="Calibri"/>
                <a:sym typeface="Tektur Medium"/>
              </a:rPr>
              <a:t>.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681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4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8" descr="preencoded.png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03275" y="0"/>
            <a:ext cx="4584725" cy="166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0875" y="9427890"/>
            <a:ext cx="8486775" cy="85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/>
          <p:cNvPicPr preferRelativeResize="0"/>
          <p:nvPr/>
        </p:nvPicPr>
        <p:blipFill>
          <a:blip r:embed="rId6">
            <a:alphaModFix/>
          </a:blip>
          <a:srcRect/>
          <a:stretch/>
        </p:blipFill>
        <p:spPr>
          <a:xfrm>
            <a:off x="647700" y="3018397"/>
            <a:ext cx="4095750" cy="40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41144" y="2180397"/>
            <a:ext cx="7905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85061" y="8633810"/>
            <a:ext cx="838200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/>
          <p:nvPr/>
        </p:nvSpPr>
        <p:spPr>
          <a:xfrm>
            <a:off x="1457324" y="666750"/>
            <a:ext cx="7284339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864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ru-RU" sz="6075" b="0" i="0" u="none" strike="noStrike" cap="none" dirty="0">
                <a:solidFill>
                  <a:srgbClr val="0A1C3A"/>
                </a:solidFill>
                <a:latin typeface="Tektur Medium"/>
                <a:ea typeface="Tektur Medium"/>
                <a:cs typeface="Tektur Medium"/>
                <a:sym typeface="Tektur Medium"/>
              </a:rPr>
              <a:t>Сегодня с вами</a:t>
            </a:r>
            <a:endParaRPr sz="60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10041144" y="2950178"/>
            <a:ext cx="7954383" cy="387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3200" b="1" dirty="0">
                <a:solidFill>
                  <a:srgbClr val="3A3E44"/>
                </a:solidFill>
                <a:latin typeface="Anonymous Pro"/>
                <a:ea typeface="Anonymous Pro"/>
              </a:rPr>
              <a:t>Русское лото – главная лотерея страны</a:t>
            </a:r>
            <a:r>
              <a:rPr lang="ru-RU" sz="3200" dirty="0">
                <a:solidFill>
                  <a:srgbClr val="3A3E44"/>
                </a:solidFill>
                <a:latin typeface="Anonymous Pro"/>
                <a:ea typeface="Anonymous Pro"/>
              </a:rPr>
              <a:t> </a:t>
            </a:r>
          </a:p>
          <a:p>
            <a:r>
              <a:rPr lang="ru-RU" sz="2325" dirty="0">
                <a:solidFill>
                  <a:srgbClr val="3A3E44"/>
                </a:solidFill>
                <a:latin typeface="Anonymous Pro"/>
                <a:ea typeface="Anonymous Pro"/>
              </a:rPr>
              <a:t>в 2024 году отметила своё 30-летие.</a:t>
            </a:r>
            <a:br>
              <a:rPr lang="ru-RU" sz="2325" dirty="0">
                <a:solidFill>
                  <a:srgbClr val="3A3E44"/>
                </a:solidFill>
                <a:latin typeface="Anonymous Pro"/>
                <a:ea typeface="Anonymous Pro"/>
              </a:rPr>
            </a:br>
            <a:endParaRPr lang="ru-RU" sz="2325" dirty="0">
              <a:solidFill>
                <a:srgbClr val="3A3E44"/>
              </a:solidFill>
              <a:latin typeface="Anonymous Pro"/>
              <a:ea typeface="Anonymous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A3E44"/>
                </a:solidFill>
                <a:latin typeface="Anonymous Pro"/>
                <a:ea typeface="Anonymous Pro"/>
              </a:rPr>
              <a:t>С 2014 года все лотереи в России – государственные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A3E44"/>
                </a:solidFill>
                <a:latin typeface="Anonymous Pro"/>
                <a:ea typeface="Anonymous Pro"/>
              </a:rPr>
              <a:t>Организаторами выступают Минфин и Минспорт России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A3E44"/>
                </a:solidFill>
                <a:latin typeface="Anonymous Pro"/>
                <a:ea typeface="Anonymous Pro"/>
              </a:rPr>
              <a:t>Контроль осуществляет ФНС</a:t>
            </a:r>
          </a:p>
          <a:p>
            <a:endParaRPr lang="ru-RU" sz="2325" dirty="0">
              <a:solidFill>
                <a:srgbClr val="3A3E44"/>
              </a:solidFill>
              <a:latin typeface="Anonymous Pro"/>
              <a:ea typeface="Anonymous Pro"/>
            </a:endParaRPr>
          </a:p>
          <a:p>
            <a:br>
              <a:rPr lang="ru-RU" sz="2325" dirty="0">
                <a:solidFill>
                  <a:srgbClr val="3A3E44"/>
                </a:solidFill>
                <a:latin typeface="Anonymous Pro"/>
                <a:ea typeface="Anonymous Pro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248" name="Google Shape;248;p8"/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>
            <a:off x="4848300" y="4789666"/>
            <a:ext cx="4760214" cy="55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D32F2F"/>
              </a:buClr>
              <a:buSzPts val="3675"/>
              <a:buFont typeface="Tektur Medium"/>
              <a:buNone/>
            </a:pPr>
            <a:r>
              <a:rPr lang="ru-RU" sz="3675" b="1" i="0" u="none" strike="noStrike" cap="none" dirty="0">
                <a:solidFill>
                  <a:srgbClr val="D32F2F"/>
                </a:solidFill>
                <a:latin typeface="Tektur Medium"/>
                <a:ea typeface="Tektur Medium"/>
                <a:cs typeface="Tektur Medium"/>
                <a:sym typeface="Tektur Medium"/>
              </a:rPr>
              <a:t>Михаил Евстегнеев</a:t>
            </a:r>
            <a:endParaRPr sz="3675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4848300" y="5509375"/>
            <a:ext cx="554355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325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Лидер электронной коммерции</a:t>
            </a: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>
            <a:off x="4848300" y="5971147"/>
            <a:ext cx="4124325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58"/>
              </a:lnSpc>
              <a:spcBef>
                <a:spcPts val="0"/>
              </a:spcBef>
              <a:spcAft>
                <a:spcPts val="0"/>
              </a:spcAft>
              <a:buClr>
                <a:srgbClr val="D32F2F"/>
              </a:buClr>
              <a:buSzPts val="2325"/>
              <a:buFont typeface="Tektur"/>
              <a:buNone/>
            </a:pPr>
            <a:r>
              <a:rPr lang="ru-RU" sz="2800" b="1" i="0" u="none" strike="noStrike" cap="none" dirty="0">
                <a:solidFill>
                  <a:srgbClr val="D32F2F"/>
                </a:solidFill>
                <a:latin typeface="Tektur"/>
                <a:ea typeface="Tektur"/>
                <a:cs typeface="Tektur"/>
                <a:sym typeface="Tektur"/>
              </a:rPr>
              <a:t>Столото</a:t>
            </a: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8" title="Group 2131331081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6900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8" title="Group 2131331081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82231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8" title="Group 2131331081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7556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46;p8">
            <a:extLst>
              <a:ext uri="{FF2B5EF4-FFF2-40B4-BE49-F238E27FC236}">
                <a16:creationId xmlns:a16="http://schemas.microsoft.com/office/drawing/2014/main" id="{55E613CD-5A55-C231-33A6-FF31805D70AE}"/>
              </a:ext>
            </a:extLst>
          </p:cNvPr>
          <p:cNvSpPr/>
          <p:nvPr/>
        </p:nvSpPr>
        <p:spPr>
          <a:xfrm>
            <a:off x="10041144" y="5671208"/>
            <a:ext cx="6972300" cy="58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2400" b="1" dirty="0">
                <a:solidFill>
                  <a:srgbClr val="3A3E44"/>
                </a:solidFill>
                <a:latin typeface="Anonymous Pro"/>
                <a:ea typeface="Anonymous Pro"/>
              </a:rPr>
              <a:t>С 2014 года благодаря Русскому лото:</a:t>
            </a:r>
            <a:br>
              <a:rPr lang="ru-RU" sz="2400" b="1" dirty="0">
                <a:solidFill>
                  <a:srgbClr val="3A3E44"/>
                </a:solidFill>
                <a:latin typeface="Anonymous Pro"/>
                <a:ea typeface="Anonymous Pro"/>
              </a:rPr>
            </a:br>
            <a:endParaRPr lang="ru-RU" sz="2400" b="1" dirty="0">
              <a:solidFill>
                <a:srgbClr val="3A3E44"/>
              </a:solidFill>
              <a:latin typeface="Anonymous Pro"/>
              <a:ea typeface="Anonymous Pro"/>
            </a:endParaRPr>
          </a:p>
          <a:p>
            <a:endParaRPr lang="ru-RU" sz="2400" dirty="0">
              <a:solidFill>
                <a:srgbClr val="3A3E44"/>
              </a:solidFill>
              <a:latin typeface="Anonymous Pro"/>
              <a:ea typeface="Anonymous Pro"/>
            </a:endParaRPr>
          </a:p>
          <a:p>
            <a:br>
              <a:rPr lang="ru-RU" sz="2400" dirty="0">
                <a:solidFill>
                  <a:srgbClr val="3A3E44"/>
                </a:solidFill>
                <a:latin typeface="Anonymous Pro"/>
                <a:ea typeface="Anonymous Pro"/>
              </a:rPr>
            </a:br>
            <a:br>
              <a:rPr lang="ru-RU" sz="1600" dirty="0"/>
            </a:b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E4EBE-F610-E652-3D7F-737D1E3D8430}"/>
              </a:ext>
            </a:extLst>
          </p:cNvPr>
          <p:cNvSpPr txBox="1"/>
          <p:nvPr/>
        </p:nvSpPr>
        <p:spPr>
          <a:xfrm>
            <a:off x="9964271" y="8401863"/>
            <a:ext cx="9874176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25" b="1" dirty="0">
                <a:solidFill>
                  <a:srgbClr val="3A3E44"/>
                </a:solidFill>
                <a:latin typeface="Anonymous Pro"/>
              </a:rPr>
              <a:t>stoloto.ru/winners</a:t>
            </a:r>
          </a:p>
        </p:txBody>
      </p:sp>
      <p:sp>
        <p:nvSpPr>
          <p:cNvPr id="6" name="Google Shape;246;p8">
            <a:extLst>
              <a:ext uri="{FF2B5EF4-FFF2-40B4-BE49-F238E27FC236}">
                <a16:creationId xmlns:a16="http://schemas.microsoft.com/office/drawing/2014/main" id="{57FEE939-D4D3-E5AF-D8D8-501EE692FDDF}"/>
              </a:ext>
            </a:extLst>
          </p:cNvPr>
          <p:cNvSpPr/>
          <p:nvPr/>
        </p:nvSpPr>
        <p:spPr>
          <a:xfrm>
            <a:off x="10026502" y="6182233"/>
            <a:ext cx="1816921" cy="80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2000" dirty="0">
                <a:solidFill>
                  <a:srgbClr val="3A3E44"/>
                </a:solidFill>
                <a:latin typeface="Anonymous Pro"/>
                <a:ea typeface="Anonymous Pro"/>
              </a:rPr>
              <a:t>более</a:t>
            </a:r>
            <a:r>
              <a:rPr lang="ru-RU" sz="2325" dirty="0">
                <a:solidFill>
                  <a:srgbClr val="3A3E44"/>
                </a:solidFill>
                <a:latin typeface="Anonymous Pro"/>
                <a:ea typeface="Anonymous Pro"/>
              </a:rPr>
              <a:t> </a:t>
            </a:r>
          </a:p>
          <a:p>
            <a:r>
              <a:rPr lang="ru-RU" sz="3200" b="1" dirty="0">
                <a:solidFill>
                  <a:srgbClr val="C00000"/>
                </a:solidFill>
                <a:latin typeface="Anonymous Pro"/>
                <a:ea typeface="Anonymous Pro"/>
              </a:rPr>
              <a:t>89 млрд </a:t>
            </a:r>
          </a:p>
          <a:p>
            <a:r>
              <a:rPr lang="ru-RU" sz="2600" dirty="0">
                <a:solidFill>
                  <a:srgbClr val="3A3E44"/>
                </a:solidFill>
                <a:latin typeface="Anonymous Pro"/>
                <a:ea typeface="Anonymous Pro"/>
              </a:rPr>
              <a:t>разыграно</a:t>
            </a:r>
          </a:p>
          <a:p>
            <a:endParaRPr lang="ru-RU" sz="2325" dirty="0">
              <a:solidFill>
                <a:srgbClr val="3A3E44"/>
              </a:solidFill>
              <a:latin typeface="Anonymous Pro"/>
              <a:ea typeface="Anonymous Pro"/>
            </a:endParaRPr>
          </a:p>
          <a:p>
            <a:br>
              <a:rPr lang="ru-RU" sz="2325" dirty="0">
                <a:solidFill>
                  <a:srgbClr val="3A3E44"/>
                </a:solidFill>
                <a:latin typeface="Anonymous Pro"/>
                <a:ea typeface="Anonymous Pro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7" name="Google Shape;246;p8">
            <a:extLst>
              <a:ext uri="{FF2B5EF4-FFF2-40B4-BE49-F238E27FC236}">
                <a16:creationId xmlns:a16="http://schemas.microsoft.com/office/drawing/2014/main" id="{CB4F907E-BADF-F14F-C6EA-2E873E5DD48C}"/>
              </a:ext>
            </a:extLst>
          </p:cNvPr>
          <p:cNvSpPr/>
          <p:nvPr/>
        </p:nvSpPr>
        <p:spPr>
          <a:xfrm>
            <a:off x="12231220" y="6239258"/>
            <a:ext cx="1934249" cy="80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2000" dirty="0">
                <a:solidFill>
                  <a:srgbClr val="3A3E44"/>
                </a:solidFill>
                <a:latin typeface="Anonymous Pro"/>
                <a:ea typeface="Anonymous Pro"/>
              </a:rPr>
              <a:t>более</a:t>
            </a:r>
            <a:r>
              <a:rPr lang="ru-RU" sz="2325" dirty="0">
                <a:solidFill>
                  <a:srgbClr val="3A3E44"/>
                </a:solidFill>
                <a:latin typeface="Anonymous Pro"/>
                <a:ea typeface="Anonymous Pro"/>
              </a:rPr>
              <a:t> </a:t>
            </a:r>
          </a:p>
          <a:p>
            <a:r>
              <a:rPr lang="ru-RU" sz="3200" b="1" dirty="0">
                <a:solidFill>
                  <a:srgbClr val="C00000"/>
                </a:solidFill>
                <a:latin typeface="Anonymous Pro"/>
                <a:ea typeface="Anonymous Pro"/>
              </a:rPr>
              <a:t>4 200 </a:t>
            </a:r>
            <a:r>
              <a:rPr lang="ru-RU" sz="2500" dirty="0">
                <a:solidFill>
                  <a:srgbClr val="3A3E44"/>
                </a:solidFill>
                <a:latin typeface="Anonymous Pro"/>
                <a:ea typeface="Anonymous Pro"/>
              </a:rPr>
              <a:t>миллионеров</a:t>
            </a:r>
          </a:p>
          <a:p>
            <a:endParaRPr lang="ru-RU" sz="2325" dirty="0">
              <a:solidFill>
                <a:srgbClr val="3A3E44"/>
              </a:solidFill>
              <a:latin typeface="Anonymous Pro"/>
              <a:ea typeface="Anonymous Pro"/>
            </a:endParaRPr>
          </a:p>
          <a:p>
            <a:br>
              <a:rPr lang="ru-RU" sz="2325" dirty="0">
                <a:solidFill>
                  <a:srgbClr val="3A3E44"/>
                </a:solidFill>
                <a:latin typeface="Anonymous Pro"/>
                <a:ea typeface="Anonymous Pro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8" name="Google Shape;246;p8">
            <a:extLst>
              <a:ext uri="{FF2B5EF4-FFF2-40B4-BE49-F238E27FC236}">
                <a16:creationId xmlns:a16="http://schemas.microsoft.com/office/drawing/2014/main" id="{5F3A43A1-9AC0-F79B-4599-01984925160F}"/>
              </a:ext>
            </a:extLst>
          </p:cNvPr>
          <p:cNvSpPr/>
          <p:nvPr/>
        </p:nvSpPr>
        <p:spPr>
          <a:xfrm>
            <a:off x="14553266" y="6219806"/>
            <a:ext cx="2183232" cy="75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2325" dirty="0">
                <a:solidFill>
                  <a:srgbClr val="C00000"/>
                </a:solidFill>
                <a:latin typeface="Anonymous Pro"/>
                <a:ea typeface="Anonymous Pro"/>
              </a:rPr>
              <a:t> </a:t>
            </a:r>
          </a:p>
          <a:p>
            <a:r>
              <a:rPr lang="ru-RU" sz="3200" b="1" dirty="0">
                <a:solidFill>
                  <a:srgbClr val="C00000"/>
                </a:solidFill>
                <a:latin typeface="Anonymous Pro"/>
                <a:ea typeface="Anonymous Pro"/>
              </a:rPr>
              <a:t>4  </a:t>
            </a:r>
            <a:r>
              <a:rPr lang="ru-RU" sz="2500" b="1" dirty="0">
                <a:solidFill>
                  <a:srgbClr val="C00000"/>
                </a:solidFill>
                <a:latin typeface="Anonymous Pro"/>
                <a:ea typeface="Anonymous Pro"/>
              </a:rPr>
              <a:t>миллиардера</a:t>
            </a:r>
          </a:p>
          <a:p>
            <a:endParaRPr lang="ru-RU" sz="2325" dirty="0">
              <a:solidFill>
                <a:srgbClr val="C00000"/>
              </a:solidFill>
              <a:latin typeface="Anonymous Pro"/>
              <a:ea typeface="Anonymous Pro"/>
            </a:endParaRPr>
          </a:p>
          <a:p>
            <a:br>
              <a:rPr lang="ru-RU" sz="2325" dirty="0">
                <a:solidFill>
                  <a:srgbClr val="C00000"/>
                </a:solidFill>
                <a:latin typeface="Anonymous Pro"/>
                <a:ea typeface="Anonymous Pro"/>
              </a:rPr>
            </a:b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2C5244-5C45-8FA1-EABC-FFF6959D6438}"/>
              </a:ext>
            </a:extLst>
          </p:cNvPr>
          <p:cNvSpPr txBox="1"/>
          <p:nvPr/>
        </p:nvSpPr>
        <p:spPr>
          <a:xfrm>
            <a:off x="9950823" y="7515081"/>
            <a:ext cx="10115102" cy="1250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A3E44"/>
                </a:solidFill>
                <a:latin typeface="Anonymous Pro"/>
              </a:rPr>
              <a:t>более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3A3E44"/>
                </a:solidFill>
                <a:effectLst/>
                <a:uLnTx/>
                <a:uFillTx/>
                <a:latin typeface="Anonymous Pro"/>
                <a:cs typeface="Arial"/>
                <a:sym typeface="Arial"/>
              </a:rPr>
              <a:t> 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onymous Pro"/>
                <a:cs typeface="Arial"/>
                <a:sym typeface="Arial"/>
              </a:rPr>
              <a:t>11 тысяч 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3A3E44"/>
                </a:solidFill>
                <a:effectLst/>
                <a:uLnTx/>
                <a:uFillTx/>
                <a:latin typeface="Anonymous Pro"/>
                <a:cs typeface="Arial"/>
                <a:sym typeface="Arial"/>
              </a:rPr>
            </a:br>
            <a:r>
              <a:rPr lang="ru-RU" sz="2000" dirty="0">
                <a:solidFill>
                  <a:srgbClr val="3A3E44"/>
                </a:solidFill>
                <a:latin typeface="Anonymous Pro"/>
              </a:rPr>
              <a:t>миллионеров по всем лотереям «Столото»</a:t>
            </a:r>
            <a:br>
              <a:rPr lang="ru-RU" sz="2000" dirty="0">
                <a:solidFill>
                  <a:srgbClr val="3A3E44"/>
                </a:solidFill>
                <a:latin typeface="Anonymous Pro"/>
              </a:rPr>
            </a:br>
            <a:endParaRPr lang="ru-RU" sz="2325" b="1" dirty="0">
              <a:solidFill>
                <a:srgbClr val="3A3E44"/>
              </a:solidFill>
              <a:latin typeface="Anonymou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>
          <a:extLst>
            <a:ext uri="{FF2B5EF4-FFF2-40B4-BE49-F238E27FC236}">
              <a16:creationId xmlns:a16="http://schemas.microsoft.com/office/drawing/2014/main" id="{E8B846FE-F150-86CC-84CD-A69B8B6A5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1" descr="preencoded.png">
            <a:extLst>
              <a:ext uri="{FF2B5EF4-FFF2-40B4-BE49-F238E27FC236}">
                <a16:creationId xmlns:a16="http://schemas.microsoft.com/office/drawing/2014/main" id="{374D667F-F716-41FC-4A00-5403D17A0A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 descr="preencoded.png">
            <a:extLst>
              <a:ext uri="{FF2B5EF4-FFF2-40B4-BE49-F238E27FC236}">
                <a16:creationId xmlns:a16="http://schemas.microsoft.com/office/drawing/2014/main" id="{36060922-05F6-EC38-F096-3FF8E70B16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3716" y="4217910"/>
            <a:ext cx="9525928" cy="531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 descr="preencoded.png">
            <a:extLst>
              <a:ext uri="{FF2B5EF4-FFF2-40B4-BE49-F238E27FC236}">
                <a16:creationId xmlns:a16="http://schemas.microsoft.com/office/drawing/2014/main" id="{6057CD3D-FC05-D292-8F9A-43238612179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0" y="-274320"/>
            <a:ext cx="19431000" cy="1083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1" descr="preencoded.png">
            <a:extLst>
              <a:ext uri="{FF2B5EF4-FFF2-40B4-BE49-F238E27FC236}">
                <a16:creationId xmlns:a16="http://schemas.microsoft.com/office/drawing/2014/main" id="{D282CE58-A766-6514-12A3-7DC4E221E6D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1">
            <a:extLst>
              <a:ext uri="{FF2B5EF4-FFF2-40B4-BE49-F238E27FC236}">
                <a16:creationId xmlns:a16="http://schemas.microsoft.com/office/drawing/2014/main" id="{8D3DEF7C-CDE8-7983-D99A-A9DCFC94A0CE}"/>
              </a:ext>
            </a:extLst>
          </p:cNvPr>
          <p:cNvSpPr/>
          <p:nvPr/>
        </p:nvSpPr>
        <p:spPr>
          <a:xfrm>
            <a:off x="15440593" y="9239250"/>
            <a:ext cx="80953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11" title="Group 2131331081.png">
            <a:extLst>
              <a:ext uri="{FF2B5EF4-FFF2-40B4-BE49-F238E27FC236}">
                <a16:creationId xmlns:a16="http://schemas.microsoft.com/office/drawing/2014/main" id="{BCF690FD-BF95-A806-715D-6007608FE38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38902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1" title="Group 2131331081.png">
            <a:extLst>
              <a:ext uri="{FF2B5EF4-FFF2-40B4-BE49-F238E27FC236}">
                <a16:creationId xmlns:a16="http://schemas.microsoft.com/office/drawing/2014/main" id="{20DAD55C-9277-2157-28C6-51F5868003B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4233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1" title="Group 2131331081.png">
            <a:extLst>
              <a:ext uri="{FF2B5EF4-FFF2-40B4-BE49-F238E27FC236}">
                <a16:creationId xmlns:a16="http://schemas.microsoft.com/office/drawing/2014/main" id="{93EA392F-9EE1-45E2-0644-88258E234AA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9558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2;p6">
            <a:extLst>
              <a:ext uri="{FF2B5EF4-FFF2-40B4-BE49-F238E27FC236}">
                <a16:creationId xmlns:a16="http://schemas.microsoft.com/office/drawing/2014/main" id="{A0106251-3988-CAA4-D556-EF0DCAA2C360}"/>
              </a:ext>
            </a:extLst>
          </p:cNvPr>
          <p:cNvSpPr/>
          <p:nvPr/>
        </p:nvSpPr>
        <p:spPr>
          <a:xfrm>
            <a:off x="1626639" y="849987"/>
            <a:ext cx="15439373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5550"/>
              <a:buFont typeface="Anonymous Pro"/>
              <a:buNone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Anonymous Pro"/>
              </a:rPr>
              <a:t>Цифровые лотереи: продукт, который </a:t>
            </a:r>
            <a:br>
              <a:rPr lang="ru-RU" sz="5400" dirty="0">
                <a:solidFill>
                  <a:srgbClr val="0A1C3A"/>
                </a:solidFill>
                <a:latin typeface="Tektur Medium"/>
                <a:sym typeface="Anonymous Pro"/>
              </a:rPr>
            </a:br>
            <a:r>
              <a:rPr lang="ru-RU" sz="5400" dirty="0">
                <a:solidFill>
                  <a:srgbClr val="0A1C3A"/>
                </a:solidFill>
                <a:latin typeface="Tektur Medium"/>
                <a:sym typeface="Anonymous Pro"/>
              </a:rPr>
              <a:t>дает право мечтать</a:t>
            </a:r>
            <a:endParaRPr sz="54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B2CFA-BD67-01DF-3F6B-A702C7012780}"/>
              </a:ext>
            </a:extLst>
          </p:cNvPr>
          <p:cNvSpPr txBox="1"/>
          <p:nvPr/>
        </p:nvSpPr>
        <p:spPr>
          <a:xfrm>
            <a:off x="789559" y="3331361"/>
            <a:ext cx="7310647" cy="3661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</a:rPr>
              <a:t> Нет физического билета. Нет кассы. </a:t>
            </a:r>
            <a:br>
              <a:rPr lang="ru-RU" sz="2800" dirty="0">
                <a:solidFill>
                  <a:srgbClr val="3A3E44"/>
                </a:solidFill>
                <a:latin typeface="Anonymous Pro"/>
                <a:ea typeface="Anonymous Pro"/>
              </a:rPr>
            </a:b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</a:rPr>
              <a:t>Нет очереди. Только цифры на экране</a:t>
            </a:r>
            <a:br>
              <a:rPr lang="ru-RU" sz="2800" dirty="0">
                <a:solidFill>
                  <a:srgbClr val="3A3E44"/>
                </a:solidFill>
                <a:latin typeface="Anonymous Pro"/>
                <a:ea typeface="Anonymous Pro"/>
              </a:rPr>
            </a:br>
            <a:endParaRPr lang="ru-RU" sz="2800" dirty="0">
              <a:solidFill>
                <a:srgbClr val="3A3E44"/>
              </a:solidFill>
              <a:latin typeface="Anonymous Pro"/>
              <a:ea typeface="Anonymous Pro"/>
            </a:endParaRPr>
          </a:p>
          <a:p>
            <a:pPr marL="0" marR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</a:rPr>
              <a:t> Покупка в онлайне за секунды</a:t>
            </a:r>
          </a:p>
          <a:p>
            <a:pPr marL="0" marR="0">
              <a:lnSpc>
                <a:spcPct val="120000"/>
              </a:lnSpc>
            </a:pPr>
            <a:endParaRPr lang="ru-RU" sz="2800" b="1" dirty="0">
              <a:solidFill>
                <a:srgbClr val="3A3E44"/>
              </a:solidFill>
              <a:highlight>
                <a:srgbClr val="FFFF00"/>
              </a:highlight>
              <a:latin typeface="Anonymous Pro"/>
              <a:ea typeface="Anonymous Pro"/>
            </a:endParaRPr>
          </a:p>
          <a:p>
            <a:pPr marL="0" marR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</a:rPr>
              <a:t> Расстояние от «не знаю» до «хочу» — </a:t>
            </a:r>
            <a:br>
              <a:rPr lang="ru-RU" sz="2800" dirty="0">
                <a:solidFill>
                  <a:srgbClr val="3A3E44"/>
                </a:solidFill>
                <a:latin typeface="Anonymous Pro"/>
                <a:ea typeface="Anonymous Pro"/>
              </a:rPr>
            </a:b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</a:rPr>
              <a:t>месяцы работы над брендом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14C328-23E0-9B6A-CAED-525AACBBD3C0}"/>
              </a:ext>
            </a:extLst>
          </p:cNvPr>
          <p:cNvSpPr txBox="1"/>
          <p:nvPr/>
        </p:nvSpPr>
        <p:spPr>
          <a:xfrm>
            <a:off x="4311928" y="9304406"/>
            <a:ext cx="9715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A3E44"/>
                </a:solidFill>
                <a:latin typeface="Anonymous Pro"/>
                <a:ea typeface="Anonymous Pro"/>
              </a:rPr>
              <a:t>Источник: ВНТ Столото, </a:t>
            </a:r>
            <a:r>
              <a:rPr lang="en-US" sz="1400" dirty="0">
                <a:solidFill>
                  <a:srgbClr val="3A3E44"/>
                </a:solidFill>
                <a:latin typeface="Anonymous Pro"/>
                <a:ea typeface="Anonymous Pro"/>
              </a:rPr>
              <a:t>Q1 2026</a:t>
            </a:r>
            <a:r>
              <a:rPr lang="ru-RU" sz="1400" dirty="0">
                <a:solidFill>
                  <a:srgbClr val="3A3E44"/>
                </a:solidFill>
                <a:latin typeface="Anonymous Pro"/>
                <a:ea typeface="Anonymous Pro"/>
              </a:rPr>
              <a:t>, </a:t>
            </a:r>
            <a:r>
              <a:rPr lang="en-US" sz="1400" dirty="0">
                <a:solidFill>
                  <a:srgbClr val="3A3E44"/>
                </a:solidFill>
                <a:latin typeface="Anonymous Pro"/>
                <a:ea typeface="Anonymous Pro"/>
              </a:rPr>
              <a:t>IRC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F85FE5-F6C3-558C-FCAC-86AD484E7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6236" y="2071054"/>
            <a:ext cx="3355953" cy="729307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3248325-071D-2C01-9014-9B522103C2E4}"/>
              </a:ext>
            </a:extLst>
          </p:cNvPr>
          <p:cNvGrpSpPr/>
          <p:nvPr/>
        </p:nvGrpSpPr>
        <p:grpSpPr>
          <a:xfrm>
            <a:off x="12696808" y="3041012"/>
            <a:ext cx="4352290" cy="5083503"/>
            <a:chOff x="10383784" y="3465435"/>
            <a:chExt cx="7237466" cy="5473727"/>
          </a:xfrm>
          <a:solidFill>
            <a:srgbClr val="F2C94B"/>
          </a:solidFill>
        </p:grpSpPr>
        <p:sp>
          <p:nvSpPr>
            <p:cNvPr id="6" name="Скругленный прямоугольник 9">
              <a:extLst>
                <a:ext uri="{FF2B5EF4-FFF2-40B4-BE49-F238E27FC236}">
                  <a16:creationId xmlns:a16="http://schemas.microsoft.com/office/drawing/2014/main" id="{D4B2EFB9-07A8-457D-6A20-27013DDD8B5A}"/>
                </a:ext>
              </a:extLst>
            </p:cNvPr>
            <p:cNvSpPr/>
            <p:nvPr/>
          </p:nvSpPr>
          <p:spPr>
            <a:xfrm>
              <a:off x="10388764" y="3465435"/>
              <a:ext cx="7232486" cy="902870"/>
            </a:xfrm>
            <a:prstGeom prst="roundRect">
              <a:avLst/>
            </a:prstGeom>
            <a:solidFill>
              <a:srgbClr val="F0BB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7" name="Скругленный прямоугольник 10">
              <a:extLst>
                <a:ext uri="{FF2B5EF4-FFF2-40B4-BE49-F238E27FC236}">
                  <a16:creationId xmlns:a16="http://schemas.microsoft.com/office/drawing/2014/main" id="{B81F91B7-8318-CEA4-D82C-D81C06CFEBE2}"/>
                </a:ext>
              </a:extLst>
            </p:cNvPr>
            <p:cNvSpPr/>
            <p:nvPr/>
          </p:nvSpPr>
          <p:spPr>
            <a:xfrm>
              <a:off x="10388765" y="4607261"/>
              <a:ext cx="6287004" cy="902870"/>
            </a:xfrm>
            <a:prstGeom prst="roundRect">
              <a:avLst/>
            </a:prstGeom>
            <a:solidFill>
              <a:srgbClr val="F2C9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9" name="Скругленный прямоугольник 11">
              <a:extLst>
                <a:ext uri="{FF2B5EF4-FFF2-40B4-BE49-F238E27FC236}">
                  <a16:creationId xmlns:a16="http://schemas.microsoft.com/office/drawing/2014/main" id="{D3C1279E-71E3-DA6B-5608-38759262C4E2}"/>
                </a:ext>
              </a:extLst>
            </p:cNvPr>
            <p:cNvSpPr/>
            <p:nvPr/>
          </p:nvSpPr>
          <p:spPr>
            <a:xfrm>
              <a:off x="10388764" y="5749087"/>
              <a:ext cx="5204162" cy="902870"/>
            </a:xfrm>
            <a:prstGeom prst="roundRect">
              <a:avLst/>
            </a:prstGeom>
            <a:solidFill>
              <a:srgbClr val="F6D7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6" name="Скругленный прямоугольник 12">
              <a:extLst>
                <a:ext uri="{FF2B5EF4-FFF2-40B4-BE49-F238E27FC236}">
                  <a16:creationId xmlns:a16="http://schemas.microsoft.com/office/drawing/2014/main" id="{96B3D724-4997-7BAD-E623-5EBA50978121}"/>
                </a:ext>
              </a:extLst>
            </p:cNvPr>
            <p:cNvSpPr/>
            <p:nvPr/>
          </p:nvSpPr>
          <p:spPr>
            <a:xfrm>
              <a:off x="10383784" y="6892337"/>
              <a:ext cx="4535374" cy="902870"/>
            </a:xfrm>
            <a:prstGeom prst="roundRect">
              <a:avLst/>
            </a:prstGeom>
            <a:solidFill>
              <a:srgbClr val="FAE7A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7" name="Скругленный прямоугольник 13">
              <a:extLst>
                <a:ext uri="{FF2B5EF4-FFF2-40B4-BE49-F238E27FC236}">
                  <a16:creationId xmlns:a16="http://schemas.microsoft.com/office/drawing/2014/main" id="{843ECB70-CB83-ED62-280E-2DA825079531}"/>
                </a:ext>
              </a:extLst>
            </p:cNvPr>
            <p:cNvSpPr/>
            <p:nvPr/>
          </p:nvSpPr>
          <p:spPr>
            <a:xfrm>
              <a:off x="10383784" y="8036292"/>
              <a:ext cx="3723932" cy="902870"/>
            </a:xfrm>
            <a:prstGeom prst="roundRect">
              <a:avLst/>
            </a:prstGeom>
            <a:solidFill>
              <a:srgbClr val="FDF4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FBD5A5-55FF-CD6E-C9D6-481A33C383EF}"/>
              </a:ext>
            </a:extLst>
          </p:cNvPr>
          <p:cNvSpPr txBox="1"/>
          <p:nvPr/>
        </p:nvSpPr>
        <p:spPr>
          <a:xfrm>
            <a:off x="12760636" y="3173370"/>
            <a:ext cx="4305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A3E44"/>
                </a:solidFill>
                <a:latin typeface="Anonymous Pro"/>
                <a:ea typeface="Anonymous Pro"/>
              </a:rPr>
              <a:t>Спонтанное знание – </a:t>
            </a:r>
            <a:r>
              <a:rPr lang="ru-RU" sz="2800" b="1" dirty="0">
                <a:solidFill>
                  <a:srgbClr val="3A3E44"/>
                </a:solidFill>
                <a:latin typeface="Anonymous Pro"/>
                <a:ea typeface="Anonymous Pro"/>
              </a:rPr>
              <a:t>97%</a:t>
            </a:r>
            <a:endParaRPr lang="ru-RU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0F559F-DE36-C3AF-6E1E-986ED38FAD5D}"/>
              </a:ext>
            </a:extLst>
          </p:cNvPr>
          <p:cNvSpPr txBox="1"/>
          <p:nvPr/>
        </p:nvSpPr>
        <p:spPr>
          <a:xfrm>
            <a:off x="12696808" y="4217910"/>
            <a:ext cx="3780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A3E44"/>
                </a:solidFill>
                <a:latin typeface="Anonymous Pro"/>
                <a:ea typeface="Anonymous Pro"/>
              </a:rPr>
              <a:t>«Хочу попробовать» - </a:t>
            </a:r>
            <a:r>
              <a:rPr lang="ru-RU" sz="2800" b="1" dirty="0">
                <a:solidFill>
                  <a:srgbClr val="3A3E44"/>
                </a:solidFill>
                <a:latin typeface="Anonymous Pro"/>
                <a:ea typeface="Anonymous Pro"/>
              </a:rPr>
              <a:t>93%</a:t>
            </a:r>
            <a:endParaRPr lang="ru-RU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551D85-B78B-3948-374A-4D25598A4E11}"/>
              </a:ext>
            </a:extLst>
          </p:cNvPr>
          <p:cNvSpPr txBox="1"/>
          <p:nvPr/>
        </p:nvSpPr>
        <p:spPr>
          <a:xfrm>
            <a:off x="12760636" y="5221918"/>
            <a:ext cx="3068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A3E44"/>
                </a:solidFill>
                <a:latin typeface="Anonymous Pro"/>
                <a:ea typeface="Anonymous Pro"/>
              </a:rPr>
              <a:t>Установка приложения / переход на сайт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F42250-2E1C-F91F-E458-AF2AFE7A1C55}"/>
              </a:ext>
            </a:extLst>
          </p:cNvPr>
          <p:cNvSpPr txBox="1"/>
          <p:nvPr/>
        </p:nvSpPr>
        <p:spPr>
          <a:xfrm>
            <a:off x="12696808" y="6456853"/>
            <a:ext cx="347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A3E44"/>
                </a:solidFill>
                <a:latin typeface="Anonymous Pro"/>
                <a:ea typeface="Anonymous Pro"/>
              </a:rPr>
              <a:t>Первый билет – 83%</a:t>
            </a:r>
            <a:endParaRPr lang="ru-RU" sz="2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5EFE1E-54F7-6E50-EC22-D1C14399267C}"/>
              </a:ext>
            </a:extLst>
          </p:cNvPr>
          <p:cNvSpPr txBox="1"/>
          <p:nvPr/>
        </p:nvSpPr>
        <p:spPr>
          <a:xfrm>
            <a:off x="12674358" y="7520597"/>
            <a:ext cx="3476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3A3E44"/>
                </a:solidFill>
                <a:latin typeface="Anonymous Pro"/>
                <a:ea typeface="Anonymous Pro"/>
              </a:rPr>
              <a:t>Повторная покупка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310873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>
          <a:extLst>
            <a:ext uri="{FF2B5EF4-FFF2-40B4-BE49-F238E27FC236}">
              <a16:creationId xmlns:a16="http://schemas.microsoft.com/office/drawing/2014/main" id="{B7EA64A3-038C-2946-734F-667A7A403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3" descr="preencoded.png">
            <a:extLst>
              <a:ext uri="{FF2B5EF4-FFF2-40B4-BE49-F238E27FC236}">
                <a16:creationId xmlns:a16="http://schemas.microsoft.com/office/drawing/2014/main" id="{2B4CAF16-601E-A49F-FAD4-78E2C5E503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3" descr="preencoded.png">
            <a:extLst>
              <a:ext uri="{FF2B5EF4-FFF2-40B4-BE49-F238E27FC236}">
                <a16:creationId xmlns:a16="http://schemas.microsoft.com/office/drawing/2014/main" id="{A2BA4715-6AA3-855F-4364-B412DB3528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5399" y="0"/>
            <a:ext cx="5314951" cy="167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3" descr="preencoded.png">
            <a:extLst>
              <a:ext uri="{FF2B5EF4-FFF2-40B4-BE49-F238E27FC236}">
                <a16:creationId xmlns:a16="http://schemas.microsoft.com/office/drawing/2014/main" id="{1F3E39B1-11F2-5E4B-CEB7-D018D543C4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2776" y="9437136"/>
            <a:ext cx="15605227" cy="84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3" descr="preencoded.png">
            <a:extLst>
              <a:ext uri="{FF2B5EF4-FFF2-40B4-BE49-F238E27FC236}">
                <a16:creationId xmlns:a16="http://schemas.microsoft.com/office/drawing/2014/main" id="{4107509A-E2B6-3B38-1194-B12308D67D6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33550" y="2942840"/>
            <a:ext cx="1857375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3" descr="preencoded.png">
            <a:extLst>
              <a:ext uri="{FF2B5EF4-FFF2-40B4-BE49-F238E27FC236}">
                <a16:creationId xmlns:a16="http://schemas.microsoft.com/office/drawing/2014/main" id="{876F861D-2FB6-5D35-321B-CCD9DA86F54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46454" y="2877473"/>
            <a:ext cx="15335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3" descr="preencoded.png">
            <a:extLst>
              <a:ext uri="{FF2B5EF4-FFF2-40B4-BE49-F238E27FC236}">
                <a16:creationId xmlns:a16="http://schemas.microsoft.com/office/drawing/2014/main" id="{6ECB750B-F261-24F0-FC85-EB84A3B233F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835508" y="2612563"/>
            <a:ext cx="100012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3" descr="preencoded.png">
            <a:extLst>
              <a:ext uri="{FF2B5EF4-FFF2-40B4-BE49-F238E27FC236}">
                <a16:creationId xmlns:a16="http://schemas.microsoft.com/office/drawing/2014/main" id="{EDD17E74-2503-2F07-3811-9E16E5C6A38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60404" y="3209653"/>
            <a:ext cx="11049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3" descr="preencoded.png">
            <a:extLst>
              <a:ext uri="{FF2B5EF4-FFF2-40B4-BE49-F238E27FC236}">
                <a16:creationId xmlns:a16="http://schemas.microsoft.com/office/drawing/2014/main" id="{C9BBA95F-46B5-09C1-DCA7-082E70DB383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49024" y="3178758"/>
            <a:ext cx="11049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3" descr="preencoded.png">
            <a:extLst>
              <a:ext uri="{FF2B5EF4-FFF2-40B4-BE49-F238E27FC236}">
                <a16:creationId xmlns:a16="http://schemas.microsoft.com/office/drawing/2014/main" id="{EA48A379-EB56-C781-3491-C5A58184C6D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3">
            <a:extLst>
              <a:ext uri="{FF2B5EF4-FFF2-40B4-BE49-F238E27FC236}">
                <a16:creationId xmlns:a16="http://schemas.microsoft.com/office/drawing/2014/main" id="{CB280403-00DD-49D2-7E0A-5BF60B6B6387}"/>
              </a:ext>
            </a:extLst>
          </p:cNvPr>
          <p:cNvSpPr/>
          <p:nvPr/>
        </p:nvSpPr>
        <p:spPr>
          <a:xfrm>
            <a:off x="696888" y="6150376"/>
            <a:ext cx="5256237" cy="177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Билет стоит </a:t>
            </a:r>
            <a:r>
              <a:rPr lang="ru-RU" sz="3200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150 рублей.</a:t>
            </a:r>
            <a:br>
              <a:rPr lang="ru-RU" sz="3200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</a:br>
            <a:b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</a:br>
            <a: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Ощущение «а вдруг» </a:t>
            </a:r>
            <a:b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</a:br>
            <a: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стоит </a:t>
            </a:r>
            <a:r>
              <a:rPr lang="ru-RU" sz="3200" dirty="0">
                <a:solidFill>
                  <a:srgbClr val="3A3E44"/>
                </a:solidFill>
                <a:latin typeface="Anonymous Pro"/>
                <a:sym typeface="Anonymous Pro"/>
              </a:rPr>
              <a:t>800 000 000 рублей.</a:t>
            </a:r>
            <a:endParaRPr sz="3200" dirty="0">
              <a:solidFill>
                <a:srgbClr val="3A3E44"/>
              </a:solidFill>
              <a:latin typeface="Anonymous Pro"/>
              <a:sym typeface="Calibri"/>
            </a:endParaRPr>
          </a:p>
        </p:txBody>
      </p:sp>
      <p:sp>
        <p:nvSpPr>
          <p:cNvPr id="337" name="Google Shape;337;p13">
            <a:extLst>
              <a:ext uri="{FF2B5EF4-FFF2-40B4-BE49-F238E27FC236}">
                <a16:creationId xmlns:a16="http://schemas.microsoft.com/office/drawing/2014/main" id="{1DC38F9C-F1D0-EC73-B93F-E9F00172C85A}"/>
              </a:ext>
            </a:extLst>
          </p:cNvPr>
          <p:cNvSpPr/>
          <p:nvPr/>
        </p:nvSpPr>
        <p:spPr>
          <a:xfrm>
            <a:off x="6670673" y="6022106"/>
            <a:ext cx="5256237" cy="177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Знают Столото – 97%</a:t>
            </a:r>
            <a:b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</a:br>
            <a: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Покупали онлайн – 65%</a:t>
            </a:r>
            <a:b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</a:br>
            <a:b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</a:br>
            <a: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Разрыв между «слышал» и «пробовал» закрывает бренд, а не перформанс.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3">
            <a:extLst>
              <a:ext uri="{FF2B5EF4-FFF2-40B4-BE49-F238E27FC236}">
                <a16:creationId xmlns:a16="http://schemas.microsoft.com/office/drawing/2014/main" id="{3CB5D7B9-12F6-D24C-C0BE-A8DFEFBE2070}"/>
              </a:ext>
            </a:extLst>
          </p:cNvPr>
          <p:cNvSpPr/>
          <p:nvPr/>
        </p:nvSpPr>
        <p:spPr>
          <a:xfrm>
            <a:off x="12353924" y="6080741"/>
            <a:ext cx="5256237" cy="177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3200" b="0" i="0" u="none" strike="noStrike" cap="none" dirty="0">
                <a:solidFill>
                  <a:srgbClr val="3A3E44"/>
                </a:solidFill>
                <a:latin typeface="Anonymous Pro"/>
                <a:ea typeface="Anonymous Pro"/>
                <a:cs typeface="Anonymous Pro"/>
                <a:sym typeface="Anonymous Pro"/>
              </a:rPr>
              <a:t>Человек возвращается к нам не за продуктом, а за ощущением.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3">
            <a:extLst>
              <a:ext uri="{FF2B5EF4-FFF2-40B4-BE49-F238E27FC236}">
                <a16:creationId xmlns:a16="http://schemas.microsoft.com/office/drawing/2014/main" id="{A5A20831-3F7C-FD4A-7E64-54F7EBC5A172}"/>
              </a:ext>
            </a:extLst>
          </p:cNvPr>
          <p:cNvSpPr/>
          <p:nvPr/>
        </p:nvSpPr>
        <p:spPr>
          <a:xfrm>
            <a:off x="696888" y="4960242"/>
            <a:ext cx="5803552" cy="59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ru-RU" sz="3675" dirty="0">
                <a:solidFill>
                  <a:srgbClr val="6B2D8C"/>
                </a:solidFill>
                <a:latin typeface="Tektur Medium"/>
                <a:ea typeface="Calibri"/>
                <a:cs typeface="Calibri"/>
                <a:sym typeface="Tektur Medium"/>
              </a:rPr>
              <a:t>Мы продаем не билет, </a:t>
            </a:r>
            <a:br>
              <a:rPr lang="ru-RU" sz="3675" dirty="0">
                <a:solidFill>
                  <a:srgbClr val="6B2D8C"/>
                </a:solidFill>
                <a:latin typeface="Tektur Medium"/>
                <a:ea typeface="Calibri"/>
                <a:cs typeface="Calibri"/>
                <a:sym typeface="Tektur Medium"/>
              </a:rPr>
            </a:br>
            <a:r>
              <a:rPr lang="ru-RU" sz="3675" dirty="0">
                <a:solidFill>
                  <a:srgbClr val="6B2D8C"/>
                </a:solidFill>
                <a:latin typeface="Tektur Medium"/>
                <a:ea typeface="Calibri"/>
                <a:cs typeface="Calibri"/>
                <a:sym typeface="Tektur Medium"/>
              </a:rPr>
              <a:t>а ощущение</a:t>
            </a:r>
            <a:endParaRPr sz="36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3">
            <a:extLst>
              <a:ext uri="{FF2B5EF4-FFF2-40B4-BE49-F238E27FC236}">
                <a16:creationId xmlns:a16="http://schemas.microsoft.com/office/drawing/2014/main" id="{837A14FA-9358-1772-BE4E-61EC4B04DB0D}"/>
              </a:ext>
            </a:extLst>
          </p:cNvPr>
          <p:cNvSpPr/>
          <p:nvPr/>
        </p:nvSpPr>
        <p:spPr>
          <a:xfrm>
            <a:off x="6670673" y="4413065"/>
            <a:ext cx="4902201" cy="1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ru-RU" sz="3675" b="0" i="0" u="none" strike="noStrike" cap="none" dirty="0">
                <a:solidFill>
                  <a:srgbClr val="6B2D8C"/>
                </a:solidFill>
                <a:latin typeface="Tektur Medium"/>
                <a:ea typeface="Tektur Medium"/>
                <a:cs typeface="Tektur Medium"/>
                <a:sym typeface="Tektur Medium"/>
              </a:rPr>
              <a:t>Знание не равно покупке</a:t>
            </a:r>
            <a:endParaRPr sz="36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3">
            <a:extLst>
              <a:ext uri="{FF2B5EF4-FFF2-40B4-BE49-F238E27FC236}">
                <a16:creationId xmlns:a16="http://schemas.microsoft.com/office/drawing/2014/main" id="{0E7F3E0A-59D8-2CDA-FAFF-C3B5AC2F9966}"/>
              </a:ext>
            </a:extLst>
          </p:cNvPr>
          <p:cNvSpPr/>
          <p:nvPr/>
        </p:nvSpPr>
        <p:spPr>
          <a:xfrm>
            <a:off x="1682231" y="747082"/>
            <a:ext cx="14293215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Три вещи, которые делают категорию нестандартной для маркетолога</a:t>
            </a:r>
            <a:endParaRPr sz="54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342" name="Google Shape;342;p13">
            <a:extLst>
              <a:ext uri="{FF2B5EF4-FFF2-40B4-BE49-F238E27FC236}">
                <a16:creationId xmlns:a16="http://schemas.microsoft.com/office/drawing/2014/main" id="{B90EC0B0-804A-751C-96DD-61C2EBE4BB17}"/>
              </a:ext>
            </a:extLst>
          </p:cNvPr>
          <p:cNvSpPr/>
          <p:nvPr/>
        </p:nvSpPr>
        <p:spPr>
          <a:xfrm>
            <a:off x="12353924" y="4543856"/>
            <a:ext cx="5934075" cy="124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B2D8C"/>
              </a:buClr>
              <a:buSzPts val="3675"/>
              <a:buFont typeface="Tektur Medium"/>
              <a:buNone/>
            </a:pPr>
            <a:r>
              <a:rPr lang="ru-RU" sz="3675" b="0" i="0" u="none" strike="noStrike" cap="none" dirty="0">
                <a:solidFill>
                  <a:srgbClr val="6B2D8C"/>
                </a:solidFill>
                <a:latin typeface="Tektur Medium"/>
                <a:ea typeface="Tektur Medium"/>
                <a:cs typeface="Tektur Medium"/>
                <a:sym typeface="Tektur Medium"/>
              </a:rPr>
              <a:t>Повтор = привычка, </a:t>
            </a:r>
            <a:br>
              <a:rPr lang="ru-RU" sz="3675" b="0" i="0" u="none" strike="noStrike" cap="none" dirty="0">
                <a:solidFill>
                  <a:srgbClr val="6B2D8C"/>
                </a:solidFill>
                <a:latin typeface="Tektur Medium"/>
                <a:ea typeface="Tektur Medium"/>
                <a:cs typeface="Tektur Medium"/>
                <a:sym typeface="Tektur Medium"/>
              </a:rPr>
            </a:br>
            <a:r>
              <a:rPr lang="ru-RU" sz="3675" b="0" i="0" u="none" strike="noStrike" cap="none" dirty="0">
                <a:solidFill>
                  <a:srgbClr val="6B2D8C"/>
                </a:solidFill>
                <a:latin typeface="Tektur Medium"/>
                <a:ea typeface="Tektur Medium"/>
                <a:cs typeface="Tektur Medium"/>
                <a:sym typeface="Tektur Medium"/>
              </a:rPr>
              <a:t>не лояльность</a:t>
            </a:r>
            <a:endParaRPr sz="36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3">
            <a:extLst>
              <a:ext uri="{FF2B5EF4-FFF2-40B4-BE49-F238E27FC236}">
                <a16:creationId xmlns:a16="http://schemas.microsoft.com/office/drawing/2014/main" id="{EF26B585-1C58-E4FF-7C9F-0488B725A715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13" title="Group 2131331081.png">
            <a:extLst>
              <a:ext uri="{FF2B5EF4-FFF2-40B4-BE49-F238E27FC236}">
                <a16:creationId xmlns:a16="http://schemas.microsoft.com/office/drawing/2014/main" id="{8E727BDE-0F02-93BC-954E-439AF4DA990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6900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3" title="Group 2131331081.png">
            <a:extLst>
              <a:ext uri="{FF2B5EF4-FFF2-40B4-BE49-F238E27FC236}">
                <a16:creationId xmlns:a16="http://schemas.microsoft.com/office/drawing/2014/main" id="{DD10BA3A-1168-4378-0D11-9D8313FADB1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82231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3" title="Group 2131331081.png">
            <a:extLst>
              <a:ext uri="{FF2B5EF4-FFF2-40B4-BE49-F238E27FC236}">
                <a16:creationId xmlns:a16="http://schemas.microsoft.com/office/drawing/2014/main" id="{90764F6D-94DB-7A9D-1421-CBF64235A66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67556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377EDE-95A3-6947-68EE-DD83F71FED38}"/>
              </a:ext>
            </a:extLst>
          </p:cNvPr>
          <p:cNvSpPr txBox="1"/>
          <p:nvPr/>
        </p:nvSpPr>
        <p:spPr>
          <a:xfrm>
            <a:off x="3769926" y="9304406"/>
            <a:ext cx="9715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A3E44"/>
                </a:solidFill>
                <a:latin typeface="Anonymous Pro"/>
                <a:ea typeface="Anonymous Pro"/>
              </a:rPr>
              <a:t>Источник: ВНТ Столото, </a:t>
            </a:r>
            <a:r>
              <a:rPr lang="en-US" sz="1400" dirty="0">
                <a:solidFill>
                  <a:srgbClr val="3A3E44"/>
                </a:solidFill>
                <a:latin typeface="Anonymous Pro"/>
                <a:ea typeface="Anonymous Pro"/>
              </a:rPr>
              <a:t>Q1 2026</a:t>
            </a:r>
            <a:r>
              <a:rPr lang="ru-RU" sz="1400" dirty="0">
                <a:solidFill>
                  <a:srgbClr val="3A3E44"/>
                </a:solidFill>
                <a:latin typeface="Anonymous Pro"/>
                <a:ea typeface="Anonymous Pro"/>
              </a:rPr>
              <a:t>, </a:t>
            </a:r>
            <a:r>
              <a:rPr lang="en-US" sz="1400" dirty="0">
                <a:solidFill>
                  <a:srgbClr val="3A3E44"/>
                </a:solidFill>
                <a:latin typeface="Anonymous Pro"/>
                <a:ea typeface="Anonymous Pro"/>
              </a:rPr>
              <a:t>IRC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416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68E13208-9075-25A3-0C6A-7B48D596E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0" descr="preencoded.png">
            <a:extLst>
              <a:ext uri="{FF2B5EF4-FFF2-40B4-BE49-F238E27FC236}">
                <a16:creationId xmlns:a16="http://schemas.microsoft.com/office/drawing/2014/main" id="{464944E5-784F-C2B6-5236-6F780D6BE0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0" descr="preencoded.png">
            <a:extLst>
              <a:ext uri="{FF2B5EF4-FFF2-40B4-BE49-F238E27FC236}">
                <a16:creationId xmlns:a16="http://schemas.microsoft.com/office/drawing/2014/main" id="{535E2CD8-0F20-4933-03A0-D847D02E88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0" descr="preencoded.png">
            <a:extLst>
              <a:ext uri="{FF2B5EF4-FFF2-40B4-BE49-F238E27FC236}">
                <a16:creationId xmlns:a16="http://schemas.microsoft.com/office/drawing/2014/main" id="{B8002951-30D8-DBAB-7533-C10F3E8074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0">
            <a:extLst>
              <a:ext uri="{FF2B5EF4-FFF2-40B4-BE49-F238E27FC236}">
                <a16:creationId xmlns:a16="http://schemas.microsoft.com/office/drawing/2014/main" id="{E74BA353-782E-B005-E7F6-E84150D2B9D4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4CDC38E-D549-EC35-3E79-CBC7F66F0BA4}"/>
              </a:ext>
            </a:extLst>
          </p:cNvPr>
          <p:cNvGrpSpPr/>
          <p:nvPr/>
        </p:nvGrpSpPr>
        <p:grpSpPr>
          <a:xfrm>
            <a:off x="5149214" y="2026115"/>
            <a:ext cx="6742698" cy="6742698"/>
            <a:chOff x="5440680" y="1857375"/>
            <a:chExt cx="6898005" cy="6898005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3D3C5283-8B33-5D22-A169-912A7DC10F5D}"/>
                </a:ext>
              </a:extLst>
            </p:cNvPr>
            <p:cNvSpPr/>
            <p:nvPr/>
          </p:nvSpPr>
          <p:spPr>
            <a:xfrm>
              <a:off x="5440680" y="1857375"/>
              <a:ext cx="6898005" cy="6898005"/>
            </a:xfrm>
            <a:prstGeom prst="ellipse">
              <a:avLst/>
            </a:prstGeom>
            <a:solidFill>
              <a:srgbClr val="D5D7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497B5880-F140-0296-EDD6-E7AC8B91A427}"/>
                </a:ext>
              </a:extLst>
            </p:cNvPr>
            <p:cNvSpPr/>
            <p:nvPr/>
          </p:nvSpPr>
          <p:spPr>
            <a:xfrm>
              <a:off x="7246793" y="3663488"/>
              <a:ext cx="3285778" cy="3285778"/>
            </a:xfrm>
            <a:prstGeom prst="ellipse">
              <a:avLst/>
            </a:prstGeom>
            <a:solidFill>
              <a:srgbClr val="F2C9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Google Shape;763;p32">
            <a:extLst>
              <a:ext uri="{FF2B5EF4-FFF2-40B4-BE49-F238E27FC236}">
                <a16:creationId xmlns:a16="http://schemas.microsoft.com/office/drawing/2014/main" id="{33FCC0DD-122D-697F-AC98-E72728EC4506}"/>
              </a:ext>
            </a:extLst>
          </p:cNvPr>
          <p:cNvSpPr/>
          <p:nvPr/>
        </p:nvSpPr>
        <p:spPr>
          <a:xfrm>
            <a:off x="1561345" y="364870"/>
            <a:ext cx="12422110" cy="348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endParaRPr lang="ru-RU" sz="6075" b="0" i="0" u="none" strike="noStrike" cap="none" dirty="0">
              <a:solidFill>
                <a:srgbClr val="0A1C3A"/>
              </a:solidFill>
              <a:latin typeface="Tektur Medium"/>
              <a:ea typeface="Tektur Medium"/>
              <a:cs typeface="Tektur Medium"/>
              <a:sym typeface="Tektur Medium"/>
            </a:endParaRPr>
          </a:p>
          <a:p>
            <a:pPr>
              <a:buClr>
                <a:srgbClr val="0A1C3A"/>
              </a:buClr>
              <a:buSzPts val="6075"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Перформанс дожимает намерение, </a:t>
            </a:r>
            <a:b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</a:b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созданное брендом</a:t>
            </a:r>
            <a:endParaRPr lang="ru-RU" sz="54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6" name="Google Shape;250;p8">
            <a:extLst>
              <a:ext uri="{FF2B5EF4-FFF2-40B4-BE49-F238E27FC236}">
                <a16:creationId xmlns:a16="http://schemas.microsoft.com/office/drawing/2014/main" id="{53CA72A8-FBB6-5D8F-A9CC-3710C4E51001}"/>
              </a:ext>
            </a:extLst>
          </p:cNvPr>
          <p:cNvSpPr/>
          <p:nvPr/>
        </p:nvSpPr>
        <p:spPr>
          <a:xfrm>
            <a:off x="6955327" y="7215365"/>
            <a:ext cx="3285778" cy="28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Все, кто видит рекламу</a:t>
            </a:r>
            <a:endParaRPr sz="2800" dirty="0">
              <a:solidFill>
                <a:srgbClr val="3A3E44"/>
              </a:solidFill>
              <a:latin typeface="Anonymous Pro"/>
              <a:ea typeface="Anonymous Pro"/>
              <a:sym typeface="Calibri"/>
            </a:endParaRPr>
          </a:p>
        </p:txBody>
      </p:sp>
      <p:sp>
        <p:nvSpPr>
          <p:cNvPr id="11" name="Google Shape;250;p8">
            <a:extLst>
              <a:ext uri="{FF2B5EF4-FFF2-40B4-BE49-F238E27FC236}">
                <a16:creationId xmlns:a16="http://schemas.microsoft.com/office/drawing/2014/main" id="{936F8000-D344-7022-868E-90E07EB177EB}"/>
              </a:ext>
            </a:extLst>
          </p:cNvPr>
          <p:cNvSpPr/>
          <p:nvPr/>
        </p:nvSpPr>
        <p:spPr>
          <a:xfrm>
            <a:off x="13395960" y="4419600"/>
            <a:ext cx="4383405" cy="111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Перформанс работает на тех, кто уже знает вас. </a:t>
            </a:r>
            <a:br>
              <a:rPr lang="en-US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</a:b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А новых — не достаёт.</a:t>
            </a:r>
          </a:p>
        </p:txBody>
      </p:sp>
      <p:sp>
        <p:nvSpPr>
          <p:cNvPr id="13" name="Google Shape;250;p8">
            <a:extLst>
              <a:ext uri="{FF2B5EF4-FFF2-40B4-BE49-F238E27FC236}">
                <a16:creationId xmlns:a16="http://schemas.microsoft.com/office/drawing/2014/main" id="{A2BEE46C-9ACB-5FC2-0B33-0E1D74D08C47}"/>
              </a:ext>
            </a:extLst>
          </p:cNvPr>
          <p:cNvSpPr/>
          <p:nvPr/>
        </p:nvSpPr>
        <p:spPr>
          <a:xfrm>
            <a:off x="6955327" y="4927201"/>
            <a:ext cx="3285778" cy="77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500" b="1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Те, кто уже </a:t>
            </a:r>
            <a:br>
              <a:rPr lang="ru-RU" sz="2500" b="1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</a:br>
            <a:r>
              <a:rPr lang="ru-RU" sz="2500" b="1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знает Столото</a:t>
            </a:r>
          </a:p>
        </p:txBody>
      </p:sp>
      <p:sp>
        <p:nvSpPr>
          <p:cNvPr id="16" name="Стрелка вправо 15">
            <a:extLst>
              <a:ext uri="{FF2B5EF4-FFF2-40B4-BE49-F238E27FC236}">
                <a16:creationId xmlns:a16="http://schemas.microsoft.com/office/drawing/2014/main" id="{C42F96D1-7468-B309-692B-765FA5E91707}"/>
              </a:ext>
            </a:extLst>
          </p:cNvPr>
          <p:cNvSpPr/>
          <p:nvPr/>
        </p:nvSpPr>
        <p:spPr>
          <a:xfrm rot="10800000">
            <a:off x="12400547" y="4875930"/>
            <a:ext cx="729578" cy="348406"/>
          </a:xfrm>
          <a:prstGeom prst="rightArrow">
            <a:avLst>
              <a:gd name="adj1" fmla="val 37721"/>
              <a:gd name="adj2" fmla="val 82231"/>
            </a:avLst>
          </a:prstGeom>
          <a:solidFill>
            <a:srgbClr val="E58A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Google Shape;361;p14">
            <a:extLst>
              <a:ext uri="{FF2B5EF4-FFF2-40B4-BE49-F238E27FC236}">
                <a16:creationId xmlns:a16="http://schemas.microsoft.com/office/drawing/2014/main" id="{5850739A-E5CD-A762-9466-153EC2C28179}"/>
              </a:ext>
            </a:extLst>
          </p:cNvPr>
          <p:cNvSpPr/>
          <p:nvPr/>
        </p:nvSpPr>
        <p:spPr>
          <a:xfrm>
            <a:off x="1063755" y="8846745"/>
            <a:ext cx="15068922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1707"/>
              </a:lnSpc>
              <a:spcBef>
                <a:spcPts val="0"/>
              </a:spcBef>
              <a:spcAft>
                <a:spcPts val="0"/>
              </a:spcAft>
              <a:buClr>
                <a:srgbClr val="D32F2F"/>
              </a:buClr>
              <a:buSzPts val="3075"/>
              <a:buFont typeface="Tektur Medium"/>
              <a:buNone/>
            </a:pPr>
            <a:r>
              <a:rPr lang="ru-RU" sz="2800" b="1" dirty="0">
                <a:solidFill>
                  <a:srgbClr val="C00000"/>
                </a:solidFill>
                <a:latin typeface="Anonymous Pro"/>
              </a:rPr>
              <a:t>Performance-маркетинг умеет оптимизировать конверсию. </a:t>
            </a:r>
            <a:br>
              <a:rPr lang="en-US" sz="2800" b="1" dirty="0">
                <a:solidFill>
                  <a:srgbClr val="C00000"/>
                </a:solidFill>
                <a:latin typeface="Anonymous Pro"/>
              </a:rPr>
            </a:br>
            <a:r>
              <a:rPr lang="ru-RU" sz="2800" b="1" dirty="0">
                <a:solidFill>
                  <a:srgbClr val="C00000"/>
                </a:solidFill>
                <a:latin typeface="Anonymous Pro"/>
              </a:rPr>
              <a:t>Но он не умеет создавать ощущение «а вдруг».</a:t>
            </a:r>
            <a:endParaRPr sz="2800" b="1" dirty="0">
              <a:solidFill>
                <a:srgbClr val="C00000"/>
              </a:solidFill>
              <a:latin typeface="Anonymous Pr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78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>
          <a:extLst>
            <a:ext uri="{FF2B5EF4-FFF2-40B4-BE49-F238E27FC236}">
              <a16:creationId xmlns:a16="http://schemas.microsoft.com/office/drawing/2014/main" id="{8E0E5475-71CE-24FC-4089-18D6E97F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32" descr="preencoded.png">
            <a:extLst>
              <a:ext uri="{FF2B5EF4-FFF2-40B4-BE49-F238E27FC236}">
                <a16:creationId xmlns:a16="http://schemas.microsoft.com/office/drawing/2014/main" id="{491679BC-C9FD-FB45-FED9-FC5223DCB8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32" descr="preencoded.png">
            <a:extLst>
              <a:ext uri="{FF2B5EF4-FFF2-40B4-BE49-F238E27FC236}">
                <a16:creationId xmlns:a16="http://schemas.microsoft.com/office/drawing/2014/main" id="{631C6295-A0EB-168A-2320-058AF848F4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32">
            <a:extLst>
              <a:ext uri="{FF2B5EF4-FFF2-40B4-BE49-F238E27FC236}">
                <a16:creationId xmlns:a16="http://schemas.microsoft.com/office/drawing/2014/main" id="{283F71B8-866C-D094-99C4-E5871CC319F6}"/>
              </a:ext>
            </a:extLst>
          </p:cNvPr>
          <p:cNvSpPr/>
          <p:nvPr/>
        </p:nvSpPr>
        <p:spPr>
          <a:xfrm>
            <a:off x="2098565" y="1888887"/>
            <a:ext cx="15115832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en-US" sz="6600" dirty="0">
                <a:solidFill>
                  <a:srgbClr val="0A1C3A"/>
                </a:solidFill>
                <a:latin typeface="Tektur Medium"/>
                <a:sym typeface="Tektur Medium"/>
              </a:rPr>
              <a:t>CAC </a:t>
            </a:r>
            <a:r>
              <a:rPr lang="ru-RU" sz="6600" dirty="0">
                <a:solidFill>
                  <a:srgbClr val="0A1C3A"/>
                </a:solidFill>
                <a:latin typeface="Tektur Medium"/>
                <a:sym typeface="Tektur Medium"/>
              </a:rPr>
              <a:t>зависит от того, </a:t>
            </a:r>
            <a:br>
              <a:rPr lang="ru-RU" sz="6600" dirty="0">
                <a:solidFill>
                  <a:srgbClr val="0A1C3A"/>
                </a:solidFill>
                <a:latin typeface="Tektur Medium"/>
                <a:sym typeface="Tektur Medium"/>
              </a:rPr>
            </a:br>
            <a:r>
              <a:rPr lang="ru-RU" sz="6600" dirty="0">
                <a:solidFill>
                  <a:srgbClr val="0A1C3A"/>
                </a:solidFill>
                <a:latin typeface="Tektur Medium"/>
                <a:sym typeface="Tektur Medium"/>
              </a:rPr>
              <a:t>знает ли человек бренд</a:t>
            </a:r>
            <a:endParaRPr sz="66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764" name="Google Shape;764;p32">
            <a:extLst>
              <a:ext uri="{FF2B5EF4-FFF2-40B4-BE49-F238E27FC236}">
                <a16:creationId xmlns:a16="http://schemas.microsoft.com/office/drawing/2014/main" id="{84213E4C-4E01-5D45-514F-534F37787337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32">
            <a:extLst>
              <a:ext uri="{FF2B5EF4-FFF2-40B4-BE49-F238E27FC236}">
                <a16:creationId xmlns:a16="http://schemas.microsoft.com/office/drawing/2014/main" id="{38BF0276-3A47-1FDF-1CAB-6AEE7CB3EF42}"/>
              </a:ext>
            </a:extLst>
          </p:cNvPr>
          <p:cNvSpPr/>
          <p:nvPr/>
        </p:nvSpPr>
        <p:spPr>
          <a:xfrm>
            <a:off x="8172450" y="8532205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612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3675"/>
              <a:buFont typeface="Tektur SemiBold"/>
              <a:buNone/>
            </a:pPr>
            <a:endParaRPr sz="36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6" name="Google Shape;776;p32" title="Group 2131331081.png">
            <a:extLst>
              <a:ext uri="{FF2B5EF4-FFF2-40B4-BE49-F238E27FC236}">
                <a16:creationId xmlns:a16="http://schemas.microsoft.com/office/drawing/2014/main" id="{E28B88B6-6911-AFD6-D3D2-7B2A8A9FC3F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900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32" title="Group 2131331081.png">
            <a:extLst>
              <a:ext uri="{FF2B5EF4-FFF2-40B4-BE49-F238E27FC236}">
                <a16:creationId xmlns:a16="http://schemas.microsoft.com/office/drawing/2014/main" id="{514B9FC7-5A27-D713-10A8-CE9CADAC823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2231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32" title="Group 2131331081.png">
            <a:extLst>
              <a:ext uri="{FF2B5EF4-FFF2-40B4-BE49-F238E27FC236}">
                <a16:creationId xmlns:a16="http://schemas.microsoft.com/office/drawing/2014/main" id="{D2633D8F-517A-58E1-19C9-84ED7EC2199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7556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382464D-7641-EE36-1216-5413F2066150}"/>
              </a:ext>
            </a:extLst>
          </p:cNvPr>
          <p:cNvSpPr/>
          <p:nvPr/>
        </p:nvSpPr>
        <p:spPr>
          <a:xfrm>
            <a:off x="5284146" y="4136706"/>
            <a:ext cx="8744674" cy="838504"/>
          </a:xfrm>
          <a:prstGeom prst="roundRect">
            <a:avLst/>
          </a:prstGeom>
          <a:solidFill>
            <a:srgbClr val="D5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07305DEF-33AD-F9E1-2578-9167D81085C4}"/>
              </a:ext>
            </a:extLst>
          </p:cNvPr>
          <p:cNvSpPr/>
          <p:nvPr/>
        </p:nvSpPr>
        <p:spPr>
          <a:xfrm>
            <a:off x="5284146" y="5495951"/>
            <a:ext cx="8744674" cy="838504"/>
          </a:xfrm>
          <a:prstGeom prst="roundRect">
            <a:avLst/>
          </a:prstGeom>
          <a:solidFill>
            <a:srgbClr val="D5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4C709E2-4FC7-BA30-4C23-4D49BBBDBCA8}"/>
              </a:ext>
            </a:extLst>
          </p:cNvPr>
          <p:cNvSpPr/>
          <p:nvPr/>
        </p:nvSpPr>
        <p:spPr>
          <a:xfrm>
            <a:off x="5284146" y="5495951"/>
            <a:ext cx="7228696" cy="838504"/>
          </a:xfrm>
          <a:prstGeom prst="roundRect">
            <a:avLst/>
          </a:prstGeom>
          <a:solidFill>
            <a:srgbClr val="E58A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C5BF68A-0847-DADD-0A16-20137F2E32DD}"/>
              </a:ext>
            </a:extLst>
          </p:cNvPr>
          <p:cNvSpPr/>
          <p:nvPr/>
        </p:nvSpPr>
        <p:spPr>
          <a:xfrm>
            <a:off x="5284147" y="4136706"/>
            <a:ext cx="2488254" cy="838504"/>
          </a:xfrm>
          <a:prstGeom prst="roundRect">
            <a:avLst/>
          </a:prstGeom>
          <a:solidFill>
            <a:srgbClr val="00D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250;p8">
            <a:extLst>
              <a:ext uri="{FF2B5EF4-FFF2-40B4-BE49-F238E27FC236}">
                <a16:creationId xmlns:a16="http://schemas.microsoft.com/office/drawing/2014/main" id="{44C65FBE-6583-4A1A-4CCB-1EAB8A0FD6E6}"/>
              </a:ext>
            </a:extLst>
          </p:cNvPr>
          <p:cNvSpPr/>
          <p:nvPr/>
        </p:nvSpPr>
        <p:spPr>
          <a:xfrm>
            <a:off x="666378" y="4164007"/>
            <a:ext cx="4383405" cy="77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охват ЦА </a:t>
            </a:r>
            <a:r>
              <a:rPr lang="en-US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&gt;</a:t>
            </a: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 70%</a:t>
            </a:r>
            <a:endParaRPr sz="2800" dirty="0">
              <a:solidFill>
                <a:srgbClr val="3A3E44"/>
              </a:solidFill>
              <a:latin typeface="Anonymous Pro"/>
              <a:ea typeface="Anonymous Pro"/>
              <a:sym typeface="Calibri"/>
            </a:endParaRPr>
          </a:p>
        </p:txBody>
      </p:sp>
      <p:sp>
        <p:nvSpPr>
          <p:cNvPr id="8" name="Google Shape;250;p8">
            <a:extLst>
              <a:ext uri="{FF2B5EF4-FFF2-40B4-BE49-F238E27FC236}">
                <a16:creationId xmlns:a16="http://schemas.microsoft.com/office/drawing/2014/main" id="{FF5B821A-3E65-3A01-F71E-8121CE7E58AF}"/>
              </a:ext>
            </a:extLst>
          </p:cNvPr>
          <p:cNvSpPr/>
          <p:nvPr/>
        </p:nvSpPr>
        <p:spPr>
          <a:xfrm>
            <a:off x="666378" y="5610403"/>
            <a:ext cx="438340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охват ЦА </a:t>
            </a:r>
            <a:r>
              <a:rPr lang="en-US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&lt;</a:t>
            </a: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 70%</a:t>
            </a:r>
          </a:p>
        </p:txBody>
      </p:sp>
      <p:sp>
        <p:nvSpPr>
          <p:cNvPr id="9" name="Google Shape;361;p14">
            <a:extLst>
              <a:ext uri="{FF2B5EF4-FFF2-40B4-BE49-F238E27FC236}">
                <a16:creationId xmlns:a16="http://schemas.microsoft.com/office/drawing/2014/main" id="{155AC2CB-1E25-AA1B-3056-BD8BE3A2A054}"/>
              </a:ext>
            </a:extLst>
          </p:cNvPr>
          <p:cNvSpPr/>
          <p:nvPr/>
        </p:nvSpPr>
        <p:spPr>
          <a:xfrm>
            <a:off x="3475280" y="7387010"/>
            <a:ext cx="12362403" cy="77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1707"/>
              </a:lnSpc>
              <a:spcBef>
                <a:spcPts val="0"/>
              </a:spcBef>
              <a:spcAft>
                <a:spcPts val="0"/>
              </a:spcAft>
              <a:buClr>
                <a:srgbClr val="D32F2F"/>
              </a:buClr>
              <a:buSzPts val="3075"/>
              <a:buFont typeface="Tektur Medium"/>
              <a:buNone/>
            </a:pPr>
            <a: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Перформанс не работает на холодную аудиторию.</a:t>
            </a:r>
            <a:b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</a:br>
            <a: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Он работает на тех, кого бренд уже нашёл.</a:t>
            </a:r>
            <a:endParaRPr sz="3075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50;p8">
            <a:extLst>
              <a:ext uri="{FF2B5EF4-FFF2-40B4-BE49-F238E27FC236}">
                <a16:creationId xmlns:a16="http://schemas.microsoft.com/office/drawing/2014/main" id="{D87E90DB-0B38-FFF6-9D02-BC5803AD600A}"/>
              </a:ext>
            </a:extLst>
          </p:cNvPr>
          <p:cNvSpPr/>
          <p:nvPr/>
        </p:nvSpPr>
        <p:spPr>
          <a:xfrm>
            <a:off x="14263183" y="4314825"/>
            <a:ext cx="210076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b="1" dirty="0">
                <a:solidFill>
                  <a:srgbClr val="00D7D6"/>
                </a:solidFill>
                <a:latin typeface="Anonymous Pro"/>
                <a:ea typeface="Anonymous Pro"/>
                <a:sym typeface="Calibri"/>
              </a:rPr>
              <a:t>Низкий</a:t>
            </a:r>
            <a:endParaRPr sz="2800" b="1" dirty="0">
              <a:solidFill>
                <a:srgbClr val="00D7D6"/>
              </a:solidFill>
              <a:latin typeface="Anonymous Pro"/>
              <a:ea typeface="Anonymous Pro"/>
              <a:sym typeface="Calibri"/>
            </a:endParaRPr>
          </a:p>
        </p:txBody>
      </p:sp>
      <p:sp>
        <p:nvSpPr>
          <p:cNvPr id="11" name="Google Shape;250;p8">
            <a:extLst>
              <a:ext uri="{FF2B5EF4-FFF2-40B4-BE49-F238E27FC236}">
                <a16:creationId xmlns:a16="http://schemas.microsoft.com/office/drawing/2014/main" id="{D3BE7C76-6CD4-5739-C85F-C8BBFAA107E5}"/>
              </a:ext>
            </a:extLst>
          </p:cNvPr>
          <p:cNvSpPr/>
          <p:nvPr/>
        </p:nvSpPr>
        <p:spPr>
          <a:xfrm>
            <a:off x="14274817" y="5666265"/>
            <a:ext cx="210076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b="1" dirty="0">
                <a:solidFill>
                  <a:srgbClr val="E58A19"/>
                </a:solidFill>
                <a:latin typeface="Anonymous Pro"/>
                <a:ea typeface="Anonymous Pro"/>
                <a:sym typeface="Calibri"/>
              </a:rPr>
              <a:t>х3 раза</a:t>
            </a:r>
            <a:endParaRPr sz="2800" b="1" dirty="0">
              <a:solidFill>
                <a:srgbClr val="E58A19"/>
              </a:solidFill>
              <a:latin typeface="Anonymous Pro"/>
              <a:ea typeface="Anonymous Pro"/>
              <a:sym typeface="Calibri"/>
            </a:endParaRPr>
          </a:p>
        </p:txBody>
      </p:sp>
      <p:sp>
        <p:nvSpPr>
          <p:cNvPr id="12" name="Google Shape;250;p8">
            <a:extLst>
              <a:ext uri="{FF2B5EF4-FFF2-40B4-BE49-F238E27FC236}">
                <a16:creationId xmlns:a16="http://schemas.microsoft.com/office/drawing/2014/main" id="{D850ACA0-CBA2-B42F-21DE-00CD1A171A74}"/>
              </a:ext>
            </a:extLst>
          </p:cNvPr>
          <p:cNvSpPr/>
          <p:nvPr/>
        </p:nvSpPr>
        <p:spPr>
          <a:xfrm>
            <a:off x="5539111" y="4251325"/>
            <a:ext cx="2100767" cy="60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3600" b="1" dirty="0">
                <a:solidFill>
                  <a:schemeClr val="bg1"/>
                </a:solidFill>
                <a:latin typeface="Anonymous Pro"/>
                <a:ea typeface="Anonymous Pro"/>
                <a:sym typeface="Calibri"/>
              </a:rPr>
              <a:t>CAC</a:t>
            </a:r>
            <a:endParaRPr sz="2800" b="1" dirty="0">
              <a:solidFill>
                <a:schemeClr val="bg1"/>
              </a:solidFill>
              <a:latin typeface="Anonymous Pro"/>
              <a:ea typeface="Anonymous Pro"/>
              <a:sym typeface="Calibri"/>
            </a:endParaRPr>
          </a:p>
        </p:txBody>
      </p:sp>
      <p:sp>
        <p:nvSpPr>
          <p:cNvPr id="13" name="Google Shape;250;p8">
            <a:extLst>
              <a:ext uri="{FF2B5EF4-FFF2-40B4-BE49-F238E27FC236}">
                <a16:creationId xmlns:a16="http://schemas.microsoft.com/office/drawing/2014/main" id="{8A8CA862-5F86-7D76-3B6D-4A2608687C85}"/>
              </a:ext>
            </a:extLst>
          </p:cNvPr>
          <p:cNvSpPr/>
          <p:nvPr/>
        </p:nvSpPr>
        <p:spPr>
          <a:xfrm>
            <a:off x="5539110" y="5656999"/>
            <a:ext cx="210076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endParaRPr sz="2800" b="1" dirty="0">
              <a:solidFill>
                <a:schemeClr val="bg1"/>
              </a:solidFill>
              <a:highlight>
                <a:srgbClr val="FFFF00"/>
              </a:highlight>
              <a:latin typeface="Anonymous Pro"/>
              <a:ea typeface="Anonymous Pro"/>
              <a:sym typeface="Calibri"/>
            </a:endParaRPr>
          </a:p>
        </p:txBody>
      </p:sp>
      <p:sp>
        <p:nvSpPr>
          <p:cNvPr id="14" name="Google Shape;250;p8">
            <a:extLst>
              <a:ext uri="{FF2B5EF4-FFF2-40B4-BE49-F238E27FC236}">
                <a16:creationId xmlns:a16="http://schemas.microsoft.com/office/drawing/2014/main" id="{792A105C-2FAA-0FF3-8AFC-97D28E05AFCD}"/>
              </a:ext>
            </a:extLst>
          </p:cNvPr>
          <p:cNvSpPr/>
          <p:nvPr/>
        </p:nvSpPr>
        <p:spPr>
          <a:xfrm>
            <a:off x="5539110" y="5626526"/>
            <a:ext cx="2100767" cy="60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3600" b="1" dirty="0">
                <a:solidFill>
                  <a:schemeClr val="bg1"/>
                </a:solidFill>
                <a:latin typeface="Anonymous Pro"/>
                <a:ea typeface="Anonymous Pro"/>
                <a:sym typeface="Calibri"/>
              </a:rPr>
              <a:t>CAC</a:t>
            </a:r>
            <a:endParaRPr sz="2800" b="1" dirty="0">
              <a:solidFill>
                <a:schemeClr val="bg1"/>
              </a:solidFill>
              <a:latin typeface="Anonymous Pro"/>
              <a:ea typeface="Anonymous Pr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138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>
          <a:extLst>
            <a:ext uri="{FF2B5EF4-FFF2-40B4-BE49-F238E27FC236}">
              <a16:creationId xmlns:a16="http://schemas.microsoft.com/office/drawing/2014/main" id="{080C5759-2B29-C0A8-3CC4-D6EDD3286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9" descr="preencoded.png">
            <a:extLst>
              <a:ext uri="{FF2B5EF4-FFF2-40B4-BE49-F238E27FC236}">
                <a16:creationId xmlns:a16="http://schemas.microsoft.com/office/drawing/2014/main" id="{50E6005F-49D0-9351-F59A-45D1D1E406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47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9" descr="preencoded.png">
            <a:extLst>
              <a:ext uri="{FF2B5EF4-FFF2-40B4-BE49-F238E27FC236}">
                <a16:creationId xmlns:a16="http://schemas.microsoft.com/office/drawing/2014/main" id="{A437E3A5-7516-DE18-CA4E-DDAA9F0ECA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7304" y="9628110"/>
            <a:ext cx="15605224" cy="84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 descr="preencoded.png">
            <a:extLst>
              <a:ext uri="{FF2B5EF4-FFF2-40B4-BE49-F238E27FC236}">
                <a16:creationId xmlns:a16="http://schemas.microsoft.com/office/drawing/2014/main" id="{0F331CE2-B89C-099A-4757-E2857C2C85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9">
            <a:extLst>
              <a:ext uri="{FF2B5EF4-FFF2-40B4-BE49-F238E27FC236}">
                <a16:creationId xmlns:a16="http://schemas.microsoft.com/office/drawing/2014/main" id="{1CED879E-EDD1-72FD-7AA1-1F79446E9D64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9" title="Group 2131331081.png">
            <a:extLst>
              <a:ext uri="{FF2B5EF4-FFF2-40B4-BE49-F238E27FC236}">
                <a16:creationId xmlns:a16="http://schemas.microsoft.com/office/drawing/2014/main" id="{DDA764AD-3D45-7FE8-9277-AED78D6573C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900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9" title="Group 2131331081.png">
            <a:extLst>
              <a:ext uri="{FF2B5EF4-FFF2-40B4-BE49-F238E27FC236}">
                <a16:creationId xmlns:a16="http://schemas.microsoft.com/office/drawing/2014/main" id="{4530C29D-59A0-56A0-E1A4-E27278BE195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2231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9" title="Group 2131331081.png">
            <a:extLst>
              <a:ext uri="{FF2B5EF4-FFF2-40B4-BE49-F238E27FC236}">
                <a16:creationId xmlns:a16="http://schemas.microsoft.com/office/drawing/2014/main" id="{376BE05F-6C01-5702-43BA-2C1168FEC40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7556" y="9277327"/>
            <a:ext cx="895350" cy="3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9D318A2-B8F2-6D64-7D98-F719D68B6766}"/>
              </a:ext>
            </a:extLst>
          </p:cNvPr>
          <p:cNvSpPr/>
          <p:nvPr/>
        </p:nvSpPr>
        <p:spPr>
          <a:xfrm>
            <a:off x="10069542" y="2023282"/>
            <a:ext cx="6503957" cy="5621350"/>
          </a:xfrm>
          <a:prstGeom prst="roundRect">
            <a:avLst>
              <a:gd name="adj" fmla="val 9260"/>
            </a:avLst>
          </a:prstGeom>
          <a:solidFill>
            <a:srgbClr val="04A2A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014950F5-E371-9139-6A7C-070559956FE9}"/>
              </a:ext>
            </a:extLst>
          </p:cNvPr>
          <p:cNvSpPr/>
          <p:nvPr/>
        </p:nvSpPr>
        <p:spPr>
          <a:xfrm>
            <a:off x="1592249" y="2053370"/>
            <a:ext cx="6195199" cy="5621350"/>
          </a:xfrm>
          <a:prstGeom prst="roundRect">
            <a:avLst>
              <a:gd name="adj" fmla="val 9260"/>
            </a:avLst>
          </a:prstGeom>
          <a:solidFill>
            <a:srgbClr val="C3AD7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8E4A5B4-C9F3-3A25-AEDE-331E9D372C2E}"/>
              </a:ext>
            </a:extLst>
          </p:cNvPr>
          <p:cNvSpPr/>
          <p:nvPr/>
        </p:nvSpPr>
        <p:spPr>
          <a:xfrm>
            <a:off x="1846250" y="2994965"/>
            <a:ext cx="5659450" cy="1322585"/>
          </a:xfrm>
          <a:prstGeom prst="roundRect">
            <a:avLst>
              <a:gd name="adj" fmla="val 9260"/>
            </a:avLst>
          </a:prstGeom>
          <a:solidFill>
            <a:srgbClr val="C3AD79">
              <a:alpha val="8078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205355D-F0E9-5FB9-9BB1-2EFCE070861C}"/>
              </a:ext>
            </a:extLst>
          </p:cNvPr>
          <p:cNvSpPr/>
          <p:nvPr/>
        </p:nvSpPr>
        <p:spPr>
          <a:xfrm>
            <a:off x="10323542" y="2964877"/>
            <a:ext cx="5784809" cy="1831035"/>
          </a:xfrm>
          <a:prstGeom prst="roundRect">
            <a:avLst>
              <a:gd name="adj" fmla="val 9260"/>
            </a:avLst>
          </a:prstGeom>
          <a:solidFill>
            <a:srgbClr val="04A2A4">
              <a:alpha val="8078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Google Shape;763;p32">
            <a:extLst>
              <a:ext uri="{FF2B5EF4-FFF2-40B4-BE49-F238E27FC236}">
                <a16:creationId xmlns:a16="http://schemas.microsoft.com/office/drawing/2014/main" id="{127C7FE9-1580-4D4F-5ADB-FA1D65F77AF2}"/>
              </a:ext>
            </a:extLst>
          </p:cNvPr>
          <p:cNvSpPr/>
          <p:nvPr/>
        </p:nvSpPr>
        <p:spPr>
          <a:xfrm>
            <a:off x="1682231" y="673141"/>
            <a:ext cx="1560522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0864"/>
              </a:lnSpc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Эксперимент: бренд + перформанс</a:t>
            </a:r>
            <a:endParaRPr lang="en-US" sz="54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12" name="Google Shape;337;p13">
            <a:extLst>
              <a:ext uri="{FF2B5EF4-FFF2-40B4-BE49-F238E27FC236}">
                <a16:creationId xmlns:a16="http://schemas.microsoft.com/office/drawing/2014/main" id="{376F2A5E-9DE4-CC47-5FD0-23DF8ADF32E6}"/>
              </a:ext>
            </a:extLst>
          </p:cNvPr>
          <p:cNvSpPr/>
          <p:nvPr/>
        </p:nvSpPr>
        <p:spPr>
          <a:xfrm>
            <a:off x="2076449" y="3191984"/>
            <a:ext cx="5556251" cy="112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3A3E44"/>
              </a:buClr>
              <a:buSzPts val="2325"/>
            </a:pP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Контекст – клик – установка –  покупка</a:t>
            </a:r>
            <a:endParaRPr sz="3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37;p13">
            <a:extLst>
              <a:ext uri="{FF2B5EF4-FFF2-40B4-BE49-F238E27FC236}">
                <a16:creationId xmlns:a16="http://schemas.microsoft.com/office/drawing/2014/main" id="{1EE2AF1B-E6DD-0D26-405C-85AB4073DC72}"/>
              </a:ext>
            </a:extLst>
          </p:cNvPr>
          <p:cNvSpPr/>
          <p:nvPr/>
        </p:nvSpPr>
        <p:spPr>
          <a:xfrm>
            <a:off x="10426742" y="3161896"/>
            <a:ext cx="5784809" cy="112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OLV </a:t>
            </a: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(бренд) – 14 дней – контекст – клик – установка – покупка</a:t>
            </a:r>
            <a:endParaRPr sz="3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D54A7A8-EACE-5386-3138-E74AB4B24378}"/>
              </a:ext>
            </a:extLst>
          </p:cNvPr>
          <p:cNvCxnSpPr>
            <a:cxnSpLocks/>
          </p:cNvCxnSpPr>
          <p:nvPr/>
        </p:nvCxnSpPr>
        <p:spPr>
          <a:xfrm>
            <a:off x="1890067" y="5352895"/>
            <a:ext cx="5330515" cy="0"/>
          </a:xfrm>
          <a:prstGeom prst="line">
            <a:avLst/>
          </a:prstGeom>
          <a:ln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537CFB4-DFFA-B7CD-4779-16395DDF99A3}"/>
              </a:ext>
            </a:extLst>
          </p:cNvPr>
          <p:cNvCxnSpPr>
            <a:cxnSpLocks/>
          </p:cNvCxnSpPr>
          <p:nvPr/>
        </p:nvCxnSpPr>
        <p:spPr>
          <a:xfrm>
            <a:off x="1846250" y="6192954"/>
            <a:ext cx="5330515" cy="0"/>
          </a:xfrm>
          <a:prstGeom prst="line">
            <a:avLst/>
          </a:prstGeom>
          <a:ln>
            <a:solidFill>
              <a:srgbClr val="6F5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893E2B1-7843-1545-30AD-C69A3C950380}"/>
              </a:ext>
            </a:extLst>
          </p:cNvPr>
          <p:cNvCxnSpPr>
            <a:cxnSpLocks/>
          </p:cNvCxnSpPr>
          <p:nvPr/>
        </p:nvCxnSpPr>
        <p:spPr>
          <a:xfrm>
            <a:off x="10323543" y="5662277"/>
            <a:ext cx="5330515" cy="0"/>
          </a:xfrm>
          <a:prstGeom prst="line">
            <a:avLst/>
          </a:prstGeom>
          <a:ln>
            <a:solidFill>
              <a:srgbClr val="00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EC64A21-21C7-41A8-5C7B-7B8A80F7A20A}"/>
              </a:ext>
            </a:extLst>
          </p:cNvPr>
          <p:cNvCxnSpPr>
            <a:cxnSpLocks/>
          </p:cNvCxnSpPr>
          <p:nvPr/>
        </p:nvCxnSpPr>
        <p:spPr>
          <a:xfrm>
            <a:off x="10323543" y="6629397"/>
            <a:ext cx="5330515" cy="0"/>
          </a:xfrm>
          <a:prstGeom prst="line">
            <a:avLst/>
          </a:prstGeom>
          <a:ln>
            <a:solidFill>
              <a:srgbClr val="00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337;p13">
            <a:extLst>
              <a:ext uri="{FF2B5EF4-FFF2-40B4-BE49-F238E27FC236}">
                <a16:creationId xmlns:a16="http://schemas.microsoft.com/office/drawing/2014/main" id="{3F957732-D0F8-FDFD-AF89-CA6BE6A36FC2}"/>
              </a:ext>
            </a:extLst>
          </p:cNvPr>
          <p:cNvSpPr/>
          <p:nvPr/>
        </p:nvSpPr>
        <p:spPr>
          <a:xfrm>
            <a:off x="1890067" y="4689229"/>
            <a:ext cx="4472633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3A3E44"/>
              </a:buClr>
              <a:buSzPts val="2325"/>
            </a:pPr>
            <a:r>
              <a:rPr lang="en-US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CP Reg.</a:t>
            </a:r>
            <a:endParaRPr lang="en-US" sz="32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37;p13">
            <a:extLst>
              <a:ext uri="{FF2B5EF4-FFF2-40B4-BE49-F238E27FC236}">
                <a16:creationId xmlns:a16="http://schemas.microsoft.com/office/drawing/2014/main" id="{164BDABF-2FB4-7FA0-7E00-678403EF783C}"/>
              </a:ext>
            </a:extLst>
          </p:cNvPr>
          <p:cNvSpPr/>
          <p:nvPr/>
        </p:nvSpPr>
        <p:spPr>
          <a:xfrm>
            <a:off x="1890067" y="5586301"/>
            <a:ext cx="4286798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nonymous Pro"/>
                <a:ea typeface="Anonymous Pro"/>
                <a:cs typeface="Calibri"/>
                <a:sym typeface="Anonymous Pro"/>
              </a:rPr>
              <a:t>Конверсия - установка</a:t>
            </a:r>
            <a:endParaRPr sz="2400" b="1" i="0" u="none" strike="noStrike" cap="none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37;p13">
            <a:extLst>
              <a:ext uri="{FF2B5EF4-FFF2-40B4-BE49-F238E27FC236}">
                <a16:creationId xmlns:a16="http://schemas.microsoft.com/office/drawing/2014/main" id="{89E9C4F4-92D0-98EB-EE04-A6A8C4B5A9DF}"/>
              </a:ext>
            </a:extLst>
          </p:cNvPr>
          <p:cNvSpPr/>
          <p:nvPr/>
        </p:nvSpPr>
        <p:spPr>
          <a:xfrm>
            <a:off x="1890067" y="6331667"/>
            <a:ext cx="1134475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Anonymous Pro"/>
                <a:ea typeface="Anonymous Pro"/>
                <a:cs typeface="Calibri"/>
                <a:sym typeface="Anonymous Pro"/>
              </a:rPr>
              <a:t>CAC</a:t>
            </a:r>
            <a:endParaRPr sz="3200" b="1" i="0" u="none" strike="noStrike" cap="none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95A00B-8F0F-1E7D-883D-1F2457939817}"/>
              </a:ext>
            </a:extLst>
          </p:cNvPr>
          <p:cNvSpPr txBox="1"/>
          <p:nvPr/>
        </p:nvSpPr>
        <p:spPr>
          <a:xfrm>
            <a:off x="1846250" y="2207175"/>
            <a:ext cx="3974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Было - </a:t>
            </a:r>
            <a:r>
              <a:rPr lang="en-US" sz="4000" b="1" dirty="0">
                <a:solidFill>
                  <a:schemeClr val="tx1"/>
                </a:solidFill>
                <a:latin typeface="Anonymous Pro"/>
                <a:ea typeface="Anonymous Pro"/>
                <a:cs typeface="Calibri"/>
                <a:sym typeface="Anonymous Pro"/>
              </a:rPr>
              <a:t>base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D653F1-25A5-79FF-C866-F65C7C2AB227}"/>
              </a:ext>
            </a:extLst>
          </p:cNvPr>
          <p:cNvSpPr txBox="1"/>
          <p:nvPr/>
        </p:nvSpPr>
        <p:spPr>
          <a:xfrm>
            <a:off x="10323543" y="2192165"/>
            <a:ext cx="3974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C</a:t>
            </a:r>
            <a:r>
              <a:rPr lang="ru-RU" sz="40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тало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1" name="Google Shape;337;p13">
            <a:extLst>
              <a:ext uri="{FF2B5EF4-FFF2-40B4-BE49-F238E27FC236}">
                <a16:creationId xmlns:a16="http://schemas.microsoft.com/office/drawing/2014/main" id="{A7705E56-782C-78B6-705B-56502BD47D3F}"/>
              </a:ext>
            </a:extLst>
          </p:cNvPr>
          <p:cNvSpPr/>
          <p:nvPr/>
        </p:nvSpPr>
        <p:spPr>
          <a:xfrm>
            <a:off x="10361370" y="5005208"/>
            <a:ext cx="1654100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3A3E44"/>
              </a:buClr>
              <a:buSzPts val="2325"/>
            </a:pPr>
            <a:r>
              <a:rPr lang="en-US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CP Reg.</a:t>
            </a:r>
            <a:endParaRPr lang="en-US" sz="32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37;p13">
            <a:extLst>
              <a:ext uri="{FF2B5EF4-FFF2-40B4-BE49-F238E27FC236}">
                <a16:creationId xmlns:a16="http://schemas.microsoft.com/office/drawing/2014/main" id="{DC3F4195-2431-B519-3C5A-1B2BE2C50F54}"/>
              </a:ext>
            </a:extLst>
          </p:cNvPr>
          <p:cNvSpPr/>
          <p:nvPr/>
        </p:nvSpPr>
        <p:spPr>
          <a:xfrm>
            <a:off x="14551565" y="5056936"/>
            <a:ext cx="1393655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3A3E44"/>
              </a:buClr>
              <a:buSzPts val="2325"/>
            </a:pP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-20 %</a:t>
            </a:r>
            <a:endParaRPr lang="ru-RU" sz="32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7;p13">
            <a:extLst>
              <a:ext uri="{FF2B5EF4-FFF2-40B4-BE49-F238E27FC236}">
                <a16:creationId xmlns:a16="http://schemas.microsoft.com/office/drawing/2014/main" id="{9D4F1A80-B374-DFAC-D3EA-38AD4C52F70B}"/>
              </a:ext>
            </a:extLst>
          </p:cNvPr>
          <p:cNvSpPr/>
          <p:nvPr/>
        </p:nvSpPr>
        <p:spPr>
          <a:xfrm>
            <a:off x="10360704" y="5978256"/>
            <a:ext cx="4286798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4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Конверсия - установка</a:t>
            </a:r>
            <a:endParaRPr sz="24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37;p13">
            <a:extLst>
              <a:ext uri="{FF2B5EF4-FFF2-40B4-BE49-F238E27FC236}">
                <a16:creationId xmlns:a16="http://schemas.microsoft.com/office/drawing/2014/main" id="{55EF57E8-4A58-2382-3809-B73D3051C361}"/>
              </a:ext>
            </a:extLst>
          </p:cNvPr>
          <p:cNvSpPr/>
          <p:nvPr/>
        </p:nvSpPr>
        <p:spPr>
          <a:xfrm>
            <a:off x="14567806" y="5864285"/>
            <a:ext cx="1729892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+13 %</a:t>
            </a:r>
            <a:endParaRPr sz="3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37;p13">
            <a:extLst>
              <a:ext uri="{FF2B5EF4-FFF2-40B4-BE49-F238E27FC236}">
                <a16:creationId xmlns:a16="http://schemas.microsoft.com/office/drawing/2014/main" id="{7B49CD45-84AC-59F4-349F-7713CB906A89}"/>
              </a:ext>
            </a:extLst>
          </p:cNvPr>
          <p:cNvSpPr/>
          <p:nvPr/>
        </p:nvSpPr>
        <p:spPr>
          <a:xfrm>
            <a:off x="10360704" y="6729881"/>
            <a:ext cx="1134475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CAC</a:t>
            </a:r>
            <a:endParaRPr sz="3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61;p14">
            <a:extLst>
              <a:ext uri="{FF2B5EF4-FFF2-40B4-BE49-F238E27FC236}">
                <a16:creationId xmlns:a16="http://schemas.microsoft.com/office/drawing/2014/main" id="{3935DBB1-CB62-EDFC-20B3-39BA0057931F}"/>
              </a:ext>
            </a:extLst>
          </p:cNvPr>
          <p:cNvSpPr/>
          <p:nvPr/>
        </p:nvSpPr>
        <p:spPr>
          <a:xfrm>
            <a:off x="2962798" y="8025503"/>
            <a:ext cx="12362403" cy="77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1707"/>
              </a:lnSpc>
              <a:spcBef>
                <a:spcPts val="0"/>
              </a:spcBef>
              <a:spcAft>
                <a:spcPts val="0"/>
              </a:spcAft>
              <a:buClr>
                <a:srgbClr val="D32F2F"/>
              </a:buClr>
              <a:buSzPts val="3075"/>
              <a:buFont typeface="Tektur Medium"/>
              <a:buNone/>
            </a:pPr>
            <a: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Ничего не изменилось в настройках рекламы, </a:t>
            </a:r>
            <a:b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</a:br>
            <a: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все изменилось в сознании потребителя</a:t>
            </a:r>
            <a:endParaRPr lang="ru-RU" sz="3075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37;p13">
            <a:extLst>
              <a:ext uri="{FF2B5EF4-FFF2-40B4-BE49-F238E27FC236}">
                <a16:creationId xmlns:a16="http://schemas.microsoft.com/office/drawing/2014/main" id="{377D973D-6658-D917-1A56-9E72963DD972}"/>
              </a:ext>
            </a:extLst>
          </p:cNvPr>
          <p:cNvSpPr/>
          <p:nvPr/>
        </p:nvSpPr>
        <p:spPr>
          <a:xfrm>
            <a:off x="14591862" y="6730651"/>
            <a:ext cx="1393655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3A3E44"/>
              </a:buClr>
              <a:buSzPts val="2325"/>
            </a:pPr>
            <a:r>
              <a:rPr lang="ru-RU" sz="32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-45 %</a:t>
            </a:r>
            <a:endParaRPr lang="ru-RU" sz="32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37;p13">
            <a:extLst>
              <a:ext uri="{FF2B5EF4-FFF2-40B4-BE49-F238E27FC236}">
                <a16:creationId xmlns:a16="http://schemas.microsoft.com/office/drawing/2014/main" id="{7579F82F-F3CE-3852-3599-3AA29A577CC8}"/>
              </a:ext>
            </a:extLst>
          </p:cNvPr>
          <p:cNvSpPr/>
          <p:nvPr/>
        </p:nvSpPr>
        <p:spPr>
          <a:xfrm>
            <a:off x="5820937" y="4771867"/>
            <a:ext cx="1355828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3200" b="1" i="0" u="none" strike="noStrike" cap="none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3200" b="1" i="0" u="none" strike="noStrike" cap="none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37;p13">
            <a:extLst>
              <a:ext uri="{FF2B5EF4-FFF2-40B4-BE49-F238E27FC236}">
                <a16:creationId xmlns:a16="http://schemas.microsoft.com/office/drawing/2014/main" id="{FFB5C533-D7C3-3C54-430F-2EE0796457B9}"/>
              </a:ext>
            </a:extLst>
          </p:cNvPr>
          <p:cNvSpPr/>
          <p:nvPr/>
        </p:nvSpPr>
        <p:spPr>
          <a:xfrm>
            <a:off x="5824359" y="5553215"/>
            <a:ext cx="1355828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3200" b="1" i="0" u="none" strike="noStrike" cap="none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3200" b="1" i="0" u="none" strike="noStrike" cap="none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37;p13">
            <a:extLst>
              <a:ext uri="{FF2B5EF4-FFF2-40B4-BE49-F238E27FC236}">
                <a16:creationId xmlns:a16="http://schemas.microsoft.com/office/drawing/2014/main" id="{6B24F129-957F-ED0D-08BF-D61DC1508E93}"/>
              </a:ext>
            </a:extLst>
          </p:cNvPr>
          <p:cNvSpPr/>
          <p:nvPr/>
        </p:nvSpPr>
        <p:spPr>
          <a:xfrm>
            <a:off x="5832349" y="6236117"/>
            <a:ext cx="1355828" cy="63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en-US" sz="3200" b="1" i="0" u="none" strike="noStrike" cap="none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3200" b="1" i="0" u="none" strike="noStrike" cap="none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436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>
          <a:extLst>
            <a:ext uri="{FF2B5EF4-FFF2-40B4-BE49-F238E27FC236}">
              <a16:creationId xmlns:a16="http://schemas.microsoft.com/office/drawing/2014/main" id="{6B47B6BC-5807-303A-5E03-CAC8ECFF9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31" descr="preencoded.png">
            <a:extLst>
              <a:ext uri="{FF2B5EF4-FFF2-40B4-BE49-F238E27FC236}">
                <a16:creationId xmlns:a16="http://schemas.microsoft.com/office/drawing/2014/main" id="{8A75D94F-4799-352F-8838-18773FAE39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3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31" descr="preencoded.png">
            <a:extLst>
              <a:ext uri="{FF2B5EF4-FFF2-40B4-BE49-F238E27FC236}">
                <a16:creationId xmlns:a16="http://schemas.microsoft.com/office/drawing/2014/main" id="{2F4D7AC2-4C5A-6A9D-55F5-D639E3840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378" y="647700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31">
            <a:extLst>
              <a:ext uri="{FF2B5EF4-FFF2-40B4-BE49-F238E27FC236}">
                <a16:creationId xmlns:a16="http://schemas.microsoft.com/office/drawing/2014/main" id="{43592535-544B-94B0-8D14-4792FD75CCAB}"/>
              </a:ext>
            </a:extLst>
          </p:cNvPr>
          <p:cNvSpPr/>
          <p:nvPr/>
        </p:nvSpPr>
        <p:spPr>
          <a:xfrm>
            <a:off x="1709275" y="473583"/>
            <a:ext cx="16163925" cy="125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Ещё один эксперимент.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A1C3A"/>
              </a:buClr>
              <a:buSzPts val="6075"/>
              <a:buFont typeface="Tektur Medium"/>
              <a:buNone/>
            </a:pPr>
            <a:r>
              <a:rPr lang="ru-RU" sz="5400" dirty="0">
                <a:solidFill>
                  <a:srgbClr val="0A1C3A"/>
                </a:solidFill>
                <a:latin typeface="Tektur Medium"/>
                <a:sym typeface="Tektur Medium"/>
              </a:rPr>
              <a:t>Полностью выключили брендовый бюджет.</a:t>
            </a:r>
            <a:endParaRPr sz="5400" dirty="0">
              <a:solidFill>
                <a:srgbClr val="0A1C3A"/>
              </a:solidFill>
              <a:latin typeface="Tektur Medium"/>
              <a:sym typeface="Calibri"/>
            </a:endParaRPr>
          </a:p>
        </p:txBody>
      </p:sp>
      <p:sp>
        <p:nvSpPr>
          <p:cNvPr id="731" name="Google Shape;731;p31">
            <a:extLst>
              <a:ext uri="{FF2B5EF4-FFF2-40B4-BE49-F238E27FC236}">
                <a16:creationId xmlns:a16="http://schemas.microsoft.com/office/drawing/2014/main" id="{07F1824F-61EE-B70A-8E49-AC55C87990F4}"/>
              </a:ext>
            </a:extLst>
          </p:cNvPr>
          <p:cNvSpPr/>
          <p:nvPr/>
        </p:nvSpPr>
        <p:spPr>
          <a:xfrm>
            <a:off x="16363950" y="9239250"/>
            <a:ext cx="12573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C"/>
              </a:buClr>
              <a:buSzPts val="2325"/>
              <a:buFont typeface="Anonymous Pro"/>
              <a:buNone/>
            </a:pPr>
            <a:endParaRPr sz="23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61;p14">
            <a:extLst>
              <a:ext uri="{FF2B5EF4-FFF2-40B4-BE49-F238E27FC236}">
                <a16:creationId xmlns:a16="http://schemas.microsoft.com/office/drawing/2014/main" id="{CDB34866-EFB7-1E3D-93B2-11B84281EE5D}"/>
              </a:ext>
            </a:extLst>
          </p:cNvPr>
          <p:cNvSpPr/>
          <p:nvPr/>
        </p:nvSpPr>
        <p:spPr>
          <a:xfrm>
            <a:off x="3725842" y="8884382"/>
            <a:ext cx="12362403" cy="77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1707"/>
              </a:lnSpc>
              <a:spcBef>
                <a:spcPts val="0"/>
              </a:spcBef>
              <a:spcAft>
                <a:spcPts val="0"/>
              </a:spcAft>
              <a:buClr>
                <a:srgbClr val="D32F2F"/>
              </a:buClr>
              <a:buSzPts val="3075"/>
              <a:buFont typeface="Tektur Medium"/>
              <a:buNone/>
            </a:pPr>
            <a: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Цену забвения не видно ни в одном </a:t>
            </a:r>
            <a:r>
              <a:rPr lang="ru-RU" sz="3075" b="0" i="0" u="none" strike="noStrike" cap="none" dirty="0" err="1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дашборде</a:t>
            </a:r>
            <a:r>
              <a:rPr lang="ru-RU" sz="3075" b="0" i="0" u="none" strike="noStrike" cap="none" dirty="0">
                <a:solidFill>
                  <a:srgbClr val="C00000"/>
                </a:solidFill>
                <a:latin typeface="Tektur Medium"/>
                <a:ea typeface="Tektur Medium"/>
                <a:cs typeface="Tektur Medium"/>
                <a:sym typeface="Tektur Medium"/>
              </a:rPr>
              <a:t>.</a:t>
            </a:r>
            <a:endParaRPr sz="3075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95D3F859-BA2A-5C30-CDCE-1E453E7618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439878"/>
              </p:ext>
            </p:extLst>
          </p:nvPr>
        </p:nvGraphicFramePr>
        <p:xfrm>
          <a:off x="2824904" y="2722183"/>
          <a:ext cx="12192000" cy="5764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E2D7FE9C-727D-91BD-49D4-B6E89A89BAFD}"/>
              </a:ext>
            </a:extLst>
          </p:cNvPr>
          <p:cNvSpPr/>
          <p:nvPr/>
        </p:nvSpPr>
        <p:spPr>
          <a:xfrm>
            <a:off x="3321490" y="3665550"/>
            <a:ext cx="3356710" cy="546483"/>
          </a:xfrm>
          <a:prstGeom prst="roundRect">
            <a:avLst>
              <a:gd name="adj" fmla="val 9260"/>
            </a:avLst>
          </a:prstGeom>
          <a:solidFill>
            <a:srgbClr val="E58A19">
              <a:alpha val="75686"/>
            </a:srgbClr>
          </a:solidFill>
          <a:ln>
            <a:solidFill>
              <a:srgbClr val="E58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A93B19-FFD3-87BE-4083-5B4985A3564D}"/>
              </a:ext>
            </a:extLst>
          </p:cNvPr>
          <p:cNvSpPr txBox="1"/>
          <p:nvPr/>
        </p:nvSpPr>
        <p:spPr>
          <a:xfrm>
            <a:off x="3473890" y="3714527"/>
            <a:ext cx="3204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Нед 2: бренд выключен</a:t>
            </a:r>
            <a:endParaRPr lang="ru-RU" sz="2000" dirty="0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745FF808-7BF2-708B-991C-ABF5A10F05DD}"/>
              </a:ext>
            </a:extLst>
          </p:cNvPr>
          <p:cNvSpPr/>
          <p:nvPr/>
        </p:nvSpPr>
        <p:spPr>
          <a:xfrm>
            <a:off x="6299524" y="5258053"/>
            <a:ext cx="2913126" cy="546483"/>
          </a:xfrm>
          <a:prstGeom prst="roundRect">
            <a:avLst>
              <a:gd name="adj" fmla="val 9260"/>
            </a:avLst>
          </a:prstGeom>
          <a:solidFill>
            <a:srgbClr val="E58A19">
              <a:alpha val="75686"/>
            </a:srgbClr>
          </a:solidFill>
          <a:ln>
            <a:solidFill>
              <a:srgbClr val="E58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3D5D6B-71EA-3F7C-B1C0-4F4C5B65DE54}"/>
              </a:ext>
            </a:extLst>
          </p:cNvPr>
          <p:cNvSpPr txBox="1"/>
          <p:nvPr/>
        </p:nvSpPr>
        <p:spPr>
          <a:xfrm>
            <a:off x="6451924" y="5307446"/>
            <a:ext cx="27607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САС начинает расти</a:t>
            </a:r>
            <a:endParaRPr lang="ru-RU" sz="2000" dirty="0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E5065D04-DB3C-A1B5-C368-4AA280BB7BA6}"/>
              </a:ext>
            </a:extLst>
          </p:cNvPr>
          <p:cNvSpPr/>
          <p:nvPr/>
        </p:nvSpPr>
        <p:spPr>
          <a:xfrm>
            <a:off x="7283387" y="2497294"/>
            <a:ext cx="2760726" cy="707886"/>
          </a:xfrm>
          <a:prstGeom prst="roundRect">
            <a:avLst>
              <a:gd name="adj" fmla="val 9260"/>
            </a:avLst>
          </a:prstGeom>
          <a:solidFill>
            <a:srgbClr val="E58A19">
              <a:alpha val="75686"/>
            </a:srgbClr>
          </a:solidFill>
          <a:ln>
            <a:solidFill>
              <a:srgbClr val="E58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81F62B-889F-6466-B5DA-536E9FEF2A0E}"/>
              </a:ext>
            </a:extLst>
          </p:cNvPr>
          <p:cNvSpPr txBox="1"/>
          <p:nvPr/>
        </p:nvSpPr>
        <p:spPr>
          <a:xfrm>
            <a:off x="7087374" y="2484361"/>
            <a:ext cx="32043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Нед 6: + 30%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к базовому САС </a:t>
            </a:r>
            <a:endParaRPr lang="ru-RU" sz="2000" dirty="0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3248262D-644E-6DCD-2C37-F7E11B28746D}"/>
              </a:ext>
            </a:extLst>
          </p:cNvPr>
          <p:cNvSpPr/>
          <p:nvPr/>
        </p:nvSpPr>
        <p:spPr>
          <a:xfrm>
            <a:off x="9907044" y="3789483"/>
            <a:ext cx="3705725" cy="650308"/>
          </a:xfrm>
          <a:prstGeom prst="roundRect">
            <a:avLst>
              <a:gd name="adj" fmla="val 9260"/>
            </a:avLst>
          </a:prstGeom>
          <a:solidFill>
            <a:srgbClr val="04A2A4">
              <a:alpha val="69020"/>
            </a:srgbClr>
          </a:solidFill>
          <a:ln>
            <a:solidFill>
              <a:srgbClr val="04A2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01C6B8-5451-83E0-BD72-E2ECEFCE92D0}"/>
              </a:ext>
            </a:extLst>
          </p:cNvPr>
          <p:cNvSpPr txBox="1"/>
          <p:nvPr/>
        </p:nvSpPr>
        <p:spPr>
          <a:xfrm>
            <a:off x="9983659" y="3853385"/>
            <a:ext cx="3953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Нед 7: бренд включен</a:t>
            </a:r>
            <a:endParaRPr lang="ru-RU" sz="2400" dirty="0"/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A367934E-36F5-AD7F-BBC1-7158BCB50270}"/>
              </a:ext>
            </a:extLst>
          </p:cNvPr>
          <p:cNvSpPr/>
          <p:nvPr/>
        </p:nvSpPr>
        <p:spPr>
          <a:xfrm>
            <a:off x="13164042" y="5154228"/>
            <a:ext cx="3529816" cy="778852"/>
          </a:xfrm>
          <a:prstGeom prst="roundRect">
            <a:avLst>
              <a:gd name="adj" fmla="val 9260"/>
            </a:avLst>
          </a:prstGeom>
          <a:solidFill>
            <a:srgbClr val="04A2A4">
              <a:alpha val="69020"/>
            </a:srgbClr>
          </a:solidFill>
          <a:ln>
            <a:solidFill>
              <a:srgbClr val="04A2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0EF7FB0-88A5-174F-CC71-72A9EE478A57}"/>
              </a:ext>
            </a:extLst>
          </p:cNvPr>
          <p:cNvSpPr txBox="1"/>
          <p:nvPr/>
        </p:nvSpPr>
        <p:spPr>
          <a:xfrm>
            <a:off x="13038636" y="5102083"/>
            <a:ext cx="3953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Восстановление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nonymous Pro"/>
                <a:ea typeface="Anonymous Pro"/>
                <a:cs typeface="Calibri"/>
                <a:sym typeface="Anonymous Pro"/>
              </a:rPr>
              <a:t>3-5 недель</a:t>
            </a:r>
            <a:endParaRPr lang="ru-RU" sz="2400" dirty="0"/>
          </a:p>
        </p:txBody>
      </p:sp>
      <p:sp>
        <p:nvSpPr>
          <p:cNvPr id="53" name="Google Shape;250;p8">
            <a:extLst>
              <a:ext uri="{FF2B5EF4-FFF2-40B4-BE49-F238E27FC236}">
                <a16:creationId xmlns:a16="http://schemas.microsoft.com/office/drawing/2014/main" id="{D58806B2-39D6-1D03-9848-91BB1A9E475D}"/>
              </a:ext>
            </a:extLst>
          </p:cNvPr>
          <p:cNvSpPr/>
          <p:nvPr/>
        </p:nvSpPr>
        <p:spPr>
          <a:xfrm>
            <a:off x="824175" y="2743644"/>
            <a:ext cx="2255391" cy="628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САС</a:t>
            </a:r>
            <a:endParaRPr sz="2800" dirty="0">
              <a:solidFill>
                <a:srgbClr val="3A3E44"/>
              </a:solidFill>
              <a:latin typeface="Anonymous Pro"/>
              <a:ea typeface="Anonymous Pro"/>
              <a:sym typeface="Calibri"/>
            </a:endParaRPr>
          </a:p>
        </p:txBody>
      </p:sp>
      <p:sp>
        <p:nvSpPr>
          <p:cNvPr id="54" name="Google Shape;250;p8">
            <a:extLst>
              <a:ext uri="{FF2B5EF4-FFF2-40B4-BE49-F238E27FC236}">
                <a16:creationId xmlns:a16="http://schemas.microsoft.com/office/drawing/2014/main" id="{FEB2DA05-0C6D-5C3D-1942-8850829023A6}"/>
              </a:ext>
            </a:extLst>
          </p:cNvPr>
          <p:cNvSpPr/>
          <p:nvPr/>
        </p:nvSpPr>
        <p:spPr>
          <a:xfrm>
            <a:off x="666378" y="7725548"/>
            <a:ext cx="2255391" cy="628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базовый</a:t>
            </a:r>
            <a:endParaRPr sz="2800" dirty="0">
              <a:solidFill>
                <a:srgbClr val="3A3E44"/>
              </a:solidFill>
              <a:latin typeface="Anonymous Pro"/>
              <a:ea typeface="Anonymous Pro"/>
              <a:sym typeface="Calibri"/>
            </a:endParaRPr>
          </a:p>
        </p:txBody>
      </p:sp>
      <p:sp>
        <p:nvSpPr>
          <p:cNvPr id="55" name="Google Shape;250;p8">
            <a:extLst>
              <a:ext uri="{FF2B5EF4-FFF2-40B4-BE49-F238E27FC236}">
                <a16:creationId xmlns:a16="http://schemas.microsoft.com/office/drawing/2014/main" id="{8E760A26-4C48-0E2E-C165-116A4F67DC51}"/>
              </a:ext>
            </a:extLst>
          </p:cNvPr>
          <p:cNvSpPr/>
          <p:nvPr/>
        </p:nvSpPr>
        <p:spPr>
          <a:xfrm>
            <a:off x="14824497" y="7795767"/>
            <a:ext cx="2255391" cy="628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E44"/>
              </a:buClr>
              <a:buSzPts val="2325"/>
              <a:buFont typeface="Anonymous Pro"/>
              <a:buNone/>
            </a:pPr>
            <a:r>
              <a:rPr lang="ru-RU" sz="2800" dirty="0">
                <a:solidFill>
                  <a:srgbClr val="3A3E44"/>
                </a:solidFill>
                <a:latin typeface="Anonymous Pro"/>
                <a:ea typeface="Anonymous Pro"/>
                <a:sym typeface="Calibri"/>
              </a:rPr>
              <a:t>недели</a:t>
            </a:r>
            <a:endParaRPr sz="2800" dirty="0">
              <a:solidFill>
                <a:srgbClr val="3A3E44"/>
              </a:solidFill>
              <a:latin typeface="Anonymous Pro"/>
              <a:ea typeface="Anonymous Pr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703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985</Words>
  <Application>Microsoft Macintosh PowerPoint</Application>
  <PresentationFormat>Произвольный</PresentationFormat>
  <Paragraphs>187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Anonymous Pro</vt:lpstr>
      <vt:lpstr>Tektur Medium</vt:lpstr>
      <vt:lpstr>Tektur SemiBold</vt:lpstr>
      <vt:lpstr>Arial</vt:lpstr>
      <vt:lpstr>Tektur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PptxGenJS</dc:creator>
  <cp:lastModifiedBy>Мария Ким</cp:lastModifiedBy>
  <cp:revision>37</cp:revision>
  <dcterms:created xsi:type="dcterms:W3CDTF">2026-05-26T15:16:54Z</dcterms:created>
  <dcterms:modified xsi:type="dcterms:W3CDTF">2026-06-25T07:45:18Z</dcterms:modified>
</cp:coreProperties>
</file>