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3" r:id="rId9"/>
    <p:sldId id="264" r:id="rId10"/>
    <p:sldId id="265" r:id="rId11"/>
    <p:sldId id="269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8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86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A045831C-C4D4-47C8-B211-173611716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000537"/>
            <a:ext cx="9144000" cy="1138427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5410E842-B3C0-49C6-8302-853473AC991F}"/>
              </a:ext>
            </a:extLst>
          </p:cNvPr>
          <p:cNvSpPr/>
          <p:nvPr userDrawn="1"/>
        </p:nvSpPr>
        <p:spPr>
          <a:xfrm>
            <a:off x="1528763" y="523875"/>
            <a:ext cx="6086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65"/>
              </a:lnSpc>
              <a:buNone/>
            </a:pPr>
            <a:r>
              <a:rPr lang="ru-RU" sz="2138" b="1" kern="0" spc="-47" dirty="0">
                <a:solidFill>
                  <a:srgbClr val="FFFFFF">
                    <a:alpha val="99000"/>
                  </a:srgbClr>
                </a:solidFill>
                <a:latin typeface="Cera PRO" pitchFamily="34" charset="0"/>
                <a:ea typeface="Cera PRO" pitchFamily="34" charset="-122"/>
                <a:cs typeface="Cera PRO" pitchFamily="34" charset="-120"/>
              </a:rPr>
              <a:t>Заголовок</a:t>
            </a:r>
            <a:endParaRPr lang="en-US" sz="2138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4B2D74E-EF7A-4E54-B7CD-99F6C9300288}"/>
              </a:ext>
            </a:extLst>
          </p:cNvPr>
          <p:cNvSpPr/>
          <p:nvPr userDrawn="1"/>
        </p:nvSpPr>
        <p:spPr>
          <a:xfrm>
            <a:off x="1528763" y="981075"/>
            <a:ext cx="6086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283"/>
              </a:lnSpc>
              <a:buNone/>
            </a:pPr>
            <a:r>
              <a:rPr lang="ru-RU" sz="1069" b="1" dirty="0">
                <a:solidFill>
                  <a:srgbClr val="FFFFFF">
                    <a:alpha val="99000"/>
                  </a:srgbClr>
                </a:solidFill>
                <a:latin typeface="Cera PRO" pitchFamily="34" charset="0"/>
                <a:ea typeface="Cera PRO" pitchFamily="34" charset="-122"/>
                <a:cs typeface="Cera PRO" pitchFamily="34" charset="-120"/>
              </a:rPr>
              <a:t>Подзаголовок</a:t>
            </a:r>
            <a:endParaRPr lang="en-US" sz="1069" dirty="0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6F180815-9698-4AB5-9E45-73C6E4C8958D}"/>
              </a:ext>
            </a:extLst>
          </p:cNvPr>
          <p:cNvSpPr/>
          <p:nvPr userDrawn="1"/>
        </p:nvSpPr>
        <p:spPr>
          <a:xfrm>
            <a:off x="3533775" y="3033713"/>
            <a:ext cx="2076450" cy="6762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283"/>
              </a:lnSpc>
              <a:buNone/>
            </a:pPr>
            <a:r>
              <a:rPr lang="ru-RU" sz="1069" b="1" kern="0" spc="-11" dirty="0">
                <a:solidFill>
                  <a:schemeClr val="tx1"/>
                </a:solidFill>
                <a:latin typeface="Cera PRO" pitchFamily="34" charset="0"/>
              </a:rPr>
              <a:t>Основной текст</a:t>
            </a:r>
            <a:endParaRPr lang="en-US" sz="1069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9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73A79-B954-4F39-BD82-8948376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1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Image 0">
            <a:extLst>
              <a:ext uri="{FF2B5EF4-FFF2-40B4-BE49-F238E27FC236}">
                <a16:creationId xmlns:a16="http://schemas.microsoft.com/office/drawing/2014/main" id="{FBC09E5A-495C-4662-B5C7-494C5244E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000537"/>
            <a:ext cx="9144000" cy="11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2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>
            <a:extLst>
              <a:ext uri="{FF2B5EF4-FFF2-40B4-BE49-F238E27FC236}">
                <a16:creationId xmlns:a16="http://schemas.microsoft.com/office/drawing/2014/main" id="{E1E0D25A-D1B7-4F1E-85C8-F79694D5E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000537"/>
            <a:ext cx="9144000" cy="11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1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WtEHwdyzHg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lKZt8Wg0gY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UbfmcIbmhk?feature=oembe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95056" y="323530"/>
            <a:ext cx="4729163" cy="466788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09600" y="1281113"/>
            <a:ext cx="6086475" cy="2842169"/>
          </a:xfrm>
          <a:prstGeom prst="rect">
            <a:avLst/>
          </a:prstGeom>
          <a:noFill/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71223" y="275913"/>
            <a:ext cx="2099225" cy="400559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09600" y="2194469"/>
            <a:ext cx="6086475" cy="1928813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609600" y="1720717"/>
            <a:ext cx="7111237" cy="1643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104"/>
              </a:lnSpc>
              <a:buNone/>
            </a:pPr>
            <a:r>
              <a:rPr lang="ru-RU" sz="3420" b="1" kern="0" spc="-68" dirty="0">
                <a:solidFill>
                  <a:srgbClr val="FFFFFF">
                    <a:alpha val="99000"/>
                  </a:srgbClr>
                </a:solidFill>
                <a:latin typeface="Cera PRO" pitchFamily="34" charset="0"/>
              </a:rPr>
              <a:t>ИДЕАЛЬНЫЙ КРЕАТИВ ДЛЯ </a:t>
            </a:r>
            <a:r>
              <a:rPr lang="en-US" sz="3420" b="1" kern="0" spc="-68" dirty="0">
                <a:solidFill>
                  <a:srgbClr val="FFFFFF">
                    <a:alpha val="99000"/>
                  </a:srgbClr>
                </a:solidFill>
                <a:latin typeface="Cera PRO" pitchFamily="34" charset="0"/>
              </a:rPr>
              <a:t>SMM</a:t>
            </a:r>
            <a:endParaRPr lang="en-US" sz="342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35CF5F-7956-47A7-83F4-E3E45C932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381A6B-46A6-493F-9547-1F6F540E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4C2F0-5491-4D24-8740-71B31193AD7F}"/>
              </a:ext>
            </a:extLst>
          </p:cNvPr>
          <p:cNvSpPr txBox="1"/>
          <p:nvPr/>
        </p:nvSpPr>
        <p:spPr>
          <a:xfrm>
            <a:off x="300107" y="253374"/>
            <a:ext cx="532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ЧТО ДАЛЬШЕ?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297D9DCE-8D1F-4551-8F80-F4C6B165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81225" y="192032"/>
            <a:ext cx="2099225" cy="400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F73EB7-D9F3-43B4-9510-4088F3ACA736}"/>
              </a:ext>
            </a:extLst>
          </p:cNvPr>
          <p:cNvSpPr txBox="1"/>
          <p:nvPr/>
        </p:nvSpPr>
        <p:spPr>
          <a:xfrm>
            <a:off x="423746" y="1456653"/>
            <a:ext cx="604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Глубокая аналитика связки таргетинг-сообщение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9BC0F-4772-4D9A-A5D6-5E5E27C8854A}"/>
              </a:ext>
            </a:extLst>
          </p:cNvPr>
          <p:cNvSpPr txBox="1"/>
          <p:nvPr/>
        </p:nvSpPr>
        <p:spPr>
          <a:xfrm>
            <a:off x="423746" y="2696633"/>
            <a:ext cx="501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Увеличиваем бюджеты на продвижение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8976CA-33F7-482E-B8FF-CAB25C3525F5}"/>
              </a:ext>
            </a:extLst>
          </p:cNvPr>
          <p:cNvSpPr txBox="1"/>
          <p:nvPr/>
        </p:nvSpPr>
        <p:spPr>
          <a:xfrm>
            <a:off x="453472" y="3212909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Снимаем сериал </a:t>
            </a:r>
            <a:r>
              <a:rPr lang="ru-RU" dirty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EBEAD-3EE1-46EF-B11D-DB7F9763AFAB}"/>
              </a:ext>
            </a:extLst>
          </p:cNvPr>
          <p:cNvSpPr txBox="1"/>
          <p:nvPr/>
        </p:nvSpPr>
        <p:spPr>
          <a:xfrm>
            <a:off x="423746" y="1957969"/>
            <a:ext cx="805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Используем вертикальные ролики, как тестовую площадку для формирования рекламных сообщений для «большого экрана»</a:t>
            </a:r>
          </a:p>
        </p:txBody>
      </p:sp>
    </p:spTree>
    <p:extLst>
      <p:ext uri="{BB962C8B-B14F-4D97-AF65-F5344CB8AC3E}">
        <p14:creationId xmlns:p14="http://schemas.microsoft.com/office/powerpoint/2010/main" val="381871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381A6B-46A6-493F-9547-1F6F540E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4C2F0-5491-4D24-8740-71B31193AD7F}"/>
              </a:ext>
            </a:extLst>
          </p:cNvPr>
          <p:cNvSpPr txBox="1"/>
          <p:nvPr/>
        </p:nvSpPr>
        <p:spPr>
          <a:xfrm>
            <a:off x="3439663" y="1481424"/>
            <a:ext cx="207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СПАСИБО!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297D9DCE-8D1F-4551-8F80-F4C6B165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81225" y="192032"/>
            <a:ext cx="2099225" cy="4005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4C1F84-B692-4D3A-B54E-0D4DCC3BA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108" y="2398400"/>
            <a:ext cx="1242684" cy="12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4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6461F-9319-497F-A322-49DAAF23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  <p:sp>
        <p:nvSpPr>
          <p:cNvPr id="3" name="object 15">
            <a:extLst>
              <a:ext uri="{FF2B5EF4-FFF2-40B4-BE49-F238E27FC236}">
                <a16:creationId xmlns:a16="http://schemas.microsoft.com/office/drawing/2014/main" id="{BAF4B1DC-4242-449C-9D8C-9FDB86326ED2}"/>
              </a:ext>
            </a:extLst>
          </p:cNvPr>
          <p:cNvSpPr/>
          <p:nvPr/>
        </p:nvSpPr>
        <p:spPr>
          <a:xfrm flipV="1">
            <a:off x="867508" y="3837353"/>
            <a:ext cx="7526215" cy="138351"/>
          </a:xfrm>
          <a:custGeom>
            <a:avLst/>
            <a:gdLst/>
            <a:ahLst/>
            <a:cxnLst/>
            <a:rect l="l" t="t" r="r" b="b"/>
            <a:pathLst>
              <a:path w="9878060">
                <a:moveTo>
                  <a:pt x="0" y="0"/>
                </a:moveTo>
                <a:lnTo>
                  <a:pt x="9877679" y="0"/>
                </a:lnTo>
              </a:path>
            </a:pathLst>
          </a:custGeom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A7200E11-9F48-4AF2-8385-F44E66E59C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1223" y="275913"/>
            <a:ext cx="2099225" cy="40055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2D60FD66-DFD7-417C-B3DD-6790688D56E2}"/>
              </a:ext>
            </a:extLst>
          </p:cNvPr>
          <p:cNvSpPr txBox="1"/>
          <p:nvPr/>
        </p:nvSpPr>
        <p:spPr>
          <a:xfrm>
            <a:off x="94137" y="2211132"/>
            <a:ext cx="2038463" cy="1634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spcBef>
                <a:spcPts val="100"/>
              </a:spcBef>
            </a:pPr>
            <a:r>
              <a:rPr lang="ru-RU" sz="1200" spc="150" dirty="0">
                <a:solidFill>
                  <a:srgbClr val="FF6200"/>
                </a:solidFill>
                <a:latin typeface="+mj-lt"/>
                <a:cs typeface="Oswald-Medium"/>
              </a:rPr>
              <a:t>МАРИЯ</a:t>
            </a:r>
          </a:p>
          <a:p>
            <a:pPr marL="29209">
              <a:spcBef>
                <a:spcPts val="100"/>
              </a:spcBef>
            </a:pPr>
            <a:r>
              <a:rPr lang="ru-RU" sz="1200" spc="150" dirty="0">
                <a:solidFill>
                  <a:srgbClr val="FF6200"/>
                </a:solidFill>
                <a:latin typeface="+mj-lt"/>
                <a:cs typeface="Oswald-Medium"/>
              </a:rPr>
              <a:t>КУЛЕШОВА</a:t>
            </a:r>
            <a:endParaRPr sz="1200" dirty="0">
              <a:latin typeface="+mj-lt"/>
              <a:cs typeface="Oswald-Medium"/>
            </a:endParaRPr>
          </a:p>
          <a:p>
            <a:pPr marL="12700" marR="372745">
              <a:lnSpc>
                <a:spcPts val="1800"/>
              </a:lnSpc>
              <a:spcBef>
                <a:spcPts val="1590"/>
              </a:spcBef>
            </a:pPr>
            <a:r>
              <a:rPr lang="ru-RU" sz="1200" spc="-5" dirty="0">
                <a:solidFill>
                  <a:srgbClr val="FFFFFF"/>
                </a:solidFill>
                <a:latin typeface="+mj-lt"/>
                <a:cs typeface="Century Gothic"/>
              </a:rPr>
              <a:t>Директор по маркетингу</a:t>
            </a:r>
            <a:endParaRPr sz="1200" dirty="0">
              <a:latin typeface="+mj-lt"/>
              <a:cs typeface="Century Gothic"/>
            </a:endParaRPr>
          </a:p>
          <a:p>
            <a:pPr marL="12700" marR="5080">
              <a:lnSpc>
                <a:spcPts val="1700"/>
              </a:lnSpc>
              <a:spcBef>
                <a:spcPts val="580"/>
              </a:spcBef>
            </a:pPr>
            <a:r>
              <a:rPr lang="ru-RU" sz="1200" dirty="0">
                <a:solidFill>
                  <a:srgbClr val="FFFFFF"/>
                </a:solidFill>
                <a:latin typeface="+mj-lt"/>
                <a:cs typeface="Century Gothic"/>
              </a:rPr>
              <a:t>БАРЬЕР</a:t>
            </a:r>
          </a:p>
          <a:p>
            <a:pPr marL="12700" marR="5080">
              <a:lnSpc>
                <a:spcPts val="1700"/>
              </a:lnSpc>
              <a:spcBef>
                <a:spcPts val="580"/>
              </a:spcBef>
            </a:pPr>
            <a:r>
              <a:rPr lang="ru-RU" sz="1200" dirty="0">
                <a:solidFill>
                  <a:srgbClr val="FFFFFF"/>
                </a:solidFill>
                <a:latin typeface="+mj-lt"/>
                <a:cs typeface="Century Gothic"/>
              </a:rPr>
              <a:t>Фильтры для воды</a:t>
            </a:r>
            <a:endParaRPr sz="1200" dirty="0">
              <a:latin typeface="+mj-lt"/>
              <a:cs typeface="Century Gothic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78D1B5-BB21-40FB-A4F2-F64E54358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293" y="1972912"/>
            <a:ext cx="1884001" cy="1973091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5C099B13-4579-41EA-8C2A-42DD49B60E39}"/>
              </a:ext>
            </a:extLst>
          </p:cNvPr>
          <p:cNvSpPr txBox="1"/>
          <p:nvPr/>
        </p:nvSpPr>
        <p:spPr>
          <a:xfrm>
            <a:off x="7374491" y="2391536"/>
            <a:ext cx="2038463" cy="1437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spcBef>
                <a:spcPts val="100"/>
              </a:spcBef>
            </a:pPr>
            <a:r>
              <a:rPr lang="ru-RU" sz="1200" spc="150" dirty="0">
                <a:solidFill>
                  <a:srgbClr val="FF6200"/>
                </a:solidFill>
                <a:latin typeface="+mj-lt"/>
                <a:cs typeface="Oswald-Medium"/>
              </a:rPr>
              <a:t>Ольга Маркова</a:t>
            </a:r>
            <a:endParaRPr sz="1200" dirty="0">
              <a:latin typeface="+mj-lt"/>
              <a:cs typeface="Oswald-Medium"/>
            </a:endParaRPr>
          </a:p>
          <a:p>
            <a:pPr marL="12700" marR="372745">
              <a:lnSpc>
                <a:spcPts val="1800"/>
              </a:lnSpc>
              <a:spcBef>
                <a:spcPts val="1590"/>
              </a:spcBef>
            </a:pPr>
            <a:r>
              <a:rPr lang="ru-RU" sz="1200" spc="-5" dirty="0">
                <a:solidFill>
                  <a:srgbClr val="FFFFFF"/>
                </a:solidFill>
                <a:latin typeface="+mj-lt"/>
                <a:cs typeface="Century Gothic"/>
              </a:rPr>
              <a:t>Старший </a:t>
            </a:r>
            <a:r>
              <a:rPr lang="en-US" sz="1200" spc="-5" dirty="0">
                <a:solidFill>
                  <a:srgbClr val="FFFFFF"/>
                </a:solidFill>
                <a:latin typeface="+mj-lt"/>
                <a:cs typeface="Century Gothic"/>
              </a:rPr>
              <a:t>PR</a:t>
            </a:r>
            <a:r>
              <a:rPr lang="ru-RU" sz="1200" spc="-5" dirty="0">
                <a:solidFill>
                  <a:srgbClr val="FFFFFF"/>
                </a:solidFill>
                <a:latin typeface="+mj-lt"/>
                <a:cs typeface="Century Gothic"/>
              </a:rPr>
              <a:t>-менеджер</a:t>
            </a:r>
            <a:endParaRPr sz="1200" dirty="0">
              <a:latin typeface="+mj-lt"/>
              <a:cs typeface="Century Gothic"/>
            </a:endParaRPr>
          </a:p>
          <a:p>
            <a:pPr marL="12700" marR="5080">
              <a:lnSpc>
                <a:spcPts val="1700"/>
              </a:lnSpc>
              <a:spcBef>
                <a:spcPts val="580"/>
              </a:spcBef>
            </a:pPr>
            <a:r>
              <a:rPr lang="ru-RU" sz="1200" dirty="0">
                <a:solidFill>
                  <a:srgbClr val="FFFFFF"/>
                </a:solidFill>
                <a:latin typeface="+mj-lt"/>
                <a:cs typeface="Century Gothic"/>
              </a:rPr>
              <a:t>БАРЬЕР</a:t>
            </a:r>
          </a:p>
          <a:p>
            <a:pPr marL="12700" marR="5080">
              <a:lnSpc>
                <a:spcPts val="1700"/>
              </a:lnSpc>
              <a:spcBef>
                <a:spcPts val="580"/>
              </a:spcBef>
            </a:pPr>
            <a:r>
              <a:rPr lang="ru-RU" sz="1200" dirty="0">
                <a:solidFill>
                  <a:srgbClr val="FFFFFF"/>
                </a:solidFill>
                <a:latin typeface="+mj-lt"/>
                <a:cs typeface="Century Gothic"/>
              </a:rPr>
              <a:t>Фильтры для воды</a:t>
            </a:r>
            <a:endParaRPr sz="1200" dirty="0">
              <a:latin typeface="+mj-lt"/>
              <a:cs typeface="Century Gothic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6B878-F1E9-477E-9B19-E4806689A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595" y="2051860"/>
            <a:ext cx="2296870" cy="18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0893C5F-BDCD-46F5-A804-4B489DA0D341}"/>
              </a:ext>
            </a:extLst>
          </p:cNvPr>
          <p:cNvSpPr txBox="1"/>
          <p:nvPr/>
        </p:nvSpPr>
        <p:spPr>
          <a:xfrm>
            <a:off x="377777" y="1869589"/>
            <a:ext cx="257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За 2025 год на </a:t>
            </a:r>
            <a:r>
              <a:rPr lang="en-US" sz="1000" b="1" dirty="0"/>
              <a:t>VK:</a:t>
            </a:r>
          </a:p>
          <a:p>
            <a:endParaRPr lang="ru-RU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/>
              <a:t>Рост количества</a:t>
            </a:r>
            <a:r>
              <a:rPr lang="en-US" sz="1000" dirty="0"/>
              <a:t> </a:t>
            </a:r>
            <a:r>
              <a:rPr lang="ru-RU" sz="1000" dirty="0"/>
              <a:t>просматриваемых  клипов на 42%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/>
              <a:t>Рост времени, затраченного на просмотр такого контента, вырос в 2 раза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/>
              <a:t>Рост количества авторов на 45%</a:t>
            </a:r>
          </a:p>
          <a:p>
            <a:endParaRPr lang="ru-RU" sz="1000" dirty="0"/>
          </a:p>
        </p:txBody>
      </p:sp>
      <p:pic>
        <p:nvPicPr>
          <p:cNvPr id="24" name="Image 1" descr="preencoded.png">
            <a:extLst>
              <a:ext uri="{FF2B5EF4-FFF2-40B4-BE49-F238E27FC236}">
                <a16:creationId xmlns:a16="http://schemas.microsoft.com/office/drawing/2014/main" id="{5C12167D-50E1-442D-9871-9F785EC2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36227" y="130688"/>
            <a:ext cx="2099225" cy="4005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E93C382-5FA8-4814-9946-85CA53592D81}"/>
              </a:ext>
            </a:extLst>
          </p:cNvPr>
          <p:cNvSpPr txBox="1"/>
          <p:nvPr/>
        </p:nvSpPr>
        <p:spPr>
          <a:xfrm>
            <a:off x="378131" y="640700"/>
            <a:ext cx="809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</a:schemeClr>
                </a:solidFill>
              </a:rPr>
              <a:t>СТРЕМИТЕЛЬНОЕ РАЗВИТИЕ ПЛАТФОРМ С ВЕРТИКАЛЬНЫМ ФОРМАТОМ ВИДЕО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5205DC-2DE8-4BCA-BE40-E5F04EAA0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58" y="4143262"/>
            <a:ext cx="1265035" cy="59498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13E1F02-A12F-4C9A-958C-78A8A8D29ECB}"/>
              </a:ext>
            </a:extLst>
          </p:cNvPr>
          <p:cNvGrpSpPr/>
          <p:nvPr/>
        </p:nvGrpSpPr>
        <p:grpSpPr>
          <a:xfrm>
            <a:off x="3070301" y="2100318"/>
            <a:ext cx="2965804" cy="1015871"/>
            <a:chOff x="3070301" y="2155442"/>
            <a:chExt cx="2965804" cy="1015871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9869D5E4-882F-4821-B437-11B98B134D74}"/>
                </a:ext>
              </a:extLst>
            </p:cNvPr>
            <p:cNvSpPr/>
            <p:nvPr/>
          </p:nvSpPr>
          <p:spPr>
            <a:xfrm rot="5400000">
              <a:off x="2843420" y="2476919"/>
              <a:ext cx="921275" cy="4675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D10B4A-640D-42D6-9FCA-B8389947B125}"/>
                </a:ext>
              </a:extLst>
            </p:cNvPr>
            <p:cNvSpPr txBox="1"/>
            <p:nvPr/>
          </p:nvSpPr>
          <p:spPr>
            <a:xfrm>
              <a:off x="3588536" y="2155442"/>
              <a:ext cx="24475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/>
                <a:t>В это время на ТВ</a:t>
              </a:r>
              <a:r>
                <a:rPr lang="en-US" sz="1000" b="1" dirty="0"/>
                <a:t>:</a:t>
              </a:r>
              <a:endParaRPr lang="ru-RU" sz="1000" b="1" dirty="0"/>
            </a:p>
            <a:p>
              <a:endParaRPr lang="ru-RU" sz="10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000" dirty="0"/>
                <a:t>Медиаинфляция 35%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000" dirty="0"/>
                <a:t>Падение телесмотрения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000" dirty="0"/>
                <a:t>Монополизация эфира 10 основными игроками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7D9A93B-5AF2-4640-97AE-0D56E4886D6C}"/>
              </a:ext>
            </a:extLst>
          </p:cNvPr>
          <p:cNvGrpSpPr/>
          <p:nvPr/>
        </p:nvGrpSpPr>
        <p:grpSpPr>
          <a:xfrm>
            <a:off x="6086828" y="2147616"/>
            <a:ext cx="2679041" cy="921275"/>
            <a:chOff x="6086828" y="2250036"/>
            <a:chExt cx="2679041" cy="921275"/>
          </a:xfrm>
        </p:grpSpPr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18C33F17-2434-42B4-B045-8BF358DD2E6E}"/>
                </a:ext>
              </a:extLst>
            </p:cNvPr>
            <p:cNvSpPr/>
            <p:nvPr/>
          </p:nvSpPr>
          <p:spPr>
            <a:xfrm rot="5400000">
              <a:off x="5859947" y="2476917"/>
              <a:ext cx="921275" cy="4675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3CF00A-D27B-49ED-B14E-555F28C9A5B9}"/>
                </a:ext>
              </a:extLst>
            </p:cNvPr>
            <p:cNvSpPr txBox="1"/>
            <p:nvPr/>
          </p:nvSpPr>
          <p:spPr>
            <a:xfrm>
              <a:off x="6666643" y="2387509"/>
              <a:ext cx="2099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Как </a:t>
              </a:r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</a:rPr>
                <a:t>ВЫЖАТЬ МАКСИМУМ</a:t>
              </a:r>
            </a:p>
            <a:p>
              <a:r>
                <a:rPr lang="ru-RU" sz="1200" dirty="0"/>
                <a:t>из рекламного вертикального формата?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8EC50D-2964-489A-AF8C-DA78F6525CAD}"/>
              </a:ext>
            </a:extLst>
          </p:cNvPr>
          <p:cNvSpPr txBox="1"/>
          <p:nvPr/>
        </p:nvSpPr>
        <p:spPr>
          <a:xfrm>
            <a:off x="316258" y="3548694"/>
            <a:ext cx="2202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+ Ритм, </a:t>
            </a:r>
            <a:r>
              <a:rPr lang="ru-RU" sz="1000" dirty="0" err="1"/>
              <a:t>Вайбс</a:t>
            </a:r>
            <a:r>
              <a:rPr lang="en-US" sz="1000" dirty="0"/>
              <a:t>, </a:t>
            </a:r>
            <a:r>
              <a:rPr lang="ru-RU" sz="1000" dirty="0" err="1"/>
              <a:t>Шопсы</a:t>
            </a:r>
            <a:r>
              <a:rPr lang="ru-RU" sz="1000" dirty="0"/>
              <a:t>, </a:t>
            </a:r>
            <a:r>
              <a:rPr lang="ru-RU" sz="1000" dirty="0" err="1"/>
              <a:t>ТикТок</a:t>
            </a:r>
            <a:r>
              <a:rPr lang="en-US" sz="1000" dirty="0"/>
              <a:t>…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9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1" descr="preencoded.png">
            <a:extLst>
              <a:ext uri="{FF2B5EF4-FFF2-40B4-BE49-F238E27FC236}">
                <a16:creationId xmlns:a16="http://schemas.microsoft.com/office/drawing/2014/main" id="{5C12167D-50E1-442D-9871-9F785EC2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81225" y="192032"/>
            <a:ext cx="2099225" cy="4005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E93C382-5FA8-4814-9946-85CA53592D81}"/>
              </a:ext>
            </a:extLst>
          </p:cNvPr>
          <p:cNvSpPr txBox="1"/>
          <p:nvPr/>
        </p:nvSpPr>
        <p:spPr>
          <a:xfrm>
            <a:off x="372126" y="358544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ВРЕМЯ ЭКСПЕРИМЕНТОВ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5205DC-2DE8-4BCA-BE40-E5F04EAA0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37039A-90CC-4D7A-914A-A8BF5BCE508F}"/>
              </a:ext>
            </a:extLst>
          </p:cNvPr>
          <p:cNvSpPr txBox="1"/>
          <p:nvPr/>
        </p:nvSpPr>
        <p:spPr>
          <a:xfrm>
            <a:off x="1603198" y="2510762"/>
            <a:ext cx="262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Площадки: </a:t>
            </a:r>
            <a:r>
              <a:rPr lang="ru-RU" dirty="0"/>
              <a:t>ВК</a:t>
            </a:r>
            <a:r>
              <a:rPr lang="en-US" dirty="0"/>
              <a:t>, </a:t>
            </a:r>
            <a:r>
              <a:rPr lang="ru-RU" dirty="0"/>
              <a:t>ТГ</a:t>
            </a:r>
            <a:r>
              <a:rPr lang="en-US" dirty="0"/>
              <a:t>, OK </a:t>
            </a:r>
            <a:r>
              <a:rPr lang="ru-RU" dirty="0" err="1"/>
              <a:t>ТикТок</a:t>
            </a:r>
            <a:r>
              <a:rPr lang="en-US" dirty="0"/>
              <a:t>, </a:t>
            </a:r>
            <a:r>
              <a:rPr lang="ru-RU" dirty="0"/>
              <a:t>Ритм, </a:t>
            </a:r>
            <a:r>
              <a:rPr lang="en-US" dirty="0"/>
              <a:t>RT, YT, </a:t>
            </a:r>
            <a:r>
              <a:rPr lang="ru-RU" dirty="0"/>
              <a:t>ДЗЕН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7EBD6B-09BC-4E2E-B4D1-1B55BD7B201B}"/>
              </a:ext>
            </a:extLst>
          </p:cNvPr>
          <p:cNvSpPr txBox="1"/>
          <p:nvPr/>
        </p:nvSpPr>
        <p:spPr>
          <a:xfrm>
            <a:off x="5819596" y="1304633"/>
            <a:ext cx="262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Параметры: </a:t>
            </a:r>
            <a:r>
              <a:rPr lang="en-US" dirty="0"/>
              <a:t>CPV,</a:t>
            </a:r>
            <a:r>
              <a:rPr lang="ru-RU" dirty="0"/>
              <a:t> </a:t>
            </a:r>
            <a:r>
              <a:rPr lang="en-US" dirty="0"/>
              <a:t>ER </a:t>
            </a:r>
            <a:r>
              <a:rPr lang="ru-RU" dirty="0" err="1"/>
              <a:t>досматриваемость</a:t>
            </a:r>
            <a:r>
              <a:rPr lang="ru-RU" dirty="0"/>
              <a:t>, </a:t>
            </a:r>
            <a:r>
              <a:rPr lang="ru-RU" dirty="0" err="1"/>
              <a:t>виральность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68E57-F05B-445E-A6B0-9E8A20D93DD1}"/>
              </a:ext>
            </a:extLst>
          </p:cNvPr>
          <p:cNvSpPr txBox="1"/>
          <p:nvPr/>
        </p:nvSpPr>
        <p:spPr>
          <a:xfrm>
            <a:off x="5819596" y="2523529"/>
            <a:ext cx="262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Подходы: </a:t>
            </a:r>
            <a:r>
              <a:rPr lang="ru-RU" dirty="0"/>
              <a:t>исполнители, актеры, креаторы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F0D4B-16A2-4B79-A645-13074C7BCEDA}"/>
              </a:ext>
            </a:extLst>
          </p:cNvPr>
          <p:cNvSpPr txBox="1"/>
          <p:nvPr/>
        </p:nvSpPr>
        <p:spPr>
          <a:xfrm>
            <a:off x="1603198" y="1304633"/>
            <a:ext cx="262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100 вертикальных видео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BAE409-A5C9-4BB3-A838-16DBA4018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75" y="1347616"/>
            <a:ext cx="420272" cy="5603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DE8729-A590-4445-8F47-A930BE8B1F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5103" y="2619671"/>
            <a:ext cx="545343" cy="5453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9B6AF9-4A58-4173-BFFE-4CCA19C253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08397" y="1341586"/>
            <a:ext cx="545343" cy="5453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A69264-C8EB-48ED-A27A-FAEC8CA6DA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08397" y="2626061"/>
            <a:ext cx="545343" cy="5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D5CE5E-7147-4828-9FC9-2D97794BB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78" y="639067"/>
            <a:ext cx="2229223" cy="40682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381A6B-46A6-493F-9547-1F6F540E2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4C2F0-5491-4D24-8740-71B31193AD7F}"/>
              </a:ext>
            </a:extLst>
          </p:cNvPr>
          <p:cNvSpPr txBox="1"/>
          <p:nvPr/>
        </p:nvSpPr>
        <p:spPr>
          <a:xfrm>
            <a:off x="178419" y="484407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ВК</a:t>
            </a:r>
            <a:r>
              <a:rPr lang="en-US" sz="2800" b="1" dirty="0">
                <a:solidFill>
                  <a:schemeClr val="tx1">
                    <a:lumMod val="65000"/>
                  </a:schemeClr>
                </a:solidFill>
              </a:rPr>
              <a:t>: </a:t>
            </a:r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НЕТ ДЕНЕГ- НЕТ ОХВАТОВ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297D9DCE-8D1F-4551-8F80-F4C6B165A4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81225" y="192032"/>
            <a:ext cx="2099225" cy="400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0065D6-ECA6-47AD-B0A4-3FCB00EBD52C}"/>
              </a:ext>
            </a:extLst>
          </p:cNvPr>
          <p:cNvSpPr txBox="1"/>
          <p:nvPr/>
        </p:nvSpPr>
        <p:spPr>
          <a:xfrm>
            <a:off x="341971" y="2919585"/>
            <a:ext cx="423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-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Минимальные органические просмотры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505C7-1841-4B60-B566-777513AFFAA5}"/>
              </a:ext>
            </a:extLst>
          </p:cNvPr>
          <p:cNvSpPr txBox="1"/>
          <p:nvPr/>
        </p:nvSpPr>
        <p:spPr>
          <a:xfrm>
            <a:off x="341971" y="1142010"/>
            <a:ext cx="560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Максимальное </a:t>
            </a:r>
            <a:r>
              <a:rPr lang="en-US" dirty="0"/>
              <a:t>MAU </a:t>
            </a:r>
            <a:r>
              <a:rPr lang="ru-RU" dirty="0"/>
              <a:t>площадки</a:t>
            </a:r>
            <a:r>
              <a:rPr lang="en-US" dirty="0"/>
              <a:t> – 88</a:t>
            </a:r>
            <a:r>
              <a:rPr lang="ru-RU" dirty="0"/>
              <a:t>,1 млн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Детальный и разнообразный таргетинг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Хорошие возможности для анализа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Низкая итоговая стоимость контакта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839DB-08F2-43E6-8F35-9A226AFBA4A9}"/>
              </a:ext>
            </a:extLst>
          </p:cNvPr>
          <p:cNvSpPr txBox="1"/>
          <p:nvPr/>
        </p:nvSpPr>
        <p:spPr>
          <a:xfrm>
            <a:off x="6594849" y="4687545"/>
            <a:ext cx="1968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Чемпион по </a:t>
            </a:r>
            <a:r>
              <a:rPr lang="ru-RU" sz="1100" i="1" dirty="0" err="1"/>
              <a:t>виральности</a:t>
            </a:r>
            <a:endParaRPr lang="ru-RU" sz="1100" i="1" dirty="0"/>
          </a:p>
        </p:txBody>
      </p:sp>
      <p:pic>
        <p:nvPicPr>
          <p:cNvPr id="5" name="Мультимедиа в Интернете 4" title="Кто я">
            <a:hlinkClick r:id="" action="ppaction://media"/>
            <a:extLst>
              <a:ext uri="{FF2B5EF4-FFF2-40B4-BE49-F238E27FC236}">
                <a16:creationId xmlns:a16="http://schemas.microsoft.com/office/drawing/2014/main" id="{894D4F75-9516-402A-8A91-663A4835EE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690323" y="968726"/>
            <a:ext cx="1852417" cy="32786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245C25-74DC-4121-A53B-A7653658C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0323" y="4247341"/>
            <a:ext cx="1873335" cy="329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35A528-39EA-4785-9091-D8B94DFB9A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1868" y="2453817"/>
            <a:ext cx="246407" cy="17031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2B5605-5B41-413C-8E3B-766DEE3D3C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2092" y="1032795"/>
            <a:ext cx="1704614" cy="3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28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22548B-C332-43E5-8E05-F257D849C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561" y="807866"/>
            <a:ext cx="2229223" cy="3849562"/>
          </a:xfrm>
          <a:prstGeom prst="rect">
            <a:avLst/>
          </a:prstGeom>
        </p:spPr>
      </p:pic>
      <p:pic>
        <p:nvPicPr>
          <p:cNvPr id="7" name="Мультимедиа в Интернете 6" title="Стиль и польза в одном фильтре">
            <a:hlinkClick r:id="" action="ppaction://media"/>
            <a:extLst>
              <a:ext uri="{FF2B5EF4-FFF2-40B4-BE49-F238E27FC236}">
                <a16:creationId xmlns:a16="http://schemas.microsoft.com/office/drawing/2014/main" id="{27251E1D-8328-4C6E-AF67-C977BE7AF8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87907" y="1250308"/>
            <a:ext cx="1802533" cy="3190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381A6B-46A6-493F-9547-1F6F540E2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4C2F0-5491-4D24-8740-71B31193AD7F}"/>
              </a:ext>
            </a:extLst>
          </p:cNvPr>
          <p:cNvSpPr txBox="1"/>
          <p:nvPr/>
        </p:nvSpPr>
        <p:spPr>
          <a:xfrm>
            <a:off x="178419" y="301175"/>
            <a:ext cx="5322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РИТМ</a:t>
            </a:r>
            <a:r>
              <a:rPr lang="en-US" sz="2800" b="1" dirty="0">
                <a:solidFill>
                  <a:schemeClr val="tx1">
                    <a:lumMod val="65000"/>
                  </a:schemeClr>
                </a:solidFill>
              </a:rPr>
              <a:t>: </a:t>
            </a:r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САМЫЙ ДЕШЕВЫЙ НЕЦЕЛЕВОЙ ОХВАТ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297D9DCE-8D1F-4551-8F80-F4C6B165A4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81225" y="192032"/>
            <a:ext cx="2099225" cy="400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223F0B-6537-43F8-8A7E-CADBD5D04031}"/>
              </a:ext>
            </a:extLst>
          </p:cNvPr>
          <p:cNvSpPr txBox="1"/>
          <p:nvPr/>
        </p:nvSpPr>
        <p:spPr>
          <a:xfrm>
            <a:off x="468351" y="1620644"/>
            <a:ext cx="3313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охват 3 млн за 16.000 </a:t>
            </a:r>
            <a:r>
              <a:rPr lang="ru-RU" dirty="0" err="1"/>
              <a:t>руб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4D7FF-78E8-44D0-9D02-23EA9FCFA473}"/>
              </a:ext>
            </a:extLst>
          </p:cNvPr>
          <p:cNvSpPr txBox="1"/>
          <p:nvPr/>
        </p:nvSpPr>
        <p:spPr>
          <a:xfrm>
            <a:off x="468351" y="2553360"/>
            <a:ext cx="2989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-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отсутствие таргетинга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отсутствие аналитики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E62C9-DE7D-4EA9-BCA8-DA800260118D}"/>
              </a:ext>
            </a:extLst>
          </p:cNvPr>
          <p:cNvSpPr txBox="1"/>
          <p:nvPr/>
        </p:nvSpPr>
        <p:spPr>
          <a:xfrm>
            <a:off x="7000321" y="4639208"/>
            <a:ext cx="1661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Чемпион по охватам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D87133-54DA-4D18-8464-8B7C32D5C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847" y="3698500"/>
            <a:ext cx="282387" cy="2823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226539-FC04-4057-8AB7-28AC40AF11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08053" y="4053247"/>
            <a:ext cx="282387" cy="2823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5DA552-BD77-4A0C-9D11-F8FFBCA9E8B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580540" y="2704275"/>
            <a:ext cx="250297" cy="2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4A8DD1-634D-470F-AFE9-C25EE72C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23" y="757342"/>
            <a:ext cx="2229223" cy="40682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381A6B-46A6-493F-9547-1F6F540E2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4C2F0-5491-4D24-8740-71B31193AD7F}"/>
              </a:ext>
            </a:extLst>
          </p:cNvPr>
          <p:cNvSpPr txBox="1"/>
          <p:nvPr/>
        </p:nvSpPr>
        <p:spPr>
          <a:xfrm>
            <a:off x="178419" y="301175"/>
            <a:ext cx="532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tx1">
                    <a:lumMod val="65000"/>
                  </a:schemeClr>
                </a:solidFill>
              </a:rPr>
              <a:t>ТикТок</a:t>
            </a:r>
            <a:r>
              <a:rPr lang="en-US" sz="2800" b="1" dirty="0">
                <a:solidFill>
                  <a:schemeClr val="tx1">
                    <a:lumMod val="65000"/>
                  </a:schemeClr>
                </a:solidFill>
              </a:rPr>
              <a:t>: </a:t>
            </a:r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НЕПРЕДСКАЗУЕМО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297D9DCE-8D1F-4551-8F80-F4C6B165A4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81225" y="192032"/>
            <a:ext cx="2099225" cy="400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70EDD2-4C67-4084-99E6-E48E65D33D8C}"/>
              </a:ext>
            </a:extLst>
          </p:cNvPr>
          <p:cNvSpPr txBox="1"/>
          <p:nvPr/>
        </p:nvSpPr>
        <p:spPr>
          <a:xfrm>
            <a:off x="494371" y="2674031"/>
            <a:ext cx="423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-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Работает только через </a:t>
            </a:r>
            <a:r>
              <a:rPr lang="en-US" dirty="0"/>
              <a:t>VPN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Отсутствие </a:t>
            </a:r>
            <a:r>
              <a:rPr lang="ru-RU" dirty="0" err="1"/>
              <a:t>таргетингов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 флуда в комментариях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BF1F5-90E9-4605-8C0F-6C0466A8D46C}"/>
              </a:ext>
            </a:extLst>
          </p:cNvPr>
          <p:cNvSpPr txBox="1"/>
          <p:nvPr/>
        </p:nvSpPr>
        <p:spPr>
          <a:xfrm>
            <a:off x="494371" y="1105933"/>
            <a:ext cx="423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3-4 место в России среди     видеохостингов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ERV 3%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A32AE-1C13-46FC-9B18-44CFD35122ED}"/>
              </a:ext>
            </a:extLst>
          </p:cNvPr>
          <p:cNvSpPr txBox="1"/>
          <p:nvPr/>
        </p:nvSpPr>
        <p:spPr>
          <a:xfrm>
            <a:off x="5843238" y="4725778"/>
            <a:ext cx="3382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Максимальная длительность просмотра</a:t>
            </a:r>
          </a:p>
        </p:txBody>
      </p:sp>
      <p:pic>
        <p:nvPicPr>
          <p:cNvPr id="7" name="Мультимедиа в Интернете 6" title="Скорая помощь для жесткой воды">
            <a:hlinkClick r:id="" action="ppaction://media"/>
            <a:extLst>
              <a:ext uri="{FF2B5EF4-FFF2-40B4-BE49-F238E27FC236}">
                <a16:creationId xmlns:a16="http://schemas.microsoft.com/office/drawing/2014/main" id="{114768B5-8AD0-4190-855E-85A8B8BD6D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755619" y="1093458"/>
            <a:ext cx="1760629" cy="31161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0FC657-A80A-4944-895C-A1451AC64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198" y="2920757"/>
            <a:ext cx="251123" cy="13265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A85E88-831D-48CE-AC25-098642B316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4762" y="4375008"/>
            <a:ext cx="1795010" cy="3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381A6B-46A6-493F-9547-1F6F540E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4C2F0-5491-4D24-8740-71B31193AD7F}"/>
              </a:ext>
            </a:extLst>
          </p:cNvPr>
          <p:cNvSpPr txBox="1"/>
          <p:nvPr/>
        </p:nvSpPr>
        <p:spPr>
          <a:xfrm>
            <a:off x="178419" y="301175"/>
            <a:ext cx="532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ОСТАЛЬНЫЕ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297D9DCE-8D1F-4551-8F80-F4C6B165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81225" y="192032"/>
            <a:ext cx="2099225" cy="400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CD052-2F93-4A7A-A95D-BCABBCA0AB96}"/>
              </a:ext>
            </a:extLst>
          </p:cNvPr>
          <p:cNvSpPr txBox="1"/>
          <p:nvPr/>
        </p:nvSpPr>
        <p:spPr>
          <a:xfrm>
            <a:off x="505522" y="1486829"/>
            <a:ext cx="718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YT: </a:t>
            </a:r>
            <a:r>
              <a:rPr lang="ru-RU" dirty="0"/>
              <a:t>все еще жив, но нет возможности платного продвижения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87BC5-15E7-458B-BDB2-71C28019BD59}"/>
              </a:ext>
            </a:extLst>
          </p:cNvPr>
          <p:cNvSpPr txBox="1"/>
          <p:nvPr/>
        </p:nvSpPr>
        <p:spPr>
          <a:xfrm>
            <a:off x="505522" y="2682419"/>
            <a:ext cx="585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ОК, </a:t>
            </a:r>
            <a:r>
              <a:rPr lang="en-US" b="1" dirty="0"/>
              <a:t>Zen, </a:t>
            </a:r>
            <a:r>
              <a:rPr lang="en-US" b="1" dirty="0" err="1"/>
              <a:t>RuTube</a:t>
            </a:r>
            <a:r>
              <a:rPr lang="en-US" b="1" dirty="0"/>
              <a:t>: </a:t>
            </a:r>
            <a:r>
              <a:rPr lang="ru-RU" dirty="0"/>
              <a:t>платформы для кросс-постинга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79F8B-AC87-4FFC-A73E-AAC1BC0C1A3C}"/>
              </a:ext>
            </a:extLst>
          </p:cNvPr>
          <p:cNvSpPr txBox="1"/>
          <p:nvPr/>
        </p:nvSpPr>
        <p:spPr>
          <a:xfrm>
            <a:off x="505522" y="2119397"/>
            <a:ext cx="682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TG: </a:t>
            </a:r>
            <a:r>
              <a:rPr lang="ru-RU" dirty="0"/>
              <a:t>замедление работы, низкая скорость </a:t>
            </a:r>
            <a:r>
              <a:rPr lang="ru-RU" dirty="0" err="1"/>
              <a:t>прогрузки</a:t>
            </a:r>
            <a:r>
              <a:rPr lang="ru-RU" dirty="0"/>
              <a:t> видео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E2462-2403-4322-BC8B-22F9782DA90D}"/>
              </a:ext>
            </a:extLst>
          </p:cNvPr>
          <p:cNvSpPr txBox="1"/>
          <p:nvPr/>
        </p:nvSpPr>
        <p:spPr>
          <a:xfrm>
            <a:off x="505522" y="3310267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Wibes</a:t>
            </a:r>
            <a:r>
              <a:rPr lang="en-US" b="1" dirty="0"/>
              <a:t>: </a:t>
            </a:r>
            <a:r>
              <a:rPr lang="ru-RU" dirty="0"/>
              <a:t>в самом начале пути</a:t>
            </a:r>
          </a:p>
        </p:txBody>
      </p:sp>
    </p:spTree>
    <p:extLst>
      <p:ext uri="{BB962C8B-B14F-4D97-AF65-F5344CB8AC3E}">
        <p14:creationId xmlns:p14="http://schemas.microsoft.com/office/powerpoint/2010/main" val="156902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381A6B-46A6-493F-9547-1F6F540E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58" y="4247340"/>
            <a:ext cx="1265035" cy="59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4C2F0-5491-4D24-8740-71B31193AD7F}"/>
              </a:ext>
            </a:extLst>
          </p:cNvPr>
          <p:cNvSpPr txBox="1"/>
          <p:nvPr/>
        </p:nvSpPr>
        <p:spPr>
          <a:xfrm>
            <a:off x="300107" y="253374"/>
            <a:ext cx="532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В СУХОМ ОСТАТКЕ…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297D9DCE-8D1F-4551-8F80-F4C6B165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81225" y="192032"/>
            <a:ext cx="2099225" cy="400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F73EB7-D9F3-43B4-9510-4088F3ACA736}"/>
              </a:ext>
            </a:extLst>
          </p:cNvPr>
          <p:cNvSpPr txBox="1"/>
          <p:nvPr/>
        </p:nvSpPr>
        <p:spPr>
          <a:xfrm>
            <a:off x="230458" y="1486829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КОРОЧЕ!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20413-26F2-476D-8553-4AB484F96D5E}"/>
              </a:ext>
            </a:extLst>
          </p:cNvPr>
          <p:cNvSpPr txBox="1"/>
          <p:nvPr/>
        </p:nvSpPr>
        <p:spPr>
          <a:xfrm>
            <a:off x="251711" y="2616071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КРЕАТИВНЕЕ!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42469-D729-403D-B175-F53138F581F2}"/>
              </a:ext>
            </a:extLst>
          </p:cNvPr>
          <p:cNvSpPr txBox="1"/>
          <p:nvPr/>
        </p:nvSpPr>
        <p:spPr>
          <a:xfrm>
            <a:off x="251711" y="2034193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ЛЕГЧЕ!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C2C55-BF87-4D8B-9AA3-E53F6CB6EB59}"/>
              </a:ext>
            </a:extLst>
          </p:cNvPr>
          <p:cNvSpPr txBox="1"/>
          <p:nvPr/>
        </p:nvSpPr>
        <p:spPr>
          <a:xfrm>
            <a:off x="251711" y="3197949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СИТУАТИВНЕЕ!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E58CEE-C301-42A4-8993-9505A8E7CEF0}"/>
              </a:ext>
            </a:extLst>
          </p:cNvPr>
          <p:cNvSpPr txBox="1"/>
          <p:nvPr/>
        </p:nvSpPr>
        <p:spPr>
          <a:xfrm>
            <a:off x="316258" y="737542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65000"/>
                  </a:schemeClr>
                </a:solidFill>
              </a:rPr>
              <a:t>Рекомендации по креативу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7948FC-7D35-4E2D-8CD5-92CDEBFFCE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97631" y="400374"/>
            <a:ext cx="4144458" cy="41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C40068"/>
      </a:dk2>
      <a:lt2>
        <a:srgbClr val="DFE3E5"/>
      </a:lt2>
      <a:accent1>
        <a:srgbClr val="7ABBBD"/>
      </a:accent1>
      <a:accent2>
        <a:srgbClr val="27CED7"/>
      </a:accent2>
      <a:accent3>
        <a:srgbClr val="A8EBEF"/>
      </a:accent3>
      <a:accent4>
        <a:srgbClr val="7CE1E7"/>
      </a:accent4>
      <a:accent5>
        <a:srgbClr val="C40068"/>
      </a:accent5>
      <a:accent6>
        <a:srgbClr val="E17FB3"/>
      </a:accent6>
      <a:hlink>
        <a:srgbClr val="A5A5A5"/>
      </a:hlink>
      <a:folHlink>
        <a:srgbClr val="7F7F7F"/>
      </a:folHlink>
    </a:clrScheme>
    <a:fontScheme name="Другая 1">
      <a:majorFont>
        <a:latin typeface="Cera PRO Medium"/>
        <a:ea typeface=""/>
        <a:cs typeface=""/>
      </a:majorFont>
      <a:minorFont>
        <a:latin typeface="Cer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295</Words>
  <Application>Microsoft Office PowerPoint</Application>
  <PresentationFormat>Экран (16:9)</PresentationFormat>
  <Paragraphs>72</Paragraphs>
  <Slides>11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Cera PRO</vt:lpstr>
      <vt:lpstr>Cera PRO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Kuleshova Maria, BWT BARRIER RUS</cp:lastModifiedBy>
  <cp:revision>68</cp:revision>
  <dcterms:created xsi:type="dcterms:W3CDTF">2026-02-11T10:23:24Z</dcterms:created>
  <dcterms:modified xsi:type="dcterms:W3CDTF">2026-03-11T10:20:20Z</dcterms:modified>
</cp:coreProperties>
</file>