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18288000" cy="10287000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55" d="100"/>
          <a:sy n="55" d="100"/>
        </p:scale>
        <p:origin x="571" y="53"/>
      </p:cViewPr>
      <p:guideLst>
        <p:guide pos="5760"/>
        <p:guide pos="324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drive.google.com/file/d/1IkVnQSeV1f-ijI_XoQ2vF9SV2-BrysNq/view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20" Type="http://schemas.openxmlformats.org/officeDocument/2006/relationships/image" Target="../media/image88.png"/><Relationship Id="rId21" Type="http://schemas.openxmlformats.org/officeDocument/2006/relationships/image" Target="../media/image89.png"/><Relationship Id="rId22" Type="http://schemas.openxmlformats.org/officeDocument/2006/relationships/image" Target="../media/image90.png"/><Relationship Id="rId23" Type="http://schemas.openxmlformats.org/officeDocument/2006/relationships/image" Target="../media/image91.png"/><Relationship Id="rId24" Type="http://schemas.openxmlformats.org/officeDocument/2006/relationships/image" Target="../media/image92.png"/><Relationship Id="rId25" Type="http://schemas.openxmlformats.org/officeDocument/2006/relationships/image" Target="../media/image93.png"/><Relationship Id="rId26" Type="http://schemas.openxmlformats.org/officeDocument/2006/relationships/image" Target="../media/image94.png"/><Relationship Id="rId27" Type="http://schemas.openxmlformats.org/officeDocument/2006/relationships/image" Target="../media/image95.png"/><Relationship Id="rId28" Type="http://schemas.openxmlformats.org/officeDocument/2006/relationships/image" Target="../media/image96.png"/><Relationship Id="rId29" Type="http://schemas.openxmlformats.org/officeDocument/2006/relationships/image" Target="../media/image97.png"/><Relationship Id="rId30" Type="http://schemas.openxmlformats.org/officeDocument/2006/relationships/image" Target="../media/image98.png"/><Relationship Id="rId31" Type="http://schemas.openxmlformats.org/officeDocument/2006/relationships/image" Target="../media/image99.png"/><Relationship Id="rId32" Type="http://schemas.openxmlformats.org/officeDocument/2006/relationships/image" Target="../media/image100.png"/><Relationship Id="rId33" Type="http://schemas.openxmlformats.org/officeDocument/2006/relationships/image" Target="../media/image10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7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jpg"/><Relationship Id="rId8" Type="http://schemas.openxmlformats.org/officeDocument/2006/relationships/image" Target="../media/image106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121.png"/><Relationship Id="rId4" Type="http://schemas.microsoft.com/office/2007/relationships/media" Target="../media/media2.mp4"/><Relationship Id="rId5" Type="http://schemas.openxmlformats.org/officeDocument/2006/relationships/video" Target="../media/media2.mp4" /><Relationship Id="rId6" Type="http://schemas.openxmlformats.org/officeDocument/2006/relationships/image" Target="../media/image12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114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jpg"/><Relationship Id="rId3" Type="http://schemas.openxmlformats.org/officeDocument/2006/relationships/image" Target="../media/image128.jpg"/><Relationship Id="rId4" Type="http://schemas.openxmlformats.org/officeDocument/2006/relationships/image" Target="../media/image129.jpg"/><Relationship Id="rId5" Type="http://schemas.openxmlformats.org/officeDocument/2006/relationships/image" Target="../media/image130.png"/><Relationship Id="rId6" Type="http://schemas.openxmlformats.org/officeDocument/2006/relationships/image" Target="../media/image20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microsoft.com/office/2007/relationships/media" Target="../media/media1.mp4"/><Relationship Id="rId15" Type="http://schemas.openxmlformats.org/officeDocument/2006/relationships/video" Target="../media/media1.mp4" 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hyperlink" Target="https://www.tiktok.com/@karna.val?lang=ru-RU" TargetMode="External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20" Type="http://schemas.openxmlformats.org/officeDocument/2006/relationships/hyperlink" Target="https://www.tiktok.com/@tenderlybaemusic" TargetMode="External"/><Relationship Id="rId21" Type="http://schemas.openxmlformats.org/officeDocument/2006/relationships/hyperlink" Target="https://www.instagram.com/worldtamer/reels/" TargetMode="External"/><Relationship Id="rId22" Type="http://schemas.openxmlformats.org/officeDocument/2006/relationships/hyperlink" Target="https://www.tiktok.com/@deepins?lang=en" TargetMode="External"/><Relationship Id="rId23" Type="http://schemas.openxmlformats.org/officeDocument/2006/relationships/hyperlink" Target="https://www.instagram.com/vladragovsky/" TargetMode="External"/><Relationship Id="rId24" Type="http://schemas.openxmlformats.org/officeDocument/2006/relationships/hyperlink" Target="https://www.tiktok.com/@panarinkaa" TargetMode="External"/><Relationship Id="rId25" Type="http://schemas.openxmlformats.org/officeDocument/2006/relationships/hyperlink" Target="https://www.instagram.com/imkkkka_/" TargetMode="Externa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Relationship Id="rId3" Type="http://schemas.openxmlformats.org/officeDocument/2006/relationships/image" Target="../media/image41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20" Type="http://schemas.openxmlformats.org/officeDocument/2006/relationships/image" Target="../media/image70.png"/><Relationship Id="rId21" Type="http://schemas.openxmlformats.org/officeDocument/2006/relationships/hyperlink" Target="https://www.tiktok.com/@_nonoru_" TargetMode="External"/><Relationship Id="rId22" Type="http://schemas.openxmlformats.org/officeDocument/2006/relationships/hyperlink" Target="https://www.tiktok.com/@yana_zenina_?lang=ru-RU" TargetMode="External"/><Relationship Id="rId23" Type="http://schemas.openxmlformats.org/officeDocument/2006/relationships/hyperlink" Target="https://www.tiktok.com/@krone.team" TargetMode="External"/><Relationship Id="rId24" Type="http://schemas.openxmlformats.org/officeDocument/2006/relationships/hyperlink" Target="https://www.tiktok.com/@_influesii" TargetMode="External"/><Relationship Id="rId25" Type="http://schemas.openxmlformats.org/officeDocument/2006/relationships/hyperlink" Target="https://www.tiktok.com/@milashkinamiiiiiii" TargetMode="External"/><Relationship Id="rId26" Type="http://schemas.openxmlformats.org/officeDocument/2006/relationships/hyperlink" Target="https://www.tiktok.com/@_skripachelnik_" TargetMode="External"/><Relationship Id="rId27" Type="http://schemas.openxmlformats.org/officeDocument/2006/relationships/hyperlink" Target="https://www.tiktok.com/@milanka.khametovaa" TargetMode="External"/><Relationship Id="rId28" Type="http://schemas.openxmlformats.org/officeDocument/2006/relationships/hyperlink" Target="https://www.tiktok.com/@gavrilina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bg>
      <p:bgPr shadeToTitle="0">
        <a:solidFill>
          <a:srgbClr val="00FC5C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392;p89" title="IMG_8738 (online-audio-converter.com).mp3">
            <a:hlinkClick r:id="rId2"/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65759" y="0"/>
            <a:ext cx="1004900" cy="10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текст, снимок экрана, Шрифт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/>
          <a:srcRect l="0" t="0" r="0" b="13765"/>
          <a:stretch/>
        </p:blipFill>
        <p:spPr bwMode="auto">
          <a:xfrm>
            <a:off x="-1056" y="1004900"/>
            <a:ext cx="18289056" cy="8927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0" t="20846" r="381" b="0"/>
          <a:stretch/>
        </p:blipFill>
        <p:spPr bwMode="auto">
          <a:xfrm>
            <a:off x="0" y="9932184"/>
            <a:ext cx="18288000" cy="354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7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76275"/>
            <a:ext cx="2447928" cy="400048"/>
          </a:xfrm>
          <a:prstGeom prst="rect">
            <a:avLst/>
          </a:prstGeom>
        </p:spPr>
      </p:pic>
      <p:pic>
        <p:nvPicPr>
          <p:cNvPr id="4" name="Рисунок19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23974" y="3286125"/>
            <a:ext cx="2971800" cy="2171700"/>
          </a:xfrm>
          <a:prstGeom prst="rect">
            <a:avLst/>
          </a:prstGeom>
        </p:spPr>
      </p:pic>
      <p:pic>
        <p:nvPicPr>
          <p:cNvPr id="5" name="Рисунок18 2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23974" y="5543550"/>
            <a:ext cx="2971800" cy="847725"/>
          </a:xfrm>
          <a:prstGeom prst="rect">
            <a:avLst/>
          </a:prstGeom>
        </p:spPr>
      </p:pic>
      <p:pic>
        <p:nvPicPr>
          <p:cNvPr id="6" name="Рисунок10 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23974" y="7467600"/>
            <a:ext cx="2990850" cy="571500"/>
          </a:xfrm>
          <a:prstGeom prst="rect">
            <a:avLst/>
          </a:prstGeom>
        </p:spPr>
      </p:pic>
      <p:pic>
        <p:nvPicPr>
          <p:cNvPr id="7" name="Рисунок17 2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23974" y="6477000"/>
            <a:ext cx="2990850" cy="904875"/>
          </a:xfrm>
          <a:prstGeom prst="rect">
            <a:avLst/>
          </a:prstGeom>
        </p:spPr>
      </p:pic>
      <p:pic>
        <p:nvPicPr>
          <p:cNvPr id="8" name="Рисунок25 2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23974" y="8124825"/>
            <a:ext cx="2990850" cy="704850"/>
          </a:xfrm>
          <a:prstGeom prst="rect">
            <a:avLst/>
          </a:prstGeom>
        </p:spPr>
      </p:pic>
      <p:pic>
        <p:nvPicPr>
          <p:cNvPr id="9" name="Рисунок20 2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352925" y="5915025"/>
            <a:ext cx="2686050" cy="819150"/>
          </a:xfrm>
          <a:prstGeom prst="rect">
            <a:avLst/>
          </a:prstGeom>
        </p:spPr>
      </p:pic>
      <p:pic>
        <p:nvPicPr>
          <p:cNvPr id="10" name="Рисунок23 2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352925" y="5038725"/>
            <a:ext cx="2686050" cy="790575"/>
          </a:xfrm>
          <a:prstGeom prst="rect">
            <a:avLst/>
          </a:prstGeom>
        </p:spPr>
      </p:pic>
      <p:pic>
        <p:nvPicPr>
          <p:cNvPr id="11" name="Рисунок24 2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352925" y="3286125"/>
            <a:ext cx="2771775" cy="1666875"/>
          </a:xfrm>
          <a:prstGeom prst="rect">
            <a:avLst/>
          </a:prstGeom>
        </p:spPr>
      </p:pic>
      <p:pic>
        <p:nvPicPr>
          <p:cNvPr id="12" name="Рисунок26 1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352925" y="6819900"/>
            <a:ext cx="2657475" cy="581025"/>
          </a:xfrm>
          <a:prstGeom prst="rect">
            <a:avLst/>
          </a:prstGeom>
        </p:spPr>
      </p:pic>
      <p:pic>
        <p:nvPicPr>
          <p:cNvPr id="13" name="Рисунок27 1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4352925" y="7486650"/>
            <a:ext cx="2686050" cy="781050"/>
          </a:xfrm>
          <a:prstGeom prst="rect">
            <a:avLst/>
          </a:prstGeom>
        </p:spPr>
      </p:pic>
      <p:pic>
        <p:nvPicPr>
          <p:cNvPr id="14" name="Рисунок22 2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323974" y="8915400"/>
            <a:ext cx="2990850" cy="790575"/>
          </a:xfrm>
          <a:prstGeom prst="rect">
            <a:avLst/>
          </a:prstGeom>
        </p:spPr>
      </p:pic>
      <p:pic>
        <p:nvPicPr>
          <p:cNvPr id="15" name="Рисунок21 2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352925" y="8353425"/>
            <a:ext cx="2600325" cy="1285875"/>
          </a:xfrm>
          <a:prstGeom prst="rect">
            <a:avLst/>
          </a:prstGeom>
        </p:spPr>
      </p:pic>
      <p:pic>
        <p:nvPicPr>
          <p:cNvPr id="16" name="Рисунок31 1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7191375" y="3286125"/>
            <a:ext cx="2543175" cy="3409950"/>
          </a:xfrm>
          <a:prstGeom prst="rect">
            <a:avLst/>
          </a:prstGeom>
        </p:spPr>
      </p:pic>
      <p:pic>
        <p:nvPicPr>
          <p:cNvPr id="17" name="Рисунок29 1" descr="preencoded.png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7181850" y="6762750"/>
            <a:ext cx="2552700" cy="1524000"/>
          </a:xfrm>
          <a:prstGeom prst="rect">
            <a:avLst/>
          </a:prstGeom>
        </p:spPr>
      </p:pic>
      <p:pic>
        <p:nvPicPr>
          <p:cNvPr id="18" name="Рисунок28 1" descr="preencoded.png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7191375" y="8372475"/>
            <a:ext cx="2543175" cy="647700"/>
          </a:xfrm>
          <a:prstGeom prst="rect">
            <a:avLst/>
          </a:prstGeom>
        </p:spPr>
      </p:pic>
      <p:pic>
        <p:nvPicPr>
          <p:cNvPr id="19" name="Рисунок45 1" descr="preencoded.png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9801225" y="6076950"/>
            <a:ext cx="3638550" cy="981075"/>
          </a:xfrm>
          <a:prstGeom prst="rect">
            <a:avLst/>
          </a:prstGeom>
        </p:spPr>
      </p:pic>
      <p:pic>
        <p:nvPicPr>
          <p:cNvPr id="20" name="Рисунок46 1" descr="preencoded.png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13525500" y="8334375"/>
            <a:ext cx="3771900" cy="590549"/>
          </a:xfrm>
          <a:prstGeom prst="rect">
            <a:avLst/>
          </a:prstGeom>
        </p:spPr>
      </p:pic>
      <p:pic>
        <p:nvPicPr>
          <p:cNvPr id="21" name="Рисунок32 1" descr="preencoded.png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9820708" y="3286125"/>
            <a:ext cx="3638550" cy="561975"/>
          </a:xfrm>
          <a:prstGeom prst="rect">
            <a:avLst/>
          </a:prstGeom>
        </p:spPr>
      </p:pic>
      <p:pic>
        <p:nvPicPr>
          <p:cNvPr id="22" name="Рисунок33 1" descr="preencoded.png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13515975" y="5000625"/>
            <a:ext cx="3781425" cy="762000"/>
          </a:xfrm>
          <a:prstGeom prst="rect">
            <a:avLst/>
          </a:prstGeom>
        </p:spPr>
      </p:pic>
      <p:pic>
        <p:nvPicPr>
          <p:cNvPr id="23" name="Рисунок34 1" descr="preencoded.png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9801225" y="5286375"/>
            <a:ext cx="3638550" cy="685800"/>
          </a:xfrm>
          <a:prstGeom prst="rect">
            <a:avLst/>
          </a:prstGeom>
        </p:spPr>
      </p:pic>
      <p:pic>
        <p:nvPicPr>
          <p:cNvPr id="24" name="Рисунок35 1" descr="preencoded.png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9801225" y="4657725"/>
            <a:ext cx="3600450" cy="533400"/>
          </a:xfrm>
          <a:prstGeom prst="rect">
            <a:avLst/>
          </a:prstGeom>
        </p:spPr>
      </p:pic>
      <p:pic>
        <p:nvPicPr>
          <p:cNvPr id="25" name="Рисунок36 1" descr="preencoded.png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13544550" y="9020175"/>
            <a:ext cx="3781425" cy="600075"/>
          </a:xfrm>
          <a:prstGeom prst="rect">
            <a:avLst/>
          </a:prstGeom>
        </p:spPr>
      </p:pic>
      <p:pic>
        <p:nvPicPr>
          <p:cNvPr id="26" name="Рисунок42 1" descr="preencoded.png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9801225" y="3914775"/>
            <a:ext cx="3638550" cy="647700"/>
          </a:xfrm>
          <a:prstGeom prst="rect">
            <a:avLst/>
          </a:prstGeom>
        </p:spPr>
      </p:pic>
      <p:pic>
        <p:nvPicPr>
          <p:cNvPr id="27" name="Рисунок37 1" descr="preencoded.png"/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13515975" y="4105275"/>
            <a:ext cx="3752850" cy="809625"/>
          </a:xfrm>
          <a:prstGeom prst="rect">
            <a:avLst/>
          </a:prstGeom>
        </p:spPr>
      </p:pic>
      <p:pic>
        <p:nvPicPr>
          <p:cNvPr id="28" name="Рисунок41 1" descr="preencoded.png"/>
          <p:cNvPicPr>
            <a:picLocks noChangeAspect="1"/>
          </p:cNvPicPr>
          <p:nvPr/>
        </p:nvPicPr>
        <p:blipFill>
          <a:blip r:embed="rId28"/>
          <a:stretch/>
        </p:blipFill>
        <p:spPr bwMode="auto">
          <a:xfrm>
            <a:off x="13525500" y="6858000"/>
            <a:ext cx="3771900" cy="1390650"/>
          </a:xfrm>
          <a:prstGeom prst="rect">
            <a:avLst/>
          </a:prstGeom>
        </p:spPr>
      </p:pic>
      <p:pic>
        <p:nvPicPr>
          <p:cNvPr id="29" name="Рисунок43 1" descr="preencoded.png"/>
          <p:cNvPicPr>
            <a:picLocks noChangeAspect="1"/>
          </p:cNvPicPr>
          <p:nvPr/>
        </p:nvPicPr>
        <p:blipFill>
          <a:blip r:embed="rId29"/>
          <a:stretch/>
        </p:blipFill>
        <p:spPr bwMode="auto">
          <a:xfrm>
            <a:off x="13515975" y="5857875"/>
            <a:ext cx="3771900" cy="914400"/>
          </a:xfrm>
          <a:prstGeom prst="rect">
            <a:avLst/>
          </a:prstGeom>
        </p:spPr>
      </p:pic>
      <p:pic>
        <p:nvPicPr>
          <p:cNvPr id="30" name="Рисунок44 1" descr="preencoded.png"/>
          <p:cNvPicPr>
            <a:picLocks noChangeAspect="1"/>
          </p:cNvPicPr>
          <p:nvPr/>
        </p:nvPicPr>
        <p:blipFill>
          <a:blip r:embed="rId30"/>
          <a:stretch/>
        </p:blipFill>
        <p:spPr bwMode="auto">
          <a:xfrm>
            <a:off x="13506450" y="3305175"/>
            <a:ext cx="3762375" cy="714375"/>
          </a:xfrm>
          <a:prstGeom prst="rect">
            <a:avLst/>
          </a:prstGeom>
        </p:spPr>
      </p:pic>
      <p:pic>
        <p:nvPicPr>
          <p:cNvPr id="31" name="Рисунок38 1" descr="preencoded.png"/>
          <p:cNvPicPr>
            <a:picLocks noChangeAspect="1"/>
          </p:cNvPicPr>
          <p:nvPr/>
        </p:nvPicPr>
        <p:blipFill>
          <a:blip r:embed="rId31"/>
          <a:stretch/>
        </p:blipFill>
        <p:spPr bwMode="auto">
          <a:xfrm>
            <a:off x="9782175" y="7172325"/>
            <a:ext cx="1228725" cy="2362199"/>
          </a:xfrm>
          <a:prstGeom prst="rect">
            <a:avLst/>
          </a:prstGeom>
        </p:spPr>
      </p:pic>
      <p:pic>
        <p:nvPicPr>
          <p:cNvPr id="32" name="Рисунок39 1" descr="preencoded.png"/>
          <p:cNvPicPr>
            <a:picLocks noChangeAspect="1"/>
          </p:cNvPicPr>
          <p:nvPr/>
        </p:nvPicPr>
        <p:blipFill>
          <a:blip r:embed="rId32"/>
          <a:stretch/>
        </p:blipFill>
        <p:spPr bwMode="auto">
          <a:xfrm>
            <a:off x="11049000" y="7172325"/>
            <a:ext cx="1181099" cy="2352675"/>
          </a:xfrm>
          <a:prstGeom prst="rect">
            <a:avLst/>
          </a:prstGeom>
        </p:spPr>
      </p:pic>
      <p:pic>
        <p:nvPicPr>
          <p:cNvPr id="33" name="Рисунок40 1" descr="preencoded.png"/>
          <p:cNvPicPr>
            <a:picLocks noChangeAspect="1"/>
          </p:cNvPicPr>
          <p:nvPr/>
        </p:nvPicPr>
        <p:blipFill>
          <a:blip r:embed="rId33"/>
          <a:stretch/>
        </p:blipFill>
        <p:spPr bwMode="auto">
          <a:xfrm>
            <a:off x="12268200" y="7172325"/>
            <a:ext cx="1152525" cy="2362199"/>
          </a:xfrm>
          <a:prstGeom prst="rect">
            <a:avLst/>
          </a:prstGeom>
        </p:spPr>
      </p:pic>
      <p:sp>
        <p:nvSpPr>
          <p:cNvPr id="34" name="default_name"/>
          <p:cNvSpPr/>
          <p:nvPr/>
        </p:nvSpPr>
        <p:spPr bwMode="auto">
          <a:xfrm>
            <a:off x="742950" y="1905000"/>
            <a:ext cx="502920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Комментарии</a:t>
            </a:r>
            <a:endParaRPr lang="en-US" sz="4150"/>
          </a:p>
        </p:txBody>
      </p:sp>
      <p:sp>
        <p:nvSpPr>
          <p:cNvPr id="35" name="Text 1"/>
          <p:cNvSpPr/>
          <p:nvPr/>
        </p:nvSpPr>
        <p:spPr bwMode="auto">
          <a:xfrm>
            <a:off x="781050" y="2600325"/>
            <a:ext cx="151257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Получили миллионы положительных и восторженных комментариев о проекте</a:t>
            </a:r>
            <a:endParaRPr lang="en-US" sz="2250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1981200" y="7689273"/>
            <a:ext cx="498764" cy="110836"/>
          </a:xfrm>
          <a:prstGeom prst="rect">
            <a:avLst/>
          </a:prstGeom>
          <a:solidFill>
            <a:srgbClr val="BFF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8021780" y="5789901"/>
            <a:ext cx="498764" cy="110836"/>
          </a:xfrm>
          <a:prstGeom prst="rect">
            <a:avLst/>
          </a:prstGeom>
          <a:solidFill>
            <a:srgbClr val="BFF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: скругленные углы 39"/>
          <p:cNvSpPr/>
          <p:nvPr/>
        </p:nvSpPr>
        <p:spPr bwMode="auto">
          <a:xfrm>
            <a:off x="9734549" y="3158839"/>
            <a:ext cx="3771900" cy="792306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F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6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76275"/>
            <a:ext cx="2447928" cy="400048"/>
          </a:xfrm>
          <a:prstGeom prst="rect">
            <a:avLst/>
          </a:prstGeom>
        </p:spPr>
      </p:pic>
      <p:pic>
        <p:nvPicPr>
          <p:cNvPr id="4" name="Rectangle 623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4800" y="2867025"/>
            <a:ext cx="17678400" cy="2971800"/>
          </a:xfrm>
          <a:prstGeom prst="rect">
            <a:avLst/>
          </a:prstGeom>
        </p:spPr>
      </p:pic>
      <p:pic>
        <p:nvPicPr>
          <p:cNvPr id="5" name="Rectangle 624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04800" y="5019675"/>
            <a:ext cx="17678400" cy="2962275"/>
          </a:xfrm>
          <a:prstGeom prst="rect">
            <a:avLst/>
          </a:prstGeom>
        </p:spPr>
      </p:pic>
      <p:pic>
        <p:nvPicPr>
          <p:cNvPr id="6" name="Rectangle 625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4800" y="7162800"/>
            <a:ext cx="17678400" cy="2971800"/>
          </a:xfrm>
          <a:prstGeom prst="rect">
            <a:avLst/>
          </a:prstGeom>
        </p:spPr>
      </p:pic>
      <p:pic>
        <p:nvPicPr>
          <p:cNvPr id="7" name="Рисунок25 1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53475" y="3429000"/>
            <a:ext cx="7381875" cy="1781175"/>
          </a:xfrm>
          <a:prstGeom prst="rect">
            <a:avLst/>
          </a:prstGeom>
        </p:spPr>
      </p:pic>
      <p:pic>
        <p:nvPicPr>
          <p:cNvPr id="8" name="Рисунок24 1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248775" y="5476875"/>
            <a:ext cx="6791325" cy="2000250"/>
          </a:xfrm>
          <a:prstGeom prst="rect">
            <a:avLst/>
          </a:prstGeom>
        </p:spPr>
      </p:pic>
      <p:pic>
        <p:nvPicPr>
          <p:cNvPr id="9" name="Рисунок23 1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496425" y="7610475"/>
            <a:ext cx="6543675" cy="202882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 bwMode="auto">
          <a:xfrm>
            <a:off x="1390650" y="3876675"/>
            <a:ext cx="6896100" cy="876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Упомиания</a:t>
            </a:r>
            <a:b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трека в соцсетях</a:t>
            </a:r>
            <a:endParaRPr lang="en-US" sz="3600"/>
          </a:p>
        </p:txBody>
      </p:sp>
      <p:sp>
        <p:nvSpPr>
          <p:cNvPr id="11" name="Text 1"/>
          <p:cNvSpPr/>
          <p:nvPr/>
        </p:nvSpPr>
        <p:spPr bwMode="auto">
          <a:xfrm>
            <a:off x="1390650" y="6019800"/>
            <a:ext cx="7315200" cy="876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Запросы Трек Купер по вордстату</a:t>
            </a:r>
            <a:endParaRPr lang="en-US" sz="3600"/>
          </a:p>
        </p:txBody>
      </p:sp>
      <p:sp>
        <p:nvSpPr>
          <p:cNvPr id="12" name="Text 2"/>
          <p:cNvSpPr/>
          <p:nvPr/>
        </p:nvSpPr>
        <p:spPr bwMode="auto">
          <a:xfrm>
            <a:off x="1390650" y="7820025"/>
            <a:ext cx="5562600" cy="876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Запросы Купер</a:t>
            </a:r>
            <a:b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3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 вордстату</a:t>
            </a:r>
            <a:endParaRPr lang="en-US" sz="3600"/>
          </a:p>
        </p:txBody>
      </p:sp>
      <p:sp>
        <p:nvSpPr>
          <p:cNvPr id="13" name="Text 3"/>
          <p:cNvSpPr/>
          <p:nvPr/>
        </p:nvSpPr>
        <p:spPr bwMode="auto">
          <a:xfrm>
            <a:off x="742950" y="1905000"/>
            <a:ext cx="1057275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Влияние на поисковый спрос</a:t>
            </a:r>
            <a:endParaRPr lang="en-US" sz="4150"/>
          </a:p>
        </p:txBody>
      </p:sp>
      <p:sp>
        <p:nvSpPr>
          <p:cNvPr id="14" name="httpswordstatyandexru  Brand Analytics     1012026-31022026"/>
          <p:cNvSpPr/>
          <p:nvPr/>
        </p:nvSpPr>
        <p:spPr bwMode="auto">
          <a:xfrm>
            <a:off x="781050" y="9935037"/>
            <a:ext cx="15563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Источник данных: https://wordstat.yandex.ru/ и Brand Analytics, данные агрегированы за период 1.01.2026-31.02.2026</a:t>
            </a:r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8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76275"/>
            <a:ext cx="2447928" cy="400048"/>
          </a:xfrm>
          <a:prstGeom prst="rect">
            <a:avLst/>
          </a:prstGeom>
        </p:spPr>
      </p:pic>
      <p:pic>
        <p:nvPicPr>
          <p:cNvPr id="4" name="Frame 213132832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58300" y="5681105"/>
            <a:ext cx="8248650" cy="4605895"/>
          </a:xfrm>
          <a:prstGeom prst="rect">
            <a:avLst/>
          </a:prstGeom>
        </p:spPr>
      </p:pic>
      <p:pic>
        <p:nvPicPr>
          <p:cNvPr id="5" name="Frame 213132832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24434" y="5681105"/>
            <a:ext cx="8505266" cy="4605895"/>
          </a:xfrm>
          <a:prstGeom prst="rect">
            <a:avLst/>
          </a:prstGeom>
        </p:spPr>
      </p:pic>
      <p:pic>
        <p:nvPicPr>
          <p:cNvPr id="6" name="Frame 213132832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4434" y="2316745"/>
            <a:ext cx="16944415" cy="3119438"/>
          </a:xfrm>
          <a:prstGeom prst="rect">
            <a:avLst/>
          </a:prstGeom>
        </p:spPr>
      </p:pic>
      <p:sp>
        <p:nvSpPr>
          <p:cNvPr id="7" name="SL  BL"/>
          <p:cNvSpPr/>
          <p:nvPr/>
        </p:nvSpPr>
        <p:spPr bwMode="auto">
          <a:xfrm>
            <a:off x="711775" y="1436828"/>
            <a:ext cx="16944415" cy="867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Результаты в знание и в продажу</a:t>
            </a:r>
            <a:endParaRPr/>
          </a:p>
        </p:txBody>
      </p:sp>
      <p:sp>
        <p:nvSpPr>
          <p:cNvPr id="8" name="BL"/>
          <p:cNvSpPr/>
          <p:nvPr/>
        </p:nvSpPr>
        <p:spPr bwMode="auto">
          <a:xfrm>
            <a:off x="9563100" y="6219825"/>
            <a:ext cx="7705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CPO c 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учетом </a:t>
            </a: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PW:</a:t>
            </a:r>
            <a:endParaRPr lang="en-US" sz="2700"/>
          </a:p>
        </p:txBody>
      </p:sp>
      <p:sp>
        <p:nvSpPr>
          <p:cNvPr id="10" name="BL"/>
          <p:cNvSpPr/>
          <p:nvPr/>
        </p:nvSpPr>
        <p:spPr bwMode="auto">
          <a:xfrm>
            <a:off x="1085850" y="5917468"/>
            <a:ext cx="7705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Результаты</a:t>
            </a: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 </a:t>
            </a: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BL:</a:t>
            </a:r>
            <a:endParaRPr lang="en-US" sz="2700"/>
          </a:p>
        </p:txBody>
      </p:sp>
      <p:sp>
        <p:nvSpPr>
          <p:cNvPr id="12" name="Text 5"/>
          <p:cNvSpPr/>
          <p:nvPr/>
        </p:nvSpPr>
        <p:spPr bwMode="auto">
          <a:xfrm>
            <a:off x="809066" y="2568016"/>
            <a:ext cx="7961309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Общие итоги и результаты:</a:t>
            </a:r>
            <a:endParaRPr lang="en-US" sz="2700"/>
          </a:p>
        </p:txBody>
      </p:sp>
      <p:sp>
        <p:nvSpPr>
          <p:cNvPr id="13" name="Text 6"/>
          <p:cNvSpPr/>
          <p:nvPr/>
        </p:nvSpPr>
        <p:spPr bwMode="auto">
          <a:xfrm>
            <a:off x="781050" y="3035404"/>
            <a:ext cx="13323227" cy="2238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Помимо исследования </a:t>
            </a:r>
            <a:r>
              <a:rPr lang="ru-RU" spc="-75">
                <a:highlight>
                  <a:srgbClr val="D4FFDC"/>
                </a:highlight>
                <a:latin typeface="SB Sans Display BETA2 Extended Semibold"/>
                <a:ea typeface="SB Sans Display BETA2 Extended Semibold"/>
                <a:cs typeface="SB Sans Display BETA2 Extended Semibold"/>
              </a:rPr>
              <a:t>BLS</a:t>
            </a: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, команда </a:t>
            </a:r>
            <a:r>
              <a:rPr lang="ru-RU" spc="-75">
                <a:highlight>
                  <a:srgbClr val="D4FFDC"/>
                </a:highlight>
                <a:latin typeface="SB Sans Display BETA2 Extended Semibold"/>
                <a:ea typeface="SB Sans Display BETA2 Extended Semibold"/>
                <a:cs typeface="SB Sans Display BETA2 Extended Semibold"/>
              </a:rPr>
              <a:t>VK</a:t>
            </a: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провела атрибуцию прослушиваний</a:t>
            </a:r>
            <a:br>
              <a:rPr lang="en-US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к конверсиям заказов в </a:t>
            </a:r>
            <a:r>
              <a:rPr lang="en-US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web</a:t>
            </a: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. Это </a:t>
            </a:r>
            <a:r>
              <a:rPr lang="ru-RU" spc="-75">
                <a:highlight>
                  <a:srgbClr val="D4FFDC"/>
                </a:highlight>
                <a:latin typeface="SB Sans Display BETA2 Extended Semibold"/>
                <a:ea typeface="SB Sans Display BETA2 Extended Semibold"/>
                <a:cs typeface="SB Sans Display BETA2 Extended Semibold"/>
              </a:rPr>
              <a:t>первый кейс</a:t>
            </a: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, когда исследование проводилось</a:t>
            </a:r>
            <a:br>
              <a:rPr lang="en-US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 аудиозаписями в качестве источника конверсий. Методология – </a:t>
            </a:r>
            <a:r>
              <a:rPr lang="ru-RU" spc="-75">
                <a:highlight>
                  <a:srgbClr val="D4FFDC"/>
                </a:highlight>
                <a:latin typeface="SB Sans Display BETA2 Extended Semibold"/>
                <a:ea typeface="SB Sans Display BETA2 Extended Semibold"/>
                <a:cs typeface="SB Sans Display BETA2 Extended Semibold"/>
              </a:rPr>
              <a:t>postview</a:t>
            </a:r>
            <a:br>
              <a:rPr lang="en-US" spc="-75">
                <a:solidFill>
                  <a:srgbClr val="000000"/>
                </a:solidFill>
                <a:highlight>
                  <a:srgbClr val="D4FFDC"/>
                </a:highlight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ru-RU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 окном 30 дней.</a:t>
            </a:r>
            <a:endParaRPr lang="ru-RU" b="1" i="0" u="none" strike="noStrike" cap="none" spc="0">
              <a:ln>
                <a:noFill/>
              </a:ln>
              <a:solidFill>
                <a:srgbClr val="0077FF"/>
              </a:solidFill>
              <a:latin typeface="VK Sans Display Medium"/>
            </a:endParaRPr>
          </a:p>
          <a:p>
            <a:pPr marL="0" indent="0" algn="l">
              <a:lnSpc>
                <a:spcPts val="4106"/>
              </a:lnSpc>
              <a:buNone/>
              <a:defRPr/>
            </a:pPr>
            <a:endParaRPr lang="en-US" sz="1800" b="1" i="0" u="none" strike="noStrike" cap="none" spc="0">
              <a:ln>
                <a:noFill/>
              </a:ln>
              <a:solidFill>
                <a:srgbClr val="0077FF"/>
              </a:solidFill>
              <a:latin typeface="VK Sans Display Medium"/>
            </a:endParaRPr>
          </a:p>
        </p:txBody>
      </p:sp>
      <p:sp>
        <p:nvSpPr>
          <p:cNvPr id="14" name="-1"/>
          <p:cNvSpPr/>
          <p:nvPr/>
        </p:nvSpPr>
        <p:spPr bwMode="auto">
          <a:xfrm>
            <a:off x="5102294" y="6620658"/>
            <a:ext cx="3444408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9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+5</a:t>
            </a:r>
            <a:r>
              <a:rPr lang="ru-RU" sz="9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п.п. </a:t>
            </a:r>
            <a:endParaRPr/>
          </a:p>
          <a:p>
            <a:pPr marL="0" indent="0" algn="ctr">
              <a:lnSpc>
                <a:spcPct val="83333"/>
              </a:lnSpc>
              <a:buNone/>
              <a:defRPr/>
            </a:pP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Наведенное  знание</a:t>
            </a:r>
            <a:endParaRPr lang="en-US" sz="2700"/>
          </a:p>
        </p:txBody>
      </p:sp>
      <p:sp>
        <p:nvSpPr>
          <p:cNvPr id="15" name="-1"/>
          <p:cNvSpPr/>
          <p:nvPr/>
        </p:nvSpPr>
        <p:spPr bwMode="auto">
          <a:xfrm>
            <a:off x="883279" y="6522891"/>
            <a:ext cx="3402666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9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+1</a:t>
            </a:r>
            <a:r>
              <a:rPr lang="ru-RU" sz="9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2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п.п. </a:t>
            </a:r>
            <a:endParaRPr/>
          </a:p>
          <a:p>
            <a:pPr marL="0" indent="0" algn="ctr">
              <a:lnSpc>
                <a:spcPct val="83333"/>
              </a:lnSpc>
              <a:buNone/>
              <a:defRPr/>
            </a:pP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Подсказанное знание</a:t>
            </a:r>
            <a:endParaRPr lang="en-US" sz="2700"/>
          </a:p>
        </p:txBody>
      </p:sp>
      <p:sp>
        <p:nvSpPr>
          <p:cNvPr id="16" name="-1"/>
          <p:cNvSpPr/>
          <p:nvPr/>
        </p:nvSpPr>
        <p:spPr bwMode="auto">
          <a:xfrm>
            <a:off x="2765586" y="8477055"/>
            <a:ext cx="3444408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9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+6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п.п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. </a:t>
            </a:r>
            <a:endParaRPr/>
          </a:p>
          <a:p>
            <a:pPr marL="0" indent="0" algn="ctr">
              <a:lnSpc>
                <a:spcPct val="83333"/>
              </a:lnSpc>
              <a:buNone/>
              <a:defRPr/>
            </a:pP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Рассмотрение</a:t>
            </a:r>
            <a:endParaRPr lang="en-US" sz="2700"/>
          </a:p>
        </p:txBody>
      </p:sp>
      <p:sp>
        <p:nvSpPr>
          <p:cNvPr id="17" name="-1"/>
          <p:cNvSpPr/>
          <p:nvPr/>
        </p:nvSpPr>
        <p:spPr bwMode="auto">
          <a:xfrm>
            <a:off x="11421307" y="7136018"/>
            <a:ext cx="3702144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96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-56</a:t>
            </a: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% </a:t>
            </a:r>
            <a:endParaRPr/>
          </a:p>
          <a:p>
            <a:pPr marL="0" indent="0" algn="ctr">
              <a:lnSpc>
                <a:spcPct val="83333"/>
              </a:lnSpc>
              <a:buNone/>
              <a:defRPr/>
            </a:pPr>
            <a:r>
              <a:rPr lang="ru-RU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Стоимость заказа </a:t>
            </a: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vs </a:t>
            </a: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brandformance</a:t>
            </a: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 </a:t>
            </a:r>
            <a:endParaRPr lang="en-US" sz="2700"/>
          </a:p>
        </p:txBody>
      </p:sp>
      <p:pic>
        <p:nvPicPr>
          <p:cNvPr id="22" name="Рисунок 21" descr="Изображение выглядит как Графика, снимок экрана, круг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123451" y="384722"/>
            <a:ext cx="2161343" cy="2161343"/>
          </a:xfrm>
          <a:prstGeom prst="roundRect">
            <a:avLst>
              <a:gd name="adj" fmla="val 18590"/>
            </a:avLst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5107482" y="2604109"/>
            <a:ext cx="1935535" cy="19355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 bwMode="auto">
          <a:xfrm>
            <a:off x="14964115" y="4634175"/>
            <a:ext cx="23206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>
                <a:latin typeface="SB Sans Display BETA2 Extended Semibold"/>
                <a:ea typeface="SB Sans Display BETA2 Extended Semibold"/>
                <a:cs typeface="SB Sans Display BETA2 Extended Semibold"/>
              </a:rPr>
              <a:t>Андрей Громов</a:t>
            </a:r>
            <a:endParaRPr/>
          </a:p>
        </p:txBody>
      </p:sp>
      <p:sp>
        <p:nvSpPr>
          <p:cNvPr id="34" name="Должность"/>
          <p:cNvSpPr txBox="1"/>
          <p:nvPr/>
        </p:nvSpPr>
        <p:spPr bwMode="auto">
          <a:xfrm>
            <a:off x="15076039" y="5031889"/>
            <a:ext cx="2096830" cy="34624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 algn="ctr" defTabSz="642936">
              <a:lnSpc>
                <a:spcPct val="90000"/>
              </a:lnSpc>
              <a:defRPr sz="1400" b="0" spc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ctr" defTabSz="64293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50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Руководитель группы аналитической поддержки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9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66750"/>
            <a:ext cx="2447925" cy="400050"/>
          </a:xfrm>
          <a:prstGeom prst="rect">
            <a:avLst/>
          </a:prstGeom>
        </p:spPr>
      </p:pic>
      <p:pic>
        <p:nvPicPr>
          <p:cNvPr id="4" name="Frame 213132832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1050" y="3286125"/>
            <a:ext cx="16725900" cy="7000875"/>
          </a:xfrm>
          <a:prstGeom prst="rect">
            <a:avLst/>
          </a:prstGeom>
        </p:spPr>
      </p:pic>
      <p:pic>
        <p:nvPicPr>
          <p:cNvPr id="5" name="Frame 28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39625" y="3609975"/>
            <a:ext cx="4838700" cy="1724025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934450" y="5543550"/>
            <a:ext cx="409575" cy="495300"/>
          </a:xfrm>
          <a:prstGeom prst="rect">
            <a:avLst/>
          </a:prstGeom>
        </p:spPr>
      </p:pic>
      <p:pic>
        <p:nvPicPr>
          <p:cNvPr id="7" name="Vector 2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706225" y="4305300"/>
            <a:ext cx="400050" cy="247650"/>
          </a:xfrm>
          <a:prstGeom prst="rect">
            <a:avLst/>
          </a:prstGeom>
        </p:spPr>
      </p:pic>
      <p:pic>
        <p:nvPicPr>
          <p:cNvPr id="8" name="Vector 3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200775" y="4305300"/>
            <a:ext cx="400050" cy="247650"/>
          </a:xfrm>
          <a:prstGeom prst="rect">
            <a:avLst/>
          </a:prstGeom>
        </p:spPr>
      </p:pic>
      <p:pic>
        <p:nvPicPr>
          <p:cNvPr id="9" name="Frame 26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8725" y="3609975"/>
            <a:ext cx="4838700" cy="1724025"/>
          </a:xfrm>
          <a:prstGeom prst="rect">
            <a:avLst/>
          </a:prstGeom>
        </p:spPr>
      </p:pic>
      <p:pic>
        <p:nvPicPr>
          <p:cNvPr id="10" name="Frame 27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34175" y="3609975"/>
            <a:ext cx="4838700" cy="1724025"/>
          </a:xfrm>
          <a:prstGeom prst="rect">
            <a:avLst/>
          </a:prstGeom>
        </p:spPr>
      </p:pic>
      <p:pic>
        <p:nvPicPr>
          <p:cNvPr id="11" name="Frame 29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28725" y="6256761"/>
            <a:ext cx="4838700" cy="3362324"/>
          </a:xfrm>
          <a:prstGeom prst="rect">
            <a:avLst/>
          </a:prstGeom>
        </p:spPr>
      </p:pic>
      <p:pic>
        <p:nvPicPr>
          <p:cNvPr id="12" name="Frame 30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734175" y="6256761"/>
            <a:ext cx="4829175" cy="3362324"/>
          </a:xfrm>
          <a:prstGeom prst="rect">
            <a:avLst/>
          </a:prstGeom>
        </p:spPr>
      </p:pic>
      <p:pic>
        <p:nvPicPr>
          <p:cNvPr id="13" name="Frame 31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2239625" y="6256761"/>
            <a:ext cx="4838700" cy="3362324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 bwMode="auto">
          <a:xfrm>
            <a:off x="781050" y="1968313"/>
            <a:ext cx="900168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ИТОГО секрет </a:t>
            </a: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успеха</a:t>
            </a:r>
            <a:endParaRPr lang="en-US" sz="4150"/>
          </a:p>
        </p:txBody>
      </p:sp>
      <p:sp>
        <p:nvSpPr>
          <p:cNvPr id="15" name="Text 1"/>
          <p:cNvSpPr/>
          <p:nvPr/>
        </p:nvSpPr>
        <p:spPr bwMode="auto">
          <a:xfrm>
            <a:off x="12525375" y="4129088"/>
            <a:ext cx="4275127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Точное попадание</a:t>
            </a:r>
            <a:br>
              <a:rPr lang="en-US" sz="27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</a:br>
            <a:r>
              <a:rPr lang="en-US" sz="27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 запросы и боли ЦА</a:t>
            </a:r>
            <a:endParaRPr lang="en-US" sz="2700"/>
          </a:p>
        </p:txBody>
      </p:sp>
      <p:sp>
        <p:nvSpPr>
          <p:cNvPr id="16" name="Text 2"/>
          <p:cNvSpPr/>
          <p:nvPr/>
        </p:nvSpPr>
        <p:spPr bwMode="auto">
          <a:xfrm>
            <a:off x="1514475" y="4129088"/>
            <a:ext cx="4275127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Корректный выбор артиста для промо бренда</a:t>
            </a:r>
            <a:endParaRPr lang="en-US" sz="2700"/>
          </a:p>
        </p:txBody>
      </p:sp>
      <p:sp>
        <p:nvSpPr>
          <p:cNvPr id="17" name="Text 3"/>
          <p:cNvSpPr/>
          <p:nvPr/>
        </p:nvSpPr>
        <p:spPr bwMode="auto">
          <a:xfrm>
            <a:off x="7019925" y="4129088"/>
            <a:ext cx="4275127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Синергия работы команды Купера и артиста</a:t>
            </a:r>
            <a:endParaRPr lang="en-US" sz="2700"/>
          </a:p>
        </p:txBody>
      </p:sp>
      <p:sp>
        <p:nvSpPr>
          <p:cNvPr id="18" name="-1"/>
          <p:cNvSpPr/>
          <p:nvPr/>
        </p:nvSpPr>
        <p:spPr bwMode="auto">
          <a:xfrm>
            <a:off x="1504950" y="7252125"/>
            <a:ext cx="4284163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Трек стал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ТОП-1</a:t>
            </a:r>
            <a:b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на музыкальных стриминга РФ</a:t>
            </a:r>
            <a:endParaRPr lang="en-US" sz="2700"/>
          </a:p>
        </p:txBody>
      </p:sp>
      <p:sp>
        <p:nvSpPr>
          <p:cNvPr id="19" name="Text 5"/>
          <p:cNvSpPr/>
          <p:nvPr/>
        </p:nvSpPr>
        <p:spPr bwMode="auto">
          <a:xfrm>
            <a:off x="6915150" y="6737775"/>
            <a:ext cx="4473924" cy="24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Единственный</a:t>
            </a:r>
            <a:b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за последние годы рекламный трек, завирусившийся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соцсетях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и оказавшийся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топе чартов</a:t>
            </a:r>
            <a:endParaRPr lang="en-US" sz="2700"/>
          </a:p>
        </p:txBody>
      </p:sp>
      <p:sp>
        <p:nvSpPr>
          <p:cNvPr id="20" name="Text 6"/>
          <p:cNvSpPr/>
          <p:nvPr/>
        </p:nvSpPr>
        <p:spPr bwMode="auto">
          <a:xfrm>
            <a:off x="12515850" y="7252125"/>
            <a:ext cx="4284163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Огромная волна контента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соцсетях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о треке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2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430703295_1_tiktok_699f1bb98cc6a4_44996416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rcRect l="0" t="22508" r="0" b="0"/>
          <a:stretch/>
        </p:blipFill>
        <p:spPr bwMode="auto">
          <a:xfrm>
            <a:off x="10515600" y="327780"/>
            <a:ext cx="6991350" cy="9631439"/>
          </a:xfrm>
          <a:prstGeom prst="roundRect">
            <a:avLst>
              <a:gd name="adj" fmla="val 9660"/>
            </a:avLst>
          </a:prstGeom>
          <a:ln w="88900">
            <a:solidFill>
              <a:schemeClr val="tx1"/>
            </a:solidFill>
          </a:ln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1050" y="666750"/>
            <a:ext cx="2447925" cy="40005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 bwMode="auto">
          <a:xfrm>
            <a:off x="742950" y="1905000"/>
            <a:ext cx="7667625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Трендсеттеры</a:t>
            </a:r>
            <a:b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среди трендсеттеров</a:t>
            </a:r>
            <a:endParaRPr lang="en-US" sz="4150"/>
          </a:p>
        </p:txBody>
      </p:sp>
      <p:sp>
        <p:nvSpPr>
          <p:cNvPr id="6" name="Text 1"/>
          <p:cNvSpPr/>
          <p:nvPr/>
        </p:nvSpPr>
        <p:spPr bwMode="auto">
          <a:xfrm>
            <a:off x="781050" y="3305175"/>
            <a:ext cx="681990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Нашу коллабу с артистом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и тренд, который мы с ним создали, заметил король среди трендсеттинга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и ситуативок — Авиасейлс.</a:t>
            </a:r>
            <a:b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b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Коллеги, спасибо,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что подхватили!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21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044" y="0"/>
            <a:ext cx="18288000" cy="10287000"/>
          </a:xfrm>
          <a:prstGeom prst="rect">
            <a:avLst/>
          </a:prstGeom>
        </p:spPr>
      </p:pic>
      <p:pic>
        <p:nvPicPr>
          <p:cNvPr id="4" name="Frame 2131328322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3286125"/>
            <a:ext cx="16725900" cy="700087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 bwMode="auto">
          <a:xfrm>
            <a:off x="1643428" y="3730752"/>
            <a:ext cx="4661607" cy="4651248"/>
          </a:xfrm>
          <a:prstGeom prst="roundRect">
            <a:avLst>
              <a:gd name="adj" fmla="val 3890"/>
            </a:avLst>
          </a:prstGeom>
          <a:solidFill>
            <a:srgbClr val="D4FF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1982965" y="3730752"/>
            <a:ext cx="4661607" cy="4651248"/>
          </a:xfrm>
          <a:prstGeom prst="roundRect">
            <a:avLst>
              <a:gd name="adj" fmla="val 3890"/>
            </a:avLst>
          </a:prstGeom>
          <a:solidFill>
            <a:srgbClr val="D4FF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6810827" y="3730752"/>
            <a:ext cx="4661607" cy="4651248"/>
          </a:xfrm>
          <a:prstGeom prst="roundRect">
            <a:avLst>
              <a:gd name="adj" fmla="val 3890"/>
            </a:avLst>
          </a:prstGeom>
          <a:solidFill>
            <a:srgbClr val="D4FF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1050" y="666750"/>
            <a:ext cx="2447925" cy="400052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 bwMode="auto">
          <a:xfrm>
            <a:off x="742950" y="1652588"/>
            <a:ext cx="10877549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Подпишитесь</a:t>
            </a: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</a:t>
            </a: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на наши </a:t>
            </a: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соц.сети</a:t>
            </a: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</a:t>
            </a: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и ставьте лайки</a:t>
            </a:r>
            <a:endParaRPr lang="en-US" sz="4150"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1854025" y="3941904"/>
            <a:ext cx="4174709" cy="4195453"/>
          </a:xfrm>
          <a:prstGeom prst="roundRect">
            <a:avLst>
              <a:gd name="adj" fmla="val 3890"/>
            </a:avLst>
          </a:prstGeom>
          <a:blipFill>
            <a:blip r:embed="rId5"/>
            <a:stretch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7055601" y="3941904"/>
            <a:ext cx="4174709" cy="4195453"/>
          </a:xfrm>
          <a:prstGeom prst="roundRect">
            <a:avLst>
              <a:gd name="adj" fmla="val 3890"/>
            </a:avLst>
          </a:prstGeom>
          <a:blipFill>
            <a:blip r:embed="rId6"/>
            <a:stretch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2252441" y="3941904"/>
            <a:ext cx="4174709" cy="4195453"/>
          </a:xfrm>
          <a:prstGeom prst="roundRect">
            <a:avLst>
              <a:gd name="adj" fmla="val 3890"/>
            </a:avLst>
          </a:prstGeom>
          <a:blipFill>
            <a:blip r:embed="rId7"/>
            <a:stretch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04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31298" y="4632613"/>
            <a:ext cx="6391093" cy="5659582"/>
          </a:xfrm>
          <a:prstGeom prst="rect">
            <a:avLst/>
          </a:prstGeom>
        </p:spPr>
      </p:pic>
      <p:pic>
        <p:nvPicPr>
          <p:cNvPr id="4" name="Mask group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06156" y="4632613"/>
            <a:ext cx="6391093" cy="5659582"/>
          </a:xfrm>
          <a:prstGeom prst="rect">
            <a:avLst/>
          </a:prstGeom>
        </p:spPr>
      </p:pic>
      <p:pic>
        <p:nvPicPr>
          <p:cNvPr id="5" name="Frame 213613931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706155" y="8875373"/>
            <a:ext cx="6391095" cy="1416821"/>
          </a:xfrm>
          <a:prstGeom prst="rect">
            <a:avLst/>
          </a:prstGeom>
        </p:spPr>
      </p:pic>
      <p:pic>
        <p:nvPicPr>
          <p:cNvPr id="6" name="Frame 2136139316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31296" y="8875373"/>
            <a:ext cx="6391095" cy="1416821"/>
          </a:xfrm>
          <a:prstGeom prst="rect">
            <a:avLst/>
          </a:prstGeom>
        </p:spPr>
      </p:pic>
      <p:pic>
        <p:nvPicPr>
          <p:cNvPr id="7" name="Group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1050" y="666750"/>
            <a:ext cx="2447928" cy="400052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 bwMode="auto">
          <a:xfrm>
            <a:off x="781050" y="2325832"/>
            <a:ext cx="153162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Основные лидеры проекта — </a:t>
            </a:r>
            <a:br>
              <a:rPr/>
            </a:b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они делали проект с Маратом Сквозь Баб</a:t>
            </a:r>
            <a:endParaRPr lang="en-US" sz="4150"/>
          </a:p>
        </p:txBody>
      </p:sp>
      <p:sp>
        <p:nvSpPr>
          <p:cNvPr id="9" name="Text 1"/>
          <p:cNvSpPr/>
          <p:nvPr/>
        </p:nvSpPr>
        <p:spPr bwMode="auto">
          <a:xfrm>
            <a:off x="10848110" y="8971587"/>
            <a:ext cx="448627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3750" spc="-75">
                <a:solidFill>
                  <a:srgbClr val="1D1D1D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Вика Гузенко</a:t>
            </a:r>
            <a:endParaRPr lang="en-US" sz="3750"/>
          </a:p>
        </p:txBody>
      </p:sp>
      <p:sp>
        <p:nvSpPr>
          <p:cNvPr id="10" name="Text 2"/>
          <p:cNvSpPr/>
          <p:nvPr/>
        </p:nvSpPr>
        <p:spPr bwMode="auto">
          <a:xfrm>
            <a:off x="10267085" y="9544050"/>
            <a:ext cx="56483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r>
              <a:rPr lang="en-US" sz="2250">
                <a:solidFill>
                  <a:srgbClr val="000000"/>
                </a:solidFill>
                <a:latin typeface="SB Sans Kuper"/>
                <a:ea typeface="SB Sans Kuper"/>
                <a:cs typeface="SB Sans Kuper"/>
              </a:rPr>
              <a:t>Руководитель группы социальных медиа</a:t>
            </a:r>
            <a:endParaRPr lang="en-US" sz="2250"/>
          </a:p>
        </p:txBody>
      </p:sp>
      <p:sp>
        <p:nvSpPr>
          <p:cNvPr id="11" name="Text 3"/>
          <p:cNvSpPr/>
          <p:nvPr/>
        </p:nvSpPr>
        <p:spPr bwMode="auto">
          <a:xfrm>
            <a:off x="2420826" y="8971587"/>
            <a:ext cx="51816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3750" spc="-75">
                <a:solidFill>
                  <a:srgbClr val="1D1D1D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Лиза Филатова</a:t>
            </a:r>
            <a:endParaRPr lang="en-US" sz="3750"/>
          </a:p>
        </p:txBody>
      </p:sp>
      <p:sp>
        <p:nvSpPr>
          <p:cNvPr id="12" name="Text 4"/>
          <p:cNvSpPr/>
          <p:nvPr/>
        </p:nvSpPr>
        <p:spPr bwMode="auto">
          <a:xfrm>
            <a:off x="1839801" y="9544050"/>
            <a:ext cx="63436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r>
              <a:rPr lang="en-US" sz="2250">
                <a:solidFill>
                  <a:srgbClr val="000000"/>
                </a:solidFill>
                <a:latin typeface="SB Sans Kuper"/>
                <a:ea typeface="SB Sans Kuper"/>
                <a:cs typeface="SB Sans Kuper"/>
              </a:rPr>
              <a:t>Старший менеджер инфлюенс маркетинга</a:t>
            </a:r>
            <a:endParaRPr lang="en-US" sz="22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9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romocode_vertical_green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0100" y="2335253"/>
            <a:ext cx="8658225" cy="3533775"/>
          </a:xfrm>
          <a:prstGeom prst="rect">
            <a:avLst/>
          </a:prstGeom>
        </p:spPr>
      </p:pic>
      <p:pic>
        <p:nvPicPr>
          <p:cNvPr id="4" name="promocode_vertical_green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0100" y="6154778"/>
            <a:ext cx="8658225" cy="3533775"/>
          </a:xfrm>
          <a:prstGeom prst="rect">
            <a:avLst/>
          </a:prstGeom>
        </p:spPr>
      </p:pic>
      <p:pic>
        <p:nvPicPr>
          <p:cNvPr id="5" name="Group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0100" y="657225"/>
            <a:ext cx="4362453" cy="71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 bwMode="auto">
          <a:xfrm>
            <a:off x="1504950" y="2796657"/>
            <a:ext cx="7258050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46"/>
              </a:lnSpc>
              <a:buNone/>
              <a:defRPr/>
            </a:pPr>
            <a:r>
              <a:rPr lang="en-US" sz="3750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ПРОМО ДЛЯ ПОВТОРНИКОВ</a:t>
            </a:r>
            <a:endParaRPr lang="en-US" sz="3750"/>
          </a:p>
        </p:txBody>
      </p:sp>
      <p:sp>
        <p:nvSpPr>
          <p:cNvPr id="7" name="100"/>
          <p:cNvSpPr/>
          <p:nvPr/>
        </p:nvSpPr>
        <p:spPr bwMode="auto">
          <a:xfrm>
            <a:off x="1171575" y="3587232"/>
            <a:ext cx="792480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75"/>
              </a:lnSpc>
              <a:buNone/>
              <a:defRPr/>
            </a:pPr>
            <a:r>
              <a:rPr lang="en-US" sz="225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Бесплатная сборка и доставка, максимум 100 применений</a:t>
            </a:r>
            <a:endParaRPr lang="en-US" sz="2250"/>
          </a:p>
        </p:txBody>
      </p:sp>
      <p:sp>
        <p:nvSpPr>
          <p:cNvPr id="8" name="brand2026"/>
          <p:cNvSpPr/>
          <p:nvPr/>
        </p:nvSpPr>
        <p:spPr bwMode="auto">
          <a:xfrm>
            <a:off x="1012370" y="4644226"/>
            <a:ext cx="8241797" cy="52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46"/>
              </a:lnSpc>
              <a:buNone/>
              <a:defRPr/>
            </a:pPr>
            <a:r>
              <a:rPr lang="en-US" sz="5900" b="1">
                <a:solidFill>
                  <a:srgbClr val="FFFFFF"/>
                </a:solidFill>
                <a:latin typeface="SB Sans Kuper Bold"/>
                <a:ea typeface="SB Sans Kuper Bold"/>
                <a:cs typeface="SB Sans Kuper Bold"/>
              </a:rPr>
              <a:t>BRAND2026</a:t>
            </a:r>
            <a:endParaRPr lang="en-US" sz="5900"/>
          </a:p>
        </p:txBody>
      </p:sp>
      <p:sp>
        <p:nvSpPr>
          <p:cNvPr id="9" name="130331032026"/>
          <p:cNvSpPr/>
          <p:nvPr/>
        </p:nvSpPr>
        <p:spPr bwMode="auto">
          <a:xfrm>
            <a:off x="800100" y="1590675"/>
            <a:ext cx="5172075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75"/>
              </a:lnSpc>
              <a:buNone/>
              <a:defRPr/>
            </a:pPr>
            <a:r>
              <a:rPr lang="en-US" sz="2550">
                <a:solidFill>
                  <a:srgbClr val="FFFFFF"/>
                </a:solidFill>
                <a:latin typeface="SB Sans Kuper Regular"/>
                <a:ea typeface="SB Sans Kuper Regular"/>
                <a:cs typeface="SB Sans Kuper Regular"/>
              </a:rPr>
              <a:t>срок действия с 13.03–31.03.2026</a:t>
            </a:r>
            <a:endParaRPr lang="en-US" sz="2550"/>
          </a:p>
        </p:txBody>
      </p:sp>
      <p:sp>
        <p:nvSpPr>
          <p:cNvPr id="10" name="Text 4"/>
          <p:cNvSpPr/>
          <p:nvPr/>
        </p:nvSpPr>
        <p:spPr bwMode="auto">
          <a:xfrm>
            <a:off x="2200275" y="6616182"/>
            <a:ext cx="5857875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46"/>
              </a:lnSpc>
              <a:buNone/>
              <a:defRPr/>
            </a:pPr>
            <a:r>
              <a:rPr lang="en-US" sz="3750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ПРОМО ДЛЯ НОВИЧКА</a:t>
            </a:r>
            <a:endParaRPr lang="en-US" sz="3750"/>
          </a:p>
        </p:txBody>
      </p:sp>
      <p:sp>
        <p:nvSpPr>
          <p:cNvPr id="11" name="name_65  1 100     750"/>
          <p:cNvSpPr/>
          <p:nvPr/>
        </p:nvSpPr>
        <p:spPr bwMode="auto">
          <a:xfrm>
            <a:off x="1171575" y="7406757"/>
            <a:ext cx="792480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75"/>
              </a:lnSpc>
              <a:buNone/>
              <a:defRPr/>
            </a:pPr>
            <a:r>
              <a:rPr lang="en-US" sz="225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65% от 1 100 рублей, но не более 750 рублей</a:t>
            </a:r>
            <a:endParaRPr lang="en-US" sz="2250"/>
          </a:p>
        </p:txBody>
      </p:sp>
      <p:sp>
        <p:nvSpPr>
          <p:cNvPr id="12" name="first26"/>
          <p:cNvSpPr/>
          <p:nvPr/>
        </p:nvSpPr>
        <p:spPr bwMode="auto">
          <a:xfrm>
            <a:off x="1012370" y="8514317"/>
            <a:ext cx="8241797" cy="52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46"/>
              </a:lnSpc>
              <a:buNone/>
              <a:defRPr/>
            </a:pPr>
            <a:r>
              <a:rPr lang="en-US" sz="5900" b="1">
                <a:solidFill>
                  <a:srgbClr val="FFFFFF"/>
                </a:solidFill>
                <a:latin typeface="SB Sans Kuper Bold"/>
                <a:ea typeface="SB Sans Kuper Bold"/>
                <a:cs typeface="SB Sans Kuper Bold"/>
              </a:rPr>
              <a:t>FIRST26</a:t>
            </a:r>
            <a:endParaRPr lang="en-US" sz="5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0100" y="657225"/>
            <a:ext cx="4362453" cy="714377"/>
          </a:xfrm>
          <a:prstGeom prst="rect">
            <a:avLst/>
          </a:prstGeom>
        </p:spPr>
      </p:pic>
      <p:pic>
        <p:nvPicPr>
          <p:cNvPr id="4" name="Frame 7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268325" y="2828925"/>
            <a:ext cx="4238625" cy="4238625"/>
          </a:xfrm>
          <a:prstGeom prst="rect">
            <a:avLst/>
          </a:prstGeom>
        </p:spPr>
      </p:pic>
      <p:pic>
        <p:nvPicPr>
          <p:cNvPr id="5" name="Frame 2131328389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050" y="8496300"/>
            <a:ext cx="16725900" cy="17907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 bwMode="auto">
          <a:xfrm>
            <a:off x="781050" y="3333750"/>
            <a:ext cx="11325225" cy="342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67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Новая</a:t>
            </a:r>
            <a:r>
              <a:rPr lang="en-US" sz="67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этика внимания: конец эпохи «глянцевых» охватов</a:t>
            </a:r>
            <a:endParaRPr lang="en-US" sz="6750"/>
          </a:p>
        </p:txBody>
      </p:sp>
      <p:sp>
        <p:nvSpPr>
          <p:cNvPr id="7" name="-"/>
          <p:cNvSpPr/>
          <p:nvPr/>
        </p:nvSpPr>
        <p:spPr bwMode="auto">
          <a:xfrm>
            <a:off x="1972587" y="9163050"/>
            <a:ext cx="12648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  <a:defRPr/>
            </a:pPr>
            <a:r>
              <a:rPr lang="ru-RU" sz="3600" b="1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Аманов </a:t>
            </a:r>
            <a:r>
              <a:rPr lang="ru-RU" sz="3600" b="1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Артем - руководитель отдела медиа коммуникаций</a:t>
            </a:r>
            <a:endParaRPr lang="en-US" sz="3600" b="1"/>
          </a:p>
          <a:p>
            <a:pPr marL="0" indent="0" algn="l">
              <a:lnSpc>
                <a:spcPct val="83333"/>
              </a:lnSpc>
              <a:buNone/>
              <a:defRPr/>
            </a:pPr>
            <a:endParaRPr lang="en-US" sz="3600" b="1"/>
          </a:p>
        </p:txBody>
      </p:sp>
      <p:sp>
        <p:nvSpPr>
          <p:cNvPr id="8" name="name_2026"/>
          <p:cNvSpPr/>
          <p:nvPr/>
        </p:nvSpPr>
        <p:spPr bwMode="auto">
          <a:xfrm>
            <a:off x="15845823" y="9189377"/>
            <a:ext cx="1000125" cy="447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70"/>
              </a:lnSpc>
              <a:buNone/>
              <a:defRPr/>
            </a:pPr>
            <a:r>
              <a:rPr lang="en-US" sz="3100" b="1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2026</a:t>
            </a:r>
            <a:endParaRPr lang="en-US" sz="31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6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9525"/>
            <a:ext cx="18288000" cy="10287000"/>
          </a:xfrm>
          <a:prstGeom prst="rect">
            <a:avLst/>
          </a:prstGeom>
        </p:spPr>
      </p:pic>
      <p:sp>
        <p:nvSpPr>
          <p:cNvPr id="38" name="Прямоугольник: скругленные углы 37"/>
          <p:cNvSpPr/>
          <p:nvPr/>
        </p:nvSpPr>
        <p:spPr bwMode="auto">
          <a:xfrm>
            <a:off x="387927" y="2856630"/>
            <a:ext cx="17276618" cy="69826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66750"/>
            <a:ext cx="2447928" cy="400052"/>
          </a:xfrm>
          <a:prstGeom prst="rect">
            <a:avLst/>
          </a:prstGeom>
        </p:spPr>
      </p:pic>
      <p:sp>
        <p:nvSpPr>
          <p:cNvPr id="19" name="Text 5"/>
          <p:cNvSpPr/>
          <p:nvPr/>
        </p:nvSpPr>
        <p:spPr bwMode="auto">
          <a:xfrm>
            <a:off x="742950" y="1905000"/>
            <a:ext cx="592455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ЦЕЛИ</a:t>
            </a:r>
            <a:endParaRPr lang="en-US" sz="4150"/>
          </a:p>
        </p:txBody>
      </p:sp>
      <p:sp>
        <p:nvSpPr>
          <p:cNvPr id="35" name="Прямоугольник: скругленные углы 34"/>
          <p:cNvSpPr/>
          <p:nvPr/>
        </p:nvSpPr>
        <p:spPr bwMode="auto">
          <a:xfrm>
            <a:off x="742950" y="3189261"/>
            <a:ext cx="5223161" cy="6346877"/>
          </a:xfrm>
          <a:prstGeom prst="roundRect">
            <a:avLst>
              <a:gd name="adj" fmla="val 16667"/>
            </a:avLst>
          </a:prstGeom>
          <a:solidFill>
            <a:srgbClr val="BFF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Рост охвата среди ЦА 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А </a:t>
            </a: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также формирование мнения</a:t>
            </a:r>
            <a:b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</a:b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о бренде как о сервисе доставки</a:t>
            </a:r>
            <a:b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</a:b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с широким </a:t>
            </a: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гео</a:t>
            </a: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-покрытием (Купер доставляет по всей России)</a:t>
            </a:r>
            <a:endParaRPr/>
          </a:p>
        </p:txBody>
      </p:sp>
      <p:sp>
        <p:nvSpPr>
          <p:cNvPr id="36" name="Прямоугольник: скругленные углы 35"/>
          <p:cNvSpPr/>
          <p:nvPr/>
        </p:nvSpPr>
        <p:spPr bwMode="auto">
          <a:xfrm>
            <a:off x="6359235" y="3174539"/>
            <a:ext cx="5223161" cy="6346877"/>
          </a:xfrm>
          <a:prstGeom prst="roundRect">
            <a:avLst>
              <a:gd name="adj" fmla="val 16667"/>
            </a:avLst>
          </a:prstGeom>
          <a:solidFill>
            <a:srgbClr val="BFF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Рост органического поискового спроса</a:t>
            </a:r>
            <a:r>
              <a:rPr lang="en-US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</a:t>
            </a:r>
            <a:r>
              <a:rPr lang="ru-RU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Купер</a:t>
            </a:r>
            <a:br>
              <a:rPr lang="en-US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и мотивации к покупке у фокусных сегментов</a:t>
            </a:r>
            <a:endParaRPr/>
          </a:p>
        </p:txBody>
      </p:sp>
      <p:sp>
        <p:nvSpPr>
          <p:cNvPr id="37" name="Прямоугольник: скругленные углы 36"/>
          <p:cNvSpPr/>
          <p:nvPr/>
        </p:nvSpPr>
        <p:spPr bwMode="auto">
          <a:xfrm>
            <a:off x="11975520" y="3174538"/>
            <a:ext cx="5223161" cy="6346877"/>
          </a:xfrm>
          <a:prstGeom prst="roundRect">
            <a:avLst>
              <a:gd name="adj" fmla="val 16667"/>
            </a:avLst>
          </a:prstGeom>
          <a:solidFill>
            <a:srgbClr val="BFF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Достичь </a:t>
            </a:r>
            <a:r>
              <a:rPr lang="ru-RU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вирального</a:t>
            </a:r>
            <a:r>
              <a:rPr lang="ru-RU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охвата коммуникации от 10М</a:t>
            </a:r>
            <a:br>
              <a:rPr lang="en-US">
                <a:solidFill>
                  <a:schemeClr val="tx1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ru-RU">
                <a:solidFill>
                  <a:schemeClr val="tx1"/>
                </a:solidFill>
                <a:latin typeface="SB Sans Kuper"/>
                <a:ea typeface="SB Sans Kuper"/>
                <a:cs typeface="SB Sans Kuper"/>
              </a:rPr>
              <a:t>и положительного отклика аудитории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6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9525"/>
            <a:ext cx="18288000" cy="10287000"/>
          </a:xfrm>
          <a:prstGeom prst="rect">
            <a:avLst/>
          </a:prstGeom>
        </p:spPr>
      </p:pic>
      <p:pic>
        <p:nvPicPr>
          <p:cNvPr id="5" name="Frame 2131328270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668000" y="3286125"/>
            <a:ext cx="6838950" cy="7000875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1050" y="666750"/>
            <a:ext cx="2447928" cy="400052"/>
          </a:xfrm>
          <a:prstGeom prst="rect">
            <a:avLst/>
          </a:prstGeom>
        </p:spPr>
      </p:pic>
      <p:pic>
        <p:nvPicPr>
          <p:cNvPr id="4" name="Frame 2131328322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050" y="3286125"/>
            <a:ext cx="9658350" cy="7000875"/>
          </a:xfrm>
          <a:prstGeom prst="rect">
            <a:avLst/>
          </a:prstGeom>
        </p:spPr>
      </p:pic>
      <p:pic>
        <p:nvPicPr>
          <p:cNvPr id="6" name="Frame 213132826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57900" y="4762500"/>
            <a:ext cx="5848350" cy="4933950"/>
          </a:xfrm>
          <a:prstGeom prst="rect">
            <a:avLst/>
          </a:prstGeom>
        </p:spPr>
      </p:pic>
      <p:pic>
        <p:nvPicPr>
          <p:cNvPr id="9" name="Frame 23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14425" y="4762500"/>
            <a:ext cx="4772025" cy="1057275"/>
          </a:xfrm>
          <a:prstGeom prst="rect">
            <a:avLst/>
          </a:prstGeom>
        </p:spPr>
      </p:pic>
      <p:pic>
        <p:nvPicPr>
          <p:cNvPr id="10" name="Frame 22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114425" y="5981700"/>
            <a:ext cx="4772025" cy="1047750"/>
          </a:xfrm>
          <a:prstGeom prst="rect">
            <a:avLst/>
          </a:prstGeom>
        </p:spPr>
      </p:pic>
      <p:pic>
        <p:nvPicPr>
          <p:cNvPr id="11" name="Frame 21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14425" y="7191375"/>
            <a:ext cx="4772025" cy="1057275"/>
          </a:xfrm>
          <a:prstGeom prst="rect">
            <a:avLst/>
          </a:prstGeom>
        </p:spPr>
      </p:pic>
      <p:pic>
        <p:nvPicPr>
          <p:cNvPr id="12" name="Frame 20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114425" y="8420100"/>
            <a:ext cx="4772025" cy="1276350"/>
          </a:xfrm>
          <a:prstGeom prst="rect">
            <a:avLst/>
          </a:prstGeom>
        </p:spPr>
      </p:pic>
      <p:sp>
        <p:nvSpPr>
          <p:cNvPr id="13" name="Rectangle 2131327405"/>
          <p:cNvSpPr/>
          <p:nvPr/>
        </p:nvSpPr>
        <p:spPr bwMode="auto">
          <a:xfrm>
            <a:off x="14435137" y="-1495425"/>
            <a:ext cx="3067050" cy="4591050"/>
          </a:xfrm>
          <a:prstGeom prst="roundRect">
            <a:avLst>
              <a:gd name="adj" fmla="val 7453"/>
            </a:avLst>
          </a:prstGeom>
          <a:solidFill>
            <a:srgbClr val="FFFFFF"/>
          </a:solidFill>
          <a:ln/>
        </p:spPr>
      </p:sp>
      <p:pic>
        <p:nvPicPr>
          <p:cNvPr id="14" name="Frame 24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4435137" y="126032"/>
            <a:ext cx="3067050" cy="2938810"/>
          </a:xfrm>
          <a:prstGeom prst="rect">
            <a:avLst/>
          </a:prstGeom>
        </p:spPr>
      </p:pic>
      <p:sp>
        <p:nvSpPr>
          <p:cNvPr id="15" name="default_name"/>
          <p:cNvSpPr/>
          <p:nvPr/>
        </p:nvSpPr>
        <p:spPr bwMode="auto">
          <a:xfrm>
            <a:off x="6267450" y="4972050"/>
            <a:ext cx="3352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1800" b="1">
                <a:solidFill>
                  <a:srgbClr val="000000"/>
                </a:solidFill>
                <a:latin typeface="Kuper Display Bold"/>
                <a:ea typeface="Kuper Display Bold"/>
                <a:cs typeface="Kuper Display Bold"/>
              </a:rPr>
              <a:t>Результат:</a:t>
            </a:r>
            <a:endParaRPr lang="en-US" sz="1800"/>
          </a:p>
        </p:txBody>
      </p:sp>
      <p:sp>
        <p:nvSpPr>
          <p:cNvPr id="16" name="-1       Apple Music"/>
          <p:cNvSpPr/>
          <p:nvPr/>
        </p:nvSpPr>
        <p:spPr bwMode="auto">
          <a:xfrm>
            <a:off x="6419850" y="5391150"/>
            <a:ext cx="32861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  <a:defRPr/>
            </a:pPr>
            <a:r>
              <a:rPr lang="en-US" sz="180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Трек Купер стал в Топ-1 </a:t>
            </a:r>
            <a:br>
              <a:rPr/>
            </a:br>
            <a:r>
              <a:rPr lang="en-US" sz="180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 чартах Яндекс Музыки, ВК Музыки, Apple Music и Звука</a:t>
            </a:r>
            <a:endParaRPr lang="en-US" sz="1800"/>
          </a:p>
        </p:txBody>
      </p:sp>
      <p:sp>
        <p:nvSpPr>
          <p:cNvPr id="17" name="Text 3"/>
          <p:cNvSpPr/>
          <p:nvPr/>
        </p:nvSpPr>
        <p:spPr bwMode="auto">
          <a:xfrm>
            <a:off x="6419850" y="6286500"/>
            <a:ext cx="328612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  <a:defRPr/>
            </a:pPr>
            <a:r>
              <a:rPr lang="en-US" sz="180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Он стал музыкальным трендом в соцсетях и собрал десятки миллионов охватов</a:t>
            </a:r>
            <a:br>
              <a:rPr lang="en-US" sz="180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</a:br>
            <a:r>
              <a:rPr lang="en-US" sz="180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и прослушиваний</a:t>
            </a:r>
            <a:endParaRPr lang="en-US" sz="1800"/>
          </a:p>
        </p:txBody>
      </p:sp>
      <p:sp>
        <p:nvSpPr>
          <p:cNvPr id="18" name="Text 4"/>
          <p:cNvSpPr/>
          <p:nvPr/>
        </p:nvSpPr>
        <p:spPr bwMode="auto">
          <a:xfrm>
            <a:off x="6419850" y="7429500"/>
            <a:ext cx="32861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  <a:defRPr/>
            </a:pPr>
            <a:r>
              <a:rPr lang="en-US" sz="1800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Под трек сняли рилсы, клипы и тиктоки все самые популярные инфлюенсеры</a:t>
            </a:r>
            <a:endParaRPr lang="en-US" sz="1800"/>
          </a:p>
        </p:txBody>
      </p:sp>
      <p:sp>
        <p:nvSpPr>
          <p:cNvPr id="19" name="Text 5"/>
          <p:cNvSpPr/>
          <p:nvPr/>
        </p:nvSpPr>
        <p:spPr bwMode="auto">
          <a:xfrm>
            <a:off x="742950" y="1905000"/>
            <a:ext cx="592455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</a:t>
            </a: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WOW-</a:t>
            </a:r>
            <a:r>
              <a:rPr lang="ru-RU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эффект</a:t>
            </a:r>
            <a:endParaRPr lang="en-US" sz="4150"/>
          </a:p>
        </p:txBody>
      </p:sp>
      <p:sp>
        <p:nvSpPr>
          <p:cNvPr id="20" name="Sqwoz Bab"/>
          <p:cNvSpPr/>
          <p:nvPr/>
        </p:nvSpPr>
        <p:spPr bwMode="auto">
          <a:xfrm>
            <a:off x="1081087" y="3475998"/>
            <a:ext cx="905827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Заколлаборирова</a:t>
            </a:r>
            <a:r>
              <a:rPr lang="ru-RU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лись</a:t>
            </a:r>
            <a:r>
              <a:rPr lang="ru-RU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с</a:t>
            </a:r>
            <a:r>
              <a:rPr lang="ru-RU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о </a:t>
            </a:r>
            <a:r>
              <a:rPr lang="en-US" sz="180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Sqwoz</a:t>
            </a:r>
            <a:r>
              <a:rPr lang="en-US" sz="180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 Bab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, создали трек, </a:t>
            </a:r>
            <a:r>
              <a:rPr lang="en-US" sz="180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отражающий ценности компании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и привлекающий 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внимание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к бренду. Получилось нативно и круто, </a:t>
            </a:r>
            <a:r>
              <a:rPr lang="en-US" sz="180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трек стал вирусным</a:t>
            </a:r>
            <a:r>
              <a:rPr lang="en-US" sz="1800" b="1" spc="-75">
                <a:solidFill>
                  <a:srgbClr val="000000"/>
                </a:solidFill>
                <a:latin typeface="SB Sans Kuper Bold"/>
                <a:ea typeface="SB Sans Kuper Bold"/>
                <a:cs typeface="SB Sans Kuper Bold"/>
              </a:rPr>
              <a:t>,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запустил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целый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тренд в соцсетях и продрайвил атрибуты широкого гео и качества доставки</a:t>
            </a:r>
            <a:endParaRPr lang="en-US" sz="1800"/>
          </a:p>
        </p:txBody>
      </p:sp>
      <p:sp>
        <p:nvSpPr>
          <p:cNvPr id="21" name="name_40"/>
          <p:cNvSpPr/>
          <p:nvPr/>
        </p:nvSpPr>
        <p:spPr bwMode="auto">
          <a:xfrm>
            <a:off x="1352550" y="4891088"/>
            <a:ext cx="194310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37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40М+</a:t>
            </a:r>
            <a:endParaRPr lang="en-US" sz="3750"/>
          </a:p>
        </p:txBody>
      </p:sp>
      <p:sp>
        <p:nvSpPr>
          <p:cNvPr id="22" name="Text 8"/>
          <p:cNvSpPr/>
          <p:nvPr/>
        </p:nvSpPr>
        <p:spPr bwMode="auto">
          <a:xfrm>
            <a:off x="1352550" y="5462588"/>
            <a:ext cx="3619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охват в соцсетях</a:t>
            </a:r>
            <a:endParaRPr lang="en-US" sz="1800"/>
          </a:p>
        </p:txBody>
      </p:sp>
      <p:sp>
        <p:nvSpPr>
          <p:cNvPr id="23" name="name_11"/>
          <p:cNvSpPr/>
          <p:nvPr/>
        </p:nvSpPr>
        <p:spPr bwMode="auto">
          <a:xfrm>
            <a:off x="1352550" y="6105525"/>
            <a:ext cx="117157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37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11М</a:t>
            </a:r>
            <a:endParaRPr lang="en-US" sz="3750"/>
          </a:p>
        </p:txBody>
      </p:sp>
      <p:sp>
        <p:nvSpPr>
          <p:cNvPr id="24" name="Text 10"/>
          <p:cNvSpPr/>
          <p:nvPr/>
        </p:nvSpPr>
        <p:spPr bwMode="auto">
          <a:xfrm>
            <a:off x="1352550" y="6677025"/>
            <a:ext cx="4305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прослушиваний​ трека​ на стримингах​</a:t>
            </a:r>
            <a:endParaRPr lang="en-US" sz="1800"/>
          </a:p>
        </p:txBody>
      </p:sp>
      <p:sp>
        <p:nvSpPr>
          <p:cNvPr id="25" name="name_300"/>
          <p:cNvSpPr/>
          <p:nvPr/>
        </p:nvSpPr>
        <p:spPr bwMode="auto">
          <a:xfrm>
            <a:off x="1352550" y="7319963"/>
            <a:ext cx="174307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37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300К</a:t>
            </a:r>
            <a:endParaRPr lang="en-US" sz="3750"/>
          </a:p>
        </p:txBody>
      </p:sp>
      <p:sp>
        <p:nvSpPr>
          <p:cNvPr id="26" name="Text 12"/>
          <p:cNvSpPr/>
          <p:nvPr/>
        </p:nvSpPr>
        <p:spPr bwMode="auto">
          <a:xfrm>
            <a:off x="1352550" y="7891463"/>
            <a:ext cx="3619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видео в соцсетях​ с нашим звуком​</a:t>
            </a:r>
            <a:endParaRPr lang="en-US" sz="1800"/>
          </a:p>
        </p:txBody>
      </p:sp>
      <p:sp>
        <p:nvSpPr>
          <p:cNvPr id="27" name="-1"/>
          <p:cNvSpPr/>
          <p:nvPr/>
        </p:nvSpPr>
        <p:spPr bwMode="auto">
          <a:xfrm>
            <a:off x="1352550" y="8543925"/>
            <a:ext cx="204787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37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ТОП-1</a:t>
            </a:r>
            <a:endParaRPr lang="en-US" sz="3750"/>
          </a:p>
        </p:txBody>
      </p:sp>
      <p:sp>
        <p:nvSpPr>
          <p:cNvPr id="28" name="Apple Music"/>
          <p:cNvSpPr/>
          <p:nvPr/>
        </p:nvSpPr>
        <p:spPr bwMode="auto">
          <a:xfrm>
            <a:off x="1352550" y="9115425"/>
            <a:ext cx="43338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 чартах Яндекс Музыки, ВК Музыки, Apple Music и Звука</a:t>
            </a:r>
            <a:endParaRPr lang="en-US" sz="1800"/>
          </a:p>
        </p:txBody>
      </p:sp>
      <p:pic>
        <p:nvPicPr>
          <p:cNvPr id="8" name="Rectangle 590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1287125" y="4762500"/>
            <a:ext cx="2952750" cy="5524500"/>
          </a:xfrm>
          <a:prstGeom prst="rect">
            <a:avLst/>
          </a:prstGeom>
        </p:spPr>
      </p:pic>
      <p:pic>
        <p:nvPicPr>
          <p:cNvPr id="29" name="Купер Сниппет 1.1_9F73E1E9-7D64-4ED8-A22A-32B9653C8A22.mp4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3"/>
          <a:srcRect l="7619" t="0" r="1" b="0"/>
          <a:stretch/>
        </p:blipFill>
        <p:spPr bwMode="auto">
          <a:xfrm>
            <a:off x="13879902" y="3633160"/>
            <a:ext cx="3303198" cy="6356661"/>
          </a:xfrm>
          <a:prstGeom prst="roundRect">
            <a:avLst>
              <a:gd name="adj" fmla="val 12491"/>
            </a:avLst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8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Rectangle 2131327405"/>
          <p:cNvSpPr/>
          <p:nvPr/>
        </p:nvSpPr>
        <p:spPr bwMode="auto">
          <a:xfrm>
            <a:off x="14435137" y="-1495425"/>
            <a:ext cx="3067050" cy="4591050"/>
          </a:xfrm>
          <a:prstGeom prst="roundRect">
            <a:avLst>
              <a:gd name="adj" fmla="val 7453"/>
            </a:avLst>
          </a:prstGeom>
          <a:solidFill>
            <a:srgbClr val="FFFFFF"/>
          </a:solidFill>
          <a:ln/>
        </p:spPr>
      </p:sp>
      <p:sp>
        <p:nvSpPr>
          <p:cNvPr id="3" name="Rectangle 2131327561"/>
          <p:cNvSpPr/>
          <p:nvPr/>
        </p:nvSpPr>
        <p:spPr bwMode="auto">
          <a:xfrm>
            <a:off x="704851" y="3599391"/>
            <a:ext cx="1609372" cy="381000"/>
          </a:xfrm>
          <a:prstGeom prst="rect">
            <a:avLst/>
          </a:prstGeom>
          <a:solidFill>
            <a:srgbClr val="00FB68"/>
          </a:solidFill>
          <a:ln/>
        </p:spPr>
      </p:sp>
      <p:pic>
        <p:nvPicPr>
          <p:cNvPr id="4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66750"/>
            <a:ext cx="2447930" cy="400052"/>
          </a:xfrm>
          <a:prstGeom prst="rect">
            <a:avLst/>
          </a:prstGeom>
        </p:spPr>
      </p:pic>
      <p:pic>
        <p:nvPicPr>
          <p:cNvPr id="5" name="Rectangle 59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15154" y="1990953"/>
            <a:ext cx="5076825" cy="8296047"/>
          </a:xfrm>
          <a:prstGeom prst="rect">
            <a:avLst/>
          </a:prstGeom>
        </p:spPr>
      </p:pic>
      <p:pic>
        <p:nvPicPr>
          <p:cNvPr id="6" name="Rectangle 2085654238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430125" y="3600450"/>
            <a:ext cx="5076825" cy="6686550"/>
          </a:xfrm>
          <a:prstGeom prst="rect">
            <a:avLst/>
          </a:prstGeom>
        </p:spPr>
      </p:pic>
      <p:pic>
        <p:nvPicPr>
          <p:cNvPr id="8" name="Frame 2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580394" y="285750"/>
            <a:ext cx="2733675" cy="261937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 bwMode="auto">
          <a:xfrm>
            <a:off x="742950" y="1905000"/>
            <a:ext cx="44196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нас сразу </a:t>
            </a:r>
            <a:br>
              <a:rPr/>
            </a:b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поверили</a:t>
            </a:r>
            <a:endParaRPr lang="en-US" sz="4150"/>
          </a:p>
        </p:txBody>
      </p:sp>
      <p:sp>
        <p:nvSpPr>
          <p:cNvPr id="10" name="4"/>
          <p:cNvSpPr/>
          <p:nvPr/>
        </p:nvSpPr>
        <p:spPr bwMode="auto">
          <a:xfrm>
            <a:off x="781050" y="3305175"/>
            <a:ext cx="6353175" cy="3086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Огромное спасибо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Звуку, который сразу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нас поддержал.</a:t>
            </a:r>
            <a:br>
              <a:rPr/>
            </a:b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Поставил в качестве поддержки</a:t>
            </a:r>
            <a:b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4 редакторских плейлиста прямо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день выхода трека.</a:t>
            </a:r>
            <a:endParaRPr lang="en-US" sz="2700"/>
          </a:p>
        </p:txBody>
      </p:sp>
      <p:sp>
        <p:nvSpPr>
          <p:cNvPr id="11" name="-1"/>
          <p:cNvSpPr/>
          <p:nvPr/>
        </p:nvSpPr>
        <p:spPr bwMode="auto">
          <a:xfrm>
            <a:off x="781050" y="6734175"/>
            <a:ext cx="6353175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А потом трек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сам органически</a:t>
            </a:r>
            <a:b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вышел в Топ-1 </a:t>
            </a:r>
            <a:br>
              <a:rPr/>
            </a:br>
            <a:r>
              <a:rPr lang="en-US" sz="270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в чарте Звука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7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57225"/>
            <a:ext cx="2447928" cy="400048"/>
          </a:xfrm>
          <a:prstGeom prst="rect">
            <a:avLst/>
          </a:prstGeom>
        </p:spPr>
      </p:pic>
      <p:pic>
        <p:nvPicPr>
          <p:cNvPr id="4" name="Group 2136139113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1050" y="3286125"/>
            <a:ext cx="4010025" cy="7000875"/>
          </a:xfrm>
          <a:prstGeom prst="rect">
            <a:avLst/>
          </a:prstGeom>
        </p:spPr>
      </p:pic>
      <p:pic>
        <p:nvPicPr>
          <p:cNvPr id="5" name="Group 2136139114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19675" y="3286125"/>
            <a:ext cx="4010025" cy="7000875"/>
          </a:xfrm>
          <a:prstGeom prst="rect">
            <a:avLst/>
          </a:prstGeom>
        </p:spPr>
      </p:pic>
      <p:pic>
        <p:nvPicPr>
          <p:cNvPr id="6" name="Group 2136139115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58300" y="3286125"/>
            <a:ext cx="4010025" cy="7000875"/>
          </a:xfrm>
          <a:prstGeom prst="rect">
            <a:avLst/>
          </a:prstGeom>
        </p:spPr>
      </p:pic>
      <p:pic>
        <p:nvPicPr>
          <p:cNvPr id="7" name="Group 2136139116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496925" y="3286125"/>
            <a:ext cx="4010025" cy="70008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 bwMode="auto">
          <a:xfrm>
            <a:off x="742950" y="1905000"/>
            <a:ext cx="1105852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Что</a:t>
            </a: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 </a:t>
            </a: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сделали</a:t>
            </a:r>
            <a:endParaRPr lang="en-US" sz="4150"/>
          </a:p>
        </p:txBody>
      </p:sp>
      <p:sp>
        <p:nvSpPr>
          <p:cNvPr id="9" name="Text 1"/>
          <p:cNvSpPr/>
          <p:nvPr/>
        </p:nvSpPr>
        <p:spPr bwMode="auto">
          <a:xfrm>
            <a:off x="1019174" y="8705850"/>
            <a:ext cx="28860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Фиксируем тренд</a:t>
            </a:r>
            <a:b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</a:b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по нашим проектам —оказался музыкальным</a:t>
            </a:r>
            <a:endParaRPr lang="en-US" sz="1800"/>
          </a:p>
        </p:txBody>
      </p:sp>
      <p:sp>
        <p:nvSpPr>
          <p:cNvPr id="10" name="name_1"/>
          <p:cNvSpPr/>
          <p:nvPr/>
        </p:nvSpPr>
        <p:spPr bwMode="auto">
          <a:xfrm>
            <a:off x="1195388" y="8086725"/>
            <a:ext cx="1619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7"/>
              </a:lnSpc>
              <a:buNone/>
              <a:defRPr/>
            </a:pPr>
            <a:r>
              <a:rPr lang="en-US" sz="1900" spc="-75">
                <a:solidFill>
                  <a:srgbClr val="1D1D1D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</a:t>
            </a:r>
            <a:endParaRPr lang="en-US" sz="1900"/>
          </a:p>
        </p:txBody>
      </p:sp>
      <p:sp>
        <p:nvSpPr>
          <p:cNvPr id="11" name="name_2"/>
          <p:cNvSpPr/>
          <p:nvPr/>
        </p:nvSpPr>
        <p:spPr bwMode="auto">
          <a:xfrm>
            <a:off x="5410200" y="8086725"/>
            <a:ext cx="20955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7"/>
              </a:lnSpc>
              <a:buNone/>
              <a:defRPr/>
            </a:pPr>
            <a:r>
              <a:rPr lang="en-US" sz="1900" spc="-75">
                <a:solidFill>
                  <a:srgbClr val="1D1D1D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2</a:t>
            </a:r>
            <a:endParaRPr lang="en-US" sz="1900"/>
          </a:p>
        </p:txBody>
      </p:sp>
      <p:sp>
        <p:nvSpPr>
          <p:cNvPr id="12" name="Text 4"/>
          <p:cNvSpPr/>
          <p:nvPr/>
        </p:nvSpPr>
        <p:spPr bwMode="auto">
          <a:xfrm>
            <a:off x="5257800" y="8705850"/>
            <a:ext cx="3705225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Выбираем селебрити, исходя </a:t>
            </a:r>
            <a:br>
              <a:rPr/>
            </a:b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из интересов и подписок целевой аудитории. А далее среди отобранных выбираем тех, </a:t>
            </a:r>
            <a:br>
              <a:rPr/>
            </a:b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кто наиболее вирален в Сети.</a:t>
            </a:r>
            <a:endParaRPr lang="en-US" sz="1800"/>
          </a:p>
        </p:txBody>
      </p:sp>
      <p:sp>
        <p:nvSpPr>
          <p:cNvPr id="13" name="name_3"/>
          <p:cNvSpPr/>
          <p:nvPr/>
        </p:nvSpPr>
        <p:spPr bwMode="auto">
          <a:xfrm>
            <a:off x="9663113" y="8086725"/>
            <a:ext cx="219074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7"/>
              </a:lnSpc>
              <a:buNone/>
              <a:defRPr/>
            </a:pPr>
            <a:r>
              <a:rPr lang="en-US" sz="1900" spc="-75">
                <a:solidFill>
                  <a:srgbClr val="1D1D1D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3</a:t>
            </a:r>
            <a:endParaRPr lang="en-US" sz="1900"/>
          </a:p>
        </p:txBody>
      </p:sp>
      <p:sp>
        <p:nvSpPr>
          <p:cNvPr id="14" name="Text 6"/>
          <p:cNvSpPr/>
          <p:nvPr/>
        </p:nvSpPr>
        <p:spPr bwMode="auto">
          <a:xfrm>
            <a:off x="9515475" y="8667750"/>
            <a:ext cx="3048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Подготовка контента</a:t>
            </a:r>
            <a:endParaRPr lang="en-US" sz="1800"/>
          </a:p>
        </p:txBody>
      </p:sp>
      <p:sp>
        <p:nvSpPr>
          <p:cNvPr id="15" name="name_4"/>
          <p:cNvSpPr/>
          <p:nvPr/>
        </p:nvSpPr>
        <p:spPr bwMode="auto">
          <a:xfrm>
            <a:off x="13882688" y="8086725"/>
            <a:ext cx="2571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7"/>
              </a:lnSpc>
              <a:buNone/>
              <a:defRPr/>
            </a:pPr>
            <a:r>
              <a:rPr lang="en-US" sz="1900" spc="-75">
                <a:solidFill>
                  <a:srgbClr val="1D1D1D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4</a:t>
            </a:r>
            <a:endParaRPr lang="en-US" sz="1900"/>
          </a:p>
        </p:txBody>
      </p:sp>
      <p:sp>
        <p:nvSpPr>
          <p:cNvPr id="16" name="Text 8"/>
          <p:cNvSpPr/>
          <p:nvPr/>
        </p:nvSpPr>
        <p:spPr bwMode="auto">
          <a:xfrm>
            <a:off x="13754100" y="8705850"/>
            <a:ext cx="30480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Усиливаем потенциал виральности коллаборацией в высокий сезон.</a:t>
            </a:r>
            <a:endParaRPr lang="en-US" sz="1800"/>
          </a:p>
        </p:txBody>
      </p:sp>
      <p:sp>
        <p:nvSpPr>
          <p:cNvPr id="17" name="Text 9"/>
          <p:cNvSpPr/>
          <p:nvPr/>
        </p:nvSpPr>
        <p:spPr bwMode="auto">
          <a:xfrm>
            <a:off x="781050" y="2600325"/>
            <a:ext cx="151257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Наш подход по работе с виральными проектами</a:t>
            </a:r>
            <a:endParaRPr lang="en-US" sz="22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66750"/>
            <a:ext cx="2447925" cy="400050"/>
          </a:xfrm>
          <a:prstGeom prst="rect">
            <a:avLst/>
          </a:prstGeom>
        </p:spPr>
      </p:pic>
      <p:pic>
        <p:nvPicPr>
          <p:cNvPr id="4" name="Frame 213132832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1050" y="3286125"/>
            <a:ext cx="9658350" cy="7000875"/>
          </a:xfrm>
          <a:prstGeom prst="rect">
            <a:avLst/>
          </a:prstGeom>
        </p:spPr>
      </p:pic>
      <p:pic>
        <p:nvPicPr>
          <p:cNvPr id="5" name="Frame 2136139320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19174" y="3590925"/>
            <a:ext cx="9049973" cy="6162675"/>
          </a:xfrm>
          <a:prstGeom prst="rect">
            <a:avLst/>
          </a:prstGeom>
        </p:spPr>
      </p:pic>
      <p:pic>
        <p:nvPicPr>
          <p:cNvPr id="6" name="Frame 37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19174" y="8315325"/>
            <a:ext cx="9039225" cy="1419225"/>
          </a:xfrm>
          <a:prstGeom prst="rect">
            <a:avLst/>
          </a:prstGeom>
        </p:spPr>
      </p:pic>
      <p:pic>
        <p:nvPicPr>
          <p:cNvPr id="7" name="Frame 2131328323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668000" y="3305175"/>
            <a:ext cx="6838950" cy="6981825"/>
          </a:xfrm>
          <a:prstGeom prst="rect">
            <a:avLst/>
          </a:prstGeom>
        </p:spPr>
      </p:pic>
      <p:pic>
        <p:nvPicPr>
          <p:cNvPr id="8" name="Group 2136138857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532604" y="6002147"/>
            <a:ext cx="7106803" cy="2963428"/>
          </a:xfrm>
          <a:prstGeom prst="rect">
            <a:avLst/>
          </a:prstGeom>
        </p:spPr>
      </p:pic>
      <p:pic>
        <p:nvPicPr>
          <p:cNvPr id="9" name="Group 2136138858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519786" y="3174151"/>
            <a:ext cx="4744603" cy="3601603"/>
          </a:xfrm>
          <a:prstGeom prst="rect">
            <a:avLst/>
          </a:prstGeom>
        </p:spPr>
      </p:pic>
      <p:pic>
        <p:nvPicPr>
          <p:cNvPr id="10" name="Group 2136138859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4474019" y="3174151"/>
            <a:ext cx="3182503" cy="3601603"/>
          </a:xfrm>
          <a:prstGeom prst="rect">
            <a:avLst/>
          </a:prstGeom>
        </p:spPr>
      </p:pic>
      <p:pic>
        <p:nvPicPr>
          <p:cNvPr id="11" name="Frame 42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1010900" y="8782050"/>
            <a:ext cx="6253163" cy="150495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 bwMode="auto">
          <a:xfrm>
            <a:off x="742950" y="1905000"/>
            <a:ext cx="12163424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Логика выбора артиста в цифрах</a:t>
            </a:r>
            <a:endParaRPr lang="en-US" sz="4150"/>
          </a:p>
        </p:txBody>
      </p:sp>
      <p:sp>
        <p:nvSpPr>
          <p:cNvPr id="13" name="SQWOZ BAB"/>
          <p:cNvSpPr/>
          <p:nvPr/>
        </p:nvSpPr>
        <p:spPr bwMode="auto">
          <a:xfrm>
            <a:off x="1019174" y="3590925"/>
            <a:ext cx="90582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Марат SQWOZ BAB один из самых виральных артистов: </a:t>
            </a:r>
            <a:br>
              <a:rPr/>
            </a:b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его предыдущие треки залетали в чарты стримингов и в реки соцсетей.</a:t>
            </a:r>
            <a:endParaRPr lang="en-US" sz="1800"/>
          </a:p>
        </p:txBody>
      </p:sp>
      <p:sp>
        <p:nvSpPr>
          <p:cNvPr id="14" name="Text 2"/>
          <p:cNvSpPr/>
          <p:nvPr/>
        </p:nvSpPr>
        <p:spPr bwMode="auto">
          <a:xfrm>
            <a:off x="1019174" y="4143375"/>
            <a:ext cx="90582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Совместно с ним записали трек о Купере с основным лайном, что даже на его хутор доставляет Купер, подчеркивающим, что сервис доставки покрывает большинство крупных и средних городов России и предлагает качественный сервис.</a:t>
            </a:r>
            <a:endParaRPr lang="en-US" sz="1800"/>
          </a:p>
        </p:txBody>
      </p:sp>
      <p:sp>
        <p:nvSpPr>
          <p:cNvPr id="15" name="-"/>
          <p:cNvSpPr/>
          <p:nvPr/>
        </p:nvSpPr>
        <p:spPr bwMode="auto">
          <a:xfrm>
            <a:off x="1019174" y="4924425"/>
            <a:ext cx="90582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Песня вышла на всех музыкальных площадках Интернета, </a:t>
            </a:r>
            <a:b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</a:b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также Марат публиковал видео-сниппеты в своих соцсетях.</a:t>
            </a:r>
            <a:endParaRPr lang="en-US" sz="1800"/>
          </a:p>
        </p:txBody>
      </p:sp>
      <p:sp>
        <p:nvSpPr>
          <p:cNvPr id="16" name="Summary"/>
          <p:cNvSpPr/>
          <p:nvPr/>
        </p:nvSpPr>
        <p:spPr bwMode="auto">
          <a:xfrm>
            <a:off x="1019174" y="5638800"/>
            <a:ext cx="13811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250" spc="-75">
                <a:solidFill>
                  <a:srgbClr val="000000"/>
                </a:solidFill>
                <a:latin typeface="SB Sans Display Semibold"/>
                <a:ea typeface="SB Sans Display Semibold"/>
                <a:cs typeface="SB Sans Display Semibold"/>
              </a:rPr>
              <a:t>Summary:</a:t>
            </a:r>
            <a:endParaRPr lang="en-US" sz="2250"/>
          </a:p>
        </p:txBody>
      </p:sp>
      <p:sp>
        <p:nvSpPr>
          <p:cNvPr id="17" name="25-34     40"/>
          <p:cNvSpPr/>
          <p:nvPr/>
        </p:nvSpPr>
        <p:spPr bwMode="auto">
          <a:xfrm>
            <a:off x="1172798" y="6019800"/>
            <a:ext cx="867727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Возрастная группа </a:t>
            </a:r>
            <a:r>
              <a:rPr lang="en-US" sz="225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25-34</a:t>
            </a: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года составляет порядка более 40% аудитории,</a:t>
            </a:r>
            <a:b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</a:b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что также соответствует нашей целевой аудитории.</a:t>
            </a:r>
            <a:endParaRPr lang="en-US" sz="2250"/>
          </a:p>
        </p:txBody>
      </p:sp>
      <p:sp>
        <p:nvSpPr>
          <p:cNvPr id="18" name="35-44    5"/>
          <p:cNvSpPr/>
          <p:nvPr/>
        </p:nvSpPr>
        <p:spPr bwMode="auto">
          <a:xfrm>
            <a:off x="1172798" y="6972300"/>
            <a:ext cx="89154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Возрастная группа </a:t>
            </a:r>
            <a:r>
              <a:rPr lang="en-US" sz="225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35-44</a:t>
            </a: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года составляет более 5%, </a:t>
            </a:r>
            <a:br>
              <a:rPr/>
            </a:br>
            <a:r>
              <a:rPr lang="en-US" sz="225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что также попадает в нашу ЦА.</a:t>
            </a:r>
            <a:endParaRPr lang="en-US" sz="2250"/>
          </a:p>
        </p:txBody>
      </p:sp>
      <p:sp>
        <p:nvSpPr>
          <p:cNvPr id="19" name="25-34  35-44"/>
          <p:cNvSpPr/>
          <p:nvPr/>
        </p:nvSpPr>
        <p:spPr bwMode="auto">
          <a:xfrm>
            <a:off x="1190625" y="8448675"/>
            <a:ext cx="87630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1800" spc="-75">
                <a:solidFill>
                  <a:srgbClr val="000000"/>
                </a:solidFill>
                <a:latin typeface="SB Sans Kuper Semibold"/>
                <a:ea typeface="SB Sans Kuper Semibold"/>
                <a:cs typeface="SB Sans Kuper Semibold"/>
              </a:rPr>
              <a:t>Артист попадает в нашу целевую аудиторию,</a:t>
            </a: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 так как его основная аудитория состоит из мужчин и женщин в возрасте 25-34 и 35-44 лет, что соответствует нашим фокусным группам. Это делает его привлекательным для нашего бренда, так как мы можем ориентироваться на его аудиторию при создании контента</a:t>
            </a:r>
            <a:b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</a:br>
            <a:r>
              <a:rPr lang="en-US" sz="1800" spc="-75">
                <a:solidFill>
                  <a:srgbClr val="000000"/>
                </a:solidFill>
                <a:latin typeface="SB Sans Kuper Regular"/>
                <a:ea typeface="SB Sans Kuper Regular"/>
                <a:cs typeface="SB Sans Kuper Regular"/>
              </a:rPr>
              <a:t>и продвижении наших продуктов.</a:t>
            </a:r>
            <a:endParaRPr lang="en-US" sz="1800"/>
          </a:p>
        </p:txBody>
      </p:sp>
      <p:sp>
        <p:nvSpPr>
          <p:cNvPr id="20" name="ER TT 25"/>
          <p:cNvSpPr/>
          <p:nvPr/>
        </p:nvSpPr>
        <p:spPr bwMode="auto">
          <a:xfrm>
            <a:off x="11881343" y="8683633"/>
            <a:ext cx="1381125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14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ER TT: 25%</a:t>
            </a:r>
            <a:endParaRPr lang="en-US" sz="1450"/>
          </a:p>
        </p:txBody>
      </p:sp>
      <p:sp>
        <p:nvSpPr>
          <p:cNvPr id="21" name="ERV TT 12"/>
          <p:cNvSpPr/>
          <p:nvPr/>
        </p:nvSpPr>
        <p:spPr bwMode="auto">
          <a:xfrm>
            <a:off x="14981731" y="8683633"/>
            <a:ext cx="1514475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14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ERV TT: 12%</a:t>
            </a:r>
            <a:endParaRPr lang="en-US" sz="1450"/>
          </a:p>
        </p:txBody>
      </p:sp>
      <p:sp>
        <p:nvSpPr>
          <p:cNvPr id="22" name="ER IG 20"/>
          <p:cNvSpPr/>
          <p:nvPr/>
        </p:nvSpPr>
        <p:spPr bwMode="auto">
          <a:xfrm>
            <a:off x="11905156" y="9207508"/>
            <a:ext cx="1333500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14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ER IG: 20%</a:t>
            </a:r>
            <a:endParaRPr lang="en-US" sz="1450"/>
          </a:p>
        </p:txBody>
      </p:sp>
      <p:sp>
        <p:nvSpPr>
          <p:cNvPr id="23" name="ERV IG 5"/>
          <p:cNvSpPr/>
          <p:nvPr/>
        </p:nvSpPr>
        <p:spPr bwMode="auto">
          <a:xfrm>
            <a:off x="15057931" y="9207508"/>
            <a:ext cx="1362075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14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ERV IG: 5%</a:t>
            </a:r>
            <a:endParaRPr lang="en-US" sz="14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4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 bwMode="auto">
          <a:xfrm>
            <a:off x="715098" y="3328478"/>
            <a:ext cx="2324100" cy="6958522"/>
            <a:chOff x="788250" y="3328478"/>
            <a:chExt cx="2324100" cy="6958522"/>
          </a:xfrm>
        </p:grpSpPr>
        <p:pic>
          <p:nvPicPr>
            <p:cNvPr id="5" name="Rectangle 591"/>
            <p:cNvPicPr>
              <a:picLocks noChangeAspect="1"/>
            </p:cNvPicPr>
            <p:nvPr/>
          </p:nvPicPr>
          <p:blipFill>
            <a:blip r:embed="rId3"/>
            <a:srcRect l="0" t="6496" r="0" b="-7754"/>
            <a:stretch/>
          </p:blipFill>
          <p:spPr bwMode="auto">
            <a:xfrm>
              <a:off x="838275" y="3328478"/>
              <a:ext cx="2236888" cy="4882072"/>
            </a:xfrm>
            <a:prstGeom prst="roundRect">
              <a:avLst>
                <a:gd name="adj" fmla="val 9883"/>
              </a:avLst>
            </a:prstGeom>
            <a:ln w="28575">
              <a:solidFill>
                <a:schemeClr val="tx1"/>
              </a:solidFill>
            </a:ln>
          </p:spPr>
        </p:pic>
        <p:pic>
          <p:nvPicPr>
            <p:cNvPr id="12" name="Group 2136138867" descr="preencoded.png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88250" y="7229475"/>
              <a:ext cx="2324100" cy="3057525"/>
            </a:xfrm>
            <a:prstGeom prst="rect">
              <a:avLst/>
            </a:prstGeom>
          </p:spPr>
        </p:pic>
        <p:pic>
          <p:nvPicPr>
            <p:cNvPr id="21" name="image 17" descr="preencoded.png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009725" y="9039225"/>
              <a:ext cx="523875" cy="523875"/>
            </a:xfrm>
            <a:prstGeom prst="rect">
              <a:avLst/>
            </a:prstGeom>
          </p:spPr>
        </p:pic>
        <p:sp>
          <p:nvSpPr>
            <p:cNvPr id="27" name="default_name"/>
            <p:cNvSpPr/>
            <p:nvPr/>
          </p:nvSpPr>
          <p:spPr bwMode="auto">
            <a:xfrm>
              <a:off x="788250" y="7419975"/>
              <a:ext cx="2318578" cy="1714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83333"/>
                </a:lnSpc>
                <a:buNone/>
                <a:defRPr/>
              </a:pPr>
              <a:r>
                <a:rPr lang="en-US" u="sng" spc="-75">
                  <a:solidFill>
                    <a:srgbClr val="000000"/>
                  </a:solidFill>
                  <a:latin typeface="SB Sans Display BETA2 Extended Semibold"/>
                  <a:ea typeface="SB Sans Display BETA2 Extended Semibold"/>
                  <a:cs typeface="SB Sans Display BETA2 Extended Semibold"/>
                  <a:hlinkClick r:id="rId6" tooltip="https://www.tiktok.com/@karna.val?lang=ru-RU"/>
                </a:rPr>
                <a:t>КАРНАВАЛ</a:t>
              </a:r>
              <a:endParaRPr lang="en-US"/>
            </a:p>
          </p:txBody>
        </p:sp>
        <p:sp>
          <p:nvSpPr>
            <p:cNvPr id="35" name="name_58"/>
            <p:cNvSpPr/>
            <p:nvPr/>
          </p:nvSpPr>
          <p:spPr bwMode="auto">
            <a:xfrm>
              <a:off x="995344" y="8210550"/>
              <a:ext cx="1931921" cy="4857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83333"/>
                </a:lnSpc>
                <a:buNone/>
                <a:defRPr/>
              </a:pPr>
              <a:r>
                <a:rPr lang="ru-RU" sz="3850" spc="-75">
                  <a:solidFill>
                    <a:srgbClr val="000000"/>
                  </a:solidFill>
                  <a:latin typeface="SB Sans Display BETA2 Extended Semibold"/>
                  <a:ea typeface="SB Sans Display BETA2 Extended Semibold"/>
                  <a:cs typeface="SB Sans Display BETA2 Extended Semibold"/>
                </a:rPr>
                <a:t>7</a:t>
              </a:r>
              <a:r>
                <a:rPr lang="en-US" sz="3850" spc="-75">
                  <a:solidFill>
                    <a:srgbClr val="000000"/>
                  </a:solidFill>
                  <a:latin typeface="SB Sans Display BETA2 Extended Semibold"/>
                  <a:ea typeface="SB Sans Display BETA2 Extended Semibold"/>
                  <a:cs typeface="SB Sans Display BETA2 Extended Semibold"/>
                </a:rPr>
                <a:t>М</a:t>
              </a:r>
              <a:endParaRPr lang="en-US" sz="3850"/>
            </a:p>
          </p:txBody>
        </p:sp>
        <p:sp>
          <p:nvSpPr>
            <p:cNvPr id="36" name="default_name"/>
            <p:cNvSpPr/>
            <p:nvPr/>
          </p:nvSpPr>
          <p:spPr bwMode="auto">
            <a:xfrm>
              <a:off x="995344" y="8696325"/>
              <a:ext cx="1828376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83333"/>
                </a:lnSpc>
                <a:buNone/>
                <a:defRPr/>
              </a:pPr>
              <a:r>
                <a:rPr lang="ru-RU" sz="1500" spc="-75">
                  <a:solidFill>
                    <a:srgbClr val="000000">
                      <a:alpha val="40000"/>
                    </a:srgbClr>
                  </a:solidFill>
                  <a:latin typeface="SB Sans Display BETA2 Extended Semibold"/>
                  <a:ea typeface="SB Sans Display BETA2 Extended Semibold"/>
                  <a:cs typeface="SB Sans Display BETA2 Extended Semibold"/>
                </a:rPr>
                <a:t>Просмотры</a:t>
              </a:r>
              <a:endParaRPr lang="en-US" sz="1500"/>
            </a:p>
          </p:txBody>
        </p:sp>
      </p:grpSp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81050" y="657225"/>
            <a:ext cx="2447925" cy="400048"/>
          </a:xfrm>
          <a:prstGeom prst="rect">
            <a:avLst/>
          </a:prstGeom>
        </p:spPr>
      </p:pic>
      <p:pic>
        <p:nvPicPr>
          <p:cNvPr id="4" name="Rectangle 590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145613" y="3286125"/>
            <a:ext cx="2324100" cy="4410075"/>
          </a:xfrm>
          <a:prstGeom prst="rect">
            <a:avLst/>
          </a:prstGeom>
        </p:spPr>
      </p:pic>
      <p:pic>
        <p:nvPicPr>
          <p:cNvPr id="6" name="Rectangle 592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581649" y="3286125"/>
            <a:ext cx="2324100" cy="4410075"/>
          </a:xfrm>
          <a:prstGeom prst="rect">
            <a:avLst/>
          </a:prstGeom>
        </p:spPr>
      </p:pic>
      <p:pic>
        <p:nvPicPr>
          <p:cNvPr id="7" name="Rectangle 593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981950" y="3286125"/>
            <a:ext cx="2324100" cy="4410075"/>
          </a:xfrm>
          <a:prstGeom prst="rect">
            <a:avLst/>
          </a:prstGeom>
        </p:spPr>
      </p:pic>
      <p:pic>
        <p:nvPicPr>
          <p:cNvPr id="8" name="Rectangle 594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0372725" y="3286125"/>
            <a:ext cx="2333625" cy="4410075"/>
          </a:xfrm>
          <a:prstGeom prst="rect">
            <a:avLst/>
          </a:prstGeom>
        </p:spPr>
      </p:pic>
      <p:pic>
        <p:nvPicPr>
          <p:cNvPr id="9" name="Rectangle 596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2782550" y="3286125"/>
            <a:ext cx="2324100" cy="4410075"/>
          </a:xfrm>
          <a:prstGeom prst="rect">
            <a:avLst/>
          </a:prstGeom>
        </p:spPr>
      </p:pic>
      <p:pic>
        <p:nvPicPr>
          <p:cNvPr id="10" name="Rectangle 597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5182850" y="3286125"/>
            <a:ext cx="2324100" cy="4410075"/>
          </a:xfrm>
          <a:prstGeom prst="rect">
            <a:avLst/>
          </a:prstGeom>
        </p:spPr>
      </p:pic>
      <p:pic>
        <p:nvPicPr>
          <p:cNvPr id="11" name="Group 2136138866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45613" y="7229475"/>
            <a:ext cx="2324100" cy="3057525"/>
          </a:xfrm>
          <a:prstGeom prst="rect">
            <a:avLst/>
          </a:prstGeom>
        </p:spPr>
      </p:pic>
      <p:pic>
        <p:nvPicPr>
          <p:cNvPr id="13" name="Group 2136138868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76850" y="7229475"/>
            <a:ext cx="2324100" cy="3057525"/>
          </a:xfrm>
          <a:prstGeom prst="rect">
            <a:avLst/>
          </a:prstGeom>
        </p:spPr>
      </p:pic>
      <p:pic>
        <p:nvPicPr>
          <p:cNvPr id="14" name="Group 2136138869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74750" y="7229475"/>
            <a:ext cx="2324100" cy="3057525"/>
          </a:xfrm>
          <a:prstGeom prst="rect">
            <a:avLst/>
          </a:prstGeom>
        </p:spPr>
      </p:pic>
      <p:pic>
        <p:nvPicPr>
          <p:cNvPr id="15" name="Group 213613887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372651" y="7229475"/>
            <a:ext cx="2324100" cy="3057525"/>
          </a:xfrm>
          <a:prstGeom prst="rect">
            <a:avLst/>
          </a:prstGeom>
        </p:spPr>
      </p:pic>
      <p:pic>
        <p:nvPicPr>
          <p:cNvPr id="16" name="Group 2136138871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770551" y="7229475"/>
            <a:ext cx="2324100" cy="3057525"/>
          </a:xfrm>
          <a:prstGeom prst="rect">
            <a:avLst/>
          </a:prstGeom>
        </p:spPr>
      </p:pic>
      <p:pic>
        <p:nvPicPr>
          <p:cNvPr id="17" name="Group 213613887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168451" y="7229475"/>
            <a:ext cx="2324100" cy="3057525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2992100" y="9039225"/>
            <a:ext cx="523875" cy="523875"/>
          </a:xfrm>
          <a:prstGeom prst="rect">
            <a:avLst/>
          </a:prstGeom>
        </p:spPr>
      </p:pic>
      <p:pic>
        <p:nvPicPr>
          <p:cNvPr id="19" name="image 15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8201025" y="9039225"/>
            <a:ext cx="514350" cy="523875"/>
          </a:xfrm>
          <a:prstGeom prst="rect">
            <a:avLst/>
          </a:prstGeom>
        </p:spPr>
      </p:pic>
      <p:pic>
        <p:nvPicPr>
          <p:cNvPr id="20" name="image 16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5800725" y="9039225"/>
            <a:ext cx="523875" cy="523875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3374213" y="9039225"/>
            <a:ext cx="514350" cy="523875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0601325" y="9039225"/>
            <a:ext cx="514350" cy="523875"/>
          </a:xfrm>
          <a:prstGeom prst="rect">
            <a:avLst/>
          </a:prstGeom>
        </p:spPr>
      </p:pic>
      <p:pic>
        <p:nvPicPr>
          <p:cNvPr id="24" name="image 14" descr="preencoded.png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5297150" y="9039225"/>
            <a:ext cx="514350" cy="523875"/>
          </a:xfrm>
          <a:prstGeom prst="rect">
            <a:avLst/>
          </a:prstGeom>
        </p:spPr>
      </p:pic>
      <p:sp>
        <p:nvSpPr>
          <p:cNvPr id="25" name="UGC"/>
          <p:cNvSpPr/>
          <p:nvPr/>
        </p:nvSpPr>
        <p:spPr bwMode="auto">
          <a:xfrm>
            <a:off x="742950" y="1905000"/>
            <a:ext cx="171450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UGC</a:t>
            </a:r>
            <a:endParaRPr lang="en-US" sz="4150"/>
          </a:p>
        </p:txBody>
      </p:sp>
      <p:sp>
        <p:nvSpPr>
          <p:cNvPr id="26" name="tenderlybae"/>
          <p:cNvSpPr/>
          <p:nvPr/>
        </p:nvSpPr>
        <p:spPr bwMode="auto">
          <a:xfrm>
            <a:off x="3145613" y="7419975"/>
            <a:ext cx="231701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0" tooltip="https://www.tiktok.com/@tenderlybaemusic"/>
              </a:rPr>
              <a:t>tenderlybae</a:t>
            </a:r>
            <a:endParaRPr lang="en-US" sz="1800"/>
          </a:p>
        </p:txBody>
      </p:sp>
      <p:sp>
        <p:nvSpPr>
          <p:cNvPr id="28" name="Frame Tamer"/>
          <p:cNvSpPr/>
          <p:nvPr/>
        </p:nvSpPr>
        <p:spPr bwMode="auto">
          <a:xfrm>
            <a:off x="5576128" y="7419975"/>
            <a:ext cx="232242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1" tooltip="https://www.instagram.com/worldtamer/reels/"/>
              </a:rPr>
              <a:t>Frame Tamer</a:t>
            </a:r>
            <a:endParaRPr lang="en-US" sz="1800"/>
          </a:p>
        </p:txBody>
      </p:sp>
      <p:sp>
        <p:nvSpPr>
          <p:cNvPr id="29" name="deepins"/>
          <p:cNvSpPr/>
          <p:nvPr/>
        </p:nvSpPr>
        <p:spPr bwMode="auto">
          <a:xfrm>
            <a:off x="7967550" y="7419975"/>
            <a:ext cx="23289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2" tooltip="https://www.tiktok.com/@deepins?lang=en"/>
              </a:rPr>
              <a:t>deepins</a:t>
            </a:r>
            <a:endParaRPr lang="en-US" sz="1800"/>
          </a:p>
        </p:txBody>
      </p:sp>
      <p:sp>
        <p:nvSpPr>
          <p:cNvPr id="30" name="Vladragovsky"/>
          <p:cNvSpPr/>
          <p:nvPr/>
        </p:nvSpPr>
        <p:spPr bwMode="auto">
          <a:xfrm>
            <a:off x="10379850" y="7467600"/>
            <a:ext cx="231450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V</a:t>
            </a:r>
            <a:r>
              <a:rPr lang="en-US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3" tooltip="https://www.instagram.com/vladragovsky/"/>
              </a:rPr>
              <a:t>ladragovsky</a:t>
            </a:r>
            <a:endParaRPr lang="en-US"/>
          </a:p>
        </p:txBody>
      </p:sp>
      <p:sp>
        <p:nvSpPr>
          <p:cNvPr id="31" name="default_name"/>
          <p:cNvSpPr/>
          <p:nvPr/>
        </p:nvSpPr>
        <p:spPr bwMode="auto">
          <a:xfrm>
            <a:off x="12780150" y="7419975"/>
            <a:ext cx="23145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4" tooltip="https://www.tiktok.com/@panarinkaa"/>
              </a:rPr>
              <a:t>Кукояки</a:t>
            </a:r>
            <a:endParaRPr lang="en-US" sz="1800"/>
          </a:p>
        </p:txBody>
      </p:sp>
      <p:sp>
        <p:nvSpPr>
          <p:cNvPr id="32" name="imkkkka_"/>
          <p:cNvSpPr/>
          <p:nvPr/>
        </p:nvSpPr>
        <p:spPr bwMode="auto">
          <a:xfrm>
            <a:off x="15401925" y="7419975"/>
            <a:ext cx="1866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5" tooltip="https://www.instagram.com/imkkkka_/"/>
              </a:rPr>
              <a:t>imkkkka_</a:t>
            </a:r>
            <a:endParaRPr lang="en-US" sz="1800"/>
          </a:p>
        </p:txBody>
      </p:sp>
      <p:sp>
        <p:nvSpPr>
          <p:cNvPr id="33" name="name_58"/>
          <p:cNvSpPr/>
          <p:nvPr/>
        </p:nvSpPr>
        <p:spPr bwMode="auto">
          <a:xfrm>
            <a:off x="3355163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5.8М</a:t>
            </a:r>
            <a:endParaRPr lang="en-US" sz="3850"/>
          </a:p>
        </p:txBody>
      </p:sp>
      <p:sp>
        <p:nvSpPr>
          <p:cNvPr id="34" name="default_name"/>
          <p:cNvSpPr/>
          <p:nvPr/>
        </p:nvSpPr>
        <p:spPr bwMode="auto">
          <a:xfrm>
            <a:off x="3355163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37" name="name_32"/>
          <p:cNvSpPr/>
          <p:nvPr/>
        </p:nvSpPr>
        <p:spPr bwMode="auto">
          <a:xfrm>
            <a:off x="5783945" y="8210550"/>
            <a:ext cx="1931921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3.2М</a:t>
            </a:r>
            <a:endParaRPr lang="en-US" sz="3850"/>
          </a:p>
        </p:txBody>
      </p:sp>
      <p:sp>
        <p:nvSpPr>
          <p:cNvPr id="38" name="default_name"/>
          <p:cNvSpPr/>
          <p:nvPr/>
        </p:nvSpPr>
        <p:spPr bwMode="auto">
          <a:xfrm>
            <a:off x="5783945" y="8696325"/>
            <a:ext cx="182837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39" name="name_27"/>
          <p:cNvSpPr/>
          <p:nvPr/>
        </p:nvSpPr>
        <p:spPr bwMode="auto">
          <a:xfrm>
            <a:off x="8181845" y="8210550"/>
            <a:ext cx="1931921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2.7М</a:t>
            </a:r>
            <a:endParaRPr lang="en-US" sz="3850"/>
          </a:p>
        </p:txBody>
      </p:sp>
      <p:sp>
        <p:nvSpPr>
          <p:cNvPr id="40" name="default_name"/>
          <p:cNvSpPr/>
          <p:nvPr/>
        </p:nvSpPr>
        <p:spPr bwMode="auto">
          <a:xfrm>
            <a:off x="8181845" y="8696325"/>
            <a:ext cx="182837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1" name="name_19"/>
          <p:cNvSpPr/>
          <p:nvPr/>
        </p:nvSpPr>
        <p:spPr bwMode="auto">
          <a:xfrm>
            <a:off x="10579750" y="8210550"/>
            <a:ext cx="1931921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1.9М</a:t>
            </a:r>
            <a:endParaRPr lang="en-US" sz="3850"/>
          </a:p>
        </p:txBody>
      </p:sp>
      <p:sp>
        <p:nvSpPr>
          <p:cNvPr id="42" name="default_name"/>
          <p:cNvSpPr/>
          <p:nvPr/>
        </p:nvSpPr>
        <p:spPr bwMode="auto">
          <a:xfrm>
            <a:off x="10579750" y="8696325"/>
            <a:ext cx="182837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3" name="name_17"/>
          <p:cNvSpPr/>
          <p:nvPr/>
        </p:nvSpPr>
        <p:spPr bwMode="auto">
          <a:xfrm>
            <a:off x="12977650" y="8210550"/>
            <a:ext cx="1931921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1.7М</a:t>
            </a:r>
            <a:endParaRPr lang="en-US" sz="3850"/>
          </a:p>
        </p:txBody>
      </p:sp>
      <p:sp>
        <p:nvSpPr>
          <p:cNvPr id="44" name="default_name"/>
          <p:cNvSpPr/>
          <p:nvPr/>
        </p:nvSpPr>
        <p:spPr bwMode="auto">
          <a:xfrm>
            <a:off x="12977650" y="8696325"/>
            <a:ext cx="182837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5" name="name_12"/>
          <p:cNvSpPr/>
          <p:nvPr/>
        </p:nvSpPr>
        <p:spPr bwMode="auto">
          <a:xfrm>
            <a:off x="15375550" y="8210550"/>
            <a:ext cx="1931921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1.2М</a:t>
            </a:r>
            <a:endParaRPr lang="en-US" sz="3850"/>
          </a:p>
        </p:txBody>
      </p:sp>
      <p:sp>
        <p:nvSpPr>
          <p:cNvPr id="46" name="default_name"/>
          <p:cNvSpPr/>
          <p:nvPr/>
        </p:nvSpPr>
        <p:spPr bwMode="auto">
          <a:xfrm>
            <a:off x="15375550" y="8696325"/>
            <a:ext cx="182837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756738" y="9967405"/>
            <a:ext cx="11858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i="1">
                <a:solidFill>
                  <a:schemeClr val="bg1">
                    <a:lumMod val="65000"/>
                  </a:schemeClr>
                </a:solidFill>
                <a:latin typeface="SB Sans Kuper"/>
                <a:ea typeface="SB Sans Kuper"/>
                <a:cs typeface="SB Sans Kuper"/>
              </a:rPr>
              <a:t>Instagram принадлежит компании </a:t>
            </a:r>
            <a:r>
              <a:rPr lang="ru-RU" sz="1200" i="1">
                <a:solidFill>
                  <a:schemeClr val="bg1">
                    <a:lumMod val="65000"/>
                  </a:schemeClr>
                </a:solidFill>
                <a:latin typeface="SB Sans Kuper"/>
                <a:ea typeface="SB Sans Kuper"/>
                <a:cs typeface="SB Sans Kuper"/>
              </a:rPr>
              <a:t>Meta</a:t>
            </a:r>
            <a:r>
              <a:rPr lang="ru-RU" sz="1200" i="1">
                <a:solidFill>
                  <a:schemeClr val="bg1">
                    <a:lumMod val="65000"/>
                  </a:schemeClr>
                </a:solidFill>
                <a:latin typeface="SB Sans Kuper"/>
                <a:ea typeface="SB Sans Kuper"/>
                <a:cs typeface="SB Sans Kuper"/>
              </a:rPr>
              <a:t>, она признана экстремистской на территории РФ и запрещена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15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050" y="657225"/>
            <a:ext cx="2447925" cy="400048"/>
          </a:xfrm>
          <a:prstGeom prst="rect">
            <a:avLst/>
          </a:prstGeom>
        </p:spPr>
      </p:pic>
      <p:pic>
        <p:nvPicPr>
          <p:cNvPr id="4" name="Rectangle 59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0100" y="3305175"/>
            <a:ext cx="2028825" cy="4410075"/>
          </a:xfrm>
          <a:prstGeom prst="rect">
            <a:avLst/>
          </a:prstGeom>
        </p:spPr>
      </p:pic>
      <p:pic>
        <p:nvPicPr>
          <p:cNvPr id="5" name="Rectangle 591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96307" y="3305175"/>
            <a:ext cx="2028825" cy="4410075"/>
          </a:xfrm>
          <a:prstGeom prst="rect">
            <a:avLst/>
          </a:prstGeom>
        </p:spPr>
      </p:pic>
      <p:pic>
        <p:nvPicPr>
          <p:cNvPr id="6" name="Rectangle 59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992532" y="3305175"/>
            <a:ext cx="2028825" cy="4410075"/>
          </a:xfrm>
          <a:prstGeom prst="rect">
            <a:avLst/>
          </a:prstGeom>
        </p:spPr>
      </p:pic>
      <p:pic>
        <p:nvPicPr>
          <p:cNvPr id="7" name="Rectangle 593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088758" y="3305175"/>
            <a:ext cx="2028825" cy="4410075"/>
          </a:xfrm>
          <a:prstGeom prst="rect">
            <a:avLst/>
          </a:prstGeom>
        </p:spPr>
      </p:pic>
      <p:pic>
        <p:nvPicPr>
          <p:cNvPr id="8" name="Rectangle 594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84965" y="3305175"/>
            <a:ext cx="2028825" cy="4410075"/>
          </a:xfrm>
          <a:prstGeom prst="rect">
            <a:avLst/>
          </a:prstGeom>
        </p:spPr>
      </p:pic>
      <p:pic>
        <p:nvPicPr>
          <p:cNvPr id="9" name="Rectangle 595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281190" y="3305175"/>
            <a:ext cx="2028825" cy="4410075"/>
          </a:xfrm>
          <a:prstGeom prst="rect">
            <a:avLst/>
          </a:prstGeom>
        </p:spPr>
      </p:pic>
      <p:pic>
        <p:nvPicPr>
          <p:cNvPr id="10" name="Rectangle 596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3377396" y="3305175"/>
            <a:ext cx="2028825" cy="4410075"/>
          </a:xfrm>
          <a:prstGeom prst="rect">
            <a:avLst/>
          </a:prstGeom>
        </p:spPr>
      </p:pic>
      <p:pic>
        <p:nvPicPr>
          <p:cNvPr id="11" name="Rectangle 597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5473623" y="3305175"/>
            <a:ext cx="2028825" cy="4410075"/>
          </a:xfrm>
          <a:prstGeom prst="rect">
            <a:avLst/>
          </a:prstGeom>
        </p:spPr>
      </p:pic>
      <p:pic>
        <p:nvPicPr>
          <p:cNvPr id="12" name="Group 2136138866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00100" y="7229475"/>
            <a:ext cx="2028825" cy="3057525"/>
          </a:xfrm>
          <a:prstGeom prst="rect">
            <a:avLst/>
          </a:prstGeom>
        </p:spPr>
      </p:pic>
      <p:pic>
        <p:nvPicPr>
          <p:cNvPr id="13" name="Group 2136138867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2895600" y="7229475"/>
            <a:ext cx="2028825" cy="3057525"/>
          </a:xfrm>
          <a:prstGeom prst="rect">
            <a:avLst/>
          </a:prstGeom>
        </p:spPr>
      </p:pic>
      <p:pic>
        <p:nvPicPr>
          <p:cNvPr id="14" name="Group 2136138868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991100" y="7229475"/>
            <a:ext cx="2028825" cy="3057525"/>
          </a:xfrm>
          <a:prstGeom prst="rect">
            <a:avLst/>
          </a:prstGeom>
        </p:spPr>
      </p:pic>
      <p:pic>
        <p:nvPicPr>
          <p:cNvPr id="15" name="Group 2136138869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086600" y="7229475"/>
            <a:ext cx="2028825" cy="3057525"/>
          </a:xfrm>
          <a:prstGeom prst="rect">
            <a:avLst/>
          </a:prstGeom>
        </p:spPr>
      </p:pic>
      <p:pic>
        <p:nvPicPr>
          <p:cNvPr id="16" name="Group 2136138870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182100" y="7229475"/>
            <a:ext cx="2028825" cy="3057525"/>
          </a:xfrm>
          <a:prstGeom prst="rect">
            <a:avLst/>
          </a:prstGeom>
        </p:spPr>
      </p:pic>
      <p:pic>
        <p:nvPicPr>
          <p:cNvPr id="17" name="Group 2136138871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1277600" y="7229475"/>
            <a:ext cx="2028825" cy="3057525"/>
          </a:xfrm>
          <a:prstGeom prst="rect">
            <a:avLst/>
          </a:prstGeom>
        </p:spPr>
      </p:pic>
      <p:pic>
        <p:nvPicPr>
          <p:cNvPr id="18" name="Group 2136138872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3373100" y="7229475"/>
            <a:ext cx="2028825" cy="3057525"/>
          </a:xfrm>
          <a:prstGeom prst="rect">
            <a:avLst/>
          </a:prstGeom>
        </p:spPr>
      </p:pic>
      <p:pic>
        <p:nvPicPr>
          <p:cNvPr id="19" name="Group 2136138873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5468600" y="7229475"/>
            <a:ext cx="2028825" cy="3057525"/>
          </a:xfrm>
          <a:prstGeom prst="rect">
            <a:avLst/>
          </a:prstGeom>
        </p:spPr>
      </p:pic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95350" y="9010650"/>
            <a:ext cx="581025" cy="581025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2990850" y="9010650"/>
            <a:ext cx="581025" cy="581025"/>
          </a:xfrm>
          <a:prstGeom prst="rect">
            <a:avLst/>
          </a:prstGeom>
        </p:spPr>
      </p:pic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5086350" y="9010650"/>
            <a:ext cx="581025" cy="58102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7181850" y="9010650"/>
            <a:ext cx="581025" cy="581025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9277350" y="9010650"/>
            <a:ext cx="581025" cy="581025"/>
          </a:xfrm>
          <a:prstGeom prst="rect">
            <a:avLst/>
          </a:prstGeom>
        </p:spPr>
      </p:pic>
      <p:pic>
        <p:nvPicPr>
          <p:cNvPr id="25" name="image 11" descr="preencoded.png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1372850" y="9010650"/>
            <a:ext cx="581025" cy="581025"/>
          </a:xfrm>
          <a:prstGeom prst="rect">
            <a:avLst/>
          </a:prstGeom>
        </p:spPr>
      </p:pic>
      <p:pic>
        <p:nvPicPr>
          <p:cNvPr id="26" name="image 12" descr="preencoded.png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3468350" y="9010650"/>
            <a:ext cx="581025" cy="581025"/>
          </a:xfrm>
          <a:prstGeom prst="rect">
            <a:avLst/>
          </a:prstGeom>
        </p:spPr>
      </p:pic>
      <p:pic>
        <p:nvPicPr>
          <p:cNvPr id="27" name="image 13" descr="preencoded.png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15563850" y="9010650"/>
            <a:ext cx="581025" cy="581025"/>
          </a:xfrm>
          <a:prstGeom prst="rect">
            <a:avLst/>
          </a:prstGeom>
        </p:spPr>
      </p:pic>
      <p:sp>
        <p:nvSpPr>
          <p:cNvPr id="28" name="UGC"/>
          <p:cNvSpPr/>
          <p:nvPr/>
        </p:nvSpPr>
        <p:spPr bwMode="auto">
          <a:xfrm>
            <a:off x="742950" y="1905000"/>
            <a:ext cx="171450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6"/>
              </a:lnSpc>
              <a:buNone/>
              <a:defRPr/>
            </a:pPr>
            <a:r>
              <a:rPr lang="en-US" sz="4150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UGC</a:t>
            </a:r>
            <a:endParaRPr lang="en-US" sz="4150"/>
          </a:p>
        </p:txBody>
      </p:sp>
      <p:sp>
        <p:nvSpPr>
          <p:cNvPr id="29" name="Nonoru"/>
          <p:cNvSpPr/>
          <p:nvPr/>
        </p:nvSpPr>
        <p:spPr bwMode="auto">
          <a:xfrm>
            <a:off x="797236" y="7419975"/>
            <a:ext cx="203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1" tooltip="https://www.tiktok.com/@_nonoru_"/>
              </a:rPr>
              <a:t>Nonoru</a:t>
            </a:r>
            <a:endParaRPr lang="en-US" sz="1800"/>
          </a:p>
        </p:txBody>
      </p:sp>
      <p:sp>
        <p:nvSpPr>
          <p:cNvPr id="30" name="Text 2"/>
          <p:cNvSpPr/>
          <p:nvPr/>
        </p:nvSpPr>
        <p:spPr bwMode="auto">
          <a:xfrm>
            <a:off x="2890577" y="7419975"/>
            <a:ext cx="203312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2" tooltip="https://www.tiktok.com/@yana_zenina_?lang=ru-RU"/>
              </a:rPr>
              <a:t>Яна Зенина</a:t>
            </a:r>
            <a:endParaRPr lang="en-US" sz="1800"/>
          </a:p>
        </p:txBody>
      </p:sp>
      <p:sp>
        <p:nvSpPr>
          <p:cNvPr id="31" name="kroneteam"/>
          <p:cNvSpPr/>
          <p:nvPr/>
        </p:nvSpPr>
        <p:spPr bwMode="auto">
          <a:xfrm>
            <a:off x="4985350" y="7419975"/>
            <a:ext cx="203384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3" tooltip="https://www.tiktok.com/@krone.team"/>
              </a:rPr>
              <a:t>krone.team</a:t>
            </a:r>
            <a:endParaRPr lang="en-US" sz="1800"/>
          </a:p>
        </p:txBody>
      </p:sp>
      <p:sp>
        <p:nvSpPr>
          <p:cNvPr id="32" name="Text 4"/>
          <p:cNvSpPr/>
          <p:nvPr/>
        </p:nvSpPr>
        <p:spPr bwMode="auto">
          <a:xfrm>
            <a:off x="7085873" y="7419975"/>
            <a:ext cx="20288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4" tooltip="https://www.tiktok.com/@_influesii"/>
              </a:rPr>
              <a:t>Дилара Наилевна</a:t>
            </a:r>
            <a:endParaRPr lang="en-US" sz="1800"/>
          </a:p>
        </p:txBody>
      </p:sp>
      <p:sp>
        <p:nvSpPr>
          <p:cNvPr id="33" name="Milana Nekrasova"/>
          <p:cNvSpPr/>
          <p:nvPr/>
        </p:nvSpPr>
        <p:spPr bwMode="auto">
          <a:xfrm>
            <a:off x="9177075" y="7419975"/>
            <a:ext cx="20288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5" tooltip="https://www.tiktok.com/@milashkinamiiiiiii"/>
              </a:rPr>
              <a:t>Milana Nekrasova</a:t>
            </a:r>
            <a:endParaRPr lang="en-US" sz="1800"/>
          </a:p>
        </p:txBody>
      </p:sp>
      <p:sp>
        <p:nvSpPr>
          <p:cNvPr id="34" name="vanyaskripka"/>
          <p:cNvSpPr/>
          <p:nvPr/>
        </p:nvSpPr>
        <p:spPr bwMode="auto">
          <a:xfrm>
            <a:off x="11280465" y="7458075"/>
            <a:ext cx="203314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6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6" tooltip="https://www.tiktok.com/@_skripachelnik_"/>
              </a:rPr>
              <a:t>vanyaskripka</a:t>
            </a:r>
            <a:endParaRPr lang="en-US" sz="1600"/>
          </a:p>
        </p:txBody>
      </p:sp>
      <p:sp>
        <p:nvSpPr>
          <p:cNvPr id="35" name="milana khametova"/>
          <p:cNvSpPr/>
          <p:nvPr/>
        </p:nvSpPr>
        <p:spPr bwMode="auto">
          <a:xfrm>
            <a:off x="13365920" y="7419975"/>
            <a:ext cx="204030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7" tooltip="https://www.tiktok.com/@milanka.khametovaa"/>
              </a:rPr>
              <a:t>milana khametova</a:t>
            </a:r>
            <a:endParaRPr lang="en-US" sz="1800"/>
          </a:p>
        </p:txBody>
      </p:sp>
      <p:sp>
        <p:nvSpPr>
          <p:cNvPr id="36" name="GAVRILINA"/>
          <p:cNvSpPr/>
          <p:nvPr/>
        </p:nvSpPr>
        <p:spPr bwMode="auto">
          <a:xfrm>
            <a:off x="15465010" y="7419975"/>
            <a:ext cx="20403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3333"/>
              </a:lnSpc>
              <a:buNone/>
              <a:defRPr/>
            </a:pPr>
            <a:r>
              <a:rPr lang="en-US" sz="1800" u="sng" spc="-75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  <a:hlinkClick r:id="rId28" tooltip="https://www.tiktok.com/@gavrilinaa"/>
              </a:rPr>
              <a:t>GAVRILINA</a:t>
            </a:r>
            <a:endParaRPr lang="en-US" sz="1800"/>
          </a:p>
        </p:txBody>
      </p:sp>
      <p:sp>
        <p:nvSpPr>
          <p:cNvPr id="37" name="name_46"/>
          <p:cNvSpPr/>
          <p:nvPr/>
        </p:nvSpPr>
        <p:spPr bwMode="auto">
          <a:xfrm>
            <a:off x="9810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4.6М</a:t>
            </a:r>
            <a:endParaRPr lang="en-US" sz="3850"/>
          </a:p>
        </p:txBody>
      </p:sp>
      <p:sp>
        <p:nvSpPr>
          <p:cNvPr id="38" name="default_name"/>
          <p:cNvSpPr/>
          <p:nvPr/>
        </p:nvSpPr>
        <p:spPr bwMode="auto">
          <a:xfrm>
            <a:off x="9810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39" name="name_46"/>
          <p:cNvSpPr/>
          <p:nvPr/>
        </p:nvSpPr>
        <p:spPr bwMode="auto">
          <a:xfrm>
            <a:off x="3076574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4.6М</a:t>
            </a:r>
            <a:endParaRPr lang="en-US" sz="3850"/>
          </a:p>
        </p:txBody>
      </p:sp>
      <p:sp>
        <p:nvSpPr>
          <p:cNvPr id="40" name="default_name"/>
          <p:cNvSpPr/>
          <p:nvPr/>
        </p:nvSpPr>
        <p:spPr bwMode="auto">
          <a:xfrm>
            <a:off x="3076574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1" name="name_32"/>
          <p:cNvSpPr/>
          <p:nvPr/>
        </p:nvSpPr>
        <p:spPr bwMode="auto">
          <a:xfrm>
            <a:off x="51720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3.2М</a:t>
            </a:r>
            <a:endParaRPr lang="en-US" sz="3850"/>
          </a:p>
        </p:txBody>
      </p:sp>
      <p:sp>
        <p:nvSpPr>
          <p:cNvPr id="42" name="default_name"/>
          <p:cNvSpPr/>
          <p:nvPr/>
        </p:nvSpPr>
        <p:spPr bwMode="auto">
          <a:xfrm>
            <a:off x="51720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3" name="name_2"/>
          <p:cNvSpPr/>
          <p:nvPr/>
        </p:nvSpPr>
        <p:spPr bwMode="auto">
          <a:xfrm>
            <a:off x="72675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2М</a:t>
            </a:r>
            <a:endParaRPr lang="en-US" sz="3850"/>
          </a:p>
        </p:txBody>
      </p:sp>
      <p:sp>
        <p:nvSpPr>
          <p:cNvPr id="44" name="default_name"/>
          <p:cNvSpPr/>
          <p:nvPr/>
        </p:nvSpPr>
        <p:spPr bwMode="auto">
          <a:xfrm>
            <a:off x="72675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5" name="name_23"/>
          <p:cNvSpPr/>
          <p:nvPr/>
        </p:nvSpPr>
        <p:spPr bwMode="auto">
          <a:xfrm>
            <a:off x="93630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2.3М</a:t>
            </a:r>
            <a:endParaRPr lang="en-US" sz="3850"/>
          </a:p>
        </p:txBody>
      </p:sp>
      <p:sp>
        <p:nvSpPr>
          <p:cNvPr id="46" name="default_name"/>
          <p:cNvSpPr/>
          <p:nvPr/>
        </p:nvSpPr>
        <p:spPr bwMode="auto">
          <a:xfrm>
            <a:off x="93630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7" name="name_18"/>
          <p:cNvSpPr/>
          <p:nvPr/>
        </p:nvSpPr>
        <p:spPr bwMode="auto">
          <a:xfrm>
            <a:off x="114585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1.8М</a:t>
            </a:r>
            <a:endParaRPr lang="en-US" sz="3850"/>
          </a:p>
        </p:txBody>
      </p:sp>
      <p:sp>
        <p:nvSpPr>
          <p:cNvPr id="48" name="default_name"/>
          <p:cNvSpPr/>
          <p:nvPr/>
        </p:nvSpPr>
        <p:spPr bwMode="auto">
          <a:xfrm>
            <a:off x="114585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49" name="name_17"/>
          <p:cNvSpPr/>
          <p:nvPr/>
        </p:nvSpPr>
        <p:spPr bwMode="auto">
          <a:xfrm>
            <a:off x="135540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1.7М</a:t>
            </a:r>
            <a:endParaRPr lang="en-US" sz="3850"/>
          </a:p>
        </p:txBody>
      </p:sp>
      <p:sp>
        <p:nvSpPr>
          <p:cNvPr id="50" name="default_name"/>
          <p:cNvSpPr/>
          <p:nvPr/>
        </p:nvSpPr>
        <p:spPr bwMode="auto">
          <a:xfrm>
            <a:off x="135540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  <p:sp>
        <p:nvSpPr>
          <p:cNvPr id="51" name="name_13"/>
          <p:cNvSpPr/>
          <p:nvPr/>
        </p:nvSpPr>
        <p:spPr bwMode="auto">
          <a:xfrm>
            <a:off x="15649575" y="8210550"/>
            <a:ext cx="169068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en-US" sz="3850" spc="-150">
                <a:solidFill>
                  <a:srgbClr val="000000"/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1.3М</a:t>
            </a:r>
            <a:endParaRPr lang="en-US" sz="3850"/>
          </a:p>
        </p:txBody>
      </p:sp>
      <p:sp>
        <p:nvSpPr>
          <p:cNvPr id="52" name="default_name"/>
          <p:cNvSpPr/>
          <p:nvPr/>
        </p:nvSpPr>
        <p:spPr bwMode="auto">
          <a:xfrm>
            <a:off x="15649575" y="8696325"/>
            <a:ext cx="16002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  <a:defRPr/>
            </a:pPr>
            <a:r>
              <a:rPr lang="ru-RU" sz="1500" spc="-75">
                <a:solidFill>
                  <a:srgbClr val="000000">
                    <a:alpha val="40000"/>
                  </a:srgbClr>
                </a:solidFill>
                <a:latin typeface="SB Sans Display BETA2 Extended Semibold"/>
                <a:ea typeface="SB Sans Display BETA2 Extended Semibold"/>
                <a:cs typeface="SB Sans Display BETA2 Extended Semibold"/>
              </a:rPr>
              <a:t>Просмотры</a:t>
            </a:r>
            <a:endParaRPr lang="en-US" sz="1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Произвольный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>Add Index</cp:lastModifiedBy>
  <cp:revision>32</cp:revision>
  <dcterms:created xsi:type="dcterms:W3CDTF">2026-03-05T17:05:11Z</dcterms:created>
  <dcterms:modified xsi:type="dcterms:W3CDTF">2026-03-12T17:39:52Z</dcterms:modified>
  <cp:category/>
  <cp:contentStatus/>
  <cp:version/>
</cp:coreProperties>
</file>