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99" r:id="rId3"/>
    <p:sldId id="296" r:id="rId4"/>
    <p:sldId id="297" r:id="rId5"/>
    <p:sldId id="298" r:id="rId6"/>
    <p:sldId id="258" r:id="rId7"/>
    <p:sldId id="266" r:id="rId8"/>
    <p:sldId id="300" r:id="rId9"/>
    <p:sldId id="302" r:id="rId10"/>
    <p:sldId id="303" r:id="rId11"/>
    <p:sldId id="301" r:id="rId12"/>
    <p:sldId id="304" r:id="rId13"/>
  </p:sldIdLst>
  <p:sldSz cx="12192000" cy="6858000"/>
  <p:notesSz cx="12192000" cy="6858000"/>
  <p:embeddedFontLst>
    <p:embeddedFont>
      <p:font typeface="Bebas Neue Bold" panose="020B0606020202050201" pitchFamily="34" charset="-52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entury Gothic" panose="020B0502020202020204" pitchFamily="34" charset="0"/>
      <p:regular r:id="rId19"/>
      <p:bold r:id="rId20"/>
      <p:italic r:id="rId21"/>
      <p:boldItalic r:id="rId22"/>
    </p:embeddedFont>
    <p:embeddedFont>
      <p:font typeface="Evolventa" panose="020B0502020202020204" pitchFamily="34" charset="0"/>
      <p:regular r:id="rId23"/>
      <p:bold r:id="rId24"/>
    </p:embeddedFont>
    <p:embeddedFont>
      <p:font typeface="Oswald-Medium" panose="020B0604020202020204" charset="-52"/>
      <p:regular r:id="rId2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ACEA"/>
    <a:srgbClr val="FF3F01"/>
    <a:srgbClr val="2525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6" autoAdjust="0"/>
    <p:restoredTop sz="94628"/>
  </p:normalViewPr>
  <p:slideViewPr>
    <p:cSldViewPr>
      <p:cViewPr>
        <p:scale>
          <a:sx n="66" d="100"/>
          <a:sy n="66" d="100"/>
        </p:scale>
        <p:origin x="1050" y="5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69814" y="2518060"/>
            <a:ext cx="9252371" cy="1122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0" i="0">
                <a:solidFill>
                  <a:srgbClr val="FF3F01"/>
                </a:solidFill>
                <a:latin typeface="Oswald-Medium"/>
                <a:cs typeface="Oswald-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rgbClr val="252525"/>
                </a:solidFill>
                <a:latin typeface="Oswald-Medium"/>
                <a:cs typeface="Oswald-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rgbClr val="252525"/>
                </a:solidFill>
                <a:latin typeface="Oswald-Medium"/>
                <a:cs typeface="Oswald-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529494" y="1729605"/>
            <a:ext cx="4121785" cy="41135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252525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189724" y="1631541"/>
            <a:ext cx="4891405" cy="4217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700" b="0" i="0">
                <a:solidFill>
                  <a:srgbClr val="FF3F01"/>
                </a:solidFill>
                <a:latin typeface="Oswald-Medium"/>
                <a:cs typeface="Oswald-Medium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rgbClr val="252525"/>
                </a:solidFill>
                <a:latin typeface="Oswald-Medium"/>
                <a:cs typeface="Oswald-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20328" y="553007"/>
            <a:ext cx="5031740" cy="1346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0" i="0">
                <a:solidFill>
                  <a:srgbClr val="252525"/>
                </a:solidFill>
                <a:latin typeface="Oswald-Medium"/>
                <a:cs typeface="Oswald-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13695" y="2601659"/>
            <a:ext cx="9873615" cy="27089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10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10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CEADCF1-36ED-B042-ADB0-CAD78CB0C1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881"/>
            <a:ext cx="12311511" cy="6962019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85563260-2A31-A142-B86B-857753CBFA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50" y="707470"/>
            <a:ext cx="2451100" cy="4572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A2FAE633-541E-6A4D-A299-B37268EAA9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322" y="663827"/>
            <a:ext cx="2527300" cy="4699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187DC4A-0318-F446-963B-BA07D988E0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00" y="1822567"/>
            <a:ext cx="5207000" cy="2387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E3E54B-845D-454C-B906-5F9F2DB058BF}"/>
              </a:ext>
            </a:extLst>
          </p:cNvPr>
          <p:cNvSpPr txBox="1"/>
          <p:nvPr/>
        </p:nvSpPr>
        <p:spPr>
          <a:xfrm>
            <a:off x="3886200" y="5186709"/>
            <a:ext cx="49648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latin typeface="Bebas Neue Bold" panose="020B0606020202050201" pitchFamily="34" charset="-52"/>
              </a:rPr>
              <a:t>СЛУЖБА ЗАБОТЫ О БЛОГЕРАХ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AB95EC0-4359-4E79-9F0E-1722E47038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5849166"/>
            <a:ext cx="2590800" cy="54889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CA23370-DBC6-E547-9209-51C51E8DA5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782" y="-38100"/>
            <a:ext cx="12307565" cy="69342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93526" y="1631541"/>
            <a:ext cx="508634" cy="1503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700" dirty="0">
                <a:solidFill>
                  <a:srgbClr val="FF3F01"/>
                </a:solidFill>
                <a:latin typeface="Oswald-Medium"/>
                <a:cs typeface="Oswald-Medium"/>
              </a:rPr>
              <a:t>1</a:t>
            </a:r>
            <a:endParaRPr sz="9700" dirty="0">
              <a:latin typeface="Oswald-Medium"/>
              <a:cs typeface="Oswald-Medium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2"/>
          </p:nvPr>
        </p:nvSpPr>
        <p:spPr>
          <a:xfrm>
            <a:off x="1529494" y="1729605"/>
            <a:ext cx="416725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0330" algn="l" rtl="0">
              <a:lnSpc>
                <a:spcPct val="119700"/>
              </a:lnSpc>
              <a:spcBef>
                <a:spcPts val="100"/>
              </a:spcBef>
            </a:pPr>
            <a:r>
              <a:rPr lang="ru-RU" sz="2000" kern="1200" spc="-5" dirty="0">
                <a:latin typeface="Evolventa" panose="020B0502020202020204" pitchFamily="34" charset="0"/>
              </a:rPr>
              <a:t>Перестаньте обращаться с блогером как с медиа. Говорите на </a:t>
            </a:r>
            <a:r>
              <a:rPr lang="ru-RU" sz="2000" b="1" kern="1200" spc="-5" dirty="0">
                <a:latin typeface="Evolventa" panose="020B0502020202020204" pitchFamily="34" charset="0"/>
              </a:rPr>
              <a:t>человеческом языке</a:t>
            </a:r>
            <a:r>
              <a:rPr lang="ru-RU" sz="2000" kern="1200" spc="-5" dirty="0">
                <a:latin typeface="Evolventa" panose="020B0502020202020204" pitchFamily="34" charset="0"/>
              </a:rPr>
              <a:t>, говорите с уважением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215770" y="1729605"/>
            <a:ext cx="4382704" cy="10748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0330">
              <a:lnSpc>
                <a:spcPct val="119700"/>
              </a:lnSpc>
              <a:spcBef>
                <a:spcPts val="100"/>
              </a:spcBef>
            </a:pPr>
            <a:r>
              <a:rPr lang="ru-RU" sz="2000" spc="-5" dirty="0">
                <a:solidFill>
                  <a:srgbClr val="252525"/>
                </a:solidFill>
                <a:latin typeface="Evolventa" panose="020B0502020202020204" pitchFamily="34" charset="0"/>
                <a:cs typeface="Century Gothic"/>
              </a:rPr>
              <a:t>Теперь </a:t>
            </a:r>
            <a:r>
              <a:rPr lang="ru-RU" sz="2000" spc="-5" dirty="0" err="1">
                <a:solidFill>
                  <a:srgbClr val="252525"/>
                </a:solidFill>
                <a:latin typeface="Evolventa" panose="020B0502020202020204" pitchFamily="34" charset="0"/>
                <a:cs typeface="Century Gothic"/>
              </a:rPr>
              <a:t>инфлюенс</a:t>
            </a:r>
            <a:r>
              <a:rPr lang="ru-RU" sz="2000" spc="-5" dirty="0">
                <a:solidFill>
                  <a:srgbClr val="252525"/>
                </a:solidFill>
                <a:latin typeface="Evolventa" panose="020B0502020202020204" pitchFamily="34" charset="0"/>
                <a:cs typeface="Century Gothic"/>
              </a:rPr>
              <a:t> это не медиа, это </a:t>
            </a:r>
            <a:r>
              <a:rPr lang="ru-RU" sz="2000" b="1" spc="-5" dirty="0">
                <a:solidFill>
                  <a:srgbClr val="252525"/>
                </a:solidFill>
                <a:latin typeface="Evolventa" panose="020B0502020202020204" pitchFamily="34" charset="0"/>
                <a:cs typeface="Century Gothic"/>
              </a:rPr>
              <a:t>отношения</a:t>
            </a:r>
            <a:r>
              <a:rPr lang="ru-RU" sz="2000" spc="-5" dirty="0">
                <a:solidFill>
                  <a:srgbClr val="252525"/>
                </a:solidFill>
                <a:latin typeface="Evolventa" panose="020B0502020202020204" pitchFamily="34" charset="0"/>
                <a:cs typeface="Century Gothic"/>
              </a:rPr>
              <a:t> - их надо поддерживать и развивать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20328" y="553007"/>
            <a:ext cx="503174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27985" algn="l"/>
                <a:tab pos="3376295" algn="l"/>
              </a:tabLst>
            </a:pPr>
            <a:r>
              <a:rPr lang="ru-RU" dirty="0">
                <a:solidFill>
                  <a:srgbClr val="FF3F01"/>
                </a:solidFill>
              </a:rPr>
              <a:t>ЧТО ВАМ ПОМОЖЕТ</a:t>
            </a:r>
            <a:endParaRPr dirty="0">
              <a:solidFill>
                <a:srgbClr val="FF3F01"/>
              </a:solidFill>
            </a:endParaRPr>
          </a:p>
        </p:txBody>
      </p:sp>
      <p:sp>
        <p:nvSpPr>
          <p:cNvPr id="22" name="object 3">
            <a:extLst>
              <a:ext uri="{FF2B5EF4-FFF2-40B4-BE49-F238E27FC236}">
                <a16:creationId xmlns:a16="http://schemas.microsoft.com/office/drawing/2014/main" id="{6151B035-B5D9-F642-977C-A8984580E396}"/>
              </a:ext>
            </a:extLst>
          </p:cNvPr>
          <p:cNvSpPr txBox="1"/>
          <p:nvPr/>
        </p:nvSpPr>
        <p:spPr>
          <a:xfrm>
            <a:off x="6201940" y="1631541"/>
            <a:ext cx="508634" cy="1503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9700" dirty="0">
                <a:solidFill>
                  <a:srgbClr val="FF3F01"/>
                </a:solidFill>
                <a:latin typeface="Oswald-Medium"/>
                <a:cs typeface="Oswald-Medium"/>
              </a:rPr>
              <a:t>2</a:t>
            </a:r>
            <a:endParaRPr sz="9700" dirty="0">
              <a:latin typeface="Oswald-Medium"/>
              <a:cs typeface="Oswald-Medium"/>
            </a:endParaRPr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id="{04362649-BCCC-9446-8248-A8DE7A401D5C}"/>
              </a:ext>
            </a:extLst>
          </p:cNvPr>
          <p:cNvSpPr txBox="1"/>
          <p:nvPr/>
        </p:nvSpPr>
        <p:spPr>
          <a:xfrm>
            <a:off x="6201940" y="3861785"/>
            <a:ext cx="508634" cy="1503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9700" dirty="0">
                <a:solidFill>
                  <a:srgbClr val="FF3F01"/>
                </a:solidFill>
                <a:latin typeface="Oswald-Medium"/>
                <a:cs typeface="Oswald-Medium"/>
              </a:rPr>
              <a:t>4</a:t>
            </a:r>
            <a:endParaRPr sz="9700" dirty="0">
              <a:latin typeface="Oswald-Medium"/>
              <a:cs typeface="Oswald-Medium"/>
            </a:endParaRPr>
          </a:p>
        </p:txBody>
      </p:sp>
      <p:sp>
        <p:nvSpPr>
          <p:cNvPr id="27" name="object 5">
            <a:extLst>
              <a:ext uri="{FF2B5EF4-FFF2-40B4-BE49-F238E27FC236}">
                <a16:creationId xmlns:a16="http://schemas.microsoft.com/office/drawing/2014/main" id="{06989FA2-6A30-9041-8518-A819B68D940F}"/>
              </a:ext>
            </a:extLst>
          </p:cNvPr>
          <p:cNvSpPr txBox="1"/>
          <p:nvPr/>
        </p:nvSpPr>
        <p:spPr>
          <a:xfrm>
            <a:off x="7215770" y="3993303"/>
            <a:ext cx="4290430" cy="10748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0330">
              <a:lnSpc>
                <a:spcPct val="119700"/>
              </a:lnSpc>
              <a:spcBef>
                <a:spcPts val="100"/>
              </a:spcBef>
            </a:pPr>
            <a:r>
              <a:rPr lang="ru-RU" sz="2000" spc="-5" dirty="0">
                <a:solidFill>
                  <a:srgbClr val="252525"/>
                </a:solidFill>
                <a:latin typeface="Evolventa" panose="020B0502020202020204" pitchFamily="34" charset="0"/>
                <a:cs typeface="Century Gothic"/>
              </a:rPr>
              <a:t>Он ваш самый ценный клиент - </a:t>
            </a:r>
            <a:r>
              <a:rPr lang="ru-RU" sz="2000" b="1" spc="-5" dirty="0">
                <a:solidFill>
                  <a:srgbClr val="252525"/>
                </a:solidFill>
                <a:latin typeface="Evolventa" panose="020B0502020202020204" pitchFamily="34" charset="0"/>
                <a:cs typeface="Century Gothic"/>
              </a:rPr>
              <a:t>сервис и качество </a:t>
            </a:r>
            <a:r>
              <a:rPr lang="ru-RU" sz="2000" spc="-5" dirty="0">
                <a:solidFill>
                  <a:srgbClr val="252525"/>
                </a:solidFill>
                <a:latin typeface="Evolventa" panose="020B0502020202020204" pitchFamily="34" charset="0"/>
                <a:cs typeface="Century Gothic"/>
              </a:rPr>
              <a:t>продукта это все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4C089ED-8D1D-084F-9EBC-14D05AECF8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47" y="6211421"/>
            <a:ext cx="1054100" cy="482600"/>
          </a:xfrm>
          <a:prstGeom prst="rect">
            <a:avLst/>
          </a:prstGeom>
        </p:spPr>
      </p:pic>
      <p:sp>
        <p:nvSpPr>
          <p:cNvPr id="14" name="object 3">
            <a:extLst>
              <a:ext uri="{FF2B5EF4-FFF2-40B4-BE49-F238E27FC236}">
                <a16:creationId xmlns:a16="http://schemas.microsoft.com/office/drawing/2014/main" id="{7F2EA764-8693-4ABC-B1FA-9AC6D12E34AF}"/>
              </a:ext>
            </a:extLst>
          </p:cNvPr>
          <p:cNvSpPr txBox="1"/>
          <p:nvPr/>
        </p:nvSpPr>
        <p:spPr>
          <a:xfrm>
            <a:off x="593526" y="3861785"/>
            <a:ext cx="508634" cy="1503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9700" dirty="0">
                <a:solidFill>
                  <a:srgbClr val="FF3F01"/>
                </a:solidFill>
                <a:latin typeface="Oswald-Medium"/>
                <a:cs typeface="Oswald-Medium"/>
              </a:rPr>
              <a:t>3</a:t>
            </a:r>
            <a:endParaRPr sz="9700" dirty="0">
              <a:latin typeface="Oswald-Medium"/>
              <a:cs typeface="Oswald-Medium"/>
            </a:endParaRPr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id="{976C47C4-53E9-40E2-ABEE-B72BE431B610}"/>
              </a:ext>
            </a:extLst>
          </p:cNvPr>
          <p:cNvSpPr txBox="1">
            <a:spLocks/>
          </p:cNvSpPr>
          <p:nvPr/>
        </p:nvSpPr>
        <p:spPr>
          <a:xfrm>
            <a:off x="1529494" y="3991660"/>
            <a:ext cx="416725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 marR="100330">
              <a:lnSpc>
                <a:spcPct val="119700"/>
              </a:lnSpc>
              <a:spcBef>
                <a:spcPts val="100"/>
              </a:spcBef>
              <a:defRPr sz="2000" spc="-5">
                <a:solidFill>
                  <a:srgbClr val="252525"/>
                </a:solidFill>
                <a:latin typeface="Evolventa" panose="020B0502020202020204" pitchFamily="34" charset="0"/>
                <a:cs typeface="Century Gothic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Мониторьте, </a:t>
            </a:r>
            <a:r>
              <a:rPr lang="ru-RU" b="1" dirty="0"/>
              <a:t>ищите </a:t>
            </a:r>
            <a:r>
              <a:rPr lang="ru-RU" b="1" dirty="0" err="1"/>
              <a:t>ситуатив</a:t>
            </a:r>
            <a:r>
              <a:rPr lang="ru-RU" b="1" dirty="0"/>
              <a:t> </a:t>
            </a:r>
            <a:r>
              <a:rPr lang="ru-RU" dirty="0"/>
              <a:t>и проблемы </a:t>
            </a:r>
            <a:r>
              <a:rPr lang="ru-RU" dirty="0" err="1"/>
              <a:t>инфлюенсера</a:t>
            </a:r>
            <a:r>
              <a:rPr lang="ru-RU" dirty="0"/>
              <a:t>, которые резонируют вашему бренду или вашей компании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CE2A108-1864-4792-A5A4-DD6A8D6ED2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485892"/>
            <a:ext cx="2332703" cy="35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172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3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ctrTitle"/>
          </p:nvPr>
        </p:nvSpPr>
        <p:spPr>
          <a:xfrm>
            <a:off x="1469815" y="2930869"/>
            <a:ext cx="9252371" cy="11226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3752850" algn="l"/>
                <a:tab pos="4912995" algn="l"/>
              </a:tabLst>
            </a:pPr>
            <a:r>
              <a:rPr lang="ru-RU" dirty="0">
                <a:solidFill>
                  <a:srgbClr val="FFFFFF"/>
                </a:solidFill>
              </a:rPr>
              <a:t>ЗАБОТА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657601" y="4310559"/>
            <a:ext cx="533209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200" spc="105" dirty="0">
                <a:solidFill>
                  <a:srgbClr val="252525"/>
                </a:solidFill>
                <a:latin typeface="Oswald-Medium"/>
                <a:cs typeface="Oswald-Medium"/>
              </a:rPr>
              <a:t>ПРОМОКОД НА СКИДКУ 20%</a:t>
            </a:r>
            <a:endParaRPr sz="3200" dirty="0">
              <a:latin typeface="Oswald-Medium"/>
              <a:cs typeface="Oswald-Medium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06D5D86-A362-4618-94BB-F18011F5EC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" t="9572" r="2954" b="9572"/>
          <a:stretch/>
        </p:blipFill>
        <p:spPr>
          <a:xfrm>
            <a:off x="4280270" y="5320546"/>
            <a:ext cx="3631461" cy="66115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E85E1AD-DF87-4024-B79A-9B7F03685B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359" y="228600"/>
            <a:ext cx="2841281" cy="284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62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77F4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52850" algn="l"/>
                <a:tab pos="4912995" algn="l"/>
              </a:tabLst>
            </a:pPr>
            <a:r>
              <a:rPr dirty="0"/>
              <a:t>СПАСИБО</a:t>
            </a:r>
            <a:r>
              <a:rPr lang="ru-RU" dirty="0"/>
              <a:t> </a:t>
            </a:r>
            <a:r>
              <a:rPr dirty="0"/>
              <a:t>ЗА</a:t>
            </a:r>
            <a:r>
              <a:rPr lang="ru-RU" dirty="0"/>
              <a:t> </a:t>
            </a:r>
            <a:r>
              <a:rPr dirty="0"/>
              <a:t>ВНИМАНИЕ!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751054" y="4739047"/>
            <a:ext cx="4764546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200" spc="105" dirty="0">
                <a:solidFill>
                  <a:srgbClr val="252525"/>
                </a:solidFill>
                <a:latin typeface="Oswald-Medium"/>
                <a:cs typeface="Oswald-Medium"/>
              </a:rPr>
              <a:t>ИВАН ДАНЮШКИН</a:t>
            </a:r>
            <a:endParaRPr sz="3200" dirty="0">
              <a:latin typeface="Oswald-Medium"/>
              <a:cs typeface="Oswald-Medium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807934" y="5293492"/>
            <a:ext cx="0" cy="570230"/>
          </a:xfrm>
          <a:custGeom>
            <a:avLst/>
            <a:gdLst/>
            <a:ahLst/>
            <a:cxnLst/>
            <a:rect l="l" t="t" r="r" b="b"/>
            <a:pathLst>
              <a:path h="570229">
                <a:moveTo>
                  <a:pt x="0" y="0"/>
                </a:moveTo>
                <a:lnTo>
                  <a:pt x="0" y="569861"/>
                </a:lnTo>
              </a:path>
            </a:pathLst>
          </a:custGeom>
          <a:ln w="12700">
            <a:solidFill>
              <a:srgbClr val="FF3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B27F999-C336-1843-BAAD-1E552EAC72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09" y="740057"/>
            <a:ext cx="3022600" cy="5715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4F2CAAE-1741-3C4D-89A5-9ED478F383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114" y="724471"/>
            <a:ext cx="3022600" cy="5461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9D4EDF-7088-CB4A-98E9-750E579FF7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400697"/>
            <a:ext cx="2794000" cy="12827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BA686AA-92A2-47B2-9027-6CFEB33F60B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9" b="16861"/>
          <a:stretch/>
        </p:blipFill>
        <p:spPr>
          <a:xfrm>
            <a:off x="3362232" y="4121387"/>
            <a:ext cx="2245853" cy="224585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2E2C3CD-0C42-4969-B488-E6E4E6B7BB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5334000"/>
            <a:ext cx="2590800" cy="54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05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08447" y="889568"/>
            <a:ext cx="7603490" cy="1872051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1545"/>
              </a:spcBef>
              <a:tabLst>
                <a:tab pos="2936240" algn="l"/>
                <a:tab pos="3383915" algn="l"/>
              </a:tabLst>
            </a:pPr>
            <a:r>
              <a:rPr lang="ru-RU" sz="4500" dirty="0">
                <a:solidFill>
                  <a:srgbClr val="77F4E1"/>
                </a:solidFill>
                <a:latin typeface="Oswald-Medium"/>
                <a:cs typeface="Oswald-Medium"/>
              </a:rPr>
              <a:t>ПОЧЕМУ МЫ РЕШИЛИ ЗАБОТИТЬСЯ О БЛОГЕРАХ</a:t>
            </a:r>
            <a:endParaRPr sz="4500" dirty="0">
              <a:latin typeface="Oswald-Medium"/>
              <a:cs typeface="Oswald-Medium"/>
            </a:endParaRPr>
          </a:p>
          <a:p>
            <a:pPr marL="12700" marR="5080">
              <a:lnSpc>
                <a:spcPct val="104200"/>
              </a:lnSpc>
              <a:spcBef>
                <a:spcPts val="434"/>
              </a:spcBef>
            </a:pPr>
            <a:r>
              <a:rPr lang="ru-RU" sz="1600" dirty="0">
                <a:solidFill>
                  <a:srgbClr val="FFFFFF"/>
                </a:solidFill>
                <a:latin typeface="Century Gothic"/>
                <a:cs typeface="Century Gothic"/>
              </a:rPr>
              <a:t>И КАК ЭТО ПОМОГАЕТ НАШЕМУ БИЗНЕСУ</a:t>
            </a:r>
            <a:endParaRPr sz="1600" dirty="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29378" y="6069012"/>
            <a:ext cx="3933825" cy="0"/>
          </a:xfrm>
          <a:custGeom>
            <a:avLst/>
            <a:gdLst/>
            <a:ahLst/>
            <a:cxnLst/>
            <a:rect l="l" t="t" r="r" b="b"/>
            <a:pathLst>
              <a:path w="3933825">
                <a:moveTo>
                  <a:pt x="0" y="0"/>
                </a:moveTo>
                <a:lnTo>
                  <a:pt x="3933240" y="0"/>
                </a:lnTo>
              </a:path>
            </a:pathLst>
          </a:custGeom>
          <a:ln w="50800">
            <a:solidFill>
              <a:srgbClr val="77F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508434" y="3582491"/>
            <a:ext cx="2396490" cy="25263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09">
              <a:lnSpc>
                <a:spcPts val="3450"/>
              </a:lnSpc>
              <a:spcBef>
                <a:spcPts val="100"/>
              </a:spcBef>
            </a:pPr>
            <a:r>
              <a:rPr lang="ru-RU" sz="3000" spc="150" dirty="0">
                <a:solidFill>
                  <a:srgbClr val="FF6200"/>
                </a:solidFill>
                <a:latin typeface="Oswald-Medium"/>
                <a:cs typeface="Oswald-Medium"/>
              </a:rPr>
              <a:t>ИВАН</a:t>
            </a:r>
            <a:endParaRPr sz="3000" dirty="0">
              <a:latin typeface="Oswald-Medium"/>
              <a:cs typeface="Oswald-Medium"/>
            </a:endParaRPr>
          </a:p>
          <a:p>
            <a:pPr marL="29209">
              <a:lnSpc>
                <a:spcPts val="3450"/>
              </a:lnSpc>
            </a:pPr>
            <a:r>
              <a:rPr lang="ru-RU" sz="3000" spc="150" dirty="0">
                <a:solidFill>
                  <a:srgbClr val="FF6200"/>
                </a:solidFill>
                <a:latin typeface="Oswald-Medium"/>
                <a:cs typeface="Oswald-Medium"/>
              </a:rPr>
              <a:t>ДАНЮШКИН</a:t>
            </a:r>
            <a:endParaRPr sz="3000" dirty="0">
              <a:latin typeface="Oswald-Medium"/>
              <a:cs typeface="Oswald-Medium"/>
            </a:endParaRPr>
          </a:p>
          <a:p>
            <a:pPr marL="12700" marR="372745">
              <a:lnSpc>
                <a:spcPts val="1800"/>
              </a:lnSpc>
              <a:spcBef>
                <a:spcPts val="1590"/>
              </a:spcBef>
            </a:pPr>
            <a:r>
              <a:rPr lang="ru-RU" sz="1600" spc="-5" dirty="0">
                <a:solidFill>
                  <a:srgbClr val="FFFFFF"/>
                </a:solidFill>
                <a:latin typeface="Century Gothic"/>
                <a:cs typeface="Century Gothic"/>
              </a:rPr>
              <a:t>Директор по маркетингу</a:t>
            </a:r>
            <a:endParaRPr sz="1600" dirty="0">
              <a:latin typeface="Century Gothic"/>
              <a:cs typeface="Century Gothic"/>
            </a:endParaRPr>
          </a:p>
          <a:p>
            <a:pPr marL="12700" marR="5080">
              <a:lnSpc>
                <a:spcPts val="1700"/>
              </a:lnSpc>
              <a:spcBef>
                <a:spcPts val="580"/>
              </a:spcBef>
            </a:pPr>
            <a:r>
              <a:rPr lang="ru-RU" sz="1500" dirty="0">
                <a:solidFill>
                  <a:srgbClr val="FFFFFF"/>
                </a:solidFill>
                <a:latin typeface="Century Gothic"/>
                <a:cs typeface="Century Gothic"/>
              </a:rPr>
              <a:t>Компания</a:t>
            </a:r>
            <a:br>
              <a:rPr lang="ru-RU" sz="1500" spc="-50" dirty="0">
                <a:solidFill>
                  <a:srgbClr val="FFFFFF"/>
                </a:solidFill>
                <a:latin typeface="Century Gothic"/>
                <a:cs typeface="Century Gothic"/>
              </a:rPr>
            </a:br>
            <a:r>
              <a:rPr lang="ru-RU" sz="1500" spc="-50" dirty="0">
                <a:solidFill>
                  <a:srgbClr val="FFFFFF"/>
                </a:solidFill>
                <a:latin typeface="Century Gothic"/>
                <a:cs typeface="Century Gothic"/>
              </a:rPr>
              <a:t>«</a:t>
            </a:r>
            <a:r>
              <a:rPr lang="ru-RU" sz="1500" dirty="0">
                <a:solidFill>
                  <a:srgbClr val="FFFFFF"/>
                </a:solidFill>
                <a:latin typeface="Century Gothic"/>
                <a:cs typeface="Century Gothic"/>
              </a:rPr>
              <a:t>РОДНИК»</a:t>
            </a:r>
            <a:br>
              <a:rPr lang="ru-RU" sz="1500" dirty="0">
                <a:solidFill>
                  <a:srgbClr val="FFFFFF"/>
                </a:solidFill>
                <a:latin typeface="Century Gothic"/>
                <a:cs typeface="Century Gothic"/>
              </a:rPr>
            </a:br>
            <a:r>
              <a:rPr lang="ru-RU" sz="1500" dirty="0">
                <a:solidFill>
                  <a:srgbClr val="FFFFFF"/>
                </a:solidFill>
                <a:latin typeface="Century Gothic"/>
                <a:cs typeface="Century Gothic"/>
              </a:rPr>
              <a:t>и сервис</a:t>
            </a:r>
            <a:br>
              <a:rPr lang="ru-RU" sz="1500" dirty="0">
                <a:solidFill>
                  <a:srgbClr val="FFFFFF"/>
                </a:solidFill>
                <a:latin typeface="Century Gothic"/>
                <a:cs typeface="Century Gothic"/>
              </a:rPr>
            </a:br>
            <a:r>
              <a:rPr lang="ru-RU" sz="1500" dirty="0">
                <a:solidFill>
                  <a:srgbClr val="FFFFFF"/>
                </a:solidFill>
                <a:latin typeface="Century Gothic"/>
                <a:cs typeface="Century Gothic"/>
              </a:rPr>
              <a:t>МИНЕРВОДА.РУ</a:t>
            </a:r>
            <a:endParaRPr sz="1500" dirty="0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558158" y="3188672"/>
            <a:ext cx="307975" cy="251460"/>
          </a:xfrm>
          <a:custGeom>
            <a:avLst/>
            <a:gdLst/>
            <a:ahLst/>
            <a:cxnLst/>
            <a:rect l="l" t="t" r="r" b="b"/>
            <a:pathLst>
              <a:path w="307975" h="251460">
                <a:moveTo>
                  <a:pt x="291680" y="0"/>
                </a:moveTo>
                <a:lnTo>
                  <a:pt x="236753" y="0"/>
                </a:lnTo>
                <a:lnTo>
                  <a:pt x="178181" y="135470"/>
                </a:lnTo>
                <a:lnTo>
                  <a:pt x="178181" y="251409"/>
                </a:lnTo>
                <a:lnTo>
                  <a:pt x="307543" y="251409"/>
                </a:lnTo>
                <a:lnTo>
                  <a:pt x="307543" y="122047"/>
                </a:lnTo>
                <a:lnTo>
                  <a:pt x="256286" y="122047"/>
                </a:lnTo>
                <a:lnTo>
                  <a:pt x="291680" y="0"/>
                </a:lnTo>
                <a:close/>
              </a:path>
              <a:path w="307975" h="251460">
                <a:moveTo>
                  <a:pt x="113499" y="0"/>
                </a:moveTo>
                <a:lnTo>
                  <a:pt x="58572" y="0"/>
                </a:lnTo>
                <a:lnTo>
                  <a:pt x="0" y="135470"/>
                </a:lnTo>
                <a:lnTo>
                  <a:pt x="0" y="251409"/>
                </a:lnTo>
                <a:lnTo>
                  <a:pt x="129362" y="251409"/>
                </a:lnTo>
                <a:lnTo>
                  <a:pt x="129362" y="122047"/>
                </a:lnTo>
                <a:lnTo>
                  <a:pt x="78105" y="122047"/>
                </a:lnTo>
                <a:lnTo>
                  <a:pt x="113499" y="0"/>
                </a:lnTo>
                <a:close/>
              </a:path>
            </a:pathLst>
          </a:custGeom>
          <a:solidFill>
            <a:srgbClr val="FF6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074763" y="5817607"/>
            <a:ext cx="307975" cy="251460"/>
          </a:xfrm>
          <a:custGeom>
            <a:avLst/>
            <a:gdLst/>
            <a:ahLst/>
            <a:cxnLst/>
            <a:rect l="l" t="t" r="r" b="b"/>
            <a:pathLst>
              <a:path w="307975" h="251460">
                <a:moveTo>
                  <a:pt x="307543" y="0"/>
                </a:moveTo>
                <a:lnTo>
                  <a:pt x="178180" y="0"/>
                </a:lnTo>
                <a:lnTo>
                  <a:pt x="178180" y="129362"/>
                </a:lnTo>
                <a:lnTo>
                  <a:pt x="229438" y="129362"/>
                </a:lnTo>
                <a:lnTo>
                  <a:pt x="194043" y="251409"/>
                </a:lnTo>
                <a:lnTo>
                  <a:pt x="248970" y="251409"/>
                </a:lnTo>
                <a:lnTo>
                  <a:pt x="307543" y="115938"/>
                </a:lnTo>
                <a:lnTo>
                  <a:pt x="307543" y="0"/>
                </a:lnTo>
                <a:close/>
              </a:path>
              <a:path w="307975" h="251460">
                <a:moveTo>
                  <a:pt x="129362" y="0"/>
                </a:moveTo>
                <a:lnTo>
                  <a:pt x="0" y="0"/>
                </a:lnTo>
                <a:lnTo>
                  <a:pt x="0" y="129362"/>
                </a:lnTo>
                <a:lnTo>
                  <a:pt x="51257" y="129362"/>
                </a:lnTo>
                <a:lnTo>
                  <a:pt x="15874" y="251409"/>
                </a:lnTo>
                <a:lnTo>
                  <a:pt x="70789" y="251409"/>
                </a:lnTo>
                <a:lnTo>
                  <a:pt x="129362" y="115938"/>
                </a:lnTo>
                <a:lnTo>
                  <a:pt x="129362" y="0"/>
                </a:lnTo>
                <a:close/>
              </a:path>
            </a:pathLst>
          </a:custGeom>
          <a:solidFill>
            <a:srgbClr val="FF6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F87D35B-6B2C-B144-B287-98D555F396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80" y="6208527"/>
            <a:ext cx="1054100" cy="4826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D76B0DA-D52D-4BE9-9247-F00C23A66A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9" b="16861"/>
          <a:stretch/>
        </p:blipFill>
        <p:spPr>
          <a:xfrm>
            <a:off x="4469842" y="2895599"/>
            <a:ext cx="3143971" cy="314397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D48CB69-AE38-4051-B3FD-7F857D5E8E0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" t="9572" r="2954" b="9572"/>
          <a:stretch/>
        </p:blipFill>
        <p:spPr>
          <a:xfrm>
            <a:off x="9067801" y="457200"/>
            <a:ext cx="2427210" cy="441904"/>
          </a:xfrm>
          <a:prstGeom prst="rect">
            <a:avLst/>
          </a:prstGeom>
        </p:spPr>
      </p:pic>
      <p:sp>
        <p:nvSpPr>
          <p:cNvPr id="17" name="object 3">
            <a:extLst>
              <a:ext uri="{FF2B5EF4-FFF2-40B4-BE49-F238E27FC236}">
                <a16:creationId xmlns:a16="http://schemas.microsoft.com/office/drawing/2014/main" id="{3D6E1650-EF4D-4BDA-AFF3-2641718F0A9A}"/>
              </a:ext>
            </a:extLst>
          </p:cNvPr>
          <p:cNvSpPr txBox="1"/>
          <p:nvPr/>
        </p:nvSpPr>
        <p:spPr>
          <a:xfrm>
            <a:off x="8508686" y="3429000"/>
            <a:ext cx="4275295" cy="2275623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1545"/>
              </a:spcBef>
              <a:tabLst>
                <a:tab pos="2936240" algn="l"/>
                <a:tab pos="3383915" algn="l"/>
              </a:tabLst>
            </a:pPr>
            <a:r>
              <a:rPr lang="ru-RU" sz="4500" dirty="0">
                <a:solidFill>
                  <a:srgbClr val="77F4E1"/>
                </a:solidFill>
                <a:latin typeface="Oswald-Medium"/>
                <a:cs typeface="Oswald-Medium"/>
              </a:rPr>
              <a:t>ПРОДВИГАЮ ТОЛЬКО ТО,</a:t>
            </a:r>
            <a:br>
              <a:rPr lang="ru-RU" sz="4500" dirty="0">
                <a:solidFill>
                  <a:srgbClr val="77F4E1"/>
                </a:solidFill>
                <a:latin typeface="Oswald-Medium"/>
                <a:cs typeface="Oswald-Medium"/>
              </a:rPr>
            </a:br>
            <a:r>
              <a:rPr lang="ru-RU" sz="4500" dirty="0">
                <a:solidFill>
                  <a:srgbClr val="77F4E1"/>
                </a:solidFill>
                <a:latin typeface="Oswald-Medium"/>
                <a:cs typeface="Oswald-Medium"/>
              </a:rPr>
              <a:t>ЧТО ЛЮБЛЮ</a:t>
            </a:r>
            <a:endParaRPr sz="4500" dirty="0">
              <a:latin typeface="Oswald-Medium"/>
              <a:cs typeface="Oswald-Medium"/>
            </a:endParaRPr>
          </a:p>
        </p:txBody>
      </p:sp>
    </p:spTree>
    <p:extLst>
      <p:ext uri="{BB962C8B-B14F-4D97-AF65-F5344CB8AC3E}">
        <p14:creationId xmlns:p14="http://schemas.microsoft.com/office/powerpoint/2010/main" val="3579396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CE0CDE1-B329-A54D-9301-2171E07D33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79" y="-24238"/>
            <a:ext cx="12258359" cy="690647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0328" y="553007"/>
            <a:ext cx="6785472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27985" algn="l"/>
                <a:tab pos="3376295" algn="l"/>
              </a:tabLst>
            </a:pPr>
            <a:r>
              <a:rPr lang="ru-RU" dirty="0"/>
              <a:t>МАРИАНСКЕ-ЛАЗНЕ, ЧЕХИЯ</a:t>
            </a:r>
            <a:endParaRPr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4B5F7D4-72AD-3642-AF51-748575207C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47" y="6211421"/>
            <a:ext cx="1054100" cy="48260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30167E58-C6FD-4210-8B3C-F40F1478A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373" y="1600200"/>
            <a:ext cx="78867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DED7837-CDD7-4D98-80A1-00EF988F2F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485892"/>
            <a:ext cx="2332703" cy="35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30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5252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40892" y="553007"/>
            <a:ext cx="6536308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27985" algn="l"/>
                <a:tab pos="3376295" algn="l"/>
              </a:tabLst>
            </a:pPr>
            <a:r>
              <a:rPr lang="ru-RU" dirty="0">
                <a:solidFill>
                  <a:srgbClr val="FFFFFF"/>
                </a:solidFill>
              </a:rPr>
              <a:t>ЛЕЧЕБНЫЕ ВОДЫ ИЗ ЧЕХИИ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53038" y="1752600"/>
            <a:ext cx="2338284" cy="75245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80"/>
              </a:spcBef>
            </a:pPr>
            <a:r>
              <a:rPr lang="en-US" sz="1600" b="1" dirty="0" err="1">
                <a:solidFill>
                  <a:schemeClr val="bg1"/>
                </a:solidFill>
                <a:latin typeface="Century Gothic"/>
                <a:cs typeface="Century Gothic"/>
              </a:rPr>
              <a:t>Bilinska</a:t>
            </a:r>
            <a:r>
              <a:rPr lang="en-US" sz="1600" b="1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Century Gothic"/>
                <a:cs typeface="Century Gothic"/>
              </a:rPr>
              <a:t>Kyselka</a:t>
            </a:r>
            <a:endParaRPr lang="ru-RU" sz="1600" b="1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12700" marR="5080">
              <a:lnSpc>
                <a:spcPct val="101200"/>
              </a:lnSpc>
              <a:spcBef>
                <a:spcPts val="80"/>
              </a:spcBef>
            </a:pPr>
            <a:r>
              <a:rPr lang="ru-RU" sz="1600" dirty="0">
                <a:solidFill>
                  <a:schemeClr val="bg1"/>
                </a:solidFill>
                <a:latin typeface="Century Gothic"/>
                <a:cs typeface="Century Gothic"/>
              </a:rPr>
              <a:t>Гидрокарбонатная вода от изжоги</a:t>
            </a:r>
            <a:endParaRPr sz="16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81024" y="1752600"/>
            <a:ext cx="2338284" cy="75245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80"/>
              </a:spcBef>
            </a:pPr>
            <a:r>
              <a:rPr lang="en-US" sz="1600" b="1" dirty="0" err="1">
                <a:solidFill>
                  <a:srgbClr val="FFFFFF"/>
                </a:solidFill>
                <a:latin typeface="Century Gothic"/>
                <a:cs typeface="Century Gothic"/>
              </a:rPr>
              <a:t>Rudolfuv</a:t>
            </a:r>
            <a:r>
              <a:rPr lang="en-US" sz="1600" b="1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sz="1600" b="1" dirty="0" err="1">
                <a:solidFill>
                  <a:srgbClr val="FFFFFF"/>
                </a:solidFill>
                <a:latin typeface="Century Gothic"/>
                <a:cs typeface="Century Gothic"/>
              </a:rPr>
              <a:t>Pramen</a:t>
            </a:r>
            <a:endParaRPr lang="ru-RU" sz="1600" b="1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12700" marR="5080">
              <a:lnSpc>
                <a:spcPct val="101200"/>
              </a:lnSpc>
              <a:spcBef>
                <a:spcPts val="80"/>
              </a:spcBef>
            </a:pPr>
            <a:r>
              <a:rPr lang="ru-RU" sz="1600" dirty="0">
                <a:solidFill>
                  <a:srgbClr val="FFFFFF"/>
                </a:solidFill>
                <a:latin typeface="Century Gothic"/>
                <a:cs typeface="Century Gothic"/>
              </a:rPr>
              <a:t>С железом</a:t>
            </a:r>
            <a:br>
              <a:rPr lang="ru-RU" sz="1600" dirty="0">
                <a:solidFill>
                  <a:srgbClr val="FFFFFF"/>
                </a:solidFill>
                <a:latin typeface="Century Gothic"/>
                <a:cs typeface="Century Gothic"/>
              </a:rPr>
            </a:br>
            <a:r>
              <a:rPr lang="ru-RU" sz="1600" dirty="0">
                <a:solidFill>
                  <a:srgbClr val="FFFFFF"/>
                </a:solidFill>
                <a:latin typeface="Century Gothic"/>
                <a:cs typeface="Century Gothic"/>
              </a:rPr>
              <a:t>от анемии</a:t>
            </a:r>
            <a:endParaRPr sz="1600" dirty="0">
              <a:latin typeface="Century Gothic"/>
              <a:cs typeface="Century Gothic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7B32874-771A-1B45-8E8B-1421AA1D6E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80" y="6208527"/>
            <a:ext cx="1054100" cy="482600"/>
          </a:xfrm>
          <a:prstGeom prst="rect">
            <a:avLst/>
          </a:prstGeom>
        </p:spPr>
      </p:pic>
      <p:sp>
        <p:nvSpPr>
          <p:cNvPr id="13" name="object 9">
            <a:extLst>
              <a:ext uri="{FF2B5EF4-FFF2-40B4-BE49-F238E27FC236}">
                <a16:creationId xmlns:a16="http://schemas.microsoft.com/office/drawing/2014/main" id="{F048AD52-4FDD-4A6C-BE4F-B43C9E364F85}"/>
              </a:ext>
            </a:extLst>
          </p:cNvPr>
          <p:cNvSpPr txBox="1"/>
          <p:nvPr/>
        </p:nvSpPr>
        <p:spPr>
          <a:xfrm>
            <a:off x="1547996" y="1752600"/>
            <a:ext cx="2697397" cy="739626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80"/>
              </a:spcBef>
            </a:pPr>
            <a:r>
              <a:rPr lang="en-US" sz="1600" b="1" dirty="0" err="1">
                <a:solidFill>
                  <a:srgbClr val="FFFFFF"/>
                </a:solidFill>
                <a:latin typeface="Century Gothic"/>
                <a:cs typeface="Century Gothic"/>
              </a:rPr>
              <a:t>Zajecicka</a:t>
            </a:r>
            <a:r>
              <a:rPr lang="en-US" sz="1600" b="1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sz="1600" b="1" dirty="0" err="1">
                <a:solidFill>
                  <a:srgbClr val="FFFFFF"/>
                </a:solidFill>
                <a:latin typeface="Century Gothic"/>
                <a:cs typeface="Century Gothic"/>
              </a:rPr>
              <a:t>Horka</a:t>
            </a:r>
            <a:br>
              <a:rPr lang="en-US" sz="1600" dirty="0">
                <a:solidFill>
                  <a:srgbClr val="FFFFFF"/>
                </a:solidFill>
                <a:latin typeface="Century Gothic"/>
                <a:cs typeface="Century Gothic"/>
              </a:rPr>
            </a:br>
            <a:r>
              <a:rPr lang="ru-RU" sz="1600" dirty="0">
                <a:solidFill>
                  <a:srgbClr val="FFFFFF"/>
                </a:solidFill>
                <a:latin typeface="Century Gothic"/>
                <a:cs typeface="Century Gothic"/>
              </a:rPr>
              <a:t>Магниевая вода</a:t>
            </a:r>
            <a:br>
              <a:rPr lang="ru-RU" sz="1600" dirty="0">
                <a:solidFill>
                  <a:srgbClr val="FFFFFF"/>
                </a:solidFill>
                <a:latin typeface="Century Gothic"/>
                <a:cs typeface="Century Gothic"/>
              </a:rPr>
            </a:br>
            <a:r>
              <a:rPr lang="ru-RU" sz="1600" dirty="0">
                <a:solidFill>
                  <a:srgbClr val="FFFFFF"/>
                </a:solidFill>
                <a:latin typeface="Century Gothic"/>
                <a:cs typeface="Century Gothic"/>
              </a:rPr>
              <a:t>от стресса</a:t>
            </a:r>
            <a:endParaRPr sz="1600" dirty="0">
              <a:latin typeface="Century Gothic"/>
              <a:cs typeface="Century Gothic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FF700A0-3C1E-491C-8D28-4ED99DB587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03"/>
          <a:stretch/>
        </p:blipFill>
        <p:spPr>
          <a:xfrm>
            <a:off x="1547996" y="2667000"/>
            <a:ext cx="2795484" cy="4191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BC1ED92-4937-47D2-9A3D-153D36B67E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4400" y="2667000"/>
            <a:ext cx="3137892" cy="32004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C167C80-64BE-4624-8F18-5931D98373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3038" y="2663134"/>
            <a:ext cx="2795484" cy="419486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A7BD1E3-94D2-4563-A311-053AADE20E7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" t="9572" r="2954" b="9572"/>
          <a:stretch/>
        </p:blipFill>
        <p:spPr>
          <a:xfrm>
            <a:off x="9067801" y="457200"/>
            <a:ext cx="2427210" cy="44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98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CE0CDE1-B329-A54D-9301-2171E07D33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79" y="-24238"/>
            <a:ext cx="12258359" cy="690647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0328" y="553007"/>
            <a:ext cx="8081876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27985" algn="l"/>
                <a:tab pos="3376295" algn="l"/>
              </a:tabLst>
            </a:pPr>
            <a:r>
              <a:rPr lang="ru-RU" dirty="0"/>
              <a:t>УНИКАЛЬНЫЕ ВОДЫ СЕРБИИ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4B5F7D4-72AD-3642-AF51-748575207C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47" y="6211421"/>
            <a:ext cx="1054100" cy="482600"/>
          </a:xfrm>
          <a:prstGeom prst="rect">
            <a:avLst/>
          </a:prstGeom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628BBDF2-892A-44F8-9C9D-4D6448908DA9}"/>
              </a:ext>
            </a:extLst>
          </p:cNvPr>
          <p:cNvSpPr txBox="1"/>
          <p:nvPr/>
        </p:nvSpPr>
        <p:spPr>
          <a:xfrm>
            <a:off x="5053038" y="1600200"/>
            <a:ext cx="2338284" cy="75245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80"/>
              </a:spcBef>
            </a:pPr>
            <a:r>
              <a:rPr lang="en-US" sz="1600" b="1" dirty="0">
                <a:latin typeface="Century Gothic"/>
                <a:cs typeface="Century Gothic"/>
              </a:rPr>
              <a:t>VODAVODA</a:t>
            </a:r>
            <a:endParaRPr lang="ru-RU" sz="1600" b="1" dirty="0">
              <a:latin typeface="Century Gothic"/>
              <a:cs typeface="Century Gothic"/>
            </a:endParaRPr>
          </a:p>
          <a:p>
            <a:pPr marL="12700" marR="5080">
              <a:lnSpc>
                <a:spcPct val="101200"/>
              </a:lnSpc>
              <a:spcBef>
                <a:spcPts val="80"/>
              </a:spcBef>
            </a:pPr>
            <a:r>
              <a:rPr lang="ru-RU" sz="1600" dirty="0">
                <a:latin typeface="Century Gothic"/>
              </a:rPr>
              <a:t>Минеральная</a:t>
            </a:r>
            <a:r>
              <a:rPr lang="ru-RU" sz="1600" dirty="0">
                <a:latin typeface="Century Gothic"/>
                <a:cs typeface="Century Gothic"/>
              </a:rPr>
              <a:t> вода для детей и взрослых</a:t>
            </a:r>
            <a:endParaRPr sz="1600" dirty="0">
              <a:latin typeface="Century Gothic"/>
              <a:cs typeface="Century Gothic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7E4810F1-18F9-4C9A-96DE-AF9E8543EC7A}"/>
              </a:ext>
            </a:extLst>
          </p:cNvPr>
          <p:cNvSpPr txBox="1"/>
          <p:nvPr/>
        </p:nvSpPr>
        <p:spPr>
          <a:xfrm>
            <a:off x="1547996" y="1600200"/>
            <a:ext cx="2697397" cy="988284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80"/>
              </a:spcBef>
            </a:pPr>
            <a:r>
              <a:rPr lang="en-US" sz="1600" b="1" dirty="0" err="1">
                <a:latin typeface="Century Gothic"/>
                <a:cs typeface="Century Gothic"/>
              </a:rPr>
              <a:t>Prolom</a:t>
            </a:r>
            <a:r>
              <a:rPr lang="en-US" sz="1600" b="1" dirty="0">
                <a:latin typeface="Century Gothic"/>
                <a:cs typeface="Century Gothic"/>
              </a:rPr>
              <a:t> </a:t>
            </a:r>
            <a:r>
              <a:rPr lang="en-US" sz="1600" b="1" dirty="0" err="1">
                <a:latin typeface="Century Gothic"/>
                <a:cs typeface="Century Gothic"/>
              </a:rPr>
              <a:t>Voda</a:t>
            </a:r>
            <a:br>
              <a:rPr lang="en-US" sz="1600" dirty="0">
                <a:latin typeface="Century Gothic"/>
                <a:cs typeface="Century Gothic"/>
              </a:rPr>
            </a:br>
            <a:r>
              <a:rPr lang="ru-RU" sz="1600" dirty="0">
                <a:latin typeface="Century Gothic"/>
                <a:cs typeface="Century Gothic"/>
              </a:rPr>
              <a:t>Щелочная вода</a:t>
            </a:r>
            <a:br>
              <a:rPr lang="ru-RU" sz="1600" dirty="0">
                <a:latin typeface="Century Gothic"/>
                <a:cs typeface="Century Gothic"/>
              </a:rPr>
            </a:br>
            <a:r>
              <a:rPr lang="ru-RU" sz="1600" dirty="0">
                <a:latin typeface="Century Gothic"/>
                <a:cs typeface="Century Gothic"/>
              </a:rPr>
              <a:t>с </a:t>
            </a:r>
            <a:r>
              <a:rPr lang="ru-RU" sz="1600" dirty="0" err="1">
                <a:latin typeface="Century Gothic"/>
                <a:cs typeface="Century Gothic"/>
              </a:rPr>
              <a:t>метакреминевой</a:t>
            </a:r>
            <a:r>
              <a:rPr lang="ru-RU" sz="1600" dirty="0">
                <a:latin typeface="Century Gothic"/>
                <a:cs typeface="Century Gothic"/>
              </a:rPr>
              <a:t> кислотой</a:t>
            </a:r>
            <a:endParaRPr sz="1600" dirty="0">
              <a:latin typeface="Century Gothic"/>
              <a:cs typeface="Century Gothic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E11F24E-FF15-44D3-84A7-3CD369F49F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996" y="2656502"/>
            <a:ext cx="2795404" cy="4201377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B8A08FF1-CE63-4874-B97A-2DB632D89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038" y="2658306"/>
            <a:ext cx="3360631" cy="419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4D536C3-425F-4667-8249-BF46F2D41F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485892"/>
            <a:ext cx="2332703" cy="35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907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2F2F2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EA9D4F2-15BB-8B4E-AF5A-1B600D2EA4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372" y="3031787"/>
            <a:ext cx="9855200" cy="20447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1234" y="2480144"/>
            <a:ext cx="2669159" cy="261926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151768" y="889568"/>
            <a:ext cx="7603490" cy="1435649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1545"/>
              </a:spcBef>
              <a:tabLst>
                <a:tab pos="2936240" algn="l"/>
                <a:tab pos="3383915" algn="l"/>
              </a:tabLst>
            </a:pPr>
            <a:r>
              <a:rPr lang="ru-RU" sz="4500" dirty="0">
                <a:solidFill>
                  <a:srgbClr val="FF3F01"/>
                </a:solidFill>
                <a:latin typeface="Oswald-Medium"/>
                <a:cs typeface="Oswald-Medium"/>
              </a:rPr>
              <a:t>ЧТО ПРОИСХОДИТ?</a:t>
            </a:r>
            <a:endParaRPr sz="4500" dirty="0">
              <a:latin typeface="Oswald-Medium"/>
              <a:cs typeface="Oswald-Medium"/>
            </a:endParaRPr>
          </a:p>
          <a:p>
            <a:pPr marL="12700" marR="5080">
              <a:lnSpc>
                <a:spcPct val="104200"/>
              </a:lnSpc>
              <a:spcBef>
                <a:spcPts val="434"/>
              </a:spcBef>
            </a:pPr>
            <a:r>
              <a:rPr lang="ru-RU" sz="1600" dirty="0">
                <a:solidFill>
                  <a:srgbClr val="FFFFFF"/>
                </a:solidFill>
                <a:latin typeface="Century Gothic"/>
                <a:cs typeface="Century Gothic"/>
              </a:rPr>
              <a:t>Когда реклама в интересных нам каналах фактически невозможна,</a:t>
            </a:r>
            <a:br>
              <a:rPr lang="en-US" sz="1600" dirty="0">
                <a:solidFill>
                  <a:srgbClr val="FFFFFF"/>
                </a:solidFill>
                <a:latin typeface="Century Gothic"/>
                <a:cs typeface="Century Gothic"/>
              </a:rPr>
            </a:br>
            <a:r>
              <a:rPr lang="ru-RU" sz="1600" dirty="0">
                <a:solidFill>
                  <a:srgbClr val="FFFFFF"/>
                </a:solidFill>
                <a:latin typeface="Century Gothic"/>
                <a:cs typeface="Century Gothic"/>
              </a:rPr>
              <a:t>мы решили, что нам необходимо ПОЗАБОТИТЬСЯ О БЛОГЕРАХ.</a:t>
            </a:r>
            <a:endParaRPr sz="1600" dirty="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9372" y="5158261"/>
            <a:ext cx="1680028" cy="324448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lang="ru-RU" sz="1600" spc="-5" dirty="0">
                <a:solidFill>
                  <a:srgbClr val="FFFFFF"/>
                </a:solidFill>
                <a:latin typeface="Century Gothic"/>
                <a:cs typeface="Century Gothic"/>
              </a:rPr>
              <a:t>МАРКЕТОЛОГ</a:t>
            </a:r>
            <a:endParaRPr sz="1500" dirty="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09408" y="5120891"/>
            <a:ext cx="3629660" cy="324448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290830" algn="r">
              <a:lnSpc>
                <a:spcPct val="100000"/>
              </a:lnSpc>
              <a:spcBef>
                <a:spcPts val="610"/>
              </a:spcBef>
            </a:pPr>
            <a:r>
              <a:rPr lang="ru-RU" sz="1600" spc="-5" dirty="0">
                <a:solidFill>
                  <a:srgbClr val="FFFFFF"/>
                </a:solidFill>
                <a:latin typeface="Century Gothic"/>
                <a:cs typeface="Century Gothic"/>
              </a:rPr>
              <a:t>БЛОГЕР</a:t>
            </a:r>
            <a:endParaRPr sz="1500" dirty="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147950" y="5082889"/>
            <a:ext cx="9878060" cy="0"/>
          </a:xfrm>
          <a:custGeom>
            <a:avLst/>
            <a:gdLst/>
            <a:ahLst/>
            <a:cxnLst/>
            <a:rect l="l" t="t" r="r" b="b"/>
            <a:pathLst>
              <a:path w="9878060">
                <a:moveTo>
                  <a:pt x="0" y="0"/>
                </a:moveTo>
                <a:lnTo>
                  <a:pt x="9877679" y="0"/>
                </a:lnTo>
              </a:path>
            </a:pathLst>
          </a:custGeom>
          <a:ln w="50800">
            <a:solidFill>
              <a:srgbClr val="FF3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C5ADBBB-B2A6-6C4F-8631-77A2F21136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80" y="6208527"/>
            <a:ext cx="1054100" cy="482600"/>
          </a:xfrm>
          <a:prstGeom prst="rect">
            <a:avLst/>
          </a:prstGeom>
        </p:spPr>
      </p:pic>
      <p:pic>
        <p:nvPicPr>
          <p:cNvPr id="6146" name="Picture 2" descr="Более 2 617 900 работ на тему «сердце»: стоковые фото, картинки и  изображения royalty-free - iStock">
            <a:extLst>
              <a:ext uri="{FF2B5EF4-FFF2-40B4-BE49-F238E27FC236}">
                <a16:creationId xmlns:a16="http://schemas.microsoft.com/office/drawing/2014/main" id="{E7665F81-6819-4E59-923A-F0FE7FFC9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199" y="2450213"/>
            <a:ext cx="2669159" cy="266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Диаграмма с тенденцией спада со сплошной заливкой">
            <a:extLst>
              <a:ext uri="{FF2B5EF4-FFF2-40B4-BE49-F238E27FC236}">
                <a16:creationId xmlns:a16="http://schemas.microsoft.com/office/drawing/2014/main" id="{3BC859AF-7EC5-49B4-AEAC-9E66E972C2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80299" y="2202252"/>
            <a:ext cx="914400" cy="9144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6FD7BF9-72BE-4AF6-B026-F3419BF2E3D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399" y="2473275"/>
            <a:ext cx="2088697" cy="2590614"/>
          </a:xfrm>
          <a:prstGeom prst="rect">
            <a:avLst/>
          </a:prstGeom>
        </p:spPr>
      </p:pic>
      <p:sp>
        <p:nvSpPr>
          <p:cNvPr id="16" name="Символ &quot;Запрещено&quot; 15">
            <a:extLst>
              <a:ext uri="{FF2B5EF4-FFF2-40B4-BE49-F238E27FC236}">
                <a16:creationId xmlns:a16="http://schemas.microsoft.com/office/drawing/2014/main" id="{537EA058-A3D4-4465-AD66-4731CBD0C240}"/>
              </a:ext>
            </a:extLst>
          </p:cNvPr>
          <p:cNvSpPr/>
          <p:nvPr/>
        </p:nvSpPr>
        <p:spPr>
          <a:xfrm>
            <a:off x="9009696" y="2325217"/>
            <a:ext cx="752475" cy="752475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3D3D688-0C8E-4A73-9372-5912767395E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" t="9572" r="2954" b="9572"/>
          <a:stretch/>
        </p:blipFill>
        <p:spPr>
          <a:xfrm>
            <a:off x="9067801" y="457200"/>
            <a:ext cx="2427210" cy="44190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7BDE562-3595-B048-A7A0-BAAD0E6A2A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505" y="2317597"/>
            <a:ext cx="939800" cy="7620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20328" y="553007"/>
            <a:ext cx="503174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27985" algn="l"/>
                <a:tab pos="3376295" algn="l"/>
              </a:tabLst>
            </a:pPr>
            <a:r>
              <a:rPr lang="ru-RU" dirty="0"/>
              <a:t>ЧТО МЫ ДЕЛАЕМ?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530019" y="5240858"/>
            <a:ext cx="9861550" cy="980333"/>
          </a:xfrm>
          <a:prstGeom prst="rect">
            <a:avLst/>
          </a:prstGeom>
          <a:solidFill>
            <a:srgbClr val="925AFF"/>
          </a:solidFill>
        </p:spPr>
        <p:txBody>
          <a:bodyPr vert="horz" wrap="square" lIns="0" tIns="67945" rIns="0" bIns="0" rtlCol="0">
            <a:spAutoFit/>
          </a:bodyPr>
          <a:lstStyle/>
          <a:p>
            <a:pPr marL="284480" marR="399415" algn="ctr">
              <a:lnSpc>
                <a:spcPct val="101200"/>
              </a:lnSpc>
              <a:spcBef>
                <a:spcPts val="535"/>
              </a:spcBef>
            </a:pPr>
            <a:r>
              <a:rPr lang="ru-RU" sz="2000" dirty="0">
                <a:solidFill>
                  <a:srgbClr val="DBDADA"/>
                </a:solidFill>
                <a:latin typeface="Century Gothic"/>
                <a:cs typeface="Century Gothic"/>
              </a:rPr>
              <a:t>Пользоваться брендом и рекламировать его - две разные вещи не только с точки зрения ценности для блогера и его подписчика, но и со стороны закона.</a:t>
            </a:r>
            <a:endParaRPr lang="ru-RU" sz="2000" dirty="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67405" y="2803088"/>
            <a:ext cx="3119795" cy="2246768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53085">
              <a:lnSpc>
                <a:spcPts val="2600"/>
              </a:lnSpc>
              <a:spcBef>
                <a:spcPts val="219"/>
              </a:spcBef>
            </a:pPr>
            <a:r>
              <a:rPr lang="ru-RU" sz="2200" dirty="0">
                <a:solidFill>
                  <a:srgbClr val="252525"/>
                </a:solidFill>
                <a:latin typeface="Oswald-Medium"/>
                <a:cs typeface="Oswald-Medium"/>
              </a:rPr>
              <a:t>ПОЛУЧАЕМ ВЛИЯТЕЛЬНОГО</a:t>
            </a:r>
            <a:br>
              <a:rPr lang="ru-RU" sz="2200" dirty="0">
                <a:solidFill>
                  <a:srgbClr val="252525"/>
                </a:solidFill>
                <a:latin typeface="Oswald-Medium"/>
                <a:cs typeface="Oswald-Medium"/>
              </a:rPr>
            </a:br>
            <a:r>
              <a:rPr lang="ru-RU" sz="2200" dirty="0">
                <a:solidFill>
                  <a:srgbClr val="252525"/>
                </a:solidFill>
                <a:latin typeface="Oswald-Medium"/>
                <a:cs typeface="Oswald-Medium"/>
              </a:rPr>
              <a:t>КЛИЕНТА</a:t>
            </a:r>
            <a:endParaRPr sz="2200" dirty="0">
              <a:latin typeface="Oswald-Medium"/>
              <a:cs typeface="Oswald-Medium"/>
            </a:endParaRPr>
          </a:p>
          <a:p>
            <a:pPr marL="169545" indent="-157480">
              <a:lnSpc>
                <a:spcPct val="100000"/>
              </a:lnSpc>
              <a:spcBef>
                <a:spcPts val="1080"/>
              </a:spcBef>
              <a:buClr>
                <a:srgbClr val="FF3F01"/>
              </a:buClr>
              <a:buChar char="•"/>
              <a:tabLst>
                <a:tab pos="170180" algn="l"/>
              </a:tabLst>
            </a:pPr>
            <a:r>
              <a:rPr lang="ru-RU" sz="1400" dirty="0">
                <a:solidFill>
                  <a:srgbClr val="252525"/>
                </a:solidFill>
                <a:latin typeface="Century Gothic"/>
                <a:cs typeface="Century Gothic"/>
              </a:rPr>
              <a:t>Блогер пользуется продуктом сам и может его рекомендовать в контенте</a:t>
            </a:r>
            <a:endParaRPr sz="1400" dirty="0">
              <a:latin typeface="Century Gothic"/>
              <a:cs typeface="Century Gothic"/>
            </a:endParaRPr>
          </a:p>
          <a:p>
            <a:pPr marL="169545" indent="-157480">
              <a:lnSpc>
                <a:spcPct val="100000"/>
              </a:lnSpc>
              <a:spcBef>
                <a:spcPts val="20"/>
              </a:spcBef>
              <a:buClr>
                <a:srgbClr val="FF3F01"/>
              </a:buClr>
              <a:buChar char="•"/>
              <a:tabLst>
                <a:tab pos="170180" algn="l"/>
              </a:tabLst>
            </a:pPr>
            <a:r>
              <a:rPr lang="ru-RU" sz="1400" spc="-5" dirty="0">
                <a:solidFill>
                  <a:srgbClr val="252525"/>
                </a:solidFill>
                <a:latin typeface="Century Gothic"/>
                <a:cs typeface="Century Gothic"/>
              </a:rPr>
              <a:t>Блогер рекомендует своему кругу</a:t>
            </a:r>
            <a:endParaRPr sz="1400" dirty="0">
              <a:latin typeface="Century Gothic"/>
              <a:cs typeface="Century Gothic"/>
            </a:endParaRPr>
          </a:p>
        </p:txBody>
      </p:sp>
      <p:pic>
        <p:nvPicPr>
          <p:cNvPr id="12" name="Рисунок 11" descr="Вода со сплошной заливкой">
            <a:extLst>
              <a:ext uri="{FF2B5EF4-FFF2-40B4-BE49-F238E27FC236}">
                <a16:creationId xmlns:a16="http://schemas.microsoft.com/office/drawing/2014/main" id="{1C55056F-46D4-4556-A2EA-11642D3373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06206" y="2197100"/>
            <a:ext cx="1103796" cy="1103796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3656571" y="2895155"/>
            <a:ext cx="4197985" cy="478155"/>
          </a:xfrm>
          <a:custGeom>
            <a:avLst/>
            <a:gdLst/>
            <a:ahLst/>
            <a:cxnLst/>
            <a:rect l="l" t="t" r="r" b="b"/>
            <a:pathLst>
              <a:path w="4197984" h="478154">
                <a:moveTo>
                  <a:pt x="414185" y="238429"/>
                </a:moveTo>
                <a:lnTo>
                  <a:pt x="0" y="0"/>
                </a:lnTo>
                <a:lnTo>
                  <a:pt x="0" y="84289"/>
                </a:lnTo>
                <a:lnTo>
                  <a:pt x="267296" y="238429"/>
                </a:lnTo>
                <a:lnTo>
                  <a:pt x="0" y="393712"/>
                </a:lnTo>
                <a:lnTo>
                  <a:pt x="0" y="478028"/>
                </a:lnTo>
                <a:lnTo>
                  <a:pt x="414185" y="238429"/>
                </a:lnTo>
                <a:close/>
              </a:path>
              <a:path w="4197984" h="478154">
                <a:moveTo>
                  <a:pt x="681469" y="238429"/>
                </a:moveTo>
                <a:lnTo>
                  <a:pt x="267296" y="0"/>
                </a:lnTo>
                <a:lnTo>
                  <a:pt x="267296" y="84289"/>
                </a:lnTo>
                <a:lnTo>
                  <a:pt x="534593" y="238429"/>
                </a:lnTo>
                <a:lnTo>
                  <a:pt x="267296" y="393712"/>
                </a:lnTo>
                <a:lnTo>
                  <a:pt x="267296" y="478028"/>
                </a:lnTo>
                <a:lnTo>
                  <a:pt x="681469" y="238429"/>
                </a:lnTo>
                <a:close/>
              </a:path>
              <a:path w="4197984" h="478154">
                <a:moveTo>
                  <a:pt x="3930700" y="238429"/>
                </a:moveTo>
                <a:lnTo>
                  <a:pt x="3516515" y="0"/>
                </a:lnTo>
                <a:lnTo>
                  <a:pt x="3516515" y="84289"/>
                </a:lnTo>
                <a:lnTo>
                  <a:pt x="3783812" y="238429"/>
                </a:lnTo>
                <a:lnTo>
                  <a:pt x="3516515" y="393712"/>
                </a:lnTo>
                <a:lnTo>
                  <a:pt x="3516515" y="478028"/>
                </a:lnTo>
                <a:lnTo>
                  <a:pt x="3930700" y="238429"/>
                </a:lnTo>
                <a:close/>
              </a:path>
              <a:path w="4197984" h="478154">
                <a:moveTo>
                  <a:pt x="4197985" y="238429"/>
                </a:moveTo>
                <a:lnTo>
                  <a:pt x="3783812" y="0"/>
                </a:lnTo>
                <a:lnTo>
                  <a:pt x="3783812" y="84289"/>
                </a:lnTo>
                <a:lnTo>
                  <a:pt x="4051109" y="238429"/>
                </a:lnTo>
                <a:lnTo>
                  <a:pt x="3783812" y="393712"/>
                </a:lnTo>
                <a:lnTo>
                  <a:pt x="3783812" y="478028"/>
                </a:lnTo>
                <a:lnTo>
                  <a:pt x="4197985" y="238429"/>
                </a:lnTo>
                <a:close/>
              </a:path>
            </a:pathLst>
          </a:custGeom>
          <a:solidFill>
            <a:srgbClr val="FF3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40CF683-F6B6-FD45-96FE-8A8EF6EF27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47" y="6211421"/>
            <a:ext cx="1054100" cy="482600"/>
          </a:xfrm>
          <a:prstGeom prst="rect">
            <a:avLst/>
          </a:prstGeom>
        </p:spPr>
      </p:pic>
      <p:pic>
        <p:nvPicPr>
          <p:cNvPr id="4" name="Рисунок 3" descr="Плачущая рожица (со сплошной заливкой) со сплошной заливкой">
            <a:extLst>
              <a:ext uri="{FF2B5EF4-FFF2-40B4-BE49-F238E27FC236}">
                <a16:creationId xmlns:a16="http://schemas.microsoft.com/office/drawing/2014/main" id="{5464B097-9083-4991-A1A2-33485C6085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3795" y="2246796"/>
            <a:ext cx="1054100" cy="105410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146102" y="2803088"/>
            <a:ext cx="2910013" cy="2031324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1522730">
              <a:lnSpc>
                <a:spcPts val="2600"/>
              </a:lnSpc>
              <a:spcBef>
                <a:spcPts val="219"/>
              </a:spcBef>
            </a:pPr>
            <a:r>
              <a:rPr lang="ru-RU" sz="2200" dirty="0">
                <a:solidFill>
                  <a:srgbClr val="252525"/>
                </a:solidFill>
                <a:latin typeface="Oswald-Medium"/>
                <a:cs typeface="Oswald-Medium"/>
              </a:rPr>
              <a:t>РЕШАЕМ ПРОБЛЕМУ</a:t>
            </a:r>
            <a:br>
              <a:rPr lang="ru-RU" sz="2200" dirty="0">
                <a:solidFill>
                  <a:srgbClr val="252525"/>
                </a:solidFill>
                <a:latin typeface="Oswald-Medium"/>
                <a:cs typeface="Oswald-Medium"/>
              </a:rPr>
            </a:br>
            <a:r>
              <a:rPr lang="ru-RU" sz="2200" dirty="0">
                <a:solidFill>
                  <a:srgbClr val="252525"/>
                </a:solidFill>
                <a:latin typeface="Oswald-Medium"/>
                <a:cs typeface="Oswald-Medium"/>
              </a:rPr>
              <a:t>БЛОГЕРА</a:t>
            </a:r>
            <a:endParaRPr sz="2200" dirty="0">
              <a:latin typeface="Oswald-Medium"/>
              <a:cs typeface="Oswald-Medium"/>
            </a:endParaRPr>
          </a:p>
          <a:p>
            <a:pPr marL="169545" indent="-157480">
              <a:lnSpc>
                <a:spcPct val="100000"/>
              </a:lnSpc>
              <a:spcBef>
                <a:spcPts val="1080"/>
              </a:spcBef>
              <a:buClr>
                <a:srgbClr val="FF3F01"/>
              </a:buClr>
              <a:buChar char="•"/>
              <a:tabLst>
                <a:tab pos="170180" algn="l"/>
              </a:tabLst>
            </a:pPr>
            <a:r>
              <a:rPr lang="ru-RU" sz="1400" dirty="0">
                <a:solidFill>
                  <a:srgbClr val="252525"/>
                </a:solidFill>
                <a:latin typeface="Century Gothic"/>
                <a:cs typeface="Century Gothic"/>
              </a:rPr>
              <a:t>Подбираем воду для решения проблемы блогера</a:t>
            </a:r>
            <a:endParaRPr sz="1400" dirty="0">
              <a:latin typeface="Century Gothic"/>
              <a:cs typeface="Century Gothic"/>
            </a:endParaRPr>
          </a:p>
          <a:p>
            <a:pPr marL="169545" indent="-157480">
              <a:lnSpc>
                <a:spcPct val="100000"/>
              </a:lnSpc>
              <a:spcBef>
                <a:spcPts val="20"/>
              </a:spcBef>
              <a:buClr>
                <a:srgbClr val="FF3F01"/>
              </a:buClr>
              <a:buChar char="•"/>
              <a:tabLst>
                <a:tab pos="170180" algn="l"/>
              </a:tabLst>
            </a:pPr>
            <a:r>
              <a:rPr lang="ru-RU" sz="1400" spc="-5" dirty="0">
                <a:solidFill>
                  <a:srgbClr val="252525"/>
                </a:solidFill>
                <a:latin typeface="Century Gothic"/>
                <a:cs typeface="Century Gothic"/>
              </a:rPr>
              <a:t>Отправляем безвозмездно</a:t>
            </a:r>
            <a:endParaRPr sz="1400" dirty="0">
              <a:latin typeface="Century Gothic"/>
              <a:cs typeface="Century Gothic"/>
            </a:endParaRPr>
          </a:p>
          <a:p>
            <a:pPr marL="169545" indent="-157480">
              <a:lnSpc>
                <a:spcPct val="100000"/>
              </a:lnSpc>
              <a:spcBef>
                <a:spcPts val="20"/>
              </a:spcBef>
              <a:buClr>
                <a:srgbClr val="FF3F01"/>
              </a:buClr>
              <a:buChar char="•"/>
              <a:tabLst>
                <a:tab pos="170180" algn="l"/>
              </a:tabLst>
            </a:pPr>
            <a:r>
              <a:rPr lang="ru-RU" sz="1400" dirty="0">
                <a:solidFill>
                  <a:srgbClr val="252525"/>
                </a:solidFill>
                <a:latin typeface="Century Gothic"/>
                <a:cs typeface="Century Gothic"/>
              </a:rPr>
              <a:t>Ничего не просим взамен</a:t>
            </a:r>
            <a:endParaRPr sz="1400" dirty="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20327" y="2815381"/>
            <a:ext cx="2910013" cy="201850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1025525">
              <a:lnSpc>
                <a:spcPts val="2600"/>
              </a:lnSpc>
              <a:spcBef>
                <a:spcPts val="219"/>
              </a:spcBef>
            </a:pPr>
            <a:r>
              <a:rPr lang="ru-RU" sz="2200" dirty="0">
                <a:solidFill>
                  <a:srgbClr val="252525"/>
                </a:solidFill>
                <a:latin typeface="Oswald-Medium"/>
                <a:cs typeface="Oswald-Medium"/>
              </a:rPr>
              <a:t>НАХОДИМ ПРОБЛЕМУ</a:t>
            </a:r>
            <a:br>
              <a:rPr lang="ru-RU" sz="2200" dirty="0">
                <a:solidFill>
                  <a:srgbClr val="252525"/>
                </a:solidFill>
                <a:latin typeface="Oswald-Medium"/>
                <a:cs typeface="Oswald-Medium"/>
              </a:rPr>
            </a:br>
            <a:r>
              <a:rPr lang="ru-RU" sz="2200" dirty="0">
                <a:solidFill>
                  <a:srgbClr val="252525"/>
                </a:solidFill>
                <a:latin typeface="Oswald-Medium"/>
                <a:cs typeface="Oswald-Medium"/>
              </a:rPr>
              <a:t>БЛОГЕРА</a:t>
            </a:r>
            <a:endParaRPr sz="2200" dirty="0">
              <a:latin typeface="Oswald-Medium"/>
              <a:cs typeface="Oswald-Medium"/>
            </a:endParaRPr>
          </a:p>
          <a:p>
            <a:pPr marL="169545" indent="-157480">
              <a:spcBef>
                <a:spcPts val="985"/>
              </a:spcBef>
              <a:buClr>
                <a:srgbClr val="FF3F01"/>
              </a:buClr>
              <a:buChar char="•"/>
              <a:tabLst>
                <a:tab pos="170180" algn="l"/>
              </a:tabLst>
            </a:pPr>
            <a:r>
              <a:rPr lang="ru-RU" sz="1400" dirty="0">
                <a:solidFill>
                  <a:srgbClr val="252525"/>
                </a:solidFill>
                <a:latin typeface="Century Gothic"/>
              </a:rPr>
              <a:t>Есть ли семья и дети?</a:t>
            </a:r>
          </a:p>
          <a:p>
            <a:pPr marL="169545" indent="-157480">
              <a:lnSpc>
                <a:spcPct val="100000"/>
              </a:lnSpc>
              <a:spcBef>
                <a:spcPts val="20"/>
              </a:spcBef>
              <a:buClr>
                <a:srgbClr val="FF3F01"/>
              </a:buClr>
              <a:buChar char="•"/>
              <a:tabLst>
                <a:tab pos="170180" algn="l"/>
              </a:tabLst>
            </a:pPr>
            <a:r>
              <a:rPr lang="ru-RU" sz="1400" spc="-5" dirty="0">
                <a:solidFill>
                  <a:srgbClr val="252525"/>
                </a:solidFill>
                <a:latin typeface="Century Gothic"/>
                <a:cs typeface="Century Gothic"/>
              </a:rPr>
              <a:t>Чем занимается?</a:t>
            </a:r>
          </a:p>
          <a:p>
            <a:pPr marL="169545" indent="-157480">
              <a:lnSpc>
                <a:spcPct val="100000"/>
              </a:lnSpc>
              <a:spcBef>
                <a:spcPts val="20"/>
              </a:spcBef>
              <a:buClr>
                <a:srgbClr val="FF3F01"/>
              </a:buClr>
              <a:buChar char="•"/>
              <a:tabLst>
                <a:tab pos="170180" algn="l"/>
              </a:tabLst>
            </a:pPr>
            <a:r>
              <a:rPr lang="ru-RU" sz="1400" spc="-5" dirty="0">
                <a:solidFill>
                  <a:srgbClr val="252525"/>
                </a:solidFill>
                <a:latin typeface="Century Gothic"/>
                <a:cs typeface="Century Gothic"/>
              </a:rPr>
              <a:t>Чем болеет? Что беспокоит?</a:t>
            </a:r>
            <a:endParaRPr lang="ru-RU" sz="1400" dirty="0">
              <a:latin typeface="Century Gothic"/>
              <a:cs typeface="Century Gothic"/>
            </a:endParaRPr>
          </a:p>
          <a:p>
            <a:pPr marL="169545" indent="-157480">
              <a:lnSpc>
                <a:spcPct val="100000"/>
              </a:lnSpc>
              <a:spcBef>
                <a:spcPts val="20"/>
              </a:spcBef>
              <a:buClr>
                <a:srgbClr val="FF3F01"/>
              </a:buClr>
              <a:buChar char="•"/>
              <a:tabLst>
                <a:tab pos="170180" algn="l"/>
              </a:tabLst>
            </a:pPr>
            <a:r>
              <a:rPr lang="ru-RU" sz="1400" dirty="0">
                <a:solidFill>
                  <a:srgbClr val="252525"/>
                </a:solidFill>
                <a:latin typeface="Century Gothic"/>
                <a:cs typeface="Century Gothic"/>
              </a:rPr>
              <a:t>Какие события переживает?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DE40A7C-9FD1-4544-9EAA-E513F609CD3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485892"/>
            <a:ext cx="2332703" cy="35230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C1AC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105508" y="2471513"/>
            <a:ext cx="10086492" cy="3049553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/>
            <a:r>
              <a:rPr lang="ru-RU" sz="2800" b="1" dirty="0">
                <a:solidFill>
                  <a:srgbClr val="252525"/>
                </a:solidFill>
                <a:latin typeface="Century Gothic"/>
                <a:cs typeface="Century Gothic"/>
              </a:rPr>
              <a:t>Ничего не просим взамен</a:t>
            </a:r>
          </a:p>
          <a:p>
            <a:pPr marL="12700" marR="5080"/>
            <a:endParaRPr lang="ru-RU" sz="2800" b="1" dirty="0">
              <a:solidFill>
                <a:srgbClr val="252525"/>
              </a:solidFill>
              <a:latin typeface="Century Gothic"/>
              <a:cs typeface="Century Gothic"/>
            </a:endParaRPr>
          </a:p>
          <a:p>
            <a:pPr marL="12700" marR="5080"/>
            <a:r>
              <a:rPr lang="ru-RU" sz="2800" b="1" dirty="0">
                <a:solidFill>
                  <a:srgbClr val="252525"/>
                </a:solidFill>
                <a:latin typeface="Century Gothic"/>
                <a:cs typeface="Century Gothic"/>
              </a:rPr>
              <a:t>Не налагаем никаких обязательств</a:t>
            </a:r>
          </a:p>
          <a:p>
            <a:pPr marL="12700" marR="5080"/>
            <a:endParaRPr lang="ru-RU" sz="2800" b="1" dirty="0">
              <a:solidFill>
                <a:srgbClr val="252525"/>
              </a:solidFill>
              <a:latin typeface="Century Gothic"/>
              <a:cs typeface="Century Gothic"/>
            </a:endParaRPr>
          </a:p>
          <a:p>
            <a:pPr marL="12700" marR="5080"/>
            <a:r>
              <a:rPr lang="ru-RU" sz="2800" b="1" dirty="0">
                <a:solidFill>
                  <a:srgbClr val="252525"/>
                </a:solidFill>
                <a:latin typeface="Century Gothic"/>
                <a:cs typeface="Century Gothic"/>
              </a:rPr>
              <a:t>Не предлагаем плату за рекламу товаром</a:t>
            </a:r>
          </a:p>
          <a:p>
            <a:pPr marL="12700" marR="5080"/>
            <a:endParaRPr lang="ru-RU" sz="2800" b="1" dirty="0">
              <a:solidFill>
                <a:srgbClr val="252525"/>
              </a:solidFill>
              <a:latin typeface="Century Gothic"/>
              <a:cs typeface="Century Gothic"/>
            </a:endParaRPr>
          </a:p>
          <a:p>
            <a:pPr marL="12700" marR="5080"/>
            <a:r>
              <a:rPr lang="ru-RU" sz="2800" b="1" dirty="0">
                <a:solidFill>
                  <a:srgbClr val="252525"/>
                </a:solidFill>
                <a:latin typeface="Century Gothic"/>
                <a:cs typeface="Century Gothic"/>
              </a:rPr>
              <a:t>Не получаем никаких рекламных публикаций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20328" y="553007"/>
            <a:ext cx="6023472" cy="1359346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marR="5080">
              <a:lnSpc>
                <a:spcPts val="5000"/>
              </a:lnSpc>
              <a:spcBef>
                <a:spcPts val="600"/>
              </a:spcBef>
              <a:tabLst>
                <a:tab pos="469265" algn="l"/>
                <a:tab pos="1549400" algn="l"/>
                <a:tab pos="2927985" algn="l"/>
                <a:tab pos="3376295" algn="l"/>
              </a:tabLst>
            </a:pPr>
            <a:r>
              <a:rPr lang="ru-RU" dirty="0">
                <a:solidFill>
                  <a:srgbClr val="FFFFFF"/>
                </a:solidFill>
              </a:rPr>
              <a:t>В ЧЕМ ОТЛИЧИЯ</a:t>
            </a:r>
            <a:br>
              <a:rPr lang="ru-RU" dirty="0">
                <a:solidFill>
                  <a:srgbClr val="FFFFFF"/>
                </a:solidFill>
              </a:rPr>
            </a:br>
            <a:r>
              <a:rPr lang="ru-RU" dirty="0">
                <a:solidFill>
                  <a:srgbClr val="FFFFFF"/>
                </a:solidFill>
              </a:rPr>
              <a:t>ОТ БАРТЕРА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2741DAD-AAF2-BB47-823B-5900E1532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11554" y="2467783"/>
            <a:ext cx="493178" cy="493178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A06F5DF-24D4-0145-A7BE-24811CEA6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11554" y="3327501"/>
            <a:ext cx="493178" cy="493178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7D63BB54-1127-C344-B718-7BD34FD566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11554" y="4187219"/>
            <a:ext cx="493178" cy="49317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73903DF-83AF-594D-AF79-E6B2EA3016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47" y="6211421"/>
            <a:ext cx="1054100" cy="4826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DC2AB78-6A45-4FB9-8E5B-A54A0C3AC4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11554" y="5046938"/>
            <a:ext cx="493178" cy="49317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10EC59C-A044-4D27-A1E3-C4C1022861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395631"/>
            <a:ext cx="2590800" cy="54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528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80178" y="553007"/>
            <a:ext cx="5031740" cy="71814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841375" marR="5080" indent="-829310">
              <a:lnSpc>
                <a:spcPts val="5000"/>
              </a:lnSpc>
              <a:spcBef>
                <a:spcPts val="600"/>
              </a:spcBef>
              <a:tabLst>
                <a:tab pos="1298575" algn="l"/>
                <a:tab pos="2378075" algn="l"/>
                <a:tab pos="2927985" algn="l"/>
                <a:tab pos="3376295" algn="l"/>
              </a:tabLst>
            </a:pPr>
            <a:r>
              <a:rPr lang="ru-RU" dirty="0"/>
              <a:t>ЧТО МЫ ПОЛУЧАЕМ</a:t>
            </a:r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3554632" y="2373544"/>
            <a:ext cx="5083810" cy="20635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12500"/>
              </a:lnSpc>
              <a:spcBef>
                <a:spcPts val="100"/>
              </a:spcBef>
            </a:pPr>
            <a:r>
              <a:rPr lang="ru-RU" sz="2400" dirty="0">
                <a:solidFill>
                  <a:srgbClr val="925AFF"/>
                </a:solidFill>
                <a:latin typeface="Century Gothic"/>
                <a:cs typeface="Century Gothic"/>
              </a:rPr>
              <a:t>Мне поставили анемию – пью второй месяц вот такую водичку. Анализы пришли в норму. Посоветуйтесь с врачом,</a:t>
            </a:r>
            <a:br>
              <a:rPr lang="ru-RU" sz="2400" dirty="0">
                <a:solidFill>
                  <a:srgbClr val="925AFF"/>
                </a:solidFill>
                <a:latin typeface="Century Gothic"/>
                <a:cs typeface="Century Gothic"/>
              </a:rPr>
            </a:br>
            <a:r>
              <a:rPr lang="ru-RU" sz="2400" dirty="0">
                <a:solidFill>
                  <a:srgbClr val="925AFF"/>
                </a:solidFill>
                <a:latin typeface="Century Gothic"/>
                <a:cs typeface="Century Gothic"/>
              </a:rPr>
              <a:t>мне очень помогла.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812D978-6C05-9E4A-AD96-9E2D7BA61B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051" y="2570378"/>
            <a:ext cx="457200" cy="3683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561AEEF-C16E-454C-B7F1-680123A495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131" y="3405333"/>
            <a:ext cx="457200" cy="3683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8480A8D-C181-8741-9FE1-FC6BBE4F0C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47" y="6211421"/>
            <a:ext cx="1054100" cy="4826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5A1552F-C16E-4360-ABD3-A51F0DE1A0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638800"/>
            <a:ext cx="2561303" cy="38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494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1650</TotalTime>
  <Words>329</Words>
  <Application>Microsoft Office PowerPoint</Application>
  <PresentationFormat>Широкоэкранный</PresentationFormat>
  <Paragraphs>60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Oswald-Medium</vt:lpstr>
      <vt:lpstr>Calibri</vt:lpstr>
      <vt:lpstr>Bebas Neue Bold</vt:lpstr>
      <vt:lpstr>Century Gothic</vt:lpstr>
      <vt:lpstr>Evolventa</vt:lpstr>
      <vt:lpstr>Arial</vt:lpstr>
      <vt:lpstr>Office Theme</vt:lpstr>
      <vt:lpstr>Презентация PowerPoint</vt:lpstr>
      <vt:lpstr>Презентация PowerPoint</vt:lpstr>
      <vt:lpstr>МАРИАНСКЕ-ЛАЗНЕ, ЧЕХИЯ</vt:lpstr>
      <vt:lpstr>ЛЕЧЕБНЫЕ ВОДЫ ИЗ ЧЕХИИ</vt:lpstr>
      <vt:lpstr>УНИКАЛЬНЫЕ ВОДЫ СЕРБИИ</vt:lpstr>
      <vt:lpstr>Презентация PowerPoint</vt:lpstr>
      <vt:lpstr>ЧТО МЫ ДЕЛАЕМ?</vt:lpstr>
      <vt:lpstr>В ЧЕМ ОТЛИЧИЯ ОТ БАРТЕРА</vt:lpstr>
      <vt:lpstr>ЧТО МЫ ПОЛУЧАЕМ</vt:lpstr>
      <vt:lpstr>ЧТО ВАМ ПОМОЖЕТ</vt:lpstr>
      <vt:lpstr>ЗАБОТА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Шаблон_Презентации_ДБД-2026</dc:title>
  <dc:creator>Иван</dc:creator>
  <cp:lastModifiedBy>Иван</cp:lastModifiedBy>
  <cp:revision>57</cp:revision>
  <dcterms:created xsi:type="dcterms:W3CDTF">2026-01-20T12:27:48Z</dcterms:created>
  <dcterms:modified xsi:type="dcterms:W3CDTF">2026-03-11T14:39:47Z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2026-01-20T00:00:00Z</vt:filetime>
  </property>
  <property fmtid="{D5CDD505-2E9C-101B-9397-08002B2CF9AE}" pid="3" name="Creator">
    <vt:lpwstr>Adobe Illustrator 26.1 (Macintosh)</vt:lpwstr>
  </property>
  <property fmtid="{D5CDD505-2E9C-101B-9397-08002B2CF9AE}" pid="4" name="LastSaved">
    <vt:filetime>2026-01-20T00:00:00Z</vt:filetime>
  </property>
</Properties>
</file>