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725" r:id="rId1"/>
  </p:sldMasterIdLst>
  <p:notesMasterIdLst>
    <p:notesMasterId r:id="rId13"/>
  </p:notesMasterIdLst>
  <p:handoutMasterIdLst>
    <p:handoutMasterId r:id="rId14"/>
  </p:handoutMasterIdLst>
  <p:sldIdLst>
    <p:sldId id="283" r:id="rId2"/>
    <p:sldId id="280" r:id="rId3"/>
    <p:sldId id="258" r:id="rId4"/>
    <p:sldId id="288" r:id="rId5"/>
    <p:sldId id="260" r:id="rId6"/>
    <p:sldId id="261" r:id="rId7"/>
    <p:sldId id="266" r:id="rId8"/>
    <p:sldId id="267" r:id="rId9"/>
    <p:sldId id="281" r:id="rId10"/>
    <p:sldId id="282" r:id="rId11"/>
    <p:sldId id="286" r:id="rId12"/>
  </p:sldIdLst>
  <p:sldSz cx="12192000" cy="6858000"/>
  <p:notesSz cx="6858000" cy="9144000"/>
  <p:embeddedFontLst>
    <p:embeddedFont>
      <p:font typeface="SB Sans Display" panose="020B0503040504020204" pitchFamily="34" charset="0"/>
      <p:regular r:id="rId15"/>
      <p:bold r:id="rId16"/>
    </p:embeddedFont>
    <p:embeddedFont>
      <p:font typeface="SB Sans Display Light" panose="020B0303040504020204" pitchFamily="34" charset="0"/>
      <p:regular r:id="rId17"/>
    </p:embeddedFont>
    <p:embeddedFont>
      <p:font typeface="SB Sans Display Semibold" panose="020B0503040504020204" pitchFamily="34" charset="0"/>
      <p:regular r:id="rId18"/>
      <p:bold r:id="rId19"/>
    </p:embeddedFont>
    <p:embeddedFont>
      <p:font typeface="SB Sans Text" panose="020B0503040504020204" pitchFamily="34" charset="0"/>
      <p:regular r:id="rId20"/>
      <p:bold r:id="rId20"/>
      <p:italic r:id="rId20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11" orient="horz" pos="278" userDrawn="1">
          <p15:clr>
            <a:srgbClr val="A4A3A4"/>
          </p15:clr>
        </p15:guide>
        <p15:guide id="14" pos="7333" userDrawn="1">
          <p15:clr>
            <a:srgbClr val="A4A3A4"/>
          </p15:clr>
        </p15:guide>
        <p15:guide id="16" orient="horz" pos="2115" userDrawn="1">
          <p15:clr>
            <a:srgbClr val="A4A3A4"/>
          </p15:clr>
        </p15:guide>
        <p15:guide id="17" pos="500" userDrawn="1">
          <p15:clr>
            <a:srgbClr val="A4A3A4"/>
          </p15:clr>
        </p15:guide>
        <p15:guide id="20" pos="3863" userDrawn="1">
          <p15:clr>
            <a:srgbClr val="A4A3A4"/>
          </p15:clr>
        </p15:guide>
        <p15:guide id="21" pos="4498" userDrawn="1">
          <p15:clr>
            <a:srgbClr val="A4A3A4"/>
          </p15:clr>
        </p15:guide>
        <p15:guide id="22" pos="4226" userDrawn="1">
          <p15:clr>
            <a:srgbClr val="A4A3A4"/>
          </p15:clr>
        </p15:guide>
        <p15:guide id="23" pos="4339" userDrawn="1">
          <p15:clr>
            <a:srgbClr val="A4A3A4"/>
          </p15:clr>
        </p15:guide>
        <p15:guide id="24" orient="horz" pos="3838" userDrawn="1">
          <p15:clr>
            <a:srgbClr val="A4A3A4"/>
          </p15:clr>
        </p15:guide>
        <p15:guide id="25" pos="4725" userDrawn="1">
          <p15:clr>
            <a:srgbClr val="A4A3A4"/>
          </p15:clr>
        </p15:guide>
        <p15:guide id="27" orient="horz" pos="10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0" roundtripDataSignature="AMtx7migQYstZ3cj0aHjlFRG5AncnBq3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873"/>
    <a:srgbClr val="FFFFCC"/>
    <a:srgbClr val="171717"/>
    <a:srgbClr val="026E1E"/>
    <a:srgbClr val="FFCCCC"/>
    <a:srgbClr val="46FC75"/>
    <a:srgbClr val="262626"/>
    <a:srgbClr val="757575"/>
    <a:srgbClr val="4D4D4D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14" autoAdjust="0"/>
    <p:restoredTop sz="95588" autoAdjust="0"/>
  </p:normalViewPr>
  <p:slideViewPr>
    <p:cSldViewPr snapToGrid="0">
      <p:cViewPr varScale="1">
        <p:scale>
          <a:sx n="100" d="100"/>
          <a:sy n="100" d="100"/>
        </p:scale>
        <p:origin x="200" y="176"/>
      </p:cViewPr>
      <p:guideLst>
        <p:guide pos="325"/>
        <p:guide orient="horz" pos="278"/>
        <p:guide pos="7333"/>
        <p:guide orient="horz" pos="2115"/>
        <p:guide pos="500"/>
        <p:guide pos="3863"/>
        <p:guide pos="4498"/>
        <p:guide pos="4226"/>
        <p:guide pos="4339"/>
        <p:guide orient="horz" pos="3838"/>
        <p:guide pos="4725"/>
        <p:guide orient="horz" pos="10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32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4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C0D688-CA86-962B-EA58-27FDC8A461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F628A5-416D-092C-68B4-742B3E7B55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675EB-670D-524E-BE93-55B9D55267E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E246AA-671E-CEA6-BEB2-1676CBDEAA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77E239-7801-6FED-CB2A-3BFA1664D9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EFF2-9C9C-2E40-B882-254A58E81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29057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CA67-660C-0671-DD39-2BC44005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694F8F5-A06C-9629-2369-5D69F6FA7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ACB121E-2792-DAEA-6D16-5BFF89FA7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5320E6-8AEC-FD29-D24A-843CB98C57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ru-R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73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CDD98-B031-D3AD-BDD1-F5527A5D2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473985-6659-5180-EA16-64CA75CF2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A13C92A-BB6A-DCFF-563F-4CA767784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понять: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деинфлюэнсинг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родился не в кабинетах маркетологов и не в головах разгневанных потребителей. Он родился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индустрии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инфлюенсинга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Бывшая сотрудница ретейла, а потом блогер просто сказала правду, которую знала. И это стало вирусным. Почему? Потому что аудитория устала от идеальной картинки.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351D04-416B-D1F0-E231-ABFAD788B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9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блогер говорит "не покупай это" — ему верят.</a:t>
            </a:r>
          </a:p>
          <a:p>
            <a:r>
              <a:rPr lang="ru-RU" dirty="0"/>
              <a:t>А потом слушают, что он советует.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32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Посмотрите на кейс Лорен </a:t>
            </a:r>
            <a:r>
              <a:rPr lang="ru-RU" dirty="0" err="1"/>
              <a:t>Рутерглен</a:t>
            </a:r>
            <a:r>
              <a:rPr lang="ru-RU" dirty="0"/>
              <a:t> — той самой, которая нецензурно разносила продукты. Ее подписчики выросли на тысячи. Она не потеряла доход, она его нарастила. Просто сменила оптику. </a:t>
            </a:r>
            <a:r>
              <a:rPr lang="ru-RU" dirty="0" err="1"/>
              <a:t>Деинфлюэнсинг</a:t>
            </a:r>
            <a:r>
              <a:rPr lang="ru-RU" dirty="0"/>
              <a:t> — это не смерть влияния, это его прокачка через честность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28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https://mainstyles.ru/news/net-tseli-vyzyvat-razocharovanie-v-chanel-prokommentirovali-skandal-s-advent-kalendarem/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5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Подробнее на </a:t>
            </a:r>
            <a:r>
              <a:rPr lang="ru-RU" dirty="0" err="1"/>
              <a:t>AdIndex</a:t>
            </a:r>
            <a:r>
              <a:rPr lang="ru-RU" dirty="0"/>
              <a:t>: https://adindex.ru/case/2025/01/10/329978.phtml?erid=2Vtzqvs6bTH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77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D2D5B-0FA2-7A56-830F-AB32C89D2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2AAEEF5-F8CD-E0E7-02FD-E70676588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53843E2-2F1F-7639-8077-04C4B3AFD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Подробнее на </a:t>
            </a:r>
            <a:r>
              <a:rPr lang="ru-RU" dirty="0" err="1"/>
              <a:t>AdIndex</a:t>
            </a:r>
            <a:r>
              <a:rPr lang="ru-RU" dirty="0"/>
              <a:t>: https://adindex.ru/case/2025/01/10/329978.phtml?erid=2Vtzqvs6bTH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F09FCF-96AE-8C7E-47C3-D4195603E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5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C77C3-3E8E-D427-6F35-A4527691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B03DCF-9088-8540-B6E7-7A005EE7B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563546F-6310-2377-108C-4C63940F5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Подробнее на </a:t>
            </a:r>
            <a:r>
              <a:rPr lang="ru-RU" dirty="0" err="1"/>
              <a:t>AdIndex</a:t>
            </a:r>
            <a:r>
              <a:rPr lang="ru-RU" dirty="0"/>
              <a:t>: https://adindex.ru/case/2025/01/10/329978.phtml?erid=2Vtzqvs6bTH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18AF9E-6750-E30D-3E9A-3E222A171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5A89C-2C07-4760-ADF6-A46DAB73118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5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38FD9-A093-6B83-D47E-4B04904BC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000E86-1B47-918D-2524-47801F61D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F17084B-78E9-05D4-7791-9EBE0133F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921CF3-CF82-94DA-A1CF-69947385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62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.xml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8.sv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../slides/slide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_1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E5FA-9878-19AB-2F82-96A6600B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532A9-0319-8FA2-54B5-C49BBE865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226"/>
          <a:stretch/>
        </p:blipFill>
        <p:spPr>
          <a:xfrm>
            <a:off x="4484901" y="0"/>
            <a:ext cx="7707099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CF5824-0B65-DFAA-2405-836656E7D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B8602A8-63DD-E798-8F08-F7D03BC13D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bg1">
                    <a:lumMod val="85000"/>
                  </a:schemeClr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0163D99-AE8D-B761-F700-65ED4BDE3E2B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  <a:solidFill>
            <a:schemeClr val="bg1"/>
          </a:solidFill>
        </p:grpSpPr>
        <p:pic>
          <p:nvPicPr>
            <p:cNvPr id="13" name="Рисунок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12B76A60-A64C-E2AE-0E06-CAE055839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E568E1B-2E52-68BF-D79D-A033876B20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F1554EE2-630B-27FA-9A05-A3044B7E8C7E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  <a:grpFill/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F9972C9A-5475-A124-1E9A-45D2CBDCE993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BFD73CA-9C71-8F5B-A692-35CFE871978A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2922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подзаголовок+контент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E9C110-F106-CB21-EC02-BFA9B5280396}"/>
              </a:ext>
            </a:extLst>
          </p:cNvPr>
          <p:cNvSpPr/>
          <p:nvPr/>
        </p:nvSpPr>
        <p:spPr>
          <a:xfrm>
            <a:off x="8850290" y="0"/>
            <a:ext cx="33417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73B3E5-7423-AAD0-4A7E-9A050070B6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5938" y="2002374"/>
            <a:ext cx="7841999" cy="3548194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BBCD74A-A12E-9347-7E47-802D07EA8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B0115-D483-6B7D-022B-D677ACC264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7DFEF34-0107-BB63-6B76-D8884A7CD02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D9C40DD-C36F-8DC5-4813-16CBFF6C9E53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7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10435540-50BB-719E-51DF-5E3EF24977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EC99534-B390-4314-AF9E-68729AAB8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BCEB478-33A1-90A3-55F7-983B0F9DF33F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27E70B9-0533-4F77-D272-884A9A6F0EC9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4397E2B-E7EF-DFD0-DE31-63A60C448BFA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56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текста + белый фон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8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12338C-6556-50B2-E5A6-D2EA178CBDF7}"/>
              </a:ext>
            </a:extLst>
          </p:cNvPr>
          <p:cNvSpPr/>
          <p:nvPr/>
        </p:nvSpPr>
        <p:spPr>
          <a:xfrm>
            <a:off x="7463053" y="0"/>
            <a:ext cx="47289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CB0B9BB-56E5-D585-6410-33C1417457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25732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C074D08-EF05-AE34-359B-653CB51C8428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8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D3923DD8-721B-963B-39FA-7C545AA1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4FF9A61-E181-D19A-376D-8FAF3AA688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ABC998F0-A026-E84F-CA90-A408341F85EF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3CF345A-2A25-8856-6D83-9A12C8DE4244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5238673-6D2C-FE81-883C-2DB4A071BC7A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2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Контент + белы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370B19C-8A7F-768F-C063-15AC70BE9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A164FB1-2E39-E0CA-D7C3-47F0946636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6CAB7C1-C8B4-94A7-7179-F183079FA7A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50DDF8-8A59-3041-3F36-3952BFC1768C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6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9E4C5E4E-7BA4-614D-A3E0-4221576D0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D3AE3BE-1FC2-F3E5-2680-BA3A98A13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7EEBE96D-85FC-549A-13A7-ED1FDD635C72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C7167A2A-DE6D-0E9B-0DD1-D277E169F9EA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3F59DED-A7E8-1642-67BA-BB4E751DB38A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630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ент + белы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/>
        </p:nvSpPr>
        <p:spPr>
          <a:xfrm>
            <a:off x="6662208" y="0"/>
            <a:ext cx="5529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370B19C-8A7F-768F-C063-15AC70BE9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A164FB1-2E39-E0CA-D7C3-47F0946636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6CAB7C1-C8B4-94A7-7179-F183079FA7A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7D32167-1E98-EB9A-9181-90FD1FE70057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6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CC977DC6-639D-337A-C902-DEAA3BA935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305A68D-312C-B93F-5061-EB2660AFA9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FAAF88C-31EE-7E45-D69C-4BB3CE5035D7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B3BFC91-6730-42CB-FB81-DF11D14F9FD4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8B19FB87-7C0E-E37C-ED33-183EC371F8BD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987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Контент + белый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89685C4-8FD7-5A68-F8E3-490CA7F59D83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7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BD2C45A9-57F2-9D52-2307-5E494AFB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5F1E40F-DB2C-7FA3-304A-4BF56E5C1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269FB8E-F837-FFD3-E624-450D9BBE9ABC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4F92C8E9-EDB1-CAD2-937D-F0E930DD9716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56870358-1FEE-46AA-9A63-B2ED86836407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540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ент + белый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/>
        </p:nvSpPr>
        <p:spPr>
          <a:xfrm>
            <a:off x="5246077" y="0"/>
            <a:ext cx="69459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2AD42B7-CEB3-2FE1-C13A-C5F0C0C10D0B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8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7414E432-934B-FEC3-D259-056385B00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5F935D5-6D74-AA76-4DE3-F11DC1F569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AAC550F-15B8-E807-1F87-58D65BBC379B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EB3CA7AA-0C57-56AD-462D-E4BA6BF3C3EB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10D918F4-B4CD-3B5D-BE2A-265575116BD6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8434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ент+ белый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/>
        </p:nvSpPr>
        <p:spPr>
          <a:xfrm>
            <a:off x="0" y="0"/>
            <a:ext cx="6651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D7DAF9-FA1A-6340-B059-7AEE2E12E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29F3480-33DF-392B-CE3F-806BA585AF9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8" y="967706"/>
            <a:ext cx="1674497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F00F100A-EB97-B17A-7A91-B372B22F658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0948A2E-E64B-47F5-8B71-E3D893D3D880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9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43FF9858-A153-2944-2863-C0376628B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C391A82-FE02-D5BC-74C2-9ACEEC1FE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F5F34F7-15AF-A949-FF0E-BB93A4718D8F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41A73FA2-B941-1AA7-43E2-DEFE4127EA69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3A88DDFB-E5C6-86CC-A0AF-D0FCBD446124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0855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рый верх-Белый низ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2533D7-FEAE-ACA2-52B3-935AB3F2E49A}"/>
              </a:ext>
            </a:extLst>
          </p:cNvPr>
          <p:cNvSpPr/>
          <p:nvPr/>
        </p:nvSpPr>
        <p:spPr>
          <a:xfrm>
            <a:off x="0" y="1472780"/>
            <a:ext cx="12192000" cy="538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7C1E54BA-A067-2740-E450-0E8BBF19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1E94160-4039-FA0B-4D77-E2AF62FDBCA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3764BD5-F731-3CE1-CCDA-80AAE5AB8726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7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86DEC1A2-E4CE-2D6C-DFBF-A95385844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78EE69D-39D8-9206-7B06-1B79156E5C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2FFA3B0-6DE8-13B4-CD50-FB5DBC351929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7B4D0C31-0006-EFCC-4195-3F6D53A3992A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06DC705-17E7-C17D-03CD-FB0464C0C382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467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ент в 2 колонки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FFA2B17-D5EF-C5A0-432C-85195B4CD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C0E64E3-6F2F-D605-8051-5C890E068EE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57E48B-A221-8D1B-7A30-D12721F1077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2F2EBB6-DDA3-8A55-B81A-7360B0618001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7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1BE13FE5-8B55-F67A-BFAB-328803ABC0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6AEA874-E739-D1BC-ED21-AA0ECF5D2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B0CDF0A-240C-B037-D364-298E970A5D76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808375C4-B2A1-4ABE-E5C4-5B23E16C6B2E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7FD77D88-61E0-B77E-413B-B5894B12F6A6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27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58CAA53-DB3A-8649-3EE3-95F5851C67B0}"/>
              </a:ext>
            </a:extLst>
          </p:cNvPr>
          <p:cNvSpPr/>
          <p:nvPr/>
        </p:nvSpPr>
        <p:spPr>
          <a:xfrm>
            <a:off x="4357949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BF46D951-440A-BEA8-7039-DDCB8E79664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69240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A9F97BC6-2ECB-851D-B0BE-484060D2037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69240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/>
        </p:nvSpPr>
        <p:spPr>
          <a:xfrm>
            <a:off x="520922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9F3AADFA-C8F0-38A0-2995-21F77918C82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2213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A21A3B40-107E-C251-4C08-FC0CDB14E53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2213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B4557E5-827B-D911-89F1-E7A8AE4AAA92}"/>
              </a:ext>
            </a:extLst>
          </p:cNvPr>
          <p:cNvSpPr/>
          <p:nvPr/>
        </p:nvSpPr>
        <p:spPr>
          <a:xfrm>
            <a:off x="8176755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C23E5ADF-4BF4-2AA3-4FB5-D7199DB676F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88046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26E0DF0D-92D9-BCB8-67D4-AE48ACE4A2D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488046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E253458-664A-201C-E500-F7C3737924E7}"/>
              </a:ext>
            </a:extLst>
          </p:cNvPr>
          <p:cNvSpPr>
            <a:spLocks noChangeAspect="1"/>
          </p:cNvSpPr>
          <p:nvPr/>
        </p:nvSpPr>
        <p:spPr>
          <a:xfrm>
            <a:off x="7223518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/>
        </p:nvSpPr>
        <p:spPr>
          <a:xfrm>
            <a:off x="3386491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4928C03A-6D0D-95D5-5E99-145A91B7A01E}"/>
              </a:ext>
            </a:extLst>
          </p:cNvPr>
          <p:cNvSpPr>
            <a:spLocks noChangeAspect="1"/>
          </p:cNvSpPr>
          <p:nvPr/>
        </p:nvSpPr>
        <p:spPr>
          <a:xfrm>
            <a:off x="11042324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B68FFD96-900C-7C58-143F-799C17A65A9E}"/>
              </a:ext>
            </a:extLst>
          </p:cNvPr>
          <p:cNvSpPr/>
          <p:nvPr/>
        </p:nvSpPr>
        <p:spPr>
          <a:xfrm>
            <a:off x="4357949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4CECDA27-95AD-D740-FB04-D7E5344B412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69240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D75D91A4-7070-BF37-391E-A9F266BF5F6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69240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8EB1003E-446D-8961-C213-108F2B745D3A}"/>
              </a:ext>
            </a:extLst>
          </p:cNvPr>
          <p:cNvSpPr/>
          <p:nvPr/>
        </p:nvSpPr>
        <p:spPr>
          <a:xfrm>
            <a:off x="520922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13CEF693-FED6-ADC7-5919-F0A93DD7B33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2213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BAE41EA4-2739-FDCB-81C1-774B55CA43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2213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6FDB18A-258D-38C0-72B6-5FC428CF02F7}"/>
              </a:ext>
            </a:extLst>
          </p:cNvPr>
          <p:cNvSpPr/>
          <p:nvPr/>
        </p:nvSpPr>
        <p:spPr>
          <a:xfrm>
            <a:off x="8176755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071EDEB4-8F87-F022-92CC-38790428363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488046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F1F57FE3-7ACD-7517-FC22-383348F77B2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8488046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342CF957-FDB5-BD55-4203-D042A41D59CD}"/>
              </a:ext>
            </a:extLst>
          </p:cNvPr>
          <p:cNvSpPr>
            <a:spLocks noChangeAspect="1"/>
          </p:cNvSpPr>
          <p:nvPr/>
        </p:nvSpPr>
        <p:spPr>
          <a:xfrm>
            <a:off x="7223518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EF354729-7EBB-8526-B31D-A41B0E608050}"/>
              </a:ext>
            </a:extLst>
          </p:cNvPr>
          <p:cNvSpPr>
            <a:spLocks noChangeAspect="1"/>
          </p:cNvSpPr>
          <p:nvPr/>
        </p:nvSpPr>
        <p:spPr>
          <a:xfrm>
            <a:off x="3386491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81DAE116-6547-DF11-AA77-FA485BF199E6}"/>
              </a:ext>
            </a:extLst>
          </p:cNvPr>
          <p:cNvSpPr>
            <a:spLocks noChangeAspect="1"/>
          </p:cNvSpPr>
          <p:nvPr/>
        </p:nvSpPr>
        <p:spPr>
          <a:xfrm>
            <a:off x="11042324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E671F7-4363-ED2E-FDC6-88680073B382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3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E1DC5EBE-45F2-BA2C-FC66-D4BCE76F4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C58B4B-912C-C404-9067-8C11F77CBE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14C8A98-9CFC-1838-81B1-416A2DBF7ABB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FD99FAB-E5FB-745B-4BAE-E8F36DC61DD8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0471D0DF-3D68-5704-D860-0BA56721E2E4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2951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_2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84A23-B5EC-1190-64BF-ED7F5479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5530E9-33EE-8AAE-22F1-6191798C34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5FE23E2-5477-C7D1-DBC5-2CAD58A43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80108202-B388-D4DB-CA80-A90F8EB150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1D0EB1D-8B7E-DE3F-3E53-BEA45C01A8F5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  <a:solidFill>
            <a:schemeClr val="tx1">
              <a:lumMod val="65000"/>
              <a:lumOff val="35000"/>
            </a:schemeClr>
          </a:solidFill>
        </p:grpSpPr>
        <p:pic>
          <p:nvPicPr>
            <p:cNvPr id="14" name="Рисунок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AFB9D8D2-E65D-CF51-A825-0F923CDAA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75B82E6-3E38-584F-9F69-A01FB6297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5C925469-DEF2-9ABC-0292-B02879863043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  <a:grpFill/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9F4B378-1B8A-7E54-753C-F8D4D7EEAA18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CF0219B0-EF12-5F56-082D-FA1FA1BA84B7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4369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/>
        </p:nvSpPr>
        <p:spPr>
          <a:xfrm>
            <a:off x="520922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/>
        </p:nvSpPr>
        <p:spPr>
          <a:xfrm>
            <a:off x="2470771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71AF0994-EE0C-931A-01E9-998267E95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238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5" name="Текст 53">
            <a:extLst>
              <a:ext uri="{FF2B5EF4-FFF2-40B4-BE49-F238E27FC236}">
                <a16:creationId xmlns:a16="http://schemas.microsoft.com/office/drawing/2014/main" id="{0D9A41DE-5BA8-088C-79B0-D7630EC7D9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23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5D16F426-0B1E-78EF-8C5F-6EC447A9B816}"/>
              </a:ext>
            </a:extLst>
          </p:cNvPr>
          <p:cNvSpPr/>
          <p:nvPr/>
        </p:nvSpPr>
        <p:spPr>
          <a:xfrm>
            <a:off x="3419105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138E5195-956A-B906-59E5-90190CD8C865}"/>
              </a:ext>
            </a:extLst>
          </p:cNvPr>
          <p:cNvSpPr>
            <a:spLocks noChangeAspect="1"/>
          </p:cNvSpPr>
          <p:nvPr/>
        </p:nvSpPr>
        <p:spPr>
          <a:xfrm>
            <a:off x="5368954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59" name="Текст 53">
            <a:extLst>
              <a:ext uri="{FF2B5EF4-FFF2-40B4-BE49-F238E27FC236}">
                <a16:creationId xmlns:a16="http://schemas.microsoft.com/office/drawing/2014/main" id="{0194043E-7870-9353-0940-84093365A6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25747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0" name="Текст 53">
            <a:extLst>
              <a:ext uri="{FF2B5EF4-FFF2-40B4-BE49-F238E27FC236}">
                <a16:creationId xmlns:a16="http://schemas.microsoft.com/office/drawing/2014/main" id="{D2D0F521-3E24-3B42-5BC0-60827C17E7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574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AF24B6E0-A4E9-4D30-D935-A36639B52B94}"/>
              </a:ext>
            </a:extLst>
          </p:cNvPr>
          <p:cNvSpPr/>
          <p:nvPr/>
        </p:nvSpPr>
        <p:spPr>
          <a:xfrm>
            <a:off x="6317288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54DAF0C8-F9D3-35CB-EB9B-61C2CCD5457B}"/>
              </a:ext>
            </a:extLst>
          </p:cNvPr>
          <p:cNvSpPr>
            <a:spLocks noChangeAspect="1"/>
          </p:cNvSpPr>
          <p:nvPr/>
        </p:nvSpPr>
        <p:spPr>
          <a:xfrm>
            <a:off x="8267137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64" name="Текст 53">
            <a:extLst>
              <a:ext uri="{FF2B5EF4-FFF2-40B4-BE49-F238E27FC236}">
                <a16:creationId xmlns:a16="http://schemas.microsoft.com/office/drawing/2014/main" id="{EF5062D6-2D59-B038-0635-38FDB78144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9428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5" name="Текст 53">
            <a:extLst>
              <a:ext uri="{FF2B5EF4-FFF2-40B4-BE49-F238E27FC236}">
                <a16:creationId xmlns:a16="http://schemas.microsoft.com/office/drawing/2014/main" id="{1A39BCCA-61AF-8C8D-CD23-974D3E358E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942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A9497831-BC3F-FC88-B22B-57B6FA0F0AA7}"/>
              </a:ext>
            </a:extLst>
          </p:cNvPr>
          <p:cNvSpPr/>
          <p:nvPr/>
        </p:nvSpPr>
        <p:spPr>
          <a:xfrm>
            <a:off x="9215471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8F0B681-172D-AF1C-234E-8E378E02118C}"/>
              </a:ext>
            </a:extLst>
          </p:cNvPr>
          <p:cNvSpPr>
            <a:spLocks noChangeAspect="1"/>
          </p:cNvSpPr>
          <p:nvPr/>
        </p:nvSpPr>
        <p:spPr>
          <a:xfrm>
            <a:off x="11165320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69" name="Текст 53">
            <a:extLst>
              <a:ext uri="{FF2B5EF4-FFF2-40B4-BE49-F238E27FC236}">
                <a16:creationId xmlns:a16="http://schemas.microsoft.com/office/drawing/2014/main" id="{82B00D48-D359-67C9-9798-093C8F43AD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9787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0" name="Текст 53">
            <a:extLst>
              <a:ext uri="{FF2B5EF4-FFF2-40B4-BE49-F238E27FC236}">
                <a16:creationId xmlns:a16="http://schemas.microsoft.com/office/drawing/2014/main" id="{85AC353C-7A8D-C9D0-97CB-23CBAC47F5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4978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5CA34C16-29FD-4230-02A8-81B117C53FF5}"/>
              </a:ext>
            </a:extLst>
          </p:cNvPr>
          <p:cNvSpPr/>
          <p:nvPr/>
        </p:nvSpPr>
        <p:spPr>
          <a:xfrm>
            <a:off x="520922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0A9B1CEF-87A8-60CE-4366-9A5E394EFE74}"/>
              </a:ext>
            </a:extLst>
          </p:cNvPr>
          <p:cNvSpPr>
            <a:spLocks noChangeAspect="1"/>
          </p:cNvSpPr>
          <p:nvPr/>
        </p:nvSpPr>
        <p:spPr>
          <a:xfrm>
            <a:off x="2470771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74" name="Текст 53">
            <a:extLst>
              <a:ext uri="{FF2B5EF4-FFF2-40B4-BE49-F238E27FC236}">
                <a16:creationId xmlns:a16="http://schemas.microsoft.com/office/drawing/2014/main" id="{2C27F2DE-8CB4-9F67-EDEE-1F48AE94E2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38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5" name="Текст 53">
            <a:extLst>
              <a:ext uri="{FF2B5EF4-FFF2-40B4-BE49-F238E27FC236}">
                <a16:creationId xmlns:a16="http://schemas.microsoft.com/office/drawing/2014/main" id="{2ADF5DE8-A636-EF28-C6E1-D5E408DF96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23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EA29BB32-CA50-213F-598D-E8CE08D735F9}"/>
              </a:ext>
            </a:extLst>
          </p:cNvPr>
          <p:cNvSpPr/>
          <p:nvPr/>
        </p:nvSpPr>
        <p:spPr>
          <a:xfrm>
            <a:off x="3419105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B78391CB-79F8-B87A-75B2-C0CA52DB05B4}"/>
              </a:ext>
            </a:extLst>
          </p:cNvPr>
          <p:cNvSpPr>
            <a:spLocks noChangeAspect="1"/>
          </p:cNvSpPr>
          <p:nvPr/>
        </p:nvSpPr>
        <p:spPr>
          <a:xfrm>
            <a:off x="5368954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sp>
        <p:nvSpPr>
          <p:cNvPr id="79" name="Текст 53">
            <a:extLst>
              <a:ext uri="{FF2B5EF4-FFF2-40B4-BE49-F238E27FC236}">
                <a16:creationId xmlns:a16="http://schemas.microsoft.com/office/drawing/2014/main" id="{29A5EC6B-C0E5-78B2-9B32-C8B9164D09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5747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0" name="Текст 53">
            <a:extLst>
              <a:ext uri="{FF2B5EF4-FFF2-40B4-BE49-F238E27FC236}">
                <a16:creationId xmlns:a16="http://schemas.microsoft.com/office/drawing/2014/main" id="{594BC083-A891-DEE6-5FF1-59DC0044DA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2574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CC6252C-A3F2-57A0-F8C5-8403CE0705A4}"/>
              </a:ext>
            </a:extLst>
          </p:cNvPr>
          <p:cNvSpPr/>
          <p:nvPr/>
        </p:nvSpPr>
        <p:spPr>
          <a:xfrm>
            <a:off x="6317288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4BFCFB3F-A6CA-52E2-5134-46350F514147}"/>
              </a:ext>
            </a:extLst>
          </p:cNvPr>
          <p:cNvSpPr>
            <a:spLocks noChangeAspect="1"/>
          </p:cNvSpPr>
          <p:nvPr/>
        </p:nvSpPr>
        <p:spPr>
          <a:xfrm>
            <a:off x="8267137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07</a:t>
            </a:r>
          </a:p>
        </p:txBody>
      </p:sp>
      <p:sp>
        <p:nvSpPr>
          <p:cNvPr id="84" name="Текст 53">
            <a:extLst>
              <a:ext uri="{FF2B5EF4-FFF2-40B4-BE49-F238E27FC236}">
                <a16:creationId xmlns:a16="http://schemas.microsoft.com/office/drawing/2014/main" id="{87B2D0D9-EAA4-3CC6-B583-F78823322A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9428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5" name="Текст 53">
            <a:extLst>
              <a:ext uri="{FF2B5EF4-FFF2-40B4-BE49-F238E27FC236}">
                <a16:creationId xmlns:a16="http://schemas.microsoft.com/office/drawing/2014/main" id="{2B5B88C0-9566-18B3-C85F-64AD84D8F9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942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E043C838-EEA0-6234-3B93-38F4FDE8E48D}"/>
              </a:ext>
            </a:extLst>
          </p:cNvPr>
          <p:cNvSpPr/>
          <p:nvPr/>
        </p:nvSpPr>
        <p:spPr>
          <a:xfrm>
            <a:off x="9215471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9A3066F-FC70-F487-310A-84DC1C8225BA}"/>
              </a:ext>
            </a:extLst>
          </p:cNvPr>
          <p:cNvSpPr>
            <a:spLocks noChangeAspect="1"/>
          </p:cNvSpPr>
          <p:nvPr/>
        </p:nvSpPr>
        <p:spPr>
          <a:xfrm>
            <a:off x="11165320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08</a:t>
            </a:r>
          </a:p>
        </p:txBody>
      </p:sp>
      <p:sp>
        <p:nvSpPr>
          <p:cNvPr id="89" name="Текст 53">
            <a:extLst>
              <a:ext uri="{FF2B5EF4-FFF2-40B4-BE49-F238E27FC236}">
                <a16:creationId xmlns:a16="http://schemas.microsoft.com/office/drawing/2014/main" id="{17E17090-97A9-4FB9-B86A-4393EDD16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9787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0" name="Текст 53">
            <a:extLst>
              <a:ext uri="{FF2B5EF4-FFF2-40B4-BE49-F238E27FC236}">
                <a16:creationId xmlns:a16="http://schemas.microsoft.com/office/drawing/2014/main" id="{1E05233F-8C33-8D47-242D-3714768E58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78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F244128-EC1C-D4A0-E113-961E4B47DB2B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3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89DDC5A7-6093-13F3-3A77-B0012CE46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436E4B9-AD52-08B6-08A0-A8DA5809B6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8AAB73DF-FD18-ED53-DD5A-405190D29493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DA7F532-24CD-8284-9ED6-76EC2BC1967F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2FE4F98-0948-613C-CFA0-0047450A8618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953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внимание_текст_текст вблоке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646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61D4C-E6E9-C83D-C332-893503464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443038"/>
            <a:ext cx="10417175" cy="6207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Важный текст в 2 строки со знаком слева</a:t>
            </a:r>
            <a:br>
              <a:rPr lang="ru-RU" dirty="0"/>
            </a:br>
            <a:r>
              <a:rPr lang="ru-RU" dirty="0"/>
              <a:t>Важный текст в 2 строки со знаком слева</a:t>
            </a:r>
            <a:endParaRPr lang="en-RU" dirty="0"/>
          </a:p>
        </p:txBody>
      </p:sp>
      <p:grpSp>
        <p:nvGrpSpPr>
          <p:cNvPr id="5" name="Группа 22">
            <a:extLst>
              <a:ext uri="{FF2B5EF4-FFF2-40B4-BE49-F238E27FC236}">
                <a16:creationId xmlns:a16="http://schemas.microsoft.com/office/drawing/2014/main" id="{3E67AEC7-8694-F3D7-1D52-F1A18DD593C4}"/>
              </a:ext>
            </a:extLst>
          </p:cNvPr>
          <p:cNvGrpSpPr/>
          <p:nvPr/>
        </p:nvGrpSpPr>
        <p:grpSpPr>
          <a:xfrm>
            <a:off x="515938" y="1528839"/>
            <a:ext cx="476883" cy="440395"/>
            <a:chOff x="6075758" y="1722804"/>
            <a:chExt cx="145464" cy="134334"/>
          </a:xfrm>
        </p:grpSpPr>
        <p:pic>
          <p:nvPicPr>
            <p:cNvPr id="6" name="Рисунок 23">
              <a:extLst>
                <a:ext uri="{FF2B5EF4-FFF2-40B4-BE49-F238E27FC236}">
                  <a16:creationId xmlns:a16="http://schemas.microsoft.com/office/drawing/2014/main" id="{43DF2E83-8492-E576-9929-29B7E788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75758" y="1722804"/>
              <a:ext cx="145464" cy="1322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8A62E8-65B6-B1A0-A8B3-CB591BE96452}"/>
                </a:ext>
              </a:extLst>
            </p:cNvPr>
            <p:cNvSpPr txBox="1"/>
            <p:nvPr/>
          </p:nvSpPr>
          <p:spPr>
            <a:xfrm>
              <a:off x="6130857" y="1744481"/>
              <a:ext cx="31783" cy="11265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  <a:cs typeface="+mn-cs"/>
                </a:rPr>
                <a:t>!</a:t>
              </a:r>
            </a:p>
          </p:txBody>
        </p:sp>
      </p:grpSp>
      <p:cxnSp>
        <p:nvCxnSpPr>
          <p:cNvPr id="8" name="Прямая соединительная линия 25">
            <a:extLst>
              <a:ext uri="{FF2B5EF4-FFF2-40B4-BE49-F238E27FC236}">
                <a16:creationId xmlns:a16="http://schemas.microsoft.com/office/drawing/2014/main" id="{2B269F6F-4E3D-2756-1BEA-442DB901C1F4}"/>
              </a:ext>
            </a:extLst>
          </p:cNvPr>
          <p:cNvCxnSpPr>
            <a:cxnSpLocks/>
          </p:cNvCxnSpPr>
          <p:nvPr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8BDB6-3117-67AD-286C-59486C20C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673350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96136C-A311-F482-30FB-C53ACCAF33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81" y="3112965"/>
            <a:ext cx="4157662" cy="54451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en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AB6114-F74D-ADE0-5219-5A8113A4B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884613"/>
            <a:ext cx="3935150" cy="2532062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18" name="Скругленный прямоугольник 34">
            <a:extLst>
              <a:ext uri="{FF2B5EF4-FFF2-40B4-BE49-F238E27FC236}">
                <a16:creationId xmlns:a16="http://schemas.microsoft.com/office/drawing/2014/main" id="{2F3612BD-FAE7-C0CC-87A6-A722580AC2A1}"/>
              </a:ext>
            </a:extLst>
          </p:cNvPr>
          <p:cNvSpPr/>
          <p:nvPr/>
        </p:nvSpPr>
        <p:spPr>
          <a:xfrm>
            <a:off x="4649512" y="2245881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D2F002-5D5F-010C-7AE6-DB8ED134D7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13723" y="2388394"/>
            <a:ext cx="625938" cy="5699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800" b="0" i="0">
                <a:latin typeface="SB Sans Display Light" panose="020B0303040504020204" pitchFamily="34" charset="0"/>
              </a:defRPr>
            </a:lvl1pPr>
          </a:lstStyle>
          <a:p>
            <a:r>
              <a:rPr lang="ru-RU"/>
              <a:t>иконка</a:t>
            </a:r>
            <a:endParaRPr lang="en-RU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2BC9930-E4EB-75DD-2E6D-98B9AAFDDF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7483" y="2951439"/>
            <a:ext cx="5643036" cy="28428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ru-RU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226F5EB-A74C-F43E-20A7-59C864D1F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925" y="2444673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1C3939D-5C25-3CF8-FB5F-2E32F1ABDB0F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3" name="Рисунок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B0AF90C8-9902-ACE4-A12C-E5B951539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4866F6D-954F-9259-71B1-AA490FDF0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CEB192A-95FA-5241-4B15-AA5EE30AAF0A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CB5E5DD-F8BC-73FE-335F-0E190AF9C42E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B771A05-04FD-8AD2-6595-344DE29C965D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8735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2F9C0AC-4DAC-2BE6-3494-66D18FD775F6}"/>
              </a:ext>
            </a:extLst>
          </p:cNvPr>
          <p:cNvSpPr/>
          <p:nvPr userDrawn="1"/>
        </p:nvSpPr>
        <p:spPr>
          <a:xfrm>
            <a:off x="515938" y="441325"/>
            <a:ext cx="11160125" cy="655954"/>
          </a:xfrm>
          <a:prstGeom prst="roundRect">
            <a:avLst>
              <a:gd name="adj" fmla="val 50000"/>
            </a:avLst>
          </a:prstGeom>
          <a:solidFill>
            <a:srgbClr val="1717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E9B7D-F413-9479-8A34-58B672C333B7}"/>
              </a:ext>
            </a:extLst>
          </p:cNvPr>
          <p:cNvSpPr txBox="1"/>
          <p:nvPr userDrawn="1"/>
        </p:nvSpPr>
        <p:spPr>
          <a:xfrm>
            <a:off x="692096" y="595663"/>
            <a:ext cx="3016653" cy="313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300" dirty="0">
                <a:solidFill>
                  <a:srgbClr val="F4F4F4">
                    <a:alpha val="47000"/>
                  </a:srgbClr>
                </a:solidFill>
                <a:latin typeface="+mn-lt"/>
              </a:rPr>
              <a:t>DE-INFLUENCING</a:t>
            </a:r>
            <a:endParaRPr lang="ru-RU" sz="1400" spc="300" dirty="0">
              <a:solidFill>
                <a:srgbClr val="F4F4F4">
                  <a:alpha val="47000"/>
                </a:srgbClr>
              </a:solidFill>
              <a:latin typeface="+mn-l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9952110-2FBE-8FBE-21FD-7295BDC799DB}"/>
              </a:ext>
            </a:extLst>
          </p:cNvPr>
          <p:cNvGrpSpPr/>
          <p:nvPr userDrawn="1"/>
        </p:nvGrpSpPr>
        <p:grpSpPr>
          <a:xfrm>
            <a:off x="8689298" y="672500"/>
            <a:ext cx="2706349" cy="236847"/>
            <a:chOff x="9967527" y="342086"/>
            <a:chExt cx="1708535" cy="149523"/>
          </a:xfrm>
          <a:solidFill>
            <a:srgbClr val="BFBFBF">
              <a:alpha val="45000"/>
            </a:srgbClr>
          </a:solidFill>
        </p:grpSpPr>
        <p:pic>
          <p:nvPicPr>
            <p:cNvPr id="10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A0D8A53B-1119-62D0-656D-90687F2049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ECCF0C0-30A2-09B6-DD3A-90609A2C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5AE2BF1-8403-ED89-518A-C4B912262DBA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  <a:grpFill/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4FFC4CC4-4182-6F43-80FA-C54EF909948D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8AB57CC4-9CFB-7583-8E03-D6474059A9E2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5260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5D3D1-ADEA-40F0-ADCC-C16A42EE2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DFE98F-6FC5-4337-8D7C-C988EC6DD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6096C-074A-4A9A-A6D1-87390DEA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6776-EEF7-4D9E-A56A-6DDFB8134EE3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3C4B5B-7FD4-4F33-8D9A-2F7E0D376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A23E8E-07CB-4D25-957E-6E7EC05F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4CF5-1FC6-4AC6-9802-22F4C797F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576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70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с по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8530220" cy="590931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58" y="967706"/>
            <a:ext cx="8523826" cy="341632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55B40DD-5935-3A6C-7E41-C4B89DBDDCEE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12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138392E0-6AC6-823E-50DC-909AE364AA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F3F6CDB-45ED-A2D8-943D-D081F3CD8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59B20FF-C548-ED1A-E7F1-754836FE224C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37FCDA6A-EF72-0F5A-7734-81B0BA3DD4E6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5FB50013-EF0E-6721-8649-C455F15228B4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102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с на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51AC69-0FB4-4C53-BE68-23F262402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764875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B8C1EA8-29B6-3EF8-BBD8-A34CECDAE7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312" y="371055"/>
            <a:ext cx="1664879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/>
              <a:t>Надзаголовок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A9DD74-5F5F-8D6A-9E6C-45D4FE9723F5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3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7660AA0E-24E1-EDDF-4E23-BA1BB60210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7A9C1D4-2EAE-16D1-FBC5-D691F52CA1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D29F9B8-3F6A-5F19-77D8-A488156E5591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86B1D86-54CF-380C-A9F1-E207ACC9F734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19558694-12FD-D6AD-27AF-4E300C704F8A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926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риант_верстки_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4AB4AB7-D086-60EC-4F86-FEAD7D1E51F5}"/>
              </a:ext>
            </a:extLst>
          </p:cNvPr>
          <p:cNvSpPr/>
          <p:nvPr/>
        </p:nvSpPr>
        <p:spPr>
          <a:xfrm>
            <a:off x="4649512" y="2245881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4EF6ADC-C94F-E00B-2B60-F356116041DC}"/>
              </a:ext>
            </a:extLst>
          </p:cNvPr>
          <p:cNvCxnSpPr>
            <a:cxnSpLocks/>
          </p:cNvCxnSpPr>
          <p:nvPr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id="{582267E8-06C6-99B0-F7C5-259DE334A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9661" y="2513538"/>
            <a:ext cx="1983235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FEC27975-B680-8E48-B8E4-BD6F176ACE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661" y="3012301"/>
            <a:ext cx="3299301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13750" indent="-21375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Основной текст с буллитами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498D740D-FB27-09A8-7F13-EA5DE9105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42" y="2513538"/>
            <a:ext cx="1890902" cy="3693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853D0392-29B0-979F-F7B0-E4D022F6A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766" y="3012301"/>
            <a:ext cx="2907206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Текст на две-три строчки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7A2C47D1-AAD5-9ED9-9870-8FA1F9D3F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190" y="3962560"/>
            <a:ext cx="3264355" cy="132036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213750" indent="-213750">
              <a:spcBef>
                <a:spcPts val="0"/>
              </a:spcBef>
              <a:spcAft>
                <a:spcPts val="600"/>
              </a:spcAft>
              <a:buClr>
                <a:srgbClr val="44E1B6"/>
              </a:buClr>
              <a:buSzPct val="140000"/>
              <a:buFont typeface="Arial" panose="020B0604020202020204" pitchFamily="34" charset="0"/>
              <a:buChar char="•"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Менее важный текст</a:t>
            </a:r>
          </a:p>
          <a:p>
            <a:pPr lvl="0"/>
            <a:r>
              <a:rPr lang="ru-RU" dirty="0"/>
              <a:t>В формате буллитов</a:t>
            </a:r>
          </a:p>
          <a:p>
            <a:pPr lvl="0"/>
            <a:r>
              <a:rPr lang="ru-RU" dirty="0"/>
              <a:t>На четыре- пять строчек,</a:t>
            </a:r>
          </a:p>
          <a:p>
            <a:pPr lvl="0"/>
            <a:r>
              <a:rPr lang="ru-RU" dirty="0"/>
              <a:t>Возможно немного больше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28E07EEF-A08A-CB74-B928-DF28747462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7" y="1586438"/>
            <a:ext cx="749916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Важная информация, на которую необходимо обратить внимание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E0152BB-8F7A-8F03-67B0-ABBFD5CD36C6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6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A5EE5CE6-47B9-B7F5-57EF-C3D1535DF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A545E9F-8C43-5322-E3CD-B6ABFE957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A6DDFFA-2AB4-4616-D69D-92AD5CEAD929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CD39769-3915-19B1-FD8F-00783A21EB77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82F7C8B0-8B6E-EA1C-A873-8F7FA6612B3A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7500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риант_верстки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40B715A1-16FC-F6FA-8406-9CA04D1B364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5132" y="3872535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текста_3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657E84C-5857-B131-1B2D-D14D8657700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550" y="1278957"/>
            <a:ext cx="4992053" cy="3890368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2000">
                <a:solidFill>
                  <a:srgbClr val="ACB0B5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US" dirty="0"/>
              <a:t>PNG </a:t>
            </a:r>
            <a:r>
              <a:rPr lang="ru-RU" dirty="0"/>
              <a:t>картинка или схема. Таблица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D0CCA9-D94B-1DB8-757A-5B4B1B13B99A}"/>
              </a:ext>
            </a:extLst>
          </p:cNvPr>
          <p:cNvSpPr/>
          <p:nvPr/>
        </p:nvSpPr>
        <p:spPr>
          <a:xfrm>
            <a:off x="0" y="5169325"/>
            <a:ext cx="12192000" cy="168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25A52FC-F2EA-A9FE-A16A-20E07E20102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35132" y="2575746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текста_2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EAD535E-FAF8-8CC8-192E-DD15B1D94D0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35132" y="1278957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9CD7743-54DB-81C3-18C7-325887396C67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4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47478115-05C9-A0E7-45F8-1FD9068159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B1BCD8A-D602-5E91-A703-D6B7BDE13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508A7EF-4691-4C87-97A4-6E9C1260B520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61938527-37BD-A8ED-44A4-5931ACAE6E19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D775F552-4AE5-DC65-3C4A-3633CBDC5D7F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426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риант_верстки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11398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345779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D690C34-26B8-B5A4-3B27-7D0BC4B638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825625"/>
            <a:ext cx="11160095" cy="459105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A71EB81-B7BD-F405-84EC-E2B2D8876295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4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B48F69E4-2B2E-F896-AAFA-B74F800285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760F4C6-6BAA-28F3-FD29-BE57391EB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4423F3F0-DB2D-039E-9334-40808DBD4337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FC45CF2-6E20-098F-DC5D-92B84EB2754F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A0D07D3E-C375-4C86-D847-7F8B3F1D3599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922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фра в заголовке + 3 таблиц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170D8-569B-2C26-0FEC-C77CD8E6B350}"/>
              </a:ext>
            </a:extLst>
          </p:cNvPr>
          <p:cNvSpPr/>
          <p:nvPr/>
        </p:nvSpPr>
        <p:spPr>
          <a:xfrm>
            <a:off x="1" y="7522"/>
            <a:ext cx="8210348" cy="684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3A27000-234E-1D17-A514-E3B306D78C4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8508" y="3338941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445C4BBB-3D80-2A82-8A5F-3F0DB77D22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525141"/>
            <a:ext cx="7294925" cy="130422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C58B2C7-09E5-2442-829A-43CD8CD0DF4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508" y="3752524"/>
            <a:ext cx="7294925" cy="1573191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A61BF22B-EECF-6EE0-6787-251447FD9D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07263" y="2744118"/>
            <a:ext cx="3180293" cy="273120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345779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EB07708-B2D8-D388-4BE4-36C256E149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508" y="1123806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2B92F17-D97D-959C-D50F-3E0A528012E6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3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D2F1B502-B97B-B0EA-AB1D-1BDCB1A3B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2C0A2B4-1DF8-E5B6-FD65-772B7535EB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B6C7E68-081D-297C-E192-3190C632EC22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3D7604D-3FED-0374-3815-3F8E394F4FE2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4AB6B5A1-B48A-F8D4-8446-D2045E23D4D6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9161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диаграмм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FCDF893-4E22-4A96-E3AC-F56F4A8A2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8309B7E3-AC78-4884-9AE2-786D14357E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B61EE-202E-1B5F-F91B-F17BB95CA2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07E5488-1FF2-4089-4E52-2787A31865F8}"/>
              </a:ext>
            </a:extLst>
          </p:cNvPr>
          <p:cNvGrpSpPr/>
          <p:nvPr userDrawn="1"/>
        </p:nvGrpSpPr>
        <p:grpSpPr>
          <a:xfrm>
            <a:off x="9967527" y="342086"/>
            <a:ext cx="1708535" cy="149523"/>
            <a:chOff x="9967527" y="342086"/>
            <a:chExt cx="1708535" cy="149523"/>
          </a:xfrm>
        </p:grpSpPr>
        <p:pic>
          <p:nvPicPr>
            <p:cNvPr id="7" name="Рисунок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DA1A6655-76AC-9894-D869-72A38D2B49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C0B0032-7C4A-D457-F9E9-E85B63905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8E5A8B1-4DA6-45C4-8235-AC819054541B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F5CF54EF-C84D-F03D-383E-B5A690A26401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9560AE0F-0D6D-84CE-7F58-0EF579565BB6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05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16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69" r:id="rId22"/>
    <p:sldLayoutId id="2147483771" r:id="rId23"/>
    <p:sldLayoutId id="2147483770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sv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sv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hyperlink" Target="https://www.tiktok.com/@maddiebwells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EAFAE-13AC-49CE-8661-5BE409045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FD5DA-0609-8DC0-763E-E46C0034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C7E1FBD-D630-7AE9-1F5B-94DBB8F2B7B6}"/>
              </a:ext>
            </a:extLst>
          </p:cNvPr>
          <p:cNvGrpSpPr/>
          <p:nvPr/>
        </p:nvGrpSpPr>
        <p:grpSpPr>
          <a:xfrm>
            <a:off x="1575371" y="4323189"/>
            <a:ext cx="9041258" cy="1522977"/>
            <a:chOff x="631190" y="4534923"/>
            <a:chExt cx="9041258" cy="1522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381A7D-316E-5E1F-AD8F-105C0DA260EF}"/>
                </a:ext>
              </a:extLst>
            </p:cNvPr>
            <p:cNvSpPr txBox="1"/>
            <p:nvPr/>
          </p:nvSpPr>
          <p:spPr>
            <a:xfrm>
              <a:off x="631190" y="4534923"/>
              <a:ext cx="90412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spc="300" dirty="0">
                  <a:gradFill>
                    <a:gsLst>
                      <a:gs pos="7000">
                        <a:schemeClr val="accent1"/>
                      </a:gs>
                      <a:gs pos="10000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21594000" scaled="0"/>
                  </a:gradFill>
                  <a:latin typeface="+mj-lt"/>
                </a:rPr>
                <a:t>DE-INFLUENCING</a:t>
              </a:r>
              <a:endParaRPr lang="ru-RU" sz="7200" spc="300" dirty="0">
                <a:gradFill>
                  <a:gsLst>
                    <a:gs pos="700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21594000" scaled="0"/>
                </a:gra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269C1C-FCE9-3832-4336-412773A250FC}"/>
                </a:ext>
              </a:extLst>
            </p:cNvPr>
            <p:cNvSpPr txBox="1"/>
            <p:nvPr/>
          </p:nvSpPr>
          <p:spPr>
            <a:xfrm>
              <a:off x="1348401" y="5596235"/>
              <a:ext cx="76068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spc="300" dirty="0">
                  <a:solidFill>
                    <a:schemeClr val="bg1"/>
                  </a:solidFill>
                  <a:latin typeface="SB Sans Display Light" panose="020B0303040504020204" pitchFamily="34" charset="0"/>
                </a:rPr>
                <a:t>потеря влияния или новая сила?</a:t>
              </a: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D1FC842-B70C-E8AA-9777-C4289C859E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15" y="402617"/>
            <a:ext cx="1101425" cy="518035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D939A11-82A1-6AA0-4C5C-FCD5EBB626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0" cy="0"/>
          </a:xfr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DB9DA23-3D2C-AD9D-FB5F-70B3EDE083F7}"/>
              </a:ext>
            </a:extLst>
          </p:cNvPr>
          <p:cNvGrpSpPr/>
          <p:nvPr/>
        </p:nvGrpSpPr>
        <p:grpSpPr>
          <a:xfrm>
            <a:off x="8967634" y="445980"/>
            <a:ext cx="2706349" cy="236847"/>
            <a:chOff x="9967527" y="342086"/>
            <a:chExt cx="1708535" cy="149523"/>
          </a:xfrm>
          <a:solidFill>
            <a:srgbClr val="BFBFBF">
              <a:alpha val="45000"/>
            </a:srgbClr>
          </a:solidFill>
        </p:grpSpPr>
        <p:pic>
          <p:nvPicPr>
            <p:cNvPr id="34" name="Рисунок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CE822295-926B-29D5-AC81-2B590AE84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B9110941-4A68-879A-3D06-835CD5D07A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CC26C68C-B82B-68BC-CA24-2EFDAA278493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  <a:grpFill/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94DA498A-FC00-4275-4427-7925C0FC69E9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372A659D-D318-EE31-9893-0726458E06F2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AEFF782-9D7E-8DAD-17E9-642D05679C7B}"/>
              </a:ext>
            </a:extLst>
          </p:cNvPr>
          <p:cNvSpPr/>
          <p:nvPr/>
        </p:nvSpPr>
        <p:spPr>
          <a:xfrm>
            <a:off x="4238513" y="6092825"/>
            <a:ext cx="3809304" cy="323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Евгения Лысенко | Директор по стратегии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1DE7C-880A-079E-125D-82D5901D33E2}"/>
              </a:ext>
            </a:extLst>
          </p:cNvPr>
          <p:cNvSpPr txBox="1"/>
          <p:nvPr/>
        </p:nvSpPr>
        <p:spPr>
          <a:xfrm>
            <a:off x="6003635" y="6106105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  <a:latin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2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E80DB-F71C-8A9B-5C04-1D87482C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олилиния: фигура 65">
            <a:extLst>
              <a:ext uri="{FF2B5EF4-FFF2-40B4-BE49-F238E27FC236}">
                <a16:creationId xmlns:a16="http://schemas.microsoft.com/office/drawing/2014/main" id="{746BFC9C-5694-F2A8-7A69-3A43FDD9A949}"/>
              </a:ext>
            </a:extLst>
          </p:cNvPr>
          <p:cNvSpPr/>
          <p:nvPr/>
        </p:nvSpPr>
        <p:spPr>
          <a:xfrm>
            <a:off x="515938" y="1593221"/>
            <a:ext cx="6192837" cy="4507159"/>
          </a:xfrm>
          <a:custGeom>
            <a:avLst/>
            <a:gdLst>
              <a:gd name="csX0" fmla="*/ 257573 w 6192837"/>
              <a:gd name="csY0" fmla="*/ 0 h 4507159"/>
              <a:gd name="csX1" fmla="*/ 5935264 w 6192837"/>
              <a:gd name="csY1" fmla="*/ 0 h 4507159"/>
              <a:gd name="csX2" fmla="*/ 6192837 w 6192837"/>
              <a:gd name="csY2" fmla="*/ 257573 h 4507159"/>
              <a:gd name="csX3" fmla="*/ 6192837 w 6192837"/>
              <a:gd name="csY3" fmla="*/ 3685071 h 4507159"/>
              <a:gd name="csX4" fmla="*/ 5935264 w 6192837"/>
              <a:gd name="csY4" fmla="*/ 3942644 h 4507159"/>
              <a:gd name="csX5" fmla="*/ 1836445 w 6192837"/>
              <a:gd name="csY5" fmla="*/ 3942644 h 4507159"/>
              <a:gd name="csX6" fmla="*/ 1836445 w 6192837"/>
              <a:gd name="csY6" fmla="*/ 4301170 h 4507159"/>
              <a:gd name="csX7" fmla="*/ 1630456 w 6192837"/>
              <a:gd name="csY7" fmla="*/ 4507159 h 4507159"/>
              <a:gd name="csX8" fmla="*/ 205989 w 6192837"/>
              <a:gd name="csY8" fmla="*/ 4507159 h 4507159"/>
              <a:gd name="csX9" fmla="*/ 0 w 6192837"/>
              <a:gd name="csY9" fmla="*/ 4301170 h 4507159"/>
              <a:gd name="csX10" fmla="*/ 0 w 6192837"/>
              <a:gd name="csY10" fmla="*/ 3685071 h 4507159"/>
              <a:gd name="csX11" fmla="*/ 0 w 6192837"/>
              <a:gd name="csY11" fmla="*/ 3111495 h 4507159"/>
              <a:gd name="csX12" fmla="*/ 0 w 6192837"/>
              <a:gd name="csY12" fmla="*/ 257573 h 4507159"/>
              <a:gd name="csX13" fmla="*/ 257573 w 6192837"/>
              <a:gd name="csY13" fmla="*/ 0 h 45071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6192837" h="4507159">
                <a:moveTo>
                  <a:pt x="257573" y="0"/>
                </a:moveTo>
                <a:lnTo>
                  <a:pt x="5935264" y="0"/>
                </a:lnTo>
                <a:cubicBezTo>
                  <a:pt x="6077518" y="0"/>
                  <a:pt x="6192837" y="115319"/>
                  <a:pt x="6192837" y="257573"/>
                </a:cubicBezTo>
                <a:lnTo>
                  <a:pt x="6192837" y="3685071"/>
                </a:lnTo>
                <a:cubicBezTo>
                  <a:pt x="6192837" y="3827325"/>
                  <a:pt x="6077518" y="3942644"/>
                  <a:pt x="5935264" y="3942644"/>
                </a:cubicBezTo>
                <a:lnTo>
                  <a:pt x="1836445" y="3942644"/>
                </a:lnTo>
                <a:lnTo>
                  <a:pt x="1836445" y="4301170"/>
                </a:lnTo>
                <a:cubicBezTo>
                  <a:pt x="1836445" y="4414935"/>
                  <a:pt x="1744221" y="4507159"/>
                  <a:pt x="1630456" y="4507159"/>
                </a:cubicBezTo>
                <a:lnTo>
                  <a:pt x="205989" y="4507159"/>
                </a:lnTo>
                <a:cubicBezTo>
                  <a:pt x="92224" y="4507159"/>
                  <a:pt x="0" y="4414935"/>
                  <a:pt x="0" y="4301170"/>
                </a:cubicBezTo>
                <a:lnTo>
                  <a:pt x="0" y="3685071"/>
                </a:lnTo>
                <a:lnTo>
                  <a:pt x="0" y="3111495"/>
                </a:lnTo>
                <a:lnTo>
                  <a:pt x="0" y="257573"/>
                </a:lnTo>
                <a:cubicBezTo>
                  <a:pt x="0" y="115319"/>
                  <a:pt x="115319" y="0"/>
                  <a:pt x="25757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7000">
                <a:schemeClr val="tx1"/>
              </a:gs>
            </a:gsLst>
            <a:lin ang="17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E57BA-43B8-14D3-8758-CE78E3F09235}"/>
              </a:ext>
            </a:extLst>
          </p:cNvPr>
          <p:cNvSpPr txBox="1"/>
          <p:nvPr/>
        </p:nvSpPr>
        <p:spPr>
          <a:xfrm>
            <a:off x="655208" y="1744057"/>
            <a:ext cx="5196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n-lt"/>
              </a:rPr>
              <a:t>Формат, который идеально лег в тренд: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9C58B-2225-D251-D595-EC4D19FB732B}"/>
              </a:ext>
            </a:extLst>
          </p:cNvPr>
          <p:cNvSpPr txBox="1"/>
          <p:nvPr/>
        </p:nvSpPr>
        <p:spPr>
          <a:xfrm>
            <a:off x="692096" y="2804451"/>
            <a:ext cx="501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  <a:latin typeface="+mn-lt"/>
              </a:rPr>
              <a:t>онлайн-стримы без монтажа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E3DFBD3-81E8-A0EF-9413-7E4E98D11F54}"/>
              </a:ext>
            </a:extLst>
          </p:cNvPr>
          <p:cNvSpPr/>
          <p:nvPr/>
        </p:nvSpPr>
        <p:spPr>
          <a:xfrm>
            <a:off x="4552835" y="1451096"/>
            <a:ext cx="1886849" cy="25908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будьте естественны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50A1E6-59BB-00DF-33B7-85C2B3E66D1C}"/>
              </a:ext>
            </a:extLst>
          </p:cNvPr>
          <p:cNvSpPr txBox="1"/>
          <p:nvPr/>
        </p:nvSpPr>
        <p:spPr>
          <a:xfrm>
            <a:off x="692096" y="3646860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SB Sans Display Light" panose="020B0303040504020204" pitchFamily="34" charset="0"/>
              </a:rPr>
              <a:t>Нет монтажа = невозможно скрыть неточности</a:t>
            </a:r>
          </a:p>
          <a:p>
            <a:pPr marL="285750" indent="-28575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SB Sans Display Light" panose="020B0303040504020204" pitchFamily="34" charset="0"/>
              </a:rPr>
              <a:t>Живая реакция = доверие выше</a:t>
            </a:r>
          </a:p>
          <a:p>
            <a:pPr marL="285750" indent="-28575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SB Sans Display Light" panose="020B0303040504020204" pitchFamily="34" charset="0"/>
              </a:rPr>
              <a:t>Блогер говорит своим голосом = естественность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FAAF2F-3F21-F19F-154F-C89449DC1EA5}"/>
              </a:ext>
            </a:extLst>
          </p:cNvPr>
          <p:cNvSpPr txBox="1"/>
          <p:nvPr/>
        </p:nvSpPr>
        <p:spPr>
          <a:xfrm>
            <a:off x="9466973" y="1835660"/>
            <a:ext cx="2638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n-lt"/>
              </a:rPr>
              <a:t>Боль аудитории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2C8D37-E616-101F-02B2-FCA23FB8083D}"/>
              </a:ext>
            </a:extLst>
          </p:cNvPr>
          <p:cNvSpPr txBox="1"/>
          <p:nvPr/>
        </p:nvSpPr>
        <p:spPr>
          <a:xfrm>
            <a:off x="9466973" y="2118611"/>
            <a:ext cx="2265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Февраль–март — период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, </a:t>
            </a: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когда подарки нужны </a:t>
            </a:r>
            <a:b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почти каждую неделю, </a:t>
            </a:r>
            <a:b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но каждый раз искать </a:t>
            </a:r>
            <a:b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что-то с нуля — утомительно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9289BF-24C7-7B16-7D44-B8FE2D41C410}"/>
              </a:ext>
            </a:extLst>
          </p:cNvPr>
          <p:cNvSpPr txBox="1"/>
          <p:nvPr/>
        </p:nvSpPr>
        <p:spPr>
          <a:xfrm>
            <a:off x="7083248" y="4518816"/>
            <a:ext cx="2260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+mn-lt"/>
              </a:rPr>
              <a:t>Блогеры в прямом эфире показывают, как одним заказом закрыть подарки </a:t>
            </a:r>
            <a:br>
              <a:rPr lang="ru-RU" sz="1200" dirty="0">
                <a:solidFill>
                  <a:schemeClr val="bg1"/>
                </a:solidFill>
                <a:latin typeface="+mn-lt"/>
              </a:rPr>
            </a:br>
            <a:r>
              <a:rPr lang="ru-RU" sz="1200" dirty="0">
                <a:solidFill>
                  <a:schemeClr val="bg1"/>
                </a:solidFill>
                <a:latin typeface="+mn-lt"/>
              </a:rPr>
              <a:t>на все праздники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E5FB52-F394-6693-F04D-F363ECBDF96A}"/>
              </a:ext>
            </a:extLst>
          </p:cNvPr>
          <p:cNvSpPr txBox="1"/>
          <p:nvPr/>
        </p:nvSpPr>
        <p:spPr>
          <a:xfrm>
            <a:off x="7083248" y="5349813"/>
            <a:ext cx="2383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Сценарии были подобраны под каждого блогера и его аудиторию  с фокусом на разные SKU маркетплейса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594AB6B-CD44-953E-977A-948A1A1B1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" b="223"/>
          <a:stretch>
            <a:fillRect/>
          </a:stretch>
        </p:blipFill>
        <p:spPr>
          <a:xfrm>
            <a:off x="7140574" y="1587275"/>
            <a:ext cx="2038689" cy="2678708"/>
          </a:xfrm>
          <a:prstGeom prst="roundRect">
            <a:avLst>
              <a:gd name="adj" fmla="val 6028"/>
            </a:avLst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8C3D7DC-32FD-1A14-01B5-0BE772F4C400}"/>
              </a:ext>
            </a:extLst>
          </p:cNvPr>
          <p:cNvSpPr txBox="1"/>
          <p:nvPr/>
        </p:nvSpPr>
        <p:spPr>
          <a:xfrm>
            <a:off x="9466974" y="1607355"/>
            <a:ext cx="15740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defRPr sz="1200">
                <a:solidFill>
                  <a:schemeClr val="accent1"/>
                </a:solidFill>
                <a:latin typeface="SB Sans Display Light" panose="020B0303040504020204" pitchFamily="34" charset="0"/>
              </a:defRPr>
            </a:lvl1pPr>
          </a:lstStyle>
          <a:p>
            <a:pPr algn="l"/>
            <a:r>
              <a:rPr lang="ru-RU" sz="1100" dirty="0"/>
              <a:t>кейс Самокат</a:t>
            </a:r>
            <a:endParaRPr lang="en-US" sz="1100" dirty="0"/>
          </a:p>
        </p:txBody>
      </p:sp>
      <p:sp>
        <p:nvSpPr>
          <p:cNvPr id="67" name="Табличка 66">
            <a:extLst>
              <a:ext uri="{FF2B5EF4-FFF2-40B4-BE49-F238E27FC236}">
                <a16:creationId xmlns:a16="http://schemas.microsoft.com/office/drawing/2014/main" id="{32F9E6B6-D489-B709-C412-78AE2B9BC2CD}"/>
              </a:ext>
            </a:extLst>
          </p:cNvPr>
          <p:cNvSpPr/>
          <p:nvPr/>
        </p:nvSpPr>
        <p:spPr>
          <a:xfrm>
            <a:off x="2184506" y="5371528"/>
            <a:ext cx="335754" cy="335754"/>
          </a:xfrm>
          <a:prstGeom prst="plaque">
            <a:avLst>
              <a:gd name="adj" fmla="val 496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A4D07BCB-3CC6-9EBD-9FF8-B6350C86D312}"/>
              </a:ext>
            </a:extLst>
          </p:cNvPr>
          <p:cNvSpPr/>
          <p:nvPr/>
        </p:nvSpPr>
        <p:spPr>
          <a:xfrm>
            <a:off x="2466372" y="5725195"/>
            <a:ext cx="1587491" cy="378360"/>
          </a:xfrm>
          <a:prstGeom prst="roundRect">
            <a:avLst>
              <a:gd name="adj" fmla="val 2701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стратегия 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16C580A6-6172-0ED0-8F70-281F278EC15D}"/>
              </a:ext>
            </a:extLst>
          </p:cNvPr>
          <p:cNvSpPr/>
          <p:nvPr/>
        </p:nvSpPr>
        <p:spPr>
          <a:xfrm>
            <a:off x="4167852" y="5725195"/>
            <a:ext cx="2540924" cy="378360"/>
          </a:xfrm>
          <a:prstGeom prst="roundRect">
            <a:avLst>
              <a:gd name="adj" fmla="val 2471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аутентичность и </a:t>
            </a:r>
            <a:r>
              <a:rPr lang="en-US" sz="12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human touch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49C8E72-3353-124F-47D4-D76E31BCA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5062" y="1515283"/>
            <a:ext cx="381000" cy="38100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FC87DCC-8668-A617-0AA3-FE6F9F1DBC8A}"/>
              </a:ext>
            </a:extLst>
          </p:cNvPr>
          <p:cNvGrpSpPr/>
          <p:nvPr/>
        </p:nvGrpSpPr>
        <p:grpSpPr>
          <a:xfrm>
            <a:off x="9555463" y="3368022"/>
            <a:ext cx="2120600" cy="580734"/>
            <a:chOff x="10391093" y="3846799"/>
            <a:chExt cx="2120600" cy="56424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0B76AFD8-0040-1AD3-0C4A-4E0168314DCE}"/>
                </a:ext>
              </a:extLst>
            </p:cNvPr>
            <p:cNvSpPr/>
            <p:nvPr/>
          </p:nvSpPr>
          <p:spPr>
            <a:xfrm>
              <a:off x="10391093" y="3846799"/>
              <a:ext cx="2120600" cy="564240"/>
            </a:xfrm>
            <a:prstGeom prst="round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53CF5281-D7CD-A50D-DF8D-675D55227858}"/>
                </a:ext>
              </a:extLst>
            </p:cNvPr>
            <p:cNvSpPr/>
            <p:nvPr/>
          </p:nvSpPr>
          <p:spPr>
            <a:xfrm>
              <a:off x="10528533" y="3917304"/>
              <a:ext cx="315510" cy="31551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19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Д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0E6A108-C46D-F5F3-9A81-ED8000F229C4}"/>
                </a:ext>
              </a:extLst>
            </p:cNvPr>
            <p:cNvSpPr txBox="1"/>
            <p:nvPr/>
          </p:nvSpPr>
          <p:spPr>
            <a:xfrm>
              <a:off x="10941790" y="3846800"/>
              <a:ext cx="5757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Дариша</a:t>
              </a:r>
              <a:endPara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F5C68DA-C227-7F90-7706-BED062196A6D}"/>
                </a:ext>
              </a:extLst>
            </p:cNvPr>
            <p:cNvSpPr txBox="1"/>
            <p:nvPr/>
          </p:nvSpPr>
          <p:spPr>
            <a:xfrm>
              <a:off x="10941790" y="3995541"/>
              <a:ext cx="142815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B Sans Display Light" panose="020B0303040504020204" pitchFamily="34" charset="0"/>
                </a:rPr>
                <a:t>Спасибо за идеи подарков! </a:t>
              </a:r>
              <a:br>
                <a: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B Sans Display Light" panose="020B0303040504020204" pitchFamily="34" charset="0"/>
                </a:rPr>
              </a:br>
              <a:r>
                <a: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B Sans Display Light" panose="020B0303040504020204" pitchFamily="34" charset="0"/>
                </a:rPr>
                <a:t>А то не знала что завтра мужу подарить! 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88DC7E6-704B-0CC5-23EB-6F9E58AB4F18}"/>
              </a:ext>
            </a:extLst>
          </p:cNvPr>
          <p:cNvGrpSpPr/>
          <p:nvPr/>
        </p:nvGrpSpPr>
        <p:grpSpPr>
          <a:xfrm>
            <a:off x="9555896" y="4813829"/>
            <a:ext cx="2553436" cy="456518"/>
            <a:chOff x="10391092" y="3846800"/>
            <a:chExt cx="2553436" cy="456518"/>
          </a:xfrm>
        </p:grpSpPr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E870CE19-6B43-FB03-B04D-8E85DEB36A41}"/>
                </a:ext>
              </a:extLst>
            </p:cNvPr>
            <p:cNvSpPr/>
            <p:nvPr/>
          </p:nvSpPr>
          <p:spPr>
            <a:xfrm>
              <a:off x="10391092" y="3846800"/>
              <a:ext cx="2133553" cy="456518"/>
            </a:xfrm>
            <a:prstGeom prst="roundRect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6EA63B11-06AF-57B8-7159-600AB2DD1824}"/>
                </a:ext>
              </a:extLst>
            </p:cNvPr>
            <p:cNvSpPr/>
            <p:nvPr/>
          </p:nvSpPr>
          <p:spPr>
            <a:xfrm>
              <a:off x="10528533" y="3917304"/>
              <a:ext cx="315510" cy="31551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32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Т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BBB522-0C10-C1D8-405D-D16B4A1B025E}"/>
                </a:ext>
              </a:extLst>
            </p:cNvPr>
            <p:cNvSpPr txBox="1"/>
            <p:nvPr/>
          </p:nvSpPr>
          <p:spPr>
            <a:xfrm>
              <a:off x="10939842" y="3882659"/>
              <a:ext cx="10278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Татьяна Рычкова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7B2D296-0438-0B3E-7469-8FE9EA4EB374}"/>
                </a:ext>
              </a:extLst>
            </p:cNvPr>
            <p:cNvSpPr txBox="1"/>
            <p:nvPr/>
          </p:nvSpPr>
          <p:spPr>
            <a:xfrm>
              <a:off x="10941790" y="4049402"/>
              <a:ext cx="20027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Light" panose="020B0303040504020204" pitchFamily="34" charset="0"/>
                </a:rPr>
                <a:t>23 февраля, очень актуально!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5EA7A1-B378-6346-88FA-71EE179B40B7}"/>
              </a:ext>
            </a:extLst>
          </p:cNvPr>
          <p:cNvGrpSpPr/>
          <p:nvPr/>
        </p:nvGrpSpPr>
        <p:grpSpPr>
          <a:xfrm>
            <a:off x="9552298" y="4040055"/>
            <a:ext cx="2553436" cy="643144"/>
            <a:chOff x="10391092" y="3846800"/>
            <a:chExt cx="2553436" cy="643144"/>
          </a:xfrm>
        </p:grpSpPr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F9004C25-4EDA-76FC-7CD6-C28420CAE18A}"/>
                </a:ext>
              </a:extLst>
            </p:cNvPr>
            <p:cNvSpPr/>
            <p:nvPr/>
          </p:nvSpPr>
          <p:spPr>
            <a:xfrm>
              <a:off x="10391092" y="3846800"/>
              <a:ext cx="2133553" cy="643144"/>
            </a:xfrm>
            <a:prstGeom prst="roundRect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9B171033-5A0B-CDF0-11A7-585AA7969082}"/>
                </a:ext>
              </a:extLst>
            </p:cNvPr>
            <p:cNvSpPr/>
            <p:nvPr/>
          </p:nvSpPr>
          <p:spPr>
            <a:xfrm>
              <a:off x="10528533" y="3917304"/>
              <a:ext cx="315510" cy="31551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>
                      <a:lumMod val="65000"/>
                    </a:schemeClr>
                  </a:solidFill>
                </a:rPr>
                <a:t>Д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AEC7A5C-FE1A-4C8B-6A9A-234B26AC5C3E}"/>
                </a:ext>
              </a:extLst>
            </p:cNvPr>
            <p:cNvSpPr txBox="1"/>
            <p:nvPr/>
          </p:nvSpPr>
          <p:spPr>
            <a:xfrm>
              <a:off x="10940465" y="3907942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Даша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F0FDA55-2A71-A664-E235-4391F8D1D18E}"/>
                </a:ext>
              </a:extLst>
            </p:cNvPr>
            <p:cNvSpPr txBox="1"/>
            <p:nvPr/>
          </p:nvSpPr>
          <p:spPr>
            <a:xfrm>
              <a:off x="10941790" y="4049402"/>
              <a:ext cx="20027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65000"/>
                    </a:schemeClr>
                  </a:solidFill>
                  <a:latin typeface="SB Sans Display Light" panose="020B0303040504020204" pitchFamily="34" charset="0"/>
                </a:rPr>
                <a:t>Вы так рассказываете, я уже</a:t>
              </a:r>
              <a:br>
                <a:rPr lang="ru-RU" sz="700" dirty="0">
                  <a:solidFill>
                    <a:schemeClr val="bg1">
                      <a:lumMod val="65000"/>
                    </a:schemeClr>
                  </a:solidFill>
                  <a:latin typeface="SB Sans Display Light" panose="020B0303040504020204" pitchFamily="34" charset="0"/>
                </a:rPr>
              </a:br>
              <a:r>
                <a:rPr lang="ru-RU" sz="700" dirty="0">
                  <a:solidFill>
                    <a:schemeClr val="bg1">
                      <a:lumMod val="65000"/>
                    </a:schemeClr>
                  </a:solidFill>
                  <a:latin typeface="SB Sans Display Light" panose="020B0303040504020204" pitchFamily="34" charset="0"/>
                </a:rPr>
                <a:t>все хочу. Я такое заманчивой</a:t>
              </a:r>
              <a:br>
                <a:rPr lang="ru-RU" sz="700" dirty="0">
                  <a:solidFill>
                    <a:schemeClr val="bg1">
                      <a:lumMod val="65000"/>
                    </a:schemeClr>
                  </a:solidFill>
                  <a:latin typeface="SB Sans Display Light" panose="020B0303040504020204" pitchFamily="34" charset="0"/>
                </a:rPr>
              </a:br>
              <a:r>
                <a:rPr lang="ru-RU" sz="700" dirty="0">
                  <a:solidFill>
                    <a:schemeClr val="bg1">
                      <a:lumMod val="65000"/>
                    </a:schemeClr>
                  </a:solidFill>
                  <a:latin typeface="SB Sans Display Light" panose="020B0303040504020204" pitchFamily="34" charset="0"/>
                </a:rPr>
                <a:t>рекламы еще не видела</a:t>
              </a: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D350DF1B-F840-5E4C-8C90-BDF479623028}"/>
              </a:ext>
            </a:extLst>
          </p:cNvPr>
          <p:cNvGrpSpPr/>
          <p:nvPr/>
        </p:nvGrpSpPr>
        <p:grpSpPr>
          <a:xfrm>
            <a:off x="9552298" y="5416071"/>
            <a:ext cx="2553436" cy="456518"/>
            <a:chOff x="10391092" y="3846800"/>
            <a:chExt cx="2553436" cy="456518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E3CE2C10-C116-17B8-18B2-411B9431263A}"/>
                </a:ext>
              </a:extLst>
            </p:cNvPr>
            <p:cNvSpPr/>
            <p:nvPr/>
          </p:nvSpPr>
          <p:spPr>
            <a:xfrm>
              <a:off x="10391092" y="3846800"/>
              <a:ext cx="2133553" cy="456518"/>
            </a:xfrm>
            <a:prstGeom prst="roundRect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434415CF-5528-C8EB-E05B-11DFA7E5C018}"/>
                </a:ext>
              </a:extLst>
            </p:cNvPr>
            <p:cNvSpPr/>
            <p:nvPr/>
          </p:nvSpPr>
          <p:spPr>
            <a:xfrm>
              <a:off x="10528533" y="3917304"/>
              <a:ext cx="315510" cy="31551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32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Е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C610605-DDFB-0F29-765A-69C772EB6271}"/>
                </a:ext>
              </a:extLst>
            </p:cNvPr>
            <p:cNvSpPr txBox="1"/>
            <p:nvPr/>
          </p:nvSpPr>
          <p:spPr>
            <a:xfrm>
              <a:off x="10940465" y="3907942"/>
              <a:ext cx="10502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Елена Варламова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ACCE50A-1998-1057-DDAC-E59C38CB2121}"/>
                </a:ext>
              </a:extLst>
            </p:cNvPr>
            <p:cNvSpPr txBox="1"/>
            <p:nvPr/>
          </p:nvSpPr>
          <p:spPr>
            <a:xfrm>
              <a:off x="10941790" y="4049402"/>
              <a:ext cx="20027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Light" panose="020B0303040504020204" pitchFamily="34" charset="0"/>
                </a:rPr>
                <a:t>Ох, так аппетитно!!!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12D3817-8F50-B39B-0B07-FD64FD7CE47F}"/>
              </a:ext>
            </a:extLst>
          </p:cNvPr>
          <p:cNvGrpSpPr/>
          <p:nvPr/>
        </p:nvGrpSpPr>
        <p:grpSpPr>
          <a:xfrm>
            <a:off x="9552298" y="6574211"/>
            <a:ext cx="2553436" cy="456518"/>
            <a:chOff x="10391092" y="3846800"/>
            <a:chExt cx="2553436" cy="456518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C7ECB-7FB7-06D0-92B5-B71F0EF9C77B}"/>
                </a:ext>
              </a:extLst>
            </p:cNvPr>
            <p:cNvSpPr/>
            <p:nvPr/>
          </p:nvSpPr>
          <p:spPr>
            <a:xfrm>
              <a:off x="10391092" y="3846800"/>
              <a:ext cx="2133553" cy="456518"/>
            </a:xfrm>
            <a:prstGeom prst="round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A63B1641-C160-23DD-47C5-14DAAD820DEE}"/>
                </a:ext>
              </a:extLst>
            </p:cNvPr>
            <p:cNvSpPr/>
            <p:nvPr/>
          </p:nvSpPr>
          <p:spPr>
            <a:xfrm>
              <a:off x="10528533" y="3917304"/>
              <a:ext cx="315510" cy="31551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19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А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9FC9FF8-DB56-0291-2386-6BF50F0F677C}"/>
                </a:ext>
              </a:extLst>
            </p:cNvPr>
            <p:cNvSpPr txBox="1"/>
            <p:nvPr/>
          </p:nvSpPr>
          <p:spPr>
            <a:xfrm>
              <a:off x="10940465" y="3907942"/>
              <a:ext cx="5581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Андрей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671803-2699-109E-C82D-08ED8126CF02}"/>
                </a:ext>
              </a:extLst>
            </p:cNvPr>
            <p:cNvSpPr txBox="1"/>
            <p:nvPr/>
          </p:nvSpPr>
          <p:spPr>
            <a:xfrm>
              <a:off x="10941790" y="4049402"/>
              <a:ext cx="20027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B Sans Display Light" panose="020B0303040504020204" pitchFamily="34" charset="0"/>
                </a:rPr>
                <a:t>Это отлично!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B5BA5202-37C8-6707-90A3-F05F2259EC9D}"/>
              </a:ext>
            </a:extLst>
          </p:cNvPr>
          <p:cNvGrpSpPr/>
          <p:nvPr/>
        </p:nvGrpSpPr>
        <p:grpSpPr>
          <a:xfrm>
            <a:off x="9552298" y="6011561"/>
            <a:ext cx="2553436" cy="456518"/>
            <a:chOff x="10391092" y="3863221"/>
            <a:chExt cx="2553436" cy="456518"/>
          </a:xfrm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3CA20D0A-84D6-D2A6-1C00-955DCC9939BD}"/>
                </a:ext>
              </a:extLst>
            </p:cNvPr>
            <p:cNvSpPr/>
            <p:nvPr/>
          </p:nvSpPr>
          <p:spPr>
            <a:xfrm>
              <a:off x="10391092" y="3863221"/>
              <a:ext cx="2133553" cy="456518"/>
            </a:xfrm>
            <a:prstGeom prst="roundRect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id="{7E819EEC-BDF0-657D-738E-23BB8E919D80}"/>
                </a:ext>
              </a:extLst>
            </p:cNvPr>
            <p:cNvSpPr/>
            <p:nvPr/>
          </p:nvSpPr>
          <p:spPr>
            <a:xfrm>
              <a:off x="10528533" y="3917304"/>
              <a:ext cx="315510" cy="31551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32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Т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4BC3A75-17C3-B1C8-DA6E-310311618AF2}"/>
                </a:ext>
              </a:extLst>
            </p:cNvPr>
            <p:cNvSpPr txBox="1"/>
            <p:nvPr/>
          </p:nvSpPr>
          <p:spPr>
            <a:xfrm>
              <a:off x="10940465" y="3907942"/>
              <a:ext cx="10278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Татьяна Рычкова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C86FB77-BB83-C130-739F-82C2AEE3C196}"/>
                </a:ext>
              </a:extLst>
            </p:cNvPr>
            <p:cNvSpPr txBox="1"/>
            <p:nvPr/>
          </p:nvSpPr>
          <p:spPr>
            <a:xfrm>
              <a:off x="10941790" y="4049402"/>
              <a:ext cx="20027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Light" panose="020B0303040504020204" pitchFamily="34" charset="0"/>
                </a:rPr>
                <a:t>Очень вкусно рассказываете!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84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F6214B-1D87-5D18-B6DF-66940331F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71C12-3C3A-FB13-3A9B-6718B19C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2FE30-D3E7-B06F-D2D4-28E141D5C50B}"/>
              </a:ext>
            </a:extLst>
          </p:cNvPr>
          <p:cNvSpPr txBox="1"/>
          <p:nvPr/>
        </p:nvSpPr>
        <p:spPr>
          <a:xfrm>
            <a:off x="1575371" y="4445414"/>
            <a:ext cx="9041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spc="300" dirty="0">
                <a:gradFill>
                  <a:gsLst>
                    <a:gs pos="700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21594000" scaled="0"/>
                </a:gradFill>
                <a:latin typeface="+mj-lt"/>
              </a:rPr>
              <a:t>DE-INFLUENCING</a:t>
            </a:r>
            <a:endParaRPr lang="ru-RU" sz="7200" spc="300" dirty="0">
              <a:gradFill>
                <a:gsLst>
                  <a:gs pos="7000">
                    <a:schemeClr val="accent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1594000" scaled="0"/>
              </a:gra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FD48F-1836-466D-095E-39BCABFE32D7}"/>
              </a:ext>
            </a:extLst>
          </p:cNvPr>
          <p:cNvSpPr txBox="1"/>
          <p:nvPr/>
        </p:nvSpPr>
        <p:spPr>
          <a:xfrm>
            <a:off x="3973551" y="5645743"/>
            <a:ext cx="4244898" cy="374571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spc="3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ЭТО НОВАЯ СИЛА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82896C4-996C-7F59-73DC-AB00CB92EA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15" y="402617"/>
            <a:ext cx="1101425" cy="518035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EF60AD3-B5D8-0AF6-5660-FCE01BAB68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0" cy="0"/>
          </a:xfr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FE3195F-85DF-2F3F-A004-D5A8523086BF}"/>
              </a:ext>
            </a:extLst>
          </p:cNvPr>
          <p:cNvGrpSpPr/>
          <p:nvPr/>
        </p:nvGrpSpPr>
        <p:grpSpPr>
          <a:xfrm>
            <a:off x="8967634" y="445980"/>
            <a:ext cx="2706349" cy="236847"/>
            <a:chOff x="9967527" y="342086"/>
            <a:chExt cx="1708535" cy="149523"/>
          </a:xfrm>
          <a:solidFill>
            <a:srgbClr val="BFBFBF">
              <a:alpha val="45000"/>
            </a:srgbClr>
          </a:solidFill>
        </p:grpSpPr>
        <p:pic>
          <p:nvPicPr>
            <p:cNvPr id="34" name="Рисунок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9FCBEB94-BD52-DDF4-0763-1AE8AE455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7527" y="359797"/>
              <a:ext cx="846743" cy="1141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5B9EBB2-E43B-0CEF-7F5B-2B13A9930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45058" y="342086"/>
              <a:ext cx="731004" cy="149523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99D38BCE-702F-712F-14B1-F98DE358CB4A}"/>
                </a:ext>
              </a:extLst>
            </p:cNvPr>
            <p:cNvGrpSpPr/>
            <p:nvPr userDrawn="1"/>
          </p:nvGrpSpPr>
          <p:grpSpPr>
            <a:xfrm>
              <a:off x="10861783" y="398967"/>
              <a:ext cx="35761" cy="35761"/>
              <a:chOff x="10861783" y="398967"/>
              <a:chExt cx="35761" cy="35761"/>
            </a:xfrm>
            <a:grpFill/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5F9683F0-ED90-5208-7340-641B9EC1AB3C}"/>
                  </a:ext>
                </a:extLst>
              </p:cNvPr>
              <p:cNvSpPr/>
              <p:nvPr userDrawn="1"/>
            </p:nvSpPr>
            <p:spPr>
              <a:xfrm rot="189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3E00D1D0-CBF6-6403-DC72-A05FF6F7A5B1}"/>
                  </a:ext>
                </a:extLst>
              </p:cNvPr>
              <p:cNvSpPr/>
              <p:nvPr userDrawn="1"/>
            </p:nvSpPr>
            <p:spPr>
              <a:xfrm rot="2700000" flipH="1">
                <a:off x="10876293" y="398967"/>
                <a:ext cx="6741" cy="357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7C558C-F4B6-7650-DCAA-2AF933C2618F}"/>
              </a:ext>
            </a:extLst>
          </p:cNvPr>
          <p:cNvSpPr/>
          <p:nvPr/>
        </p:nvSpPr>
        <p:spPr>
          <a:xfrm>
            <a:off x="793750" y="2700092"/>
            <a:ext cx="30645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0" i="0" dirty="0">
                <a:solidFill>
                  <a:schemeClr val="bg1"/>
                </a:solidFill>
                <a:effectLst/>
                <a:latin typeface="+mn-lt"/>
              </a:rPr>
              <a:t>Для брендов</a:t>
            </a:r>
            <a:br>
              <a:rPr lang="ru-RU" b="0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SB Sans Display Light" panose="020B0303040504020204" pitchFamily="34" charset="0"/>
              </a:rPr>
              <a:t>переход к новому качеству отношений с аудиторией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15E616-AF5A-9150-EAF3-6745DA5251F6}"/>
              </a:ext>
            </a:extLst>
          </p:cNvPr>
          <p:cNvSpPr/>
          <p:nvPr/>
        </p:nvSpPr>
        <p:spPr>
          <a:xfrm>
            <a:off x="8203482" y="2700092"/>
            <a:ext cx="2869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+mn-lt"/>
              </a:rPr>
              <a:t>Для блогеров</a:t>
            </a:r>
            <a:br>
              <a:rPr lang="ru-RU" b="0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SB Sans Display Light" panose="020B0303040504020204" pitchFamily="34" charset="0"/>
              </a:rPr>
              <a:t>возвращение </a:t>
            </a:r>
            <a:br>
              <a:rPr lang="ru-RU" b="0" i="0" dirty="0">
                <a:solidFill>
                  <a:schemeClr val="bg1"/>
                </a:solidFill>
                <a:effectLst/>
                <a:latin typeface="SB Sans Display Light" panose="020B0303040504020204" pitchFamily="34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SB Sans Display Light" panose="020B0303040504020204" pitchFamily="34" charset="0"/>
              </a:rPr>
              <a:t>утраченного доверия</a:t>
            </a:r>
          </a:p>
        </p:txBody>
      </p:sp>
    </p:spTree>
    <p:extLst>
      <p:ext uri="{BB962C8B-B14F-4D97-AF65-F5344CB8AC3E}">
        <p14:creationId xmlns:p14="http://schemas.microsoft.com/office/powerpoint/2010/main" val="99422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35000">
              <a:schemeClr val="tx1"/>
            </a:gs>
          </a:gsLst>
          <a:lin ang="108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70BBBC-434F-CE26-798F-40C53A68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3931B5A-0B25-1B73-FE1B-EFC498FF6293}"/>
              </a:ext>
            </a:extLst>
          </p:cNvPr>
          <p:cNvSpPr/>
          <p:nvPr/>
        </p:nvSpPr>
        <p:spPr>
          <a:xfrm>
            <a:off x="793750" y="4190840"/>
            <a:ext cx="4487652" cy="1816142"/>
          </a:xfrm>
          <a:prstGeom prst="roundRect">
            <a:avLst>
              <a:gd name="adj" fmla="val 7820"/>
            </a:avLst>
          </a:prstGeom>
          <a:solidFill>
            <a:schemeClr val="bg1">
              <a:alpha val="1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CA1DE93-03D1-5396-BDC6-0C6691020EAF}"/>
              </a:ext>
            </a:extLst>
          </p:cNvPr>
          <p:cNvSpPr/>
          <p:nvPr/>
        </p:nvSpPr>
        <p:spPr>
          <a:xfrm>
            <a:off x="793750" y="2601347"/>
            <a:ext cx="4487652" cy="1589493"/>
          </a:xfrm>
          <a:prstGeom prst="roundRect">
            <a:avLst>
              <a:gd name="adj" fmla="val 7820"/>
            </a:avLst>
          </a:prstGeom>
          <a:solidFill>
            <a:schemeClr val="bg1">
              <a:alpha val="1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2293F-C550-9556-55DF-2D725C3DF336}"/>
              </a:ext>
            </a:extLst>
          </p:cNvPr>
          <p:cNvSpPr txBox="1"/>
          <p:nvPr/>
        </p:nvSpPr>
        <p:spPr>
          <a:xfrm>
            <a:off x="694768" y="1458128"/>
            <a:ext cx="4973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Революционные открытия происходят случайно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87486-716B-8C41-FEE8-CDC177F673E7}"/>
              </a:ext>
            </a:extLst>
          </p:cNvPr>
          <p:cNvSpPr txBox="1"/>
          <p:nvPr/>
        </p:nvSpPr>
        <p:spPr>
          <a:xfrm>
            <a:off x="1128614" y="2752139"/>
            <a:ext cx="1951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>2020 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65A70A-FBBA-0829-DEB8-7E7123A484DC}"/>
              </a:ext>
            </a:extLst>
          </p:cNvPr>
          <p:cNvSpPr txBox="1"/>
          <p:nvPr/>
        </p:nvSpPr>
        <p:spPr>
          <a:xfrm>
            <a:off x="1128613" y="3103691"/>
            <a:ext cx="37647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Ex-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сотрудница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Sephora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и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Ulta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заводит канал на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TikTok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и снимает видео </a:t>
            </a:r>
            <a:b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о товарах с самым высоким % возвратов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4B8E2D-33DA-C408-4334-2E7CCB2FE925}"/>
              </a:ext>
            </a:extLst>
          </p:cNvPr>
          <p:cNvSpPr txBox="1"/>
          <p:nvPr/>
        </p:nvSpPr>
        <p:spPr>
          <a:xfrm>
            <a:off x="1128614" y="4340675"/>
            <a:ext cx="1951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>Сентябрь 2020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D9AA6-83EE-E67E-77F1-4DF32155718B}"/>
              </a:ext>
            </a:extLst>
          </p:cNvPr>
          <p:cNvSpPr txBox="1"/>
          <p:nvPr/>
        </p:nvSpPr>
        <p:spPr>
          <a:xfrm>
            <a:off x="1128614" y="4692227"/>
            <a:ext cx="40982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C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тартует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 ролик о продуктах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Ordinary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 и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Too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Faced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, которые постоянно рекламируют инфлюенсеры, а недовольные покупатели возвращают их в магазины. Хештегом к своим видео Мэдди вводит понятие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de-influencing</a:t>
            </a:r>
            <a:endParaRPr lang="ru-RU" dirty="0">
              <a:solidFill>
                <a:schemeClr val="bg1">
                  <a:lumMod val="65000"/>
                </a:schemeClr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39" name="Round Same-side Corner of Rectangle 10">
            <a:extLst>
              <a:ext uri="{FF2B5EF4-FFF2-40B4-BE49-F238E27FC236}">
                <a16:creationId xmlns:a16="http://schemas.microsoft.com/office/drawing/2014/main" id="{1C555014-81B3-7ACC-B1A3-47E4971DB3F2}"/>
              </a:ext>
            </a:extLst>
          </p:cNvPr>
          <p:cNvSpPr>
            <a:spLocks/>
          </p:cNvSpPr>
          <p:nvPr/>
        </p:nvSpPr>
        <p:spPr>
          <a:xfrm>
            <a:off x="7492703" y="-5594172"/>
            <a:ext cx="2226900" cy="3603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40" name="Picture 23">
            <a:extLst>
              <a:ext uri="{FF2B5EF4-FFF2-40B4-BE49-F238E27FC236}">
                <a16:creationId xmlns:a16="http://schemas.microsoft.com/office/drawing/2014/main" id="{298B432F-5D34-63F0-C143-FA4D263E3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236" y="-5490658"/>
            <a:ext cx="1886932" cy="68490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073D24AF-DF8D-95DF-056C-6138E891FB14}"/>
              </a:ext>
            </a:extLst>
          </p:cNvPr>
          <p:cNvSpPr/>
          <p:nvPr/>
        </p:nvSpPr>
        <p:spPr>
          <a:xfrm>
            <a:off x="934521" y="2846868"/>
            <a:ext cx="149997" cy="14999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328136F-BF16-B20B-14AF-033E4158FD3B}"/>
              </a:ext>
            </a:extLst>
          </p:cNvPr>
          <p:cNvSpPr/>
          <p:nvPr/>
        </p:nvSpPr>
        <p:spPr>
          <a:xfrm>
            <a:off x="934521" y="4442771"/>
            <a:ext cx="149997" cy="14999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абличка 52">
            <a:extLst>
              <a:ext uri="{FF2B5EF4-FFF2-40B4-BE49-F238E27FC236}">
                <a16:creationId xmlns:a16="http://schemas.microsoft.com/office/drawing/2014/main" id="{AEAC5AD0-3BCE-49CC-DB42-5F0F3C148B6B}"/>
              </a:ext>
            </a:extLst>
          </p:cNvPr>
          <p:cNvSpPr/>
          <p:nvPr/>
        </p:nvSpPr>
        <p:spPr>
          <a:xfrm>
            <a:off x="5113525" y="4018900"/>
            <a:ext cx="335754" cy="335754"/>
          </a:xfrm>
          <a:prstGeom prst="plaque">
            <a:avLst>
              <a:gd name="adj" fmla="val 4963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What Started The Deinfluencing Trend (@maddiebwells)">
            <a:hlinkClick r:id="" action="ppaction://media"/>
            <a:extLst>
              <a:ext uri="{FF2B5EF4-FFF2-40B4-BE49-F238E27FC236}">
                <a16:creationId xmlns:a16="http://schemas.microsoft.com/office/drawing/2014/main" id="{1AA7E617-0BAF-6B14-6C10-D031AB233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6705" y="1598529"/>
            <a:ext cx="2493567" cy="4436255"/>
          </a:xfrm>
          <a:prstGeom prst="roundRect">
            <a:avLst>
              <a:gd name="adj" fmla="val 9333"/>
            </a:avLst>
          </a:prstGeom>
        </p:spPr>
      </p:pic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B15EC92C-EA37-5060-4023-F30780A0F5AD}"/>
              </a:ext>
            </a:extLst>
          </p:cNvPr>
          <p:cNvSpPr/>
          <p:nvPr/>
        </p:nvSpPr>
        <p:spPr>
          <a:xfrm>
            <a:off x="6926705" y="1598528"/>
            <a:ext cx="2493567" cy="4436255"/>
          </a:xfrm>
          <a:prstGeom prst="roundRect">
            <a:avLst>
              <a:gd name="adj" fmla="val 9333"/>
            </a:avLst>
          </a:prstGeom>
          <a:gradFill>
            <a:gsLst>
              <a:gs pos="0">
                <a:schemeClr val="accent1"/>
              </a:gs>
              <a:gs pos="28000">
                <a:schemeClr val="tx1">
                  <a:alpha val="0"/>
                </a:schemeClr>
              </a:gs>
            </a:gsLst>
            <a:lin ang="120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F46D210B-0E79-849A-A953-3C75C2BA538F}"/>
              </a:ext>
            </a:extLst>
          </p:cNvPr>
          <p:cNvSpPr/>
          <p:nvPr/>
        </p:nvSpPr>
        <p:spPr>
          <a:xfrm>
            <a:off x="3708749" y="2524416"/>
            <a:ext cx="1656725" cy="25908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SB Sans Display Light" panose="020B030304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@maddiebwells</a:t>
            </a:r>
            <a:endParaRPr lang="ru-RU" sz="1200">
              <a:solidFill>
                <a:schemeClr val="tx1"/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EA08EF41-0A80-F604-16BE-9586768D2082}"/>
              </a:ext>
            </a:extLst>
          </p:cNvPr>
          <p:cNvSpPr/>
          <p:nvPr/>
        </p:nvSpPr>
        <p:spPr>
          <a:xfrm rot="20467510">
            <a:off x="9500410" y="1926009"/>
            <a:ext cx="1463040" cy="354796"/>
          </a:xfrm>
          <a:prstGeom prst="roundRect">
            <a:avLst>
              <a:gd name="adj" fmla="val 50000"/>
            </a:avLst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ТАК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B92F9C2B-822A-EB3E-49D7-7C65B5D33D16}"/>
              </a:ext>
            </a:extLst>
          </p:cNvPr>
          <p:cNvSpPr/>
          <p:nvPr/>
        </p:nvSpPr>
        <p:spPr>
          <a:xfrm rot="516364">
            <a:off x="10250240" y="2708813"/>
            <a:ext cx="1463040" cy="354796"/>
          </a:xfrm>
          <a:prstGeom prst="roundRect">
            <a:avLst>
              <a:gd name="adj" fmla="val 50000"/>
            </a:avLst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БЫЛ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4957BD3D-73FE-90AE-4529-BF05D9215CAA}"/>
              </a:ext>
            </a:extLst>
          </p:cNvPr>
          <p:cNvSpPr/>
          <p:nvPr/>
        </p:nvSpPr>
        <p:spPr>
          <a:xfrm rot="21084143">
            <a:off x="9678296" y="3639256"/>
            <a:ext cx="1463040" cy="354796"/>
          </a:xfrm>
          <a:prstGeom prst="roundRect">
            <a:avLst>
              <a:gd name="adj" fmla="val 50000"/>
            </a:avLst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ОТКРЫТ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D93C158-DD88-94CF-77EA-BF432C1F1280}"/>
              </a:ext>
            </a:extLst>
          </p:cNvPr>
          <p:cNvSpPr/>
          <p:nvPr/>
        </p:nvSpPr>
        <p:spPr>
          <a:xfrm rot="1123485">
            <a:off x="10468213" y="4411526"/>
            <a:ext cx="1463040" cy="354796"/>
          </a:xfrm>
          <a:prstGeom prst="roundRect">
            <a:avLst>
              <a:gd name="adj" fmla="val 50000"/>
            </a:avLst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ФЕНОМЕН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7C93D50-715D-6A50-D880-5201E9E9D42B}"/>
              </a:ext>
            </a:extLst>
          </p:cNvPr>
          <p:cNvSpPr/>
          <p:nvPr/>
        </p:nvSpPr>
        <p:spPr>
          <a:xfrm rot="20524066">
            <a:off x="9098664" y="5262802"/>
            <a:ext cx="2056299" cy="35479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DE-INFLUENCING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5" name="Табличка 64">
            <a:extLst>
              <a:ext uri="{FF2B5EF4-FFF2-40B4-BE49-F238E27FC236}">
                <a16:creationId xmlns:a16="http://schemas.microsoft.com/office/drawing/2014/main" id="{E5769A79-9E84-301D-11B5-D83FF661870F}"/>
              </a:ext>
            </a:extLst>
          </p:cNvPr>
          <p:cNvSpPr/>
          <p:nvPr/>
        </p:nvSpPr>
        <p:spPr>
          <a:xfrm>
            <a:off x="6648434" y="1322543"/>
            <a:ext cx="463110" cy="463110"/>
          </a:xfrm>
          <a:prstGeom prst="plaque">
            <a:avLst>
              <a:gd name="adj" fmla="val 4963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3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19000">
              <a:schemeClr val="tx1"/>
            </a:gs>
            <a:gs pos="97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A4D4C0E9-AD25-D5FC-0669-F43A8018E7E6}"/>
              </a:ext>
            </a:extLst>
          </p:cNvPr>
          <p:cNvSpPr/>
          <p:nvPr/>
        </p:nvSpPr>
        <p:spPr>
          <a:xfrm rot="10800000">
            <a:off x="6310193" y="4173375"/>
            <a:ext cx="5345556" cy="1988133"/>
          </a:xfrm>
          <a:custGeom>
            <a:avLst/>
            <a:gdLst>
              <a:gd name="csX0" fmla="*/ 3348207 w 5345556"/>
              <a:gd name="csY0" fmla="*/ 0 h 1988133"/>
              <a:gd name="csX1" fmla="*/ 5155654 w 5345556"/>
              <a:gd name="csY1" fmla="*/ 0 h 1988133"/>
              <a:gd name="csX2" fmla="*/ 5345555 w 5345556"/>
              <a:gd name="csY2" fmla="*/ 189901 h 1988133"/>
              <a:gd name="csX3" fmla="*/ 5345555 w 5345556"/>
              <a:gd name="csY3" fmla="*/ 819171 h 1988133"/>
              <a:gd name="csX4" fmla="*/ 5345556 w 5345556"/>
              <a:gd name="csY4" fmla="*/ 819175 h 1988133"/>
              <a:gd name="csX5" fmla="*/ 5345556 w 5345556"/>
              <a:gd name="csY5" fmla="*/ 1798232 h 1988133"/>
              <a:gd name="csX6" fmla="*/ 5155655 w 5345556"/>
              <a:gd name="csY6" fmla="*/ 1988133 h 1988133"/>
              <a:gd name="csX7" fmla="*/ 189901 w 5345556"/>
              <a:gd name="csY7" fmla="*/ 1988133 h 1988133"/>
              <a:gd name="csX8" fmla="*/ 0 w 5345556"/>
              <a:gd name="csY8" fmla="*/ 1798232 h 1988133"/>
              <a:gd name="csX9" fmla="*/ 0 w 5345556"/>
              <a:gd name="csY9" fmla="*/ 819175 h 1988133"/>
              <a:gd name="csX10" fmla="*/ 189901 w 5345556"/>
              <a:gd name="csY10" fmla="*/ 629274 h 1988133"/>
              <a:gd name="csX11" fmla="*/ 3158306 w 5345556"/>
              <a:gd name="csY11" fmla="*/ 629274 h 1988133"/>
              <a:gd name="csX12" fmla="*/ 3158306 w 5345556"/>
              <a:gd name="csY12" fmla="*/ 189901 h 1988133"/>
              <a:gd name="csX13" fmla="*/ 3348207 w 5345556"/>
              <a:gd name="csY13" fmla="*/ 0 h 19881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5345556" h="1988133">
                <a:moveTo>
                  <a:pt x="3348207" y="0"/>
                </a:moveTo>
                <a:lnTo>
                  <a:pt x="5155654" y="0"/>
                </a:lnTo>
                <a:cubicBezTo>
                  <a:pt x="5260533" y="0"/>
                  <a:pt x="5345555" y="85022"/>
                  <a:pt x="5345555" y="189901"/>
                </a:cubicBezTo>
                <a:lnTo>
                  <a:pt x="5345555" y="819171"/>
                </a:lnTo>
                <a:lnTo>
                  <a:pt x="5345556" y="819175"/>
                </a:lnTo>
                <a:lnTo>
                  <a:pt x="5345556" y="1798232"/>
                </a:lnTo>
                <a:cubicBezTo>
                  <a:pt x="5345556" y="1903111"/>
                  <a:pt x="5260534" y="1988133"/>
                  <a:pt x="5155655" y="1988133"/>
                </a:cubicBezTo>
                <a:lnTo>
                  <a:pt x="189901" y="1988133"/>
                </a:lnTo>
                <a:cubicBezTo>
                  <a:pt x="85022" y="1988133"/>
                  <a:pt x="0" y="1903111"/>
                  <a:pt x="0" y="1798232"/>
                </a:cubicBezTo>
                <a:lnTo>
                  <a:pt x="0" y="819175"/>
                </a:lnTo>
                <a:cubicBezTo>
                  <a:pt x="0" y="714296"/>
                  <a:pt x="85022" y="629274"/>
                  <a:pt x="189901" y="629274"/>
                </a:cubicBezTo>
                <a:lnTo>
                  <a:pt x="3158306" y="629274"/>
                </a:lnTo>
                <a:lnTo>
                  <a:pt x="3158306" y="189901"/>
                </a:lnTo>
                <a:cubicBezTo>
                  <a:pt x="3158306" y="85022"/>
                  <a:pt x="3243328" y="0"/>
                  <a:pt x="334820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8000">
                <a:schemeClr val="tx1"/>
              </a:gs>
            </a:gsLst>
            <a:lin ang="24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C71F6F06-8FCF-1319-C8E0-F131B9487F7C}"/>
              </a:ext>
            </a:extLst>
          </p:cNvPr>
          <p:cNvSpPr/>
          <p:nvPr/>
        </p:nvSpPr>
        <p:spPr>
          <a:xfrm>
            <a:off x="515937" y="4173375"/>
            <a:ext cx="5345556" cy="1988133"/>
          </a:xfrm>
          <a:custGeom>
            <a:avLst/>
            <a:gdLst>
              <a:gd name="csX0" fmla="*/ 3348207 w 5345556"/>
              <a:gd name="csY0" fmla="*/ 0 h 1988133"/>
              <a:gd name="csX1" fmla="*/ 5155654 w 5345556"/>
              <a:gd name="csY1" fmla="*/ 0 h 1988133"/>
              <a:gd name="csX2" fmla="*/ 5345555 w 5345556"/>
              <a:gd name="csY2" fmla="*/ 189901 h 1988133"/>
              <a:gd name="csX3" fmla="*/ 5345555 w 5345556"/>
              <a:gd name="csY3" fmla="*/ 819171 h 1988133"/>
              <a:gd name="csX4" fmla="*/ 5345556 w 5345556"/>
              <a:gd name="csY4" fmla="*/ 819175 h 1988133"/>
              <a:gd name="csX5" fmla="*/ 5345556 w 5345556"/>
              <a:gd name="csY5" fmla="*/ 1798232 h 1988133"/>
              <a:gd name="csX6" fmla="*/ 5155655 w 5345556"/>
              <a:gd name="csY6" fmla="*/ 1988133 h 1988133"/>
              <a:gd name="csX7" fmla="*/ 189901 w 5345556"/>
              <a:gd name="csY7" fmla="*/ 1988133 h 1988133"/>
              <a:gd name="csX8" fmla="*/ 0 w 5345556"/>
              <a:gd name="csY8" fmla="*/ 1798232 h 1988133"/>
              <a:gd name="csX9" fmla="*/ 0 w 5345556"/>
              <a:gd name="csY9" fmla="*/ 819175 h 1988133"/>
              <a:gd name="csX10" fmla="*/ 189901 w 5345556"/>
              <a:gd name="csY10" fmla="*/ 629274 h 1988133"/>
              <a:gd name="csX11" fmla="*/ 3158306 w 5345556"/>
              <a:gd name="csY11" fmla="*/ 629274 h 1988133"/>
              <a:gd name="csX12" fmla="*/ 3158306 w 5345556"/>
              <a:gd name="csY12" fmla="*/ 189901 h 1988133"/>
              <a:gd name="csX13" fmla="*/ 3348207 w 5345556"/>
              <a:gd name="csY13" fmla="*/ 0 h 19881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5345556" h="1988133">
                <a:moveTo>
                  <a:pt x="3348207" y="0"/>
                </a:moveTo>
                <a:lnTo>
                  <a:pt x="5155654" y="0"/>
                </a:lnTo>
                <a:cubicBezTo>
                  <a:pt x="5260533" y="0"/>
                  <a:pt x="5345555" y="85022"/>
                  <a:pt x="5345555" y="189901"/>
                </a:cubicBezTo>
                <a:lnTo>
                  <a:pt x="5345555" y="819171"/>
                </a:lnTo>
                <a:lnTo>
                  <a:pt x="5345556" y="819175"/>
                </a:lnTo>
                <a:lnTo>
                  <a:pt x="5345556" y="1798232"/>
                </a:lnTo>
                <a:cubicBezTo>
                  <a:pt x="5345556" y="1903111"/>
                  <a:pt x="5260534" y="1988133"/>
                  <a:pt x="5155655" y="1988133"/>
                </a:cubicBezTo>
                <a:lnTo>
                  <a:pt x="189901" y="1988133"/>
                </a:lnTo>
                <a:cubicBezTo>
                  <a:pt x="85022" y="1988133"/>
                  <a:pt x="0" y="1903111"/>
                  <a:pt x="0" y="1798232"/>
                </a:cubicBezTo>
                <a:lnTo>
                  <a:pt x="0" y="819175"/>
                </a:lnTo>
                <a:cubicBezTo>
                  <a:pt x="0" y="714296"/>
                  <a:pt x="85022" y="629274"/>
                  <a:pt x="189901" y="629274"/>
                </a:cubicBezTo>
                <a:lnTo>
                  <a:pt x="3158306" y="629274"/>
                </a:lnTo>
                <a:lnTo>
                  <a:pt x="3158306" y="189901"/>
                </a:lnTo>
                <a:cubicBezTo>
                  <a:pt x="3158306" y="85022"/>
                  <a:pt x="3243328" y="0"/>
                  <a:pt x="3348207" y="0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9B9C0E-91AC-44AB-B57C-EAE14F845480}"/>
              </a:ext>
            </a:extLst>
          </p:cNvPr>
          <p:cNvSpPr/>
          <p:nvPr/>
        </p:nvSpPr>
        <p:spPr>
          <a:xfrm>
            <a:off x="836258" y="5162902"/>
            <a:ext cx="41569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rPr>
              <a:t>Постоянное стимулирование покупательской активности и обманутые ожидания покупателей привели к разочарованию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B2F6AD-22B4-478E-8827-63BFB915C5F9}"/>
              </a:ext>
            </a:extLst>
          </p:cNvPr>
          <p:cNvSpPr/>
          <p:nvPr/>
        </p:nvSpPr>
        <p:spPr>
          <a:xfrm>
            <a:off x="3927616" y="4279429"/>
            <a:ext cx="1463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SB Sans Display Light" panose="020B0303040504020204" pitchFamily="34" charset="0"/>
              </a:rPr>
              <a:t>продажа через доверие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ED28BE5-766A-4ED3-D182-F7E131E26B9B}"/>
              </a:ext>
            </a:extLst>
          </p:cNvPr>
          <p:cNvSpPr/>
          <p:nvPr/>
        </p:nvSpPr>
        <p:spPr>
          <a:xfrm>
            <a:off x="515938" y="4134739"/>
            <a:ext cx="2992835" cy="533400"/>
          </a:xfrm>
          <a:prstGeom prst="roundRect">
            <a:avLst>
              <a:gd name="adj" fmla="val 1952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/>
                </a:solidFill>
                <a:latin typeface="SB Sans Display Light" panose="020B0303040504020204" pitchFamily="34" charset="0"/>
              </a:rPr>
              <a:t>ИНФЛЮЕНСИНГ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BA79E6-9AE3-D051-D4CC-F267C0E6DD02}"/>
              </a:ext>
            </a:extLst>
          </p:cNvPr>
          <p:cNvSpPr txBox="1"/>
          <p:nvPr/>
        </p:nvSpPr>
        <p:spPr>
          <a:xfrm>
            <a:off x="396077" y="1894311"/>
            <a:ext cx="5514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n-lt"/>
              </a:rPr>
              <a:t>De-influencing </a:t>
            </a:r>
            <a:br>
              <a:rPr lang="ru-RU" sz="3600" dirty="0">
                <a:solidFill>
                  <a:schemeClr val="accent1"/>
                </a:solidFill>
                <a:latin typeface="+mn-lt"/>
              </a:rPr>
            </a:br>
            <a:r>
              <a:rPr lang="ru-RU" sz="3600" dirty="0">
                <a:solidFill>
                  <a:schemeClr val="accent1"/>
                </a:solidFill>
                <a:latin typeface="+mn-lt"/>
              </a:rPr>
              <a:t>новый стимул влияния</a:t>
            </a:r>
            <a:r>
              <a:rPr lang="en-US" sz="3600" dirty="0">
                <a:solidFill>
                  <a:schemeClr val="accent1"/>
                </a:solidFill>
                <a:latin typeface="+mn-lt"/>
              </a:rPr>
              <a:t> </a:t>
            </a:r>
            <a:endParaRPr lang="ru-RU" sz="3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16C703E-03AB-FA61-B415-64604931A5A7}"/>
              </a:ext>
            </a:extLst>
          </p:cNvPr>
          <p:cNvSpPr/>
          <p:nvPr/>
        </p:nvSpPr>
        <p:spPr>
          <a:xfrm>
            <a:off x="6413017" y="4510855"/>
            <a:ext cx="4979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/>
                </a:solidFill>
                <a:latin typeface="SB Sans Display Light" panose="020B0303040504020204" pitchFamily="34" charset="0"/>
              </a:rPr>
              <a:t>Критика консьюмеризма и неработающих продуктов — новый драйвер доверия для </a:t>
            </a:r>
            <a:r>
              <a:rPr lang="ru-RU" dirty="0" err="1">
                <a:solidFill>
                  <a:schemeClr val="bg2"/>
                </a:solidFill>
                <a:latin typeface="SB Sans Display Light" panose="020B0303040504020204" pitchFamily="34" charset="0"/>
              </a:rPr>
              <a:t>инфлюенсера</a:t>
            </a:r>
            <a:endParaRPr lang="ru-RU" dirty="0">
              <a:solidFill>
                <a:schemeClr val="bg2"/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AC77EFB-7902-6C66-C993-8C73AD48F66B}"/>
              </a:ext>
            </a:extLst>
          </p:cNvPr>
          <p:cNvSpPr/>
          <p:nvPr/>
        </p:nvSpPr>
        <p:spPr>
          <a:xfrm>
            <a:off x="6413017" y="5478588"/>
            <a:ext cx="214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SB Sans Display Light" panose="020B0303040504020204" pitchFamily="34" charset="0"/>
              </a:rPr>
              <a:t>продажа через ещё большее доверие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6E71-B2F8-748E-C78B-9DF609BEBE0A}"/>
              </a:ext>
            </a:extLst>
          </p:cNvPr>
          <p:cNvSpPr txBox="1"/>
          <p:nvPr/>
        </p:nvSpPr>
        <p:spPr>
          <a:xfrm>
            <a:off x="396076" y="3001617"/>
            <a:ext cx="508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основной бенефициар - инфлюенсеры</a:t>
            </a:r>
            <a:endParaRPr lang="ru-RU" sz="1800" dirty="0">
              <a:latin typeface="SB Sans Display Light" panose="020B0303040504020204" pitchFamily="34" charset="0"/>
            </a:endParaRPr>
          </a:p>
        </p:txBody>
      </p:sp>
      <p:sp>
        <p:nvSpPr>
          <p:cNvPr id="37" name="Табличка 36">
            <a:extLst>
              <a:ext uri="{FF2B5EF4-FFF2-40B4-BE49-F238E27FC236}">
                <a16:creationId xmlns:a16="http://schemas.microsoft.com/office/drawing/2014/main" id="{9B3B1274-D28A-118B-CDA6-E76C0FF810F0}"/>
              </a:ext>
            </a:extLst>
          </p:cNvPr>
          <p:cNvSpPr/>
          <p:nvPr/>
        </p:nvSpPr>
        <p:spPr>
          <a:xfrm>
            <a:off x="3508773" y="4636677"/>
            <a:ext cx="335754" cy="335754"/>
          </a:xfrm>
          <a:prstGeom prst="plaque">
            <a:avLst>
              <a:gd name="adj" fmla="val 4963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592779C3-268A-D3FC-6649-2218E05663D7}"/>
              </a:ext>
            </a:extLst>
          </p:cNvPr>
          <p:cNvSpPr/>
          <p:nvPr/>
        </p:nvSpPr>
        <p:spPr>
          <a:xfrm>
            <a:off x="8662914" y="5632472"/>
            <a:ext cx="2992835" cy="533400"/>
          </a:xfrm>
          <a:prstGeom prst="roundRect">
            <a:avLst>
              <a:gd name="adj" fmla="val 19524"/>
            </a:avLst>
          </a:prstGeom>
          <a:gradFill>
            <a:gsLst>
              <a:gs pos="0">
                <a:schemeClr val="accent1"/>
              </a:gs>
              <a:gs pos="75000">
                <a:schemeClr val="tx1"/>
              </a:gs>
            </a:gsLst>
            <a:lin ang="132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/>
                </a:solidFill>
                <a:latin typeface="SB Sans Display Light" panose="020B0303040504020204" pitchFamily="34" charset="0"/>
              </a:rPr>
              <a:t>ДЕИНФЛЮЕНСИНГ</a:t>
            </a:r>
          </a:p>
        </p:txBody>
      </p:sp>
      <p:sp>
        <p:nvSpPr>
          <p:cNvPr id="40" name="Табличка 39">
            <a:extLst>
              <a:ext uri="{FF2B5EF4-FFF2-40B4-BE49-F238E27FC236}">
                <a16:creationId xmlns:a16="http://schemas.microsoft.com/office/drawing/2014/main" id="{D58AF0A2-D380-6D35-34A5-A8E9AD27F0DA}"/>
              </a:ext>
            </a:extLst>
          </p:cNvPr>
          <p:cNvSpPr/>
          <p:nvPr/>
        </p:nvSpPr>
        <p:spPr>
          <a:xfrm>
            <a:off x="8327569" y="5364357"/>
            <a:ext cx="335754" cy="335754"/>
          </a:xfrm>
          <a:prstGeom prst="plaque">
            <a:avLst>
              <a:gd name="adj" fmla="val 4963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E5EEE29-9C4F-9BE7-EBC2-3E0D6FA4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996" y="856192"/>
            <a:ext cx="4112466" cy="33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C07888F2-1E34-AFD5-30A6-9FC8B26E4725}"/>
              </a:ext>
            </a:extLst>
          </p:cNvPr>
          <p:cNvSpPr/>
          <p:nvPr/>
        </p:nvSpPr>
        <p:spPr>
          <a:xfrm>
            <a:off x="3064504" y="1586928"/>
            <a:ext cx="7509968" cy="4297958"/>
          </a:xfrm>
          <a:custGeom>
            <a:avLst/>
            <a:gdLst>
              <a:gd name="csX0" fmla="*/ 208287 w 7509968"/>
              <a:gd name="csY0" fmla="*/ 0 h 4297958"/>
              <a:gd name="csX1" fmla="*/ 7301681 w 7509968"/>
              <a:gd name="csY1" fmla="*/ 0 h 4297958"/>
              <a:gd name="csX2" fmla="*/ 7509968 w 7509968"/>
              <a:gd name="csY2" fmla="*/ 208287 h 4297958"/>
              <a:gd name="csX3" fmla="*/ 7509968 w 7509968"/>
              <a:gd name="csY3" fmla="*/ 3327393 h 4297958"/>
              <a:gd name="csX4" fmla="*/ 7301681 w 7509968"/>
              <a:gd name="csY4" fmla="*/ 3535680 h 4297958"/>
              <a:gd name="csX5" fmla="*/ 1911015 w 7509968"/>
              <a:gd name="csY5" fmla="*/ 3535680 h 4297958"/>
              <a:gd name="csX6" fmla="*/ 1911015 w 7509968"/>
              <a:gd name="csY6" fmla="*/ 4099021 h 4297958"/>
              <a:gd name="csX7" fmla="*/ 1712078 w 7509968"/>
              <a:gd name="csY7" fmla="*/ 4297958 h 4297958"/>
              <a:gd name="csX8" fmla="*/ 198937 w 7509968"/>
              <a:gd name="csY8" fmla="*/ 4297958 h 4297958"/>
              <a:gd name="csX9" fmla="*/ 0 w 7509968"/>
              <a:gd name="csY9" fmla="*/ 4099021 h 4297958"/>
              <a:gd name="csX10" fmla="*/ 0 w 7509968"/>
              <a:gd name="csY10" fmla="*/ 3327393 h 4297958"/>
              <a:gd name="csX11" fmla="*/ 0 w 7509968"/>
              <a:gd name="csY11" fmla="*/ 1099867 h 4297958"/>
              <a:gd name="csX12" fmla="*/ 0 w 7509968"/>
              <a:gd name="csY12" fmla="*/ 208287 h 4297958"/>
              <a:gd name="csX13" fmla="*/ 208287 w 7509968"/>
              <a:gd name="csY13" fmla="*/ 0 h 42979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7509968" h="4297958">
                <a:moveTo>
                  <a:pt x="208287" y="0"/>
                </a:moveTo>
                <a:lnTo>
                  <a:pt x="7301681" y="0"/>
                </a:lnTo>
                <a:cubicBezTo>
                  <a:pt x="7416715" y="0"/>
                  <a:pt x="7509968" y="93253"/>
                  <a:pt x="7509968" y="208287"/>
                </a:cubicBezTo>
                <a:lnTo>
                  <a:pt x="7509968" y="3327393"/>
                </a:lnTo>
                <a:cubicBezTo>
                  <a:pt x="7509968" y="3442427"/>
                  <a:pt x="7416715" y="3535680"/>
                  <a:pt x="7301681" y="3535680"/>
                </a:cubicBezTo>
                <a:lnTo>
                  <a:pt x="1911015" y="3535680"/>
                </a:lnTo>
                <a:lnTo>
                  <a:pt x="1911015" y="4099021"/>
                </a:lnTo>
                <a:cubicBezTo>
                  <a:pt x="1911015" y="4208891"/>
                  <a:pt x="1821948" y="4297958"/>
                  <a:pt x="1712078" y="4297958"/>
                </a:cubicBezTo>
                <a:lnTo>
                  <a:pt x="198937" y="4297958"/>
                </a:lnTo>
                <a:cubicBezTo>
                  <a:pt x="89067" y="4297958"/>
                  <a:pt x="0" y="4208891"/>
                  <a:pt x="0" y="4099021"/>
                </a:cubicBezTo>
                <a:lnTo>
                  <a:pt x="0" y="3327393"/>
                </a:lnTo>
                <a:lnTo>
                  <a:pt x="0" y="1099867"/>
                </a:lnTo>
                <a:lnTo>
                  <a:pt x="0" y="208287"/>
                </a:lnTo>
                <a:cubicBezTo>
                  <a:pt x="0" y="93253"/>
                  <a:pt x="93253" y="0"/>
                  <a:pt x="20828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7000">
                <a:schemeClr val="tx1"/>
              </a:gs>
            </a:gsLst>
            <a:lin ang="180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DCA56-963F-F7D4-BAE3-974F73622D87}"/>
              </a:ext>
            </a:extLst>
          </p:cNvPr>
          <p:cNvSpPr txBox="1"/>
          <p:nvPr/>
        </p:nvSpPr>
        <p:spPr>
          <a:xfrm rot="921742">
            <a:off x="9608775" y="2009562"/>
            <a:ext cx="2395207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+50 000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7F66ADF-7668-55DF-C3DE-93E78C2CC6AF}"/>
              </a:ext>
            </a:extLst>
          </p:cNvPr>
          <p:cNvSpPr/>
          <p:nvPr/>
        </p:nvSpPr>
        <p:spPr>
          <a:xfrm>
            <a:off x="5189928" y="2122170"/>
            <a:ext cx="1726968" cy="27211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#DEINFLUENCING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CB029-FF4A-03A8-6860-D76B78C98A7F}"/>
              </a:ext>
            </a:extLst>
          </p:cNvPr>
          <p:cNvSpPr txBox="1"/>
          <p:nvPr/>
        </p:nvSpPr>
        <p:spPr>
          <a:xfrm rot="20837726">
            <a:off x="9779231" y="3364273"/>
            <a:ext cx="1793107" cy="7357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+25 000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4AC84-ADB2-017F-F9E1-E5A1700C9F1A}"/>
              </a:ext>
            </a:extLst>
          </p:cNvPr>
          <p:cNvSpPr txBox="1"/>
          <p:nvPr/>
        </p:nvSpPr>
        <p:spPr>
          <a:xfrm rot="734835">
            <a:off x="10150070" y="4533868"/>
            <a:ext cx="1312616" cy="562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+10 000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17EFD-F822-1FE1-2EEB-F25B3C606249}"/>
              </a:ext>
            </a:extLst>
          </p:cNvPr>
          <p:cNvSpPr txBox="1"/>
          <p:nvPr/>
        </p:nvSpPr>
        <p:spPr>
          <a:xfrm>
            <a:off x="5141151" y="2487859"/>
            <a:ext cx="4880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sz="2800" dirty="0"/>
              <a:t>Лорен </a:t>
            </a:r>
            <a:r>
              <a:rPr lang="ru-RU" sz="2800" dirty="0" err="1"/>
              <a:t>Рутерглен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выпустила ролик </a:t>
            </a:r>
            <a:br>
              <a:rPr lang="ru-RU" sz="2800" dirty="0"/>
            </a:br>
            <a:r>
              <a:rPr lang="ru-RU" sz="2800" dirty="0"/>
              <a:t>с хештегом #deinfluencing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79B04-D3E3-3CE5-39A3-B6B47EFAC7C3}"/>
              </a:ext>
            </a:extLst>
          </p:cNvPr>
          <p:cNvSpPr txBox="1"/>
          <p:nvPr/>
        </p:nvSpPr>
        <p:spPr>
          <a:xfrm>
            <a:off x="5141151" y="3890821"/>
            <a:ext cx="3434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SB Sans Display Light" panose="020B0303040504020204" pitchFamily="34" charset="0"/>
              </a:defRPr>
            </a:lvl1pPr>
          </a:lstStyle>
          <a:p>
            <a:r>
              <a:rPr lang="ru-RU" dirty="0"/>
              <a:t>в котором</a:t>
            </a:r>
            <a:r>
              <a:rPr lang="en-US" dirty="0"/>
              <a:t> </a:t>
            </a:r>
            <a:r>
              <a:rPr lang="ru-RU" dirty="0"/>
              <a:t>рассказывает </a:t>
            </a:r>
            <a:br>
              <a:rPr lang="ru-RU" dirty="0"/>
            </a:br>
            <a:r>
              <a:rPr lang="ru-RU" dirty="0"/>
              <a:t>о разочаровавших ее продуктах</a:t>
            </a:r>
            <a:endParaRPr lang="en-US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0DEB8-8896-B5BC-3D3A-9B35556D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 r="84509" b="41331"/>
          <a:stretch>
            <a:fillRect/>
          </a:stretch>
        </p:blipFill>
        <p:spPr>
          <a:xfrm rot="964385">
            <a:off x="3210720" y="1428028"/>
            <a:ext cx="1270003" cy="2704991"/>
          </a:xfrm>
          <a:prstGeom prst="roundRect">
            <a:avLst>
              <a:gd name="adj" fmla="val 6508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18E79E-51CA-FAFC-2DB4-CB5DA0D24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 l="16546" r="66750" b="41331"/>
          <a:stretch>
            <a:fillRect/>
          </a:stretch>
        </p:blipFill>
        <p:spPr>
          <a:xfrm rot="19185851">
            <a:off x="849717" y="3583586"/>
            <a:ext cx="1369489" cy="2704991"/>
          </a:xfrm>
          <a:prstGeom prst="roundRect">
            <a:avLst/>
          </a:prstGeom>
        </p:spPr>
      </p:pic>
      <p:sp>
        <p:nvSpPr>
          <p:cNvPr id="23" name="Табличка 22">
            <a:extLst>
              <a:ext uri="{FF2B5EF4-FFF2-40B4-BE49-F238E27FC236}">
                <a16:creationId xmlns:a16="http://schemas.microsoft.com/office/drawing/2014/main" id="{5DD98529-2CA2-A134-DA3F-A46A5C289E53}"/>
              </a:ext>
            </a:extLst>
          </p:cNvPr>
          <p:cNvSpPr/>
          <p:nvPr/>
        </p:nvSpPr>
        <p:spPr>
          <a:xfrm>
            <a:off x="4805397" y="4957499"/>
            <a:ext cx="335754" cy="335754"/>
          </a:xfrm>
          <a:prstGeom prst="plaque">
            <a:avLst>
              <a:gd name="adj" fmla="val 496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1D2B05A-462E-190C-A93C-78778650DF47}"/>
              </a:ext>
            </a:extLst>
          </p:cNvPr>
          <p:cNvSpPr/>
          <p:nvPr/>
        </p:nvSpPr>
        <p:spPr>
          <a:xfrm>
            <a:off x="5161195" y="5331735"/>
            <a:ext cx="5413278" cy="533400"/>
          </a:xfrm>
          <a:prstGeom prst="roundRect">
            <a:avLst>
              <a:gd name="adj" fmla="val 1952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tlCol="0" anchor="ctr"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</a:rPr>
              <a:t>ЧИСЛО ЕЕ ПОДПИСЧИКОВ ВЫРОСЛО НА НЕСКОЛЬКО ТЫСЯЧ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096F67C-9587-E0D0-E71E-3896CF15BF0A}"/>
              </a:ext>
            </a:extLst>
          </p:cNvPr>
          <p:cNvGrpSpPr/>
          <p:nvPr/>
        </p:nvGrpSpPr>
        <p:grpSpPr>
          <a:xfrm rot="20890845">
            <a:off x="1512081" y="1478615"/>
            <a:ext cx="2362572" cy="4824412"/>
            <a:chOff x="2059271" y="1428113"/>
            <a:chExt cx="2362572" cy="482441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7429355-358A-94C3-C241-D156CF18F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84" t="134" r="13178" b="1"/>
            <a:stretch>
              <a:fillRect/>
            </a:stretch>
          </p:blipFill>
          <p:spPr>
            <a:xfrm>
              <a:off x="2133788" y="1530454"/>
              <a:ext cx="2213539" cy="4619731"/>
            </a:xfrm>
            <a:prstGeom prst="roundRect">
              <a:avLst>
                <a:gd name="adj" fmla="val 11379"/>
              </a:avLst>
            </a:prstGeom>
          </p:spPr>
        </p:pic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C6DA7D26-0055-44D6-CC1E-F30FB7F1B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9271" y="1428113"/>
              <a:ext cx="2362572" cy="4824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13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27B4ED6-0782-768E-B53A-C500E54E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04" y="853440"/>
            <a:ext cx="7453936" cy="600456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5652D89-539A-12CE-7462-36AC84A97B9D}"/>
              </a:ext>
            </a:extLst>
          </p:cNvPr>
          <p:cNvSpPr/>
          <p:nvPr/>
        </p:nvSpPr>
        <p:spPr>
          <a:xfrm rot="5400000">
            <a:off x="4799165" y="1295401"/>
            <a:ext cx="5477977" cy="5562600"/>
          </a:xfrm>
          <a:prstGeom prst="rect">
            <a:avLst/>
          </a:prstGeom>
          <a:gradFill>
            <a:gsLst>
              <a:gs pos="55000">
                <a:schemeClr val="tx1">
                  <a:alpha val="0"/>
                </a:schemeClr>
              </a:gs>
              <a:gs pos="71000">
                <a:schemeClr val="tx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8789893-44E3-65B9-1629-1C7137EC1789}"/>
              </a:ext>
            </a:extLst>
          </p:cNvPr>
          <p:cNvGrpSpPr/>
          <p:nvPr/>
        </p:nvGrpSpPr>
        <p:grpSpPr>
          <a:xfrm>
            <a:off x="802928" y="2010411"/>
            <a:ext cx="6085235" cy="3514170"/>
            <a:chOff x="802928" y="2045135"/>
            <a:chExt cx="6085235" cy="3514170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1ECC0BE0-EDAE-D21C-7781-C825895BD453}"/>
                </a:ext>
              </a:extLst>
            </p:cNvPr>
            <p:cNvSpPr/>
            <p:nvPr/>
          </p:nvSpPr>
          <p:spPr>
            <a:xfrm>
              <a:off x="802928" y="2045135"/>
              <a:ext cx="6085235" cy="1969639"/>
            </a:xfrm>
            <a:custGeom>
              <a:avLst/>
              <a:gdLst>
                <a:gd name="csX0" fmla="*/ 203309 w 6085235"/>
                <a:gd name="csY0" fmla="*/ 0 h 1969639"/>
                <a:gd name="csX1" fmla="*/ 3392143 w 6085235"/>
                <a:gd name="csY1" fmla="*/ 0 h 1969639"/>
                <a:gd name="csX2" fmla="*/ 3595452 w 6085235"/>
                <a:gd name="csY2" fmla="*/ 203309 h 1969639"/>
                <a:gd name="csX3" fmla="*/ 3595452 w 6085235"/>
                <a:gd name="csY3" fmla="*/ 612892 h 1969639"/>
                <a:gd name="csX4" fmla="*/ 5964579 w 6085235"/>
                <a:gd name="csY4" fmla="*/ 612892 h 1969639"/>
                <a:gd name="csX5" fmla="*/ 6085235 w 6085235"/>
                <a:gd name="csY5" fmla="*/ 733548 h 1969639"/>
                <a:gd name="csX6" fmla="*/ 6085235 w 6085235"/>
                <a:gd name="csY6" fmla="*/ 1848983 h 1969639"/>
                <a:gd name="csX7" fmla="*/ 5964579 w 6085235"/>
                <a:gd name="csY7" fmla="*/ 1969639 h 1969639"/>
                <a:gd name="csX8" fmla="*/ 120656 w 6085235"/>
                <a:gd name="csY8" fmla="*/ 1969639 h 1969639"/>
                <a:gd name="csX9" fmla="*/ 0 w 6085235"/>
                <a:gd name="csY9" fmla="*/ 1848983 h 1969639"/>
                <a:gd name="csX10" fmla="*/ 0 w 6085235"/>
                <a:gd name="csY10" fmla="*/ 1016521 h 1969639"/>
                <a:gd name="csX11" fmla="*/ 0 w 6085235"/>
                <a:gd name="csY11" fmla="*/ 733548 h 1969639"/>
                <a:gd name="csX12" fmla="*/ 0 w 6085235"/>
                <a:gd name="csY12" fmla="*/ 203309 h 1969639"/>
                <a:gd name="csX13" fmla="*/ 203309 w 6085235"/>
                <a:gd name="csY13" fmla="*/ 0 h 19696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6085235" h="1969639">
                  <a:moveTo>
                    <a:pt x="203309" y="0"/>
                  </a:moveTo>
                  <a:lnTo>
                    <a:pt x="3392143" y="0"/>
                  </a:lnTo>
                  <a:cubicBezTo>
                    <a:pt x="3504427" y="0"/>
                    <a:pt x="3595452" y="91025"/>
                    <a:pt x="3595452" y="203309"/>
                  </a:cubicBezTo>
                  <a:lnTo>
                    <a:pt x="3595452" y="612892"/>
                  </a:lnTo>
                  <a:lnTo>
                    <a:pt x="5964579" y="612892"/>
                  </a:lnTo>
                  <a:cubicBezTo>
                    <a:pt x="6031215" y="612892"/>
                    <a:pt x="6085235" y="666912"/>
                    <a:pt x="6085235" y="733548"/>
                  </a:cubicBezTo>
                  <a:lnTo>
                    <a:pt x="6085235" y="1848983"/>
                  </a:lnTo>
                  <a:cubicBezTo>
                    <a:pt x="6085235" y="1915619"/>
                    <a:pt x="6031215" y="1969639"/>
                    <a:pt x="5964579" y="1969639"/>
                  </a:cubicBezTo>
                  <a:lnTo>
                    <a:pt x="120656" y="1969639"/>
                  </a:lnTo>
                  <a:cubicBezTo>
                    <a:pt x="54020" y="1969639"/>
                    <a:pt x="0" y="1915619"/>
                    <a:pt x="0" y="1848983"/>
                  </a:cubicBezTo>
                  <a:lnTo>
                    <a:pt x="0" y="1016521"/>
                  </a:lnTo>
                  <a:lnTo>
                    <a:pt x="0" y="733548"/>
                  </a:lnTo>
                  <a:lnTo>
                    <a:pt x="0" y="203309"/>
                  </a:lnTo>
                  <a:cubicBezTo>
                    <a:pt x="0" y="91025"/>
                    <a:pt x="91025" y="0"/>
                    <a:pt x="20330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4000">
                  <a:schemeClr val="tx1"/>
                </a:gs>
              </a:gsLst>
              <a:lin ang="6600000" scaled="0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BA8387-E77C-6883-52D9-92A9F6E301AF}"/>
                </a:ext>
              </a:extLst>
            </p:cNvPr>
            <p:cNvSpPr txBox="1"/>
            <p:nvPr/>
          </p:nvSpPr>
          <p:spPr>
            <a:xfrm>
              <a:off x="1472381" y="3016474"/>
              <a:ext cx="46601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+mn-lt"/>
                </a:rPr>
                <a:t>ЧТО ДЕЛАТЬ БРЕНДАМ</a:t>
              </a:r>
              <a:r>
                <a:rPr lang="en-US" sz="2800" dirty="0">
                  <a:solidFill>
                    <a:schemeClr val="bg1"/>
                  </a:solidFill>
                  <a:latin typeface="+mn-lt"/>
                </a:rPr>
                <a:t>?</a:t>
              </a:r>
              <a:endParaRPr lang="ru-RU" sz="2800" dirty="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C96BED0-8F78-DE6D-4C98-73C66E8451ED}"/>
                </a:ext>
              </a:extLst>
            </p:cNvPr>
            <p:cNvGrpSpPr/>
            <p:nvPr/>
          </p:nvGrpSpPr>
          <p:grpSpPr>
            <a:xfrm>
              <a:off x="1050486" y="2262487"/>
              <a:ext cx="674942" cy="176404"/>
              <a:chOff x="10716958" y="653887"/>
              <a:chExt cx="674942" cy="176404"/>
            </a:xfrm>
          </p:grpSpPr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B47142BE-FDFB-008B-6929-5E1E6834CA56}"/>
                  </a:ext>
                </a:extLst>
              </p:cNvPr>
              <p:cNvSpPr/>
              <p:nvPr/>
            </p:nvSpPr>
            <p:spPr>
              <a:xfrm>
                <a:off x="11215496" y="653887"/>
                <a:ext cx="176404" cy="176404"/>
              </a:xfrm>
              <a:prstGeom prst="ellipse">
                <a:avLst/>
              </a:prstGeom>
              <a:solidFill>
                <a:srgbClr val="FFA873"/>
              </a:soli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D2216D9F-B309-E478-8130-CCBA88C779B8}"/>
                  </a:ext>
                </a:extLst>
              </p:cNvPr>
              <p:cNvSpPr/>
              <p:nvPr/>
            </p:nvSpPr>
            <p:spPr>
              <a:xfrm>
                <a:off x="10966227" y="653887"/>
                <a:ext cx="176404" cy="176404"/>
              </a:xfrm>
              <a:prstGeom prst="ellipse">
                <a:avLst/>
              </a:prstGeom>
              <a:solidFill>
                <a:srgbClr val="FFFFCC"/>
              </a:soli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DCBD6045-500C-2956-C182-E1168D39CED8}"/>
                  </a:ext>
                </a:extLst>
              </p:cNvPr>
              <p:cNvSpPr/>
              <p:nvPr/>
            </p:nvSpPr>
            <p:spPr>
              <a:xfrm>
                <a:off x="10716958" y="653887"/>
                <a:ext cx="176404" cy="1764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C47979A8-FA6F-0433-78A8-239964ABD33E}"/>
                </a:ext>
              </a:extLst>
            </p:cNvPr>
            <p:cNvGrpSpPr/>
            <p:nvPr/>
          </p:nvGrpSpPr>
          <p:grpSpPr>
            <a:xfrm>
              <a:off x="802928" y="4191978"/>
              <a:ext cx="6085235" cy="584797"/>
              <a:chOff x="802928" y="4573943"/>
              <a:chExt cx="4813513" cy="584797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18DC0592-E54C-6DF1-4556-C411742FFDF9}"/>
                  </a:ext>
                </a:extLst>
              </p:cNvPr>
              <p:cNvSpPr/>
              <p:nvPr/>
            </p:nvSpPr>
            <p:spPr>
              <a:xfrm>
                <a:off x="802928" y="4573943"/>
                <a:ext cx="2261732" cy="584797"/>
              </a:xfrm>
              <a:prstGeom prst="roundRect">
                <a:avLst>
                  <a:gd name="adj" fmla="val 14873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49167BC1-40E4-9741-4D93-2EB88B2262D4}"/>
                  </a:ext>
                </a:extLst>
              </p:cNvPr>
              <p:cNvSpPr/>
              <p:nvPr/>
            </p:nvSpPr>
            <p:spPr>
              <a:xfrm>
                <a:off x="3354709" y="4573943"/>
                <a:ext cx="2261732" cy="584797"/>
              </a:xfrm>
              <a:prstGeom prst="roundRect">
                <a:avLst>
                  <a:gd name="adj" fmla="val 14873"/>
                </a:avLst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76FE583-0C0B-3EB9-E9FA-0348CAE27D69}"/>
                </a:ext>
              </a:extLst>
            </p:cNvPr>
            <p:cNvSpPr/>
            <p:nvPr/>
          </p:nvSpPr>
          <p:spPr>
            <a:xfrm>
              <a:off x="937260" y="4327002"/>
              <a:ext cx="335280" cy="335280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47BA1F-771B-864C-F7ED-4D9564EDEDAB}"/>
                </a:ext>
              </a:extLst>
            </p:cNvPr>
            <p:cNvSpPr txBox="1"/>
            <p:nvPr/>
          </p:nvSpPr>
          <p:spPr>
            <a:xfrm>
              <a:off x="1318774" y="4340753"/>
              <a:ext cx="1181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SB Sans Display Light" panose="020B0303040504020204" pitchFamily="34" charset="0"/>
                </a:rPr>
                <a:t>Паниковать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31594BB-0B36-8B83-E405-BE19B4360979}"/>
                </a:ext>
              </a:extLst>
            </p:cNvPr>
            <p:cNvSpPr/>
            <p:nvPr/>
          </p:nvSpPr>
          <p:spPr>
            <a:xfrm>
              <a:off x="4168140" y="4327002"/>
              <a:ext cx="335280" cy="335280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Б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0B2B03-17BB-5A28-0989-FC39043E2841}"/>
                </a:ext>
              </a:extLst>
            </p:cNvPr>
            <p:cNvSpPr txBox="1"/>
            <p:nvPr/>
          </p:nvSpPr>
          <p:spPr>
            <a:xfrm>
              <a:off x="4549654" y="4340753"/>
              <a:ext cx="1537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SB Sans Display Light" panose="020B0303040504020204" pitchFamily="34" charset="0"/>
                </a:rPr>
                <a:t>Адаптироваться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E3913C15-A9C8-E66F-CF03-E42B4448DC49}"/>
                </a:ext>
              </a:extLst>
            </p:cNvPr>
            <p:cNvGrpSpPr/>
            <p:nvPr/>
          </p:nvGrpSpPr>
          <p:grpSpPr>
            <a:xfrm>
              <a:off x="802928" y="4974508"/>
              <a:ext cx="6085235" cy="584797"/>
              <a:chOff x="802928" y="4573943"/>
              <a:chExt cx="4813513" cy="584797"/>
            </a:xfrm>
          </p:grpSpPr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E5A921A9-BF59-0543-90B5-F0703E80D128}"/>
                  </a:ext>
                </a:extLst>
              </p:cNvPr>
              <p:cNvSpPr/>
              <p:nvPr/>
            </p:nvSpPr>
            <p:spPr>
              <a:xfrm>
                <a:off x="802928" y="4573943"/>
                <a:ext cx="2261732" cy="584797"/>
              </a:xfrm>
              <a:prstGeom prst="roundRect">
                <a:avLst>
                  <a:gd name="adj" fmla="val 14873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3FB80D5C-AC71-1503-3CE4-0B574CA8C70D}"/>
                  </a:ext>
                </a:extLst>
              </p:cNvPr>
              <p:cNvSpPr/>
              <p:nvPr/>
            </p:nvSpPr>
            <p:spPr>
              <a:xfrm>
                <a:off x="3354709" y="4573943"/>
                <a:ext cx="2261732" cy="584797"/>
              </a:xfrm>
              <a:prstGeom prst="roundRect">
                <a:avLst>
                  <a:gd name="adj" fmla="val 14873"/>
                </a:avLst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420F8289-0A27-9F9C-AE46-98E210AE92C7}"/>
                </a:ext>
              </a:extLst>
            </p:cNvPr>
            <p:cNvSpPr/>
            <p:nvPr/>
          </p:nvSpPr>
          <p:spPr>
            <a:xfrm>
              <a:off x="937260" y="5109532"/>
              <a:ext cx="335280" cy="335280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В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593C0B-1D2E-F2B3-911A-AB3515C6FB0E}"/>
                </a:ext>
              </a:extLst>
            </p:cNvPr>
            <p:cNvSpPr txBox="1"/>
            <p:nvPr/>
          </p:nvSpPr>
          <p:spPr>
            <a:xfrm>
              <a:off x="1318774" y="5123283"/>
              <a:ext cx="1391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SB Sans Display Light" panose="020B0303040504020204" pitchFamily="34" charset="0"/>
                </a:rPr>
                <a:t>Игнорировать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69171B18-2F1D-5A5A-072E-AE9E826F14AB}"/>
                </a:ext>
              </a:extLst>
            </p:cNvPr>
            <p:cNvSpPr/>
            <p:nvPr/>
          </p:nvSpPr>
          <p:spPr>
            <a:xfrm>
              <a:off x="4168140" y="5109532"/>
              <a:ext cx="335280" cy="335280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Г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9297FE-CFD0-A248-8B7D-285A0535A0C3}"/>
                </a:ext>
              </a:extLst>
            </p:cNvPr>
            <p:cNvSpPr txBox="1"/>
            <p:nvPr/>
          </p:nvSpPr>
          <p:spPr>
            <a:xfrm>
              <a:off x="4549654" y="5123283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SB Sans Display Light" panose="020B0303040504020204" pitchFamily="34" charset="0"/>
                </a:rPr>
                <a:t>Закрываться</a:t>
              </a: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B5B1A988-1FE9-0C9D-4B7E-A7060EECA680}"/>
                </a:ext>
              </a:extLst>
            </p:cNvPr>
            <p:cNvSpPr/>
            <p:nvPr/>
          </p:nvSpPr>
          <p:spPr>
            <a:xfrm>
              <a:off x="4549653" y="2045135"/>
              <a:ext cx="2338509" cy="4347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SB Sans Display Light" panose="020B0303040504020204" pitchFamily="34" charset="0"/>
                </a:rPr>
                <a:t>внимание, вопрос!</a:t>
              </a:r>
            </a:p>
          </p:txBody>
        </p:sp>
        <p:sp>
          <p:nvSpPr>
            <p:cNvPr id="30" name="Табличка 29">
              <a:extLst>
                <a:ext uri="{FF2B5EF4-FFF2-40B4-BE49-F238E27FC236}">
                  <a16:creationId xmlns:a16="http://schemas.microsoft.com/office/drawing/2014/main" id="{4E465808-0BE9-A943-5010-689A426BA606}"/>
                </a:ext>
              </a:extLst>
            </p:cNvPr>
            <p:cNvSpPr/>
            <p:nvPr/>
          </p:nvSpPr>
          <p:spPr>
            <a:xfrm>
              <a:off x="4234219" y="2489166"/>
              <a:ext cx="335754" cy="335754"/>
            </a:xfrm>
            <a:prstGeom prst="plaque">
              <a:avLst>
                <a:gd name="adj" fmla="val 4963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E199CF6-58C8-2F11-8F82-DAB9940AD4CF}"/>
              </a:ext>
            </a:extLst>
          </p:cNvPr>
          <p:cNvSpPr/>
          <p:nvPr/>
        </p:nvSpPr>
        <p:spPr>
          <a:xfrm rot="16200000">
            <a:off x="6671711" y="1337711"/>
            <a:ext cx="5477977" cy="5562600"/>
          </a:xfrm>
          <a:prstGeom prst="rect">
            <a:avLst/>
          </a:prstGeom>
          <a:gradFill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79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5019DEF-05C4-AB92-C9C5-7A8204335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48191" y="950979"/>
            <a:ext cx="7453936" cy="6000485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095BD00-5F03-9C32-B6F8-9DE8AB78BC94}"/>
              </a:ext>
            </a:extLst>
          </p:cNvPr>
          <p:cNvSpPr/>
          <p:nvPr/>
        </p:nvSpPr>
        <p:spPr>
          <a:xfrm rot="5400000">
            <a:off x="4799165" y="1295401"/>
            <a:ext cx="5477977" cy="5562600"/>
          </a:xfrm>
          <a:prstGeom prst="rect">
            <a:avLst/>
          </a:prstGeom>
          <a:gradFill>
            <a:gsLst>
              <a:gs pos="55000">
                <a:schemeClr val="tx1">
                  <a:alpha val="0"/>
                </a:schemeClr>
              </a:gs>
              <a:gs pos="71000">
                <a:schemeClr val="tx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F299F2E-9294-3251-C1E2-AB5C5E5E7375}"/>
              </a:ext>
            </a:extLst>
          </p:cNvPr>
          <p:cNvSpPr/>
          <p:nvPr/>
        </p:nvSpPr>
        <p:spPr>
          <a:xfrm rot="16200000">
            <a:off x="6671711" y="1337711"/>
            <a:ext cx="5477977" cy="5562600"/>
          </a:xfrm>
          <a:prstGeom prst="rect">
            <a:avLst/>
          </a:prstGeom>
          <a:gradFill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FB13F5E6-2462-E209-FA6A-5DEA79223327}"/>
              </a:ext>
            </a:extLst>
          </p:cNvPr>
          <p:cNvSpPr/>
          <p:nvPr/>
        </p:nvSpPr>
        <p:spPr>
          <a:xfrm>
            <a:off x="802928" y="2010411"/>
            <a:ext cx="6085235" cy="1969639"/>
          </a:xfrm>
          <a:custGeom>
            <a:avLst/>
            <a:gdLst>
              <a:gd name="csX0" fmla="*/ 203309 w 6085235"/>
              <a:gd name="csY0" fmla="*/ 0 h 1969639"/>
              <a:gd name="csX1" fmla="*/ 3392143 w 6085235"/>
              <a:gd name="csY1" fmla="*/ 0 h 1969639"/>
              <a:gd name="csX2" fmla="*/ 3595452 w 6085235"/>
              <a:gd name="csY2" fmla="*/ 203309 h 1969639"/>
              <a:gd name="csX3" fmla="*/ 3595452 w 6085235"/>
              <a:gd name="csY3" fmla="*/ 612892 h 1969639"/>
              <a:gd name="csX4" fmla="*/ 5964579 w 6085235"/>
              <a:gd name="csY4" fmla="*/ 612892 h 1969639"/>
              <a:gd name="csX5" fmla="*/ 6085235 w 6085235"/>
              <a:gd name="csY5" fmla="*/ 733548 h 1969639"/>
              <a:gd name="csX6" fmla="*/ 6085235 w 6085235"/>
              <a:gd name="csY6" fmla="*/ 1848983 h 1969639"/>
              <a:gd name="csX7" fmla="*/ 5964579 w 6085235"/>
              <a:gd name="csY7" fmla="*/ 1969639 h 1969639"/>
              <a:gd name="csX8" fmla="*/ 120656 w 6085235"/>
              <a:gd name="csY8" fmla="*/ 1969639 h 1969639"/>
              <a:gd name="csX9" fmla="*/ 0 w 6085235"/>
              <a:gd name="csY9" fmla="*/ 1848983 h 1969639"/>
              <a:gd name="csX10" fmla="*/ 0 w 6085235"/>
              <a:gd name="csY10" fmla="*/ 1016521 h 1969639"/>
              <a:gd name="csX11" fmla="*/ 0 w 6085235"/>
              <a:gd name="csY11" fmla="*/ 733548 h 1969639"/>
              <a:gd name="csX12" fmla="*/ 0 w 6085235"/>
              <a:gd name="csY12" fmla="*/ 203309 h 1969639"/>
              <a:gd name="csX13" fmla="*/ 203309 w 6085235"/>
              <a:gd name="csY13" fmla="*/ 0 h 1969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6085235" h="1969639">
                <a:moveTo>
                  <a:pt x="203309" y="0"/>
                </a:moveTo>
                <a:lnTo>
                  <a:pt x="3392143" y="0"/>
                </a:lnTo>
                <a:cubicBezTo>
                  <a:pt x="3504427" y="0"/>
                  <a:pt x="3595452" y="91025"/>
                  <a:pt x="3595452" y="203309"/>
                </a:cubicBezTo>
                <a:lnTo>
                  <a:pt x="3595452" y="612892"/>
                </a:lnTo>
                <a:lnTo>
                  <a:pt x="5964579" y="612892"/>
                </a:lnTo>
                <a:cubicBezTo>
                  <a:pt x="6031215" y="612892"/>
                  <a:pt x="6085235" y="666912"/>
                  <a:pt x="6085235" y="733548"/>
                </a:cubicBezTo>
                <a:lnTo>
                  <a:pt x="6085235" y="1848983"/>
                </a:lnTo>
                <a:cubicBezTo>
                  <a:pt x="6085235" y="1915619"/>
                  <a:pt x="6031215" y="1969639"/>
                  <a:pt x="5964579" y="1969639"/>
                </a:cubicBezTo>
                <a:lnTo>
                  <a:pt x="120656" y="1969639"/>
                </a:lnTo>
                <a:cubicBezTo>
                  <a:pt x="54020" y="1969639"/>
                  <a:pt x="0" y="1915619"/>
                  <a:pt x="0" y="1848983"/>
                </a:cubicBezTo>
                <a:lnTo>
                  <a:pt x="0" y="1016521"/>
                </a:lnTo>
                <a:lnTo>
                  <a:pt x="0" y="733548"/>
                </a:lnTo>
                <a:lnTo>
                  <a:pt x="0" y="203309"/>
                </a:lnTo>
                <a:cubicBezTo>
                  <a:pt x="0" y="91025"/>
                  <a:pt x="91025" y="0"/>
                  <a:pt x="20330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44000">
                <a:schemeClr val="tx1"/>
              </a:gs>
            </a:gsLst>
            <a:lin ang="66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EDC48F-2944-D118-4B2D-1FF97CAA9D24}"/>
              </a:ext>
            </a:extLst>
          </p:cNvPr>
          <p:cNvGrpSpPr/>
          <p:nvPr/>
        </p:nvGrpSpPr>
        <p:grpSpPr>
          <a:xfrm>
            <a:off x="1050486" y="2227763"/>
            <a:ext cx="674942" cy="176404"/>
            <a:chOff x="10716958" y="653887"/>
            <a:chExt cx="674942" cy="176404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42EAB51D-3FA4-1EF9-2044-CC4C745134B3}"/>
                </a:ext>
              </a:extLst>
            </p:cNvPr>
            <p:cNvSpPr/>
            <p:nvPr/>
          </p:nvSpPr>
          <p:spPr>
            <a:xfrm>
              <a:off x="11215496" y="653887"/>
              <a:ext cx="176404" cy="176404"/>
            </a:xfrm>
            <a:prstGeom prst="ellipse">
              <a:avLst/>
            </a:prstGeom>
            <a:solidFill>
              <a:srgbClr val="FFA873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0ECEE1F-F284-FCF7-8BC2-245E30B23730}"/>
                </a:ext>
              </a:extLst>
            </p:cNvPr>
            <p:cNvSpPr/>
            <p:nvPr/>
          </p:nvSpPr>
          <p:spPr>
            <a:xfrm>
              <a:off x="10966227" y="653887"/>
              <a:ext cx="176404" cy="176404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65DE8375-9583-EF82-2677-7CBE230EAA61}"/>
                </a:ext>
              </a:extLst>
            </p:cNvPr>
            <p:cNvSpPr/>
            <p:nvPr/>
          </p:nvSpPr>
          <p:spPr>
            <a:xfrm>
              <a:off x="10716958" y="653887"/>
              <a:ext cx="176404" cy="1764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89A4ECD-2C0F-C733-DEBA-14A8F82FADF3}"/>
              </a:ext>
            </a:extLst>
          </p:cNvPr>
          <p:cNvGrpSpPr/>
          <p:nvPr/>
        </p:nvGrpSpPr>
        <p:grpSpPr>
          <a:xfrm>
            <a:off x="802928" y="4157254"/>
            <a:ext cx="6085235" cy="584797"/>
            <a:chOff x="802928" y="4573943"/>
            <a:chExt cx="4813513" cy="584797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041B2002-48C5-5C4D-87CD-1DDD1165B780}"/>
                </a:ext>
              </a:extLst>
            </p:cNvPr>
            <p:cNvSpPr/>
            <p:nvPr/>
          </p:nvSpPr>
          <p:spPr>
            <a:xfrm>
              <a:off x="802928" y="4573943"/>
              <a:ext cx="2261732" cy="584797"/>
            </a:xfrm>
            <a:prstGeom prst="roundRect">
              <a:avLst>
                <a:gd name="adj" fmla="val 14873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26A76638-5FC0-7E40-A67C-191D49E1A0B9}"/>
                </a:ext>
              </a:extLst>
            </p:cNvPr>
            <p:cNvSpPr/>
            <p:nvPr/>
          </p:nvSpPr>
          <p:spPr>
            <a:xfrm>
              <a:off x="3354709" y="4573943"/>
              <a:ext cx="2261732" cy="584797"/>
            </a:xfrm>
            <a:prstGeom prst="roundRect">
              <a:avLst>
                <a:gd name="adj" fmla="val 1487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7" name="Овал 6">
            <a:extLst>
              <a:ext uri="{FF2B5EF4-FFF2-40B4-BE49-F238E27FC236}">
                <a16:creationId xmlns:a16="http://schemas.microsoft.com/office/drawing/2014/main" id="{3C21BE56-55C7-55E4-9BB5-23AAD7B27D02}"/>
              </a:ext>
            </a:extLst>
          </p:cNvPr>
          <p:cNvSpPr/>
          <p:nvPr/>
        </p:nvSpPr>
        <p:spPr>
          <a:xfrm>
            <a:off x="937260" y="4292278"/>
            <a:ext cx="335280" cy="3352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C00B-099B-8571-AA61-1DA07D6C42E8}"/>
              </a:ext>
            </a:extLst>
          </p:cNvPr>
          <p:cNvSpPr txBox="1"/>
          <p:nvPr/>
        </p:nvSpPr>
        <p:spPr>
          <a:xfrm>
            <a:off x="1318774" y="4306029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SB Sans Display Light" panose="020B0303040504020204" pitchFamily="34" charset="0"/>
              </a:rPr>
              <a:t>Паниковать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E9F72E7-D403-3CA6-3BEA-4A832218E89C}"/>
              </a:ext>
            </a:extLst>
          </p:cNvPr>
          <p:cNvSpPr/>
          <p:nvPr/>
        </p:nvSpPr>
        <p:spPr>
          <a:xfrm>
            <a:off x="4168140" y="4292278"/>
            <a:ext cx="335280" cy="33528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452B1-1C4B-0BB4-F706-AE955ECA2E0A}"/>
              </a:ext>
            </a:extLst>
          </p:cNvPr>
          <p:cNvSpPr txBox="1"/>
          <p:nvPr/>
        </p:nvSpPr>
        <p:spPr>
          <a:xfrm>
            <a:off x="4549654" y="4306029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Адаптироваться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909AF64-3092-3198-050A-6E6287ADF114}"/>
              </a:ext>
            </a:extLst>
          </p:cNvPr>
          <p:cNvGrpSpPr/>
          <p:nvPr/>
        </p:nvGrpSpPr>
        <p:grpSpPr>
          <a:xfrm>
            <a:off x="802928" y="4939784"/>
            <a:ext cx="6085235" cy="584797"/>
            <a:chOff x="802928" y="4573943"/>
            <a:chExt cx="4813513" cy="584797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184AE0FC-9035-E98A-2DFA-828D14E45773}"/>
                </a:ext>
              </a:extLst>
            </p:cNvPr>
            <p:cNvSpPr/>
            <p:nvPr/>
          </p:nvSpPr>
          <p:spPr>
            <a:xfrm>
              <a:off x="802928" y="4573943"/>
              <a:ext cx="2261732" cy="584797"/>
            </a:xfrm>
            <a:prstGeom prst="roundRect">
              <a:avLst>
                <a:gd name="adj" fmla="val 14873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C544F1CC-B790-E98E-C442-F7E8AB0283AF}"/>
                </a:ext>
              </a:extLst>
            </p:cNvPr>
            <p:cNvSpPr/>
            <p:nvPr/>
          </p:nvSpPr>
          <p:spPr>
            <a:xfrm>
              <a:off x="3354709" y="4573943"/>
              <a:ext cx="2261732" cy="584797"/>
            </a:xfrm>
            <a:prstGeom prst="roundRect">
              <a:avLst>
                <a:gd name="adj" fmla="val 14873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D21027C7-3279-46FF-F713-E8405CF629A0}"/>
              </a:ext>
            </a:extLst>
          </p:cNvPr>
          <p:cNvSpPr/>
          <p:nvPr/>
        </p:nvSpPr>
        <p:spPr>
          <a:xfrm>
            <a:off x="937260" y="5074808"/>
            <a:ext cx="335280" cy="3352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D6AD3-7C5C-3AEE-1494-377D2F91E740}"/>
              </a:ext>
            </a:extLst>
          </p:cNvPr>
          <p:cNvSpPr txBox="1"/>
          <p:nvPr/>
        </p:nvSpPr>
        <p:spPr>
          <a:xfrm>
            <a:off x="1318774" y="5088559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B Sans Display Light" panose="020B0303040504020204" pitchFamily="34" charset="0"/>
              </a:defRPr>
            </a:lvl1pPr>
          </a:lstStyle>
          <a:p>
            <a:r>
              <a:rPr lang="ru-RU" dirty="0"/>
              <a:t>Игнорировать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17FE7FB-7103-85DA-B960-72CA47C74A0D}"/>
              </a:ext>
            </a:extLst>
          </p:cNvPr>
          <p:cNvSpPr/>
          <p:nvPr/>
        </p:nvSpPr>
        <p:spPr>
          <a:xfrm>
            <a:off x="4168140" y="5074808"/>
            <a:ext cx="335280" cy="33528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BF0D7-B5DE-674D-2B4E-94D4C047520C}"/>
              </a:ext>
            </a:extLst>
          </p:cNvPr>
          <p:cNvSpPr txBox="1"/>
          <p:nvPr/>
        </p:nvSpPr>
        <p:spPr>
          <a:xfrm>
            <a:off x="4549654" y="5088559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B Sans Display Light" panose="020B0303040504020204" pitchFamily="34" charset="0"/>
              </a:defRPr>
            </a:lvl1pPr>
          </a:lstStyle>
          <a:p>
            <a:r>
              <a:rPr lang="ru-RU" dirty="0"/>
              <a:t>Закрываться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BFEB0E0-960D-9BF5-4FD2-5C6A2B0C13F4}"/>
              </a:ext>
            </a:extLst>
          </p:cNvPr>
          <p:cNvSpPr/>
          <p:nvPr/>
        </p:nvSpPr>
        <p:spPr>
          <a:xfrm>
            <a:off x="4549653" y="2010411"/>
            <a:ext cx="2338509" cy="4347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А вот и ответ!</a:t>
            </a:r>
          </a:p>
        </p:txBody>
      </p:sp>
      <p:sp>
        <p:nvSpPr>
          <p:cNvPr id="18" name="Табличка 17">
            <a:extLst>
              <a:ext uri="{FF2B5EF4-FFF2-40B4-BE49-F238E27FC236}">
                <a16:creationId xmlns:a16="http://schemas.microsoft.com/office/drawing/2014/main" id="{6226BA68-3204-81AA-63AA-04E02CA2741E}"/>
              </a:ext>
            </a:extLst>
          </p:cNvPr>
          <p:cNvSpPr/>
          <p:nvPr/>
        </p:nvSpPr>
        <p:spPr>
          <a:xfrm>
            <a:off x="4234219" y="2454442"/>
            <a:ext cx="335754" cy="335754"/>
          </a:xfrm>
          <a:prstGeom prst="plaque">
            <a:avLst>
              <a:gd name="adj" fmla="val 496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442E31-D7FB-3F87-D976-53596D3B6664}"/>
              </a:ext>
            </a:extLst>
          </p:cNvPr>
          <p:cNvSpPr txBox="1"/>
          <p:nvPr/>
        </p:nvSpPr>
        <p:spPr>
          <a:xfrm>
            <a:off x="1472381" y="2981750"/>
            <a:ext cx="4660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ЧТО ДЕЛАТЬ БРЕНДАМ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?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533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0FBB3A-2F2A-0E6B-B983-E2151EEAD3CE}"/>
              </a:ext>
            </a:extLst>
          </p:cNvPr>
          <p:cNvSpPr txBox="1"/>
          <p:nvPr/>
        </p:nvSpPr>
        <p:spPr>
          <a:xfrm>
            <a:off x="665966" y="2006342"/>
            <a:ext cx="6482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n-lt"/>
              </a:rPr>
              <a:t>Где возникает уязвимость</a:t>
            </a:r>
          </a:p>
        </p:txBody>
      </p:sp>
      <p:pic>
        <p:nvPicPr>
          <p:cNvPr id="15" name="Download (1)">
            <a:hlinkClick r:id="" action="ppaction://media"/>
            <a:extLst>
              <a:ext uri="{FF2B5EF4-FFF2-40B4-BE49-F238E27FC236}">
                <a16:creationId xmlns:a16="http://schemas.microsoft.com/office/drawing/2014/main" id="{6DF96616-301E-7F83-F9D3-8F44047EB4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0345" y="1593221"/>
            <a:ext cx="2535212" cy="4507043"/>
          </a:xfrm>
          <a:prstGeom prst="roundRect">
            <a:avLst>
              <a:gd name="adj" fmla="val 9229"/>
            </a:avLst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C2D251-622E-FE8C-C79F-E94B9AA365E3}"/>
              </a:ext>
            </a:extLst>
          </p:cNvPr>
          <p:cNvSpPr txBox="1"/>
          <p:nvPr/>
        </p:nvSpPr>
        <p:spPr>
          <a:xfrm>
            <a:off x="697230" y="2704976"/>
            <a:ext cx="2778506" cy="371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  <a:latin typeface="+mn-lt"/>
              </a:rPr>
              <a:t>Продукт = обещание</a:t>
            </a:r>
            <a:r>
              <a:rPr lang="ru-RU" sz="1800" dirty="0">
                <a:solidFill>
                  <a:schemeClr val="accent1"/>
                </a:solidFill>
                <a:latin typeface="+mn-lt"/>
              </a:rPr>
              <a:t>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6C09C6-2D6D-1FF5-C2D8-9998E74AB865}"/>
              </a:ext>
            </a:extLst>
          </p:cNvPr>
          <p:cNvSpPr txBox="1"/>
          <p:nvPr/>
        </p:nvSpPr>
        <p:spPr>
          <a:xfrm>
            <a:off x="697230" y="3103736"/>
            <a:ext cx="48694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Хайп ради хайпа — главный триггер деинфлюенсинга. Если продукт перехвален, но слаб — блогеры используют это для поддержания своего реноме.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C78755-C504-81FD-6C65-9342DD64CE3D}"/>
              </a:ext>
            </a:extLst>
          </p:cNvPr>
          <p:cNvSpPr txBox="1"/>
          <p:nvPr/>
        </p:nvSpPr>
        <p:spPr>
          <a:xfrm>
            <a:off x="697230" y="4129395"/>
            <a:ext cx="4567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  <a:latin typeface="+mn-lt"/>
              </a:rPr>
              <a:t>Выбор блогеров = выбор ценностей</a:t>
            </a:r>
            <a:endParaRPr lang="ru-RU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1B2BC0-E66B-E6CA-AED5-B85234714A64}"/>
              </a:ext>
            </a:extLst>
          </p:cNvPr>
          <p:cNvSpPr txBox="1"/>
          <p:nvPr/>
        </p:nvSpPr>
        <p:spPr>
          <a:xfrm>
            <a:off x="697230" y="4528155"/>
            <a:ext cx="54315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Смотрите не на охваты, а на совпадение позиционирования. Выбирайте «своих»: </a:t>
            </a:r>
            <a:r>
              <a:rPr lang="ru-RU" dirty="0" err="1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аффинитивность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 ЦА, высокий уровень доверия, совпадающие ценности блогера и бренда.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FFD752B-E403-4AE1-92A8-A245E6E3EAAA}"/>
              </a:ext>
            </a:extLst>
          </p:cNvPr>
          <p:cNvSpPr/>
          <p:nvPr/>
        </p:nvSpPr>
        <p:spPr>
          <a:xfrm>
            <a:off x="2466372" y="5707282"/>
            <a:ext cx="1587491" cy="378360"/>
          </a:xfrm>
          <a:prstGeom prst="roundRect">
            <a:avLst>
              <a:gd name="adj" fmla="val 2701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стратегия 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84D0D1D-2DFC-A321-81AA-338B8519CB4A}"/>
              </a:ext>
            </a:extLst>
          </p:cNvPr>
          <p:cNvSpPr/>
          <p:nvPr/>
        </p:nvSpPr>
        <p:spPr>
          <a:xfrm>
            <a:off x="4167852" y="5707282"/>
            <a:ext cx="2540924" cy="378360"/>
          </a:xfrm>
          <a:prstGeom prst="roundRect">
            <a:avLst>
              <a:gd name="adj" fmla="val 2471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минимизация рисков</a:t>
            </a: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D2C0C68C-5A5F-5673-DF00-1AA59B39C234}"/>
              </a:ext>
            </a:extLst>
          </p:cNvPr>
          <p:cNvSpPr/>
          <p:nvPr/>
        </p:nvSpPr>
        <p:spPr>
          <a:xfrm>
            <a:off x="515938" y="1593221"/>
            <a:ext cx="6192837" cy="4507159"/>
          </a:xfrm>
          <a:custGeom>
            <a:avLst/>
            <a:gdLst>
              <a:gd name="csX0" fmla="*/ 257573 w 6192837"/>
              <a:gd name="csY0" fmla="*/ 0 h 4507159"/>
              <a:gd name="csX1" fmla="*/ 5935264 w 6192837"/>
              <a:gd name="csY1" fmla="*/ 0 h 4507159"/>
              <a:gd name="csX2" fmla="*/ 6192837 w 6192837"/>
              <a:gd name="csY2" fmla="*/ 257573 h 4507159"/>
              <a:gd name="csX3" fmla="*/ 6192837 w 6192837"/>
              <a:gd name="csY3" fmla="*/ 3685071 h 4507159"/>
              <a:gd name="csX4" fmla="*/ 5935264 w 6192837"/>
              <a:gd name="csY4" fmla="*/ 3942644 h 4507159"/>
              <a:gd name="csX5" fmla="*/ 1836445 w 6192837"/>
              <a:gd name="csY5" fmla="*/ 3942644 h 4507159"/>
              <a:gd name="csX6" fmla="*/ 1836445 w 6192837"/>
              <a:gd name="csY6" fmla="*/ 4301170 h 4507159"/>
              <a:gd name="csX7" fmla="*/ 1630456 w 6192837"/>
              <a:gd name="csY7" fmla="*/ 4507159 h 4507159"/>
              <a:gd name="csX8" fmla="*/ 205989 w 6192837"/>
              <a:gd name="csY8" fmla="*/ 4507159 h 4507159"/>
              <a:gd name="csX9" fmla="*/ 0 w 6192837"/>
              <a:gd name="csY9" fmla="*/ 4301170 h 4507159"/>
              <a:gd name="csX10" fmla="*/ 0 w 6192837"/>
              <a:gd name="csY10" fmla="*/ 3685071 h 4507159"/>
              <a:gd name="csX11" fmla="*/ 0 w 6192837"/>
              <a:gd name="csY11" fmla="*/ 3111495 h 4507159"/>
              <a:gd name="csX12" fmla="*/ 0 w 6192837"/>
              <a:gd name="csY12" fmla="*/ 257573 h 4507159"/>
              <a:gd name="csX13" fmla="*/ 257573 w 6192837"/>
              <a:gd name="csY13" fmla="*/ 0 h 45071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6192837" h="4507159">
                <a:moveTo>
                  <a:pt x="257573" y="0"/>
                </a:moveTo>
                <a:lnTo>
                  <a:pt x="5935264" y="0"/>
                </a:lnTo>
                <a:cubicBezTo>
                  <a:pt x="6077518" y="0"/>
                  <a:pt x="6192837" y="115319"/>
                  <a:pt x="6192837" y="257573"/>
                </a:cubicBezTo>
                <a:lnTo>
                  <a:pt x="6192837" y="3685071"/>
                </a:lnTo>
                <a:cubicBezTo>
                  <a:pt x="6192837" y="3827325"/>
                  <a:pt x="6077518" y="3942644"/>
                  <a:pt x="5935264" y="3942644"/>
                </a:cubicBezTo>
                <a:lnTo>
                  <a:pt x="1836445" y="3942644"/>
                </a:lnTo>
                <a:lnTo>
                  <a:pt x="1836445" y="4301170"/>
                </a:lnTo>
                <a:cubicBezTo>
                  <a:pt x="1836445" y="4414935"/>
                  <a:pt x="1744221" y="4507159"/>
                  <a:pt x="1630456" y="4507159"/>
                </a:cubicBezTo>
                <a:lnTo>
                  <a:pt x="205989" y="4507159"/>
                </a:lnTo>
                <a:cubicBezTo>
                  <a:pt x="92224" y="4507159"/>
                  <a:pt x="0" y="4414935"/>
                  <a:pt x="0" y="4301170"/>
                </a:cubicBezTo>
                <a:lnTo>
                  <a:pt x="0" y="3685071"/>
                </a:lnTo>
                <a:lnTo>
                  <a:pt x="0" y="3111495"/>
                </a:lnTo>
                <a:lnTo>
                  <a:pt x="0" y="257573"/>
                </a:lnTo>
                <a:cubicBezTo>
                  <a:pt x="0" y="115319"/>
                  <a:pt x="115319" y="0"/>
                  <a:pt x="257573" y="0"/>
                </a:cubicBezTo>
                <a:close/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18B3980-7DAD-BAF2-69C4-E0748F66FD0A}"/>
              </a:ext>
            </a:extLst>
          </p:cNvPr>
          <p:cNvSpPr/>
          <p:nvPr/>
        </p:nvSpPr>
        <p:spPr>
          <a:xfrm>
            <a:off x="4114823" y="1488512"/>
            <a:ext cx="2455589" cy="25908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триггеры деинфлюенсинга</a:t>
            </a:r>
          </a:p>
        </p:txBody>
      </p:sp>
      <p:sp>
        <p:nvSpPr>
          <p:cNvPr id="35" name="Табличка 34">
            <a:extLst>
              <a:ext uri="{FF2B5EF4-FFF2-40B4-BE49-F238E27FC236}">
                <a16:creationId xmlns:a16="http://schemas.microsoft.com/office/drawing/2014/main" id="{64268109-C5A6-C90F-1F2E-1FBE06E1F63C}"/>
              </a:ext>
            </a:extLst>
          </p:cNvPr>
          <p:cNvSpPr/>
          <p:nvPr/>
        </p:nvSpPr>
        <p:spPr>
          <a:xfrm>
            <a:off x="2184506" y="5371528"/>
            <a:ext cx="335754" cy="335754"/>
          </a:xfrm>
          <a:prstGeom prst="plaque">
            <a:avLst>
              <a:gd name="adj" fmla="val 4963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9443BF4-C849-86D6-311E-1FC684255A8E}"/>
              </a:ext>
            </a:extLst>
          </p:cNvPr>
          <p:cNvSpPr/>
          <p:nvPr/>
        </p:nvSpPr>
        <p:spPr>
          <a:xfrm>
            <a:off x="8004311" y="1598529"/>
            <a:ext cx="2540924" cy="4501852"/>
          </a:xfrm>
          <a:prstGeom prst="roundRect">
            <a:avLst>
              <a:gd name="adj" fmla="val 9333"/>
            </a:avLst>
          </a:prstGeom>
          <a:gradFill>
            <a:gsLst>
              <a:gs pos="0">
                <a:schemeClr val="accent1"/>
              </a:gs>
              <a:gs pos="28000">
                <a:schemeClr val="tx1">
                  <a:alpha val="0"/>
                </a:schemeClr>
              </a:gs>
            </a:gsLst>
            <a:lin ang="120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3FFF5A-0324-6BC4-A5BD-BA7DF885FAB3}"/>
              </a:ext>
            </a:extLst>
          </p:cNvPr>
          <p:cNvSpPr txBox="1"/>
          <p:nvPr/>
        </p:nvSpPr>
        <p:spPr>
          <a:xfrm>
            <a:off x="687482" y="1744057"/>
            <a:ext cx="8153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n-lt"/>
              </a:rPr>
              <a:t>Если вас уже критикуют — </a:t>
            </a:r>
            <a:br>
              <a:rPr lang="ru-RU" sz="3200" dirty="0">
                <a:solidFill>
                  <a:schemeClr val="bg1"/>
                </a:solidFill>
                <a:latin typeface="+mn-lt"/>
              </a:rPr>
            </a:br>
            <a:r>
              <a:rPr lang="ru-RU" sz="3200" dirty="0">
                <a:solidFill>
                  <a:schemeClr val="bg1"/>
                </a:solidFill>
                <a:latin typeface="+mn-lt"/>
              </a:rPr>
              <a:t>не молчите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C257F-A6A7-4707-09C4-08E56F51850E}"/>
              </a:ext>
            </a:extLst>
          </p:cNvPr>
          <p:cNvSpPr txBox="1"/>
          <p:nvPr/>
        </p:nvSpPr>
        <p:spPr>
          <a:xfrm>
            <a:off x="687070" y="2952386"/>
            <a:ext cx="385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  <a:latin typeface="+mn-lt"/>
              </a:rPr>
              <a:t>Подсветите уникальность</a:t>
            </a:r>
            <a:endParaRPr lang="ru-RU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EB761-690D-39A7-5593-E2FD83C95156}"/>
              </a:ext>
            </a:extLst>
          </p:cNvPr>
          <p:cNvSpPr txBox="1"/>
          <p:nvPr/>
        </p:nvSpPr>
        <p:spPr>
          <a:xfrm>
            <a:off x="687070" y="3351146"/>
            <a:ext cx="4869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Расскажите, почему продукт такой, какой есть. </a:t>
            </a:r>
            <a:b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Дайте людям настоящую причину выбрать вас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CA13A-42F9-4AB6-1333-BA3AD06B2D17}"/>
              </a:ext>
            </a:extLst>
          </p:cNvPr>
          <p:cNvSpPr txBox="1"/>
          <p:nvPr/>
        </p:nvSpPr>
        <p:spPr>
          <a:xfrm>
            <a:off x="687070" y="4013890"/>
            <a:ext cx="4567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  <a:latin typeface="+mn-lt"/>
              </a:rPr>
              <a:t>Признайте ошибку</a:t>
            </a:r>
            <a:endParaRPr lang="ru-RU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45BA4-2CCF-D9B9-2DCE-9EBC81EFE10F}"/>
              </a:ext>
            </a:extLst>
          </p:cNvPr>
          <p:cNvSpPr txBox="1"/>
          <p:nvPr/>
        </p:nvSpPr>
        <p:spPr>
          <a:xfrm>
            <a:off x="687070" y="4412650"/>
            <a:ext cx="54315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Покажите, что слушаете и совершенствуетесь. </a:t>
            </a:r>
            <a:b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Потребители ценят бренды, которые не претендуют </a:t>
            </a:r>
            <a:b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на идеальность и прислушиваются к желаниям потребителя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4DCB2E-E421-4D64-A5C1-4ADDF28A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283" y="2447953"/>
            <a:ext cx="4173780" cy="2096672"/>
          </a:xfrm>
          <a:prstGeom prst="roundRect">
            <a:avLst>
              <a:gd name="adj" fmla="val 7218"/>
            </a:avLst>
          </a:prstGeom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7E6D0A1F-9C59-59FD-45E9-49FFB53246A8}"/>
              </a:ext>
            </a:extLst>
          </p:cNvPr>
          <p:cNvSpPr/>
          <p:nvPr/>
        </p:nvSpPr>
        <p:spPr>
          <a:xfrm>
            <a:off x="7500938" y="4767562"/>
            <a:ext cx="4175125" cy="1318471"/>
          </a:xfrm>
          <a:prstGeom prst="roundRect">
            <a:avLst>
              <a:gd name="adj" fmla="val 13156"/>
            </a:avLst>
          </a:prstGeom>
          <a:gradFill>
            <a:gsLst>
              <a:gs pos="0">
                <a:schemeClr val="accent1"/>
              </a:gs>
              <a:gs pos="22000">
                <a:schemeClr val="tx1"/>
              </a:gs>
            </a:gsLst>
            <a:lin ang="150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7302FE-8377-FC72-4D87-2AC39F64E90B}"/>
              </a:ext>
            </a:extLst>
          </p:cNvPr>
          <p:cNvSpPr txBox="1"/>
          <p:nvPr/>
        </p:nvSpPr>
        <p:spPr>
          <a:xfrm>
            <a:off x="7741705" y="1482848"/>
            <a:ext cx="39343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  <a:latin typeface="SB Sans Display Light" panose="020B0303040504020204" pitchFamily="34" charset="0"/>
              </a:rPr>
              <a:t>FLOWWOW </a:t>
            </a:r>
            <a:r>
              <a:rPr lang="ru-RU" sz="1200" dirty="0">
                <a:solidFill>
                  <a:schemeClr val="accent1"/>
                </a:solidFill>
                <a:latin typeface="SB Sans Display Light" panose="020B0303040504020204" pitchFamily="34" charset="0"/>
              </a:rPr>
              <a:t>: маркетплейс цветов и подарков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0B5C02-822D-AB6F-43EF-6703D91763EA}"/>
              </a:ext>
            </a:extLst>
          </p:cNvPr>
          <p:cNvSpPr txBox="1"/>
          <p:nvPr/>
        </p:nvSpPr>
        <p:spPr>
          <a:xfrm>
            <a:off x="7626592" y="2047843"/>
            <a:ext cx="126544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магазинов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DF27C9-8E68-AA65-52C2-3F7D3E86B5B2}"/>
              </a:ext>
            </a:extLst>
          </p:cNvPr>
          <p:cNvSpPr txBox="1"/>
          <p:nvPr/>
        </p:nvSpPr>
        <p:spPr>
          <a:xfrm>
            <a:off x="7626592" y="1747078"/>
            <a:ext cx="1265443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~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15 тыс.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083E4A-733A-B7A7-F224-A28600603C99}"/>
              </a:ext>
            </a:extLst>
          </p:cNvPr>
          <p:cNvSpPr txBox="1"/>
          <p:nvPr/>
        </p:nvSpPr>
        <p:spPr>
          <a:xfrm>
            <a:off x="8925678" y="2047843"/>
            <a:ext cx="1555880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городов России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0E99B-7309-177D-353A-D71C99315188}"/>
              </a:ext>
            </a:extLst>
          </p:cNvPr>
          <p:cNvSpPr txBox="1"/>
          <p:nvPr/>
        </p:nvSpPr>
        <p:spPr>
          <a:xfrm>
            <a:off x="8925678" y="1747078"/>
            <a:ext cx="1265443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1,2 тыс.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5F346C-1A77-ADC0-4C20-CCC9A80ED26A}"/>
              </a:ext>
            </a:extLst>
          </p:cNvPr>
          <p:cNvSpPr txBox="1"/>
          <p:nvPr/>
        </p:nvSpPr>
        <p:spPr>
          <a:xfrm>
            <a:off x="10419362" y="2047843"/>
            <a:ext cx="126544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покупателей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9B76A4-530A-7941-D49F-5227DD29E56D}"/>
              </a:ext>
            </a:extLst>
          </p:cNvPr>
          <p:cNvSpPr txBox="1"/>
          <p:nvPr/>
        </p:nvSpPr>
        <p:spPr>
          <a:xfrm>
            <a:off x="10419362" y="1747078"/>
            <a:ext cx="1340230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~700 тыс.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CD0905-D832-D35F-FA75-ECD4D83F3A15}"/>
              </a:ext>
            </a:extLst>
          </p:cNvPr>
          <p:cNvSpPr txBox="1"/>
          <p:nvPr/>
        </p:nvSpPr>
        <p:spPr>
          <a:xfrm>
            <a:off x="7561441" y="4879472"/>
            <a:ext cx="4123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SB Sans Display Light" panose="020B0303040504020204" pitchFamily="34" charset="0"/>
              </a:rPr>
              <a:t>Поставили на поток постоянное отслеживание комментариев о бренде и оперативное реагирование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764D3B-E1E4-D816-98A0-8CD0449A4937}"/>
              </a:ext>
            </a:extLst>
          </p:cNvPr>
          <p:cNvSpPr txBox="1"/>
          <p:nvPr/>
        </p:nvSpPr>
        <p:spPr>
          <a:xfrm>
            <a:off x="7561441" y="5316592"/>
            <a:ext cx="4123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latin typeface="+mn-lt"/>
              </a:rPr>
              <a:t>+175</a:t>
            </a:r>
            <a:r>
              <a:rPr lang="ru-RU" sz="4400" baseline="30000" dirty="0">
                <a:solidFill>
                  <a:schemeClr val="accent1"/>
                </a:solidFill>
                <a:latin typeface="+mn-lt"/>
              </a:rPr>
              <a:t>%</a:t>
            </a:r>
            <a:endParaRPr lang="en-US" sz="4800" baseline="30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AF6347-1310-2761-3A5A-E1603FF8DBF1}"/>
              </a:ext>
            </a:extLst>
          </p:cNvPr>
          <p:cNvSpPr txBox="1"/>
          <p:nvPr/>
        </p:nvSpPr>
        <p:spPr>
          <a:xfrm>
            <a:off x="9275942" y="5451975"/>
            <a:ext cx="2082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оперативные ответы на все комментарии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B Sans Display Light" panose="020B0303040504020204" pitchFamily="34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C862BC09-4B34-3360-6772-0DF6B7D0A511}"/>
              </a:ext>
            </a:extLst>
          </p:cNvPr>
          <p:cNvCxnSpPr/>
          <p:nvPr/>
        </p:nvCxnSpPr>
        <p:spPr>
          <a:xfrm>
            <a:off x="8727440" y="1833880"/>
            <a:ext cx="0" cy="39624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AC283B8-7FA4-E5DA-4FCB-41531B0F46DB}"/>
              </a:ext>
            </a:extLst>
          </p:cNvPr>
          <p:cNvCxnSpPr/>
          <p:nvPr/>
        </p:nvCxnSpPr>
        <p:spPr>
          <a:xfrm>
            <a:off x="10237724" y="1833880"/>
            <a:ext cx="0" cy="39624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42F9DE80-C757-51DF-CD64-18039EFDE57B}"/>
              </a:ext>
            </a:extLst>
          </p:cNvPr>
          <p:cNvSpPr/>
          <p:nvPr/>
        </p:nvSpPr>
        <p:spPr>
          <a:xfrm>
            <a:off x="515938" y="1593221"/>
            <a:ext cx="6192837" cy="4507159"/>
          </a:xfrm>
          <a:custGeom>
            <a:avLst/>
            <a:gdLst>
              <a:gd name="csX0" fmla="*/ 257573 w 6192837"/>
              <a:gd name="csY0" fmla="*/ 0 h 4507159"/>
              <a:gd name="csX1" fmla="*/ 5935264 w 6192837"/>
              <a:gd name="csY1" fmla="*/ 0 h 4507159"/>
              <a:gd name="csX2" fmla="*/ 6192837 w 6192837"/>
              <a:gd name="csY2" fmla="*/ 257573 h 4507159"/>
              <a:gd name="csX3" fmla="*/ 6192837 w 6192837"/>
              <a:gd name="csY3" fmla="*/ 3685071 h 4507159"/>
              <a:gd name="csX4" fmla="*/ 5935264 w 6192837"/>
              <a:gd name="csY4" fmla="*/ 3942644 h 4507159"/>
              <a:gd name="csX5" fmla="*/ 1836445 w 6192837"/>
              <a:gd name="csY5" fmla="*/ 3942644 h 4507159"/>
              <a:gd name="csX6" fmla="*/ 1836445 w 6192837"/>
              <a:gd name="csY6" fmla="*/ 4301170 h 4507159"/>
              <a:gd name="csX7" fmla="*/ 1630456 w 6192837"/>
              <a:gd name="csY7" fmla="*/ 4507159 h 4507159"/>
              <a:gd name="csX8" fmla="*/ 205989 w 6192837"/>
              <a:gd name="csY8" fmla="*/ 4507159 h 4507159"/>
              <a:gd name="csX9" fmla="*/ 0 w 6192837"/>
              <a:gd name="csY9" fmla="*/ 4301170 h 4507159"/>
              <a:gd name="csX10" fmla="*/ 0 w 6192837"/>
              <a:gd name="csY10" fmla="*/ 3685071 h 4507159"/>
              <a:gd name="csX11" fmla="*/ 0 w 6192837"/>
              <a:gd name="csY11" fmla="*/ 3111495 h 4507159"/>
              <a:gd name="csX12" fmla="*/ 0 w 6192837"/>
              <a:gd name="csY12" fmla="*/ 257573 h 4507159"/>
              <a:gd name="csX13" fmla="*/ 257573 w 6192837"/>
              <a:gd name="csY13" fmla="*/ 0 h 45071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6192837" h="4507159">
                <a:moveTo>
                  <a:pt x="257573" y="0"/>
                </a:moveTo>
                <a:lnTo>
                  <a:pt x="5935264" y="0"/>
                </a:lnTo>
                <a:cubicBezTo>
                  <a:pt x="6077518" y="0"/>
                  <a:pt x="6192837" y="115319"/>
                  <a:pt x="6192837" y="257573"/>
                </a:cubicBezTo>
                <a:lnTo>
                  <a:pt x="6192837" y="3685071"/>
                </a:lnTo>
                <a:cubicBezTo>
                  <a:pt x="6192837" y="3827325"/>
                  <a:pt x="6077518" y="3942644"/>
                  <a:pt x="5935264" y="3942644"/>
                </a:cubicBezTo>
                <a:lnTo>
                  <a:pt x="1836445" y="3942644"/>
                </a:lnTo>
                <a:lnTo>
                  <a:pt x="1836445" y="4301170"/>
                </a:lnTo>
                <a:cubicBezTo>
                  <a:pt x="1836445" y="4414935"/>
                  <a:pt x="1744221" y="4507159"/>
                  <a:pt x="1630456" y="4507159"/>
                </a:cubicBezTo>
                <a:lnTo>
                  <a:pt x="205989" y="4507159"/>
                </a:lnTo>
                <a:cubicBezTo>
                  <a:pt x="92224" y="4507159"/>
                  <a:pt x="0" y="4414935"/>
                  <a:pt x="0" y="4301170"/>
                </a:cubicBezTo>
                <a:lnTo>
                  <a:pt x="0" y="3685071"/>
                </a:lnTo>
                <a:lnTo>
                  <a:pt x="0" y="3111495"/>
                </a:lnTo>
                <a:lnTo>
                  <a:pt x="0" y="257573"/>
                </a:lnTo>
                <a:cubicBezTo>
                  <a:pt x="0" y="115319"/>
                  <a:pt x="115319" y="0"/>
                  <a:pt x="257573" y="0"/>
                </a:cubicBezTo>
                <a:close/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9" name="Табличка 48">
            <a:extLst>
              <a:ext uri="{FF2B5EF4-FFF2-40B4-BE49-F238E27FC236}">
                <a16:creationId xmlns:a16="http://schemas.microsoft.com/office/drawing/2014/main" id="{A2908F67-7C15-FB08-F5F1-B74581A06F28}"/>
              </a:ext>
            </a:extLst>
          </p:cNvPr>
          <p:cNvSpPr/>
          <p:nvPr/>
        </p:nvSpPr>
        <p:spPr>
          <a:xfrm>
            <a:off x="2184506" y="5371528"/>
            <a:ext cx="335754" cy="335754"/>
          </a:xfrm>
          <a:prstGeom prst="plaque">
            <a:avLst>
              <a:gd name="adj" fmla="val 4963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FEBD37DB-461A-AB12-523A-3EC9549D4F78}"/>
              </a:ext>
            </a:extLst>
          </p:cNvPr>
          <p:cNvSpPr/>
          <p:nvPr/>
        </p:nvSpPr>
        <p:spPr>
          <a:xfrm>
            <a:off x="2466372" y="5725195"/>
            <a:ext cx="1587491" cy="378360"/>
          </a:xfrm>
          <a:prstGeom prst="roundRect">
            <a:avLst>
              <a:gd name="adj" fmla="val 2701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стратегия 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94C687C5-CF94-74BE-A630-0C96965EE1D0}"/>
              </a:ext>
            </a:extLst>
          </p:cNvPr>
          <p:cNvSpPr/>
          <p:nvPr/>
        </p:nvSpPr>
        <p:spPr>
          <a:xfrm>
            <a:off x="4167852" y="5725195"/>
            <a:ext cx="2540924" cy="378360"/>
          </a:xfrm>
          <a:prstGeom prst="roundRect">
            <a:avLst>
              <a:gd name="adj" fmla="val 2471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управление критикой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AFDF2AB4-B568-2F5E-7A2C-6C979765F01D}"/>
              </a:ext>
            </a:extLst>
          </p:cNvPr>
          <p:cNvSpPr/>
          <p:nvPr/>
        </p:nvSpPr>
        <p:spPr>
          <a:xfrm>
            <a:off x="4114823" y="1488512"/>
            <a:ext cx="2455589" cy="25908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вступайте в диалог</a:t>
            </a:r>
          </a:p>
        </p:txBody>
      </p:sp>
    </p:spTree>
    <p:extLst>
      <p:ext uri="{BB962C8B-B14F-4D97-AF65-F5344CB8AC3E}">
        <p14:creationId xmlns:p14="http://schemas.microsoft.com/office/powerpoint/2010/main" val="347741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17FF-988E-457B-FF23-E82F2E70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2D277B3F-148E-025E-1E8C-6E4A890E35BD}"/>
              </a:ext>
            </a:extLst>
          </p:cNvPr>
          <p:cNvSpPr/>
          <p:nvPr/>
        </p:nvSpPr>
        <p:spPr>
          <a:xfrm>
            <a:off x="8874970" y="3263874"/>
            <a:ext cx="1340544" cy="1932487"/>
          </a:xfrm>
          <a:prstGeom prst="roundRect">
            <a:avLst>
              <a:gd name="adj" fmla="val 8196"/>
            </a:avLst>
          </a:prstGeom>
          <a:solidFill>
            <a:schemeClr val="tx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86F90B13-A325-03F2-8903-791E81100618}"/>
              </a:ext>
            </a:extLst>
          </p:cNvPr>
          <p:cNvSpPr/>
          <p:nvPr/>
        </p:nvSpPr>
        <p:spPr>
          <a:xfrm>
            <a:off x="10277078" y="3263874"/>
            <a:ext cx="1340544" cy="1932487"/>
          </a:xfrm>
          <a:prstGeom prst="roundRect">
            <a:avLst>
              <a:gd name="adj" fmla="val 8196"/>
            </a:avLst>
          </a:prstGeom>
          <a:solidFill>
            <a:schemeClr val="tx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10E720A7-4518-3C7C-0819-2D9A58BFA142}"/>
              </a:ext>
            </a:extLst>
          </p:cNvPr>
          <p:cNvSpPr/>
          <p:nvPr/>
        </p:nvSpPr>
        <p:spPr>
          <a:xfrm>
            <a:off x="7477117" y="3263874"/>
            <a:ext cx="1340544" cy="1932487"/>
          </a:xfrm>
          <a:prstGeom prst="roundRect">
            <a:avLst>
              <a:gd name="adj" fmla="val 8196"/>
            </a:avLst>
          </a:prstGeom>
          <a:solidFill>
            <a:schemeClr val="tx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8750DFD-5F44-B485-DD43-5815CC33494C}"/>
              </a:ext>
            </a:extLst>
          </p:cNvPr>
          <p:cNvSpPr/>
          <p:nvPr/>
        </p:nvSpPr>
        <p:spPr>
          <a:xfrm>
            <a:off x="515938" y="1592263"/>
            <a:ext cx="6192838" cy="4511292"/>
          </a:xfrm>
          <a:prstGeom prst="roundRect">
            <a:avLst>
              <a:gd name="adj" fmla="val 653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28B52853-A34F-CAA8-A688-0FC9A6D15739}"/>
              </a:ext>
            </a:extLst>
          </p:cNvPr>
          <p:cNvSpPr/>
          <p:nvPr/>
        </p:nvSpPr>
        <p:spPr>
          <a:xfrm>
            <a:off x="7500938" y="5352788"/>
            <a:ext cx="4175125" cy="733245"/>
          </a:xfrm>
          <a:prstGeom prst="roundRect">
            <a:avLst>
              <a:gd name="adj" fmla="val 13156"/>
            </a:avLst>
          </a:prstGeom>
          <a:gradFill>
            <a:gsLst>
              <a:gs pos="0">
                <a:schemeClr val="accent1"/>
              </a:gs>
              <a:gs pos="33000">
                <a:schemeClr val="tx1"/>
              </a:gs>
            </a:gsLst>
            <a:lin ang="156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4DE36-3A53-1998-D4CD-6F6B11F2F115}"/>
              </a:ext>
            </a:extLst>
          </p:cNvPr>
          <p:cNvSpPr txBox="1"/>
          <p:nvPr/>
        </p:nvSpPr>
        <p:spPr>
          <a:xfrm>
            <a:off x="655208" y="2370967"/>
            <a:ext cx="50902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n-lt"/>
              </a:rPr>
              <a:t>От разовых интеграций — к отношениям </a:t>
            </a:r>
            <a:br>
              <a:rPr lang="ru-RU" sz="3200" dirty="0">
                <a:solidFill>
                  <a:schemeClr val="bg1"/>
                </a:solidFill>
                <a:latin typeface="+mn-lt"/>
              </a:rPr>
            </a:br>
            <a:r>
              <a:rPr lang="ru-RU" sz="3200" dirty="0">
                <a:solidFill>
                  <a:schemeClr val="bg1"/>
                </a:solidFill>
                <a:latin typeface="+mn-lt"/>
              </a:rPr>
              <a:t>с блогерами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5E4A4-F466-1F3B-80FF-5A3FCA79722D}"/>
              </a:ext>
            </a:extLst>
          </p:cNvPr>
          <p:cNvSpPr txBox="1"/>
          <p:nvPr/>
        </p:nvSpPr>
        <p:spPr>
          <a:xfrm>
            <a:off x="709640" y="3941705"/>
            <a:ext cx="53632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Демонстрация вашего бренда в разных ситуациях  и случаях жизни блогера повышает доверие к коммуникации и снимает вопросы о покупном мнении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9F490-2A17-CEB2-A502-AFAA826D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17" y="1811208"/>
            <a:ext cx="4168354" cy="2344699"/>
          </a:xfrm>
          <a:prstGeom prst="roundRect">
            <a:avLst>
              <a:gd name="adj" fmla="val 7158"/>
            </a:avLst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0BA381-3104-E7AC-B31B-310D1AF55453}"/>
              </a:ext>
            </a:extLst>
          </p:cNvPr>
          <p:cNvSpPr txBox="1"/>
          <p:nvPr/>
        </p:nvSpPr>
        <p:spPr>
          <a:xfrm>
            <a:off x="7427344" y="1431202"/>
            <a:ext cx="42911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defRPr sz="1200">
                <a:solidFill>
                  <a:schemeClr val="accent1"/>
                </a:solidFill>
                <a:latin typeface="SB Sans Display Light" panose="020B0303040504020204" pitchFamily="34" charset="0"/>
              </a:defRPr>
            </a:lvl1pPr>
          </a:lstStyle>
          <a:p>
            <a:r>
              <a:rPr lang="ru-RU" dirty="0"/>
              <a:t>Годовой проект семьи блогеров </a:t>
            </a:r>
            <a:r>
              <a:rPr lang="ru-RU" dirty="0" err="1"/>
              <a:t>Кукояк</a:t>
            </a:r>
            <a:r>
              <a:rPr lang="ru-RU" dirty="0"/>
              <a:t> и «Самолет»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7D936D-65CC-6612-C818-09FA122235F9}"/>
              </a:ext>
            </a:extLst>
          </p:cNvPr>
          <p:cNvSpPr txBox="1"/>
          <p:nvPr/>
        </p:nvSpPr>
        <p:spPr>
          <a:xfrm>
            <a:off x="7568693" y="4178314"/>
            <a:ext cx="1248968" cy="57708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выросли знание, </a:t>
            </a:r>
            <a:b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рассмотрение </a:t>
            </a:r>
            <a:b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бренда среди ЦА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06A930-20B7-8E09-1EA3-E9C7ABD74141}"/>
              </a:ext>
            </a:extLst>
          </p:cNvPr>
          <p:cNvSpPr txBox="1"/>
          <p:nvPr/>
        </p:nvSpPr>
        <p:spPr>
          <a:xfrm>
            <a:off x="7477117" y="4719456"/>
            <a:ext cx="1340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pPr algn="r"/>
            <a:r>
              <a:rPr lang="ru-RU" sz="1600" dirty="0">
                <a:solidFill>
                  <a:schemeClr val="bg1"/>
                </a:solidFill>
              </a:rPr>
              <a:t>на</a:t>
            </a:r>
            <a:r>
              <a:rPr lang="ru-RU" sz="2400" dirty="0">
                <a:solidFill>
                  <a:schemeClr val="bg1"/>
                </a:solidFill>
              </a:rPr>
              <a:t> 9</a:t>
            </a:r>
            <a:r>
              <a:rPr lang="ru-RU" sz="2400" baseline="300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ABF426-FFE6-9A4B-86CC-44FAB3D76EB3}"/>
              </a:ext>
            </a:extLst>
          </p:cNvPr>
          <p:cNvSpPr txBox="1"/>
          <p:nvPr/>
        </p:nvSpPr>
        <p:spPr>
          <a:xfrm>
            <a:off x="7712549" y="5352788"/>
            <a:ext cx="25645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z="4400" dirty="0"/>
              <a:t>2</a:t>
            </a:r>
            <a:endParaRPr lang="ru-RU" sz="6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22F93A-94B5-411C-AF09-784D4B585BE0}"/>
              </a:ext>
            </a:extLst>
          </p:cNvPr>
          <p:cNvSpPr txBox="1"/>
          <p:nvPr/>
        </p:nvSpPr>
        <p:spPr>
          <a:xfrm>
            <a:off x="8321531" y="5525087"/>
            <a:ext cx="3074116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квартиры были куплены по реферальной ссылке и промокоду от амбассадора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927C4C-D73C-EC2F-58AC-37F4B7780BC1}"/>
              </a:ext>
            </a:extLst>
          </p:cNvPr>
          <p:cNvSpPr txBox="1"/>
          <p:nvPr/>
        </p:nvSpPr>
        <p:spPr>
          <a:xfrm>
            <a:off x="9003704" y="4178314"/>
            <a:ext cx="1222932" cy="57708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выросло </a:t>
            </a:r>
            <a:b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</a:b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доверие аудитории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E8607E-3E3C-66C7-E7E8-15381DB9A266}"/>
              </a:ext>
            </a:extLst>
          </p:cNvPr>
          <p:cNvSpPr txBox="1"/>
          <p:nvPr/>
        </p:nvSpPr>
        <p:spPr>
          <a:xfrm>
            <a:off x="10405812" y="4178314"/>
            <a:ext cx="1211810" cy="57708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</a:rPr>
              <a:t>выросла надежность бренда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8D04E76-567C-5EFB-36FF-EB5413BF9978}"/>
              </a:ext>
            </a:extLst>
          </p:cNvPr>
          <p:cNvSpPr txBox="1"/>
          <p:nvPr/>
        </p:nvSpPr>
        <p:spPr>
          <a:xfrm>
            <a:off x="8880531" y="4719456"/>
            <a:ext cx="1340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pPr algn="r"/>
            <a:r>
              <a:rPr lang="ru-RU" sz="1600" dirty="0">
                <a:solidFill>
                  <a:schemeClr val="bg1"/>
                </a:solidFill>
              </a:rPr>
              <a:t>на</a:t>
            </a:r>
            <a:r>
              <a:rPr lang="ru-RU" sz="2400" dirty="0">
                <a:solidFill>
                  <a:schemeClr val="bg1"/>
                </a:solidFill>
              </a:rPr>
              <a:t> 9</a:t>
            </a:r>
            <a:r>
              <a:rPr lang="ru-RU" sz="2400" baseline="300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08C0F2-6ABA-CCFD-5064-490786149619}"/>
              </a:ext>
            </a:extLst>
          </p:cNvPr>
          <p:cNvSpPr txBox="1"/>
          <p:nvPr/>
        </p:nvSpPr>
        <p:spPr>
          <a:xfrm>
            <a:off x="10304927" y="4719456"/>
            <a:ext cx="1312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pPr algn="r"/>
            <a:r>
              <a:rPr lang="ru-RU" sz="1600" dirty="0">
                <a:solidFill>
                  <a:schemeClr val="bg1"/>
                </a:solidFill>
              </a:rPr>
              <a:t>на</a:t>
            </a:r>
            <a:r>
              <a:rPr lang="ru-RU" sz="2400" dirty="0">
                <a:solidFill>
                  <a:schemeClr val="bg1"/>
                </a:solidFill>
              </a:rPr>
              <a:t> 2</a:t>
            </a:r>
            <a:r>
              <a:rPr lang="ru-RU" sz="2400" baseline="300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DDBDE0D4-F092-2A4D-E467-287E88F94DCE}"/>
              </a:ext>
            </a:extLst>
          </p:cNvPr>
          <p:cNvSpPr/>
          <p:nvPr/>
        </p:nvSpPr>
        <p:spPr>
          <a:xfrm>
            <a:off x="4805710" y="4916413"/>
            <a:ext cx="1587491" cy="378360"/>
          </a:xfrm>
          <a:prstGeom prst="roundRect">
            <a:avLst>
              <a:gd name="adj" fmla="val 2701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стратегия 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269EAFDC-CD5C-4D0E-3E79-4F93D808B842}"/>
              </a:ext>
            </a:extLst>
          </p:cNvPr>
          <p:cNvSpPr/>
          <p:nvPr/>
        </p:nvSpPr>
        <p:spPr>
          <a:xfrm>
            <a:off x="2601245" y="5489150"/>
            <a:ext cx="3791956" cy="378360"/>
          </a:xfrm>
          <a:prstGeom prst="roundRect">
            <a:avLst>
              <a:gd name="adj" fmla="val 2471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B Sans Display Light" panose="020B0303040504020204" pitchFamily="34" charset="0"/>
              </a:rPr>
              <a:t>долгосрочное партнерство и </a:t>
            </a:r>
            <a:r>
              <a:rPr lang="ru-RU" sz="1200" dirty="0" err="1">
                <a:solidFill>
                  <a:schemeClr val="tx1"/>
                </a:solidFill>
                <a:latin typeface="SB Sans Display Light" panose="020B0303040504020204" pitchFamily="34" charset="0"/>
              </a:rPr>
              <a:t>амбассадорство</a:t>
            </a:r>
            <a:endParaRPr lang="ru-RU" sz="1200" dirty="0">
              <a:solidFill>
                <a:schemeClr val="tx1"/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FD070138-5888-68FD-D9E8-F02A8C674C33}"/>
              </a:ext>
            </a:extLst>
          </p:cNvPr>
          <p:cNvSpPr/>
          <p:nvPr/>
        </p:nvSpPr>
        <p:spPr>
          <a:xfrm>
            <a:off x="4114823" y="1488512"/>
            <a:ext cx="2455589" cy="25908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повышайте доверие</a:t>
            </a:r>
          </a:p>
        </p:txBody>
      </p:sp>
    </p:spTree>
    <p:extLst>
      <p:ext uri="{BB962C8B-B14F-4D97-AF65-F5344CB8AC3E}">
        <p14:creationId xmlns:p14="http://schemas.microsoft.com/office/powerpoint/2010/main" val="84623348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2">
  <a:themeElements>
    <a:clrScheme name="СберСеллер">
      <a:dk1>
        <a:srgbClr val="000000"/>
      </a:dk1>
      <a:lt1>
        <a:srgbClr val="FFFFFF"/>
      </a:lt1>
      <a:dk2>
        <a:srgbClr val="808080"/>
      </a:dk2>
      <a:lt2>
        <a:srgbClr val="F3F3F3"/>
      </a:lt2>
      <a:accent1>
        <a:srgbClr val="47FB75"/>
      </a:accent1>
      <a:accent2>
        <a:srgbClr val="4D4D4D"/>
      </a:accent2>
      <a:accent3>
        <a:srgbClr val="666666"/>
      </a:accent3>
      <a:accent4>
        <a:srgbClr val="808080"/>
      </a:accent4>
      <a:accent5>
        <a:srgbClr val="999999"/>
      </a:accent5>
      <a:accent6>
        <a:srgbClr val="B2B2B2"/>
      </a:accent6>
      <a:hlink>
        <a:srgbClr val="000000"/>
      </a:hlink>
      <a:folHlink>
        <a:srgbClr val="919191"/>
      </a:folHlink>
    </a:clrScheme>
    <a:fontScheme name="SBSansDisplay">
      <a:majorFont>
        <a:latin typeface="SBSansDisplay-SemiBold"/>
        <a:ea typeface=""/>
        <a:cs typeface=""/>
      </a:majorFont>
      <a:minorFont>
        <a:latin typeface="SBSansDisplay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476A4EE7-0454-414F-AEA2-6166D5CB0D17}" vid="{447008F2-8B31-A945-8C55-C6238DCCCDC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4C6259A-5AAA-4D4E-9087-AA07B33907FA}">
  <we:reference id="wa200005566" version="3.0.0.3" store="ru-RU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789B655-38F7-B54E-9FBC-928FE4E24873}">
  <we:reference id="wa104178141" version="4.3.3.0" store="ru-RU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Перф</Template>
  <TotalTime>49213</TotalTime>
  <Words>810</Words>
  <Application>Microsoft Macintosh PowerPoint</Application>
  <PresentationFormat>Широкоэкранный</PresentationFormat>
  <Paragraphs>141</Paragraphs>
  <Slides>11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SB Sans Display Semibold</vt:lpstr>
      <vt:lpstr>SB Sans Display Light</vt:lpstr>
      <vt:lpstr>Arial</vt:lpstr>
      <vt:lpstr>Calibri</vt:lpstr>
      <vt:lpstr>SB Sans Text</vt:lpstr>
      <vt:lpstr>SB Sans Display</vt:lpstr>
      <vt:lpstr>1_Тема2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Тренды в социальных сетях</dc:title>
  <dc:creator>Станислав Сотников</dc:creator>
  <cp:lastModifiedBy>a.shchupushkina</cp:lastModifiedBy>
  <cp:revision>1016</cp:revision>
  <cp:lastPrinted>2025-07-04T10:22:09Z</cp:lastPrinted>
  <dcterms:created xsi:type="dcterms:W3CDTF">2024-12-24T06:28:40Z</dcterms:created>
  <dcterms:modified xsi:type="dcterms:W3CDTF">2026-03-11T12:47:54Z</dcterms:modified>
</cp:coreProperties>
</file>