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95" r:id="rId2"/>
    <p:sldId id="287" r:id="rId3"/>
    <p:sldId id="297" r:id="rId4"/>
    <p:sldId id="300" r:id="rId5"/>
    <p:sldId id="289" r:id="rId6"/>
    <p:sldId id="280" r:id="rId7"/>
    <p:sldId id="298" r:id="rId8"/>
    <p:sldId id="288" r:id="rId9"/>
    <p:sldId id="296" r:id="rId10"/>
  </p:sldIdLst>
  <p:sldSz cx="14514513" cy="81645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14" userDrawn="1">
          <p15:clr>
            <a:srgbClr val="A4A3A4"/>
          </p15:clr>
        </p15:guide>
        <p15:guide id="2" orient="horz" pos="689" userDrawn="1">
          <p15:clr>
            <a:srgbClr val="A4A3A4"/>
          </p15:clr>
        </p15:guide>
        <p15:guide id="3" pos="77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13B655"/>
    <a:srgbClr val="D8EBD4"/>
    <a:srgbClr val="02FD54"/>
    <a:srgbClr val="7380D4"/>
    <a:srgbClr val="6C9F4C"/>
    <a:srgbClr val="6FA246"/>
    <a:srgbClr val="00DC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48"/>
  </p:normalViewPr>
  <p:slideViewPr>
    <p:cSldViewPr snapToGrid="0">
      <p:cViewPr varScale="1">
        <p:scale>
          <a:sx n="66" d="100"/>
          <a:sy n="66" d="100"/>
        </p:scale>
        <p:origin x="902" y="48"/>
      </p:cViewPr>
      <p:guideLst>
        <p:guide pos="1414"/>
        <p:guide orient="horz" pos="689"/>
        <p:guide pos="77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anov.ao\AppData\Local\Microsoft\Windows\INetCache\Content.Outlook\FRLHXP93\&#1042;&#1099;&#1075;&#1088;&#1091;&#1079;&#1082;&#1072;%20Brand%20Pulse_&#1040;&#1091;&#1076;&#1080;&#1090;&#1086;&#1088;&#1080;&#1103;%20&#1088;&#1072;&#1079;&#1085;&#1099;&#1093;%20&#1089;&#1077;&#1088;&#1074;&#1080;&#1089;&#1086;&#1074;%20&#1087;&#1086;%20&#1074;&#1086;&#1079;&#1088;&#1072;&#1089;&#1090;&#1072;&#1084;_&#1056;&#1086;&#1089;&#1089;&#1080;&#1103;%200+_12-64_2025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757803907429075E-2"/>
          <c:y val="0.13116312607340574"/>
          <c:w val="0.91105356112355951"/>
          <c:h val="0.517249531143153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Россия 0+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0.00%</c:formatCode>
                <c:ptCount val="4"/>
                <c:pt idx="0">
                  <c:v>0.42699999999999999</c:v>
                </c:pt>
                <c:pt idx="1">
                  <c:v>0.47199999999999998</c:v>
                </c:pt>
                <c:pt idx="2">
                  <c:v>0.5</c:v>
                </c:pt>
                <c:pt idx="3">
                  <c:v>0.51500000000000001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D-4A37-ABE3-0DBE585432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Россия 100+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Sheet1!$C$2:$C$5</c:f>
              <c:numCache>
                <c:formatCode>0.00%</c:formatCode>
                <c:ptCount val="4"/>
                <c:pt idx="0">
                  <c:v>0.47299999999999998</c:v>
                </c:pt>
                <c:pt idx="1">
                  <c:v>0.50700000000000001</c:v>
                </c:pt>
                <c:pt idx="2">
                  <c:v>0.53400000000000003</c:v>
                </c:pt>
                <c:pt idx="3">
                  <c:v>0.56100000000000005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3D-4A37-ABE3-0DBE585432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Россия 100-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Sheet1!$D$2:$D$5</c:f>
              <c:numCache>
                <c:formatCode>0.00%</c:formatCode>
                <c:ptCount val="4"/>
                <c:pt idx="0">
                  <c:v>0.374</c:v>
                </c:pt>
                <c:pt idx="1">
                  <c:v>0.432</c:v>
                </c:pt>
                <c:pt idx="2">
                  <c:v>0.46</c:v>
                </c:pt>
                <c:pt idx="3">
                  <c:v>0.46200000000000002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3D-4A37-ABE3-0DBE585432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1279775"/>
        <c:axId val="1441299567"/>
      </c:barChart>
      <c:catAx>
        <c:axId val="1441279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1299567"/>
        <c:crosses val="autoZero"/>
        <c:auto val="1"/>
        <c:lblAlgn val="ctr"/>
        <c:lblOffset val="100"/>
        <c:noMultiLvlLbl val="0"/>
      </c:catAx>
      <c:valAx>
        <c:axId val="1441299567"/>
        <c:scaling>
          <c:orientation val="minMax"/>
          <c:max val="0.60000000000000009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1279775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78781197090329E-2"/>
          <c:y val="0.23372463548351957"/>
          <c:w val="0.96987763462886101"/>
          <c:h val="0.6211471350189974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</c:v>
                </c:pt>
                <c:pt idx="1">
                  <c:v>21.5</c:v>
                </c:pt>
                <c:pt idx="2">
                  <c:v>25.5</c:v>
                </c:pt>
                <c:pt idx="3">
                  <c:v>30.8</c:v>
                </c:pt>
                <c:pt idx="4">
                  <c:v>35.4</c:v>
                </c:pt>
                <c:pt idx="5">
                  <c:v>40.4</c:v>
                </c:pt>
                <c:pt idx="6">
                  <c:v>47.7</c:v>
                </c:pt>
                <c:pt idx="7">
                  <c:v>54.3</c:v>
                </c:pt>
                <c:pt idx="8">
                  <c:v>60.7</c:v>
                </c:pt>
                <c:pt idx="9">
                  <c:v>67.3</c:v>
                </c:pt>
                <c:pt idx="10">
                  <c:v>74.2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33-43BB-84C0-13F85CF96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47"/>
        <c:axId val="1135871024"/>
        <c:axId val="113587006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4">
                      <a:shade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2025</c:v>
                      </c:pt>
                      <c:pt idx="9">
                        <c:v>2026</c:v>
                      </c:pt>
                      <c:pt idx="10">
                        <c:v>2027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  <c:pt idx="7">
                        <c:v>2024</c:v>
                      </c:pt>
                      <c:pt idx="8">
                        <c:v>2025</c:v>
                      </c:pt>
                      <c:pt idx="9">
                        <c:v>2026</c:v>
                      </c:pt>
                      <c:pt idx="10">
                        <c:v>2027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3D6B-4195-BF0D-257E311B04F2}"/>
                  </c:ext>
                </c:extLst>
              </c15:ser>
            </c15:filteredBarSeries>
          </c:ext>
        </c:extLst>
      </c:barChart>
      <c:barChart>
        <c:barDir val="col"/>
        <c:grouping val="clustered"/>
        <c:varyColors val="0"/>
        <c:ser>
          <c:idx val="2"/>
          <c:order val="2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133-43BB-84C0-13F85CF96FE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133-43BB-84C0-13F85CF96FE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133-43BB-84C0-13F85CF96FE1}"/>
              </c:ext>
            </c:extLst>
          </c:dPt>
          <c:dLbls>
            <c:dLbl>
              <c:idx val="1"/>
              <c:layout>
                <c:manualLayout>
                  <c:x val="1.2898228473927879E-4"/>
                  <c:y val="0.331404053196873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33-43BB-84C0-13F85CF96FE1}"/>
                </c:ext>
              </c:extLst>
            </c:dLbl>
            <c:dLbl>
              <c:idx val="2"/>
              <c:layout>
                <c:manualLayout>
                  <c:x val="-1.2086459931659019E-3"/>
                  <c:y val="0.2781027950356987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33-43BB-84C0-13F85CF96FE1}"/>
                </c:ext>
              </c:extLst>
            </c:dLbl>
            <c:dLbl>
              <c:idx val="3"/>
              <c:layout>
                <c:manualLayout>
                  <c:x val="0"/>
                  <c:y val="0.2850754341414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33-43BB-84C0-13F85CF96FE1}"/>
                </c:ext>
              </c:extLst>
            </c:dLbl>
            <c:dLbl>
              <c:idx val="4"/>
              <c:layout>
                <c:manualLayout>
                  <c:x val="-5.3770865489345076E-17"/>
                  <c:y val="0.117026769295826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33-43BB-84C0-13F85CF96FE1}"/>
                </c:ext>
              </c:extLst>
            </c:dLbl>
            <c:dLbl>
              <c:idx val="5"/>
              <c:layout>
                <c:manualLayout>
                  <c:x val="-2.6751045502475209E-3"/>
                  <c:y val="5.74196642758132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33-43BB-84C0-13F85CF96FE1}"/>
                </c:ext>
              </c:extLst>
            </c:dLbl>
            <c:dLbl>
              <c:idx val="6"/>
              <c:layout>
                <c:manualLayout>
                  <c:x val="-1.7243441880144777E-3"/>
                  <c:y val="8.77154155178195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133-43BB-84C0-13F85CF96FE1}"/>
                </c:ext>
              </c:extLst>
            </c:dLbl>
            <c:dLbl>
              <c:idx val="7"/>
              <c:layout>
                <c:manualLayout>
                  <c:x val="-1.3375128058508304E-3"/>
                  <c:y val="-7.05716079731239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133-43BB-84C0-13F85CF96FE1}"/>
                </c:ext>
              </c:extLst>
            </c:dLbl>
            <c:dLbl>
              <c:idx val="8"/>
              <c:layout>
                <c:manualLayout>
                  <c:x val="0"/>
                  <c:y val="-0.177235526661441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33-43BB-84C0-13F85CF96FE1}"/>
                </c:ext>
              </c:extLst>
            </c:dLbl>
            <c:dLbl>
              <c:idx val="9"/>
              <c:layout>
                <c:manualLayout>
                  <c:x val="1.0754173097869015E-16"/>
                  <c:y val="-0.2364327467894571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33-43BB-84C0-13F85CF96FE1}"/>
                </c:ext>
              </c:extLst>
            </c:dLbl>
            <c:dLbl>
              <c:idx val="10"/>
              <c:layout>
                <c:manualLayout>
                  <c:x val="0"/>
                  <c:y val="-0.307605830982245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33-43BB-84C0-13F85CF96FE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  <a:outerShdw blurRad="88900" dist="50800" dir="5400000" algn="ctr" rotWithShape="0">
                  <a:srgbClr val="000000">
                    <a:alpha val="0"/>
                  </a:srgbClr>
                </a:outerShdw>
                <a:softEdge rad="12700"/>
              </a:effectLst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</c:numCache>
            </c:numRef>
          </c:cat>
          <c:val>
            <c:numRef>
              <c:f>Sheet1!$C$2:$C$12</c:f>
              <c:numCache>
                <c:formatCode>0%</c:formatCode>
                <c:ptCount val="11"/>
                <c:pt idx="1">
                  <c:v>0.19444444444444442</c:v>
                </c:pt>
                <c:pt idx="2">
                  <c:v>0.18604651162790709</c:v>
                </c:pt>
                <c:pt idx="3">
                  <c:v>0.20784313725490189</c:v>
                </c:pt>
                <c:pt idx="4">
                  <c:v>0.14935064935064934</c:v>
                </c:pt>
                <c:pt idx="5">
                  <c:v>0.14124293785310726</c:v>
                </c:pt>
                <c:pt idx="6">
                  <c:v>0.18069306930693085</c:v>
                </c:pt>
                <c:pt idx="7">
                  <c:v>0.13836477987421381</c:v>
                </c:pt>
                <c:pt idx="8">
                  <c:v>0.11786372007366497</c:v>
                </c:pt>
                <c:pt idx="9">
                  <c:v>0.10873146622734753</c:v>
                </c:pt>
                <c:pt idx="10">
                  <c:v>0.10252600297176828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33-43BB-84C0-13F85CF96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1987934719"/>
        <c:axId val="1987933759"/>
      </c:barChart>
      <c:catAx>
        <c:axId val="113587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  <c:crossAx val="1135870064"/>
        <c:crosses val="autoZero"/>
        <c:auto val="1"/>
        <c:lblAlgn val="ctr"/>
        <c:lblOffset val="100"/>
        <c:noMultiLvlLbl val="0"/>
      </c:catAx>
      <c:valAx>
        <c:axId val="1135870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2FD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  <c:crossAx val="1135871024"/>
        <c:crosses val="autoZero"/>
        <c:crossBetween val="between"/>
      </c:valAx>
      <c:valAx>
        <c:axId val="1987933759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2FD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ru-RU"/>
          </a:p>
        </c:txPr>
        <c:crossAx val="1987934719"/>
        <c:crosses val="max"/>
        <c:crossBetween val="between"/>
      </c:valAx>
      <c:catAx>
        <c:axId val="19879347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879337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[Выгрузка Brand Pulse_Аудитория разных сервисов по возрастам_Россия 0+_12-64_2025.xlsx]pivot!Сводная таблица2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8284232858602045"/>
          <c:y val="6.3985302658662743E-2"/>
          <c:w val="0.7136572630406508"/>
          <c:h val="0.9055695819081481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pivot!$M$13:$M$14</c:f>
              <c:strCache>
                <c:ptCount val="1"/>
                <c:pt idx="0">
                  <c:v>12-17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pivot!$L$15:$L$23</c:f>
              <c:strCache>
                <c:ptCount val="9"/>
                <c:pt idx="0">
                  <c:v>ТВ-зрители</c:v>
                </c:pt>
                <c:pt idx="1">
                  <c:v>Пользователи видеосервисов</c:v>
                </c:pt>
                <c:pt idx="2">
                  <c:v>Пользователи Smart TV</c:v>
                </c:pt>
                <c:pt idx="3">
                  <c:v>Ползователи соцсетей</c:v>
                </c:pt>
                <c:pt idx="4">
                  <c:v>Пользователи маркетплейсов</c:v>
                </c:pt>
                <c:pt idx="5">
                  <c:v>Пользователи мессенджеров</c:v>
                </c:pt>
                <c:pt idx="6">
                  <c:v>Пользователи поисковиков</c:v>
                </c:pt>
                <c:pt idx="7">
                  <c:v>Пользователи моб. банка</c:v>
                </c:pt>
                <c:pt idx="8">
                  <c:v>Пользователи фин. услуг</c:v>
                </c:pt>
              </c:strCache>
            </c:strRef>
          </c:cat>
          <c:val>
            <c:numRef>
              <c:f>pivot!$M$15:$M$23</c:f>
              <c:numCache>
                <c:formatCode>#\ ##0.0</c:formatCode>
                <c:ptCount val="9"/>
                <c:pt idx="0">
                  <c:v>8.6489999999999991</c:v>
                </c:pt>
                <c:pt idx="1">
                  <c:v>9.35</c:v>
                </c:pt>
                <c:pt idx="2">
                  <c:v>5.6609999999999996</c:v>
                </c:pt>
                <c:pt idx="3">
                  <c:v>9.0890000000000004</c:v>
                </c:pt>
                <c:pt idx="4">
                  <c:v>8.9450000000000003</c:v>
                </c:pt>
                <c:pt idx="5">
                  <c:v>8.8439999999999994</c:v>
                </c:pt>
                <c:pt idx="6">
                  <c:v>9.6300000000000008</c:v>
                </c:pt>
                <c:pt idx="7">
                  <c:v>9.5180000000000007</c:v>
                </c:pt>
                <c:pt idx="8">
                  <c:v>8.3870000000000005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2-4C2B-BD35-A2A4C8789EAC}"/>
            </c:ext>
          </c:extLst>
        </c:ser>
        <c:ser>
          <c:idx val="1"/>
          <c:order val="1"/>
          <c:tx>
            <c:strRef>
              <c:f>pivot!$N$13:$N$14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pivot!$L$15:$L$23</c:f>
              <c:strCache>
                <c:ptCount val="9"/>
                <c:pt idx="0">
                  <c:v>ТВ-зрители</c:v>
                </c:pt>
                <c:pt idx="1">
                  <c:v>Пользователи видеосервисов</c:v>
                </c:pt>
                <c:pt idx="2">
                  <c:v>Пользователи Smart TV</c:v>
                </c:pt>
                <c:pt idx="3">
                  <c:v>Ползователи соцсетей</c:v>
                </c:pt>
                <c:pt idx="4">
                  <c:v>Пользователи маркетплейсов</c:v>
                </c:pt>
                <c:pt idx="5">
                  <c:v>Пользователи мессенджеров</c:v>
                </c:pt>
                <c:pt idx="6">
                  <c:v>Пользователи поисковиков</c:v>
                </c:pt>
                <c:pt idx="7">
                  <c:v>Пользователи моб. банка</c:v>
                </c:pt>
                <c:pt idx="8">
                  <c:v>Пользователи фин. услуг</c:v>
                </c:pt>
              </c:strCache>
            </c:strRef>
          </c:cat>
          <c:val>
            <c:numRef>
              <c:f>pivot!$N$15:$N$23</c:f>
              <c:numCache>
                <c:formatCode>#\ ##0.0</c:formatCode>
                <c:ptCount val="9"/>
                <c:pt idx="0">
                  <c:v>9.4740000000000002</c:v>
                </c:pt>
                <c:pt idx="1">
                  <c:v>10.337</c:v>
                </c:pt>
                <c:pt idx="2">
                  <c:v>8.5939999999999994</c:v>
                </c:pt>
                <c:pt idx="3">
                  <c:v>10.239000000000001</c:v>
                </c:pt>
                <c:pt idx="4">
                  <c:v>9.9160000000000004</c:v>
                </c:pt>
                <c:pt idx="5">
                  <c:v>10.039</c:v>
                </c:pt>
                <c:pt idx="6">
                  <c:v>10.089</c:v>
                </c:pt>
                <c:pt idx="7">
                  <c:v>9.5530000000000008</c:v>
                </c:pt>
                <c:pt idx="8">
                  <c:v>10.007999999999999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E2-4C2B-BD35-A2A4C8789EAC}"/>
            </c:ext>
          </c:extLst>
        </c:ser>
        <c:ser>
          <c:idx val="2"/>
          <c:order val="2"/>
          <c:tx>
            <c:strRef>
              <c:f>pivot!$O$13:$O$14</c:f>
              <c:strCache>
                <c:ptCount val="1"/>
                <c:pt idx="0">
                  <c:v>25-34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pivot!$L$15:$L$23</c:f>
              <c:strCache>
                <c:ptCount val="9"/>
                <c:pt idx="0">
                  <c:v>ТВ-зрители</c:v>
                </c:pt>
                <c:pt idx="1">
                  <c:v>Пользователи видеосервисов</c:v>
                </c:pt>
                <c:pt idx="2">
                  <c:v>Пользователи Smart TV</c:v>
                </c:pt>
                <c:pt idx="3">
                  <c:v>Ползователи соцсетей</c:v>
                </c:pt>
                <c:pt idx="4">
                  <c:v>Пользователи маркетплейсов</c:v>
                </c:pt>
                <c:pt idx="5">
                  <c:v>Пользователи мессенджеров</c:v>
                </c:pt>
                <c:pt idx="6">
                  <c:v>Пользователи поисковиков</c:v>
                </c:pt>
                <c:pt idx="7">
                  <c:v>Пользователи моб. банка</c:v>
                </c:pt>
                <c:pt idx="8">
                  <c:v>Пользователи фин. услуг</c:v>
                </c:pt>
              </c:strCache>
            </c:strRef>
          </c:cat>
          <c:val>
            <c:numRef>
              <c:f>pivot!$O$15:$O$23</c:f>
              <c:numCache>
                <c:formatCode>#\ ##0.0</c:formatCode>
                <c:ptCount val="9"/>
                <c:pt idx="0">
                  <c:v>18.082000000000001</c:v>
                </c:pt>
                <c:pt idx="1">
                  <c:v>18.471</c:v>
                </c:pt>
                <c:pt idx="2">
                  <c:v>22.552</c:v>
                </c:pt>
                <c:pt idx="3">
                  <c:v>18.609000000000002</c:v>
                </c:pt>
                <c:pt idx="4">
                  <c:v>18.279</c:v>
                </c:pt>
                <c:pt idx="5">
                  <c:v>18.617999999999999</c:v>
                </c:pt>
                <c:pt idx="6">
                  <c:v>18.244</c:v>
                </c:pt>
                <c:pt idx="7">
                  <c:v>18.294</c:v>
                </c:pt>
                <c:pt idx="8">
                  <c:v>18.178000000000001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E2-4C2B-BD35-A2A4C8789EAC}"/>
            </c:ext>
          </c:extLst>
        </c:ser>
        <c:ser>
          <c:idx val="3"/>
          <c:order val="3"/>
          <c:tx>
            <c:strRef>
              <c:f>pivot!$P$13:$P$14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pivot!$L$15:$L$23</c:f>
              <c:strCache>
                <c:ptCount val="9"/>
                <c:pt idx="0">
                  <c:v>ТВ-зрители</c:v>
                </c:pt>
                <c:pt idx="1">
                  <c:v>Пользователи видеосервисов</c:v>
                </c:pt>
                <c:pt idx="2">
                  <c:v>Пользователи Smart TV</c:v>
                </c:pt>
                <c:pt idx="3">
                  <c:v>Ползователи соцсетей</c:v>
                </c:pt>
                <c:pt idx="4">
                  <c:v>Пользователи маркетплейсов</c:v>
                </c:pt>
                <c:pt idx="5">
                  <c:v>Пользователи мессенджеров</c:v>
                </c:pt>
                <c:pt idx="6">
                  <c:v>Пользователи поисковиков</c:v>
                </c:pt>
                <c:pt idx="7">
                  <c:v>Пользователи моб. банка</c:v>
                </c:pt>
                <c:pt idx="8">
                  <c:v>Пользователи фин. услуг</c:v>
                </c:pt>
              </c:strCache>
            </c:strRef>
          </c:cat>
          <c:val>
            <c:numRef>
              <c:f>pivot!$P$15:$P$23</c:f>
              <c:numCache>
                <c:formatCode>#\ ##0.0</c:formatCode>
                <c:ptCount val="9"/>
                <c:pt idx="0">
                  <c:v>24.396999999999998</c:v>
                </c:pt>
                <c:pt idx="1">
                  <c:v>24.113</c:v>
                </c:pt>
                <c:pt idx="2">
                  <c:v>27.460999999999999</c:v>
                </c:pt>
                <c:pt idx="3">
                  <c:v>24.030999999999999</c:v>
                </c:pt>
                <c:pt idx="4">
                  <c:v>24.065999999999999</c:v>
                </c:pt>
                <c:pt idx="5">
                  <c:v>24.318999999999999</c:v>
                </c:pt>
                <c:pt idx="6">
                  <c:v>23.829000000000001</c:v>
                </c:pt>
                <c:pt idx="7">
                  <c:v>24.675999999999998</c:v>
                </c:pt>
                <c:pt idx="8">
                  <c:v>24.199000000000002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E2-4C2B-BD35-A2A4C8789EAC}"/>
            </c:ext>
          </c:extLst>
        </c:ser>
        <c:ser>
          <c:idx val="4"/>
          <c:order val="4"/>
          <c:tx>
            <c:strRef>
              <c:f>pivot!$Q$13:$Q$14</c:f>
              <c:strCache>
                <c:ptCount val="1"/>
                <c:pt idx="0">
                  <c:v>45-54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pivot!$L$15:$L$23</c:f>
              <c:strCache>
                <c:ptCount val="9"/>
                <c:pt idx="0">
                  <c:v>ТВ-зрители</c:v>
                </c:pt>
                <c:pt idx="1">
                  <c:v>Пользователи видеосервисов</c:v>
                </c:pt>
                <c:pt idx="2">
                  <c:v>Пользователи Smart TV</c:v>
                </c:pt>
                <c:pt idx="3">
                  <c:v>Ползователи соцсетей</c:v>
                </c:pt>
                <c:pt idx="4">
                  <c:v>Пользователи маркетплейсов</c:v>
                </c:pt>
                <c:pt idx="5">
                  <c:v>Пользователи мессенджеров</c:v>
                </c:pt>
                <c:pt idx="6">
                  <c:v>Пользователи поисковиков</c:v>
                </c:pt>
                <c:pt idx="7">
                  <c:v>Пользователи моб. банка</c:v>
                </c:pt>
                <c:pt idx="8">
                  <c:v>Пользователи фин. услуг</c:v>
                </c:pt>
              </c:strCache>
            </c:strRef>
          </c:cat>
          <c:val>
            <c:numRef>
              <c:f>pivot!$Q$15:$Q$23</c:f>
              <c:numCache>
                <c:formatCode>#\ ##0.0</c:formatCode>
                <c:ptCount val="9"/>
                <c:pt idx="0">
                  <c:v>19.841000000000001</c:v>
                </c:pt>
                <c:pt idx="1">
                  <c:v>19.251000000000001</c:v>
                </c:pt>
                <c:pt idx="2">
                  <c:v>18.62</c:v>
                </c:pt>
                <c:pt idx="3">
                  <c:v>19.234999999999999</c:v>
                </c:pt>
                <c:pt idx="4">
                  <c:v>19.434999999999999</c:v>
                </c:pt>
                <c:pt idx="5">
                  <c:v>19.538</c:v>
                </c:pt>
                <c:pt idx="6">
                  <c:v>19.195</c:v>
                </c:pt>
                <c:pt idx="7">
                  <c:v>19.181999999999999</c:v>
                </c:pt>
                <c:pt idx="8">
                  <c:v>19.715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E2-4C2B-BD35-A2A4C8789EAC}"/>
            </c:ext>
          </c:extLst>
        </c:ser>
        <c:ser>
          <c:idx val="5"/>
          <c:order val="5"/>
          <c:tx>
            <c:strRef>
              <c:f>pivot!$R$13:$R$14</c:f>
              <c:strCache>
                <c:ptCount val="1"/>
                <c:pt idx="0">
                  <c:v>55-64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pivot!$L$15:$L$23</c:f>
              <c:strCache>
                <c:ptCount val="9"/>
                <c:pt idx="0">
                  <c:v>ТВ-зрители</c:v>
                </c:pt>
                <c:pt idx="1">
                  <c:v>Пользователи видеосервисов</c:v>
                </c:pt>
                <c:pt idx="2">
                  <c:v>Пользователи Smart TV</c:v>
                </c:pt>
                <c:pt idx="3">
                  <c:v>Ползователи соцсетей</c:v>
                </c:pt>
                <c:pt idx="4">
                  <c:v>Пользователи маркетплейсов</c:v>
                </c:pt>
                <c:pt idx="5">
                  <c:v>Пользователи мессенджеров</c:v>
                </c:pt>
                <c:pt idx="6">
                  <c:v>Пользователи поисковиков</c:v>
                </c:pt>
                <c:pt idx="7">
                  <c:v>Пользователи моб. банка</c:v>
                </c:pt>
                <c:pt idx="8">
                  <c:v>Пользователи фин. услуг</c:v>
                </c:pt>
              </c:strCache>
            </c:strRef>
          </c:cat>
          <c:val>
            <c:numRef>
              <c:f>pivot!$R$15:$R$23</c:f>
              <c:numCache>
                <c:formatCode>#\ ##0.0</c:formatCode>
                <c:ptCount val="9"/>
                <c:pt idx="0">
                  <c:v>19.558</c:v>
                </c:pt>
                <c:pt idx="1">
                  <c:v>18.478000000000002</c:v>
                </c:pt>
                <c:pt idx="2">
                  <c:v>17.111000000000001</c:v>
                </c:pt>
                <c:pt idx="3">
                  <c:v>18.797999999999998</c:v>
                </c:pt>
                <c:pt idx="4">
                  <c:v>19.36</c:v>
                </c:pt>
                <c:pt idx="5">
                  <c:v>18.640999999999998</c:v>
                </c:pt>
                <c:pt idx="6">
                  <c:v>19.013999999999999</c:v>
                </c:pt>
                <c:pt idx="7">
                  <c:v>18.777999999999999</c:v>
                </c:pt>
                <c:pt idx="8">
                  <c:v>19.513999999999999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E2-4C2B-BD35-A2A4C8789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29925615"/>
        <c:axId val="2029922255"/>
      </c:barChart>
      <c:catAx>
        <c:axId val="202992561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029922255"/>
        <c:crosses val="autoZero"/>
        <c:auto val="1"/>
        <c:lblAlgn val="ctr"/>
        <c:lblOffset val="100"/>
        <c:noMultiLvlLbl val="0"/>
      </c:catAx>
      <c:valAx>
        <c:axId val="2029922255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2029925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775362027090224"/>
          <c:y val="0.34327575930270443"/>
          <c:w val="6.7503466173068724E-2"/>
          <c:h val="0.280235410262640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0.28522</cdr:x>
      <cdr:y>0.26042</cdr:y>
    </cdr:from>
    <cdr:to>
      <cdr:x>0.64057</cdr:x>
      <cdr:y>0.35039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B91E56DB-13A4-66CB-CB5C-184675115DEA}"/>
            </a:ext>
          </a:extLst>
        </cdr:cNvPr>
        <cdr:cNvSpPr/>
      </cdr:nvSpPr>
      <cdr:spPr>
        <a:xfrm xmlns:a="http://schemas.openxmlformats.org/drawingml/2006/main">
          <a:off x="3469643" y="1194962"/>
          <a:ext cx="4322783" cy="4128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7380D4"/>
          </a:solidFill>
          <a:prstDash val="dash"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2ECCA-DD1D-EF47-A7D2-13573EA3D2DA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8B8E5-3B62-3949-8DE1-9DEAF4862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69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>
          <a:extLst>
            <a:ext uri="{FF2B5EF4-FFF2-40B4-BE49-F238E27FC236}">
              <a16:creationId xmlns:a16="http://schemas.microsoft.com/office/drawing/2014/main" id="{2D0C78B4-47D2-A715-460A-C855E7C0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a13955b5cc_0_857:notes">
            <a:extLst>
              <a:ext uri="{FF2B5EF4-FFF2-40B4-BE49-F238E27FC236}">
                <a16:creationId xmlns:a16="http://schemas.microsoft.com/office/drawing/2014/main" id="{8B9D7447-5D47-7BFB-DEB1-91908CC638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a13955b5cc_0_857:notes">
            <a:extLst>
              <a:ext uri="{FF2B5EF4-FFF2-40B4-BE49-F238E27FC236}">
                <a16:creationId xmlns:a16="http://schemas.microsoft.com/office/drawing/2014/main" id="{4466ADA4-2457-71BF-6A5F-DF1EFB56E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821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6FE68A2-8BF4-8F3F-26A9-D6DA3EAE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>
            <a:extLst>
              <a:ext uri="{FF2B5EF4-FFF2-40B4-BE49-F238E27FC236}">
                <a16:creationId xmlns:a16="http://schemas.microsoft.com/office/drawing/2014/main" id="{78986CE7-C587-CD7F-50C9-5EE07E5D28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>
            <a:extLst>
              <a:ext uri="{FF2B5EF4-FFF2-40B4-BE49-F238E27FC236}">
                <a16:creationId xmlns:a16="http://schemas.microsoft.com/office/drawing/2014/main" id="{16385208-7CB5-F8F5-60ED-1A9E7B2801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9155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263465D-070B-33BD-D4C8-2CC4B3847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>
            <a:extLst>
              <a:ext uri="{FF2B5EF4-FFF2-40B4-BE49-F238E27FC236}">
                <a16:creationId xmlns:a16="http://schemas.microsoft.com/office/drawing/2014/main" id="{7F862876-F338-0FA9-FFE9-97452BA1B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>
            <a:extLst>
              <a:ext uri="{FF2B5EF4-FFF2-40B4-BE49-F238E27FC236}">
                <a16:creationId xmlns:a16="http://schemas.microsoft.com/office/drawing/2014/main" id="{74169721-67A9-CE15-DE13-FAED306524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147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263465D-070B-33BD-D4C8-2CC4B3847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>
            <a:extLst>
              <a:ext uri="{FF2B5EF4-FFF2-40B4-BE49-F238E27FC236}">
                <a16:creationId xmlns:a16="http://schemas.microsoft.com/office/drawing/2014/main" id="{7F862876-F338-0FA9-FFE9-97452BA1B0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>
            <a:extLst>
              <a:ext uri="{FF2B5EF4-FFF2-40B4-BE49-F238E27FC236}">
                <a16:creationId xmlns:a16="http://schemas.microsoft.com/office/drawing/2014/main" id="{74169721-67A9-CE15-DE13-FAED306524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99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F1412DD-791C-C2E9-D1C7-3FB694431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>
            <a:extLst>
              <a:ext uri="{FF2B5EF4-FFF2-40B4-BE49-F238E27FC236}">
                <a16:creationId xmlns:a16="http://schemas.microsoft.com/office/drawing/2014/main" id="{9D639F21-C81D-E33D-A6E7-40499D19EE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>
            <a:extLst>
              <a:ext uri="{FF2B5EF4-FFF2-40B4-BE49-F238E27FC236}">
                <a16:creationId xmlns:a16="http://schemas.microsoft.com/office/drawing/2014/main" id="{5A78E151-C806-EBCA-000C-09663F3A56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402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FF1412DD-791C-C2E9-D1C7-3FB694431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>
            <a:extLst>
              <a:ext uri="{FF2B5EF4-FFF2-40B4-BE49-F238E27FC236}">
                <a16:creationId xmlns:a16="http://schemas.microsoft.com/office/drawing/2014/main" id="{9D639F21-C81D-E33D-A6E7-40499D19EE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>
            <a:extLst>
              <a:ext uri="{FF2B5EF4-FFF2-40B4-BE49-F238E27FC236}">
                <a16:creationId xmlns:a16="http://schemas.microsoft.com/office/drawing/2014/main" id="{5A78E151-C806-EBCA-000C-09663F3A56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940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AF756E3-4246-50C1-414A-1C0880507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>
            <a:extLst>
              <a:ext uri="{FF2B5EF4-FFF2-40B4-BE49-F238E27FC236}">
                <a16:creationId xmlns:a16="http://schemas.microsoft.com/office/drawing/2014/main" id="{15C1B6E5-A628-028C-812A-5AD4722293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>
            <a:extLst>
              <a:ext uri="{FF2B5EF4-FFF2-40B4-BE49-F238E27FC236}">
                <a16:creationId xmlns:a16="http://schemas.microsoft.com/office/drawing/2014/main" id="{B5072D69-7EB6-452D-D0D2-7C0C6F948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592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>
          <a:extLst>
            <a:ext uri="{FF2B5EF4-FFF2-40B4-BE49-F238E27FC236}">
              <a16:creationId xmlns:a16="http://schemas.microsoft.com/office/drawing/2014/main" id="{2D0C78B4-47D2-A715-460A-C855E7C0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a13955b5cc_0_857:notes">
            <a:extLst>
              <a:ext uri="{FF2B5EF4-FFF2-40B4-BE49-F238E27FC236}">
                <a16:creationId xmlns:a16="http://schemas.microsoft.com/office/drawing/2014/main" id="{8B9D7447-5D47-7BFB-DEB1-91908CC638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a13955b5cc_0_857:notes">
            <a:extLst>
              <a:ext uri="{FF2B5EF4-FFF2-40B4-BE49-F238E27FC236}">
                <a16:creationId xmlns:a16="http://schemas.microsoft.com/office/drawing/2014/main" id="{4466ADA4-2457-71BF-6A5F-DF1EFB56E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964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4314" y="1336184"/>
            <a:ext cx="10885885" cy="2842460"/>
          </a:xfrm>
        </p:spPr>
        <p:txBody>
          <a:bodyPr anchor="b"/>
          <a:lstStyle>
            <a:lvl1pPr algn="ctr">
              <a:defRPr sz="53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314" y="4288260"/>
            <a:ext cx="10885885" cy="1971200"/>
          </a:xfrm>
        </p:spPr>
        <p:txBody>
          <a:bodyPr/>
          <a:lstStyle>
            <a:lvl1pPr marL="0" indent="0" algn="ctr">
              <a:buNone/>
              <a:defRPr sz="2127"/>
            </a:lvl1pPr>
            <a:lvl2pPr marL="405175" indent="0" algn="ctr">
              <a:buNone/>
              <a:defRPr sz="1772"/>
            </a:lvl2pPr>
            <a:lvl3pPr marL="810349" indent="0" algn="ctr">
              <a:buNone/>
              <a:defRPr sz="1595"/>
            </a:lvl3pPr>
            <a:lvl4pPr marL="1215523" indent="0" algn="ctr">
              <a:buNone/>
              <a:defRPr sz="1418"/>
            </a:lvl4pPr>
            <a:lvl5pPr marL="1620697" indent="0" algn="ctr">
              <a:buNone/>
              <a:defRPr sz="1418"/>
            </a:lvl5pPr>
            <a:lvl6pPr marL="2025872" indent="0" algn="ctr">
              <a:buNone/>
              <a:defRPr sz="1418"/>
            </a:lvl6pPr>
            <a:lvl7pPr marL="2431047" indent="0" algn="ctr">
              <a:buNone/>
              <a:defRPr sz="1418"/>
            </a:lvl7pPr>
            <a:lvl8pPr marL="2836221" indent="0" algn="ctr">
              <a:buNone/>
              <a:defRPr sz="1418"/>
            </a:lvl8pPr>
            <a:lvl9pPr marL="3241395" indent="0" algn="ctr">
              <a:buNone/>
              <a:defRPr sz="1418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9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9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86948" y="434686"/>
            <a:ext cx="3129692" cy="691904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7873" y="434686"/>
            <a:ext cx="9207644" cy="6919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1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 txBox="1">
            <a:spLocks noGrp="1"/>
          </p:cNvSpPr>
          <p:nvPr>
            <p:ph type="sldNum" idx="12"/>
          </p:nvPr>
        </p:nvSpPr>
        <p:spPr>
          <a:xfrm>
            <a:off x="7015348" y="7373646"/>
            <a:ext cx="3386720" cy="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8"/>
              <a:buFont typeface="Calibri"/>
              <a:buNone/>
              <a:defRPr sz="575"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sz="1196"/>
          </a:p>
        </p:txBody>
      </p:sp>
    </p:spTree>
    <p:extLst>
      <p:ext uri="{BB962C8B-B14F-4D97-AF65-F5344CB8AC3E}">
        <p14:creationId xmlns:p14="http://schemas.microsoft.com/office/powerpoint/2010/main" val="271650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51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313" y="2035460"/>
            <a:ext cx="12518768" cy="3396210"/>
          </a:xfrm>
        </p:spPr>
        <p:txBody>
          <a:bodyPr anchor="b"/>
          <a:lstStyle>
            <a:lvl1pPr>
              <a:defRPr sz="531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313" y="5463800"/>
            <a:ext cx="12518768" cy="1785987"/>
          </a:xfrm>
        </p:spPr>
        <p:txBody>
          <a:bodyPr/>
          <a:lstStyle>
            <a:lvl1pPr marL="0" indent="0">
              <a:buNone/>
              <a:defRPr sz="2127">
                <a:solidFill>
                  <a:schemeClr val="tx1">
                    <a:tint val="82000"/>
                  </a:schemeClr>
                </a:solidFill>
              </a:defRPr>
            </a:lvl1pPr>
            <a:lvl2pPr marL="405175" indent="0">
              <a:buNone/>
              <a:defRPr sz="1772">
                <a:solidFill>
                  <a:schemeClr val="tx1">
                    <a:tint val="82000"/>
                  </a:schemeClr>
                </a:solidFill>
              </a:defRPr>
            </a:lvl2pPr>
            <a:lvl3pPr marL="810349" indent="0">
              <a:buNone/>
              <a:defRPr sz="1595">
                <a:solidFill>
                  <a:schemeClr val="tx1">
                    <a:tint val="82000"/>
                  </a:schemeClr>
                </a:solidFill>
              </a:defRPr>
            </a:lvl3pPr>
            <a:lvl4pPr marL="1215523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4pPr>
            <a:lvl5pPr marL="1620697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5pPr>
            <a:lvl6pPr marL="2025872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6pPr>
            <a:lvl7pPr marL="2431047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7pPr>
            <a:lvl8pPr marL="2836221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8pPr>
            <a:lvl9pPr marL="3241395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0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7873" y="2173424"/>
            <a:ext cx="6168668" cy="51803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7972" y="2173424"/>
            <a:ext cx="6168668" cy="51803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1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64" y="434686"/>
            <a:ext cx="12518768" cy="157809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9763" y="2001441"/>
            <a:ext cx="6140319" cy="980875"/>
          </a:xfrm>
        </p:spPr>
        <p:txBody>
          <a:bodyPr anchor="b"/>
          <a:lstStyle>
            <a:lvl1pPr marL="0" indent="0">
              <a:buNone/>
              <a:defRPr sz="2127" b="1"/>
            </a:lvl1pPr>
            <a:lvl2pPr marL="405175" indent="0">
              <a:buNone/>
              <a:defRPr sz="1772" b="1"/>
            </a:lvl2pPr>
            <a:lvl3pPr marL="810349" indent="0">
              <a:buNone/>
              <a:defRPr sz="1595" b="1"/>
            </a:lvl3pPr>
            <a:lvl4pPr marL="1215523" indent="0">
              <a:buNone/>
              <a:defRPr sz="1418" b="1"/>
            </a:lvl4pPr>
            <a:lvl5pPr marL="1620697" indent="0">
              <a:buNone/>
              <a:defRPr sz="1418" b="1"/>
            </a:lvl5pPr>
            <a:lvl6pPr marL="2025872" indent="0">
              <a:buNone/>
              <a:defRPr sz="1418" b="1"/>
            </a:lvl6pPr>
            <a:lvl7pPr marL="2431047" indent="0">
              <a:buNone/>
              <a:defRPr sz="1418" b="1"/>
            </a:lvl7pPr>
            <a:lvl8pPr marL="2836221" indent="0">
              <a:buNone/>
              <a:defRPr sz="1418" b="1"/>
            </a:lvl8pPr>
            <a:lvl9pPr marL="3241395" indent="0">
              <a:buNone/>
              <a:defRPr sz="141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9763" y="2982315"/>
            <a:ext cx="6140319" cy="43865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47973" y="2001441"/>
            <a:ext cx="6170558" cy="980875"/>
          </a:xfrm>
        </p:spPr>
        <p:txBody>
          <a:bodyPr anchor="b"/>
          <a:lstStyle>
            <a:lvl1pPr marL="0" indent="0">
              <a:buNone/>
              <a:defRPr sz="2127" b="1"/>
            </a:lvl1pPr>
            <a:lvl2pPr marL="405175" indent="0">
              <a:buNone/>
              <a:defRPr sz="1772" b="1"/>
            </a:lvl2pPr>
            <a:lvl3pPr marL="810349" indent="0">
              <a:buNone/>
              <a:defRPr sz="1595" b="1"/>
            </a:lvl3pPr>
            <a:lvl4pPr marL="1215523" indent="0">
              <a:buNone/>
              <a:defRPr sz="1418" b="1"/>
            </a:lvl4pPr>
            <a:lvl5pPr marL="1620697" indent="0">
              <a:buNone/>
              <a:defRPr sz="1418" b="1"/>
            </a:lvl5pPr>
            <a:lvl6pPr marL="2025872" indent="0">
              <a:buNone/>
              <a:defRPr sz="1418" b="1"/>
            </a:lvl6pPr>
            <a:lvl7pPr marL="2431047" indent="0">
              <a:buNone/>
              <a:defRPr sz="1418" b="1"/>
            </a:lvl7pPr>
            <a:lvl8pPr marL="2836221" indent="0">
              <a:buNone/>
              <a:defRPr sz="1418" b="1"/>
            </a:lvl8pPr>
            <a:lvl9pPr marL="3241395" indent="0">
              <a:buNone/>
              <a:defRPr sz="141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47973" y="2982315"/>
            <a:ext cx="6170558" cy="43865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50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02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64" y="544302"/>
            <a:ext cx="4681308" cy="1905053"/>
          </a:xfrm>
        </p:spPr>
        <p:txBody>
          <a:bodyPr anchor="b"/>
          <a:lstStyle>
            <a:lvl1pPr>
              <a:defRPr sz="283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0558" y="1175539"/>
            <a:ext cx="7347972" cy="5802096"/>
          </a:xfrm>
        </p:spPr>
        <p:txBody>
          <a:bodyPr/>
          <a:lstStyle>
            <a:lvl1pPr>
              <a:defRPr sz="2836"/>
            </a:lvl1pPr>
            <a:lvl2pPr>
              <a:defRPr sz="2481"/>
            </a:lvl2pPr>
            <a:lvl3pPr>
              <a:defRPr sz="2127"/>
            </a:lvl3pPr>
            <a:lvl4pPr>
              <a:defRPr sz="1772"/>
            </a:lvl4pPr>
            <a:lvl5pPr>
              <a:defRPr sz="1772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9764" y="2449355"/>
            <a:ext cx="4681308" cy="4537731"/>
          </a:xfrm>
        </p:spPr>
        <p:txBody>
          <a:bodyPr/>
          <a:lstStyle>
            <a:lvl1pPr marL="0" indent="0">
              <a:buNone/>
              <a:defRPr sz="1418"/>
            </a:lvl1pPr>
            <a:lvl2pPr marL="405175" indent="0">
              <a:buNone/>
              <a:defRPr sz="1241"/>
            </a:lvl2pPr>
            <a:lvl3pPr marL="810349" indent="0">
              <a:buNone/>
              <a:defRPr sz="1064"/>
            </a:lvl3pPr>
            <a:lvl4pPr marL="1215523" indent="0">
              <a:buNone/>
              <a:defRPr sz="887"/>
            </a:lvl4pPr>
            <a:lvl5pPr marL="1620697" indent="0">
              <a:buNone/>
              <a:defRPr sz="887"/>
            </a:lvl5pPr>
            <a:lvl6pPr marL="2025872" indent="0">
              <a:buNone/>
              <a:defRPr sz="887"/>
            </a:lvl6pPr>
            <a:lvl7pPr marL="2431047" indent="0">
              <a:buNone/>
              <a:defRPr sz="887"/>
            </a:lvl7pPr>
            <a:lvl8pPr marL="2836221" indent="0">
              <a:buNone/>
              <a:defRPr sz="887"/>
            </a:lvl8pPr>
            <a:lvl9pPr marL="3241395" indent="0">
              <a:buNone/>
              <a:defRPr sz="8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66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64" y="544302"/>
            <a:ext cx="4681308" cy="1905053"/>
          </a:xfrm>
        </p:spPr>
        <p:txBody>
          <a:bodyPr anchor="b"/>
          <a:lstStyle>
            <a:lvl1pPr>
              <a:defRPr sz="283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70558" y="1175539"/>
            <a:ext cx="7347972" cy="5802096"/>
          </a:xfrm>
        </p:spPr>
        <p:txBody>
          <a:bodyPr anchor="t"/>
          <a:lstStyle>
            <a:lvl1pPr marL="0" indent="0">
              <a:buNone/>
              <a:defRPr sz="2836"/>
            </a:lvl1pPr>
            <a:lvl2pPr marL="405175" indent="0">
              <a:buNone/>
              <a:defRPr sz="2481"/>
            </a:lvl2pPr>
            <a:lvl3pPr marL="810349" indent="0">
              <a:buNone/>
              <a:defRPr sz="2127"/>
            </a:lvl3pPr>
            <a:lvl4pPr marL="1215523" indent="0">
              <a:buNone/>
              <a:defRPr sz="1772"/>
            </a:lvl4pPr>
            <a:lvl5pPr marL="1620697" indent="0">
              <a:buNone/>
              <a:defRPr sz="1772"/>
            </a:lvl5pPr>
            <a:lvl6pPr marL="2025872" indent="0">
              <a:buNone/>
              <a:defRPr sz="1772"/>
            </a:lvl6pPr>
            <a:lvl7pPr marL="2431047" indent="0">
              <a:buNone/>
              <a:defRPr sz="1772"/>
            </a:lvl7pPr>
            <a:lvl8pPr marL="2836221" indent="0">
              <a:buNone/>
              <a:defRPr sz="1772"/>
            </a:lvl8pPr>
            <a:lvl9pPr marL="3241395" indent="0">
              <a:buNone/>
              <a:defRPr sz="177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9764" y="2449355"/>
            <a:ext cx="4681308" cy="4537731"/>
          </a:xfrm>
        </p:spPr>
        <p:txBody>
          <a:bodyPr/>
          <a:lstStyle>
            <a:lvl1pPr marL="0" indent="0">
              <a:buNone/>
              <a:defRPr sz="1418"/>
            </a:lvl1pPr>
            <a:lvl2pPr marL="405175" indent="0">
              <a:buNone/>
              <a:defRPr sz="1241"/>
            </a:lvl2pPr>
            <a:lvl3pPr marL="810349" indent="0">
              <a:buNone/>
              <a:defRPr sz="1064"/>
            </a:lvl3pPr>
            <a:lvl4pPr marL="1215523" indent="0">
              <a:buNone/>
              <a:defRPr sz="887"/>
            </a:lvl4pPr>
            <a:lvl5pPr marL="1620697" indent="0">
              <a:buNone/>
              <a:defRPr sz="887"/>
            </a:lvl5pPr>
            <a:lvl6pPr marL="2025872" indent="0">
              <a:buNone/>
              <a:defRPr sz="887"/>
            </a:lvl6pPr>
            <a:lvl7pPr marL="2431047" indent="0">
              <a:buNone/>
              <a:defRPr sz="887"/>
            </a:lvl7pPr>
            <a:lvl8pPr marL="2836221" indent="0">
              <a:buNone/>
              <a:defRPr sz="887"/>
            </a:lvl8pPr>
            <a:lvl9pPr marL="3241395" indent="0">
              <a:buNone/>
              <a:defRPr sz="8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08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7873" y="434686"/>
            <a:ext cx="12518768" cy="1578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7873" y="2173424"/>
            <a:ext cx="12518768" cy="5180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7873" y="7567295"/>
            <a:ext cx="3265766" cy="434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3CB559-D9E4-6F44-81D3-2F2E344AC54E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07933" y="7567295"/>
            <a:ext cx="4898648" cy="434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0875" y="7567295"/>
            <a:ext cx="3265766" cy="434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7BF0C9-54D6-CB43-916D-B18458EF9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0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810349" rtl="0" eaLnBrk="1" latinLnBrk="0" hangingPunct="1">
        <a:lnSpc>
          <a:spcPct val="90000"/>
        </a:lnSpc>
        <a:spcBef>
          <a:spcPct val="0"/>
        </a:spcBef>
        <a:buNone/>
        <a:defRPr sz="3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587" indent="-202587" algn="l" defTabSz="810349" rtl="0" eaLnBrk="1" latinLnBrk="0" hangingPunct="1">
        <a:lnSpc>
          <a:spcPct val="90000"/>
        </a:lnSpc>
        <a:spcBef>
          <a:spcPts val="887"/>
        </a:spcBef>
        <a:buFont typeface="Arial" panose="020B0604020202020204" pitchFamily="34" charset="0"/>
        <a:buChar char="•"/>
        <a:defRPr sz="2481" kern="1200">
          <a:solidFill>
            <a:schemeClr val="tx1"/>
          </a:solidFill>
          <a:latin typeface="+mn-lt"/>
          <a:ea typeface="+mn-ea"/>
          <a:cs typeface="+mn-cs"/>
        </a:defRPr>
      </a:lvl1pPr>
      <a:lvl2pPr marL="607762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7" kern="1200">
          <a:solidFill>
            <a:schemeClr val="tx1"/>
          </a:solidFill>
          <a:latin typeface="+mn-lt"/>
          <a:ea typeface="+mn-ea"/>
          <a:cs typeface="+mn-cs"/>
        </a:defRPr>
      </a:lvl2pPr>
      <a:lvl3pPr marL="1012936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8110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5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228459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633634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3038808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443982" indent="-202587" algn="l" defTabSz="810349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1pPr>
      <a:lvl2pPr marL="405175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810349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15523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20697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025872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431047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836221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241395" algn="l" defTabSz="810349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>
          <a:extLst>
            <a:ext uri="{FF2B5EF4-FFF2-40B4-BE49-F238E27FC236}">
              <a16:creationId xmlns:a16="http://schemas.microsoft.com/office/drawing/2014/main" id="{34AF1FDF-993E-1EEE-BD1B-DAB6A2A8A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24B308-CE8D-4A3A-8B0B-50B2209E7E66}"/>
              </a:ext>
            </a:extLst>
          </p:cNvPr>
          <p:cNvSpPr/>
          <p:nvPr/>
        </p:nvSpPr>
        <p:spPr>
          <a:xfrm>
            <a:off x="-97385" y="-1"/>
            <a:ext cx="14611897" cy="6343651"/>
          </a:xfrm>
          <a:prstGeom prst="rect">
            <a:avLst/>
          </a:prstGeom>
          <a:solidFill>
            <a:srgbClr val="02F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текст, снимок экрана, Шрифт, логотип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7DF903-B391-0DC0-F9FD-ADD73350B6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" t="919" r="410" b="16854"/>
          <a:stretch/>
        </p:blipFill>
        <p:spPr>
          <a:xfrm>
            <a:off x="-97384" y="1280369"/>
            <a:ext cx="14611897" cy="59265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EA6518-70E6-4457-9197-B2BD6B193DE9}"/>
              </a:ext>
            </a:extLst>
          </p:cNvPr>
          <p:cNvSpPr/>
          <p:nvPr/>
        </p:nvSpPr>
        <p:spPr>
          <a:xfrm>
            <a:off x="-91829" y="7206905"/>
            <a:ext cx="14611897" cy="957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822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>
          <a:extLst>
            <a:ext uri="{FF2B5EF4-FFF2-40B4-BE49-F238E27FC236}">
              <a16:creationId xmlns:a16="http://schemas.microsoft.com/office/drawing/2014/main" id="{BAF09178-E1D5-D8F6-DE64-B0D32EF37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08;p71" title="8.png">
            <a:extLst>
              <a:ext uri="{FF2B5EF4-FFF2-40B4-BE49-F238E27FC236}">
                <a16:creationId xmlns:a16="http://schemas.microsoft.com/office/drawing/2014/main" id="{3BBFB31B-DE43-4C43-8730-5D16052E24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111"/>
          <a:stretch/>
        </p:blipFill>
        <p:spPr>
          <a:xfrm>
            <a:off x="-1" y="-37326"/>
            <a:ext cx="14514513" cy="83197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9;p71">
            <a:extLst>
              <a:ext uri="{FF2B5EF4-FFF2-40B4-BE49-F238E27FC236}">
                <a16:creationId xmlns:a16="http://schemas.microsoft.com/office/drawing/2014/main" id="{A897C909-A202-5A16-988C-E2298985BA9E}"/>
              </a:ext>
            </a:extLst>
          </p:cNvPr>
          <p:cNvSpPr txBox="1"/>
          <p:nvPr/>
        </p:nvSpPr>
        <p:spPr>
          <a:xfrm>
            <a:off x="297490" y="2848749"/>
            <a:ext cx="6697390" cy="349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33" tIns="108033" rIns="108033" bIns="108033" anchor="t" anchorCtr="0">
            <a:spAutoFit/>
          </a:bodyPr>
          <a:lstStyle/>
          <a:p>
            <a:r>
              <a:rPr lang="en-US" sz="3545" dirty="0">
                <a:solidFill>
                  <a:srgbClr val="00FB6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SMART TV - </a:t>
            </a:r>
          </a:p>
          <a:p>
            <a:r>
              <a:rPr lang="ru-RU" sz="3545" dirty="0">
                <a:solidFill>
                  <a:srgbClr val="00FB6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Измерение эффективности через  </a:t>
            </a:r>
            <a:r>
              <a:rPr lang="en-US" sz="3545" dirty="0">
                <a:solidFill>
                  <a:srgbClr val="00FB6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Adjust</a:t>
            </a:r>
            <a:r>
              <a:rPr lang="ru-RU" sz="3545" dirty="0">
                <a:solidFill>
                  <a:srgbClr val="00FB6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, </a:t>
            </a:r>
          </a:p>
          <a:p>
            <a:r>
              <a:rPr lang="ru-RU" sz="3545" dirty="0">
                <a:solidFill>
                  <a:srgbClr val="00FB68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Или что теперь Digital Alliance умеет </a:t>
            </a:r>
            <a:r>
              <a:rPr lang="ru-RU" sz="3545" dirty="0">
                <a:solidFill>
                  <a:srgbClr val="00FB68"/>
                </a:solidFill>
                <a:latin typeface="Montserrat Black"/>
                <a:ea typeface="Montserrat Black"/>
                <a:cs typeface="Montserrat Black"/>
                <a:sym typeface="Wingdings" panose="05000000000000000000" pitchFamily="2" charset="2"/>
              </a:rPr>
              <a:t> </a:t>
            </a:r>
            <a:endParaRPr lang="ru-RU" sz="3545" dirty="0">
              <a:solidFill>
                <a:srgbClr val="00FB68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423297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FD54"/>
        </a:solidFill>
        <a:effectLst/>
      </p:bgPr>
    </p:bg>
    <p:spTree>
      <p:nvGrpSpPr>
        <p:cNvPr id="1" name="Shape 302">
          <a:extLst>
            <a:ext uri="{FF2B5EF4-FFF2-40B4-BE49-F238E27FC236}">
              <a16:creationId xmlns:a16="http://schemas.microsoft.com/office/drawing/2014/main" id="{88467B87-7B4C-340D-E808-06FBA6138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3;p76">
            <a:extLst>
              <a:ext uri="{FF2B5EF4-FFF2-40B4-BE49-F238E27FC236}">
                <a16:creationId xmlns:a16="http://schemas.microsoft.com/office/drawing/2014/main" id="{CE846806-9C4D-A422-56A1-6218E8650CE0}"/>
              </a:ext>
            </a:extLst>
          </p:cNvPr>
          <p:cNvSpPr txBox="1"/>
          <p:nvPr/>
        </p:nvSpPr>
        <p:spPr>
          <a:xfrm>
            <a:off x="2252466" y="375961"/>
            <a:ext cx="11479158" cy="57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33" tIns="108033" rIns="108033" bIns="108033" anchor="t" anchorCtr="0">
            <a:spAutoFit/>
          </a:bodyPr>
          <a:lstStyle/>
          <a:p>
            <a:pPr defTabSz="340340">
              <a:lnSpc>
                <a:spcPct val="80000"/>
              </a:lnSpc>
              <a:defRPr/>
            </a:pPr>
            <a:r>
              <a:rPr lang="ru-RU" sz="2900" dirty="0">
                <a:solidFill>
                  <a:prstClr val="black"/>
                </a:solidFill>
                <a:latin typeface="Montserrat Black"/>
              </a:rPr>
              <a:t>Проникновение </a:t>
            </a:r>
            <a:r>
              <a:rPr lang="en-US" sz="2900" dirty="0">
                <a:solidFill>
                  <a:prstClr val="black"/>
                </a:solidFill>
                <a:latin typeface="Montserrat Black"/>
              </a:rPr>
              <a:t>SMART TV </a:t>
            </a:r>
            <a:r>
              <a:rPr lang="ru-RU" sz="2900" dirty="0">
                <a:solidFill>
                  <a:prstClr val="black"/>
                </a:solidFill>
                <a:latin typeface="Montserrat Black"/>
              </a:rPr>
              <a:t>растет на 2-3 </a:t>
            </a:r>
            <a:r>
              <a:rPr lang="ru-RU" sz="2900" dirty="0" err="1">
                <a:solidFill>
                  <a:prstClr val="black"/>
                </a:solidFill>
                <a:latin typeface="Montserrat Black"/>
              </a:rPr>
              <a:t>п.п</a:t>
            </a:r>
            <a:r>
              <a:rPr lang="ru-RU" sz="2900" dirty="0">
                <a:solidFill>
                  <a:prstClr val="black"/>
                </a:solidFill>
                <a:latin typeface="Montserrat Black"/>
              </a:rPr>
              <a:t>. в России </a:t>
            </a:r>
            <a:endParaRPr sz="2900" dirty="0">
              <a:solidFill>
                <a:prstClr val="black"/>
              </a:solidFill>
              <a:latin typeface="Montserrat Black"/>
              <a:sym typeface="Montserrat Black"/>
            </a:endParaRP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75ACD388-96A7-4A4A-D4B2-81DE7E2435E7}"/>
              </a:ext>
            </a:extLst>
          </p:cNvPr>
          <p:cNvSpPr txBox="1">
            <a:spLocks/>
          </p:cNvSpPr>
          <p:nvPr/>
        </p:nvSpPr>
        <p:spPr>
          <a:xfrm>
            <a:off x="2957265" y="7857821"/>
            <a:ext cx="9756194" cy="45597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1pPr>
            <a:lvl2pPr marL="613800" indent="-300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defRPr sz="18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defRPr sz="14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0340">
              <a:spcBef>
                <a:spcPts val="0"/>
              </a:spcBef>
              <a:buNone/>
              <a:defRPr/>
            </a:pPr>
            <a:r>
              <a:rPr lang="ru-RU" sz="800" dirty="0">
                <a:solidFill>
                  <a:prstClr val="black">
                    <a:alpha val="60328"/>
                  </a:prstClr>
                </a:solidFill>
              </a:rPr>
              <a:t>Источник</a:t>
            </a:r>
            <a:r>
              <a:rPr lang="en-US" sz="800" dirty="0">
                <a:solidFill>
                  <a:prstClr val="black">
                    <a:alpha val="60328"/>
                  </a:prstClr>
                </a:solidFill>
                <a:latin typeface="SB Sans Display Light" panose="020B0303040504020204" pitchFamily="34" charset="0"/>
              </a:rPr>
              <a:t>:</a:t>
            </a:r>
            <a:r>
              <a:rPr lang="ru-RU" sz="800" dirty="0">
                <a:solidFill>
                  <a:prstClr val="black">
                    <a:alpha val="60328"/>
                  </a:prstClr>
                </a:solidFill>
                <a:latin typeface="SB Sans Display Light" panose="020B0303040504020204" pitchFamily="34" charset="0"/>
              </a:rPr>
              <a:t> </a:t>
            </a:r>
            <a:r>
              <a:rPr lang="en-US" sz="800" dirty="0" err="1">
                <a:solidFill>
                  <a:prstClr val="black">
                    <a:alpha val="60328"/>
                  </a:prstClr>
                </a:solidFill>
                <a:latin typeface="SB Sans Display Light" panose="020B0303040504020204" pitchFamily="34" charset="0"/>
              </a:rPr>
              <a:t>Mediascope</a:t>
            </a:r>
            <a:r>
              <a:rPr lang="en-US" sz="800" dirty="0">
                <a:solidFill>
                  <a:prstClr val="black">
                    <a:alpha val="60328"/>
                  </a:prstClr>
                </a:solidFill>
                <a:latin typeface="SB Sans Display Light" panose="020B0303040504020204" pitchFamily="34" charset="0"/>
              </a:rPr>
              <a:t>, </a:t>
            </a:r>
            <a:r>
              <a:rPr lang="ru-RU" sz="800" dirty="0">
                <a:solidFill>
                  <a:prstClr val="black">
                    <a:alpha val="60328"/>
                  </a:prstClr>
                </a:solidFill>
              </a:rPr>
              <a:t>2022-2025, % ДХ, включавших ТВ хотя бы раз за последние 30 дней</a:t>
            </a:r>
          </a:p>
          <a:p>
            <a:pPr marL="0" indent="0" defTabSz="340340">
              <a:spcBef>
                <a:spcPts val="0"/>
              </a:spcBef>
              <a:buNone/>
              <a:defRPr/>
            </a:pPr>
            <a:r>
              <a:rPr lang="ru-RU" sz="800" dirty="0">
                <a:solidFill>
                  <a:prstClr val="black">
                    <a:alpha val="60328"/>
                  </a:prstClr>
                </a:solidFill>
              </a:rPr>
              <a:t>Источник: Наличный парк Smart TV в России, Источник: </a:t>
            </a:r>
            <a:r>
              <a:rPr lang="en-US" sz="800" dirty="0" err="1">
                <a:solidFill>
                  <a:prstClr val="black">
                    <a:alpha val="60328"/>
                  </a:prstClr>
                </a:solidFill>
                <a:latin typeface="SB Sans Display Light" panose="020B0303040504020204" pitchFamily="34" charset="0"/>
              </a:rPr>
              <a:t>J’son</a:t>
            </a:r>
            <a:r>
              <a:rPr lang="en-US" sz="800" dirty="0">
                <a:solidFill>
                  <a:prstClr val="black">
                    <a:alpha val="60328"/>
                  </a:prstClr>
                </a:solidFill>
                <a:latin typeface="SB Sans Display Light" panose="020B0303040504020204" pitchFamily="34" charset="0"/>
              </a:rPr>
              <a:t> &amp; Partners Consulting</a:t>
            </a:r>
            <a:r>
              <a:rPr lang="ru-RU" sz="800" dirty="0">
                <a:solidFill>
                  <a:prstClr val="black">
                    <a:alpha val="60328"/>
                  </a:prstClr>
                </a:solidFill>
              </a:rPr>
              <a:t> 2024</a:t>
            </a:r>
          </a:p>
        </p:txBody>
      </p:sp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34A817F1-FD95-5B92-81C0-D0C6C45C9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449027"/>
              </p:ext>
            </p:extLst>
          </p:nvPr>
        </p:nvGraphicFramePr>
        <p:xfrm>
          <a:off x="3015612" y="1866901"/>
          <a:ext cx="8601757" cy="250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D998C34B-6CD6-AB91-1B4C-27A46FC25A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980105"/>
              </p:ext>
            </p:extLst>
          </p:nvPr>
        </p:nvGraphicFramePr>
        <p:xfrm>
          <a:off x="2957265" y="3912013"/>
          <a:ext cx="8660104" cy="3745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95AC201-3929-E952-4A4E-61CB227B9B00}"/>
              </a:ext>
            </a:extLst>
          </p:cNvPr>
          <p:cNvSpPr txBox="1"/>
          <p:nvPr/>
        </p:nvSpPr>
        <p:spPr>
          <a:xfrm>
            <a:off x="3071537" y="4499227"/>
            <a:ext cx="9306481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0340">
              <a:defRPr/>
            </a:pPr>
            <a:r>
              <a:rPr lang="ru-RU" sz="2382" dirty="0">
                <a:solidFill>
                  <a:prstClr val="black"/>
                </a:solidFill>
                <a:latin typeface="Aptos" panose="02110004020202020204"/>
              </a:rPr>
              <a:t>SMART TV в России</a:t>
            </a:r>
            <a:r>
              <a:rPr lang="en-US" sz="2382" dirty="0">
                <a:solidFill>
                  <a:prstClr val="black"/>
                </a:solidFill>
                <a:latin typeface="Aptos" panose="02110004020202020204"/>
              </a:rPr>
              <a:t>, </a:t>
            </a:r>
            <a:r>
              <a:rPr lang="ru-RU" sz="2382" dirty="0">
                <a:solidFill>
                  <a:prstClr val="black"/>
                </a:solidFill>
                <a:latin typeface="Aptos" panose="02110004020202020204"/>
              </a:rPr>
              <a:t>млн. устройств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38B22-DFD5-F491-D9E1-0DFE750B5368}"/>
              </a:ext>
            </a:extLst>
          </p:cNvPr>
          <p:cNvSpPr txBox="1"/>
          <p:nvPr/>
        </p:nvSpPr>
        <p:spPr>
          <a:xfrm>
            <a:off x="2957265" y="1506499"/>
            <a:ext cx="9535027" cy="413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0340">
              <a:defRPr/>
            </a:pPr>
            <a:r>
              <a:rPr lang="ru-RU" sz="2084" dirty="0">
                <a:solidFill>
                  <a:prstClr val="black"/>
                </a:solidFill>
                <a:latin typeface="Aptos" panose="02110004020202020204"/>
              </a:rPr>
              <a:t>Проникновение </a:t>
            </a:r>
            <a:r>
              <a:rPr lang="en-US" sz="2084" dirty="0">
                <a:solidFill>
                  <a:prstClr val="black"/>
                </a:solidFill>
                <a:latin typeface="Aptos" panose="02110004020202020204"/>
              </a:rPr>
              <a:t>SMART TV </a:t>
            </a:r>
            <a:r>
              <a:rPr lang="ru-RU" sz="2084" dirty="0">
                <a:solidFill>
                  <a:prstClr val="black"/>
                </a:solidFill>
                <a:latin typeface="Aptos" panose="02110004020202020204"/>
              </a:rPr>
              <a:t>в России</a:t>
            </a:r>
            <a:r>
              <a:rPr lang="en-US" sz="2084" dirty="0">
                <a:solidFill>
                  <a:prstClr val="black"/>
                </a:solidFill>
                <a:latin typeface="Aptos" panose="02110004020202020204"/>
              </a:rPr>
              <a:t>, 2022-2025</a:t>
            </a:r>
            <a:endParaRPr lang="ru-RU" sz="2084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8075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FD54"/>
        </a:solidFill>
        <a:effectLst/>
      </p:bgPr>
    </p:bg>
    <p:spTree>
      <p:nvGrpSpPr>
        <p:cNvPr id="1" name="Shape 302">
          <a:extLst>
            <a:ext uri="{FF2B5EF4-FFF2-40B4-BE49-F238E27FC236}">
              <a16:creationId xmlns:a16="http://schemas.microsoft.com/office/drawing/2014/main" id="{88467B87-7B4C-340D-E808-06FBA6138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3;p76">
            <a:extLst>
              <a:ext uri="{FF2B5EF4-FFF2-40B4-BE49-F238E27FC236}">
                <a16:creationId xmlns:a16="http://schemas.microsoft.com/office/drawing/2014/main" id="{CE846806-9C4D-A422-56A1-6218E8650CE0}"/>
              </a:ext>
            </a:extLst>
          </p:cNvPr>
          <p:cNvSpPr txBox="1"/>
          <p:nvPr/>
        </p:nvSpPr>
        <p:spPr>
          <a:xfrm>
            <a:off x="2207180" y="359195"/>
            <a:ext cx="9789749" cy="57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33" tIns="108033" rIns="108033" bIns="108033" anchor="t" anchorCtr="0">
            <a:spAutoFit/>
          </a:bodyPr>
          <a:lstStyle/>
          <a:p>
            <a:pPr defTabSz="340340">
              <a:lnSpc>
                <a:spcPct val="80000"/>
              </a:lnSpc>
              <a:defRPr/>
            </a:pPr>
            <a:r>
              <a:rPr lang="ru" sz="2900" dirty="0">
                <a:solidFill>
                  <a:prstClr val="black"/>
                </a:solidFill>
                <a:latin typeface="Montserrat Black"/>
                <a:sym typeface="Montserrat Black"/>
              </a:rPr>
              <a:t>Поколение определяет формат потребления: </a:t>
            </a:r>
            <a:r>
              <a:rPr lang="ru-RU" sz="2900" dirty="0">
                <a:solidFill>
                  <a:prstClr val="black"/>
                </a:solidFill>
                <a:latin typeface="Montserrat Black"/>
                <a:sym typeface="Montserrat Black"/>
              </a:rPr>
              <a:t> </a:t>
            </a:r>
            <a:endParaRPr sz="2900" dirty="0">
              <a:solidFill>
                <a:prstClr val="black"/>
              </a:solidFill>
              <a:latin typeface="Montserrat Black"/>
              <a:sym typeface="Montserrat Black"/>
            </a:endParaRPr>
          </a:p>
        </p:txBody>
      </p:sp>
      <p:sp>
        <p:nvSpPr>
          <p:cNvPr id="5" name="Google Shape;384;p76">
            <a:extLst>
              <a:ext uri="{FF2B5EF4-FFF2-40B4-BE49-F238E27FC236}">
                <a16:creationId xmlns:a16="http://schemas.microsoft.com/office/drawing/2014/main" id="{E8AB957D-ADE2-BADA-B851-3F633F922D79}"/>
              </a:ext>
            </a:extLst>
          </p:cNvPr>
          <p:cNvSpPr txBox="1"/>
          <p:nvPr/>
        </p:nvSpPr>
        <p:spPr>
          <a:xfrm>
            <a:off x="2362381" y="1223608"/>
            <a:ext cx="9711924" cy="150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33" tIns="108033" rIns="108033" bIns="108033" anchor="t" anchorCtr="0">
            <a:spAutoFit/>
          </a:bodyPr>
          <a:lstStyle/>
          <a:p>
            <a:pPr defTabSz="340340">
              <a:defRPr/>
            </a:pPr>
            <a:r>
              <a:rPr lang="ru-RU" sz="2084" dirty="0">
                <a:solidFill>
                  <a:prstClr val="black"/>
                </a:solidFill>
                <a:latin typeface="Aptos" panose="02110004020202020204"/>
              </a:rPr>
              <a:t>Аудитории Smart TV – </a:t>
            </a:r>
            <a:r>
              <a:rPr lang="en-US" sz="2084" dirty="0">
                <a:solidFill>
                  <a:prstClr val="black"/>
                </a:solidFill>
                <a:latin typeface="Aptos" panose="02110004020202020204"/>
              </a:rPr>
              <a:t>core </a:t>
            </a:r>
            <a:r>
              <a:rPr lang="ru-RU" sz="2084" dirty="0">
                <a:solidFill>
                  <a:prstClr val="black"/>
                </a:solidFill>
                <a:latin typeface="Aptos" panose="02110004020202020204"/>
              </a:rPr>
              <a:t>зрители в возрасте 25-44 лет - 50% (</a:t>
            </a:r>
            <a:r>
              <a:rPr lang="en-US" sz="2084" dirty="0">
                <a:solidFill>
                  <a:prstClr val="black"/>
                </a:solidFill>
                <a:latin typeface="Aptos" panose="02110004020202020204"/>
              </a:rPr>
              <a:t>vs 42% </a:t>
            </a:r>
            <a:r>
              <a:rPr lang="ru-RU" sz="2084" dirty="0">
                <a:solidFill>
                  <a:prstClr val="black"/>
                </a:solidFill>
                <a:latin typeface="Aptos" panose="02110004020202020204"/>
              </a:rPr>
              <a:t>органически по другим каналам). </a:t>
            </a:r>
          </a:p>
          <a:p>
            <a:pPr defTabSz="340340">
              <a:defRPr/>
            </a:pPr>
            <a:endParaRPr lang="ru-RU" sz="2084" dirty="0">
              <a:solidFill>
                <a:prstClr val="black"/>
              </a:solidFill>
              <a:latin typeface="Aptos" panose="02110004020202020204"/>
            </a:endParaRPr>
          </a:p>
          <a:p>
            <a:pPr defTabSz="340340">
              <a:defRPr/>
            </a:pPr>
            <a:r>
              <a:rPr lang="ru-RU" sz="2084" dirty="0">
                <a:solidFill>
                  <a:prstClr val="black"/>
                </a:solidFill>
                <a:latin typeface="Aptos" panose="02110004020202020204"/>
              </a:rPr>
              <a:t>Распределение аудитории разных сервисов по возрастам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75ACD388-96A7-4A4A-D4B2-81DE7E2435E7}"/>
              </a:ext>
            </a:extLst>
          </p:cNvPr>
          <p:cNvSpPr txBox="1">
            <a:spLocks/>
          </p:cNvSpPr>
          <p:nvPr/>
        </p:nvSpPr>
        <p:spPr>
          <a:xfrm>
            <a:off x="3002880" y="7480949"/>
            <a:ext cx="8508751" cy="137444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1pPr>
            <a:lvl2pPr marL="613800" indent="-300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defRPr sz="18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—"/>
              <a:defRPr sz="14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SB Sans Display" panose="020B0503040504020204" pitchFamily="34" charset="0"/>
                <a:ea typeface="+mn-ea"/>
                <a:cs typeface="SB Sans Display" panose="020B0503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0340">
              <a:spcBef>
                <a:spcPts val="0"/>
              </a:spcBef>
              <a:buNone/>
              <a:defRPr/>
            </a:pPr>
            <a:r>
              <a:rPr lang="ru-RU" sz="744" dirty="0">
                <a:solidFill>
                  <a:prstClr val="black">
                    <a:alpha val="60328"/>
                  </a:prstClr>
                </a:solidFill>
                <a:latin typeface="Montserrat" panose="00000500000000000000" pitchFamily="2" charset="-52"/>
              </a:rPr>
              <a:t>Источник</a:t>
            </a:r>
            <a:r>
              <a:rPr lang="en-US" sz="744" dirty="0">
                <a:solidFill>
                  <a:prstClr val="black">
                    <a:alpha val="60328"/>
                  </a:prstClr>
                </a:solidFill>
                <a:latin typeface="Montserrat" panose="00000500000000000000" pitchFamily="2" charset="-52"/>
              </a:rPr>
              <a:t>: Brand Pulse 2025</a:t>
            </a:r>
            <a:r>
              <a:rPr lang="ru-RU" sz="744" dirty="0">
                <a:solidFill>
                  <a:prstClr val="black">
                    <a:alpha val="60328"/>
                  </a:prstClr>
                </a:solidFill>
                <a:latin typeface="Montserrat" panose="00000500000000000000" pitchFamily="2" charset="-52"/>
              </a:rPr>
              <a:t>, Распределение аудитории разных сервисов по возрастам, Россия 0+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B380259-D9EB-9416-0D95-F8E20A334B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89027"/>
              </p:ext>
            </p:extLst>
          </p:nvPr>
        </p:nvGraphicFramePr>
        <p:xfrm>
          <a:off x="1099157" y="2793664"/>
          <a:ext cx="12164859" cy="4588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75298F9-D586-51AC-E182-FF960439B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714708"/>
              </p:ext>
            </p:extLst>
          </p:nvPr>
        </p:nvGraphicFramePr>
        <p:xfrm>
          <a:off x="3329181" y="3071398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40568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31056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564481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107407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731168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93068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-5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E3383122-83A6-16FA-AD41-512CE2856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324625"/>
              </p:ext>
            </p:extLst>
          </p:nvPr>
        </p:nvGraphicFramePr>
        <p:xfrm>
          <a:off x="3329181" y="3526101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02480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900113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02580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D4CCB4F5-57A4-CB0A-C916-9C77B5EB1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602462"/>
              </p:ext>
            </p:extLst>
          </p:nvPr>
        </p:nvGraphicFramePr>
        <p:xfrm>
          <a:off x="3329181" y="3998627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83393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745331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955006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388394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481136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5,7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22,6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27,5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17,1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67D93FDE-1845-5515-5D1B-1C9124A27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4776"/>
              </p:ext>
            </p:extLst>
          </p:nvPr>
        </p:nvGraphicFramePr>
        <p:xfrm>
          <a:off x="3329181" y="4449722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88193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81062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614488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090737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64494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28774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DCFF24D4-5331-0C87-E44B-D991DD01F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87607"/>
              </p:ext>
            </p:extLst>
          </p:nvPr>
        </p:nvGraphicFramePr>
        <p:xfrm>
          <a:off x="3329181" y="4912696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69143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102644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78781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78780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8,9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C8B6EA89-305B-A4BA-084A-D1FA8F95F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276660"/>
              </p:ext>
            </p:extLst>
          </p:nvPr>
        </p:nvGraphicFramePr>
        <p:xfrm>
          <a:off x="3329181" y="5375670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64380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62013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624012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83544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19249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33F73409-C742-CFDA-1500-6A6BD3D91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327344"/>
              </p:ext>
            </p:extLst>
          </p:nvPr>
        </p:nvGraphicFramePr>
        <p:xfrm>
          <a:off x="3329181" y="5838195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23912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595437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069306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50207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52586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10,1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23,8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1158349C-ABA9-CA8D-DCD3-70B871693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38973"/>
              </p:ext>
            </p:extLst>
          </p:nvPr>
        </p:nvGraphicFramePr>
        <p:xfrm>
          <a:off x="3329181" y="6301169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823912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21531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588294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157412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652588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24011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9,6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885ADABB-CE53-15A6-1423-B4E3C1A27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41597"/>
              </p:ext>
            </p:extLst>
          </p:nvPr>
        </p:nvGraphicFramePr>
        <p:xfrm>
          <a:off x="3329181" y="6765645"/>
          <a:ext cx="8667748" cy="1752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19137">
                  <a:extLst>
                    <a:ext uri="{9D8B030D-6E8A-4147-A177-3AD203B41FA5}">
                      <a16:colId xmlns:a16="http://schemas.microsoft.com/office/drawing/2014/main" val="3486953667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720535523"/>
                    </a:ext>
                  </a:extLst>
                </a:gridCol>
                <a:gridCol w="1578768">
                  <a:extLst>
                    <a:ext uri="{9D8B030D-6E8A-4147-A177-3AD203B41FA5}">
                      <a16:colId xmlns:a16="http://schemas.microsoft.com/office/drawing/2014/main" val="2243673702"/>
                    </a:ext>
                  </a:extLst>
                </a:gridCol>
                <a:gridCol w="2112169">
                  <a:extLst>
                    <a:ext uri="{9D8B030D-6E8A-4147-A177-3AD203B41FA5}">
                      <a16:colId xmlns:a16="http://schemas.microsoft.com/office/drawing/2014/main" val="601472322"/>
                    </a:ext>
                  </a:extLst>
                </a:gridCol>
                <a:gridCol w="1700213">
                  <a:extLst>
                    <a:ext uri="{9D8B030D-6E8A-4147-A177-3AD203B41FA5}">
                      <a16:colId xmlns:a16="http://schemas.microsoft.com/office/drawing/2014/main" val="1022993179"/>
                    </a:ext>
                  </a:extLst>
                </a:gridCol>
                <a:gridCol w="1690686">
                  <a:extLst>
                    <a:ext uri="{9D8B030D-6E8A-4147-A177-3AD203B41FA5}">
                      <a16:colId xmlns:a16="http://schemas.microsoft.com/office/drawing/2014/main" val="1274081404"/>
                    </a:ext>
                  </a:extLst>
                </a:gridCol>
              </a:tblGrid>
              <a:tr h="107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8,4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18,2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24,2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52"/>
                        </a:rPr>
                        <a:t>19,5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049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FD54"/>
        </a:solidFill>
        <a:effectLst/>
      </p:bgPr>
    </p:bg>
    <p:spTree>
      <p:nvGrpSpPr>
        <p:cNvPr id="1" name="Shape 302">
          <a:extLst>
            <a:ext uri="{FF2B5EF4-FFF2-40B4-BE49-F238E27FC236}">
              <a16:creationId xmlns:a16="http://schemas.microsoft.com/office/drawing/2014/main" id="{52662405-639D-BEEB-A01C-72D5FBD5A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092705-B3AB-49C2-9454-E6034B8A5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70" y="0"/>
            <a:ext cx="6530974" cy="81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лако 18">
            <a:extLst>
              <a:ext uri="{FF2B5EF4-FFF2-40B4-BE49-F238E27FC236}">
                <a16:creationId xmlns:a16="http://schemas.microsoft.com/office/drawing/2014/main" id="{DB3B4CC3-A491-3607-275A-A62C9D031C07}"/>
              </a:ext>
            </a:extLst>
          </p:cNvPr>
          <p:cNvSpPr/>
          <p:nvPr/>
        </p:nvSpPr>
        <p:spPr>
          <a:xfrm rot="642058">
            <a:off x="3924534" y="-25536"/>
            <a:ext cx="3195460" cy="1777730"/>
          </a:xfrm>
          <a:prstGeom prst="cloud">
            <a:avLst/>
          </a:prstGeom>
          <a:solidFill>
            <a:srgbClr val="02F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0"/>
          </a:p>
        </p:txBody>
      </p:sp>
      <p:sp>
        <p:nvSpPr>
          <p:cNvPr id="20" name="Равнобедренный треугольник 19">
            <a:extLst>
              <a:ext uri="{FF2B5EF4-FFF2-40B4-BE49-F238E27FC236}">
                <a16:creationId xmlns:a16="http://schemas.microsoft.com/office/drawing/2014/main" id="{9E0315F8-9BB7-B9EA-6FDA-BF36AA903199}"/>
              </a:ext>
            </a:extLst>
          </p:cNvPr>
          <p:cNvSpPr/>
          <p:nvPr/>
        </p:nvSpPr>
        <p:spPr>
          <a:xfrm rot="663012">
            <a:off x="6612238" y="972644"/>
            <a:ext cx="721542" cy="503855"/>
          </a:xfrm>
          <a:prstGeom prst="triangle">
            <a:avLst/>
          </a:prstGeom>
          <a:solidFill>
            <a:srgbClr val="02FD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4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C22609-A1F5-F656-CCB0-88504F2DFA48}"/>
              </a:ext>
            </a:extLst>
          </p:cNvPr>
          <p:cNvSpPr txBox="1"/>
          <p:nvPr/>
        </p:nvSpPr>
        <p:spPr>
          <a:xfrm>
            <a:off x="4045641" y="393575"/>
            <a:ext cx="3076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Inter"/>
                <a:ea typeface="Inter"/>
              </a:rPr>
              <a:t>Какие есть варианты замеров? </a:t>
            </a:r>
            <a:endParaRPr lang="ru-RU" sz="2400" dirty="0"/>
          </a:p>
        </p:txBody>
      </p:sp>
      <p:sp>
        <p:nvSpPr>
          <p:cNvPr id="23" name="Google Shape;215;p21">
            <a:extLst>
              <a:ext uri="{FF2B5EF4-FFF2-40B4-BE49-F238E27FC236}">
                <a16:creationId xmlns:a16="http://schemas.microsoft.com/office/drawing/2014/main" id="{B31D51FC-0BBC-9C55-BF66-8DF97216F717}"/>
              </a:ext>
            </a:extLst>
          </p:cNvPr>
          <p:cNvSpPr/>
          <p:nvPr/>
        </p:nvSpPr>
        <p:spPr>
          <a:xfrm rot="-323810">
            <a:off x="121997" y="2209953"/>
            <a:ext cx="4111307" cy="3213341"/>
          </a:xfrm>
          <a:prstGeom prst="roundRect">
            <a:avLst>
              <a:gd name="adj" fmla="val 9876"/>
            </a:avLst>
          </a:prstGeom>
          <a:solidFill>
            <a:srgbClr val="FFFFFF"/>
          </a:solidFill>
          <a:ln>
            <a:noFill/>
          </a:ln>
          <a:effectLst>
            <a:outerShdw blurRad="150304" dist="24292" dir="6960000" algn="bl" rotWithShape="0">
              <a:srgbClr val="36342B">
                <a:alpha val="21000"/>
              </a:srgbClr>
            </a:outerShdw>
          </a:effectLst>
        </p:spPr>
        <p:txBody>
          <a:bodyPr spcFirstLastPara="1" wrap="square" lIns="21700" tIns="21700" rIns="21700" bIns="21700" anchor="ctr" anchorCtr="0">
            <a:noAutofit/>
          </a:bodyPr>
          <a:lstStyle/>
          <a:p>
            <a:pPr algn="ctr"/>
            <a:endParaRPr sz="332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" name="Google Shape;216;p21">
            <a:extLst>
              <a:ext uri="{FF2B5EF4-FFF2-40B4-BE49-F238E27FC236}">
                <a16:creationId xmlns:a16="http://schemas.microsoft.com/office/drawing/2014/main" id="{EEE9A5C6-9D56-AFAD-C838-ED47A90825A5}"/>
              </a:ext>
            </a:extLst>
          </p:cNvPr>
          <p:cNvSpPr/>
          <p:nvPr/>
        </p:nvSpPr>
        <p:spPr>
          <a:xfrm rot="-324779">
            <a:off x="207109" y="2499992"/>
            <a:ext cx="3905923" cy="2768740"/>
          </a:xfrm>
          <a:prstGeom prst="roundRect">
            <a:avLst>
              <a:gd name="adj" fmla="val 8024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21700" tIns="21700" rIns="21700" bIns="21700" anchor="ctr" anchorCtr="0">
            <a:noAutofit/>
          </a:bodyPr>
          <a:lstStyle/>
          <a:p>
            <a:pPr algn="ctr"/>
            <a:endParaRPr sz="332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" name="Google Shape;224;p21">
            <a:extLst>
              <a:ext uri="{FF2B5EF4-FFF2-40B4-BE49-F238E27FC236}">
                <a16:creationId xmlns:a16="http://schemas.microsoft.com/office/drawing/2014/main" id="{D704F821-17DE-E927-E920-2D43F27228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12537">
            <a:off x="1076337" y="1291682"/>
            <a:ext cx="1996529" cy="203299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31;p21">
            <a:extLst>
              <a:ext uri="{FF2B5EF4-FFF2-40B4-BE49-F238E27FC236}">
                <a16:creationId xmlns:a16="http://schemas.microsoft.com/office/drawing/2014/main" id="{F56F5373-5584-3924-147A-555F0060B248}"/>
              </a:ext>
            </a:extLst>
          </p:cNvPr>
          <p:cNvSpPr/>
          <p:nvPr/>
        </p:nvSpPr>
        <p:spPr>
          <a:xfrm rot="559778">
            <a:off x="10511833" y="2040822"/>
            <a:ext cx="3514616" cy="3154843"/>
          </a:xfrm>
          <a:prstGeom prst="roundRect">
            <a:avLst>
              <a:gd name="adj" fmla="val 9876"/>
            </a:avLst>
          </a:prstGeom>
          <a:solidFill>
            <a:srgbClr val="FFFFFF"/>
          </a:solidFill>
          <a:ln>
            <a:noFill/>
          </a:ln>
          <a:effectLst>
            <a:outerShdw blurRad="150304" dist="24292" dir="6960000" algn="bl" rotWithShape="0">
              <a:srgbClr val="36342B">
                <a:alpha val="21000"/>
              </a:srgbClr>
            </a:outerShdw>
          </a:effectLst>
        </p:spPr>
        <p:txBody>
          <a:bodyPr spcFirstLastPara="1" wrap="square" lIns="21700" tIns="21700" rIns="21700" bIns="21700" anchor="ctr" anchorCtr="0">
            <a:noAutofit/>
          </a:bodyPr>
          <a:lstStyle/>
          <a:p>
            <a:pPr algn="ctr"/>
            <a:endParaRPr sz="332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" name="Google Shape;232;p21">
            <a:extLst>
              <a:ext uri="{FF2B5EF4-FFF2-40B4-BE49-F238E27FC236}">
                <a16:creationId xmlns:a16="http://schemas.microsoft.com/office/drawing/2014/main" id="{4375985C-B4A7-C1AF-CC56-66A10F52DB78}"/>
              </a:ext>
            </a:extLst>
          </p:cNvPr>
          <p:cNvSpPr/>
          <p:nvPr/>
        </p:nvSpPr>
        <p:spPr>
          <a:xfrm rot="558800">
            <a:off x="10610579" y="2254638"/>
            <a:ext cx="3315143" cy="2713274"/>
          </a:xfrm>
          <a:prstGeom prst="roundRect">
            <a:avLst>
              <a:gd name="adj" fmla="val 8024"/>
            </a:avLst>
          </a:prstGeom>
          <a:solidFill>
            <a:srgbClr val="7380D4"/>
          </a:solidFill>
          <a:ln>
            <a:noFill/>
          </a:ln>
        </p:spPr>
        <p:txBody>
          <a:bodyPr spcFirstLastPara="1" wrap="square" lIns="21700" tIns="21700" rIns="21700" bIns="21700" anchor="ctr" anchorCtr="0">
            <a:noAutofit/>
          </a:bodyPr>
          <a:lstStyle/>
          <a:p>
            <a:pPr algn="ctr"/>
            <a:endParaRPr sz="332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" name="Google Shape;234;p21">
            <a:extLst>
              <a:ext uri="{FF2B5EF4-FFF2-40B4-BE49-F238E27FC236}">
                <a16:creationId xmlns:a16="http://schemas.microsoft.com/office/drawing/2014/main" id="{FB885900-980B-9F0B-088C-66F7A9C8932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41939">
            <a:off x="11396305" y="354394"/>
            <a:ext cx="2478742" cy="25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17;p21">
            <a:extLst>
              <a:ext uri="{FF2B5EF4-FFF2-40B4-BE49-F238E27FC236}">
                <a16:creationId xmlns:a16="http://schemas.microsoft.com/office/drawing/2014/main" id="{B920FB28-EED7-F549-9BA0-2B90777FD344}"/>
              </a:ext>
            </a:extLst>
          </p:cNvPr>
          <p:cNvSpPr txBox="1"/>
          <p:nvPr/>
        </p:nvSpPr>
        <p:spPr>
          <a:xfrm rot="-326133">
            <a:off x="910100" y="3217422"/>
            <a:ext cx="2792146" cy="6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00" tIns="21700" rIns="21700" bIns="21700" anchor="t" anchorCtr="0">
            <a:spAutoFit/>
          </a:bodyPr>
          <a:lstStyle/>
          <a:p>
            <a:pPr algn="ctr"/>
            <a:r>
              <a:rPr lang="ru-RU" sz="2084" dirty="0">
                <a:solidFill>
                  <a:srgbClr val="333333"/>
                </a:solidFill>
                <a:latin typeface="YS Text"/>
                <a:sym typeface="Tektur"/>
              </a:rPr>
              <a:t>на</a:t>
            </a:r>
            <a:r>
              <a:rPr lang="ru" sz="2084" dirty="0">
                <a:solidFill>
                  <a:srgbClr val="333333"/>
                </a:solidFill>
                <a:latin typeface="YS Text"/>
                <a:sym typeface="Tektur"/>
              </a:rPr>
              <a:t> данных телеком операторов </a:t>
            </a:r>
            <a:endParaRPr sz="2084" dirty="0">
              <a:solidFill>
                <a:srgbClr val="333333"/>
              </a:solidFill>
              <a:latin typeface="YS Text"/>
              <a:sym typeface="Tektur"/>
            </a:endParaRPr>
          </a:p>
        </p:txBody>
      </p:sp>
      <p:sp>
        <p:nvSpPr>
          <p:cNvPr id="36" name="Google Shape;217;p21">
            <a:extLst>
              <a:ext uri="{FF2B5EF4-FFF2-40B4-BE49-F238E27FC236}">
                <a16:creationId xmlns:a16="http://schemas.microsoft.com/office/drawing/2014/main" id="{66D875CA-063D-FCBA-5790-A770E529B41B}"/>
              </a:ext>
            </a:extLst>
          </p:cNvPr>
          <p:cNvSpPr txBox="1"/>
          <p:nvPr/>
        </p:nvSpPr>
        <p:spPr>
          <a:xfrm rot="496483">
            <a:off x="10823204" y="2781907"/>
            <a:ext cx="2889896" cy="6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00" tIns="21700" rIns="21700" bIns="21700" anchor="t" anchorCtr="0">
            <a:spAutoFit/>
          </a:bodyPr>
          <a:lstStyle/>
          <a:p>
            <a:pPr algn="ctr"/>
            <a:r>
              <a:rPr lang="ru-RU" sz="2084" dirty="0">
                <a:solidFill>
                  <a:srgbClr val="333333"/>
                </a:solidFill>
                <a:latin typeface="YS Text"/>
              </a:rPr>
              <a:t>сервисы для аналитики мобильных приложений</a:t>
            </a:r>
            <a:endParaRPr sz="2084" dirty="0">
              <a:solidFill>
                <a:srgbClr val="FFFFFF"/>
              </a:solidFill>
              <a:latin typeface="Tektur"/>
              <a:ea typeface="Tektur"/>
              <a:cs typeface="Tektur"/>
              <a:sym typeface="Tektur"/>
            </a:endParaRPr>
          </a:p>
        </p:txBody>
      </p:sp>
      <p:pic>
        <p:nvPicPr>
          <p:cNvPr id="43" name="Google Shape;108;p17">
            <a:extLst>
              <a:ext uri="{FF2B5EF4-FFF2-40B4-BE49-F238E27FC236}">
                <a16:creationId xmlns:a16="http://schemas.microsoft.com/office/drawing/2014/main" id="{D616CCDA-1960-06F2-EF84-E76ACBC8583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77070" flipH="1">
            <a:off x="11171288" y="3752338"/>
            <a:ext cx="2166260" cy="40258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09;p17">
            <a:extLst>
              <a:ext uri="{FF2B5EF4-FFF2-40B4-BE49-F238E27FC236}">
                <a16:creationId xmlns:a16="http://schemas.microsoft.com/office/drawing/2014/main" id="{51F1AF0D-F031-7DFA-45D5-4B92FC427B52}"/>
              </a:ext>
            </a:extLst>
          </p:cNvPr>
          <p:cNvSpPr/>
          <p:nvPr/>
        </p:nvSpPr>
        <p:spPr>
          <a:xfrm rot="477070">
            <a:off x="11130988" y="3792417"/>
            <a:ext cx="2166330" cy="31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US" sz="1543" dirty="0">
                <a:latin typeface="Inter"/>
              </a:rPr>
              <a:t>Adjust</a:t>
            </a: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" name="Google Shape;108;p17">
            <a:extLst>
              <a:ext uri="{FF2B5EF4-FFF2-40B4-BE49-F238E27FC236}">
                <a16:creationId xmlns:a16="http://schemas.microsoft.com/office/drawing/2014/main" id="{D1E78ABB-2C08-8E1B-071F-8DF2893F44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77070" flipH="1">
            <a:off x="11079807" y="4258991"/>
            <a:ext cx="2166260" cy="40258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09;p17">
            <a:extLst>
              <a:ext uri="{FF2B5EF4-FFF2-40B4-BE49-F238E27FC236}">
                <a16:creationId xmlns:a16="http://schemas.microsoft.com/office/drawing/2014/main" id="{1BFE758A-7E07-BBA6-6622-BEFA858A9649}"/>
              </a:ext>
            </a:extLst>
          </p:cNvPr>
          <p:cNvSpPr/>
          <p:nvPr/>
        </p:nvSpPr>
        <p:spPr>
          <a:xfrm rot="477070">
            <a:off x="11039506" y="4299070"/>
            <a:ext cx="2166330" cy="31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r>
              <a:rPr lang="en-US" sz="1543" dirty="0" err="1">
                <a:latin typeface="Inter"/>
              </a:rPr>
              <a:t>AppsFlyer</a:t>
            </a:r>
            <a:endParaRPr sz="1543" dirty="0">
              <a:latin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" name="Google Shape;108;p17">
            <a:extLst>
              <a:ext uri="{FF2B5EF4-FFF2-40B4-BE49-F238E27FC236}">
                <a16:creationId xmlns:a16="http://schemas.microsoft.com/office/drawing/2014/main" id="{8B62ED88-DE49-3C4B-2B9D-1D8828BF4DC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299045" flipH="1">
            <a:off x="1396624" y="4047559"/>
            <a:ext cx="2166260" cy="4025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9;p17">
            <a:extLst>
              <a:ext uri="{FF2B5EF4-FFF2-40B4-BE49-F238E27FC236}">
                <a16:creationId xmlns:a16="http://schemas.microsoft.com/office/drawing/2014/main" id="{0ECA4318-E4E4-D87E-A151-05FC76ACD8B6}"/>
              </a:ext>
            </a:extLst>
          </p:cNvPr>
          <p:cNvSpPr/>
          <p:nvPr/>
        </p:nvSpPr>
        <p:spPr>
          <a:xfrm rot="21299045">
            <a:off x="1396692" y="4115627"/>
            <a:ext cx="2166330" cy="31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r>
              <a:rPr lang="ru-RU" sz="1543" dirty="0">
                <a:latin typeface="Inter"/>
                <a:ea typeface="Inter"/>
                <a:cs typeface="Inter"/>
                <a:sym typeface="Inter"/>
              </a:rPr>
              <a:t>ПБД</a:t>
            </a:r>
            <a:endParaRPr sz="1543" dirty="0"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" name="Google Shape;108;p17">
            <a:extLst>
              <a:ext uri="{FF2B5EF4-FFF2-40B4-BE49-F238E27FC236}">
                <a16:creationId xmlns:a16="http://schemas.microsoft.com/office/drawing/2014/main" id="{C466F8BF-E225-2B2F-8490-4EC0C3E7361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299045" flipH="1">
            <a:off x="1305143" y="4554212"/>
            <a:ext cx="2166260" cy="4025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9;p17">
            <a:extLst>
              <a:ext uri="{FF2B5EF4-FFF2-40B4-BE49-F238E27FC236}">
                <a16:creationId xmlns:a16="http://schemas.microsoft.com/office/drawing/2014/main" id="{9ED602D0-A66A-08C8-FC62-B8D75C6FF17B}"/>
              </a:ext>
            </a:extLst>
          </p:cNvPr>
          <p:cNvSpPr/>
          <p:nvPr/>
        </p:nvSpPr>
        <p:spPr>
          <a:xfrm rot="21299045">
            <a:off x="1305210" y="4622280"/>
            <a:ext cx="2166330" cy="313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r>
              <a:rPr lang="ru-RU" sz="1543" dirty="0">
                <a:latin typeface="Inter"/>
                <a:ea typeface="Inter"/>
                <a:cs typeface="Inter"/>
                <a:sym typeface="Inter"/>
              </a:rPr>
              <a:t>Билайн</a:t>
            </a:r>
            <a:endParaRPr sz="1543" dirty="0"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88677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FD54"/>
        </a:solidFill>
        <a:effectLst/>
      </p:bgPr>
    </p:bg>
    <p:spTree>
      <p:nvGrpSpPr>
        <p:cNvPr id="1" name="Shape 302">
          <a:extLst>
            <a:ext uri="{FF2B5EF4-FFF2-40B4-BE49-F238E27FC236}">
              <a16:creationId xmlns:a16="http://schemas.microsoft.com/office/drawing/2014/main" id="{52662405-639D-BEEB-A01C-72D5FBD5A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7;p15">
            <a:extLst>
              <a:ext uri="{FF2B5EF4-FFF2-40B4-BE49-F238E27FC236}">
                <a16:creationId xmlns:a16="http://schemas.microsoft.com/office/drawing/2014/main" id="{98B0604A-D504-3D16-518E-CB2C169DCC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6688" flipH="1">
            <a:off x="3305708" y="1888241"/>
            <a:ext cx="3073544" cy="15412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9;p15">
            <a:extLst>
              <a:ext uri="{FF2B5EF4-FFF2-40B4-BE49-F238E27FC236}">
                <a16:creationId xmlns:a16="http://schemas.microsoft.com/office/drawing/2014/main" id="{AE613F31-E388-EFD6-70AA-7F4C40755759}"/>
              </a:ext>
            </a:extLst>
          </p:cNvPr>
          <p:cNvSpPr/>
          <p:nvPr/>
        </p:nvSpPr>
        <p:spPr>
          <a:xfrm>
            <a:off x="7152899" y="4681620"/>
            <a:ext cx="4827331" cy="2286522"/>
          </a:xfrm>
          <a:prstGeom prst="roundRect">
            <a:avLst>
              <a:gd name="adj" fmla="val 9362"/>
            </a:avLst>
          </a:prstGeom>
          <a:solidFill>
            <a:srgbClr val="FC466F"/>
          </a:solidFill>
          <a:ln>
            <a:noFill/>
          </a:ln>
        </p:spPr>
        <p:txBody>
          <a:bodyPr spcFirstLastPara="1" wrap="square" lIns="26762" tIns="26762" rIns="26762" bIns="26762" anchor="ctr" anchorCtr="0">
            <a:noAutofit/>
          </a:bodyPr>
          <a:lstStyle/>
          <a:p>
            <a:pPr algn="ctr"/>
            <a:endParaRPr sz="409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C8BB47B2-8338-406B-1BFE-E6ACE7BFC592}"/>
              </a:ext>
            </a:extLst>
          </p:cNvPr>
          <p:cNvSpPr/>
          <p:nvPr/>
        </p:nvSpPr>
        <p:spPr>
          <a:xfrm>
            <a:off x="7139564" y="2198544"/>
            <a:ext cx="4827331" cy="2286522"/>
          </a:xfrm>
          <a:prstGeom prst="roundRect">
            <a:avLst>
              <a:gd name="adj" fmla="val 936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26762" tIns="26762" rIns="26762" bIns="26762" anchor="ctr" anchorCtr="0">
            <a:noAutofit/>
          </a:bodyPr>
          <a:lstStyle/>
          <a:p>
            <a:pPr algn="ctr"/>
            <a:endParaRPr sz="409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" name="Google Shape;71;p15">
            <a:extLst>
              <a:ext uri="{FF2B5EF4-FFF2-40B4-BE49-F238E27FC236}">
                <a16:creationId xmlns:a16="http://schemas.microsoft.com/office/drawing/2014/main" id="{923A6B77-AB97-1117-B87A-8D8D156F2735}"/>
              </a:ext>
            </a:extLst>
          </p:cNvPr>
          <p:cNvSpPr/>
          <p:nvPr/>
        </p:nvSpPr>
        <p:spPr>
          <a:xfrm>
            <a:off x="7210511" y="2205591"/>
            <a:ext cx="3674931" cy="15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826"/>
            </a:pPr>
            <a:r>
              <a:rPr lang="ru-RU" sz="2680" dirty="0">
                <a:solidFill>
                  <a:schemeClr val="lt1"/>
                </a:solidFill>
                <a:latin typeface="Inter"/>
                <a:ea typeface="Inter"/>
              </a:rPr>
              <a:t>Система сопоставляет IP и </a:t>
            </a:r>
            <a:r>
              <a:rPr lang="ru-RU" sz="2680" dirty="0" err="1">
                <a:solidFill>
                  <a:schemeClr val="lt1"/>
                </a:solidFill>
                <a:latin typeface="Inter"/>
                <a:ea typeface="Inter"/>
              </a:rPr>
              <a:t>атрибуцирует</a:t>
            </a:r>
            <a:r>
              <a:rPr lang="ru-RU" sz="2680" dirty="0">
                <a:solidFill>
                  <a:schemeClr val="lt1"/>
                </a:solidFill>
                <a:latin typeface="Inter"/>
                <a:ea typeface="Inter"/>
              </a:rPr>
              <a:t> установку к рекламному показу</a:t>
            </a:r>
            <a:endParaRPr sz="2680" dirty="0">
              <a:solidFill>
                <a:schemeClr val="lt1"/>
              </a:solidFill>
              <a:latin typeface="Inter"/>
              <a:ea typeface="Inter"/>
              <a:sym typeface="Inter"/>
            </a:endParaRPr>
          </a:p>
        </p:txBody>
      </p:sp>
      <p:sp>
        <p:nvSpPr>
          <p:cNvPr id="10" name="Google Shape;72;p15">
            <a:extLst>
              <a:ext uri="{FF2B5EF4-FFF2-40B4-BE49-F238E27FC236}">
                <a16:creationId xmlns:a16="http://schemas.microsoft.com/office/drawing/2014/main" id="{20119286-27A1-5738-448C-8A14B04C6D4C}"/>
              </a:ext>
            </a:extLst>
          </p:cNvPr>
          <p:cNvSpPr/>
          <p:nvPr/>
        </p:nvSpPr>
        <p:spPr>
          <a:xfrm>
            <a:off x="7257256" y="5255638"/>
            <a:ext cx="2427847" cy="143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>
              <a:buClr>
                <a:srgbClr val="000000"/>
              </a:buClr>
              <a:buSzPts val="826"/>
            </a:pPr>
            <a:r>
              <a:rPr lang="ru-RU" sz="2680" b="1" dirty="0">
                <a:solidFill>
                  <a:schemeClr val="lt1"/>
                </a:solidFill>
                <a:latin typeface="Inter"/>
                <a:ea typeface="Inter"/>
                <a:sym typeface="Inter"/>
              </a:rPr>
              <a:t>И на выходе результат: </a:t>
            </a:r>
          </a:p>
        </p:txBody>
      </p:sp>
      <p:pic>
        <p:nvPicPr>
          <p:cNvPr id="11" name="Google Shape;75;p15">
            <a:extLst>
              <a:ext uri="{FF2B5EF4-FFF2-40B4-BE49-F238E27FC236}">
                <a16:creationId xmlns:a16="http://schemas.microsoft.com/office/drawing/2014/main" id="{CAD7D181-CA33-B29A-4B02-E693E57DC6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0303" y="4970271"/>
            <a:ext cx="1208538" cy="151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7;p15">
            <a:extLst>
              <a:ext uri="{FF2B5EF4-FFF2-40B4-BE49-F238E27FC236}">
                <a16:creationId xmlns:a16="http://schemas.microsoft.com/office/drawing/2014/main" id="{3B1A23E5-EF5D-7EBE-74B9-E500355F491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3798" y="1999430"/>
            <a:ext cx="4703826" cy="28829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8;p15">
            <a:extLst>
              <a:ext uri="{FF2B5EF4-FFF2-40B4-BE49-F238E27FC236}">
                <a16:creationId xmlns:a16="http://schemas.microsoft.com/office/drawing/2014/main" id="{DE39A35D-EF1F-2B67-9DE5-077B72083747}"/>
              </a:ext>
            </a:extLst>
          </p:cNvPr>
          <p:cNvSpPr/>
          <p:nvPr/>
        </p:nvSpPr>
        <p:spPr>
          <a:xfrm>
            <a:off x="1971388" y="2401763"/>
            <a:ext cx="4603918" cy="1442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826"/>
            </a:pPr>
            <a:r>
              <a:rPr lang="ru-RU" sz="2680" dirty="0">
                <a:solidFill>
                  <a:schemeClr val="lt1"/>
                </a:solidFill>
                <a:latin typeface="Inter"/>
              </a:rPr>
              <a:t>Пользователь видит рекламу на </a:t>
            </a:r>
            <a:r>
              <a:rPr lang="ru-RU" sz="2680" dirty="0" err="1">
                <a:solidFill>
                  <a:schemeClr val="lt1"/>
                </a:solidFill>
                <a:latin typeface="Inter"/>
              </a:rPr>
              <a:t>SmartTV</a:t>
            </a:r>
            <a:r>
              <a:rPr lang="ru-RU" sz="2680" dirty="0">
                <a:solidFill>
                  <a:schemeClr val="lt1"/>
                </a:solidFill>
                <a:latin typeface="Inter"/>
              </a:rPr>
              <a:t> (фиксируется IP-адрес домашней сети)</a:t>
            </a:r>
            <a:endParaRPr sz="2680" dirty="0">
              <a:solidFill>
                <a:schemeClr val="lt1"/>
              </a:solidFill>
              <a:latin typeface="Inter"/>
              <a:sym typeface="Inter"/>
            </a:endParaRPr>
          </a:p>
        </p:txBody>
      </p:sp>
      <p:pic>
        <p:nvPicPr>
          <p:cNvPr id="14" name="Google Shape;79;p15">
            <a:extLst>
              <a:ext uri="{FF2B5EF4-FFF2-40B4-BE49-F238E27FC236}">
                <a16:creationId xmlns:a16="http://schemas.microsoft.com/office/drawing/2014/main" id="{5C86B4FC-4083-E7B4-2267-81C5ACD4E26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21407" y="3695352"/>
            <a:ext cx="1638253" cy="43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0;p15">
            <a:extLst>
              <a:ext uri="{FF2B5EF4-FFF2-40B4-BE49-F238E27FC236}">
                <a16:creationId xmlns:a16="http://schemas.microsoft.com/office/drawing/2014/main" id="{5E6DAA52-8056-6A55-B8DB-F073AA67DC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6688">
            <a:off x="2166598" y="3944177"/>
            <a:ext cx="3073547" cy="154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1B203CCA-6FCF-3CFE-21DD-EB0D234AE18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10217" y="3971750"/>
            <a:ext cx="4703825" cy="299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82;p15">
            <a:extLst>
              <a:ext uri="{FF2B5EF4-FFF2-40B4-BE49-F238E27FC236}">
                <a16:creationId xmlns:a16="http://schemas.microsoft.com/office/drawing/2014/main" id="{031A5DEA-00D2-532A-7B82-8F84E63F3726}"/>
              </a:ext>
            </a:extLst>
          </p:cNvPr>
          <p:cNvSpPr/>
          <p:nvPr/>
        </p:nvSpPr>
        <p:spPr>
          <a:xfrm>
            <a:off x="1993260" y="4518999"/>
            <a:ext cx="4620782" cy="15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826"/>
            </a:pPr>
            <a:r>
              <a:rPr lang="ru-RU" sz="2680" dirty="0">
                <a:solidFill>
                  <a:schemeClr val="lt1"/>
                </a:solidFill>
                <a:latin typeface="Inter"/>
              </a:rPr>
              <a:t>В течение заданного временного окна (например,</a:t>
            </a:r>
            <a:r>
              <a:rPr lang="en-US" sz="2680" dirty="0">
                <a:solidFill>
                  <a:schemeClr val="lt1"/>
                </a:solidFill>
                <a:latin typeface="Inter"/>
              </a:rPr>
              <a:t> </a:t>
            </a:r>
            <a:r>
              <a:rPr lang="ru-RU" sz="2680" dirty="0">
                <a:solidFill>
                  <a:schemeClr val="lt1"/>
                </a:solidFill>
                <a:latin typeface="Inter"/>
              </a:rPr>
              <a:t>часа) клиент  скачивает приложение на телефон, подключенный к тому же </a:t>
            </a:r>
            <a:r>
              <a:rPr lang="ru-RU" sz="2680" dirty="0" err="1">
                <a:solidFill>
                  <a:schemeClr val="lt1"/>
                </a:solidFill>
                <a:latin typeface="Inter"/>
              </a:rPr>
              <a:t>Wi</a:t>
            </a:r>
            <a:r>
              <a:rPr lang="ru-RU" sz="2680" dirty="0">
                <a:solidFill>
                  <a:schemeClr val="lt1"/>
                </a:solidFill>
                <a:latin typeface="Inter"/>
              </a:rPr>
              <a:t>-Fi</a:t>
            </a:r>
            <a:endParaRPr sz="2680" dirty="0">
              <a:solidFill>
                <a:schemeClr val="lt1"/>
              </a:solidFill>
              <a:latin typeface="Inter"/>
              <a:sym typeface="Inter"/>
            </a:endParaRPr>
          </a:p>
        </p:txBody>
      </p:sp>
      <p:pic>
        <p:nvPicPr>
          <p:cNvPr id="18" name="Google Shape;76;p15">
            <a:extLst>
              <a:ext uri="{FF2B5EF4-FFF2-40B4-BE49-F238E27FC236}">
                <a16:creationId xmlns:a16="http://schemas.microsoft.com/office/drawing/2014/main" id="{ED30D09C-BA25-C7FA-0B38-048D687E969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01535">
            <a:off x="10392831" y="3041118"/>
            <a:ext cx="1477757" cy="14058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3;p76">
            <a:extLst>
              <a:ext uri="{FF2B5EF4-FFF2-40B4-BE49-F238E27FC236}">
                <a16:creationId xmlns:a16="http://schemas.microsoft.com/office/drawing/2014/main" id="{FE0C91DB-CD61-50A1-7BDF-5012A333BFD2}"/>
              </a:ext>
            </a:extLst>
          </p:cNvPr>
          <p:cNvSpPr txBox="1"/>
          <p:nvPr/>
        </p:nvSpPr>
        <p:spPr>
          <a:xfrm>
            <a:off x="1993260" y="570278"/>
            <a:ext cx="9789749" cy="56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33" tIns="108033" rIns="108033" bIns="108033" anchor="t" anchorCtr="0">
            <a:spAutoFit/>
          </a:bodyPr>
          <a:lstStyle/>
          <a:p>
            <a:pPr defTabSz="340340">
              <a:lnSpc>
                <a:spcPct val="80000"/>
              </a:lnSpc>
              <a:defRPr/>
            </a:pPr>
            <a:r>
              <a:rPr lang="ru-RU" sz="2836" dirty="0">
                <a:solidFill>
                  <a:prstClr val="black"/>
                </a:solidFill>
                <a:latin typeface="Montserrat Black"/>
                <a:sym typeface="Montserrat Black"/>
              </a:rPr>
              <a:t>Атрибуция с </a:t>
            </a:r>
            <a:r>
              <a:rPr lang="en-US" sz="2836" dirty="0">
                <a:solidFill>
                  <a:prstClr val="black"/>
                </a:solidFill>
                <a:latin typeface="Montserrat Black"/>
                <a:sym typeface="Montserrat Black"/>
              </a:rPr>
              <a:t>Adjust</a:t>
            </a:r>
            <a:r>
              <a:rPr lang="ru-RU" sz="2836" dirty="0">
                <a:solidFill>
                  <a:prstClr val="black"/>
                </a:solidFill>
                <a:latin typeface="Montserrat Black"/>
                <a:sym typeface="Montserrat Black"/>
              </a:rPr>
              <a:t> </a:t>
            </a:r>
            <a:r>
              <a:rPr lang="en-US" sz="2836" dirty="0">
                <a:solidFill>
                  <a:prstClr val="black"/>
                </a:solidFill>
                <a:latin typeface="Montserrat Black"/>
                <a:sym typeface="Montserrat Black"/>
              </a:rPr>
              <a:t> </a:t>
            </a:r>
            <a:endParaRPr sz="2836" dirty="0">
              <a:solidFill>
                <a:prstClr val="black"/>
              </a:solidFill>
              <a:latin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217008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FD54"/>
        </a:solidFill>
        <a:effectLst/>
      </p:bgPr>
    </p:bg>
    <p:spTree>
      <p:nvGrpSpPr>
        <p:cNvPr id="1" name="Shape 302">
          <a:extLst>
            <a:ext uri="{FF2B5EF4-FFF2-40B4-BE49-F238E27FC236}">
              <a16:creationId xmlns:a16="http://schemas.microsoft.com/office/drawing/2014/main" id="{4202C9D3-A1A9-A847-8628-DE09A0B21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2;p79">
            <a:extLst>
              <a:ext uri="{FF2B5EF4-FFF2-40B4-BE49-F238E27FC236}">
                <a16:creationId xmlns:a16="http://schemas.microsoft.com/office/drawing/2014/main" id="{9D6680FC-B1E2-9D4C-27BE-F47DAFC42E92}"/>
              </a:ext>
            </a:extLst>
          </p:cNvPr>
          <p:cNvSpPr txBox="1"/>
          <p:nvPr/>
        </p:nvSpPr>
        <p:spPr>
          <a:xfrm>
            <a:off x="2338772" y="630739"/>
            <a:ext cx="8487364" cy="65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33" tIns="108033" rIns="108033" bIns="108033" anchor="t" anchorCtr="0">
            <a:spAutoFit/>
          </a:bodyPr>
          <a:lstStyle/>
          <a:p>
            <a:pPr defTabSz="340340">
              <a:lnSpc>
                <a:spcPct val="80000"/>
              </a:lnSpc>
              <a:defRPr/>
            </a:pPr>
            <a:r>
              <a:rPr lang="ru" sz="3573" dirty="0">
                <a:solidFill>
                  <a:prstClr val="black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Результаты после интеграции: </a:t>
            </a:r>
            <a:endParaRPr sz="3573" dirty="0">
              <a:solidFill>
                <a:prstClr val="black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A26DB-E71F-B050-84B5-357CB1BB38C2}"/>
              </a:ext>
            </a:extLst>
          </p:cNvPr>
          <p:cNvSpPr txBox="1"/>
          <p:nvPr/>
        </p:nvSpPr>
        <p:spPr>
          <a:xfrm>
            <a:off x="2364514" y="7821805"/>
            <a:ext cx="8346387" cy="29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0340">
              <a:defRPr/>
            </a:pPr>
            <a:r>
              <a:rPr lang="ru-RU" sz="1340" dirty="0">
                <a:solidFill>
                  <a:prstClr val="black"/>
                </a:solidFill>
                <a:latin typeface="Aptos" panose="02110004020202020204"/>
              </a:rPr>
              <a:t>*Купер при активном участии СМ позаботился об этом, и крупные поставщики уже проинтегрированы в </a:t>
            </a:r>
            <a:r>
              <a:rPr lang="en-US" sz="1340" dirty="0">
                <a:solidFill>
                  <a:prstClr val="black"/>
                </a:solidFill>
                <a:latin typeface="Aptos" panose="02110004020202020204"/>
              </a:rPr>
              <a:t>Adjust</a:t>
            </a:r>
            <a:r>
              <a:rPr lang="ru-RU" sz="1340" dirty="0">
                <a:solidFill>
                  <a:prstClr val="black"/>
                </a:solidFill>
                <a:latin typeface="Aptos" panose="02110004020202020204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D667F-7727-97A9-C579-930EF5021724}"/>
              </a:ext>
            </a:extLst>
          </p:cNvPr>
          <p:cNvSpPr txBox="1"/>
          <p:nvPr/>
        </p:nvSpPr>
        <p:spPr>
          <a:xfrm>
            <a:off x="5672931" y="2268287"/>
            <a:ext cx="1729551" cy="1615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0340">
              <a:defRPr/>
            </a:pPr>
            <a:r>
              <a:rPr lang="en-US" sz="6551" dirty="0">
                <a:solidFill>
                  <a:srgbClr val="00B05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</a:t>
            </a:r>
            <a:r>
              <a:rPr lang="en-US" sz="8561" dirty="0">
                <a:solidFill>
                  <a:srgbClr val="00B05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</a:t>
            </a:r>
          </a:p>
          <a:p>
            <a:pPr algn="ctr" defTabSz="340340">
              <a:defRPr/>
            </a:pPr>
            <a:r>
              <a:rPr lang="ru-RU" sz="1340" dirty="0">
                <a:solidFill>
                  <a:prstClr val="black"/>
                </a:solidFill>
                <a:latin typeface="Montserrat ExtraBold"/>
                <a:sym typeface="Montserrat ExtraBold"/>
              </a:rPr>
              <a:t>Новички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2865C-FD26-1C7E-C1E2-D06D042401BB}"/>
              </a:ext>
            </a:extLst>
          </p:cNvPr>
          <p:cNvSpPr txBox="1"/>
          <p:nvPr/>
        </p:nvSpPr>
        <p:spPr>
          <a:xfrm>
            <a:off x="3173438" y="2270234"/>
            <a:ext cx="1642928" cy="1615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0340">
              <a:defRPr/>
            </a:pPr>
            <a:r>
              <a:rPr lang="en-US" sz="6551" dirty="0">
                <a:solidFill>
                  <a:srgbClr val="00B05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</a:t>
            </a:r>
            <a:r>
              <a:rPr lang="ru-RU" sz="8561" dirty="0">
                <a:solidFill>
                  <a:srgbClr val="00B05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</a:t>
            </a:r>
            <a:endParaRPr lang="en-US" sz="8561" dirty="0">
              <a:solidFill>
                <a:srgbClr val="00B05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 defTabSz="340340">
              <a:defRPr/>
            </a:pPr>
            <a:r>
              <a:rPr lang="ru-RU" sz="1340" dirty="0">
                <a:solidFill>
                  <a:prstClr val="black"/>
                </a:solidFill>
                <a:latin typeface="Montserrat ExtraBold"/>
                <a:sym typeface="Montserrat ExtraBold"/>
              </a:rPr>
              <a:t>Установки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9A34B-07E2-3AC4-3693-AB5D8C6D4F47}"/>
              </a:ext>
            </a:extLst>
          </p:cNvPr>
          <p:cNvSpPr txBox="1"/>
          <p:nvPr/>
        </p:nvSpPr>
        <p:spPr>
          <a:xfrm>
            <a:off x="8237891" y="2208160"/>
            <a:ext cx="1729551" cy="1822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0340">
              <a:defRPr/>
            </a:pPr>
            <a:r>
              <a:rPr lang="en-US" sz="6551" dirty="0">
                <a:solidFill>
                  <a:srgbClr val="00B05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X</a:t>
            </a:r>
            <a:r>
              <a:rPr lang="ru-RU" sz="8561" dirty="0">
                <a:solidFill>
                  <a:srgbClr val="00B05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</a:t>
            </a:r>
            <a:endParaRPr lang="en-US" sz="8561" dirty="0">
              <a:solidFill>
                <a:srgbClr val="00B05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algn="ctr" defTabSz="340340">
              <a:defRPr/>
            </a:pPr>
            <a:r>
              <a:rPr lang="ru-RU" sz="1340" dirty="0">
                <a:solidFill>
                  <a:prstClr val="black"/>
                </a:solidFill>
                <a:latin typeface="Montserrat ExtraBold"/>
                <a:sym typeface="Montserrat ExtraBold"/>
              </a:rPr>
              <a:t>Повторные покупки</a:t>
            </a:r>
          </a:p>
        </p:txBody>
      </p:sp>
      <p:sp>
        <p:nvSpPr>
          <p:cNvPr id="12" name="Google Shape;231;p21">
            <a:extLst>
              <a:ext uri="{FF2B5EF4-FFF2-40B4-BE49-F238E27FC236}">
                <a16:creationId xmlns:a16="http://schemas.microsoft.com/office/drawing/2014/main" id="{15143383-8323-41DD-167C-BF59C0634497}"/>
              </a:ext>
            </a:extLst>
          </p:cNvPr>
          <p:cNvSpPr/>
          <p:nvPr/>
        </p:nvSpPr>
        <p:spPr>
          <a:xfrm rot="559778">
            <a:off x="10562504" y="2244712"/>
            <a:ext cx="3514616" cy="3154843"/>
          </a:xfrm>
          <a:prstGeom prst="roundRect">
            <a:avLst>
              <a:gd name="adj" fmla="val 9876"/>
            </a:avLst>
          </a:prstGeom>
          <a:solidFill>
            <a:srgbClr val="FFFFFF"/>
          </a:solidFill>
          <a:ln>
            <a:noFill/>
          </a:ln>
          <a:effectLst>
            <a:outerShdw blurRad="150304" dist="24292" dir="6960000" algn="bl" rotWithShape="0">
              <a:srgbClr val="36342B">
                <a:alpha val="21000"/>
              </a:srgbClr>
            </a:outerShdw>
          </a:effectLst>
        </p:spPr>
        <p:txBody>
          <a:bodyPr spcFirstLastPara="1" wrap="square" lIns="21700" tIns="21700" rIns="21700" bIns="21700" anchor="ctr" anchorCtr="0">
            <a:noAutofit/>
          </a:bodyPr>
          <a:lstStyle/>
          <a:p>
            <a:pPr algn="ctr"/>
            <a:endParaRPr sz="332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3" name="Google Shape;232;p21">
            <a:extLst>
              <a:ext uri="{FF2B5EF4-FFF2-40B4-BE49-F238E27FC236}">
                <a16:creationId xmlns:a16="http://schemas.microsoft.com/office/drawing/2014/main" id="{55D32567-89A9-7F31-9504-B2ACF579835B}"/>
              </a:ext>
            </a:extLst>
          </p:cNvPr>
          <p:cNvSpPr/>
          <p:nvPr/>
        </p:nvSpPr>
        <p:spPr>
          <a:xfrm rot="558800">
            <a:off x="10661251" y="2458528"/>
            <a:ext cx="3315143" cy="2713274"/>
          </a:xfrm>
          <a:prstGeom prst="roundRect">
            <a:avLst>
              <a:gd name="adj" fmla="val 8024"/>
            </a:avLst>
          </a:prstGeom>
          <a:solidFill>
            <a:srgbClr val="7380D4"/>
          </a:solidFill>
          <a:ln>
            <a:noFill/>
          </a:ln>
        </p:spPr>
        <p:txBody>
          <a:bodyPr spcFirstLastPara="1" wrap="square" lIns="21700" tIns="21700" rIns="21700" bIns="21700" anchor="ctr" anchorCtr="0">
            <a:noAutofit/>
          </a:bodyPr>
          <a:lstStyle/>
          <a:p>
            <a:pPr algn="ctr"/>
            <a:endParaRPr sz="332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" name="Google Shape;234;p21">
            <a:extLst>
              <a:ext uri="{FF2B5EF4-FFF2-40B4-BE49-F238E27FC236}">
                <a16:creationId xmlns:a16="http://schemas.microsoft.com/office/drawing/2014/main" id="{2AFAC8FE-1549-A8D6-0CB3-E44C2FA956A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441939">
            <a:off x="11446976" y="558283"/>
            <a:ext cx="2478742" cy="25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17;p21">
            <a:extLst>
              <a:ext uri="{FF2B5EF4-FFF2-40B4-BE49-F238E27FC236}">
                <a16:creationId xmlns:a16="http://schemas.microsoft.com/office/drawing/2014/main" id="{904B48DB-D67D-F2C8-AA0F-3E8785947121}"/>
              </a:ext>
            </a:extLst>
          </p:cNvPr>
          <p:cNvSpPr txBox="1"/>
          <p:nvPr/>
        </p:nvSpPr>
        <p:spPr>
          <a:xfrm rot="496483">
            <a:off x="10873874" y="2644898"/>
            <a:ext cx="2889896" cy="364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700" tIns="21700" rIns="21700" bIns="21700" anchor="t" anchorCtr="0">
            <a:spAutoFit/>
          </a:bodyPr>
          <a:lstStyle/>
          <a:p>
            <a:pPr algn="ctr"/>
            <a:r>
              <a:rPr lang="ru-RU" sz="2084" b="1" dirty="0">
                <a:solidFill>
                  <a:srgbClr val="333333"/>
                </a:solidFill>
                <a:latin typeface="YS Text"/>
              </a:rPr>
              <a:t>Не благодарите*: </a:t>
            </a:r>
            <a:endParaRPr sz="2084" b="1" dirty="0">
              <a:solidFill>
                <a:srgbClr val="FFFFFF"/>
              </a:solidFill>
              <a:latin typeface="Tektur"/>
              <a:ea typeface="Tektur"/>
              <a:cs typeface="Tektur"/>
              <a:sym typeface="Tektur"/>
            </a:endParaRPr>
          </a:p>
        </p:txBody>
      </p:sp>
      <p:pic>
        <p:nvPicPr>
          <p:cNvPr id="18" name="Google Shape;108;p17">
            <a:extLst>
              <a:ext uri="{FF2B5EF4-FFF2-40B4-BE49-F238E27FC236}">
                <a16:creationId xmlns:a16="http://schemas.microsoft.com/office/drawing/2014/main" id="{FF2EBEFD-57A7-0D90-18F9-D5842D8F00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77070" flipH="1">
            <a:off x="10744525" y="3216371"/>
            <a:ext cx="3151323" cy="7051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9;p17">
            <a:extLst>
              <a:ext uri="{FF2B5EF4-FFF2-40B4-BE49-F238E27FC236}">
                <a16:creationId xmlns:a16="http://schemas.microsoft.com/office/drawing/2014/main" id="{3822D8AA-55A0-2EED-E9BC-F10B17048BBB}"/>
              </a:ext>
            </a:extLst>
          </p:cNvPr>
          <p:cNvSpPr/>
          <p:nvPr/>
        </p:nvSpPr>
        <p:spPr>
          <a:xfrm rot="477070">
            <a:off x="10994915" y="3229163"/>
            <a:ext cx="2657378" cy="6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ru-RU" sz="1543" dirty="0">
                <a:latin typeface="Inter"/>
              </a:rPr>
              <a:t>Вы можете теперь прийти к </a:t>
            </a:r>
            <a:r>
              <a:rPr lang="en-US" sz="1543" dirty="0">
                <a:latin typeface="Inter"/>
              </a:rPr>
              <a:t>DA </a:t>
            </a:r>
            <a:r>
              <a:rPr lang="ru-RU" sz="1543" dirty="0">
                <a:latin typeface="Inter"/>
              </a:rPr>
              <a:t>с запросом сделать так, как у </a:t>
            </a:r>
            <a:r>
              <a:rPr lang="ru-RU" sz="1543" b="1" dirty="0">
                <a:latin typeface="Inter"/>
              </a:rPr>
              <a:t>Купер</a:t>
            </a:r>
            <a:r>
              <a:rPr lang="ru-RU" sz="1543" dirty="0">
                <a:latin typeface="Inter"/>
              </a:rPr>
              <a:t> </a:t>
            </a:r>
            <a:r>
              <a:rPr lang="ru-RU" sz="1543" dirty="0">
                <a:latin typeface="Inter"/>
                <a:sym typeface="Wingdings" panose="05000000000000000000" pitchFamily="2" charset="2"/>
              </a:rPr>
              <a:t> </a:t>
            </a:r>
            <a:r>
              <a:rPr lang="ru-RU" sz="1543" dirty="0">
                <a:latin typeface="Inter"/>
              </a:rPr>
              <a:t> </a:t>
            </a:r>
            <a:endParaRPr lang="en-US" sz="1543" dirty="0">
              <a:latin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0" name="Google Shape;108;p17">
            <a:extLst>
              <a:ext uri="{FF2B5EF4-FFF2-40B4-BE49-F238E27FC236}">
                <a16:creationId xmlns:a16="http://schemas.microsoft.com/office/drawing/2014/main" id="{AAE0263E-BEFC-AD0E-84F8-DC11142F8F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77070" flipH="1">
            <a:off x="10590868" y="4296941"/>
            <a:ext cx="3200943" cy="70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09;p17">
            <a:extLst>
              <a:ext uri="{FF2B5EF4-FFF2-40B4-BE49-F238E27FC236}">
                <a16:creationId xmlns:a16="http://schemas.microsoft.com/office/drawing/2014/main" id="{B727FA1A-3825-6404-2711-975C6D6FC8E0}"/>
              </a:ext>
            </a:extLst>
          </p:cNvPr>
          <p:cNvSpPr/>
          <p:nvPr/>
        </p:nvSpPr>
        <p:spPr>
          <a:xfrm rot="477070">
            <a:off x="10739408" y="4364612"/>
            <a:ext cx="2917542" cy="61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r>
              <a:rPr lang="ru-RU" sz="1543" dirty="0">
                <a:latin typeface="Inter"/>
              </a:rPr>
              <a:t>Вам не нужно тратить на это 2 мес. уже сделали за вас</a:t>
            </a:r>
            <a:endParaRPr sz="1543" dirty="0">
              <a:latin typeface="Inter"/>
              <a:sym typeface="Inter"/>
            </a:endParaRPr>
          </a:p>
          <a:p>
            <a:pPr algn="ctr">
              <a:lnSpc>
                <a:spcPct val="110466"/>
              </a:lnSpc>
              <a:buClr>
                <a:srgbClr val="000000"/>
              </a:buClr>
              <a:buSzPts val="687"/>
            </a:pPr>
            <a:endParaRPr sz="1543" dirty="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8F947E-512C-4D49-A668-676EF45287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250" b="13256"/>
          <a:stretch/>
        </p:blipFill>
        <p:spPr>
          <a:xfrm>
            <a:off x="3380952" y="4699036"/>
            <a:ext cx="2789096" cy="1938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751951-80D4-4913-8BB5-2588E5AC1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083" y1="34921" x2="19083" y2="34921"/>
                        <a14:foregroundMark x1="14500" y1="38730" x2="13583" y2="43968"/>
                        <a14:foregroundMark x1="16750" y1="52222" x2="21500" y2="51905"/>
                        <a14:foregroundMark x1="21250" y1="40794" x2="20250" y2="42063"/>
                        <a14:foregroundMark x1="28583" y1="40159" x2="28583" y2="40159"/>
                        <a14:foregroundMark x1="41583" y1="42381" x2="41583" y2="42381"/>
                        <a14:foregroundMark x1="51500" y1="41270" x2="51500" y2="41270"/>
                        <a14:foregroundMark x1="32917" y1="55238" x2="32917" y2="55238"/>
                        <a14:foregroundMark x1="33333" y1="56667" x2="33333" y2="56667"/>
                        <a14:foregroundMark x1="33500" y1="56032" x2="33083" y2="64603"/>
                        <a14:foregroundMark x1="31000" y1="60159" x2="30500" y2="61270"/>
                        <a14:foregroundMark x1="27750" y1="55873" x2="28750" y2="58254"/>
                        <a14:foregroundMark x1="27417" y1="61270" x2="27750" y2="59048"/>
                        <a14:foregroundMark x1="37833" y1="55238" x2="36667" y2="57937"/>
                        <a14:foregroundMark x1="38816" y1="56276" x2="39417" y2="60476"/>
                        <a14:foregroundMark x1="38667" y1="55238" x2="38788" y2="56081"/>
                        <a14:foregroundMark x1="36667" y1="62698" x2="37667" y2="62698"/>
                        <a14:foregroundMark x1="43000" y1="61587" x2="42833" y2="59683"/>
                        <a14:foregroundMark x1="43167" y1="55873" x2="42667" y2="54921"/>
                        <a14:foregroundMark x1="46333" y1="58254" x2="46333" y2="59365"/>
                        <a14:foregroundMark x1="46333" y1="57621" x2="46333" y2="58254"/>
                        <a14:foregroundMark x1="42833" y1="55556" x2="45583" y2="54921"/>
                        <a14:foregroundMark x1="49583" y1="56349" x2="49500" y2="60794"/>
                        <a14:foregroundMark x1="52667" y1="57143" x2="51917" y2="57143"/>
                        <a14:foregroundMark x1="56667" y1="57143" x2="56083" y2="58571"/>
                        <a14:foregroundMark x1="57250" y1="54762" x2="59250" y2="55873"/>
                        <a14:foregroundMark x1="58343" y1="60210" x2="58667" y2="60159"/>
                        <a14:foregroundMark x1="56667" y1="60476" x2="58113" y2="60247"/>
                        <a14:foregroundMark x1="63167" y1="55556" x2="63833" y2="55556"/>
                        <a14:foregroundMark x1="63750" y1="59683" x2="63750" y2="59683"/>
                        <a14:foregroundMark x1="67917" y1="57778" x2="67917" y2="57778"/>
                        <a14:foregroundMark x1="72083" y1="57778" x2="71167" y2="57937"/>
                        <a14:foregroundMark x1="73333" y1="63175" x2="72750" y2="60952"/>
                        <a14:foregroundMark x1="75667" y1="58254" x2="75667" y2="58254"/>
                        <a14:foregroundMark x1="78833" y1="59841" x2="80000" y2="59841"/>
                        <a14:foregroundMark x1="83750" y1="55556" x2="84417" y2="54921"/>
                        <a14:foregroundMark x1="17250" y1="34762" x2="16750" y2="34762"/>
                        <a14:foregroundMark x1="14667" y1="50317" x2="14333" y2="49206"/>
                        <a14:foregroundMark x1="80417" y1="58254" x2="80417" y2="57937"/>
                        <a14:foregroundMark x1="68000" y1="60952" x2="68167" y2="59365"/>
                        <a14:backgroundMark x1="46083" y1="58254" x2="46083" y2="58254"/>
                        <a14:backgroundMark x1="46250" y1="58254" x2="46250" y2="58254"/>
                        <a14:backgroundMark x1="46083" y1="58095" x2="46083" y2="58095"/>
                        <a14:backgroundMark x1="46083" y1="57460" x2="46083" y2="58095"/>
                        <a14:backgroundMark x1="38083" y1="60317" x2="38250" y2="59048"/>
                        <a14:backgroundMark x1="59000" y1="56508" x2="59333" y2="56032"/>
                        <a14:backgroundMark x1="71917" y1="58571" x2="72250" y2="57460"/>
                        <a14:backgroundMark x1="46083" y1="58413" x2="46333" y2="57619"/>
                        <a14:backgroundMark x1="21417" y1="53492" x2="21583" y2="52381"/>
                        <a14:backgroundMark x1="21333" y1="52381" x2="22083" y2="51905"/>
                      </a14:backgroundRemoval>
                    </a14:imgEffect>
                  </a14:imgLayer>
                </a14:imgProps>
              </a:ext>
            </a:extLst>
          </a:blip>
          <a:srcRect t="18077" b="20914"/>
          <a:stretch/>
        </p:blipFill>
        <p:spPr>
          <a:xfrm>
            <a:off x="6037458" y="4699036"/>
            <a:ext cx="5555229" cy="17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0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50"/>
            <a:ext cx="14514513" cy="8164413"/>
          </a:xfrm>
          <a:prstGeom prst="rect">
            <a:avLst/>
          </a:prstGeom>
        </p:spPr>
      </p:pic>
      <p:pic>
        <p:nvPicPr>
          <p:cNvPr id="3" name="promocode_vertical_green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10" y="1853454"/>
            <a:ext cx="6871715" cy="2804627"/>
          </a:xfrm>
          <a:prstGeom prst="rect">
            <a:avLst/>
          </a:prstGeom>
        </p:spPr>
      </p:pic>
      <p:pic>
        <p:nvPicPr>
          <p:cNvPr id="4" name="promocode_vertical_green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5010" y="4884871"/>
            <a:ext cx="6871715" cy="2804627"/>
          </a:xfrm>
          <a:prstGeom prst="rect">
            <a:avLst/>
          </a:prstGeom>
        </p:spPr>
      </p:pic>
      <p:pic>
        <p:nvPicPr>
          <p:cNvPr id="5" name="Group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5010" y="521665"/>
            <a:ext cx="3462318" cy="566973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194423" y="2219653"/>
            <a:ext cx="5760447" cy="551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322"/>
              </a:lnSpc>
            </a:pPr>
            <a:r>
              <a:rPr lang="en-US" sz="2976" dirty="0">
                <a:solidFill>
                  <a:srgbClr val="000000"/>
                </a:solidFill>
                <a:latin typeface="SB Sans Kuper Semibold" pitchFamily="34" charset="0"/>
                <a:ea typeface="SB Sans Kuper Semibold" pitchFamily="34" charset="-122"/>
                <a:cs typeface="SB Sans Kuper Semibold" pitchFamily="34" charset="-120"/>
              </a:rPr>
              <a:t>ПРОМО ДЛЯ ПОВТОРНИКОВ</a:t>
            </a:r>
            <a:endParaRPr lang="en-US" sz="2976" dirty="0"/>
          </a:p>
        </p:txBody>
      </p:sp>
      <p:sp>
        <p:nvSpPr>
          <p:cNvPr id="7" name="100"/>
          <p:cNvSpPr/>
          <p:nvPr/>
        </p:nvSpPr>
        <p:spPr>
          <a:xfrm>
            <a:off x="929836" y="2847104"/>
            <a:ext cx="6289622" cy="188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488"/>
              </a:lnSpc>
            </a:pPr>
            <a:r>
              <a:rPr lang="en-US" sz="1786" dirty="0">
                <a:solidFill>
                  <a:srgbClr val="000000"/>
                </a:solidFill>
                <a:latin typeface="SB Sans Kuper Regular" pitchFamily="34" charset="0"/>
                <a:ea typeface="SB Sans Kuper Regular" pitchFamily="34" charset="-122"/>
                <a:cs typeface="SB Sans Kuper Regular" pitchFamily="34" charset="-120"/>
              </a:rPr>
              <a:t>Бесплатная сборка и доставка, максимум 100 применений</a:t>
            </a:r>
            <a:endParaRPr lang="en-US" sz="1786" dirty="0"/>
          </a:p>
        </p:txBody>
      </p:sp>
      <p:sp>
        <p:nvSpPr>
          <p:cNvPr id="8" name="brand2026"/>
          <p:cNvSpPr/>
          <p:nvPr/>
        </p:nvSpPr>
        <p:spPr>
          <a:xfrm>
            <a:off x="803482" y="3686002"/>
            <a:ext cx="6541211" cy="418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322"/>
              </a:lnSpc>
            </a:pPr>
            <a:r>
              <a:rPr lang="en-US" sz="4702" b="1" dirty="0">
                <a:solidFill>
                  <a:srgbClr val="FFFFFF"/>
                </a:solidFill>
                <a:latin typeface="SB Sans Kuper Bold" pitchFamily="34" charset="0"/>
                <a:ea typeface="SB Sans Kuper Bold" pitchFamily="34" charset="-122"/>
                <a:cs typeface="SB Sans Kuper Bold" pitchFamily="34" charset="-120"/>
              </a:rPr>
              <a:t>BRAND2026</a:t>
            </a:r>
            <a:endParaRPr lang="en-US" sz="4702" dirty="0"/>
          </a:p>
        </p:txBody>
      </p:sp>
      <p:sp>
        <p:nvSpPr>
          <p:cNvPr id="9" name="130331032026"/>
          <p:cNvSpPr/>
          <p:nvPr/>
        </p:nvSpPr>
        <p:spPr>
          <a:xfrm>
            <a:off x="635010" y="1262510"/>
            <a:ext cx="4104886" cy="188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88"/>
              </a:lnSpc>
            </a:pPr>
            <a:r>
              <a:rPr lang="en-US" sz="2024" dirty="0">
                <a:solidFill>
                  <a:srgbClr val="FFFFFF"/>
                </a:solidFill>
                <a:latin typeface="SB Sans Kuper Regular" pitchFamily="34" charset="0"/>
                <a:ea typeface="SB Sans Kuper Regular" pitchFamily="34" charset="-122"/>
                <a:cs typeface="SB Sans Kuper Regular" pitchFamily="34" charset="-120"/>
              </a:rPr>
              <a:t>срок действия с 13.03–31.03.2026</a:t>
            </a:r>
            <a:endParaRPr lang="en-US" sz="2024" dirty="0"/>
          </a:p>
        </p:txBody>
      </p:sp>
      <p:sp>
        <p:nvSpPr>
          <p:cNvPr id="10" name="Text 4"/>
          <p:cNvSpPr/>
          <p:nvPr/>
        </p:nvSpPr>
        <p:spPr>
          <a:xfrm>
            <a:off x="1746277" y="5251070"/>
            <a:ext cx="4649180" cy="551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322"/>
              </a:lnSpc>
            </a:pPr>
            <a:r>
              <a:rPr lang="en-US" sz="2976" dirty="0">
                <a:solidFill>
                  <a:srgbClr val="000000"/>
                </a:solidFill>
                <a:latin typeface="SB Sans Kuper Semibold" pitchFamily="34" charset="0"/>
                <a:ea typeface="SB Sans Kuper Semibold" pitchFamily="34" charset="-122"/>
                <a:cs typeface="SB Sans Kuper Semibold" pitchFamily="34" charset="-120"/>
              </a:rPr>
              <a:t>ПРОМО ДЛЯ НОВИЧКА</a:t>
            </a:r>
            <a:endParaRPr lang="en-US" sz="2976" dirty="0"/>
          </a:p>
        </p:txBody>
      </p:sp>
      <p:sp>
        <p:nvSpPr>
          <p:cNvPr id="11" name="name_65  1 100     750"/>
          <p:cNvSpPr/>
          <p:nvPr/>
        </p:nvSpPr>
        <p:spPr>
          <a:xfrm>
            <a:off x="929836" y="5878520"/>
            <a:ext cx="6289622" cy="1889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488"/>
              </a:lnSpc>
            </a:pPr>
            <a:r>
              <a:rPr lang="en-US" sz="1786" dirty="0">
                <a:solidFill>
                  <a:srgbClr val="000000"/>
                </a:solidFill>
                <a:latin typeface="SB Sans Kuper Regular" pitchFamily="34" charset="0"/>
                <a:ea typeface="SB Sans Kuper Regular" pitchFamily="34" charset="-122"/>
                <a:cs typeface="SB Sans Kuper Regular" pitchFamily="34" charset="-120"/>
              </a:rPr>
              <a:t>65% от 1 100 рублей, но не более 750 рублей</a:t>
            </a:r>
            <a:endParaRPr lang="en-US" sz="1786" dirty="0"/>
          </a:p>
        </p:txBody>
      </p:sp>
      <p:sp>
        <p:nvSpPr>
          <p:cNvPr id="12" name="first26"/>
          <p:cNvSpPr/>
          <p:nvPr/>
        </p:nvSpPr>
        <p:spPr>
          <a:xfrm>
            <a:off x="803482" y="6757550"/>
            <a:ext cx="6541211" cy="418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322"/>
              </a:lnSpc>
            </a:pPr>
            <a:r>
              <a:rPr lang="en-US" sz="4702" b="1" dirty="0">
                <a:solidFill>
                  <a:srgbClr val="FFFFFF"/>
                </a:solidFill>
                <a:latin typeface="SB Sans Kuper Bold" pitchFamily="34" charset="0"/>
                <a:ea typeface="SB Sans Kuper Bold" pitchFamily="34" charset="-122"/>
                <a:cs typeface="SB Sans Kuper Bold" pitchFamily="34" charset="-120"/>
              </a:rPr>
              <a:t>FIRST26</a:t>
            </a:r>
            <a:endParaRPr lang="en-US" sz="4702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>
          <a:extLst>
            <a:ext uri="{FF2B5EF4-FFF2-40B4-BE49-F238E27FC236}">
              <a16:creationId xmlns:a16="http://schemas.microsoft.com/office/drawing/2014/main" id="{34AF1FDF-993E-1EEE-BD1B-DAB6A2A8A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20B7B1-B097-4FD6-8355-6CA56D2D1B6D}"/>
              </a:ext>
            </a:extLst>
          </p:cNvPr>
          <p:cNvSpPr/>
          <p:nvPr/>
        </p:nvSpPr>
        <p:spPr>
          <a:xfrm>
            <a:off x="0" y="6953250"/>
            <a:ext cx="14514513" cy="1211263"/>
          </a:xfrm>
          <a:prstGeom prst="rect">
            <a:avLst/>
          </a:prstGeom>
          <a:gradFill flip="none" rotWithShape="1">
            <a:gsLst>
              <a:gs pos="0">
                <a:srgbClr val="13B655">
                  <a:shade val="30000"/>
                  <a:satMod val="115000"/>
                </a:srgbClr>
              </a:gs>
              <a:gs pos="50000">
                <a:srgbClr val="13B655">
                  <a:shade val="67500"/>
                  <a:satMod val="115000"/>
                </a:srgbClr>
              </a:gs>
              <a:gs pos="100000">
                <a:srgbClr val="13B65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текст, снимок экрана, Шрифт, графический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55BA33-EA90-11E8-D346-BB32A843DA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65"/>
          <a:stretch/>
        </p:blipFill>
        <p:spPr>
          <a:xfrm>
            <a:off x="8022" y="-1"/>
            <a:ext cx="14506491" cy="70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758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1229</TotalTime>
  <Words>350</Words>
  <Application>Microsoft Office PowerPoint</Application>
  <PresentationFormat>Произвольный</PresentationFormat>
  <Paragraphs>108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Inter</vt:lpstr>
      <vt:lpstr>Montserrat</vt:lpstr>
      <vt:lpstr>Montserrat Black</vt:lpstr>
      <vt:lpstr>Montserrat ExtraBold</vt:lpstr>
      <vt:lpstr>SB Sans Display Light</vt:lpstr>
      <vt:lpstr>SB Sans Kuper Bold</vt:lpstr>
      <vt:lpstr>SB Sans Kuper Regular</vt:lpstr>
      <vt:lpstr>SB Sans Kuper Semibold</vt:lpstr>
      <vt:lpstr>Tektur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 Matveev</dc:creator>
  <cp:lastModifiedBy>Аманов Артём Овезович</cp:lastModifiedBy>
  <cp:revision>52</cp:revision>
  <dcterms:created xsi:type="dcterms:W3CDTF">2025-10-07T11:16:19Z</dcterms:created>
  <dcterms:modified xsi:type="dcterms:W3CDTF">2026-03-12T18:20:02Z</dcterms:modified>
</cp:coreProperties>
</file>