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293" r:id="rId4"/>
    <p:sldId id="294" r:id="rId5"/>
    <p:sldId id="279" r:id="rId6"/>
    <p:sldId id="273" r:id="rId7"/>
    <p:sldId id="280" r:id="rId8"/>
    <p:sldId id="29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0856-DD50-42FA-C05E-5BC61B41C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66251-9891-145E-156B-996207A13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FE854-58EE-22C4-E4E7-EA8EDB53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68B7E-8D39-70CD-24D1-A1278EF1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869D5-23AC-36E4-90C7-2A38A3B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7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164AC-52B1-DB0F-3BBC-81B5C59A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BD1739-0CD8-18B8-2E04-36930E94D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6383A-001A-E471-CB8B-2E235FD2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294902-33AD-8A26-4854-C0E99A82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284C-F6F9-3542-A8B4-AE1143F4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1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B0B404-2FD6-2E28-3A0E-BA3920E30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28F976-6152-ADED-A9A8-34B0FEBC8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EA538-7CD8-5EAE-E33D-DBE4AC5D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AEC61-F7BC-9F30-146B-674D5128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5CB3C-7635-5432-ED2B-9CAAE6FE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0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52525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17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52525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29494" y="1729605"/>
            <a:ext cx="4121785" cy="4113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89724" y="1631541"/>
            <a:ext cx="4891405" cy="421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700" b="0" i="0">
                <a:solidFill>
                  <a:srgbClr val="D90416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5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9814" y="2518060"/>
            <a:ext cx="9252371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72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52525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189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52525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29494" y="1729605"/>
            <a:ext cx="4121785" cy="4113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89724" y="1631541"/>
            <a:ext cx="4891405" cy="421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700" b="0" i="0">
                <a:solidFill>
                  <a:srgbClr val="D90416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98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52525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3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4B2FD-C571-FD2A-043F-72021314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C12FE-1667-D6C2-3C0B-4F775BF97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8545E-6FB3-11D8-999A-BF5637B0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BCA834-620D-B33C-2F9B-C8B1DCD7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33B53-8D0F-FAB3-CEA2-A75DE432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5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AB7D-1E1C-803C-F5E9-6ED027AC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B56C7-B0B2-93A1-1412-E4E16779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118CF-644E-9E12-6219-D0FEEA4C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E351F1-0605-B72C-8F21-0E674AA3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BE4C1-2583-CAB5-2644-CC3AE480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2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4BF94-3C00-8E93-E4D0-E9E0B428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95FC1F-475D-AB1E-C026-48CAB86FA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39D444-DFD9-586E-497B-7D9D5E3DB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954DE-221A-5577-1B39-077A90B9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734FDD-A396-B1B9-2396-45510CA9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BDCA7-FDBF-DB40-4339-0359D69D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77A18-6439-6449-098F-ED080140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C9E623-7019-7356-88B5-07466EFBE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2D9D3D-5AD9-B078-427F-28DB4DAA2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E3E90D-D75D-C17D-C15D-EF130EE85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6722D0-7308-7C36-D593-6F04443EC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00FF53-FA83-BD9A-36D4-C2C0DCBD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AFB8C2-AC92-F2A2-9D0A-B6F3D50C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F05EA0-9CF4-2F10-BC2C-BCFBA697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7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58C1E-D99F-EA04-2732-23971FA3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2E7C87-9FD0-CCAC-2DD0-C7A4D8C6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EB1817-2EDA-CCFB-AC13-A666C641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DD6A90-CC32-92F9-54C1-A6042D25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7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D4FCC3-FFAD-2225-CDF7-5D44A5E8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45B5C0-30A7-1CCF-8273-24A15803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10DB7E-4447-07C9-0E2E-C2C29B40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3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A4968-705C-8D5E-B636-7875920B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F2EFF-674F-AF7F-318D-927A807C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B65F22-BDAF-8D59-21C3-D6DAB4E54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C16DC2-4D53-622C-CD0A-7150386A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4CE93C-B02E-6A4D-D36C-F5B1405F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75A4FF-4733-E41E-06F9-FE525007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4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04F19-0E42-19B4-7CB6-AEA0CDAF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BFC07E-5526-5BDB-CF9C-F0029404B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8FFA13-833F-EEA2-F95F-7D1E7BF0E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A72258-06C9-C850-E06E-EA287D40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57500E-5E2D-A5C7-ACB6-3E9B7EB5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DCAAA-0FFD-E072-47CD-4314917F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2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641AD-3163-F6C2-D815-C9D0E2AC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FC2920-A794-316A-8ADB-72866544A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DF35C-EE67-2015-14AC-7517ACFDC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F543-B684-4E42-A758-EAEBD8B8943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5A7B1-D167-E09F-4F3D-691FCC6EA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6CADC-93B5-55B7-79C4-2A737CCD4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3D779-7EAF-4587-9EEE-F2488EBB0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0328" y="553007"/>
            <a:ext cx="5031740" cy="134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52525"/>
                </a:solidFill>
                <a:latin typeface="Oswald-Medium"/>
                <a:cs typeface="Oswald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695" y="2601659"/>
            <a:ext cx="9873615" cy="270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76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4096" y="4466631"/>
            <a:ext cx="542824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chemeClr val="tx1"/>
                </a:solidFill>
                <a:latin typeface="Oswald Medium" pitchFamily="2" charset="0"/>
                <a:ea typeface="+mn-ea"/>
                <a:cs typeface="+mn-cs"/>
              </a:rPr>
              <a:t>Как звучит сильный бренд: стратегии, которые работают</a:t>
            </a:r>
            <a:endParaRPr sz="3200" dirty="0">
              <a:solidFill>
                <a:schemeClr val="tx1"/>
              </a:solidFill>
              <a:latin typeface="Oswald Medium" pitchFamily="2" charset="0"/>
              <a:ea typeface="+mn-ea"/>
              <a:cs typeface="+mn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877B43A-99C7-4E42-8070-C451EAC51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6" y="381000"/>
            <a:ext cx="2674487" cy="5056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9BE7820-48CD-3E43-B5EE-48850E03AC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61" y="381000"/>
            <a:ext cx="2983573" cy="53904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92CBDF-FB6F-6440-8DAB-0B7E8B40A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26" y="2293172"/>
            <a:ext cx="4525652" cy="189860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2CEA153-E2F9-E3E3-97DA-5C13C5DD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71" y="1964959"/>
            <a:ext cx="3358302" cy="48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C0CB35-4B1B-6C24-35AD-36C1E8503476}"/>
              </a:ext>
            </a:extLst>
          </p:cNvPr>
          <p:cNvSpPr txBox="1"/>
          <p:nvPr/>
        </p:nvSpPr>
        <p:spPr>
          <a:xfrm>
            <a:off x="3094653" y="1208782"/>
            <a:ext cx="64917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ru-RU" sz="2400" dirty="0">
                <a:solidFill>
                  <a:srgbClr val="D90A15"/>
                </a:solidFill>
                <a:latin typeface="Oswald Medium" pitchFamily="2" charset="0"/>
              </a:rPr>
              <a:t>Нгуен Хай Иен (Мария)</a:t>
            </a:r>
          </a:p>
          <a:p>
            <a:pPr rtl="0">
              <a:buNone/>
            </a:pPr>
            <a:r>
              <a:rPr lang="ru-RU" sz="2400" dirty="0" err="1">
                <a:solidFill>
                  <a:srgbClr val="D90A15"/>
                </a:solidFill>
                <a:latin typeface="Oswald Medium" pitchFamily="2" charset="0"/>
              </a:rPr>
              <a:t>Маревен</a:t>
            </a:r>
            <a:r>
              <a:rPr lang="ru-RU" sz="2400" dirty="0">
                <a:solidFill>
                  <a:srgbClr val="D90A15"/>
                </a:solidFill>
                <a:latin typeface="Oswald Medium" pitchFamily="2" charset="0"/>
              </a:rPr>
              <a:t> Фуд </a:t>
            </a:r>
            <a:r>
              <a:rPr lang="ru-RU" sz="2400" dirty="0" err="1">
                <a:solidFill>
                  <a:srgbClr val="D90A15"/>
                </a:solidFill>
                <a:latin typeface="Oswald Medium" pitchFamily="2" charset="0"/>
              </a:rPr>
              <a:t>Сэнтрал</a:t>
            </a:r>
            <a:r>
              <a:rPr lang="ru-RU" sz="2400" dirty="0">
                <a:solidFill>
                  <a:srgbClr val="D90A15"/>
                </a:solidFill>
                <a:latin typeface="Oswald Medium" pitchFamily="2" charset="0"/>
              </a:rPr>
              <a:t> (Роллтон, BIGBON)</a:t>
            </a:r>
          </a:p>
          <a:p>
            <a:pPr>
              <a:buNone/>
            </a:pPr>
            <a:br>
              <a:rPr lang="ru-RU" sz="1050" b="0" dirty="0">
                <a:solidFill>
                  <a:srgbClr val="D50916"/>
                </a:solidFill>
                <a:effectLst/>
              </a:rPr>
            </a:br>
            <a:endParaRPr lang="ru-RU" sz="1050" dirty="0">
              <a:solidFill>
                <a:srgbClr val="D5091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670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731606" y="1709509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5" h="490854">
                <a:moveTo>
                  <a:pt x="245376" y="0"/>
                </a:moveTo>
                <a:lnTo>
                  <a:pt x="195923" y="4985"/>
                </a:lnTo>
                <a:lnTo>
                  <a:pt x="149863" y="19282"/>
                </a:lnTo>
                <a:lnTo>
                  <a:pt x="108182" y="41905"/>
                </a:lnTo>
                <a:lnTo>
                  <a:pt x="71867" y="71867"/>
                </a:lnTo>
                <a:lnTo>
                  <a:pt x="41905" y="108182"/>
                </a:lnTo>
                <a:lnTo>
                  <a:pt x="19282" y="149863"/>
                </a:lnTo>
                <a:lnTo>
                  <a:pt x="4985" y="195923"/>
                </a:lnTo>
                <a:lnTo>
                  <a:pt x="0" y="245376"/>
                </a:lnTo>
                <a:lnTo>
                  <a:pt x="4985" y="294829"/>
                </a:lnTo>
                <a:lnTo>
                  <a:pt x="19282" y="340890"/>
                </a:lnTo>
                <a:lnTo>
                  <a:pt x="41905" y="382570"/>
                </a:lnTo>
                <a:lnTo>
                  <a:pt x="71867" y="418885"/>
                </a:lnTo>
                <a:lnTo>
                  <a:pt x="108182" y="448847"/>
                </a:lnTo>
                <a:lnTo>
                  <a:pt x="149863" y="471471"/>
                </a:lnTo>
                <a:lnTo>
                  <a:pt x="195923" y="485768"/>
                </a:lnTo>
                <a:lnTo>
                  <a:pt x="245376" y="490753"/>
                </a:lnTo>
                <a:lnTo>
                  <a:pt x="294829" y="485768"/>
                </a:lnTo>
                <a:lnTo>
                  <a:pt x="340890" y="471471"/>
                </a:lnTo>
                <a:lnTo>
                  <a:pt x="382570" y="448847"/>
                </a:lnTo>
                <a:lnTo>
                  <a:pt x="418885" y="418885"/>
                </a:lnTo>
                <a:lnTo>
                  <a:pt x="448847" y="382570"/>
                </a:lnTo>
                <a:lnTo>
                  <a:pt x="471471" y="340890"/>
                </a:lnTo>
                <a:lnTo>
                  <a:pt x="485768" y="294829"/>
                </a:lnTo>
                <a:lnTo>
                  <a:pt x="490753" y="245376"/>
                </a:lnTo>
                <a:lnTo>
                  <a:pt x="485768" y="195923"/>
                </a:lnTo>
                <a:lnTo>
                  <a:pt x="471471" y="149863"/>
                </a:lnTo>
                <a:lnTo>
                  <a:pt x="448847" y="108182"/>
                </a:lnTo>
                <a:lnTo>
                  <a:pt x="418885" y="71867"/>
                </a:lnTo>
                <a:lnTo>
                  <a:pt x="382570" y="41905"/>
                </a:lnTo>
                <a:lnTo>
                  <a:pt x="340890" y="19282"/>
                </a:lnTo>
                <a:lnTo>
                  <a:pt x="294829" y="4985"/>
                </a:lnTo>
                <a:lnTo>
                  <a:pt x="245376" y="0"/>
                </a:lnTo>
                <a:close/>
              </a:path>
            </a:pathLst>
          </a:custGeom>
          <a:solidFill>
            <a:srgbClr val="D90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E673AFC-F2BE-FB43-956B-76969A12E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2" y="6205473"/>
            <a:ext cx="1143000" cy="482600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4DD54A13-966A-9AF4-1DAA-DD20DC0A37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926" y="216514"/>
            <a:ext cx="10161880" cy="142923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545"/>
              </a:spcBef>
              <a:tabLst>
                <a:tab pos="2936240" algn="l"/>
                <a:tab pos="3383915" algn="l"/>
              </a:tabLst>
            </a:pPr>
            <a:br>
              <a:rPr lang="ru-RU" sz="4000" dirty="0">
                <a:solidFill>
                  <a:srgbClr val="D90A15"/>
                </a:solidFill>
                <a:latin typeface="Oswald Medium" pitchFamily="2" charset="0"/>
                <a:ea typeface="+mn-ea"/>
                <a:cs typeface="+mn-cs"/>
              </a:rPr>
            </a:br>
            <a:endParaRPr sz="4000" dirty="0">
              <a:solidFill>
                <a:srgbClr val="D90A15"/>
              </a:solidFill>
              <a:latin typeface="Oswald Medium" pitchFamily="2" charset="0"/>
              <a:ea typeface="+mn-ea"/>
              <a:cs typeface="+mn-cs"/>
            </a:endParaRPr>
          </a:p>
        </p:txBody>
      </p:sp>
      <p:sp>
        <p:nvSpPr>
          <p:cNvPr id="15" name="Google Shape;722;g36637ca375c_1_30">
            <a:extLst>
              <a:ext uri="{FF2B5EF4-FFF2-40B4-BE49-F238E27FC236}">
                <a16:creationId xmlns:a16="http://schemas.microsoft.com/office/drawing/2014/main" id="{BA8A589F-1B62-DDA8-7BBB-4B99067FAB99}"/>
              </a:ext>
            </a:extLst>
          </p:cNvPr>
          <p:cNvSpPr/>
          <p:nvPr/>
        </p:nvSpPr>
        <p:spPr>
          <a:xfrm>
            <a:off x="1097584" y="1511530"/>
            <a:ext cx="6753955" cy="1230566"/>
          </a:xfrm>
          <a:prstGeom prst="roundRect">
            <a:avLst>
              <a:gd name="adj" fmla="val 21319"/>
            </a:avLst>
          </a:prstGeom>
          <a:solidFill>
            <a:srgbClr val="F4F8F6"/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800" dirty="0">
              <a:latin typeface="Oswald-Medium"/>
              <a:ea typeface="+mj-ea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BCCECF-3CBA-C31E-9E14-C0EE0DCE26AD}"/>
              </a:ext>
            </a:extLst>
          </p:cNvPr>
          <p:cNvSpPr txBox="1"/>
          <p:nvPr/>
        </p:nvSpPr>
        <p:spPr>
          <a:xfrm>
            <a:off x="1377902" y="1954936"/>
            <a:ext cx="64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С чем у вас ассоциируется бренд </a:t>
            </a:r>
            <a:r>
              <a:rPr lang="ru-RU" b="1" dirty="0" err="1">
                <a:latin typeface="Century Gothic" panose="020B0502020202020204" pitchFamily="34" charset="0"/>
              </a:rPr>
              <a:t>Роллтон</a:t>
            </a:r>
            <a:r>
              <a:rPr lang="ru-RU" b="1" dirty="0">
                <a:latin typeface="Century Gothic" panose="020B0502020202020204" pitchFamily="34" charset="0"/>
              </a:rPr>
              <a:t>?</a:t>
            </a:r>
          </a:p>
          <a:p>
            <a:endParaRPr lang="ru-RU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DEEBF92-FC8F-37A1-88FA-E24701B3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910" y="-338023"/>
            <a:ext cx="1764331" cy="17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3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670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731606" y="1709509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5" h="490854">
                <a:moveTo>
                  <a:pt x="245376" y="0"/>
                </a:moveTo>
                <a:lnTo>
                  <a:pt x="195923" y="4985"/>
                </a:lnTo>
                <a:lnTo>
                  <a:pt x="149863" y="19282"/>
                </a:lnTo>
                <a:lnTo>
                  <a:pt x="108182" y="41905"/>
                </a:lnTo>
                <a:lnTo>
                  <a:pt x="71867" y="71867"/>
                </a:lnTo>
                <a:lnTo>
                  <a:pt x="41905" y="108182"/>
                </a:lnTo>
                <a:lnTo>
                  <a:pt x="19282" y="149863"/>
                </a:lnTo>
                <a:lnTo>
                  <a:pt x="4985" y="195923"/>
                </a:lnTo>
                <a:lnTo>
                  <a:pt x="0" y="245376"/>
                </a:lnTo>
                <a:lnTo>
                  <a:pt x="4985" y="294829"/>
                </a:lnTo>
                <a:lnTo>
                  <a:pt x="19282" y="340890"/>
                </a:lnTo>
                <a:lnTo>
                  <a:pt x="41905" y="382570"/>
                </a:lnTo>
                <a:lnTo>
                  <a:pt x="71867" y="418885"/>
                </a:lnTo>
                <a:lnTo>
                  <a:pt x="108182" y="448847"/>
                </a:lnTo>
                <a:lnTo>
                  <a:pt x="149863" y="471471"/>
                </a:lnTo>
                <a:lnTo>
                  <a:pt x="195923" y="485768"/>
                </a:lnTo>
                <a:lnTo>
                  <a:pt x="245376" y="490753"/>
                </a:lnTo>
                <a:lnTo>
                  <a:pt x="294829" y="485768"/>
                </a:lnTo>
                <a:lnTo>
                  <a:pt x="340890" y="471471"/>
                </a:lnTo>
                <a:lnTo>
                  <a:pt x="382570" y="448847"/>
                </a:lnTo>
                <a:lnTo>
                  <a:pt x="418885" y="418885"/>
                </a:lnTo>
                <a:lnTo>
                  <a:pt x="448847" y="382570"/>
                </a:lnTo>
                <a:lnTo>
                  <a:pt x="471471" y="340890"/>
                </a:lnTo>
                <a:lnTo>
                  <a:pt x="485768" y="294829"/>
                </a:lnTo>
                <a:lnTo>
                  <a:pt x="490753" y="245376"/>
                </a:lnTo>
                <a:lnTo>
                  <a:pt x="485768" y="195923"/>
                </a:lnTo>
                <a:lnTo>
                  <a:pt x="471471" y="149863"/>
                </a:lnTo>
                <a:lnTo>
                  <a:pt x="448847" y="108182"/>
                </a:lnTo>
                <a:lnTo>
                  <a:pt x="418885" y="71867"/>
                </a:lnTo>
                <a:lnTo>
                  <a:pt x="382570" y="41905"/>
                </a:lnTo>
                <a:lnTo>
                  <a:pt x="340890" y="19282"/>
                </a:lnTo>
                <a:lnTo>
                  <a:pt x="294829" y="4985"/>
                </a:lnTo>
                <a:lnTo>
                  <a:pt x="245376" y="0"/>
                </a:lnTo>
                <a:close/>
              </a:path>
            </a:pathLst>
          </a:custGeom>
          <a:solidFill>
            <a:srgbClr val="D90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E673AFC-F2BE-FB43-956B-76969A12E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2" y="6205473"/>
            <a:ext cx="1143000" cy="482600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4DD54A13-966A-9AF4-1DAA-DD20DC0A37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926" y="216514"/>
            <a:ext cx="10161880" cy="142923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545"/>
              </a:spcBef>
              <a:tabLst>
                <a:tab pos="2936240" algn="l"/>
                <a:tab pos="3383915" algn="l"/>
              </a:tabLst>
            </a:pPr>
            <a:br>
              <a:rPr lang="ru-RU" sz="4000" dirty="0">
                <a:solidFill>
                  <a:srgbClr val="D90A15"/>
                </a:solidFill>
                <a:latin typeface="Oswald Medium" pitchFamily="2" charset="0"/>
                <a:ea typeface="+mn-ea"/>
                <a:cs typeface="+mn-cs"/>
              </a:rPr>
            </a:br>
            <a:endParaRPr sz="4000" dirty="0">
              <a:solidFill>
                <a:srgbClr val="D90A15"/>
              </a:solidFill>
              <a:latin typeface="Oswald Medium" pitchFamily="2" charset="0"/>
              <a:ea typeface="+mn-ea"/>
              <a:cs typeface="+mn-cs"/>
            </a:endParaRPr>
          </a:p>
        </p:txBody>
      </p:sp>
      <p:sp>
        <p:nvSpPr>
          <p:cNvPr id="15" name="Google Shape;722;g36637ca375c_1_30">
            <a:extLst>
              <a:ext uri="{FF2B5EF4-FFF2-40B4-BE49-F238E27FC236}">
                <a16:creationId xmlns:a16="http://schemas.microsoft.com/office/drawing/2014/main" id="{BA8A589F-1B62-DDA8-7BBB-4B99067FAB99}"/>
              </a:ext>
            </a:extLst>
          </p:cNvPr>
          <p:cNvSpPr/>
          <p:nvPr/>
        </p:nvSpPr>
        <p:spPr>
          <a:xfrm>
            <a:off x="1097584" y="1511530"/>
            <a:ext cx="6753955" cy="1230566"/>
          </a:xfrm>
          <a:prstGeom prst="roundRect">
            <a:avLst>
              <a:gd name="adj" fmla="val 21319"/>
            </a:avLst>
          </a:prstGeom>
          <a:solidFill>
            <a:srgbClr val="F4F8F6"/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800" dirty="0">
              <a:latin typeface="Oswald-Medium"/>
              <a:ea typeface="+mj-ea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BCCECF-3CBA-C31E-9E14-C0EE0DCE26AD}"/>
              </a:ext>
            </a:extLst>
          </p:cNvPr>
          <p:cNvSpPr txBox="1"/>
          <p:nvPr/>
        </p:nvSpPr>
        <p:spPr>
          <a:xfrm>
            <a:off x="1377902" y="1954936"/>
            <a:ext cx="64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С чем у вас ассоциируется бренд </a:t>
            </a:r>
            <a:r>
              <a:rPr lang="ru-RU" b="1" dirty="0" err="1">
                <a:latin typeface="Century Gothic" panose="020B0502020202020204" pitchFamily="34" charset="0"/>
              </a:rPr>
              <a:t>Роллтон</a:t>
            </a:r>
            <a:r>
              <a:rPr lang="ru-RU" b="1" dirty="0">
                <a:latin typeface="Century Gothic" panose="020B0502020202020204" pitchFamily="34" charset="0"/>
              </a:rPr>
              <a:t>?</a:t>
            </a:r>
          </a:p>
          <a:p>
            <a:endParaRPr lang="ru-RU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DEEBF92-FC8F-37A1-88FA-E24701B3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910" y="-338023"/>
            <a:ext cx="1764331" cy="17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722;g36637ca375c_1_30">
            <a:extLst>
              <a:ext uri="{FF2B5EF4-FFF2-40B4-BE49-F238E27FC236}">
                <a16:creationId xmlns:a16="http://schemas.microsoft.com/office/drawing/2014/main" id="{7A92CDB6-5EAB-45DA-BC76-05701DCE6601}"/>
              </a:ext>
            </a:extLst>
          </p:cNvPr>
          <p:cNvSpPr/>
          <p:nvPr/>
        </p:nvSpPr>
        <p:spPr>
          <a:xfrm>
            <a:off x="4622340" y="3042592"/>
            <a:ext cx="3700565" cy="1230566"/>
          </a:xfrm>
          <a:prstGeom prst="roundRect">
            <a:avLst>
              <a:gd name="adj" fmla="val 2131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800" dirty="0">
              <a:latin typeface="Oswald-Medium"/>
              <a:ea typeface="+mj-ea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B94E5D-DB9F-45BE-811E-CBFDB09549BF}"/>
              </a:ext>
            </a:extLst>
          </p:cNvPr>
          <p:cNvSpPr txBox="1"/>
          <p:nvPr/>
        </p:nvSpPr>
        <p:spPr>
          <a:xfrm>
            <a:off x="5295270" y="3487470"/>
            <a:ext cx="29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Бурная молодость</a:t>
            </a:r>
          </a:p>
          <a:p>
            <a:endParaRPr lang="ru-RU" b="1" dirty="0"/>
          </a:p>
        </p:txBody>
      </p:sp>
      <p:sp>
        <p:nvSpPr>
          <p:cNvPr id="11" name="Google Shape;722;g36637ca375c_1_30">
            <a:extLst>
              <a:ext uri="{FF2B5EF4-FFF2-40B4-BE49-F238E27FC236}">
                <a16:creationId xmlns:a16="http://schemas.microsoft.com/office/drawing/2014/main" id="{78B27432-9239-4263-B8AB-4BCFC1673F66}"/>
              </a:ext>
            </a:extLst>
          </p:cNvPr>
          <p:cNvSpPr/>
          <p:nvPr/>
        </p:nvSpPr>
        <p:spPr>
          <a:xfrm>
            <a:off x="7377981" y="4573654"/>
            <a:ext cx="3700565" cy="1230566"/>
          </a:xfrm>
          <a:prstGeom prst="roundRect">
            <a:avLst>
              <a:gd name="adj" fmla="val 2131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800" dirty="0">
              <a:latin typeface="Oswald-Medium"/>
              <a:ea typeface="+mj-ea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39FD7-9183-41A9-A2A3-BFD2D7E8952A}"/>
              </a:ext>
            </a:extLst>
          </p:cNvPr>
          <p:cNvSpPr txBox="1"/>
          <p:nvPr/>
        </p:nvSpPr>
        <p:spPr>
          <a:xfrm>
            <a:off x="7866779" y="5023668"/>
            <a:ext cx="29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Утро после вечеринки</a:t>
            </a:r>
          </a:p>
          <a:p>
            <a:endParaRPr lang="ru-RU" b="1" dirty="0"/>
          </a:p>
        </p:txBody>
      </p:sp>
      <p:sp>
        <p:nvSpPr>
          <p:cNvPr id="13" name="Google Shape;722;g36637ca375c_1_30">
            <a:extLst>
              <a:ext uri="{FF2B5EF4-FFF2-40B4-BE49-F238E27FC236}">
                <a16:creationId xmlns:a16="http://schemas.microsoft.com/office/drawing/2014/main" id="{F71E0100-EC38-4809-929F-64383EC2A3D9}"/>
              </a:ext>
            </a:extLst>
          </p:cNvPr>
          <p:cNvSpPr/>
          <p:nvPr/>
        </p:nvSpPr>
        <p:spPr>
          <a:xfrm>
            <a:off x="2563962" y="5163925"/>
            <a:ext cx="3700565" cy="1230566"/>
          </a:xfrm>
          <a:prstGeom prst="roundRect">
            <a:avLst>
              <a:gd name="adj" fmla="val 2131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800" dirty="0">
              <a:latin typeface="Oswald-Medium"/>
              <a:ea typeface="+mj-ea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09A73-E585-4D4F-8590-65E6205DDE5A}"/>
              </a:ext>
            </a:extLst>
          </p:cNvPr>
          <p:cNvSpPr txBox="1"/>
          <p:nvPr/>
        </p:nvSpPr>
        <p:spPr>
          <a:xfrm>
            <a:off x="3143009" y="5669999"/>
            <a:ext cx="29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Дача, РЖД, поездки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23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6397"/>
            <a:ext cx="12192000" cy="68743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7734" y="1922764"/>
            <a:ext cx="5314021" cy="2641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lang="ru-RU" sz="1600" spc="-5" dirty="0">
                <a:solidFill>
                  <a:srgbClr val="252525"/>
                </a:solidFill>
                <a:latin typeface="Century Gothic"/>
                <a:cs typeface="Century Gothic"/>
              </a:rPr>
              <a:t>Восприятие бренда </a:t>
            </a:r>
            <a:r>
              <a:rPr lang="ru-RU" sz="1600" spc="-5">
                <a:solidFill>
                  <a:srgbClr val="252525"/>
                </a:solidFill>
                <a:latin typeface="Century Gothic"/>
                <a:cs typeface="Century Gothic"/>
              </a:rPr>
              <a:t>как консервативного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5B6C26-E8CA-254A-BA58-7300F5897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6" y="6208525"/>
            <a:ext cx="1143000" cy="482600"/>
          </a:xfrm>
          <a:prstGeom prst="rect">
            <a:avLst/>
          </a:prstGeom>
        </p:spPr>
      </p:pic>
      <p:sp>
        <p:nvSpPr>
          <p:cNvPr id="5" name="object 11">
            <a:extLst>
              <a:ext uri="{FF2B5EF4-FFF2-40B4-BE49-F238E27FC236}">
                <a16:creationId xmlns:a16="http://schemas.microsoft.com/office/drawing/2014/main" id="{AB3D7E66-18B5-DF85-276D-3DADC198F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926" y="462735"/>
            <a:ext cx="10144674" cy="690574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545"/>
              </a:spcBef>
              <a:tabLst>
                <a:tab pos="2936240" algn="l"/>
                <a:tab pos="3383915" algn="l"/>
              </a:tabLst>
            </a:pPr>
            <a:r>
              <a:rPr lang="ru-RU" sz="3200" dirty="0">
                <a:solidFill>
                  <a:srgbClr val="D90A15"/>
                </a:solidFill>
                <a:latin typeface="Oswald Medium" pitchFamily="2" charset="0"/>
              </a:rPr>
              <a:t>Цели проекта: Роллтон х </a:t>
            </a:r>
            <a:r>
              <a:rPr lang="ru-RU" sz="3200" dirty="0" err="1">
                <a:solidFill>
                  <a:srgbClr val="D90A15"/>
                </a:solidFill>
                <a:latin typeface="Oswald Medium" pitchFamily="2" charset="0"/>
              </a:rPr>
              <a:t>Hop</a:t>
            </a:r>
            <a:r>
              <a:rPr lang="ru-RU" sz="3200" dirty="0">
                <a:solidFill>
                  <a:srgbClr val="D90A15"/>
                </a:solidFill>
                <a:latin typeface="Oswald Medium" pitchFamily="2" charset="0"/>
              </a:rPr>
              <a:t> Head</a:t>
            </a:r>
            <a:r>
              <a:rPr lang="ru-RU" sz="3200" dirty="0">
                <a:solidFill>
                  <a:srgbClr val="D90A15"/>
                </a:solidFill>
                <a:latin typeface="Century Gothic"/>
                <a:cs typeface="Century Gothic"/>
              </a:rPr>
              <a:t> </a:t>
            </a:r>
            <a:endParaRPr sz="3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Google Shape;717;g36637ca375c_1_30">
            <a:extLst>
              <a:ext uri="{FF2B5EF4-FFF2-40B4-BE49-F238E27FC236}">
                <a16:creationId xmlns:a16="http://schemas.microsoft.com/office/drawing/2014/main" id="{394A294C-2989-3147-9D6D-9872996D3C1C}"/>
              </a:ext>
            </a:extLst>
          </p:cNvPr>
          <p:cNvSpPr/>
          <p:nvPr/>
        </p:nvSpPr>
        <p:spPr>
          <a:xfrm>
            <a:off x="-2261734" y="1615078"/>
            <a:ext cx="6452734" cy="1137962"/>
          </a:xfrm>
          <a:prstGeom prst="roundRect">
            <a:avLst>
              <a:gd name="adj" fmla="val 16667"/>
            </a:avLst>
          </a:prstGeom>
          <a:solidFill>
            <a:srgbClr val="F4F8F6"/>
          </a:solidFill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800" dirty="0">
              <a:solidFill>
                <a:schemeClr val="bg1"/>
              </a:solidFill>
              <a:latin typeface="Oswald-Medium"/>
              <a:ea typeface="+mj-ea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66B14A-FB5A-FD4E-93E7-F8C58F6FA0C9}"/>
              </a:ext>
            </a:extLst>
          </p:cNvPr>
          <p:cNvSpPr txBox="1"/>
          <p:nvPr/>
        </p:nvSpPr>
        <p:spPr>
          <a:xfrm>
            <a:off x="1361610" y="1875421"/>
            <a:ext cx="584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Oswald Medium" pitchFamily="2" charset="0"/>
                <a:ea typeface="+mj-ea"/>
                <a:cs typeface="+mj-cs"/>
              </a:rPr>
              <a:t>Проблематика</a:t>
            </a:r>
          </a:p>
        </p:txBody>
      </p:sp>
      <p:sp>
        <p:nvSpPr>
          <p:cNvPr id="14" name="Google Shape;724;g36637ca375c_1_30">
            <a:extLst>
              <a:ext uri="{FF2B5EF4-FFF2-40B4-BE49-F238E27FC236}">
                <a16:creationId xmlns:a16="http://schemas.microsoft.com/office/drawing/2014/main" id="{B0A76DF5-832F-DAFF-EBF4-47BD66D376F6}"/>
              </a:ext>
            </a:extLst>
          </p:cNvPr>
          <p:cNvSpPr/>
          <p:nvPr/>
        </p:nvSpPr>
        <p:spPr>
          <a:xfrm>
            <a:off x="10570574" y="512832"/>
            <a:ext cx="1108800" cy="379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  <a:tabLst/>
              <a:defRPr/>
            </a:pPr>
            <a:endParaRPr kumimoji="0" sz="1632" b="0" i="0" u="none" strike="noStrike" kern="0" cap="none" spc="0" normalizeH="0" baseline="0" noProof="0">
              <a:ln>
                <a:noFill/>
              </a:ln>
              <a:solidFill>
                <a:srgbClr val="1A1A1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17;g36637ca375c_1_30">
            <a:extLst>
              <a:ext uri="{FF2B5EF4-FFF2-40B4-BE49-F238E27FC236}">
                <a16:creationId xmlns:a16="http://schemas.microsoft.com/office/drawing/2014/main" id="{4C97DFBA-55F9-3521-F8CF-2C0727DBA517}"/>
              </a:ext>
            </a:extLst>
          </p:cNvPr>
          <p:cNvSpPr/>
          <p:nvPr/>
        </p:nvSpPr>
        <p:spPr>
          <a:xfrm>
            <a:off x="-1235128" y="2966999"/>
            <a:ext cx="6452734" cy="1137962"/>
          </a:xfrm>
          <a:prstGeom prst="roundRect">
            <a:avLst>
              <a:gd name="adj" fmla="val 16667"/>
            </a:avLst>
          </a:prstGeom>
          <a:solidFill>
            <a:srgbClr val="F4F8F6"/>
          </a:solidFill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800" dirty="0">
              <a:solidFill>
                <a:schemeClr val="bg1"/>
              </a:solidFill>
              <a:latin typeface="Oswald-Medium"/>
              <a:ea typeface="+mj-ea"/>
              <a:sym typeface="Calibri"/>
            </a:endParaRPr>
          </a:p>
        </p:txBody>
      </p:sp>
      <p:sp>
        <p:nvSpPr>
          <p:cNvPr id="10" name="Google Shape;717;g36637ca375c_1_30">
            <a:extLst>
              <a:ext uri="{FF2B5EF4-FFF2-40B4-BE49-F238E27FC236}">
                <a16:creationId xmlns:a16="http://schemas.microsoft.com/office/drawing/2014/main" id="{EEDBA256-888C-3A6B-1139-48925C76BB29}"/>
              </a:ext>
            </a:extLst>
          </p:cNvPr>
          <p:cNvSpPr/>
          <p:nvPr/>
        </p:nvSpPr>
        <p:spPr>
          <a:xfrm>
            <a:off x="-356734" y="4395344"/>
            <a:ext cx="6452734" cy="1137962"/>
          </a:xfrm>
          <a:prstGeom prst="roundRect">
            <a:avLst>
              <a:gd name="adj" fmla="val 16667"/>
            </a:avLst>
          </a:prstGeom>
          <a:solidFill>
            <a:srgbClr val="F4F8F6"/>
          </a:solidFill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800" dirty="0">
              <a:solidFill>
                <a:schemeClr val="bg1"/>
              </a:solidFill>
              <a:latin typeface="Oswald-Medium"/>
              <a:ea typeface="+mj-ea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59418D-3BC0-DA2B-FB1B-ABF4D2CCE47C}"/>
              </a:ext>
            </a:extLst>
          </p:cNvPr>
          <p:cNvSpPr txBox="1"/>
          <p:nvPr/>
        </p:nvSpPr>
        <p:spPr>
          <a:xfrm>
            <a:off x="2296039" y="3224270"/>
            <a:ext cx="584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Oswald Medium" pitchFamily="2" charset="0"/>
                <a:ea typeface="+mj-ea"/>
                <a:cs typeface="+mj-cs"/>
              </a:rPr>
              <a:t>Цель проекта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2B712-1D9E-EE79-7D03-B06C7993DF47}"/>
              </a:ext>
            </a:extLst>
          </p:cNvPr>
          <p:cNvSpPr txBox="1"/>
          <p:nvPr/>
        </p:nvSpPr>
        <p:spPr>
          <a:xfrm>
            <a:off x="5574340" y="3058775"/>
            <a:ext cx="54082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600" spc="-5" dirty="0">
                <a:solidFill>
                  <a:srgbClr val="252525"/>
                </a:solidFill>
                <a:latin typeface="Century Gothic"/>
              </a:rPr>
              <a:t>Омоложение аудитории бренда и привлечение новых лояльных потребителей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600" spc="-5" dirty="0">
                <a:solidFill>
                  <a:srgbClr val="252525"/>
                </a:solidFill>
                <a:latin typeface="Century Gothic"/>
              </a:rPr>
              <a:t>Увеличение лояльности среди молодой аудитории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6A9AF3-694C-9FB9-B94A-FCCDD4DE75CE}"/>
              </a:ext>
            </a:extLst>
          </p:cNvPr>
          <p:cNvSpPr txBox="1"/>
          <p:nvPr/>
        </p:nvSpPr>
        <p:spPr>
          <a:xfrm>
            <a:off x="1487719" y="4642998"/>
            <a:ext cx="584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Oswald Medium" pitchFamily="2" charset="0"/>
                <a:ea typeface="+mj-ea"/>
                <a:cs typeface="+mj-cs"/>
              </a:rPr>
              <a:t>Что этот проект дает нам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DCD315-838C-9E82-AB97-A96675DAC1AA}"/>
              </a:ext>
            </a:extLst>
          </p:cNvPr>
          <p:cNvSpPr txBox="1"/>
          <p:nvPr/>
        </p:nvSpPr>
        <p:spPr>
          <a:xfrm>
            <a:off x="6433652" y="4364160"/>
            <a:ext cx="446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600" spc="-5" dirty="0">
                <a:solidFill>
                  <a:srgbClr val="252525"/>
                </a:solidFill>
                <a:latin typeface="Century Gothic"/>
              </a:rPr>
              <a:t>Уникальный лимитированный продукт с узнаваемым вкусом вермишели с говядиной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600" spc="-5" dirty="0">
                <a:solidFill>
                  <a:srgbClr val="252525"/>
                </a:solidFill>
                <a:latin typeface="Century Gothic"/>
              </a:rPr>
              <a:t>Виральный </a:t>
            </a:r>
            <a:r>
              <a:rPr lang="ru-RU" sz="1600" spc="-5" dirty="0" err="1">
                <a:solidFill>
                  <a:srgbClr val="252525"/>
                </a:solidFill>
                <a:latin typeface="Century Gothic"/>
              </a:rPr>
              <a:t>инфовод</a:t>
            </a:r>
            <a:endParaRPr lang="ru-RU" sz="1600" spc="-5" dirty="0">
              <a:solidFill>
                <a:srgbClr val="252525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670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731606" y="1709509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5" h="490854">
                <a:moveTo>
                  <a:pt x="245376" y="0"/>
                </a:moveTo>
                <a:lnTo>
                  <a:pt x="195923" y="4985"/>
                </a:lnTo>
                <a:lnTo>
                  <a:pt x="149863" y="19282"/>
                </a:lnTo>
                <a:lnTo>
                  <a:pt x="108182" y="41905"/>
                </a:lnTo>
                <a:lnTo>
                  <a:pt x="71867" y="71867"/>
                </a:lnTo>
                <a:lnTo>
                  <a:pt x="41905" y="108182"/>
                </a:lnTo>
                <a:lnTo>
                  <a:pt x="19282" y="149863"/>
                </a:lnTo>
                <a:lnTo>
                  <a:pt x="4985" y="195923"/>
                </a:lnTo>
                <a:lnTo>
                  <a:pt x="0" y="245376"/>
                </a:lnTo>
                <a:lnTo>
                  <a:pt x="4985" y="294829"/>
                </a:lnTo>
                <a:lnTo>
                  <a:pt x="19282" y="340890"/>
                </a:lnTo>
                <a:lnTo>
                  <a:pt x="41905" y="382570"/>
                </a:lnTo>
                <a:lnTo>
                  <a:pt x="71867" y="418885"/>
                </a:lnTo>
                <a:lnTo>
                  <a:pt x="108182" y="448847"/>
                </a:lnTo>
                <a:lnTo>
                  <a:pt x="149863" y="471471"/>
                </a:lnTo>
                <a:lnTo>
                  <a:pt x="195923" y="485768"/>
                </a:lnTo>
                <a:lnTo>
                  <a:pt x="245376" y="490753"/>
                </a:lnTo>
                <a:lnTo>
                  <a:pt x="294829" y="485768"/>
                </a:lnTo>
                <a:lnTo>
                  <a:pt x="340890" y="471471"/>
                </a:lnTo>
                <a:lnTo>
                  <a:pt x="382570" y="448847"/>
                </a:lnTo>
                <a:lnTo>
                  <a:pt x="418885" y="418885"/>
                </a:lnTo>
                <a:lnTo>
                  <a:pt x="448847" y="382570"/>
                </a:lnTo>
                <a:lnTo>
                  <a:pt x="471471" y="340890"/>
                </a:lnTo>
                <a:lnTo>
                  <a:pt x="485768" y="294829"/>
                </a:lnTo>
                <a:lnTo>
                  <a:pt x="490753" y="245376"/>
                </a:lnTo>
                <a:lnTo>
                  <a:pt x="485768" y="195923"/>
                </a:lnTo>
                <a:lnTo>
                  <a:pt x="471471" y="149863"/>
                </a:lnTo>
                <a:lnTo>
                  <a:pt x="448847" y="108182"/>
                </a:lnTo>
                <a:lnTo>
                  <a:pt x="418885" y="71867"/>
                </a:lnTo>
                <a:lnTo>
                  <a:pt x="382570" y="41905"/>
                </a:lnTo>
                <a:lnTo>
                  <a:pt x="340890" y="19282"/>
                </a:lnTo>
                <a:lnTo>
                  <a:pt x="294829" y="4985"/>
                </a:lnTo>
                <a:lnTo>
                  <a:pt x="245376" y="0"/>
                </a:lnTo>
                <a:close/>
              </a:path>
            </a:pathLst>
          </a:custGeom>
          <a:solidFill>
            <a:srgbClr val="D90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E673AFC-F2BE-FB43-956B-76969A12E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2" y="6205473"/>
            <a:ext cx="1143000" cy="482600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4DD54A13-966A-9AF4-1DAA-DD20DC0A37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926" y="216514"/>
            <a:ext cx="10161880" cy="142923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545"/>
              </a:spcBef>
              <a:tabLst>
                <a:tab pos="2936240" algn="l"/>
                <a:tab pos="3383915" algn="l"/>
              </a:tabLst>
            </a:pPr>
            <a:r>
              <a:rPr lang="ru-RU" sz="4000" dirty="0">
                <a:solidFill>
                  <a:srgbClr val="D90A15"/>
                </a:solidFill>
                <a:latin typeface="Oswald Medium" pitchFamily="2" charset="0"/>
                <a:ea typeface="+mn-ea"/>
                <a:cs typeface="+mn-cs"/>
              </a:rPr>
              <a:t>Роллтон х </a:t>
            </a:r>
            <a:r>
              <a:rPr lang="ru-RU" sz="4000" dirty="0" err="1">
                <a:solidFill>
                  <a:srgbClr val="D90A15"/>
                </a:solidFill>
                <a:latin typeface="Oswald Medium" pitchFamily="2" charset="0"/>
                <a:ea typeface="+mn-ea"/>
                <a:cs typeface="+mn-cs"/>
              </a:rPr>
              <a:t>Hop</a:t>
            </a:r>
            <a:r>
              <a:rPr lang="ru-RU" sz="4000" dirty="0">
                <a:solidFill>
                  <a:srgbClr val="D90A15"/>
                </a:solidFill>
                <a:latin typeface="Oswald Medium" pitchFamily="2" charset="0"/>
                <a:ea typeface="+mn-ea"/>
                <a:cs typeface="+mn-cs"/>
              </a:rPr>
              <a:t> Head: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лимитированное пиво </a:t>
            </a:r>
            <a:br>
              <a:rPr lang="ru-RU" sz="4000" dirty="0">
                <a:solidFill>
                  <a:srgbClr val="D90A15"/>
                </a:solidFill>
                <a:latin typeface="Oswald Medium" pitchFamily="2" charset="0"/>
                <a:ea typeface="+mn-ea"/>
                <a:cs typeface="+mn-cs"/>
              </a:rPr>
            </a:br>
            <a:endParaRPr sz="4000" dirty="0">
              <a:solidFill>
                <a:srgbClr val="D90A15"/>
              </a:solidFill>
              <a:latin typeface="Oswald Medium" pitchFamily="2" charset="0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A24009-9D61-49D3-8338-C99E829D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429003"/>
            <a:ext cx="3316180" cy="4631432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5DF733-8173-89C0-88EC-A59B27586111}"/>
              </a:ext>
            </a:extLst>
          </p:cNvPr>
          <p:cNvSpPr txBox="1"/>
          <p:nvPr/>
        </p:nvSpPr>
        <p:spPr>
          <a:xfrm>
            <a:off x="1092503" y="2971196"/>
            <a:ext cx="6753956" cy="916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 середины февраля хмельной напиток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появился в более чем 100 торговых точках и барах из разных уголков России</a:t>
            </a:r>
          </a:p>
          <a:p>
            <a:pPr>
              <a:lnSpc>
                <a:spcPct val="115000"/>
              </a:lnSpc>
              <a:buNone/>
            </a:pP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9A143-0D90-77AA-9167-3266439E8DC6}"/>
              </a:ext>
            </a:extLst>
          </p:cNvPr>
          <p:cNvSpPr txBox="1"/>
          <p:nvPr/>
        </p:nvSpPr>
        <p:spPr>
          <a:xfrm>
            <a:off x="1092503" y="3630345"/>
            <a:ext cx="5312210" cy="26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None/>
            </a:pPr>
            <a:endParaRPr lang="ru-RU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ru-RU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В последнее время потребители тяготеют к экспериментам с нестандартными вкусами – эта тенденция прослеживается и в случае с пивной продукцией. Именно поэтому мы уверены, что напиток со вкусом любимой лапши с говядиной придется по душе аудитории и станет фаворитом у тех, кто попробует новинку.</a:t>
            </a:r>
          </a:p>
          <a:p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5" name="Google Shape;722;g36637ca375c_1_30">
            <a:extLst>
              <a:ext uri="{FF2B5EF4-FFF2-40B4-BE49-F238E27FC236}">
                <a16:creationId xmlns:a16="http://schemas.microsoft.com/office/drawing/2014/main" id="{BA8A589F-1B62-DDA8-7BBB-4B99067FAB99}"/>
              </a:ext>
            </a:extLst>
          </p:cNvPr>
          <p:cNvSpPr/>
          <p:nvPr/>
        </p:nvSpPr>
        <p:spPr>
          <a:xfrm>
            <a:off x="1097584" y="1511530"/>
            <a:ext cx="6753955" cy="1230566"/>
          </a:xfrm>
          <a:prstGeom prst="roundRect">
            <a:avLst>
              <a:gd name="adj" fmla="val 21319"/>
            </a:avLst>
          </a:prstGeom>
          <a:solidFill>
            <a:srgbClr val="F4F8F6"/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800" dirty="0">
              <a:latin typeface="Oswald-Medium"/>
              <a:ea typeface="+mj-ea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BCCECF-3CBA-C31E-9E14-C0EE0DCE26AD}"/>
              </a:ext>
            </a:extLst>
          </p:cNvPr>
          <p:cNvSpPr txBox="1"/>
          <p:nvPr/>
        </p:nvSpPr>
        <p:spPr>
          <a:xfrm>
            <a:off x="1362662" y="1673949"/>
            <a:ext cx="648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Запуск </a:t>
            </a:r>
            <a:r>
              <a:rPr lang="ru-RU" b="1" dirty="0">
                <a:solidFill>
                  <a:srgbClr val="D90A15"/>
                </a:solidFill>
                <a:latin typeface="Century Gothic" panose="020B0502020202020204" pitchFamily="34" charset="0"/>
              </a:rPr>
              <a:t>лимитированного </a:t>
            </a:r>
            <a:r>
              <a:rPr lang="ru-RU" b="1" dirty="0" err="1">
                <a:solidFill>
                  <a:srgbClr val="D90A15"/>
                </a:solidFill>
                <a:latin typeface="Century Gothic" panose="020B0502020202020204" pitchFamily="34" charset="0"/>
              </a:rPr>
              <a:t>крафтого</a:t>
            </a:r>
            <a:r>
              <a:rPr lang="ru-RU" b="1" dirty="0">
                <a:solidFill>
                  <a:srgbClr val="D90A15"/>
                </a:solidFill>
                <a:latin typeface="Century Gothic" panose="020B0502020202020204" pitchFamily="34" charset="0"/>
              </a:rPr>
              <a:t> пива со вкусом специи «Роллтон»</a:t>
            </a:r>
            <a:r>
              <a:rPr lang="ru-RU" b="1" dirty="0">
                <a:latin typeface="Century Gothic" panose="020B0502020202020204" pitchFamily="34" charset="0"/>
              </a:rPr>
              <a:t>, с известной питерской пивоварней </a:t>
            </a:r>
            <a:r>
              <a:rPr lang="ru-RU" b="1" dirty="0" err="1">
                <a:latin typeface="Century Gothic" panose="020B0502020202020204" pitchFamily="34" charset="0"/>
              </a:rPr>
              <a:t>HopHead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b="1" dirty="0" err="1">
                <a:latin typeface="Century Gothic" panose="020B0502020202020204" pitchFamily="34" charset="0"/>
              </a:rPr>
              <a:t>Craft</a:t>
            </a:r>
            <a:r>
              <a:rPr lang="ru-RU" b="1" dirty="0">
                <a:latin typeface="Century Gothic" panose="020B0502020202020204" pitchFamily="34" charset="0"/>
              </a:rPr>
              <a:t> Brewery</a:t>
            </a:r>
          </a:p>
          <a:p>
            <a:endParaRPr lang="ru-RU" b="1" dirty="0"/>
          </a:p>
        </p:txBody>
      </p:sp>
      <p:sp>
        <p:nvSpPr>
          <p:cNvPr id="17" name="Google Shape;722;g36637ca375c_1_30">
            <a:extLst>
              <a:ext uri="{FF2B5EF4-FFF2-40B4-BE49-F238E27FC236}">
                <a16:creationId xmlns:a16="http://schemas.microsoft.com/office/drawing/2014/main" id="{F2D1E809-3E89-0464-CB2B-C5C1C91D57B3}"/>
              </a:ext>
            </a:extLst>
          </p:cNvPr>
          <p:cNvSpPr/>
          <p:nvPr/>
        </p:nvSpPr>
        <p:spPr>
          <a:xfrm rot="21202869">
            <a:off x="6967633" y="4148672"/>
            <a:ext cx="2826175" cy="3511932"/>
          </a:xfrm>
          <a:prstGeom prst="roundRect">
            <a:avLst>
              <a:gd name="adj" fmla="val 18338"/>
            </a:avLst>
          </a:prstGeom>
          <a:solidFill>
            <a:srgbClr val="F4F8F6"/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800" dirty="0">
              <a:latin typeface="Oswald-Medium"/>
              <a:ea typeface="+mj-ea"/>
              <a:sym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9943B5-C4D9-0103-7312-AB3A5F958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8440">
            <a:off x="7046660" y="4266198"/>
            <a:ext cx="2613642" cy="2674675"/>
          </a:xfrm>
          <a:prstGeom prst="round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EBC91A-AD38-8A93-32AF-89D0E5BE8160}"/>
              </a:ext>
            </a:extLst>
          </p:cNvPr>
          <p:cNvSpPr txBox="1"/>
          <p:nvPr/>
        </p:nvSpPr>
        <p:spPr>
          <a:xfrm>
            <a:off x="537196" y="3667751"/>
            <a:ext cx="490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0EC2C-9B8C-FAB6-6668-E8779AC216B1}"/>
              </a:ext>
            </a:extLst>
          </p:cNvPr>
          <p:cNvSpPr txBox="1"/>
          <p:nvPr/>
        </p:nvSpPr>
        <p:spPr>
          <a:xfrm rot="10800000">
            <a:off x="6331477" y="5356494"/>
            <a:ext cx="490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DEEBF92-FC8F-37A1-88FA-E24701B3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910" y="-338023"/>
            <a:ext cx="1764331" cy="17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693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4F8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918" y="1485160"/>
            <a:ext cx="106772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Эта коллаборация оказалась весьма </a:t>
            </a:r>
            <a:r>
              <a:rPr lang="ru-RU" b="1" dirty="0">
                <a:latin typeface="Century Gothic" panose="020B0502020202020204" pitchFamily="34" charset="0"/>
              </a:rPr>
              <a:t>успешной </a:t>
            </a:r>
            <a:r>
              <a:rPr lang="ru-RU" dirty="0">
                <a:latin typeface="Century Gothic" panose="020B0502020202020204" pitchFamily="34" charset="0"/>
              </a:rPr>
              <a:t>и принесла </a:t>
            </a:r>
            <a:r>
              <a:rPr lang="ru-RU" b="1" dirty="0">
                <a:latin typeface="Century Gothic" panose="020B0502020202020204" pitchFamily="34" charset="0"/>
              </a:rPr>
              <a:t>положительные результаты для продуктового релиза.</a:t>
            </a:r>
            <a:r>
              <a:rPr lang="ru-RU" dirty="0">
                <a:latin typeface="Century Gothic" panose="020B0502020202020204" pitchFamily="34" charset="0"/>
              </a:rPr>
              <a:t> Сочетание уникальных характеристик обоих брендов позволило создать интересный и востребованный продукт, который удовлетворил ожидания нашей аудитории</a:t>
            </a:r>
            <a:r>
              <a:rPr lang="ru-RU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58736F-9FE5-FD40-8571-E232A9543D71}"/>
              </a:ext>
            </a:extLst>
          </p:cNvPr>
          <p:cNvSpPr txBox="1"/>
          <p:nvPr/>
        </p:nvSpPr>
        <p:spPr>
          <a:xfrm>
            <a:off x="3240617" y="4711152"/>
            <a:ext cx="249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Century Gothic" panose="020B0502020202020204" pitchFamily="34" charset="0"/>
              </a:rPr>
              <a:t>тыс</a:t>
            </a:r>
            <a:r>
              <a:rPr lang="en-GB" sz="2400" b="1" dirty="0">
                <a:latin typeface="Century Gothic" panose="020B0502020202020204" pitchFamily="34" charset="0"/>
              </a:rPr>
              <a:t>.</a:t>
            </a:r>
            <a:r>
              <a:rPr lang="ru-RU" sz="2400" b="1" dirty="0">
                <a:latin typeface="Century Gothic" panose="020B0502020202020204" pitchFamily="34" charset="0"/>
              </a:rPr>
              <a:t> охват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570E53-DD44-9145-8549-30639D859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6" y="6208525"/>
            <a:ext cx="1143000" cy="482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72472E4-2701-E249-97E8-0DC298699D29}"/>
              </a:ext>
            </a:extLst>
          </p:cNvPr>
          <p:cNvSpPr txBox="1"/>
          <p:nvPr/>
        </p:nvSpPr>
        <p:spPr>
          <a:xfrm>
            <a:off x="910836" y="4307608"/>
            <a:ext cx="3228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D90A15"/>
                </a:solidFill>
                <a:latin typeface="Oswald Medium" pitchFamily="2" charset="0"/>
              </a:rPr>
              <a:t>+250</a:t>
            </a:r>
            <a:endParaRPr lang="ru-RU" sz="8000" dirty="0">
              <a:solidFill>
                <a:srgbClr val="D90A15"/>
              </a:solidFill>
              <a:latin typeface="Oswald Medium" pitchFamily="2" charset="0"/>
            </a:endParaRPr>
          </a:p>
        </p:txBody>
      </p:sp>
      <p:sp>
        <p:nvSpPr>
          <p:cNvPr id="4" name="Google Shape;724;g36637ca375c_1_30">
            <a:extLst>
              <a:ext uri="{FF2B5EF4-FFF2-40B4-BE49-F238E27FC236}">
                <a16:creationId xmlns:a16="http://schemas.microsoft.com/office/drawing/2014/main" id="{5F6B0B4C-3395-4D1F-E69C-ACCB8AA4F72C}"/>
              </a:ext>
            </a:extLst>
          </p:cNvPr>
          <p:cNvSpPr/>
          <p:nvPr/>
        </p:nvSpPr>
        <p:spPr>
          <a:xfrm>
            <a:off x="10570574" y="512832"/>
            <a:ext cx="1108800" cy="379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  <a:tabLst/>
              <a:defRPr/>
            </a:pPr>
            <a:endParaRPr kumimoji="0" sz="1632" b="0" i="0" u="none" strike="noStrike" kern="0" cap="none" spc="0" normalizeH="0" baseline="0" noProof="0">
              <a:ln>
                <a:noFill/>
              </a:ln>
              <a:solidFill>
                <a:srgbClr val="1A1A1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A565D53F-845E-BE9B-4170-6309194BF8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926" y="339622"/>
            <a:ext cx="8696874" cy="1183016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545"/>
              </a:spcBef>
              <a:tabLst>
                <a:tab pos="2936240" algn="l"/>
                <a:tab pos="3383915" algn="l"/>
              </a:tabLst>
            </a:pPr>
            <a:r>
              <a:rPr lang="ru-RU" sz="4000" dirty="0">
                <a:solidFill>
                  <a:srgbClr val="D90A15"/>
                </a:solidFill>
                <a:latin typeface="Oswald Medium" pitchFamily="2" charset="0"/>
                <a:ea typeface="+mn-ea"/>
                <a:cs typeface="+mn-cs"/>
              </a:rPr>
              <a:t>Роллтон х </a:t>
            </a:r>
            <a:r>
              <a:rPr lang="ru-RU" sz="4000" dirty="0" err="1">
                <a:solidFill>
                  <a:srgbClr val="D90A15"/>
                </a:solidFill>
                <a:latin typeface="Oswald Medium" pitchFamily="2" charset="0"/>
                <a:ea typeface="+mn-ea"/>
                <a:cs typeface="+mn-cs"/>
              </a:rPr>
              <a:t>Hop</a:t>
            </a:r>
            <a:r>
              <a:rPr lang="ru-RU" sz="4000" dirty="0">
                <a:solidFill>
                  <a:srgbClr val="D90A15"/>
                </a:solidFill>
                <a:latin typeface="Oswald Medium" pitchFamily="2" charset="0"/>
                <a:ea typeface="+mn-ea"/>
                <a:cs typeface="+mn-cs"/>
              </a:rPr>
              <a:t> Head: </a:t>
            </a: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результаты</a:t>
            </a:r>
            <a:b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sz="2400" b="1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D06673-88A5-D6B9-E024-3C3273B4C739}"/>
              </a:ext>
            </a:extLst>
          </p:cNvPr>
          <p:cNvSpPr txBox="1"/>
          <p:nvPr/>
        </p:nvSpPr>
        <p:spPr>
          <a:xfrm>
            <a:off x="1661321" y="3116524"/>
            <a:ext cx="60998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D90A15"/>
                </a:solidFill>
                <a:latin typeface="Oswald Medium" pitchFamily="2" charset="0"/>
              </a:rPr>
              <a:t>+</a:t>
            </a:r>
            <a:r>
              <a:rPr lang="ru-RU" sz="8000" dirty="0">
                <a:solidFill>
                  <a:srgbClr val="D90A15"/>
                </a:solidFill>
                <a:latin typeface="Oswald Medium" pitchFamily="2" charset="0"/>
              </a:rPr>
              <a:t>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B875B9-0484-96EA-8FFF-CC29D53B5CB0}"/>
              </a:ext>
            </a:extLst>
          </p:cNvPr>
          <p:cNvSpPr txBox="1"/>
          <p:nvPr/>
        </p:nvSpPr>
        <p:spPr>
          <a:xfrm>
            <a:off x="3240618" y="3645889"/>
            <a:ext cx="249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сообщений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B13334-D4A7-686A-2AE2-E59BD25A0E91}"/>
              </a:ext>
            </a:extLst>
          </p:cNvPr>
          <p:cNvSpPr txBox="1"/>
          <p:nvPr/>
        </p:nvSpPr>
        <p:spPr>
          <a:xfrm>
            <a:off x="4139124" y="5657236"/>
            <a:ext cx="249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999999"/>
                </a:solidFill>
                <a:latin typeface="Oswald Medium" pitchFamily="2" charset="-52"/>
              </a:rPr>
              <a:t>СМИ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389FE4-F71D-E3A2-58C4-EF11C8DE3FC1}"/>
              </a:ext>
            </a:extLst>
          </p:cNvPr>
          <p:cNvSpPr txBox="1"/>
          <p:nvPr/>
        </p:nvSpPr>
        <p:spPr>
          <a:xfrm>
            <a:off x="6063548" y="5651419"/>
            <a:ext cx="456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999999"/>
                </a:solidFill>
                <a:latin typeface="Oswald Medium" pitchFamily="2" charset="-52"/>
              </a:rPr>
              <a:t>СОЦМЕДИА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135ECF-E210-D71F-C8F6-7602FA2495BB}"/>
              </a:ext>
            </a:extLst>
          </p:cNvPr>
          <p:cNvSpPr txBox="1"/>
          <p:nvPr/>
        </p:nvSpPr>
        <p:spPr>
          <a:xfrm>
            <a:off x="5736240" y="3058296"/>
            <a:ext cx="60998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D90A15"/>
                </a:solidFill>
                <a:latin typeface="Oswald Medium" pitchFamily="2" charset="0"/>
              </a:rPr>
              <a:t>+</a:t>
            </a:r>
            <a:r>
              <a:rPr lang="ru-RU" sz="8000" dirty="0">
                <a:solidFill>
                  <a:srgbClr val="D90A15"/>
                </a:solidFill>
                <a:latin typeface="Oswald Medium" pitchFamily="2" charset="0"/>
              </a:rPr>
              <a:t>1</a:t>
            </a:r>
            <a:r>
              <a:rPr lang="en-US" sz="8000" dirty="0">
                <a:solidFill>
                  <a:srgbClr val="D90A15"/>
                </a:solidFill>
                <a:latin typeface="Oswald Medium" pitchFamily="2" charset="0"/>
              </a:rPr>
              <a:t>20</a:t>
            </a:r>
            <a:endParaRPr lang="ru-RU" sz="8000" dirty="0">
              <a:solidFill>
                <a:srgbClr val="D90A15"/>
              </a:solidFill>
              <a:latin typeface="Oswald Medium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3DCE1C-D035-B701-2A17-D8B261CEFE7D}"/>
              </a:ext>
            </a:extLst>
          </p:cNvPr>
          <p:cNvSpPr txBox="1"/>
          <p:nvPr/>
        </p:nvSpPr>
        <p:spPr>
          <a:xfrm>
            <a:off x="8110483" y="3648545"/>
            <a:ext cx="249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800">
                <a:solidFill>
                  <a:srgbClr val="252525"/>
                </a:solidFill>
                <a:latin typeface="Oswald-Medium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публикаций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2704A-E186-7020-DC95-872DCE3F9D95}"/>
              </a:ext>
            </a:extLst>
          </p:cNvPr>
          <p:cNvSpPr txBox="1"/>
          <p:nvPr/>
        </p:nvSpPr>
        <p:spPr>
          <a:xfrm>
            <a:off x="5943624" y="4280266"/>
            <a:ext cx="60998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D90A15"/>
                </a:solidFill>
                <a:latin typeface="Oswald Medium" pitchFamily="2" charset="0"/>
              </a:rPr>
              <a:t>+</a:t>
            </a:r>
            <a:r>
              <a:rPr lang="ru-RU" sz="8000" dirty="0">
                <a:solidFill>
                  <a:srgbClr val="D90A15"/>
                </a:solidFill>
                <a:latin typeface="Oswald Medium" pitchFamily="2" charset="0"/>
              </a:rPr>
              <a:t>4,5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8FD27-9AC8-C099-1B12-64DFFF6776AC}"/>
              </a:ext>
            </a:extLst>
          </p:cNvPr>
          <p:cNvSpPr txBox="1"/>
          <p:nvPr/>
        </p:nvSpPr>
        <p:spPr>
          <a:xfrm>
            <a:off x="8200988" y="4663491"/>
            <a:ext cx="249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млн охват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041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ctrTitle"/>
          </p:nvPr>
        </p:nvSpPr>
        <p:spPr>
          <a:xfrm>
            <a:off x="781061" y="2518060"/>
            <a:ext cx="1062987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752850" algn="l"/>
                <a:tab pos="4912995" algn="l"/>
              </a:tabLst>
            </a:pPr>
            <a:r>
              <a:rPr sz="8000" kern="1200" dirty="0">
                <a:latin typeface="Oswald Medium" pitchFamily="2" charset="0"/>
                <a:ea typeface="+mn-ea"/>
                <a:cs typeface="+mn-cs"/>
              </a:rPr>
              <a:t>СПАСИБО</a:t>
            </a:r>
            <a:r>
              <a:rPr lang="en-GB" sz="8000" kern="1200" dirty="0">
                <a:latin typeface="Oswald Medium" pitchFamily="2" charset="0"/>
                <a:ea typeface="+mn-ea"/>
                <a:cs typeface="+mn-cs"/>
              </a:rPr>
              <a:t> </a:t>
            </a:r>
            <a:r>
              <a:rPr sz="8000" kern="1200" dirty="0">
                <a:latin typeface="Oswald Medium" pitchFamily="2" charset="0"/>
                <a:ea typeface="+mn-ea"/>
                <a:cs typeface="+mn-cs"/>
              </a:rPr>
              <a:t>ЗА</a:t>
            </a:r>
            <a:r>
              <a:rPr lang="en-GB" sz="8000" kern="1200" dirty="0">
                <a:latin typeface="Oswald Medium" pitchFamily="2" charset="0"/>
                <a:ea typeface="+mn-ea"/>
                <a:cs typeface="+mn-cs"/>
              </a:rPr>
              <a:t> </a:t>
            </a:r>
            <a:r>
              <a:rPr sz="8000" kern="1200" dirty="0">
                <a:latin typeface="Oswald Medium" pitchFamily="2" charset="0"/>
                <a:ea typeface="+mn-ea"/>
                <a:cs typeface="+mn-cs"/>
              </a:rPr>
              <a:t>ВНИМАНИ</a:t>
            </a:r>
            <a:r>
              <a:rPr lang="ru-RU" sz="8000" kern="1200" dirty="0">
                <a:latin typeface="Oswald Medium" pitchFamily="2" charset="0"/>
                <a:ea typeface="+mn-ea"/>
                <a:cs typeface="+mn-cs"/>
              </a:rPr>
              <a:t>Е!</a:t>
            </a:r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11130" y="4793580"/>
            <a:ext cx="361145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chemeClr val="bg1"/>
                </a:solidFill>
                <a:latin typeface="Oswald Medium" pitchFamily="2" charset="0"/>
              </a:rPr>
              <a:t>Нгуен Хай Иен (Мария)</a:t>
            </a:r>
            <a:endParaRPr sz="3200" dirty="0">
              <a:solidFill>
                <a:schemeClr val="bg1"/>
              </a:solidFill>
              <a:latin typeface="Oswald Medium" pitchFamily="2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56715" y="4944583"/>
            <a:ext cx="3108325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Директор по маркетингу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«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Маревен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Фуд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Сэнтрал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»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06037" y="4285903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69861"/>
                </a:lnTo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0CB656-57A1-7F43-AE60-8FF282683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4" y="729797"/>
            <a:ext cx="3022600" cy="5715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4CAC60A-DA30-DB4C-9810-9B480DDCA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60" y="724471"/>
            <a:ext cx="3022600" cy="5461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C0F3A68-5CED-394C-BE5B-2BF3AEC32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3" y="385161"/>
            <a:ext cx="3018381" cy="127848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ED13291-B183-294C-0A0E-08EC67E2F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23" y="2518060"/>
            <a:ext cx="3005424" cy="43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360B2A-FF23-8BC4-F296-C7A97BB5E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32870" y="5118377"/>
            <a:ext cx="1447671" cy="1345825"/>
          </a:xfrm>
          <a:prstGeom prst="round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A568DDF-EB5E-0B3A-3CD4-EA9C2904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344" y="5299027"/>
            <a:ext cx="1764331" cy="17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263</Words>
  <Application>Microsoft Office PowerPoint</Application>
  <PresentationFormat>Широкоэкранный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Oswald Medium</vt:lpstr>
      <vt:lpstr>Oswald-Medium</vt:lpstr>
      <vt:lpstr>Symbol</vt:lpstr>
      <vt:lpstr>Тема Office</vt:lpstr>
      <vt:lpstr>Office Theme</vt:lpstr>
      <vt:lpstr>Как звучит сильный бренд: стратегии, которые работают</vt:lpstr>
      <vt:lpstr> </vt:lpstr>
      <vt:lpstr> </vt:lpstr>
      <vt:lpstr>Цели проекта: Роллтон х Hop Head </vt:lpstr>
      <vt:lpstr>Роллтон х Hop Head: лимитированное пиво  </vt:lpstr>
      <vt:lpstr>Роллтон х Hop Head: результаты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звучит сильный бренд: стратегии, которые работают</dc:title>
  <dc:creator>Kostrovskaya Sofia</dc:creator>
  <cp:lastModifiedBy>Nguyen Hai Yen</cp:lastModifiedBy>
  <cp:revision>9</cp:revision>
  <dcterms:created xsi:type="dcterms:W3CDTF">2025-10-09T09:24:34Z</dcterms:created>
  <dcterms:modified xsi:type="dcterms:W3CDTF">2025-10-10T07:26:25Z</dcterms:modified>
</cp:coreProperties>
</file>