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9" r:id="rId6"/>
    <p:sldId id="261" r:id="rId7"/>
    <p:sldId id="273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" panose="00000500000000000000" pitchFamily="2" charset="-52"/>
      <p:regular r:id="rId19"/>
      <p:bold r:id="rId20"/>
      <p:italic r:id="rId21"/>
      <p:boldItalic r:id="rId22"/>
    </p:embeddedFont>
    <p:embeddedFont>
      <p:font typeface="Montserrat Bold" panose="00000800000000000000" charset="0"/>
      <p:regular r:id="rId23"/>
      <p:bold r:id="rId24"/>
      <p:italic r:id="rId25"/>
      <p:boldItalic r:id="rId26"/>
    </p:embeddedFont>
    <p:embeddedFont>
      <p:font typeface="Proxima Nova Bold Italics" panose="020B060402020202020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1D77"/>
    <a:srgbClr val="D2176D"/>
    <a:srgbClr val="070407"/>
    <a:srgbClr val="E5D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22" autoAdjust="0"/>
    <p:restoredTop sz="94617" autoAdjust="0"/>
  </p:normalViewPr>
  <p:slideViewPr>
    <p:cSldViewPr>
      <p:cViewPr varScale="1">
        <p:scale>
          <a:sx n="50" d="100"/>
          <a:sy n="50" d="100"/>
        </p:scale>
        <p:origin x="9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pPr>
            <a:r>
              <a:rPr lang="ru-RU" sz="2000"/>
              <a:t>Отношение к брендам автомобилей</a:t>
            </a:r>
          </a:p>
        </c:rich>
      </c:tx>
      <c:layout>
        <c:manualLayout>
          <c:xMode val="edge"/>
          <c:yMode val="edge"/>
          <c:x val="1.7002370671408012E-2"/>
          <c:y val="1.25574271578587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Montserrat" pitchFamily="2" charset="77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8946892727118781"/>
          <c:y val="0.18750941395047754"/>
          <c:w val="0.53763885361104058"/>
          <c:h val="0.582924173245033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Китайские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Лист1!$B$1:$J$1</c:f>
              <c:strCache>
                <c:ptCount val="9"/>
                <c:pt idx="0">
                  <c:v>Забота о качестве</c:v>
                </c:pt>
                <c:pt idx="1">
                  <c:v>Баланс цены и качества</c:v>
                </c:pt>
                <c:pt idx="2">
                  <c:v>Дешевле аналогов другиз стран</c:v>
                </c:pt>
                <c:pt idx="3">
                  <c:v>Безопасность</c:v>
                </c:pt>
                <c:pt idx="4">
                  <c:v>Экологичность</c:v>
                </c:pt>
                <c:pt idx="5">
                  <c:v>Инновационность</c:v>
                </c:pt>
                <c:pt idx="6">
                  <c:v>Вызывают доверие</c:v>
                </c:pt>
                <c:pt idx="7">
                  <c:v>Есть эмоциональная связь</c:v>
                </c:pt>
                <c:pt idx="8">
                  <c:v>Гармония в дизайне</c:v>
                </c:pt>
              </c:strCache>
            </c:strRef>
          </c:cat>
          <c:val>
            <c:numRef>
              <c:f>Лист1!$B$2:$J$2</c:f>
              <c:numCache>
                <c:formatCode>General</c:formatCode>
                <c:ptCount val="9"/>
                <c:pt idx="0">
                  <c:v>25</c:v>
                </c:pt>
                <c:pt idx="1">
                  <c:v>30</c:v>
                </c:pt>
                <c:pt idx="2">
                  <c:v>46</c:v>
                </c:pt>
                <c:pt idx="3">
                  <c:v>20</c:v>
                </c:pt>
                <c:pt idx="4">
                  <c:v>19</c:v>
                </c:pt>
                <c:pt idx="5">
                  <c:v>37</c:v>
                </c:pt>
                <c:pt idx="6">
                  <c:v>21</c:v>
                </c:pt>
                <c:pt idx="7">
                  <c:v>15</c:v>
                </c:pt>
                <c:pt idx="8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25-344F-9F66-06E51B07C373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Корейские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Лист1!$B$1:$J$1</c:f>
              <c:strCache>
                <c:ptCount val="9"/>
                <c:pt idx="0">
                  <c:v>Забота о качестве</c:v>
                </c:pt>
                <c:pt idx="1">
                  <c:v>Баланс цены и качества</c:v>
                </c:pt>
                <c:pt idx="2">
                  <c:v>Дешевле аналогов другиз стран</c:v>
                </c:pt>
                <c:pt idx="3">
                  <c:v>Безопасность</c:v>
                </c:pt>
                <c:pt idx="4">
                  <c:v>Экологичность</c:v>
                </c:pt>
                <c:pt idx="5">
                  <c:v>Инновационность</c:v>
                </c:pt>
                <c:pt idx="6">
                  <c:v>Вызывают доверие</c:v>
                </c:pt>
                <c:pt idx="7">
                  <c:v>Есть эмоциональная связь</c:v>
                </c:pt>
                <c:pt idx="8">
                  <c:v>Гармония в дизайне</c:v>
                </c:pt>
              </c:strCache>
            </c:strRef>
          </c:cat>
          <c:val>
            <c:numRef>
              <c:f>Лист1!$B$3:$J$3</c:f>
              <c:numCache>
                <c:formatCode>General</c:formatCode>
                <c:ptCount val="9"/>
                <c:pt idx="0">
                  <c:v>41</c:v>
                </c:pt>
                <c:pt idx="1">
                  <c:v>36</c:v>
                </c:pt>
                <c:pt idx="2">
                  <c:v>15</c:v>
                </c:pt>
                <c:pt idx="3">
                  <c:v>32</c:v>
                </c:pt>
                <c:pt idx="4">
                  <c:v>24</c:v>
                </c:pt>
                <c:pt idx="5">
                  <c:v>43</c:v>
                </c:pt>
                <c:pt idx="6">
                  <c:v>40</c:v>
                </c:pt>
                <c:pt idx="7">
                  <c:v>19</c:v>
                </c:pt>
                <c:pt idx="8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25-344F-9F66-06E51B07C373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Российские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Лист1!$B$1:$J$1</c:f>
              <c:strCache>
                <c:ptCount val="9"/>
                <c:pt idx="0">
                  <c:v>Забота о качестве</c:v>
                </c:pt>
                <c:pt idx="1">
                  <c:v>Баланс цены и качества</c:v>
                </c:pt>
                <c:pt idx="2">
                  <c:v>Дешевле аналогов другиз стран</c:v>
                </c:pt>
                <c:pt idx="3">
                  <c:v>Безопасность</c:v>
                </c:pt>
                <c:pt idx="4">
                  <c:v>Экологичность</c:v>
                </c:pt>
                <c:pt idx="5">
                  <c:v>Инновационность</c:v>
                </c:pt>
                <c:pt idx="6">
                  <c:v>Вызывают доверие</c:v>
                </c:pt>
                <c:pt idx="7">
                  <c:v>Есть эмоциональная связь</c:v>
                </c:pt>
                <c:pt idx="8">
                  <c:v>Гармония в дизайне</c:v>
                </c:pt>
              </c:strCache>
            </c:strRef>
          </c:cat>
          <c:val>
            <c:numRef>
              <c:f>Лист1!$B$4:$J$4</c:f>
              <c:numCache>
                <c:formatCode>General</c:formatCode>
                <c:ptCount val="9"/>
                <c:pt idx="0">
                  <c:v>24</c:v>
                </c:pt>
                <c:pt idx="1">
                  <c:v>27</c:v>
                </c:pt>
                <c:pt idx="2">
                  <c:v>30</c:v>
                </c:pt>
                <c:pt idx="3">
                  <c:v>25</c:v>
                </c:pt>
                <c:pt idx="4">
                  <c:v>19</c:v>
                </c:pt>
                <c:pt idx="5">
                  <c:v>21</c:v>
                </c:pt>
                <c:pt idx="6">
                  <c:v>23</c:v>
                </c:pt>
                <c:pt idx="7">
                  <c:v>22</c:v>
                </c:pt>
                <c:pt idx="8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25-344F-9F66-06E51B07C373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Западные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Лист1!$B$1:$J$1</c:f>
              <c:strCache>
                <c:ptCount val="9"/>
                <c:pt idx="0">
                  <c:v>Забота о качестве</c:v>
                </c:pt>
                <c:pt idx="1">
                  <c:v>Баланс цены и качества</c:v>
                </c:pt>
                <c:pt idx="2">
                  <c:v>Дешевле аналогов другиз стран</c:v>
                </c:pt>
                <c:pt idx="3">
                  <c:v>Безопасность</c:v>
                </c:pt>
                <c:pt idx="4">
                  <c:v>Экологичность</c:v>
                </c:pt>
                <c:pt idx="5">
                  <c:v>Инновационность</c:v>
                </c:pt>
                <c:pt idx="6">
                  <c:v>Вызывают доверие</c:v>
                </c:pt>
                <c:pt idx="7">
                  <c:v>Есть эмоциональная связь</c:v>
                </c:pt>
                <c:pt idx="8">
                  <c:v>Гармония в дизайне</c:v>
                </c:pt>
              </c:strCache>
            </c:strRef>
          </c:cat>
          <c:val>
            <c:numRef>
              <c:f>Лист1!$B$5:$J$5</c:f>
              <c:numCache>
                <c:formatCode>General</c:formatCode>
                <c:ptCount val="9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52</c:v>
                </c:pt>
                <c:pt idx="4">
                  <c:v>33</c:v>
                </c:pt>
                <c:pt idx="5">
                  <c:v>54</c:v>
                </c:pt>
                <c:pt idx="6">
                  <c:v>57</c:v>
                </c:pt>
                <c:pt idx="7">
                  <c:v>27</c:v>
                </c:pt>
                <c:pt idx="8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25-344F-9F66-06E51B07C3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1"/>
        <c:axId val="519588095"/>
        <c:axId val="1113366479"/>
      </c:barChart>
      <c:catAx>
        <c:axId val="5195880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pPr>
            <a:endParaRPr lang="ru-RU"/>
          </a:p>
        </c:txPr>
        <c:crossAx val="1113366479"/>
        <c:crosses val="autoZero"/>
        <c:auto val="0"/>
        <c:lblAlgn val="ctr"/>
        <c:lblOffset val="100"/>
        <c:noMultiLvlLbl val="0"/>
      </c:catAx>
      <c:valAx>
        <c:axId val="1113366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pPr>
            <a:endParaRPr lang="ru-RU"/>
          </a:p>
        </c:txPr>
        <c:crossAx val="51958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45995258657184E-2"/>
          <c:y val="0.11221544326234709"/>
          <c:w val="0.7179909618152569"/>
          <c:h val="3.80215995573165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ontserrat" pitchFamily="2" charset="77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Montserrat" pitchFamily="2" charset="77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789156201342012"/>
          <c:y val="1.4626321134730965E-3"/>
          <c:w val="0.30091794446746795"/>
          <c:h val="0.5721719238279623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Если бы вы выбирали между корейским и китайским автомобилей, вы бы скорее сделали выбор в пользу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9A8-7745-95E0-67B5DA66D2DB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9A8-7745-95E0-67B5DA66D2DB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9A8-7745-95E0-67B5DA66D2DB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9A8-7745-95E0-67B5DA66D2DB}"/>
              </c:ext>
            </c:extLst>
          </c:dPt>
          <c:cat>
            <c:strRef>
              <c:f>Лист1!$A$2:$A$5</c:f>
              <c:strCache>
                <c:ptCount val="4"/>
                <c:pt idx="0">
                  <c:v>Неважно, выбирал бы по характеристикам/отзывам/цене/другим параметрам</c:v>
                </c:pt>
                <c:pt idx="1">
                  <c:v>Корейского автомобиля</c:v>
                </c:pt>
                <c:pt idx="2">
                  <c:v>Китайского автомобиля</c:v>
                </c:pt>
                <c:pt idx="3">
                  <c:v>Вообще не рассматриваю ни корейские, ни китайские автомобили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53.3</c:v>
                </c:pt>
                <c:pt idx="1">
                  <c:v>33.799999999999997</c:v>
                </c:pt>
                <c:pt idx="2">
                  <c:v>11.5</c:v>
                </c:pt>
                <c:pt idx="3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9A8-7745-95E0-67B5DA66D2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522360185746013"/>
          <c:y val="0.59643113689736149"/>
          <c:w val="0.66996870583484758"/>
          <c:h val="0.395870746419855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ontserrat" pitchFamily="2" charset="77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ontserrat" pitchFamily="2" charset="77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pPr>
            <a:r>
              <a:rPr lang="ru-RU" b="1">
                <a:solidFill>
                  <a:schemeClr val="bg1"/>
                </a:solidFill>
              </a:rPr>
              <a:t>Восприятие бренда</a:t>
            </a:r>
            <a:r>
              <a:rPr lang="en-US" b="1">
                <a:solidFill>
                  <a:schemeClr val="bg1"/>
                </a:solidFill>
              </a:rPr>
              <a:t> SsangYong</a:t>
            </a:r>
            <a:r>
              <a:rPr lang="ru-RU" b="1">
                <a:solidFill>
                  <a:schemeClr val="bg1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32468858059409239"/>
          <c:y val="8.61403361813815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bg1"/>
              </a:solidFill>
              <a:latin typeface="Montserrat" pitchFamily="2" charset="77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5439627382918517"/>
          <c:y val="0.18650095860504043"/>
          <c:w val="0.4635070856690941"/>
          <c:h val="0.68570010905794809"/>
        </c:manualLayout>
      </c:layout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Лист1!$A$2:$A$15</c:f>
              <c:strCache>
                <c:ptCount val="14"/>
                <c:pt idx="0">
                  <c:v>Престижный, солидный</c:v>
                </c:pt>
                <c:pt idx="1">
                  <c:v>Народный </c:v>
                </c:pt>
                <c:pt idx="2">
                  <c:v>Надежный</c:v>
                </c:pt>
                <c:pt idx="3">
                  <c:v>Ненадежный, часто ломается</c:v>
                </c:pt>
                <c:pt idx="4">
                  <c:v>Легко обслуживать</c:v>
                </c:pt>
                <c:pt idx="5">
                  <c:v>Трудно обслуживать (нет сервисов, деталей)</c:v>
                </c:pt>
                <c:pt idx="6">
                  <c:v>Авто для города</c:v>
                </c:pt>
                <c:pt idx="7">
                  <c:v>Авто для любых поездок, в том числе бездорожья</c:v>
                </c:pt>
                <c:pt idx="8">
                  <c:v>Доступная цена</c:v>
                </c:pt>
                <c:pt idx="9">
                  <c:v>Премиальный автомобиль</c:v>
                </c:pt>
                <c:pt idx="10">
                  <c:v>Семейный автомобиль</c:v>
                </c:pt>
                <c:pt idx="11">
                  <c:v>Авто для индивидуалистов</c:v>
                </c:pt>
                <c:pt idx="12">
                  <c:v>Зарекомендовавший себя производитель</c:v>
                </c:pt>
                <c:pt idx="13">
                  <c:v>Малоизвестная марка</c:v>
                </c:pt>
              </c:strCache>
            </c:strRef>
          </c:cat>
          <c:val>
            <c:numRef>
              <c:f>Лист1!$B$2:$B$15</c:f>
            </c:numRef>
          </c:val>
          <c:extLst>
            <c:ext xmlns:c16="http://schemas.microsoft.com/office/drawing/2014/chart" uri="{C3380CC4-5D6E-409C-BE32-E72D297353CC}">
              <c16:uniqueId val="{00000000-9CFC-2544-AA54-76AE7A6D89B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Восприятие бренда 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Лист1!$A$2:$A$15</c:f>
              <c:strCache>
                <c:ptCount val="14"/>
                <c:pt idx="0">
                  <c:v>Престижный, солидный</c:v>
                </c:pt>
                <c:pt idx="1">
                  <c:v>Народный </c:v>
                </c:pt>
                <c:pt idx="2">
                  <c:v>Надежный</c:v>
                </c:pt>
                <c:pt idx="3">
                  <c:v>Ненадежный, часто ломается</c:v>
                </c:pt>
                <c:pt idx="4">
                  <c:v>Легко обслуживать</c:v>
                </c:pt>
                <c:pt idx="5">
                  <c:v>Трудно обслуживать (нет сервисов, деталей)</c:v>
                </c:pt>
                <c:pt idx="6">
                  <c:v>Авто для города</c:v>
                </c:pt>
                <c:pt idx="7">
                  <c:v>Авто для любых поездок, в том числе бездорожья</c:v>
                </c:pt>
                <c:pt idx="8">
                  <c:v>Доступная цена</c:v>
                </c:pt>
                <c:pt idx="9">
                  <c:v>Премиальный автомобиль</c:v>
                </c:pt>
                <c:pt idx="10">
                  <c:v>Семейный автомобиль</c:v>
                </c:pt>
                <c:pt idx="11">
                  <c:v>Авто для индивидуалистов</c:v>
                </c:pt>
                <c:pt idx="12">
                  <c:v>Зарекомендовавший себя производитель</c:v>
                </c:pt>
                <c:pt idx="13">
                  <c:v>Малоизвестная марка</c:v>
                </c:pt>
              </c:strCache>
            </c:strRef>
          </c:cat>
          <c:val>
            <c:numRef>
              <c:f>Лист1!$C$2:$C$15</c:f>
              <c:numCache>
                <c:formatCode>0%</c:formatCode>
                <c:ptCount val="14"/>
                <c:pt idx="0">
                  <c:v>0.18560606060606061</c:v>
                </c:pt>
                <c:pt idx="1">
                  <c:v>0.43055555555555558</c:v>
                </c:pt>
                <c:pt idx="2">
                  <c:v>0.45580808080808083</c:v>
                </c:pt>
                <c:pt idx="3">
                  <c:v>0.16035353535353536</c:v>
                </c:pt>
                <c:pt idx="4">
                  <c:v>0.40404040404040403</c:v>
                </c:pt>
                <c:pt idx="5">
                  <c:v>0.21212121212121213</c:v>
                </c:pt>
                <c:pt idx="6">
                  <c:v>0.30303030303030304</c:v>
                </c:pt>
                <c:pt idx="7">
                  <c:v>0.31313131313131315</c:v>
                </c:pt>
                <c:pt idx="8">
                  <c:v>0.3</c:v>
                </c:pt>
                <c:pt idx="9">
                  <c:v>0.11237373737373738</c:v>
                </c:pt>
                <c:pt idx="10">
                  <c:v>0.48989898989898989</c:v>
                </c:pt>
                <c:pt idx="11">
                  <c:v>0.12626262626262627</c:v>
                </c:pt>
                <c:pt idx="12">
                  <c:v>0.42297979797979796</c:v>
                </c:pt>
                <c:pt idx="13">
                  <c:v>0.19318181818181818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FC-2544-AA54-76AE7A6D8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6020767"/>
        <c:axId val="1526453247"/>
      </c:radarChart>
      <c:catAx>
        <c:axId val="2106020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pPr>
            <a:endParaRPr lang="ru-RU"/>
          </a:p>
        </c:txPr>
        <c:crossAx val="1526453247"/>
        <c:crosses val="autoZero"/>
        <c:auto val="1"/>
        <c:lblAlgn val="ctr"/>
        <c:lblOffset val="100"/>
        <c:noMultiLvlLbl val="0"/>
      </c:catAx>
      <c:valAx>
        <c:axId val="15264532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7D1D77"/>
                </a:solidFill>
                <a:latin typeface="Montserrat" pitchFamily="2" charset="77"/>
                <a:ea typeface="+mn-ea"/>
                <a:cs typeface="+mn-cs"/>
              </a:defRPr>
            </a:pPr>
            <a:endParaRPr lang="ru-RU"/>
          </a:p>
        </c:txPr>
        <c:crossAx val="2106020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Montserrat" pitchFamily="2" charset="77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Траты в млрд руб 20-25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Сейчас</c:v>
                </c:pt>
                <c:pt idx="1">
                  <c:v>Через 5 лет</c:v>
                </c:pt>
                <c:pt idx="2">
                  <c:v>Через 10 лет</c:v>
                </c:pt>
                <c:pt idx="3">
                  <c:v>Через 15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622</c:v>
                </c:pt>
                <c:pt idx="1">
                  <c:v>732</c:v>
                </c:pt>
                <c:pt idx="2">
                  <c:v>775</c:v>
                </c:pt>
                <c:pt idx="3">
                  <c:v>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01-DD45-9D27-7B7996A891D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Траты в млрд руб 45-55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7030A0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Сейчас</c:v>
                </c:pt>
                <c:pt idx="1">
                  <c:v>Через 5 лет</c:v>
                </c:pt>
                <c:pt idx="2">
                  <c:v>Через 10 лет</c:v>
                </c:pt>
                <c:pt idx="3">
                  <c:v>Через 15 лет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892</c:v>
                </c:pt>
                <c:pt idx="1">
                  <c:v>797</c:v>
                </c:pt>
                <c:pt idx="2">
                  <c:v>690</c:v>
                </c:pt>
                <c:pt idx="3">
                  <c:v>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01-DD45-9D27-7B7996A891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09551199"/>
        <c:axId val="1463860127"/>
      </c:barChart>
      <c:catAx>
        <c:axId val="1409551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pPr>
            <a:endParaRPr lang="ru-RU"/>
          </a:p>
        </c:txPr>
        <c:crossAx val="1463860127"/>
        <c:crosses val="autoZero"/>
        <c:auto val="1"/>
        <c:lblAlgn val="ctr"/>
        <c:lblOffset val="100"/>
        <c:noMultiLvlLbl val="0"/>
      </c:catAx>
      <c:valAx>
        <c:axId val="14638601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pPr>
            <a:endParaRPr lang="ru-RU"/>
          </a:p>
        </c:txPr>
        <c:crossAx val="14095511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022323555798054E-3"/>
          <c:y val="0.94581999616968393"/>
          <c:w val="0.56746458562942181"/>
          <c:h val="5.41800038303160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ontserrat" pitchFamily="2" charset="77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Montserrat" pitchFamily="2" charset="77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10798122065728E-2"/>
          <c:y val="3.7008789123813605E-2"/>
          <c:w val="0.98708920187793425"/>
          <c:h val="0.6491874093821121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CPT 20-25</c:v>
                </c:pt>
              </c:strCache>
            </c:strRef>
          </c:tx>
          <c:spPr>
            <a:ln w="28575" cap="rnd">
              <a:solidFill>
                <a:srgbClr val="D2176D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solidFill>
                  <a:srgbClr val="D2176D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Montserrat" pitchFamily="2" charset="77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DB47-6040-B269-8AB6DCF3CEF1}"/>
                </c:ext>
              </c:extLst>
            </c:dLbl>
            <c:dLbl>
              <c:idx val="1"/>
              <c:spPr>
                <a:solidFill>
                  <a:srgbClr val="D2176D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Montserrat" pitchFamily="2" charset="77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B47-6040-B269-8AB6DCF3CEF1}"/>
                </c:ext>
              </c:extLst>
            </c:dLbl>
            <c:dLbl>
              <c:idx val="2"/>
              <c:spPr>
                <a:solidFill>
                  <a:srgbClr val="D2176D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Montserrat" pitchFamily="2" charset="77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B47-6040-B269-8AB6DCF3CEF1}"/>
                </c:ext>
              </c:extLst>
            </c:dLbl>
            <c:dLbl>
              <c:idx val="3"/>
              <c:layout>
                <c:manualLayout>
                  <c:x val="0"/>
                  <c:y val="3.3644353748921461E-2"/>
                </c:manualLayout>
              </c:layout>
              <c:spPr>
                <a:solidFill>
                  <a:srgbClr val="D2176D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Montserrat" pitchFamily="2" charset="77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47-6040-B269-8AB6DCF3CEF1}"/>
                </c:ext>
              </c:extLst>
            </c:dLbl>
            <c:spPr>
              <a:solidFill>
                <a:srgbClr val="D2176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highlight>
                      <a:srgbClr val="C0C0C0"/>
                    </a:highlight>
                    <a:latin typeface="Montserrat" pitchFamily="2" charset="77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Сейчас</c:v>
                </c:pt>
                <c:pt idx="1">
                  <c:v>Через 5 лет</c:v>
                </c:pt>
                <c:pt idx="2">
                  <c:v>Через 10 лет</c:v>
                </c:pt>
                <c:pt idx="3">
                  <c:v>Через 15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834</c:v>
                </c:pt>
                <c:pt idx="1">
                  <c:v>1226</c:v>
                </c:pt>
                <c:pt idx="2">
                  <c:v>1719</c:v>
                </c:pt>
                <c:pt idx="3">
                  <c:v>2439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B47-6040-B269-8AB6DCF3CE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CPT 45-55</c:v>
                </c:pt>
              </c:strCache>
            </c:strRef>
          </c:tx>
          <c:spPr>
            <a:ln w="28575" cap="rnd">
              <a:solidFill>
                <a:srgbClr val="7D1D77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7D1D77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Сейчас</c:v>
                </c:pt>
                <c:pt idx="1">
                  <c:v>Через 5 лет</c:v>
                </c:pt>
                <c:pt idx="2">
                  <c:v>Через 10 лет</c:v>
                </c:pt>
                <c:pt idx="3">
                  <c:v>Через 15 лет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370</c:v>
                </c:pt>
                <c:pt idx="1">
                  <c:v>700</c:v>
                </c:pt>
                <c:pt idx="2">
                  <c:v>1370</c:v>
                </c:pt>
                <c:pt idx="3">
                  <c:v>2639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B47-6040-B269-8AB6DCF3CE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0811007"/>
        <c:axId val="1463849311"/>
      </c:lineChart>
      <c:catAx>
        <c:axId val="21008110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63849311"/>
        <c:crosses val="autoZero"/>
        <c:auto val="1"/>
        <c:lblAlgn val="ctr"/>
        <c:lblOffset val="100"/>
        <c:noMultiLvlLbl val="0"/>
      </c:catAx>
      <c:valAx>
        <c:axId val="146384931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00811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714571454430265"/>
          <c:y val="0.90615132700483925"/>
          <c:w val="0.2700762964974206"/>
          <c:h val="7.70264961207000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ontserrat" pitchFamily="2" charset="77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Montserrat" pitchFamily="2" charset="77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56918805309762"/>
          <c:y val="8.2796329458131271E-2"/>
          <c:w val="0.88943076493624984"/>
          <c:h val="0.7632445192025745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25-55 BC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8.3618073468707255E-3"/>
                  <c:y val="1.26723734808085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B6F-3542-9848-59E9288B0A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400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Интернет</c:v>
                </c:pt>
                <c:pt idx="1">
                  <c:v>ТВ</c:v>
                </c:pt>
                <c:pt idx="2">
                  <c:v>OOH</c:v>
                </c:pt>
                <c:pt idx="3">
                  <c:v>Радио</c:v>
                </c:pt>
                <c:pt idx="4">
                  <c:v>Пресса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0.995</c:v>
                </c:pt>
                <c:pt idx="1">
                  <c:v>0.78800000000000003</c:v>
                </c:pt>
                <c:pt idx="2">
                  <c:v>0.77700000000000002</c:v>
                </c:pt>
                <c:pt idx="3">
                  <c:v>0.432</c:v>
                </c:pt>
                <c:pt idx="4">
                  <c:v>5.6000000000000001E-2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6F-3542-9848-59E9288B0A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all 30-45 BC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2.4099926055723354E-2"/>
                  <c:y val="2.403015844388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6F-3542-9848-59E9288B0A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400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Интернет</c:v>
                </c:pt>
                <c:pt idx="1">
                  <c:v>ТВ</c:v>
                </c:pt>
                <c:pt idx="2">
                  <c:v>OOH</c:v>
                </c:pt>
                <c:pt idx="3">
                  <c:v>Радио</c:v>
                </c:pt>
                <c:pt idx="4">
                  <c:v>Пресса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0.996</c:v>
                </c:pt>
                <c:pt idx="1">
                  <c:v>0.80100000000000005</c:v>
                </c:pt>
                <c:pt idx="2">
                  <c:v>0.76900000000000002</c:v>
                </c:pt>
                <c:pt idx="3">
                  <c:v>0.41399999999999998</c:v>
                </c:pt>
                <c:pt idx="4">
                  <c:v>5.2999999999999999E-2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6F-3542-9848-59E9288B0A3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 35-55 BC</c:v>
                </c:pt>
              </c:strCache>
            </c:strRef>
          </c:tx>
          <c:spPr>
            <a:solidFill>
              <a:srgbClr val="7D1D7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Интернет</c:v>
                </c:pt>
                <c:pt idx="1">
                  <c:v>ТВ</c:v>
                </c:pt>
                <c:pt idx="2">
                  <c:v>OOH</c:v>
                </c:pt>
                <c:pt idx="3">
                  <c:v>Радио</c:v>
                </c:pt>
                <c:pt idx="4">
                  <c:v>Пресса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0.996</c:v>
                </c:pt>
                <c:pt idx="1">
                  <c:v>0.82899999999999996</c:v>
                </c:pt>
                <c:pt idx="2">
                  <c:v>0.749</c:v>
                </c:pt>
                <c:pt idx="3">
                  <c:v>0.495</c:v>
                </c:pt>
                <c:pt idx="4">
                  <c:v>6.0999999999999999E-2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6F-3542-9848-59E9288B0A3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 35-55 C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Интернет</c:v>
                </c:pt>
                <c:pt idx="1">
                  <c:v>ТВ</c:v>
                </c:pt>
                <c:pt idx="2">
                  <c:v>OOH</c:v>
                </c:pt>
                <c:pt idx="3">
                  <c:v>Радио</c:v>
                </c:pt>
                <c:pt idx="4">
                  <c:v>Пресса</c:v>
                </c:pt>
              </c:strCache>
            </c:strRef>
          </c:cat>
          <c:val>
            <c:numRef>
              <c:f>Sheet1!$E$2:$E$6</c:f>
            </c:numRef>
          </c:val>
          <c:extLst>
            <c:ext xmlns:c16="http://schemas.microsoft.com/office/drawing/2014/chart" uri="{C3380CC4-5D6E-409C-BE32-E72D297353CC}">
              <c16:uniqueId val="{00000005-6B6F-3542-9848-59E9288B0A3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6"/>
        <c:axId val="1156796864"/>
        <c:axId val="705711552"/>
      </c:barChart>
      <c:catAx>
        <c:axId val="11567968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pPr>
            <a:endParaRPr lang="ru-RU"/>
          </a:p>
        </c:txPr>
        <c:crossAx val="705711552"/>
        <c:crosses val="autoZero"/>
        <c:auto val="1"/>
        <c:lblAlgn val="ctr"/>
        <c:lblOffset val="100"/>
        <c:noMultiLvlLbl val="0"/>
      </c:catAx>
      <c:valAx>
        <c:axId val="705711552"/>
        <c:scaling>
          <c:orientation val="minMax"/>
          <c:max val="1.45"/>
          <c:min val="0"/>
        </c:scaling>
        <c:delete val="1"/>
        <c:axPos val="t"/>
        <c:numFmt formatCode="0%" sourceLinked="0"/>
        <c:majorTickMark val="none"/>
        <c:minorTickMark val="none"/>
        <c:tickLblPos val="nextTo"/>
        <c:crossAx val="115679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963410273398674E-5"/>
          <c:y val="0.90846578355844709"/>
          <c:w val="0.45971654976345461"/>
          <c:h val="7.32958077161908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ontserrat" pitchFamily="2" charset="77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Montserrat" pitchFamily="2" charset="77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pPr>
            <a:r>
              <a:rPr lang="ru-RU"/>
              <a:t>Узнаёте ли Вы главного героя этой рекламы?</a:t>
            </a:r>
          </a:p>
        </c:rich>
      </c:tx>
      <c:layout>
        <c:manualLayout>
          <c:xMode val="edge"/>
          <c:yMode val="edge"/>
          <c:x val="1.5048705097102724E-4"/>
          <c:y val="0.187499988465797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bg1"/>
              </a:solidFill>
              <a:latin typeface="Montserrat" pitchFamily="2" charset="77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708095472440945E-2"/>
          <c:y val="0.31112855553154761"/>
          <c:w val="0.92791904527559055"/>
          <c:h val="0.54692850334025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Узнаю и помню, как его зовут</c:v>
                </c:pt>
                <c:pt idx="1">
                  <c:v>Узнаю, но не помню его имени</c:v>
                </c:pt>
                <c:pt idx="2">
                  <c:v>Мне знакомо лицо, но я не могу вспомнить, кто это</c:v>
                </c:pt>
                <c:pt idx="3">
                  <c:v>Не узнаю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0.41399999999999998</c:v>
                </c:pt>
                <c:pt idx="1">
                  <c:v>0.38700000000000001</c:v>
                </c:pt>
                <c:pt idx="2">
                  <c:v>0.113</c:v>
                </c:pt>
                <c:pt idx="3">
                  <c:v>8.5999999999999993E-2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CC-8C49-9F4E-0E378C58D7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25-34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Узнаю и помню, как его зовут</c:v>
                </c:pt>
                <c:pt idx="1">
                  <c:v>Узнаю, но не помню его имени</c:v>
                </c:pt>
                <c:pt idx="2">
                  <c:v>Мне знакомо лицо, но я не могу вспомнить, кто это</c:v>
                </c:pt>
                <c:pt idx="3">
                  <c:v>Не узнаю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0.28299999999999997</c:v>
                </c:pt>
                <c:pt idx="1">
                  <c:v>0.442</c:v>
                </c:pt>
                <c:pt idx="2">
                  <c:v>0.13300000000000001</c:v>
                </c:pt>
                <c:pt idx="3">
                  <c:v>0.14199999999999999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CC-8C49-9F4E-0E378C58D7C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35-55</c:v>
                </c:pt>
              </c:strCache>
            </c:strRef>
          </c:tx>
          <c:spPr>
            <a:solidFill>
              <a:srgbClr val="7D1D77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6315789473684209E-2"/>
                  <c:y val="-1.4563106000900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B8-E143-9BB1-FE8CA1A3CE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7D1D77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Узнаю и помню, как его зовут</c:v>
                </c:pt>
                <c:pt idx="1">
                  <c:v>Узнаю, но не помню его имени</c:v>
                </c:pt>
                <c:pt idx="2">
                  <c:v>Мне знакомо лицо, но я не могу вспомнить, кто это</c:v>
                </c:pt>
                <c:pt idx="3">
                  <c:v>Не узнаю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0.5</c:v>
                </c:pt>
                <c:pt idx="1">
                  <c:v>0.35199999999999998</c:v>
                </c:pt>
                <c:pt idx="2">
                  <c:v>9.9000000000000005E-2</c:v>
                </c:pt>
                <c:pt idx="3">
                  <c:v>4.9000000000000002E-2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CC-8C49-9F4E-0E378C58D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3350976"/>
        <c:axId val="783287440"/>
      </c:barChart>
      <c:catAx>
        <c:axId val="55335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pPr>
            <a:endParaRPr lang="ru-RU"/>
          </a:p>
        </c:txPr>
        <c:crossAx val="783287440"/>
        <c:crosses val="autoZero"/>
        <c:auto val="1"/>
        <c:lblAlgn val="ctr"/>
        <c:lblOffset val="100"/>
        <c:noMultiLvlLbl val="0"/>
      </c:catAx>
      <c:valAx>
        <c:axId val="78328744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pPr>
            <a:endParaRPr lang="ru-RU"/>
          </a:p>
        </c:txPr>
        <c:crossAx val="553350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23665374880394968"/>
          <c:w val="0.38051215637518992"/>
          <c:h val="4.76606146862318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ontserrat" pitchFamily="2" charset="77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Montserrat" pitchFamily="2" charset="77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pPr>
            <a:r>
              <a:rPr lang="ru-RU" sz="1400" dirty="0"/>
              <a:t>Насколько Вам понравился главный герой рекламы KGM?</a:t>
            </a:r>
          </a:p>
        </c:rich>
      </c:tx>
      <c:layout>
        <c:manualLayout>
          <c:xMode val="edge"/>
          <c:yMode val="edge"/>
          <c:x val="1.2678703946472436E-3"/>
          <c:y val="1.72245147977440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Montserrat" pitchFamily="2" charset="77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3659865862624014E-2"/>
          <c:y val="0.14281584024947797"/>
          <c:w val="0.83842125331484763"/>
          <c:h val="0.317669899016937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Абсолютно не понравился</c:v>
                </c:pt>
                <c:pt idx="1">
                  <c:v>Скорее не понравился</c:v>
                </c:pt>
                <c:pt idx="2">
                  <c:v>Отчасти понравился, отчасти нет</c:v>
                </c:pt>
                <c:pt idx="3">
                  <c:v>Скорее понравился</c:v>
                </c:pt>
                <c:pt idx="4">
                  <c:v>Очень понравился</c:v>
                </c:pt>
                <c:pt idx="5">
                  <c:v>Затрудняюсь ответить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0.02</c:v>
                </c:pt>
                <c:pt idx="1">
                  <c:v>5.2999999999999999E-2</c:v>
                </c:pt>
                <c:pt idx="2">
                  <c:v>0.159</c:v>
                </c:pt>
                <c:pt idx="3">
                  <c:v>0.41699999999999998</c:v>
                </c:pt>
                <c:pt idx="4">
                  <c:v>0.32800000000000001</c:v>
                </c:pt>
                <c:pt idx="5">
                  <c:v>2.3E-2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76-6844-9458-F066098EF41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25-34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Абсолютно не понравился</c:v>
                </c:pt>
                <c:pt idx="1">
                  <c:v>Скорее не понравился</c:v>
                </c:pt>
                <c:pt idx="2">
                  <c:v>Отчасти понравился, отчасти нет</c:v>
                </c:pt>
                <c:pt idx="3">
                  <c:v>Скорее понравился</c:v>
                </c:pt>
                <c:pt idx="4">
                  <c:v>Очень понравился</c:v>
                </c:pt>
                <c:pt idx="5">
                  <c:v>Затрудняюсь ответить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8.0000000000000002E-3</c:v>
                </c:pt>
                <c:pt idx="1">
                  <c:v>7.4999999999999997E-2</c:v>
                </c:pt>
                <c:pt idx="2">
                  <c:v>0.20799999999999999</c:v>
                </c:pt>
                <c:pt idx="3">
                  <c:v>0.40799999999999997</c:v>
                </c:pt>
                <c:pt idx="4">
                  <c:v>0.28299999999999997</c:v>
                </c:pt>
                <c:pt idx="5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76-6844-9458-F066098EF41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35-55</c:v>
                </c:pt>
              </c:strCache>
            </c:strRef>
          </c:tx>
          <c:spPr>
            <a:solidFill>
              <a:srgbClr val="7D1D7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7D1D77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Абсолютно не понравился</c:v>
                </c:pt>
                <c:pt idx="1">
                  <c:v>Скорее не понравился</c:v>
                </c:pt>
                <c:pt idx="2">
                  <c:v>Отчасти понравился, отчасти нет</c:v>
                </c:pt>
                <c:pt idx="3">
                  <c:v>Скорее понравился</c:v>
                </c:pt>
                <c:pt idx="4">
                  <c:v>Очень понравился</c:v>
                </c:pt>
                <c:pt idx="5">
                  <c:v>Затрудняюсь ответить</c:v>
                </c:pt>
              </c:strCache>
            </c:strRef>
          </c:cat>
          <c:val>
            <c:numRef>
              <c:f>Лист1!$D$2:$D$7</c:f>
              <c:numCache>
                <c:formatCode>0%</c:formatCode>
                <c:ptCount val="6"/>
                <c:pt idx="0">
                  <c:v>2.7E-2</c:v>
                </c:pt>
                <c:pt idx="1">
                  <c:v>3.7999999999999999E-2</c:v>
                </c:pt>
                <c:pt idx="2">
                  <c:v>0.126</c:v>
                </c:pt>
                <c:pt idx="3">
                  <c:v>0.42299999999999999</c:v>
                </c:pt>
                <c:pt idx="4">
                  <c:v>0.35699999999999998</c:v>
                </c:pt>
                <c:pt idx="5">
                  <c:v>2.7E-2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76-6844-9458-F066098EF4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3345776"/>
        <c:axId val="783276208"/>
      </c:barChart>
      <c:catAx>
        <c:axId val="55334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pPr>
            <a:endParaRPr lang="ru-RU"/>
          </a:p>
        </c:txPr>
        <c:crossAx val="783276208"/>
        <c:crosses val="autoZero"/>
        <c:auto val="1"/>
        <c:lblAlgn val="ctr"/>
        <c:lblOffset val="100"/>
        <c:noMultiLvlLbl val="0"/>
      </c:catAx>
      <c:valAx>
        <c:axId val="78327620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pPr>
            <a:endParaRPr lang="ru-RU"/>
          </a:p>
        </c:txPr>
        <c:crossAx val="55334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586125263757754E-4"/>
          <c:y val="5.141826599686334E-2"/>
          <c:w val="0.30310663372960733"/>
          <c:h val="6.35177646887295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ontserrat" pitchFamily="2" charset="77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Montserrat" pitchFamily="2" charset="77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86509186351707E-2"/>
          <c:y val="0.13629349849067823"/>
          <c:w val="0.92594739853418229"/>
          <c:h val="0.5115374538504107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KGM кажется мне надёжной маркой</c:v>
                </c:pt>
              </c:strCache>
            </c:strRef>
          </c:tx>
          <c:spPr>
            <a:ln w="1270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Лист1!$A$2:$A$11</c:f>
              <c:strCache>
                <c:ptCount val="10"/>
                <c:pt idx="0">
                  <c:v>1 - Полностью не согласен/ не согласна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10 - Полностью согласен/ согласна</c:v>
                </c:pt>
              </c:strCache>
            </c:strRef>
          </c:cat>
          <c:val>
            <c:numRef>
              <c:f>Лист1!$B$2:$B$11</c:f>
              <c:numCache>
                <c:formatCode>0%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3.6999999999999998E-2</c:v>
                </c:pt>
                <c:pt idx="5">
                  <c:v>0.25900000000000001</c:v>
                </c:pt>
                <c:pt idx="6">
                  <c:v>0.14799999999999999</c:v>
                </c:pt>
                <c:pt idx="7">
                  <c:v>0.185</c:v>
                </c:pt>
                <c:pt idx="8">
                  <c:v>0.222</c:v>
                </c:pt>
                <c:pt idx="9">
                  <c:v>0.14799999999999999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86-6145-90A3-CB2325EE64A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KGM производит впечатление премиального бренда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Лист1!$A$2:$A$11</c:f>
              <c:strCache>
                <c:ptCount val="10"/>
                <c:pt idx="0">
                  <c:v>1 - Полностью не согласен/ не согласна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10 - Полностью согласен/ согласна</c:v>
                </c:pt>
              </c:strCache>
            </c:strRef>
          </c:cat>
          <c:val>
            <c:numRef>
              <c:f>Лист1!$C$2:$C$11</c:f>
              <c:numCache>
                <c:formatCode>0%</c:formatCode>
                <c:ptCount val="10"/>
                <c:pt idx="0">
                  <c:v>7.3999999999999996E-2</c:v>
                </c:pt>
                <c:pt idx="1">
                  <c:v>0</c:v>
                </c:pt>
                <c:pt idx="2">
                  <c:v>0</c:v>
                </c:pt>
                <c:pt idx="3">
                  <c:v>7.3999999999999996E-2</c:v>
                </c:pt>
                <c:pt idx="4">
                  <c:v>3.6999999999999998E-2</c:v>
                </c:pt>
                <c:pt idx="5">
                  <c:v>0.14799999999999999</c:v>
                </c:pt>
                <c:pt idx="6">
                  <c:v>0.14799999999999999</c:v>
                </c:pt>
                <c:pt idx="7">
                  <c:v>0.14799999999999999</c:v>
                </c:pt>
                <c:pt idx="8">
                  <c:v>0.25900000000000001</c:v>
                </c:pt>
                <c:pt idx="9">
                  <c:v>0.111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86-6145-90A3-CB2325EE64A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KGM выглядит как практичный выбор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Лист1!$A$2:$A$11</c:f>
              <c:strCache>
                <c:ptCount val="10"/>
                <c:pt idx="0">
                  <c:v>1 - Полностью не согласен/ не согласна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10 - Полностью согласен/ согласна</c:v>
                </c:pt>
              </c:strCache>
            </c:strRef>
          </c:cat>
          <c:val>
            <c:numRef>
              <c:f>Лист1!$D$2:$D$11</c:f>
              <c:numCache>
                <c:formatCode>0%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3.6999999999999998E-2</c:v>
                </c:pt>
                <c:pt idx="3">
                  <c:v>0</c:v>
                </c:pt>
                <c:pt idx="4">
                  <c:v>0</c:v>
                </c:pt>
                <c:pt idx="5">
                  <c:v>0.111</c:v>
                </c:pt>
                <c:pt idx="6">
                  <c:v>0.185</c:v>
                </c:pt>
                <c:pt idx="7">
                  <c:v>0.185</c:v>
                </c:pt>
                <c:pt idx="8">
                  <c:v>0.29599999999999999</c:v>
                </c:pt>
                <c:pt idx="9">
                  <c:v>0.185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D86-6145-90A3-CB2325EE64A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KGM кажется современной и технологичной маркой</c:v>
                </c:pt>
              </c:strCache>
            </c:strRef>
          </c:tx>
          <c:spPr>
            <a:ln w="28575" cap="rnd">
              <a:solidFill>
                <a:schemeClr val="bg1">
                  <a:lumMod val="9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Лист1!$A$2:$A$11</c:f>
              <c:strCache>
                <c:ptCount val="10"/>
                <c:pt idx="0">
                  <c:v>1 - Полностью не согласен/ не согласна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10 - Полностью согласен/ согласна</c:v>
                </c:pt>
              </c:strCache>
            </c:strRef>
          </c:cat>
          <c:val>
            <c:numRef>
              <c:f>Лист1!$E$2:$E$11</c:f>
              <c:numCache>
                <c:formatCode>0%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7.3999999999999996E-2</c:v>
                </c:pt>
                <c:pt idx="5">
                  <c:v>0.111</c:v>
                </c:pt>
                <c:pt idx="6">
                  <c:v>7.3999999999999996E-2</c:v>
                </c:pt>
                <c:pt idx="7">
                  <c:v>0.37</c:v>
                </c:pt>
                <c:pt idx="8">
                  <c:v>0.222</c:v>
                </c:pt>
                <c:pt idx="9">
                  <c:v>0.14799999999999999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D86-6145-90A3-CB2325EE64A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Автомобиль KGM повышает статус владельца в глазах окружающих</c:v>
                </c:pt>
              </c:strCache>
            </c:strRef>
          </c:tx>
          <c:spPr>
            <a:ln w="28575" cap="rnd">
              <a:solidFill>
                <a:schemeClr val="bg2">
                  <a:lumMod val="9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D86-6145-90A3-CB2325EE64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1 - Полностью не согласен/ не согласна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10 - Полностью согласен/ согласна</c:v>
                </c:pt>
              </c:strCache>
            </c:strRef>
          </c:cat>
          <c:val>
            <c:numRef>
              <c:f>Лист1!$F$2:$F$11</c:f>
              <c:numCache>
                <c:formatCode>0%</c:formatCode>
                <c:ptCount val="10"/>
                <c:pt idx="0">
                  <c:v>7.3999999999999996E-2</c:v>
                </c:pt>
                <c:pt idx="1">
                  <c:v>0</c:v>
                </c:pt>
                <c:pt idx="2">
                  <c:v>3.6999999999999998E-2</c:v>
                </c:pt>
                <c:pt idx="3">
                  <c:v>7.3999999999999996E-2</c:v>
                </c:pt>
                <c:pt idx="4">
                  <c:v>0.111</c:v>
                </c:pt>
                <c:pt idx="5">
                  <c:v>0.111</c:v>
                </c:pt>
                <c:pt idx="6">
                  <c:v>7.3999999999999996E-2</c:v>
                </c:pt>
                <c:pt idx="7">
                  <c:v>0.14799999999999999</c:v>
                </c:pt>
                <c:pt idx="8">
                  <c:v>0.185</c:v>
                </c:pt>
                <c:pt idx="9">
                  <c:v>0.185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D86-6145-90A3-CB2325EE64A3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KMG стоит потраченных денег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Лист1!$A$2:$A$11</c:f>
              <c:strCache>
                <c:ptCount val="10"/>
                <c:pt idx="0">
                  <c:v>1 - Полностью не согласен/ не согласна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10 - Полностью согласен/ согласна</c:v>
                </c:pt>
              </c:strCache>
            </c:strRef>
          </c:cat>
          <c:val>
            <c:numRef>
              <c:f>Лист1!$G$2:$G$11</c:f>
              <c:numCache>
                <c:formatCode>0%</c:formatCode>
                <c:ptCount val="10"/>
                <c:pt idx="0">
                  <c:v>3.6999999999999998E-2</c:v>
                </c:pt>
                <c:pt idx="1">
                  <c:v>3.6999999999999998E-2</c:v>
                </c:pt>
                <c:pt idx="2">
                  <c:v>0</c:v>
                </c:pt>
                <c:pt idx="3">
                  <c:v>3.6999999999999998E-2</c:v>
                </c:pt>
                <c:pt idx="4">
                  <c:v>7.3999999999999996E-2</c:v>
                </c:pt>
                <c:pt idx="5">
                  <c:v>0.222</c:v>
                </c:pt>
                <c:pt idx="6">
                  <c:v>0.14799999999999999</c:v>
                </c:pt>
                <c:pt idx="7">
                  <c:v>0.185</c:v>
                </c:pt>
                <c:pt idx="8">
                  <c:v>0.185</c:v>
                </c:pt>
                <c:pt idx="9">
                  <c:v>7.3999999999999996E-2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D86-6145-90A3-CB2325EE64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7862608"/>
        <c:axId val="1269538672"/>
      </c:lineChart>
      <c:catAx>
        <c:axId val="83786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pPr>
            <a:endParaRPr lang="ru-RU"/>
          </a:p>
        </c:txPr>
        <c:crossAx val="1269538672"/>
        <c:crosses val="autoZero"/>
        <c:auto val="1"/>
        <c:lblAlgn val="ctr"/>
        <c:lblOffset val="100"/>
        <c:noMultiLvlLbl val="0"/>
      </c:catAx>
      <c:valAx>
        <c:axId val="12695386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pPr>
            <a:endParaRPr lang="ru-RU"/>
          </a:p>
        </c:txPr>
        <c:crossAx val="837862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5354199475065599E-2"/>
          <c:y val="0.87355476387745679"/>
          <c:w val="0.87814580052493441"/>
          <c:h val="0.112382818845639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ontserrat" pitchFamily="2" charset="77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Montserrat" pitchFamily="2" charset="77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F24AC-A7C9-554E-A0F3-B23F8CC4A56B}" type="datetimeFigureOut">
              <a:rPr lang="en-AE" smtClean="0"/>
              <a:t>08/10/2025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39C50-94DB-E441-9445-9ADF2CCC06DE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3897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yg4OYOk4F0ViIA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39C50-94DB-E441-9445-9ADF2CCC06DE}" type="slidenum">
              <a:rPr lang="en-AE" smtClean="0"/>
              <a:t>3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19662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39C50-94DB-E441-9445-9ADF2CCC06DE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428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Ролик </a:t>
            </a:r>
            <a:r>
              <a:rPr lang="en-US" b="0" i="0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b="0" i="0" dirty="0">
                <a:effectLst/>
                <a:latin typeface="Calibri" panose="020F0502020204030204" pitchFamily="34" charset="0"/>
                <a:hlinkClick r:id="rId3"/>
              </a:rPr>
              <a:t>https://disk.yandex.ru/i/yg4OYOk4F0ViIA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39C50-94DB-E441-9445-9ADF2CCC06DE}" type="slidenum">
              <a:rPr lang="en-AE" smtClean="0"/>
              <a:t>9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1029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sv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image" Target="../media/image19.jpe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hyperlink" Target="https://disk.yandex.ru/i/yg4OYOk4F0ViI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34952" y="-1393704"/>
            <a:ext cx="22988341" cy="8620628"/>
          </a:xfrm>
          <a:custGeom>
            <a:avLst/>
            <a:gdLst/>
            <a:ahLst/>
            <a:cxnLst/>
            <a:rect l="l" t="t" r="r" b="b"/>
            <a:pathLst>
              <a:path w="22988341" h="8620628">
                <a:moveTo>
                  <a:pt x="0" y="0"/>
                </a:moveTo>
                <a:lnTo>
                  <a:pt x="22988341" y="0"/>
                </a:lnTo>
                <a:lnTo>
                  <a:pt x="22988341" y="8620628"/>
                </a:lnTo>
                <a:lnTo>
                  <a:pt x="0" y="8620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32634" y="-320409"/>
            <a:ext cx="11472714" cy="10927817"/>
            <a:chOff x="0" y="0"/>
            <a:chExt cx="415328" cy="3956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328" cy="395602"/>
            </a:xfrm>
            <a:custGeom>
              <a:avLst/>
              <a:gdLst/>
              <a:ahLst/>
              <a:cxnLst/>
              <a:rect l="l" t="t" r="r" b="b"/>
              <a:pathLst>
                <a:path w="415328" h="395602">
                  <a:moveTo>
                    <a:pt x="203200" y="0"/>
                  </a:moveTo>
                  <a:lnTo>
                    <a:pt x="415328" y="0"/>
                  </a:lnTo>
                  <a:lnTo>
                    <a:pt x="212128" y="395602"/>
                  </a:lnTo>
                  <a:lnTo>
                    <a:pt x="0" y="395602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2E2C4E">
                    <a:alpha val="75000"/>
                  </a:srgbClr>
                </a:gs>
                <a:gs pos="100000">
                  <a:srgbClr val="7D1E78">
                    <a:alpha val="7500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28575"/>
              <a:ext cx="212128" cy="367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174967" y="1967563"/>
            <a:ext cx="8801793" cy="8567930"/>
            <a:chOff x="0" y="0"/>
            <a:chExt cx="406400" cy="3956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395602"/>
            </a:xfrm>
            <a:custGeom>
              <a:avLst/>
              <a:gdLst/>
              <a:ahLst/>
              <a:cxnLst/>
              <a:rect l="l" t="t" r="r" b="b"/>
              <a:pathLst>
                <a:path w="406400" h="395602">
                  <a:moveTo>
                    <a:pt x="203200" y="0"/>
                  </a:moveTo>
                  <a:lnTo>
                    <a:pt x="406400" y="0"/>
                  </a:lnTo>
                  <a:lnTo>
                    <a:pt x="203200" y="395602"/>
                  </a:lnTo>
                  <a:lnTo>
                    <a:pt x="0" y="395602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28575"/>
              <a:ext cx="203200" cy="367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276004" y="-310291"/>
            <a:ext cx="8554769" cy="8148460"/>
            <a:chOff x="0" y="0"/>
            <a:chExt cx="415328" cy="3956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5328" cy="395602"/>
            </a:xfrm>
            <a:custGeom>
              <a:avLst/>
              <a:gdLst/>
              <a:ahLst/>
              <a:cxnLst/>
              <a:rect l="l" t="t" r="r" b="b"/>
              <a:pathLst>
                <a:path w="415328" h="395602">
                  <a:moveTo>
                    <a:pt x="203200" y="0"/>
                  </a:moveTo>
                  <a:lnTo>
                    <a:pt x="415328" y="0"/>
                  </a:lnTo>
                  <a:lnTo>
                    <a:pt x="212128" y="395602"/>
                  </a:lnTo>
                  <a:lnTo>
                    <a:pt x="0" y="395602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28575"/>
              <a:ext cx="212128" cy="367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-416322" y="7819534"/>
            <a:ext cx="607282" cy="1603437"/>
          </a:xfrm>
          <a:custGeom>
            <a:avLst/>
            <a:gdLst/>
            <a:ahLst/>
            <a:cxnLst/>
            <a:rect l="l" t="t" r="r" b="b"/>
            <a:pathLst>
              <a:path w="607282" h="1603437">
                <a:moveTo>
                  <a:pt x="0" y="0"/>
                </a:moveTo>
                <a:lnTo>
                  <a:pt x="607282" y="0"/>
                </a:lnTo>
                <a:lnTo>
                  <a:pt x="607282" y="1603437"/>
                </a:lnTo>
                <a:lnTo>
                  <a:pt x="0" y="16034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63918" y="8478992"/>
            <a:ext cx="2371802" cy="1054140"/>
          </a:xfrm>
          <a:custGeom>
            <a:avLst/>
            <a:gdLst/>
            <a:ahLst/>
            <a:cxnLst/>
            <a:rect l="l" t="t" r="r" b="b"/>
            <a:pathLst>
              <a:path w="2371802" h="1054140">
                <a:moveTo>
                  <a:pt x="0" y="0"/>
                </a:moveTo>
                <a:lnTo>
                  <a:pt x="2371802" y="0"/>
                </a:lnTo>
                <a:lnTo>
                  <a:pt x="2371802" y="1054141"/>
                </a:lnTo>
                <a:lnTo>
                  <a:pt x="0" y="1054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998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92890" y="8743598"/>
            <a:ext cx="1866410" cy="524928"/>
          </a:xfrm>
          <a:custGeom>
            <a:avLst/>
            <a:gdLst/>
            <a:ahLst/>
            <a:cxnLst/>
            <a:rect l="l" t="t" r="r" b="b"/>
            <a:pathLst>
              <a:path w="1866410" h="524928">
                <a:moveTo>
                  <a:pt x="0" y="0"/>
                </a:moveTo>
                <a:lnTo>
                  <a:pt x="1866410" y="0"/>
                </a:lnTo>
                <a:lnTo>
                  <a:pt x="1866410" y="524928"/>
                </a:lnTo>
                <a:lnTo>
                  <a:pt x="0" y="5249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25027" y="5207794"/>
            <a:ext cx="10605731" cy="2500685"/>
            <a:chOff x="0" y="85725"/>
            <a:chExt cx="14140974" cy="3334246"/>
          </a:xfrm>
        </p:grpSpPr>
        <p:sp>
          <p:nvSpPr>
            <p:cNvPr id="16" name="TextBox 16"/>
            <p:cNvSpPr txBox="1"/>
            <p:nvPr/>
          </p:nvSpPr>
          <p:spPr>
            <a:xfrm>
              <a:off x="0" y="85725"/>
              <a:ext cx="14140974" cy="33342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488"/>
                </a:lnSpc>
              </a:pPr>
              <a:r>
                <a:rPr lang="en-US" sz="6120" b="1" dirty="0">
                  <a:solidFill>
                    <a:srgbClr val="7030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KGM</a:t>
              </a:r>
              <a:r>
                <a:rPr lang="en-US" sz="612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endParaRPr lang="ru-RU" sz="612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algn="l">
                <a:lnSpc>
                  <a:spcPts val="6488"/>
                </a:lnSpc>
              </a:pPr>
              <a:r>
                <a:rPr lang="en-US" sz="612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ВОЗВРАТ К </a:t>
              </a:r>
              <a:r>
                <a:rPr lang="ru-RU" sz="612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НОРМАЛЬНОСТИ</a:t>
              </a:r>
              <a:endParaRPr lang="en-US" sz="612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5725"/>
              <a:ext cx="3499427" cy="1151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488"/>
                </a:lnSpc>
              </a:pPr>
              <a:endParaRPr lang="en-US" sz="6120" b="1" dirty="0">
                <a:solidFill>
                  <a:srgbClr val="6A2879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5027" y="8074517"/>
            <a:ext cx="6088702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«История о том, как вернуть то, что ушло»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54700" y="-535860"/>
            <a:ext cx="8370874" cy="8148460"/>
            <a:chOff x="0" y="0"/>
            <a:chExt cx="406400" cy="395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395602"/>
            </a:xfrm>
            <a:custGeom>
              <a:avLst/>
              <a:gdLst/>
              <a:ahLst/>
              <a:cxnLst/>
              <a:rect l="l" t="t" r="r" b="b"/>
              <a:pathLst>
                <a:path w="406400" h="395602">
                  <a:moveTo>
                    <a:pt x="203200" y="0"/>
                  </a:moveTo>
                  <a:lnTo>
                    <a:pt x="406400" y="0"/>
                  </a:lnTo>
                  <a:lnTo>
                    <a:pt x="203200" y="395602"/>
                  </a:lnTo>
                  <a:lnTo>
                    <a:pt x="0" y="395602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28575"/>
              <a:ext cx="203200" cy="367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27039" y="1628544"/>
            <a:ext cx="14419962" cy="2202453"/>
            <a:chOff x="0" y="0"/>
            <a:chExt cx="2605653" cy="3979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05653" cy="397978"/>
            </a:xfrm>
            <a:custGeom>
              <a:avLst/>
              <a:gdLst/>
              <a:ahLst/>
              <a:cxnLst/>
              <a:rect l="l" t="t" r="r" b="b"/>
              <a:pathLst>
                <a:path w="2605653" h="397978">
                  <a:moveTo>
                    <a:pt x="203200" y="0"/>
                  </a:moveTo>
                  <a:lnTo>
                    <a:pt x="2605653" y="0"/>
                  </a:lnTo>
                  <a:lnTo>
                    <a:pt x="2402453" y="397978"/>
                  </a:lnTo>
                  <a:lnTo>
                    <a:pt x="0" y="39797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232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28575"/>
              <a:ext cx="2402453" cy="369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5878" y="2523078"/>
            <a:ext cx="9515216" cy="8148460"/>
            <a:chOff x="0" y="0"/>
            <a:chExt cx="461957" cy="3956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1957" cy="395602"/>
            </a:xfrm>
            <a:custGeom>
              <a:avLst/>
              <a:gdLst/>
              <a:ahLst/>
              <a:cxnLst/>
              <a:rect l="l" t="t" r="r" b="b"/>
              <a:pathLst>
                <a:path w="461957" h="395602">
                  <a:moveTo>
                    <a:pt x="203200" y="0"/>
                  </a:moveTo>
                  <a:lnTo>
                    <a:pt x="461957" y="0"/>
                  </a:lnTo>
                  <a:lnTo>
                    <a:pt x="258757" y="395602"/>
                  </a:lnTo>
                  <a:lnTo>
                    <a:pt x="0" y="395602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28575"/>
              <a:ext cx="258757" cy="367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65846" y="1704744"/>
            <a:ext cx="7321900" cy="183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7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Вдовиченкова</a:t>
            </a:r>
            <a:r>
              <a:rPr lang="en-US" sz="67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7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узнали</a:t>
            </a:r>
            <a:r>
              <a:rPr lang="en-US" sz="67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87745" y="2484978"/>
            <a:ext cx="8055257" cy="692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Селебрити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сработал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&gt;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усилил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внимание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ru-RU" sz="2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800"/>
              </a:lnSpc>
            </a:pP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запоминание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рекламы</a:t>
            </a:r>
            <a:endParaRPr lang="en-US" sz="2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087745" y="1992536"/>
            <a:ext cx="7685587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</a:t>
            </a:r>
            <a:r>
              <a:rPr lang="en-US" sz="21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позитивно</a:t>
            </a:r>
            <a:r>
              <a:rPr lang="en-US" sz="21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восприняли</a:t>
            </a:r>
            <a:r>
              <a:rPr lang="en-US" sz="21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21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особенно</a:t>
            </a:r>
            <a:r>
              <a:rPr lang="en-US" sz="21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35-55</a:t>
            </a:r>
          </a:p>
          <a:p>
            <a:pPr algn="l">
              <a:lnSpc>
                <a:spcPts val="2940"/>
              </a:lnSpc>
            </a:pPr>
            <a:endParaRPr lang="en-US" sz="21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71600" y="9334500"/>
            <a:ext cx="2638726" cy="15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5"/>
              </a:lnSpc>
            </a:pPr>
            <a:r>
              <a:rPr lang="en-US" sz="94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Источник</a:t>
            </a:r>
            <a:r>
              <a:rPr lang="en-US" sz="94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94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ОнИн</a:t>
            </a:r>
            <a:r>
              <a:rPr lang="en-US" sz="94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Media Instinct Group</a:t>
            </a:r>
          </a:p>
        </p:txBody>
      </p:sp>
      <p:graphicFrame>
        <p:nvGraphicFramePr>
          <p:cNvPr id="17" name="Диаграмма 3">
            <a:extLst>
              <a:ext uri="{FF2B5EF4-FFF2-40B4-BE49-F238E27FC236}">
                <a16:creationId xmlns:a16="http://schemas.microsoft.com/office/drawing/2014/main" id="{A2576637-5B79-292A-AFF0-99C189C4D1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5469921"/>
              </p:ext>
            </p:extLst>
          </p:nvPr>
        </p:nvGraphicFramePr>
        <p:xfrm>
          <a:off x="1447800" y="3314700"/>
          <a:ext cx="5791200" cy="6104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Диаграмма 5">
            <a:extLst>
              <a:ext uri="{FF2B5EF4-FFF2-40B4-BE49-F238E27FC236}">
                <a16:creationId xmlns:a16="http://schemas.microsoft.com/office/drawing/2014/main" id="{05E0FCBD-AD24-6CA0-7C8C-35DB6D2B3E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0710078"/>
              </p:ext>
            </p:extLst>
          </p:nvPr>
        </p:nvGraphicFramePr>
        <p:xfrm>
          <a:off x="8001000" y="4305300"/>
          <a:ext cx="7772400" cy="7277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B389E3C0-0F64-70CC-997D-127C43822178}"/>
              </a:ext>
            </a:extLst>
          </p:cNvPr>
          <p:cNvGrpSpPr/>
          <p:nvPr/>
        </p:nvGrpSpPr>
        <p:grpSpPr>
          <a:xfrm>
            <a:off x="14554200" y="647700"/>
            <a:ext cx="2579058" cy="619228"/>
            <a:chOff x="13194342" y="346812"/>
            <a:chExt cx="4140668" cy="994169"/>
          </a:xfrm>
        </p:grpSpPr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B5121EE0-778C-A8A7-8D04-FF2A148C999A}"/>
                </a:ext>
              </a:extLst>
            </p:cNvPr>
            <p:cNvSpPr/>
            <p:nvPr/>
          </p:nvSpPr>
          <p:spPr>
            <a:xfrm>
              <a:off x="13194342" y="346812"/>
              <a:ext cx="2274259" cy="994169"/>
            </a:xfrm>
            <a:custGeom>
              <a:avLst/>
              <a:gdLst/>
              <a:ahLst/>
              <a:cxnLst/>
              <a:rect l="l" t="t" r="r" b="b"/>
              <a:pathLst>
                <a:path w="2274259" h="994169">
                  <a:moveTo>
                    <a:pt x="0" y="0"/>
                  </a:moveTo>
                  <a:lnTo>
                    <a:pt x="2274258" y="0"/>
                  </a:lnTo>
                  <a:lnTo>
                    <a:pt x="2274258" y="994169"/>
                  </a:lnTo>
                  <a:lnTo>
                    <a:pt x="0" y="994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37681"/>
              </a:stretch>
            </a:blipFill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22D083B5-36D5-655E-8FD9-9371399E14AD}"/>
                </a:ext>
              </a:extLst>
            </p:cNvPr>
            <p:cNvSpPr/>
            <p:nvPr/>
          </p:nvSpPr>
          <p:spPr>
            <a:xfrm>
              <a:off x="15468600" y="647700"/>
              <a:ext cx="1866410" cy="524928"/>
            </a:xfrm>
            <a:custGeom>
              <a:avLst/>
              <a:gdLst/>
              <a:ahLst/>
              <a:cxnLst/>
              <a:rect l="l" t="t" r="r" b="b"/>
              <a:pathLst>
                <a:path w="1866410" h="524928">
                  <a:moveTo>
                    <a:pt x="0" y="0"/>
                  </a:moveTo>
                  <a:lnTo>
                    <a:pt x="1866411" y="0"/>
                  </a:lnTo>
                  <a:lnTo>
                    <a:pt x="1866411" y="524928"/>
                  </a:lnTo>
                  <a:lnTo>
                    <a:pt x="0" y="524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54700" y="-535860"/>
            <a:ext cx="8370874" cy="8148460"/>
            <a:chOff x="0" y="0"/>
            <a:chExt cx="406400" cy="395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395602"/>
            </a:xfrm>
            <a:custGeom>
              <a:avLst/>
              <a:gdLst/>
              <a:ahLst/>
              <a:cxnLst/>
              <a:rect l="l" t="t" r="r" b="b"/>
              <a:pathLst>
                <a:path w="406400" h="395602">
                  <a:moveTo>
                    <a:pt x="203200" y="0"/>
                  </a:moveTo>
                  <a:lnTo>
                    <a:pt x="406400" y="0"/>
                  </a:lnTo>
                  <a:lnTo>
                    <a:pt x="203200" y="395602"/>
                  </a:lnTo>
                  <a:lnTo>
                    <a:pt x="0" y="395602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28575"/>
              <a:ext cx="203200" cy="367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337300" y="-252757"/>
            <a:ext cx="13955763" cy="2816350"/>
            <a:chOff x="0" y="0"/>
            <a:chExt cx="2521774" cy="5089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1774" cy="508908"/>
            </a:xfrm>
            <a:custGeom>
              <a:avLst/>
              <a:gdLst/>
              <a:ahLst/>
              <a:cxnLst/>
              <a:rect l="l" t="t" r="r" b="b"/>
              <a:pathLst>
                <a:path w="2521774" h="508908">
                  <a:moveTo>
                    <a:pt x="203200" y="0"/>
                  </a:moveTo>
                  <a:lnTo>
                    <a:pt x="2521774" y="0"/>
                  </a:lnTo>
                  <a:lnTo>
                    <a:pt x="2318574" y="508908"/>
                  </a:lnTo>
                  <a:lnTo>
                    <a:pt x="0" y="50890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232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28575"/>
              <a:ext cx="2318574" cy="480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581218" y="1028700"/>
            <a:ext cx="9492478" cy="9862424"/>
            <a:chOff x="0" y="0"/>
            <a:chExt cx="460853" cy="4788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0853" cy="478814"/>
            </a:xfrm>
            <a:custGeom>
              <a:avLst/>
              <a:gdLst/>
              <a:ahLst/>
              <a:cxnLst/>
              <a:rect l="l" t="t" r="r" b="b"/>
              <a:pathLst>
                <a:path w="460853" h="478814">
                  <a:moveTo>
                    <a:pt x="203200" y="0"/>
                  </a:moveTo>
                  <a:lnTo>
                    <a:pt x="460853" y="0"/>
                  </a:lnTo>
                  <a:lnTo>
                    <a:pt x="257653" y="478814"/>
                  </a:lnTo>
                  <a:lnTo>
                    <a:pt x="0" y="478814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28575"/>
              <a:ext cx="257653" cy="450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65846" y="1738247"/>
            <a:ext cx="7477452" cy="340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41"/>
              </a:lnSpc>
            </a:pPr>
            <a:r>
              <a:rPr lang="en-US" sz="6265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Возврат</a:t>
            </a:r>
            <a:r>
              <a:rPr lang="en-US" sz="6265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l">
              <a:lnSpc>
                <a:spcPts val="6641"/>
              </a:lnSpc>
            </a:pPr>
            <a:r>
              <a:rPr lang="en-US" sz="6265" b="1" dirty="0">
                <a:solidFill>
                  <a:srgbClr val="6A28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</a:t>
            </a:r>
            <a:r>
              <a:rPr lang="en-US" sz="6265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265" b="1" dirty="0" err="1">
                <a:solidFill>
                  <a:srgbClr val="6A28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нормальности</a:t>
            </a:r>
            <a:r>
              <a:rPr lang="en-US" sz="6265" b="1" dirty="0">
                <a:solidFill>
                  <a:srgbClr val="6A28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</a:t>
            </a:r>
          </a:p>
          <a:p>
            <a:pPr algn="l">
              <a:lnSpc>
                <a:spcPts val="6641"/>
              </a:lnSpc>
            </a:pPr>
            <a:r>
              <a:rPr lang="en-US" sz="6265" b="1" dirty="0" err="1">
                <a:solidFill>
                  <a:srgbClr val="6A28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Надёжность</a:t>
            </a:r>
            <a:r>
              <a:rPr lang="en-US" sz="6265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l">
              <a:lnSpc>
                <a:spcPts val="6641"/>
              </a:lnSpc>
            </a:pPr>
            <a:r>
              <a:rPr lang="en-US" sz="6265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закрепилась</a:t>
            </a:r>
            <a:endParaRPr lang="en-US" sz="6265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402080" y="1212150"/>
            <a:ext cx="119119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Знание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2380"/>
              </a:lnSpc>
            </a:pP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выросло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2380"/>
              </a:lnSpc>
            </a:pP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(+15%)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69586" y="1117318"/>
            <a:ext cx="3368271" cy="147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Ассоциация «KGM = 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надёжная марка» выросла</a:t>
            </a:r>
          </a:p>
          <a:p>
            <a:pPr algn="l">
              <a:lnSpc>
                <a:spcPts val="2940"/>
              </a:lnSpc>
            </a:pPr>
            <a:endParaRPr lang="en-US" sz="2100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651971" y="1212150"/>
            <a:ext cx="1822406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200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Вдовиченков </a:t>
            </a:r>
          </a:p>
          <a:p>
            <a:pPr algn="l">
              <a:lnSpc>
                <a:spcPts val="2380"/>
              </a:lnSpc>
            </a:pPr>
            <a:r>
              <a:rPr lang="en-US" sz="200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= связан </a:t>
            </a:r>
          </a:p>
          <a:p>
            <a:pPr algn="l">
              <a:lnSpc>
                <a:spcPts val="2380"/>
              </a:lnSpc>
            </a:pPr>
            <a:r>
              <a:rPr lang="en-US" sz="200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с брендом</a:t>
            </a:r>
          </a:p>
        </p:txBody>
      </p:sp>
      <p:sp>
        <p:nvSpPr>
          <p:cNvPr id="16" name="Freeform 16"/>
          <p:cNvSpPr/>
          <p:nvPr/>
        </p:nvSpPr>
        <p:spPr>
          <a:xfrm flipH="1">
            <a:off x="12947448" y="1240725"/>
            <a:ext cx="164994" cy="269279"/>
          </a:xfrm>
          <a:custGeom>
            <a:avLst/>
            <a:gdLst/>
            <a:ahLst/>
            <a:cxnLst/>
            <a:rect l="l" t="t" r="r" b="b"/>
            <a:pathLst>
              <a:path w="164994" h="269279">
                <a:moveTo>
                  <a:pt x="164995" y="0"/>
                </a:moveTo>
                <a:lnTo>
                  <a:pt x="0" y="0"/>
                </a:lnTo>
                <a:lnTo>
                  <a:pt x="0" y="269278"/>
                </a:lnTo>
                <a:lnTo>
                  <a:pt x="164995" y="269278"/>
                </a:lnTo>
                <a:lnTo>
                  <a:pt x="1649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5201227" y="1240725"/>
            <a:ext cx="164994" cy="269279"/>
          </a:xfrm>
          <a:custGeom>
            <a:avLst/>
            <a:gdLst/>
            <a:ahLst/>
            <a:cxnLst/>
            <a:rect l="l" t="t" r="r" b="b"/>
            <a:pathLst>
              <a:path w="164994" h="269279">
                <a:moveTo>
                  <a:pt x="164994" y="0"/>
                </a:moveTo>
                <a:lnTo>
                  <a:pt x="0" y="0"/>
                </a:lnTo>
                <a:lnTo>
                  <a:pt x="0" y="269278"/>
                </a:lnTo>
                <a:lnTo>
                  <a:pt x="164994" y="269278"/>
                </a:lnTo>
                <a:lnTo>
                  <a:pt x="16499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9211212"/>
            <a:ext cx="3817076" cy="15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5"/>
              </a:lnSpc>
            </a:pPr>
            <a:r>
              <a:rPr lang="en-US" sz="94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Источник</a:t>
            </a:r>
            <a:r>
              <a:rPr lang="en-US" sz="94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94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ОнИн</a:t>
            </a:r>
            <a:r>
              <a:rPr lang="en-US" sz="94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Media Instinct Group, </a:t>
            </a:r>
            <a:r>
              <a:rPr lang="ru-RU" sz="94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</a:t>
            </a:r>
            <a:r>
              <a:rPr lang="en-US" sz="94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анные</a:t>
            </a:r>
            <a:r>
              <a:rPr lang="en-US" sz="94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KGM</a:t>
            </a:r>
          </a:p>
        </p:txBody>
      </p:sp>
      <p:sp>
        <p:nvSpPr>
          <p:cNvPr id="20" name="Freeform 20"/>
          <p:cNvSpPr/>
          <p:nvPr/>
        </p:nvSpPr>
        <p:spPr>
          <a:xfrm rot="-10800000">
            <a:off x="765846" y="1240725"/>
            <a:ext cx="410258" cy="269279"/>
          </a:xfrm>
          <a:custGeom>
            <a:avLst/>
            <a:gdLst/>
            <a:ahLst/>
            <a:cxnLst/>
            <a:rect l="l" t="t" r="r" b="b"/>
            <a:pathLst>
              <a:path w="410258" h="269279">
                <a:moveTo>
                  <a:pt x="0" y="0"/>
                </a:moveTo>
                <a:lnTo>
                  <a:pt x="410258" y="0"/>
                </a:lnTo>
                <a:lnTo>
                  <a:pt x="410258" y="269278"/>
                </a:lnTo>
                <a:lnTo>
                  <a:pt x="0" y="269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4181055" y="2732603"/>
            <a:ext cx="3486936" cy="2112603"/>
            <a:chOff x="0" y="0"/>
            <a:chExt cx="753215" cy="45634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53215" cy="456344"/>
            </a:xfrm>
            <a:custGeom>
              <a:avLst/>
              <a:gdLst/>
              <a:ahLst/>
              <a:cxnLst/>
              <a:rect l="l" t="t" r="r" b="b"/>
              <a:pathLst>
                <a:path w="753215" h="456344">
                  <a:moveTo>
                    <a:pt x="203200" y="0"/>
                  </a:moveTo>
                  <a:lnTo>
                    <a:pt x="753215" y="0"/>
                  </a:lnTo>
                  <a:lnTo>
                    <a:pt x="550015" y="456344"/>
                  </a:lnTo>
                  <a:lnTo>
                    <a:pt x="0" y="456344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28575"/>
              <a:ext cx="550015" cy="427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272799" y="2708959"/>
            <a:ext cx="3486936" cy="2112603"/>
            <a:chOff x="0" y="0"/>
            <a:chExt cx="753215" cy="45634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53215" cy="456344"/>
            </a:xfrm>
            <a:custGeom>
              <a:avLst/>
              <a:gdLst/>
              <a:ahLst/>
              <a:cxnLst/>
              <a:rect l="l" t="t" r="r" b="b"/>
              <a:pathLst>
                <a:path w="753215" h="456344">
                  <a:moveTo>
                    <a:pt x="203200" y="0"/>
                  </a:moveTo>
                  <a:lnTo>
                    <a:pt x="753215" y="0"/>
                  </a:lnTo>
                  <a:lnTo>
                    <a:pt x="550015" y="456344"/>
                  </a:lnTo>
                  <a:lnTo>
                    <a:pt x="0" y="456344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28575"/>
              <a:ext cx="550015" cy="427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337300" y="2708959"/>
            <a:ext cx="3486936" cy="2136247"/>
            <a:chOff x="0" y="0"/>
            <a:chExt cx="753215" cy="4614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53215" cy="461452"/>
            </a:xfrm>
            <a:custGeom>
              <a:avLst/>
              <a:gdLst/>
              <a:ahLst/>
              <a:cxnLst/>
              <a:rect l="l" t="t" r="r" b="b"/>
              <a:pathLst>
                <a:path w="753215" h="461452">
                  <a:moveTo>
                    <a:pt x="203200" y="0"/>
                  </a:moveTo>
                  <a:lnTo>
                    <a:pt x="753215" y="0"/>
                  </a:lnTo>
                  <a:lnTo>
                    <a:pt x="550015" y="461452"/>
                  </a:lnTo>
                  <a:lnTo>
                    <a:pt x="0" y="461452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101600" y="28575"/>
              <a:ext cx="550015" cy="432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020058" y="2725166"/>
            <a:ext cx="1874571" cy="2123160"/>
            <a:chOff x="-199003" y="-101691"/>
            <a:chExt cx="2499428" cy="2830881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99003" y="-101691"/>
              <a:ext cx="2388036" cy="1393021"/>
            </a:xfrm>
            <a:prstGeom prst="rect">
              <a:avLst/>
            </a:prstGeom>
          </p:spPr>
        </p:pic>
        <p:sp>
          <p:nvSpPr>
            <p:cNvPr id="32" name="TextBox 32"/>
            <p:cNvSpPr txBox="1"/>
            <p:nvPr/>
          </p:nvSpPr>
          <p:spPr>
            <a:xfrm>
              <a:off x="131567" y="1111481"/>
              <a:ext cx="942268" cy="721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89"/>
                </a:lnSpc>
              </a:pPr>
              <a:r>
                <a:rPr lang="en-US" sz="327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38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31568" y="1870748"/>
              <a:ext cx="1994685" cy="8584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742"/>
                </a:lnSpc>
              </a:pPr>
              <a:r>
                <a:rPr lang="en-US" sz="14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Знают</a:t>
              </a:r>
              <a:r>
                <a:rPr lang="en-US" sz="14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</a:t>
              </a:r>
              <a:r>
                <a:rPr lang="en-US" sz="14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</a:p>
            <a:p>
              <a:pPr algn="l">
                <a:lnSpc>
                  <a:spcPts val="1742"/>
                </a:lnSpc>
              </a:pPr>
              <a:r>
                <a:rPr lang="en-US" sz="14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ребрендинге</a:t>
              </a:r>
              <a:endParaRPr lang="en-US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1742"/>
                </a:lnSpc>
              </a:pPr>
              <a:endParaRPr lang="en-US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399149" y="1357623"/>
              <a:ext cx="389477" cy="463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33"/>
                </a:lnSpc>
              </a:pPr>
              <a:r>
                <a:rPr lang="en-US" sz="2095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%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879097" y="1385149"/>
              <a:ext cx="389477" cy="463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33"/>
                </a:lnSpc>
              </a:pPr>
              <a:r>
                <a:rPr lang="en-US" sz="2095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.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980733" y="1127090"/>
              <a:ext cx="552791" cy="721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89"/>
                </a:lnSpc>
              </a:pPr>
              <a:r>
                <a:rPr lang="en-US" sz="327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276827" y="-19050"/>
              <a:ext cx="1023598" cy="213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5"/>
                </a:lnSpc>
              </a:pPr>
              <a:r>
                <a:rPr lang="en-US" sz="967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+20,5%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992546" y="2796287"/>
            <a:ext cx="1904102" cy="1994162"/>
            <a:chOff x="-191123" y="-97664"/>
            <a:chExt cx="2538803" cy="2658883"/>
          </a:xfrm>
        </p:grpSpPr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91123" y="-97664"/>
              <a:ext cx="2293471" cy="1337858"/>
            </a:xfrm>
            <a:prstGeom prst="rect">
              <a:avLst/>
            </a:prstGeom>
          </p:spPr>
        </p:pic>
        <p:sp>
          <p:nvSpPr>
            <p:cNvPr id="40" name="TextBox 40"/>
            <p:cNvSpPr txBox="1"/>
            <p:nvPr/>
          </p:nvSpPr>
          <p:spPr>
            <a:xfrm>
              <a:off x="319786" y="982397"/>
              <a:ext cx="904955" cy="704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08"/>
                </a:lnSpc>
              </a:pPr>
              <a:r>
                <a:rPr lang="en-US" sz="314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41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319787" y="1702778"/>
              <a:ext cx="1784869" cy="858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39"/>
                </a:lnSpc>
              </a:pPr>
              <a:r>
                <a:rPr lang="en-US" sz="14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Знают</a:t>
              </a:r>
              <a:r>
                <a:rPr lang="en-US" sz="14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</a:p>
            <a:p>
              <a:pPr algn="l">
                <a:lnSpc>
                  <a:spcPts val="1739"/>
                </a:lnSpc>
              </a:pPr>
              <a:r>
                <a:rPr lang="en-US" sz="14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логотип</a:t>
              </a:r>
              <a:endParaRPr lang="en-US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1739"/>
                </a:lnSpc>
              </a:pPr>
              <a:endParaRPr lang="en-US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537173" y="1229071"/>
              <a:ext cx="374054" cy="4464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6"/>
                </a:lnSpc>
              </a:pPr>
              <a:r>
                <a:rPr lang="en-US" sz="2012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%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037714" y="1255507"/>
              <a:ext cx="374054" cy="4464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6"/>
                </a:lnSpc>
              </a:pPr>
              <a:r>
                <a:rPr lang="en-US" sz="2012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.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135326" y="997387"/>
              <a:ext cx="530901" cy="704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08"/>
                </a:lnSpc>
              </a:pPr>
              <a:r>
                <a:rPr lang="en-US" sz="314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364616" y="-28575"/>
              <a:ext cx="983064" cy="215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1"/>
                </a:lnSpc>
              </a:pPr>
              <a:r>
                <a:rPr lang="en-US" sz="929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+5%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9175884" y="2872439"/>
            <a:ext cx="1811165" cy="1747584"/>
            <a:chOff x="-188122" y="-96131"/>
            <a:chExt cx="2414888" cy="2330111"/>
          </a:xfrm>
        </p:grpSpPr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88122" y="-96131"/>
              <a:ext cx="2257462" cy="1316853"/>
            </a:xfrm>
            <a:prstGeom prst="rect">
              <a:avLst/>
            </a:prstGeom>
          </p:spPr>
        </p:pic>
        <p:sp>
          <p:nvSpPr>
            <p:cNvPr id="48" name="TextBox 48"/>
            <p:cNvSpPr txBox="1"/>
            <p:nvPr/>
          </p:nvSpPr>
          <p:spPr>
            <a:xfrm>
              <a:off x="524550" y="1000223"/>
              <a:ext cx="890746" cy="694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38"/>
                </a:lnSpc>
              </a:pPr>
              <a:r>
                <a:rPr lang="en-US" sz="3099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15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566127" y="1666218"/>
              <a:ext cx="1012860" cy="567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1"/>
                </a:lnSpc>
              </a:pPr>
              <a:r>
                <a:rPr lang="en-US" sz="14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Знают</a:t>
              </a:r>
              <a:r>
                <a:rPr lang="en-US" sz="14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KGM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1075047" y="1196110"/>
              <a:ext cx="368181" cy="440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72"/>
                </a:lnSpc>
              </a:pPr>
              <a:r>
                <a:rPr lang="en-US" sz="198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%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1259137" y="-19050"/>
              <a:ext cx="967629" cy="203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80"/>
                </a:lnSpc>
              </a:pPr>
              <a:r>
                <a:rPr lang="en-US" sz="914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+15%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8388340" y="-2142566"/>
            <a:ext cx="13955763" cy="2816350"/>
            <a:chOff x="0" y="0"/>
            <a:chExt cx="2521774" cy="508908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2521774" cy="508908"/>
            </a:xfrm>
            <a:custGeom>
              <a:avLst/>
              <a:gdLst/>
              <a:ahLst/>
              <a:cxnLst/>
              <a:rect l="l" t="t" r="r" b="b"/>
              <a:pathLst>
                <a:path w="2521774" h="508908">
                  <a:moveTo>
                    <a:pt x="203200" y="0"/>
                  </a:moveTo>
                  <a:lnTo>
                    <a:pt x="2521774" y="0"/>
                  </a:lnTo>
                  <a:lnTo>
                    <a:pt x="2318574" y="508908"/>
                  </a:lnTo>
                  <a:lnTo>
                    <a:pt x="0" y="50890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70607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101600" y="28575"/>
              <a:ext cx="2318574" cy="480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aphicFrame>
        <p:nvGraphicFramePr>
          <p:cNvPr id="55" name="Диаграмма 3">
            <a:extLst>
              <a:ext uri="{FF2B5EF4-FFF2-40B4-BE49-F238E27FC236}">
                <a16:creationId xmlns:a16="http://schemas.microsoft.com/office/drawing/2014/main" id="{E3A69C84-3442-A78F-5D93-879B92BBDC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145221"/>
              </p:ext>
            </p:extLst>
          </p:nvPr>
        </p:nvGraphicFramePr>
        <p:xfrm>
          <a:off x="734687" y="4582957"/>
          <a:ext cx="15240000" cy="4419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23699" y="-308926"/>
            <a:ext cx="12261600" cy="8224850"/>
            <a:chOff x="0" y="0"/>
            <a:chExt cx="406400" cy="272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272605"/>
            </a:xfrm>
            <a:custGeom>
              <a:avLst/>
              <a:gdLst/>
              <a:ahLst/>
              <a:cxnLst/>
              <a:rect l="l" t="t" r="r" b="b"/>
              <a:pathLst>
                <a:path w="406400" h="272605">
                  <a:moveTo>
                    <a:pt x="203200" y="0"/>
                  </a:moveTo>
                  <a:lnTo>
                    <a:pt x="406400" y="0"/>
                  </a:lnTo>
                  <a:lnTo>
                    <a:pt x="203200" y="272605"/>
                  </a:lnTo>
                  <a:lnTo>
                    <a:pt x="0" y="272605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28575"/>
              <a:ext cx="203200" cy="244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29868" y="4707958"/>
            <a:ext cx="12261600" cy="8224850"/>
            <a:chOff x="0" y="0"/>
            <a:chExt cx="406400" cy="2726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272605"/>
            </a:xfrm>
            <a:custGeom>
              <a:avLst/>
              <a:gdLst/>
              <a:ahLst/>
              <a:cxnLst/>
              <a:rect l="l" t="t" r="r" b="b"/>
              <a:pathLst>
                <a:path w="406400" h="272605">
                  <a:moveTo>
                    <a:pt x="203200" y="0"/>
                  </a:moveTo>
                  <a:lnTo>
                    <a:pt x="406400" y="0"/>
                  </a:lnTo>
                  <a:lnTo>
                    <a:pt x="203200" y="272605"/>
                  </a:lnTo>
                  <a:lnTo>
                    <a:pt x="0" y="272605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28575"/>
              <a:ext cx="203200" cy="244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4700503" y="3455506"/>
            <a:ext cx="13844503" cy="1548583"/>
            <a:chOff x="0" y="0"/>
            <a:chExt cx="2501669" cy="2798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1669" cy="279825"/>
            </a:xfrm>
            <a:custGeom>
              <a:avLst/>
              <a:gdLst/>
              <a:ahLst/>
              <a:cxnLst/>
              <a:rect l="l" t="t" r="r" b="b"/>
              <a:pathLst>
                <a:path w="2501669" h="279825">
                  <a:moveTo>
                    <a:pt x="203200" y="0"/>
                  </a:moveTo>
                  <a:lnTo>
                    <a:pt x="2501669" y="0"/>
                  </a:lnTo>
                  <a:lnTo>
                    <a:pt x="2298469" y="279825"/>
                  </a:lnTo>
                  <a:lnTo>
                    <a:pt x="0" y="279825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28575"/>
              <a:ext cx="2298469" cy="251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21173" y="1023062"/>
            <a:ext cx="2274259" cy="994169"/>
          </a:xfrm>
          <a:custGeom>
            <a:avLst/>
            <a:gdLst/>
            <a:ahLst/>
            <a:cxnLst/>
            <a:rect l="l" t="t" r="r" b="b"/>
            <a:pathLst>
              <a:path w="2274259" h="994169">
                <a:moveTo>
                  <a:pt x="0" y="0"/>
                </a:moveTo>
                <a:lnTo>
                  <a:pt x="2274259" y="0"/>
                </a:lnTo>
                <a:lnTo>
                  <a:pt x="2274259" y="994169"/>
                </a:lnTo>
                <a:lnTo>
                  <a:pt x="0" y="99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7681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90600" y="4057801"/>
            <a:ext cx="7001168" cy="70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19"/>
              </a:lnSpc>
            </a:pPr>
            <a:r>
              <a:rPr lang="en-US" sz="415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Смысл побеждает шум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715865"/>
            <a:ext cx="2536640" cy="322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232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Вывод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1172" y="5438789"/>
            <a:ext cx="7718028" cy="1768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Мы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продолжаем возвращать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людям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чувство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«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как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раньше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».</a:t>
            </a:r>
          </a:p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KGM </a:t>
            </a:r>
            <a:r>
              <a:rPr lang="ru-RU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уже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воспринимается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как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надёжная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марка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lang="ru-RU" sz="2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800"/>
              </a:lnSpc>
            </a:pP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Это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и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есть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нормальность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2800"/>
              </a:lnSpc>
            </a:pPr>
            <a:endParaRPr lang="en-US" sz="2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7850417" y="-203373"/>
            <a:ext cx="10771529" cy="10726807"/>
            <a:chOff x="0" y="0"/>
            <a:chExt cx="572904" cy="5705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72904" cy="570525"/>
            </a:xfrm>
            <a:custGeom>
              <a:avLst/>
              <a:gdLst/>
              <a:ahLst/>
              <a:cxnLst/>
              <a:rect l="l" t="t" r="r" b="b"/>
              <a:pathLst>
                <a:path w="572904" h="570525">
                  <a:moveTo>
                    <a:pt x="0" y="0"/>
                  </a:moveTo>
                  <a:lnTo>
                    <a:pt x="369704" y="0"/>
                  </a:lnTo>
                  <a:lnTo>
                    <a:pt x="572904" y="285263"/>
                  </a:lnTo>
                  <a:lnTo>
                    <a:pt x="369704" y="570525"/>
                  </a:lnTo>
                  <a:lnTo>
                    <a:pt x="0" y="570525"/>
                  </a:lnTo>
                  <a:lnTo>
                    <a:pt x="203200" y="285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6133" r="-66133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3460470" y="1207482"/>
            <a:ext cx="1866410" cy="524928"/>
          </a:xfrm>
          <a:custGeom>
            <a:avLst/>
            <a:gdLst/>
            <a:ahLst/>
            <a:cxnLst/>
            <a:rect l="l" t="t" r="r" b="b"/>
            <a:pathLst>
              <a:path w="1866410" h="524928">
                <a:moveTo>
                  <a:pt x="0" y="0"/>
                </a:moveTo>
                <a:lnTo>
                  <a:pt x="1866411" y="0"/>
                </a:lnTo>
                <a:lnTo>
                  <a:pt x="1866411" y="524928"/>
                </a:lnTo>
                <a:lnTo>
                  <a:pt x="0" y="524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12348" y="-310291"/>
            <a:ext cx="8370874" cy="8148460"/>
            <a:chOff x="0" y="0"/>
            <a:chExt cx="406400" cy="395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395602"/>
            </a:xfrm>
            <a:custGeom>
              <a:avLst/>
              <a:gdLst/>
              <a:ahLst/>
              <a:cxnLst/>
              <a:rect l="l" t="t" r="r" b="b"/>
              <a:pathLst>
                <a:path w="406400" h="395602">
                  <a:moveTo>
                    <a:pt x="203200" y="0"/>
                  </a:moveTo>
                  <a:lnTo>
                    <a:pt x="406400" y="0"/>
                  </a:lnTo>
                  <a:lnTo>
                    <a:pt x="203200" y="395602"/>
                  </a:lnTo>
                  <a:lnTo>
                    <a:pt x="0" y="395602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28575"/>
              <a:ext cx="203200" cy="367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70179" y="2138540"/>
            <a:ext cx="8370874" cy="8148460"/>
            <a:chOff x="0" y="0"/>
            <a:chExt cx="406400" cy="3956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395602"/>
            </a:xfrm>
            <a:custGeom>
              <a:avLst/>
              <a:gdLst/>
              <a:ahLst/>
              <a:cxnLst/>
              <a:rect l="l" t="t" r="r" b="b"/>
              <a:pathLst>
                <a:path w="406400" h="395602">
                  <a:moveTo>
                    <a:pt x="203200" y="0"/>
                  </a:moveTo>
                  <a:lnTo>
                    <a:pt x="406400" y="0"/>
                  </a:lnTo>
                  <a:lnTo>
                    <a:pt x="203200" y="395602"/>
                  </a:lnTo>
                  <a:lnTo>
                    <a:pt x="0" y="395602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28575"/>
              <a:ext cx="203200" cy="367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999914" y="3159988"/>
            <a:ext cx="6067801" cy="1900863"/>
            <a:chOff x="0" y="0"/>
            <a:chExt cx="1270397" cy="3979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0397" cy="397978"/>
            </a:xfrm>
            <a:custGeom>
              <a:avLst/>
              <a:gdLst/>
              <a:ahLst/>
              <a:cxnLst/>
              <a:rect l="l" t="t" r="r" b="b"/>
              <a:pathLst>
                <a:path w="1270397" h="397978">
                  <a:moveTo>
                    <a:pt x="203200" y="0"/>
                  </a:moveTo>
                  <a:lnTo>
                    <a:pt x="1270397" y="0"/>
                  </a:lnTo>
                  <a:lnTo>
                    <a:pt x="1067197" y="397978"/>
                  </a:lnTo>
                  <a:lnTo>
                    <a:pt x="0" y="39797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232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28575"/>
              <a:ext cx="1067197" cy="369403"/>
            </a:xfrm>
            <a:prstGeom prst="rect">
              <a:avLst/>
            </a:prstGeom>
          </p:spPr>
          <p:txBody>
            <a:bodyPr lIns="45891" tIns="45891" rIns="45891" bIns="45891" rtlCol="0" anchor="ctr"/>
            <a:lstStyle/>
            <a:p>
              <a:pPr algn="ctr">
                <a:lnSpc>
                  <a:spcPts val="2649"/>
                </a:lnSpc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70590" y="7296802"/>
            <a:ext cx="6080284" cy="1761968"/>
            <a:chOff x="0" y="0"/>
            <a:chExt cx="1373362" cy="3979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73362" cy="397978"/>
            </a:xfrm>
            <a:custGeom>
              <a:avLst/>
              <a:gdLst/>
              <a:ahLst/>
              <a:cxnLst/>
              <a:rect l="l" t="t" r="r" b="b"/>
              <a:pathLst>
                <a:path w="1373362" h="397978">
                  <a:moveTo>
                    <a:pt x="203200" y="0"/>
                  </a:moveTo>
                  <a:lnTo>
                    <a:pt x="1373362" y="0"/>
                  </a:lnTo>
                  <a:lnTo>
                    <a:pt x="1170162" y="397978"/>
                  </a:lnTo>
                  <a:lnTo>
                    <a:pt x="0" y="39797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232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1600" y="28575"/>
              <a:ext cx="1170162" cy="369403"/>
            </a:xfrm>
            <a:prstGeom prst="rect">
              <a:avLst/>
            </a:prstGeom>
          </p:spPr>
          <p:txBody>
            <a:bodyPr lIns="45891" tIns="45891" rIns="45891" bIns="45891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94087" y="7525913"/>
            <a:ext cx="1517085" cy="1303745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2E2C4E">
                    <a:alpha val="100000"/>
                  </a:srgbClr>
                </a:gs>
                <a:gs pos="100000">
                  <a:srgbClr val="7D1E7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45891" tIns="45891" rIns="45891" bIns="45891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864821" y="3354550"/>
            <a:ext cx="1636676" cy="1406518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2E2C4E">
                    <a:alpha val="100000"/>
                  </a:srgbClr>
                </a:gs>
                <a:gs pos="100000">
                  <a:srgbClr val="7D1E7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45891" tIns="45891" rIns="45891" bIns="45891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1703432" y="3189796"/>
            <a:ext cx="4272718" cy="3165317"/>
            <a:chOff x="0" y="0"/>
            <a:chExt cx="534005" cy="39560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005" cy="395602"/>
            </a:xfrm>
            <a:custGeom>
              <a:avLst/>
              <a:gdLst/>
              <a:ahLst/>
              <a:cxnLst/>
              <a:rect l="l" t="t" r="r" b="b"/>
              <a:pathLst>
                <a:path w="534005" h="395602">
                  <a:moveTo>
                    <a:pt x="203200" y="0"/>
                  </a:moveTo>
                  <a:lnTo>
                    <a:pt x="534005" y="0"/>
                  </a:lnTo>
                  <a:lnTo>
                    <a:pt x="330805" y="395602"/>
                  </a:lnTo>
                  <a:lnTo>
                    <a:pt x="0" y="395602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28575"/>
              <a:ext cx="330805" cy="367027"/>
            </a:xfrm>
            <a:prstGeom prst="rect">
              <a:avLst/>
            </a:prstGeom>
          </p:spPr>
          <p:txBody>
            <a:bodyPr lIns="45891" tIns="45891" rIns="45891" bIns="45891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083778" y="5253071"/>
            <a:ext cx="6080284" cy="1804602"/>
            <a:chOff x="0" y="0"/>
            <a:chExt cx="1373362" cy="40760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73362" cy="407608"/>
            </a:xfrm>
            <a:custGeom>
              <a:avLst/>
              <a:gdLst/>
              <a:ahLst/>
              <a:cxnLst/>
              <a:rect l="l" t="t" r="r" b="b"/>
              <a:pathLst>
                <a:path w="1373362" h="407608">
                  <a:moveTo>
                    <a:pt x="203200" y="0"/>
                  </a:moveTo>
                  <a:lnTo>
                    <a:pt x="1373362" y="0"/>
                  </a:lnTo>
                  <a:lnTo>
                    <a:pt x="1170162" y="407608"/>
                  </a:lnTo>
                  <a:lnTo>
                    <a:pt x="0" y="40760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232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28575"/>
              <a:ext cx="1170162" cy="379033"/>
            </a:xfrm>
            <a:prstGeom prst="rect">
              <a:avLst/>
            </a:prstGeom>
          </p:spPr>
          <p:txBody>
            <a:bodyPr lIns="45891" tIns="45891" rIns="45891" bIns="45891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850055" y="5524818"/>
            <a:ext cx="1517085" cy="1303745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2E2C4E">
                    <a:alpha val="100000"/>
                  </a:srgbClr>
                </a:gs>
                <a:gs pos="100000">
                  <a:srgbClr val="7D1E7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45891" tIns="45891" rIns="45891" bIns="45891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447917" y="7934641"/>
            <a:ext cx="758163" cy="508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8"/>
              </a:lnSpc>
            </a:pPr>
            <a:r>
              <a:rPr lang="en-US" sz="3678" b="1" i="1" dirty="0">
                <a:solidFill>
                  <a:srgbClr val="FFFFFF"/>
                </a:solidFill>
                <a:latin typeface="Proxima Nova Bold Italics"/>
                <a:ea typeface="Proxima Nova Bold Italics"/>
                <a:cs typeface="Proxima Nova Bold Italics"/>
                <a:sym typeface="Proxima Nova Bold Italics"/>
              </a:rPr>
              <a:t>0</a:t>
            </a:r>
            <a:r>
              <a:rPr lang="ru-RU" sz="3678" b="1" i="1" dirty="0">
                <a:solidFill>
                  <a:srgbClr val="FFFFFF"/>
                </a:solidFill>
                <a:latin typeface="Proxima Nova Bold Italics"/>
                <a:ea typeface="Proxima Nova Bold Italics"/>
                <a:cs typeface="Proxima Nova Bold Italics"/>
                <a:sym typeface="Proxima Nova Bold Italics"/>
              </a:rPr>
              <a:t>3</a:t>
            </a:r>
            <a:endParaRPr lang="en-US" sz="3678" b="1" i="1" dirty="0">
              <a:solidFill>
                <a:srgbClr val="FFFFFF"/>
              </a:solidFill>
              <a:latin typeface="Proxima Nova Bold Italics"/>
              <a:ea typeface="Proxima Nova Bold Italics"/>
              <a:cs typeface="Proxima Nova Bold Italics"/>
              <a:sym typeface="Proxima Nova Bold Itali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233458" y="3782219"/>
            <a:ext cx="817929" cy="5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968" b="1" i="1" dirty="0">
                <a:solidFill>
                  <a:srgbClr val="FFFFFF"/>
                </a:solidFill>
                <a:latin typeface="Proxima Nova Bold Italics"/>
                <a:ea typeface="Proxima Nova Bold Italics"/>
                <a:cs typeface="Proxima Nova Bold Italics"/>
                <a:sym typeface="Proxima Nova Bold Italics"/>
              </a:rPr>
              <a:t>0</a:t>
            </a:r>
            <a:r>
              <a:rPr lang="ru-RU" sz="3968" b="1" i="1" dirty="0">
                <a:solidFill>
                  <a:srgbClr val="FFFFFF"/>
                </a:solidFill>
                <a:latin typeface="Proxima Nova Bold Italics"/>
                <a:ea typeface="Proxima Nova Bold Italics"/>
                <a:cs typeface="Proxima Nova Bold Italics"/>
                <a:sym typeface="Proxima Nova Bold Italics"/>
              </a:rPr>
              <a:t>1</a:t>
            </a:r>
            <a:endParaRPr lang="en-US" sz="3968" b="1" i="1" dirty="0">
              <a:solidFill>
                <a:srgbClr val="FFFFFF"/>
              </a:solidFill>
              <a:latin typeface="Proxima Nova Bold Italics"/>
              <a:ea typeface="Proxima Nova Bold Italics"/>
              <a:cs typeface="Proxima Nova Bold Italics"/>
              <a:sym typeface="Proxima Nova Bold Italic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203885" y="5933545"/>
            <a:ext cx="758163" cy="508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8"/>
              </a:lnSpc>
            </a:pPr>
            <a:r>
              <a:rPr lang="en-US" sz="3678" b="1" i="1">
                <a:solidFill>
                  <a:srgbClr val="FFFFFF"/>
                </a:solidFill>
                <a:latin typeface="Proxima Nova Bold Italics"/>
                <a:ea typeface="Proxima Nova Bold Italics"/>
                <a:cs typeface="Proxima Nova Bold Italics"/>
                <a:sym typeface="Proxima Nova Bold Italics"/>
              </a:rPr>
              <a:t>02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810032" y="1738886"/>
            <a:ext cx="7446118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9"/>
              </a:lnSpc>
            </a:pPr>
            <a:r>
              <a:rPr lang="en-US" sz="69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Три</a:t>
            </a:r>
            <a:r>
              <a:rPr lang="en-US" sz="69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9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вызова</a:t>
            </a:r>
            <a:endParaRPr lang="en-US" sz="6999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971800" y="7734300"/>
            <a:ext cx="4129845" cy="94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Запуск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бренда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KGM </a:t>
            </a:r>
          </a:p>
          <a:p>
            <a:pPr algn="l">
              <a:lnSpc>
                <a:spcPts val="2520"/>
              </a:lnSpc>
            </a:pP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4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модели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: Torres, Tivoli, Korando, Rexton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921921" y="5847820"/>
            <a:ext cx="3164679" cy="945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Новое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2520"/>
              </a:lnSpc>
            </a:pPr>
            <a:r>
              <a:rPr lang="ru-RU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п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озиционирование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KGM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24400" y="3619500"/>
            <a:ext cx="3067120" cy="94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Ребрендинг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ru-RU" sz="2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20"/>
              </a:lnSpc>
            </a:pP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на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базе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истории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SsangYong</a:t>
            </a:r>
          </a:p>
        </p:txBody>
      </p:sp>
      <p:sp>
        <p:nvSpPr>
          <p:cNvPr id="38" name="Freeform 38"/>
          <p:cNvSpPr/>
          <p:nvPr/>
        </p:nvSpPr>
        <p:spPr>
          <a:xfrm>
            <a:off x="13608002" y="8531731"/>
            <a:ext cx="2123372" cy="943727"/>
          </a:xfrm>
          <a:custGeom>
            <a:avLst/>
            <a:gdLst/>
            <a:ahLst/>
            <a:cxnLst/>
            <a:rect l="l" t="t" r="r" b="b"/>
            <a:pathLst>
              <a:path w="2123372" h="943727">
                <a:moveTo>
                  <a:pt x="0" y="0"/>
                </a:moveTo>
                <a:lnTo>
                  <a:pt x="2123372" y="0"/>
                </a:lnTo>
                <a:lnTo>
                  <a:pt x="2123372" y="943726"/>
                </a:lnTo>
                <a:lnTo>
                  <a:pt x="0" y="9437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9983"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5731374" y="8741130"/>
            <a:ext cx="1866410" cy="524928"/>
          </a:xfrm>
          <a:custGeom>
            <a:avLst/>
            <a:gdLst/>
            <a:ahLst/>
            <a:cxnLst/>
            <a:rect l="l" t="t" r="r" b="b"/>
            <a:pathLst>
              <a:path w="1866410" h="524928">
                <a:moveTo>
                  <a:pt x="0" y="0"/>
                </a:moveTo>
                <a:lnTo>
                  <a:pt x="1866411" y="0"/>
                </a:lnTo>
                <a:lnTo>
                  <a:pt x="1866411" y="524928"/>
                </a:lnTo>
                <a:lnTo>
                  <a:pt x="0" y="524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F5DADC0-2F8C-EC1F-7A69-8400397A8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333500"/>
            <a:ext cx="15770077" cy="79096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03547" y="760864"/>
            <a:ext cx="9668774" cy="9729912"/>
            <a:chOff x="0" y="0"/>
            <a:chExt cx="577873" cy="5815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7873" cy="581527"/>
            </a:xfrm>
            <a:custGeom>
              <a:avLst/>
              <a:gdLst/>
              <a:ahLst/>
              <a:cxnLst/>
              <a:rect l="l" t="t" r="r" b="b"/>
              <a:pathLst>
                <a:path w="577873" h="581527">
                  <a:moveTo>
                    <a:pt x="203200" y="0"/>
                  </a:moveTo>
                  <a:lnTo>
                    <a:pt x="577873" y="0"/>
                  </a:lnTo>
                  <a:lnTo>
                    <a:pt x="374673" y="581527"/>
                  </a:lnTo>
                  <a:lnTo>
                    <a:pt x="0" y="581527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28575"/>
              <a:ext cx="374673" cy="552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00BE498-CB67-B64C-8FB5-FBA8521B3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" b="6266"/>
          <a:stretch>
            <a:fillRect/>
          </a:stretch>
        </p:blipFill>
        <p:spPr>
          <a:xfrm>
            <a:off x="11353800" y="0"/>
            <a:ext cx="9662746" cy="1044734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9677184" y="1028700"/>
            <a:ext cx="3344106" cy="2418546"/>
            <a:chOff x="0" y="0"/>
            <a:chExt cx="722362" cy="5224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2362" cy="522431"/>
            </a:xfrm>
            <a:custGeom>
              <a:avLst/>
              <a:gdLst/>
              <a:ahLst/>
              <a:cxnLst/>
              <a:rect l="l" t="t" r="r" b="b"/>
              <a:pathLst>
                <a:path w="722362" h="522431">
                  <a:moveTo>
                    <a:pt x="203200" y="0"/>
                  </a:moveTo>
                  <a:lnTo>
                    <a:pt x="722362" y="0"/>
                  </a:lnTo>
                  <a:lnTo>
                    <a:pt x="519162" y="522431"/>
                  </a:lnTo>
                  <a:lnTo>
                    <a:pt x="0" y="5224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28575"/>
              <a:ext cx="519162" cy="493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761935" y="5247525"/>
            <a:ext cx="10282420" cy="2081555"/>
            <a:chOff x="0" y="0"/>
            <a:chExt cx="2470720" cy="50016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70720" cy="500168"/>
            </a:xfrm>
            <a:custGeom>
              <a:avLst/>
              <a:gdLst/>
              <a:ahLst/>
              <a:cxnLst/>
              <a:rect l="l" t="t" r="r" b="b"/>
              <a:pathLst>
                <a:path w="2470720" h="500168">
                  <a:moveTo>
                    <a:pt x="203200" y="0"/>
                  </a:moveTo>
                  <a:lnTo>
                    <a:pt x="2470720" y="0"/>
                  </a:lnTo>
                  <a:lnTo>
                    <a:pt x="2267520" y="500168"/>
                  </a:lnTo>
                  <a:lnTo>
                    <a:pt x="0" y="50016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232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28575"/>
              <a:ext cx="2267520" cy="471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963109" y="5712519"/>
            <a:ext cx="140845" cy="229866"/>
          </a:xfrm>
          <a:custGeom>
            <a:avLst/>
            <a:gdLst/>
            <a:ahLst/>
            <a:cxnLst/>
            <a:rect l="l" t="t" r="r" b="b"/>
            <a:pathLst>
              <a:path w="140845" h="229866">
                <a:moveTo>
                  <a:pt x="140845" y="0"/>
                </a:moveTo>
                <a:lnTo>
                  <a:pt x="0" y="0"/>
                </a:lnTo>
                <a:lnTo>
                  <a:pt x="0" y="229865"/>
                </a:lnTo>
                <a:lnTo>
                  <a:pt x="140845" y="229865"/>
                </a:lnTo>
                <a:lnTo>
                  <a:pt x="14084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933776" y="6346310"/>
            <a:ext cx="140845" cy="229866"/>
          </a:xfrm>
          <a:custGeom>
            <a:avLst/>
            <a:gdLst/>
            <a:ahLst/>
            <a:cxnLst/>
            <a:rect l="l" t="t" r="r" b="b"/>
            <a:pathLst>
              <a:path w="140845" h="229866">
                <a:moveTo>
                  <a:pt x="140845" y="0"/>
                </a:moveTo>
                <a:lnTo>
                  <a:pt x="0" y="0"/>
                </a:lnTo>
                <a:lnTo>
                  <a:pt x="0" y="229866"/>
                </a:lnTo>
                <a:lnTo>
                  <a:pt x="140845" y="229866"/>
                </a:lnTo>
                <a:lnTo>
                  <a:pt x="14084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31677" y="760864"/>
            <a:ext cx="2008296" cy="875714"/>
          </a:xfrm>
          <a:custGeom>
            <a:avLst/>
            <a:gdLst/>
            <a:ahLst/>
            <a:cxnLst/>
            <a:rect l="l" t="t" r="r" b="b"/>
            <a:pathLst>
              <a:path w="2008296" h="875714">
                <a:moveTo>
                  <a:pt x="0" y="0"/>
                </a:moveTo>
                <a:lnTo>
                  <a:pt x="2008296" y="0"/>
                </a:lnTo>
                <a:lnTo>
                  <a:pt x="2008296" y="875714"/>
                </a:lnTo>
                <a:lnTo>
                  <a:pt x="0" y="8757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37338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839973" y="936257"/>
            <a:ext cx="1866410" cy="524928"/>
          </a:xfrm>
          <a:custGeom>
            <a:avLst/>
            <a:gdLst/>
            <a:ahLst/>
            <a:cxnLst/>
            <a:rect l="l" t="t" r="r" b="b"/>
            <a:pathLst>
              <a:path w="1866410" h="524928">
                <a:moveTo>
                  <a:pt x="0" y="0"/>
                </a:moveTo>
                <a:lnTo>
                  <a:pt x="1866411" y="0"/>
                </a:lnTo>
                <a:lnTo>
                  <a:pt x="1866411" y="524928"/>
                </a:lnTo>
                <a:lnTo>
                  <a:pt x="0" y="5249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8595466" y="3869757"/>
            <a:ext cx="3344106" cy="2418546"/>
            <a:chOff x="0" y="0"/>
            <a:chExt cx="722362" cy="52243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22362" cy="522431"/>
            </a:xfrm>
            <a:custGeom>
              <a:avLst/>
              <a:gdLst/>
              <a:ahLst/>
              <a:cxnLst/>
              <a:rect l="l" t="t" r="r" b="b"/>
              <a:pathLst>
                <a:path w="722362" h="522431">
                  <a:moveTo>
                    <a:pt x="203200" y="0"/>
                  </a:moveTo>
                  <a:lnTo>
                    <a:pt x="722362" y="0"/>
                  </a:lnTo>
                  <a:lnTo>
                    <a:pt x="519162" y="522431"/>
                  </a:lnTo>
                  <a:lnTo>
                    <a:pt x="0" y="5224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28575"/>
              <a:ext cx="519162" cy="493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493969" y="1320357"/>
            <a:ext cx="3262202" cy="2126890"/>
            <a:chOff x="0" y="0"/>
            <a:chExt cx="801300" cy="52243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01300" cy="522431"/>
            </a:xfrm>
            <a:custGeom>
              <a:avLst/>
              <a:gdLst/>
              <a:ahLst/>
              <a:cxnLst/>
              <a:rect l="l" t="t" r="r" b="b"/>
              <a:pathLst>
                <a:path w="801300" h="522431">
                  <a:moveTo>
                    <a:pt x="203200" y="0"/>
                  </a:moveTo>
                  <a:lnTo>
                    <a:pt x="801300" y="0"/>
                  </a:lnTo>
                  <a:lnTo>
                    <a:pt x="598100" y="522431"/>
                  </a:lnTo>
                  <a:lnTo>
                    <a:pt x="0" y="5224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101600" y="28575"/>
              <a:ext cx="598100" cy="493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550872" y="4161413"/>
            <a:ext cx="3294240" cy="2126890"/>
            <a:chOff x="0" y="0"/>
            <a:chExt cx="809169" cy="52243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09169" cy="522431"/>
            </a:xfrm>
            <a:custGeom>
              <a:avLst/>
              <a:gdLst/>
              <a:ahLst/>
              <a:cxnLst/>
              <a:rect l="l" t="t" r="r" b="b"/>
              <a:pathLst>
                <a:path w="809169" h="522431">
                  <a:moveTo>
                    <a:pt x="203200" y="0"/>
                  </a:moveTo>
                  <a:lnTo>
                    <a:pt x="809169" y="0"/>
                  </a:lnTo>
                  <a:lnTo>
                    <a:pt x="605969" y="522431"/>
                  </a:lnTo>
                  <a:lnTo>
                    <a:pt x="0" y="5224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101600" y="28575"/>
              <a:ext cx="605969" cy="493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858980" y="2198553"/>
            <a:ext cx="7087221" cy="273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4"/>
              </a:lnSpc>
            </a:pPr>
            <a:r>
              <a:rPr lang="en-US" sz="673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Что</a:t>
            </a:r>
            <a:r>
              <a:rPr lang="en-US" sz="673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73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</a:t>
            </a:r>
            <a:r>
              <a:rPr lang="en-US" sz="673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73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рынке</a:t>
            </a:r>
            <a:r>
              <a:rPr lang="en-US" sz="673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</a:p>
          <a:p>
            <a:pPr algn="l">
              <a:lnSpc>
                <a:spcPts val="7144"/>
              </a:lnSpc>
            </a:pPr>
            <a:r>
              <a:rPr lang="en-US" sz="673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Шум</a:t>
            </a:r>
            <a:r>
              <a:rPr lang="en-US" sz="673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73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вместо</a:t>
            </a:r>
            <a:r>
              <a:rPr lang="en-US" sz="673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73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смысла</a:t>
            </a:r>
            <a:endParaRPr lang="en-US" sz="6739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46829" y="5612577"/>
            <a:ext cx="5571267" cy="1358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Перегрев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=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шум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бренды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неразличимы</a:t>
            </a:r>
            <a:endParaRPr lang="en-US" sz="2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660"/>
              </a:lnSpc>
            </a:pPr>
            <a:endParaRPr lang="en-US" sz="2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660"/>
              </a:lnSpc>
            </a:pP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У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потребителя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почти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нет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альтернатив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кроме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китайских</a:t>
            </a: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марок</a:t>
            </a:r>
            <a:endParaRPr lang="en-US" sz="2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621614" y="835264"/>
            <a:ext cx="1585967" cy="207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4"/>
              </a:lnSpc>
            </a:pPr>
            <a:r>
              <a:rPr lang="en-US" sz="11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Авто категория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434229" y="835264"/>
            <a:ext cx="1585967" cy="207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4"/>
              </a:lnSpc>
            </a:pPr>
            <a:r>
              <a:rPr lang="en-US" sz="11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Рынок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0621614" y="1784039"/>
            <a:ext cx="1457953" cy="1199525"/>
            <a:chOff x="0" y="0"/>
            <a:chExt cx="1943937" cy="1599366"/>
          </a:xfrm>
        </p:grpSpPr>
        <p:sp>
          <p:nvSpPr>
            <p:cNvPr id="38" name="TextBox 38"/>
            <p:cNvSpPr txBox="1"/>
            <p:nvPr/>
          </p:nvSpPr>
          <p:spPr>
            <a:xfrm>
              <a:off x="109772" y="196299"/>
              <a:ext cx="478529" cy="579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3"/>
                </a:lnSpc>
              </a:pPr>
              <a:r>
                <a:rPr lang="en-US" sz="2574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x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462902" y="-76200"/>
              <a:ext cx="1157715" cy="892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39"/>
                </a:lnSpc>
              </a:pPr>
              <a:r>
                <a:rPr lang="en-US" sz="402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772867"/>
              <a:ext cx="1943937" cy="826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64"/>
                </a:lnSpc>
              </a:pPr>
              <a:r>
                <a:rPr lang="en-US" sz="1189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рост медиа </a:t>
              </a:r>
            </a:p>
            <a:p>
              <a:pPr algn="l">
                <a:lnSpc>
                  <a:spcPts val="1664"/>
                </a:lnSpc>
              </a:pPr>
              <a:r>
                <a:rPr lang="en-US" sz="1189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затрат в 2024</a:t>
              </a:r>
            </a:p>
            <a:p>
              <a:pPr algn="l">
                <a:lnSpc>
                  <a:spcPts val="1664"/>
                </a:lnSpc>
              </a:pPr>
              <a:endParaRPr lang="en-US" sz="11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374570" y="1784039"/>
            <a:ext cx="1457953" cy="1199525"/>
            <a:chOff x="0" y="0"/>
            <a:chExt cx="1943937" cy="1599366"/>
          </a:xfrm>
        </p:grpSpPr>
        <p:sp>
          <p:nvSpPr>
            <p:cNvPr id="42" name="TextBox 42"/>
            <p:cNvSpPr txBox="1"/>
            <p:nvPr/>
          </p:nvSpPr>
          <p:spPr>
            <a:xfrm>
              <a:off x="109772" y="196299"/>
              <a:ext cx="478529" cy="579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3"/>
                </a:lnSpc>
              </a:pPr>
              <a:r>
                <a:rPr lang="en-US" sz="2574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+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462902" y="-76200"/>
              <a:ext cx="1157715" cy="892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39"/>
                </a:lnSpc>
              </a:pPr>
              <a:r>
                <a:rPr lang="en-US" sz="402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26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772867"/>
              <a:ext cx="1943937" cy="826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64"/>
                </a:lnSpc>
              </a:pPr>
              <a:r>
                <a:rPr lang="en-US" sz="1189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рост медиа </a:t>
              </a:r>
            </a:p>
            <a:p>
              <a:pPr algn="l">
                <a:lnSpc>
                  <a:spcPts val="1664"/>
                </a:lnSpc>
              </a:pPr>
              <a:r>
                <a:rPr lang="en-US" sz="1189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затрат в 2024</a:t>
              </a:r>
            </a:p>
            <a:p>
              <a:pPr algn="l">
                <a:lnSpc>
                  <a:spcPts val="1664"/>
                </a:lnSpc>
              </a:pPr>
              <a:endParaRPr lang="en-US" sz="11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4454576" y="1773103"/>
            <a:ext cx="358897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%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578755" y="5024817"/>
            <a:ext cx="1102536" cy="448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3"/>
              </a:lnSpc>
            </a:pPr>
            <a:r>
              <a:rPr lang="en-US" sz="257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млрд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578755" y="4456556"/>
            <a:ext cx="669300" cy="688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</a:pPr>
            <a:r>
              <a:rPr lang="en-US" sz="402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12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550180" y="5508063"/>
            <a:ext cx="1457953" cy="627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4"/>
              </a:lnSpc>
            </a:pPr>
            <a:r>
              <a:rPr lang="en-US" sz="118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руб</a:t>
            </a:r>
            <a:r>
              <a:rPr lang="en-US" sz="118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8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медиа</a:t>
            </a:r>
            <a:endParaRPr lang="en-US" sz="118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1664"/>
              </a:lnSpc>
            </a:pPr>
            <a:r>
              <a:rPr lang="en-US" sz="118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клаттер</a:t>
            </a:r>
            <a:r>
              <a:rPr lang="en-US" sz="118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в 2025</a:t>
            </a:r>
          </a:p>
          <a:p>
            <a:pPr algn="l">
              <a:lnSpc>
                <a:spcPts val="1664"/>
              </a:lnSpc>
            </a:pPr>
            <a:endParaRPr lang="en-US" sz="118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2305441" y="5087669"/>
            <a:ext cx="1028215" cy="448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3"/>
              </a:lnSpc>
            </a:pPr>
            <a:r>
              <a:rPr lang="en-US" sz="257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трлн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305441" y="4546622"/>
            <a:ext cx="868286" cy="688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</a:pPr>
            <a:r>
              <a:rPr lang="en-US" sz="402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1.2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305441" y="5597245"/>
            <a:ext cx="1457953" cy="627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4"/>
              </a:lnSpc>
            </a:pPr>
            <a:r>
              <a:rPr lang="en-US" sz="11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руб медиа </a:t>
            </a:r>
          </a:p>
          <a:p>
            <a:pPr algn="l">
              <a:lnSpc>
                <a:spcPts val="1664"/>
              </a:lnSpc>
            </a:pPr>
            <a:r>
              <a:rPr lang="en-US" sz="11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клаттер в 2025</a:t>
            </a:r>
          </a:p>
          <a:p>
            <a:pPr algn="l">
              <a:lnSpc>
                <a:spcPts val="1664"/>
              </a:lnSpc>
            </a:pPr>
            <a:endParaRPr lang="en-US" sz="1189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2" name="Group 52"/>
          <p:cNvGrpSpPr/>
          <p:nvPr/>
        </p:nvGrpSpPr>
        <p:grpSpPr>
          <a:xfrm>
            <a:off x="7544587" y="6849502"/>
            <a:ext cx="3344106" cy="2418546"/>
            <a:chOff x="0" y="0"/>
            <a:chExt cx="4458807" cy="3224728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4458807" cy="3224728"/>
              <a:chOff x="0" y="0"/>
              <a:chExt cx="722362" cy="522431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722362" cy="522431"/>
              </a:xfrm>
              <a:custGeom>
                <a:avLst/>
                <a:gdLst/>
                <a:ahLst/>
                <a:cxnLst/>
                <a:rect l="l" t="t" r="r" b="b"/>
                <a:pathLst>
                  <a:path w="722362" h="522431">
                    <a:moveTo>
                      <a:pt x="203200" y="0"/>
                    </a:moveTo>
                    <a:lnTo>
                      <a:pt x="722362" y="0"/>
                    </a:lnTo>
                    <a:lnTo>
                      <a:pt x="519162" y="522431"/>
                    </a:lnTo>
                    <a:lnTo>
                      <a:pt x="0" y="522431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10103">
                      <a:alpha val="100000"/>
                    </a:srgbClr>
                  </a:gs>
                  <a:gs pos="100000">
                    <a:srgbClr val="461A6F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101600" y="28575"/>
                <a:ext cx="519162" cy="4938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9"/>
                  </a:lnSpc>
                </a:pPr>
                <a:endParaRPr/>
              </a:p>
            </p:txBody>
          </p:sp>
        </p:grpSp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1154" y="402479"/>
              <a:ext cx="2332699" cy="1360741"/>
            </a:xfrm>
            <a:prstGeom prst="rect">
              <a:avLst/>
            </a:prstGeom>
          </p:spPr>
        </p:pic>
        <p:sp>
          <p:nvSpPr>
            <p:cNvPr id="57" name="TextBox 57"/>
            <p:cNvSpPr txBox="1"/>
            <p:nvPr/>
          </p:nvSpPr>
          <p:spPr>
            <a:xfrm>
              <a:off x="2619979" y="1695444"/>
              <a:ext cx="370740" cy="430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91"/>
                </a:lnSpc>
              </a:pPr>
              <a:r>
                <a:rPr lang="en-US" sz="1994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%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363072" y="1868050"/>
              <a:ext cx="478529" cy="579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3"/>
                </a:lnSpc>
              </a:pPr>
              <a:r>
                <a:rPr lang="en-US" sz="2574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+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1691721" y="1536164"/>
              <a:ext cx="1157715" cy="892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39"/>
                </a:lnSpc>
              </a:pPr>
              <a:r>
                <a:rPr lang="en-US" sz="402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30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1370102" y="2385231"/>
              <a:ext cx="2039047" cy="547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64"/>
                </a:lnSpc>
              </a:pPr>
              <a:r>
                <a:rPr lang="en-US" sz="1189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рост в 2025 из-за инфляции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0419289" y="6839754"/>
            <a:ext cx="3344106" cy="2418546"/>
            <a:chOff x="0" y="0"/>
            <a:chExt cx="4458807" cy="3224728"/>
          </a:xfrm>
        </p:grpSpPr>
        <p:grpSp>
          <p:nvGrpSpPr>
            <p:cNvPr id="62" name="Group 62"/>
            <p:cNvGrpSpPr/>
            <p:nvPr/>
          </p:nvGrpSpPr>
          <p:grpSpPr>
            <a:xfrm>
              <a:off x="0" y="0"/>
              <a:ext cx="4458807" cy="3224728"/>
              <a:chOff x="0" y="0"/>
              <a:chExt cx="722362" cy="522431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722362" cy="522431"/>
              </a:xfrm>
              <a:custGeom>
                <a:avLst/>
                <a:gdLst/>
                <a:ahLst/>
                <a:cxnLst/>
                <a:rect l="l" t="t" r="r" b="b"/>
                <a:pathLst>
                  <a:path w="722362" h="522431">
                    <a:moveTo>
                      <a:pt x="203200" y="0"/>
                    </a:moveTo>
                    <a:lnTo>
                      <a:pt x="722362" y="0"/>
                    </a:lnTo>
                    <a:lnTo>
                      <a:pt x="519162" y="522431"/>
                    </a:lnTo>
                    <a:lnTo>
                      <a:pt x="0" y="522431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10103">
                      <a:alpha val="100000"/>
                    </a:srgbClr>
                  </a:gs>
                  <a:gs pos="100000">
                    <a:srgbClr val="461A6F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64" name="TextBox 64"/>
              <p:cNvSpPr txBox="1"/>
              <p:nvPr/>
            </p:nvSpPr>
            <p:spPr>
              <a:xfrm>
                <a:off x="101600" y="28575"/>
                <a:ext cx="519162" cy="4938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9"/>
                  </a:lnSpc>
                </a:pPr>
                <a:endParaRPr/>
              </a:p>
            </p:txBody>
          </p:sp>
        </p:grpSp>
        <p:pic>
          <p:nvPicPr>
            <p:cNvPr id="65" name="Picture 6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1154" y="402479"/>
              <a:ext cx="2332699" cy="1360741"/>
            </a:xfrm>
            <a:prstGeom prst="rect">
              <a:avLst/>
            </a:prstGeom>
          </p:spPr>
        </p:pic>
        <p:sp>
          <p:nvSpPr>
            <p:cNvPr id="66" name="TextBox 66"/>
            <p:cNvSpPr txBox="1"/>
            <p:nvPr/>
          </p:nvSpPr>
          <p:spPr>
            <a:xfrm>
              <a:off x="2619979" y="1695444"/>
              <a:ext cx="370740" cy="430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91"/>
                </a:lnSpc>
              </a:pPr>
              <a:r>
                <a:rPr lang="en-US" sz="1994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%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363072" y="1868050"/>
              <a:ext cx="478529" cy="579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3"/>
                </a:lnSpc>
              </a:pPr>
              <a:r>
                <a:rPr lang="en-US" sz="2574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+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1691721" y="1536164"/>
              <a:ext cx="1157715" cy="892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39"/>
                </a:lnSpc>
              </a:pPr>
              <a:r>
                <a:rPr lang="en-US" sz="402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16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1370102" y="2385231"/>
              <a:ext cx="2039047" cy="547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64"/>
                </a:lnSpc>
              </a:pPr>
              <a:r>
                <a:rPr lang="en-US" sz="1189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рост в 2025 из-за инфляции</a:t>
              </a:r>
            </a:p>
          </p:txBody>
        </p:sp>
      </p:grpSp>
      <p:sp>
        <p:nvSpPr>
          <p:cNvPr id="70" name="TextBox 70"/>
          <p:cNvSpPr txBox="1"/>
          <p:nvPr/>
        </p:nvSpPr>
        <p:spPr>
          <a:xfrm>
            <a:off x="815003" y="9239250"/>
            <a:ext cx="4424105" cy="32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5"/>
              </a:lnSpc>
            </a:pPr>
            <a:r>
              <a:rPr lang="en-US" sz="94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Источник</a:t>
            </a:r>
            <a:r>
              <a:rPr lang="en-US" sz="94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94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Mediascope</a:t>
            </a:r>
            <a:r>
              <a:rPr lang="en-US" sz="94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; АКАР, </a:t>
            </a:r>
            <a:r>
              <a:rPr lang="en-US" sz="94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оценка</a:t>
            </a:r>
            <a:r>
              <a:rPr lang="en-US" sz="94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4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агентства</a:t>
            </a:r>
            <a:endParaRPr lang="en-US" sz="947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1325"/>
              </a:lnSpc>
            </a:pPr>
            <a:endParaRPr lang="en-US" sz="947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54700" y="-535860"/>
            <a:ext cx="8370874" cy="8148460"/>
            <a:chOff x="0" y="0"/>
            <a:chExt cx="406400" cy="395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395602"/>
            </a:xfrm>
            <a:custGeom>
              <a:avLst/>
              <a:gdLst/>
              <a:ahLst/>
              <a:cxnLst/>
              <a:rect l="l" t="t" r="r" b="b"/>
              <a:pathLst>
                <a:path w="406400" h="395602">
                  <a:moveTo>
                    <a:pt x="203200" y="0"/>
                  </a:moveTo>
                  <a:lnTo>
                    <a:pt x="406400" y="0"/>
                  </a:lnTo>
                  <a:lnTo>
                    <a:pt x="203200" y="395602"/>
                  </a:lnTo>
                  <a:lnTo>
                    <a:pt x="0" y="395602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28575"/>
              <a:ext cx="203200" cy="367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27039" y="1628544"/>
            <a:ext cx="14419962" cy="2202453"/>
            <a:chOff x="0" y="0"/>
            <a:chExt cx="2605653" cy="3979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05653" cy="397978"/>
            </a:xfrm>
            <a:custGeom>
              <a:avLst/>
              <a:gdLst/>
              <a:ahLst/>
              <a:cxnLst/>
              <a:rect l="l" t="t" r="r" b="b"/>
              <a:pathLst>
                <a:path w="2605653" h="397978">
                  <a:moveTo>
                    <a:pt x="203200" y="0"/>
                  </a:moveTo>
                  <a:lnTo>
                    <a:pt x="2605653" y="0"/>
                  </a:lnTo>
                  <a:lnTo>
                    <a:pt x="2402453" y="397978"/>
                  </a:lnTo>
                  <a:lnTo>
                    <a:pt x="0" y="39797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232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28575"/>
              <a:ext cx="2402453" cy="369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5878" y="2523078"/>
            <a:ext cx="9515216" cy="8148460"/>
            <a:chOff x="0" y="0"/>
            <a:chExt cx="461957" cy="3956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1957" cy="395602"/>
            </a:xfrm>
            <a:custGeom>
              <a:avLst/>
              <a:gdLst/>
              <a:ahLst/>
              <a:cxnLst/>
              <a:rect l="l" t="t" r="r" b="b"/>
              <a:pathLst>
                <a:path w="461957" h="395602">
                  <a:moveTo>
                    <a:pt x="203200" y="0"/>
                  </a:moveTo>
                  <a:lnTo>
                    <a:pt x="461957" y="0"/>
                  </a:lnTo>
                  <a:lnTo>
                    <a:pt x="258757" y="395602"/>
                  </a:lnTo>
                  <a:lnTo>
                    <a:pt x="0" y="395602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28575"/>
              <a:ext cx="258757" cy="367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8DE300-A328-895B-7286-7779BA078AC1}"/>
              </a:ext>
            </a:extLst>
          </p:cNvPr>
          <p:cNvGrpSpPr/>
          <p:nvPr/>
        </p:nvGrpSpPr>
        <p:grpSpPr>
          <a:xfrm>
            <a:off x="14554200" y="647700"/>
            <a:ext cx="2579058" cy="619228"/>
            <a:chOff x="13194342" y="346812"/>
            <a:chExt cx="4140668" cy="994169"/>
          </a:xfrm>
        </p:grpSpPr>
        <p:sp>
          <p:nvSpPr>
            <p:cNvPr id="14" name="Freeform 14"/>
            <p:cNvSpPr/>
            <p:nvPr/>
          </p:nvSpPr>
          <p:spPr>
            <a:xfrm>
              <a:off x="13194342" y="346812"/>
              <a:ext cx="2274259" cy="994169"/>
            </a:xfrm>
            <a:custGeom>
              <a:avLst/>
              <a:gdLst/>
              <a:ahLst/>
              <a:cxnLst/>
              <a:rect l="l" t="t" r="r" b="b"/>
              <a:pathLst>
                <a:path w="2274259" h="994169">
                  <a:moveTo>
                    <a:pt x="0" y="0"/>
                  </a:moveTo>
                  <a:lnTo>
                    <a:pt x="2274258" y="0"/>
                  </a:lnTo>
                  <a:lnTo>
                    <a:pt x="2274258" y="994169"/>
                  </a:lnTo>
                  <a:lnTo>
                    <a:pt x="0" y="994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7681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5468600" y="647700"/>
              <a:ext cx="1866410" cy="524928"/>
            </a:xfrm>
            <a:custGeom>
              <a:avLst/>
              <a:gdLst/>
              <a:ahLst/>
              <a:cxnLst/>
              <a:rect l="l" t="t" r="r" b="b"/>
              <a:pathLst>
                <a:path w="1866410" h="524928">
                  <a:moveTo>
                    <a:pt x="0" y="0"/>
                  </a:moveTo>
                  <a:lnTo>
                    <a:pt x="1866411" y="0"/>
                  </a:lnTo>
                  <a:lnTo>
                    <a:pt x="1866411" y="524928"/>
                  </a:lnTo>
                  <a:lnTo>
                    <a:pt x="0" y="524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028700" y="9096420"/>
            <a:ext cx="2638726" cy="15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5"/>
              </a:lnSpc>
            </a:pPr>
            <a:r>
              <a:rPr lang="en-US" sz="947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Источник</a:t>
            </a:r>
            <a:r>
              <a:rPr lang="en-US" sz="947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947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Данные</a:t>
            </a:r>
            <a:r>
              <a:rPr lang="en-US" sz="947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KGM</a:t>
            </a:r>
          </a:p>
        </p:txBody>
      </p:sp>
      <p:graphicFrame>
        <p:nvGraphicFramePr>
          <p:cNvPr id="17" name="Диаграмма 7">
            <a:extLst>
              <a:ext uri="{FF2B5EF4-FFF2-40B4-BE49-F238E27FC236}">
                <a16:creationId xmlns:a16="http://schemas.microsoft.com/office/drawing/2014/main" id="{CF5A523C-446A-49D7-9358-D0D96A1D12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1749961"/>
              </p:ext>
            </p:extLst>
          </p:nvPr>
        </p:nvGraphicFramePr>
        <p:xfrm>
          <a:off x="1219200" y="4000500"/>
          <a:ext cx="9448800" cy="6068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3">
            <a:extLst>
              <a:ext uri="{FF2B5EF4-FFF2-40B4-BE49-F238E27FC236}">
                <a16:creationId xmlns:a16="http://schemas.microsoft.com/office/drawing/2014/main" id="{CCB55674-ECA8-49E9-8CDA-41F7B1FB17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0603327"/>
              </p:ext>
            </p:extLst>
          </p:nvPr>
        </p:nvGraphicFramePr>
        <p:xfrm>
          <a:off x="7848600" y="4457700"/>
          <a:ext cx="79248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TextBox 13">
            <a:extLst>
              <a:ext uri="{FF2B5EF4-FFF2-40B4-BE49-F238E27FC236}">
                <a16:creationId xmlns:a16="http://schemas.microsoft.com/office/drawing/2014/main" id="{37896E7E-34A4-0010-7A23-01D28C6249D3}"/>
              </a:ext>
            </a:extLst>
          </p:cNvPr>
          <p:cNvSpPr txBox="1"/>
          <p:nvPr/>
        </p:nvSpPr>
        <p:spPr>
          <a:xfrm>
            <a:off x="11125200" y="5600700"/>
            <a:ext cx="838200" cy="345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ru-RU" sz="21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33.8</a:t>
            </a:r>
            <a:endParaRPr lang="en-US" sz="21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B614D1F-E09B-4F55-97C3-A84C6847C21E}"/>
              </a:ext>
            </a:extLst>
          </p:cNvPr>
          <p:cNvSpPr/>
          <p:nvPr/>
        </p:nvSpPr>
        <p:spPr>
          <a:xfrm>
            <a:off x="506387" y="730261"/>
            <a:ext cx="6322077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700" b="1" dirty="0">
                <a:solidFill>
                  <a:srgbClr val="FFFFFF"/>
                </a:solidFill>
                <a:latin typeface="Montserrat Bold"/>
              </a:rPr>
              <a:t>Западные и </a:t>
            </a:r>
            <a:r>
              <a:rPr lang="en-US" sz="6700" b="1" dirty="0" err="1">
                <a:solidFill>
                  <a:srgbClr val="FFFFFF"/>
                </a:solidFill>
                <a:latin typeface="Montserrat Bold"/>
              </a:rPr>
              <a:t>к</a:t>
            </a:r>
            <a:r>
              <a:rPr lang="ru-RU" sz="6700" b="1" dirty="0" err="1">
                <a:solidFill>
                  <a:srgbClr val="FFFFFF"/>
                </a:solidFill>
                <a:latin typeface="Montserrat Bold"/>
              </a:rPr>
              <a:t>орейские</a:t>
            </a:r>
            <a:r>
              <a:rPr lang="ru-RU" sz="6700" b="1" dirty="0">
                <a:solidFill>
                  <a:srgbClr val="FFFFFF"/>
                </a:solidFill>
                <a:latin typeface="Montserrat Bold"/>
              </a:rPr>
              <a:t> = норма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0908C54-2A7E-477C-8C7B-5FAF3772AF70}"/>
              </a:ext>
            </a:extLst>
          </p:cNvPr>
          <p:cNvSpPr/>
          <p:nvPr/>
        </p:nvSpPr>
        <p:spPr>
          <a:xfrm>
            <a:off x="7390729" y="2360438"/>
            <a:ext cx="9144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100" dirty="0">
                <a:solidFill>
                  <a:srgbClr val="7030A0"/>
                </a:solidFill>
                <a:latin typeface="Montserrat Bold"/>
              </a:rPr>
              <a:t>Качество и надёжность </a:t>
            </a:r>
            <a:r>
              <a:rPr lang="ru-RU" sz="2100" dirty="0">
                <a:solidFill>
                  <a:srgbClr val="FFFFFF"/>
                </a:solidFill>
                <a:latin typeface="Montserrat Bold"/>
              </a:rPr>
              <a:t>до сих пор связаны именно с ними. Для потребителей это </a:t>
            </a:r>
            <a:r>
              <a:rPr lang="ru-RU" sz="2100" dirty="0">
                <a:solidFill>
                  <a:srgbClr val="7030A0"/>
                </a:solidFill>
                <a:latin typeface="Montserrat Bold"/>
              </a:rPr>
              <a:t>символ нормального рынка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4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6837" y="-350340"/>
            <a:ext cx="10214452" cy="9943055"/>
            <a:chOff x="0" y="0"/>
            <a:chExt cx="406400" cy="395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395602"/>
            </a:xfrm>
            <a:custGeom>
              <a:avLst/>
              <a:gdLst/>
              <a:ahLst/>
              <a:cxnLst/>
              <a:rect l="l" t="t" r="r" b="b"/>
              <a:pathLst>
                <a:path w="406400" h="395602">
                  <a:moveTo>
                    <a:pt x="203200" y="0"/>
                  </a:moveTo>
                  <a:lnTo>
                    <a:pt x="406400" y="0"/>
                  </a:lnTo>
                  <a:lnTo>
                    <a:pt x="203200" y="395602"/>
                  </a:lnTo>
                  <a:lnTo>
                    <a:pt x="0" y="395602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28575"/>
              <a:ext cx="203200" cy="367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0031" y="4150344"/>
            <a:ext cx="7759683" cy="6273073"/>
            <a:chOff x="0" y="0"/>
            <a:chExt cx="489353" cy="3956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9353" cy="395602"/>
            </a:xfrm>
            <a:custGeom>
              <a:avLst/>
              <a:gdLst/>
              <a:ahLst/>
              <a:cxnLst/>
              <a:rect l="l" t="t" r="r" b="b"/>
              <a:pathLst>
                <a:path w="489353" h="395602">
                  <a:moveTo>
                    <a:pt x="203200" y="0"/>
                  </a:moveTo>
                  <a:lnTo>
                    <a:pt x="489353" y="0"/>
                  </a:lnTo>
                  <a:lnTo>
                    <a:pt x="286153" y="395602"/>
                  </a:lnTo>
                  <a:lnTo>
                    <a:pt x="0" y="395602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28575"/>
              <a:ext cx="286153" cy="367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13977" y="4536445"/>
            <a:ext cx="8949287" cy="1785499"/>
            <a:chOff x="0" y="0"/>
            <a:chExt cx="1617115" cy="3226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7115" cy="322635"/>
            </a:xfrm>
            <a:custGeom>
              <a:avLst/>
              <a:gdLst/>
              <a:ahLst/>
              <a:cxnLst/>
              <a:rect l="l" t="t" r="r" b="b"/>
              <a:pathLst>
                <a:path w="1617115" h="322635">
                  <a:moveTo>
                    <a:pt x="203200" y="0"/>
                  </a:moveTo>
                  <a:lnTo>
                    <a:pt x="1617115" y="0"/>
                  </a:lnTo>
                  <a:lnTo>
                    <a:pt x="1413915" y="322635"/>
                  </a:lnTo>
                  <a:lnTo>
                    <a:pt x="0" y="32263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232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38100"/>
              <a:ext cx="1413915" cy="284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696532" y="5060405"/>
            <a:ext cx="1458194" cy="885465"/>
            <a:chOff x="0" y="0"/>
            <a:chExt cx="624250" cy="3790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4250" cy="379066"/>
            </a:xfrm>
            <a:custGeom>
              <a:avLst/>
              <a:gdLst/>
              <a:ahLst/>
              <a:cxnLst/>
              <a:rect l="l" t="t" r="r" b="b"/>
              <a:pathLst>
                <a:path w="624250" h="379066">
                  <a:moveTo>
                    <a:pt x="203200" y="0"/>
                  </a:moveTo>
                  <a:lnTo>
                    <a:pt x="624250" y="0"/>
                  </a:lnTo>
                  <a:lnTo>
                    <a:pt x="421050" y="379066"/>
                  </a:lnTo>
                  <a:lnTo>
                    <a:pt x="0" y="379066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38100"/>
              <a:ext cx="421050" cy="340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223972" y="6886226"/>
            <a:ext cx="9870980" cy="3857696"/>
            <a:chOff x="0" y="0"/>
            <a:chExt cx="915532" cy="3578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15532" cy="357801"/>
            </a:xfrm>
            <a:custGeom>
              <a:avLst/>
              <a:gdLst/>
              <a:ahLst/>
              <a:cxnLst/>
              <a:rect l="l" t="t" r="r" b="b"/>
              <a:pathLst>
                <a:path w="915532" h="357801">
                  <a:moveTo>
                    <a:pt x="203200" y="0"/>
                  </a:moveTo>
                  <a:lnTo>
                    <a:pt x="915532" y="0"/>
                  </a:lnTo>
                  <a:lnTo>
                    <a:pt x="712332" y="357801"/>
                  </a:lnTo>
                  <a:lnTo>
                    <a:pt x="0" y="357801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t="-45837" b="-45837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8077228" y="6512444"/>
            <a:ext cx="8693710" cy="1785499"/>
            <a:chOff x="0" y="0"/>
            <a:chExt cx="1570933" cy="32263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70933" cy="322635"/>
            </a:xfrm>
            <a:custGeom>
              <a:avLst/>
              <a:gdLst/>
              <a:ahLst/>
              <a:cxnLst/>
              <a:rect l="l" t="t" r="r" b="b"/>
              <a:pathLst>
                <a:path w="1570933" h="322635">
                  <a:moveTo>
                    <a:pt x="203200" y="0"/>
                  </a:moveTo>
                  <a:lnTo>
                    <a:pt x="1570933" y="0"/>
                  </a:lnTo>
                  <a:lnTo>
                    <a:pt x="1367733" y="322635"/>
                  </a:lnTo>
                  <a:lnTo>
                    <a:pt x="0" y="32263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232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38100"/>
              <a:ext cx="1367733" cy="284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859783" y="7036404"/>
            <a:ext cx="1458194" cy="885465"/>
            <a:chOff x="0" y="0"/>
            <a:chExt cx="624250" cy="37906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24250" cy="379066"/>
            </a:xfrm>
            <a:custGeom>
              <a:avLst/>
              <a:gdLst/>
              <a:ahLst/>
              <a:cxnLst/>
              <a:rect l="l" t="t" r="r" b="b"/>
              <a:pathLst>
                <a:path w="624250" h="379066">
                  <a:moveTo>
                    <a:pt x="203200" y="0"/>
                  </a:moveTo>
                  <a:lnTo>
                    <a:pt x="624250" y="0"/>
                  </a:lnTo>
                  <a:lnTo>
                    <a:pt x="421050" y="379066"/>
                  </a:lnTo>
                  <a:lnTo>
                    <a:pt x="0" y="379066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38100"/>
              <a:ext cx="421050" cy="340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965201" y="8488443"/>
            <a:ext cx="8501259" cy="1785499"/>
            <a:chOff x="0" y="0"/>
            <a:chExt cx="1536158" cy="32263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536158" cy="322635"/>
            </a:xfrm>
            <a:custGeom>
              <a:avLst/>
              <a:gdLst/>
              <a:ahLst/>
              <a:cxnLst/>
              <a:rect l="l" t="t" r="r" b="b"/>
              <a:pathLst>
                <a:path w="1536158" h="322635">
                  <a:moveTo>
                    <a:pt x="203200" y="0"/>
                  </a:moveTo>
                  <a:lnTo>
                    <a:pt x="1536158" y="0"/>
                  </a:lnTo>
                  <a:lnTo>
                    <a:pt x="1332958" y="322635"/>
                  </a:lnTo>
                  <a:lnTo>
                    <a:pt x="0" y="32263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2323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01600" y="38100"/>
              <a:ext cx="1332958" cy="284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731520" y="9012403"/>
            <a:ext cx="1458194" cy="885465"/>
            <a:chOff x="0" y="0"/>
            <a:chExt cx="624250" cy="37906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24250" cy="379066"/>
            </a:xfrm>
            <a:custGeom>
              <a:avLst/>
              <a:gdLst/>
              <a:ahLst/>
              <a:cxnLst/>
              <a:rect l="l" t="t" r="r" b="b"/>
              <a:pathLst>
                <a:path w="624250" h="379066">
                  <a:moveTo>
                    <a:pt x="203200" y="0"/>
                  </a:moveTo>
                  <a:lnTo>
                    <a:pt x="624250" y="0"/>
                  </a:lnTo>
                  <a:lnTo>
                    <a:pt x="421050" y="379066"/>
                  </a:lnTo>
                  <a:lnTo>
                    <a:pt x="0" y="379066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01600" y="38100"/>
              <a:ext cx="421050" cy="340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flipH="1">
            <a:off x="9274179" y="5182021"/>
            <a:ext cx="302899" cy="494345"/>
          </a:xfrm>
          <a:custGeom>
            <a:avLst/>
            <a:gdLst/>
            <a:ahLst/>
            <a:cxnLst/>
            <a:rect l="l" t="t" r="r" b="b"/>
            <a:pathLst>
              <a:path w="302899" h="494345">
                <a:moveTo>
                  <a:pt x="302899" y="0"/>
                </a:moveTo>
                <a:lnTo>
                  <a:pt x="0" y="0"/>
                </a:lnTo>
                <a:lnTo>
                  <a:pt x="0" y="494346"/>
                </a:lnTo>
                <a:lnTo>
                  <a:pt x="302899" y="494346"/>
                </a:lnTo>
                <a:lnTo>
                  <a:pt x="30289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8437431" y="7158020"/>
            <a:ext cx="302899" cy="494345"/>
          </a:xfrm>
          <a:custGeom>
            <a:avLst/>
            <a:gdLst/>
            <a:ahLst/>
            <a:cxnLst/>
            <a:rect l="l" t="t" r="r" b="b"/>
            <a:pathLst>
              <a:path w="302899" h="494345">
                <a:moveTo>
                  <a:pt x="302899" y="0"/>
                </a:moveTo>
                <a:lnTo>
                  <a:pt x="0" y="0"/>
                </a:lnTo>
                <a:lnTo>
                  <a:pt x="0" y="494346"/>
                </a:lnTo>
                <a:lnTo>
                  <a:pt x="302899" y="494346"/>
                </a:lnTo>
                <a:lnTo>
                  <a:pt x="30289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7309168" y="9134019"/>
            <a:ext cx="302899" cy="494345"/>
          </a:xfrm>
          <a:custGeom>
            <a:avLst/>
            <a:gdLst/>
            <a:ahLst/>
            <a:cxnLst/>
            <a:rect l="l" t="t" r="r" b="b"/>
            <a:pathLst>
              <a:path w="302899" h="494345">
                <a:moveTo>
                  <a:pt x="302899" y="0"/>
                </a:moveTo>
                <a:lnTo>
                  <a:pt x="0" y="0"/>
                </a:lnTo>
                <a:lnTo>
                  <a:pt x="0" y="494346"/>
                </a:lnTo>
                <a:lnTo>
                  <a:pt x="302899" y="494346"/>
                </a:lnTo>
                <a:lnTo>
                  <a:pt x="30289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028700" y="781237"/>
            <a:ext cx="3567767" cy="1485083"/>
          </a:xfrm>
          <a:custGeom>
            <a:avLst/>
            <a:gdLst/>
            <a:ahLst/>
            <a:cxnLst/>
            <a:rect l="l" t="t" r="r" b="b"/>
            <a:pathLst>
              <a:path w="3567767" h="1485083">
                <a:moveTo>
                  <a:pt x="0" y="0"/>
                </a:moveTo>
                <a:lnTo>
                  <a:pt x="3567767" y="0"/>
                </a:lnTo>
                <a:lnTo>
                  <a:pt x="3567767" y="1485083"/>
                </a:lnTo>
                <a:lnTo>
                  <a:pt x="0" y="1485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1308485" y="2334113"/>
            <a:ext cx="8040005" cy="5452585"/>
          </a:xfrm>
          <a:custGeom>
            <a:avLst/>
            <a:gdLst/>
            <a:ahLst/>
            <a:cxnLst/>
            <a:rect l="l" t="t" r="r" b="b"/>
            <a:pathLst>
              <a:path w="8040005" h="5452585">
                <a:moveTo>
                  <a:pt x="0" y="0"/>
                </a:moveTo>
                <a:lnTo>
                  <a:pt x="8040005" y="0"/>
                </a:lnTo>
                <a:lnTo>
                  <a:pt x="8040005" y="5452585"/>
                </a:lnTo>
                <a:lnTo>
                  <a:pt x="0" y="54525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6965201" y="1328044"/>
            <a:ext cx="10253484" cy="93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7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Ностальгия</a:t>
            </a:r>
            <a:r>
              <a:rPr lang="en-US" sz="67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— </a:t>
            </a:r>
            <a:r>
              <a:rPr lang="en-US" sz="67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опора</a:t>
            </a:r>
            <a:endParaRPr lang="en-US" sz="67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0526108" y="5022305"/>
            <a:ext cx="5777101" cy="989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Опора</a:t>
            </a:r>
            <a:r>
              <a:rPr lang="en-US" sz="1900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прошлом</a:t>
            </a:r>
            <a:r>
              <a:rPr lang="en-US" sz="1900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2660"/>
              </a:lnSpc>
            </a:pP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даёт</a:t>
            </a:r>
            <a:r>
              <a:rPr lang="en-US" sz="1900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чувство</a:t>
            </a:r>
            <a:r>
              <a:rPr lang="en-US" sz="1900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безопасности</a:t>
            </a:r>
            <a:endParaRPr lang="en-US" sz="1900" dirty="0">
              <a:solidFill>
                <a:srgbClr val="A6A6A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660"/>
              </a:lnSpc>
            </a:pPr>
            <a:endParaRPr lang="en-US" sz="1900" dirty="0">
              <a:solidFill>
                <a:srgbClr val="A6A6A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526108" y="2809245"/>
            <a:ext cx="520781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9"/>
              </a:lnSpc>
            </a:pPr>
            <a:r>
              <a:rPr lang="en-US" sz="24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Глобальный тренд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526108" y="3301370"/>
            <a:ext cx="7337156" cy="104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турбулентное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время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люди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ищут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стабильность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прошлом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Т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ренд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подтверждён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исследованиями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2800"/>
              </a:lnSpc>
            </a:pPr>
            <a:endParaRPr lang="en-US"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9689360" y="6998304"/>
            <a:ext cx="5777101" cy="989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Старые</a:t>
            </a:r>
            <a:r>
              <a:rPr lang="en-US" sz="1900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образы</a:t>
            </a:r>
            <a:r>
              <a:rPr lang="en-US" sz="1900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легко</a:t>
            </a:r>
            <a:r>
              <a:rPr lang="en-US" sz="1900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возвращаются</a:t>
            </a:r>
            <a:r>
              <a:rPr lang="en-US" sz="1900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ремейки</a:t>
            </a:r>
            <a:r>
              <a:rPr lang="en-US" sz="1900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ретро</a:t>
            </a:r>
            <a:r>
              <a:rPr lang="en-US" sz="1900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медиа</a:t>
            </a:r>
            <a:r>
              <a:rPr lang="en-US" sz="1900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</a:p>
          <a:p>
            <a:pPr algn="l">
              <a:lnSpc>
                <a:spcPts val="2660"/>
              </a:lnSpc>
            </a:pPr>
            <a:endParaRPr lang="en-US" sz="1900" dirty="0">
              <a:solidFill>
                <a:srgbClr val="A6A6A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8577333" y="8974303"/>
            <a:ext cx="5777101" cy="989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Выигрывают</a:t>
            </a:r>
            <a:r>
              <a:rPr lang="en-US" sz="1900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бренды</a:t>
            </a:r>
            <a:r>
              <a:rPr lang="en-US" sz="1900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которые</a:t>
            </a:r>
            <a:r>
              <a:rPr lang="en-US" sz="1900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делают</a:t>
            </a:r>
            <a:r>
              <a:rPr lang="en-US" sz="1900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это</a:t>
            </a:r>
            <a:r>
              <a:rPr lang="en-US" sz="1900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dirty="0" err="1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аутентично</a:t>
            </a:r>
            <a:endParaRPr lang="en-US" sz="1900" dirty="0">
              <a:solidFill>
                <a:srgbClr val="A6A6A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660"/>
              </a:lnSpc>
            </a:pPr>
            <a:endParaRPr lang="en-US" sz="1900" dirty="0">
              <a:solidFill>
                <a:srgbClr val="A6A6A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3207377" y="0"/>
            <a:ext cx="12261600" cy="8224850"/>
            <a:chOff x="0" y="0"/>
            <a:chExt cx="406400" cy="2726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272605"/>
            </a:xfrm>
            <a:custGeom>
              <a:avLst/>
              <a:gdLst/>
              <a:ahLst/>
              <a:cxnLst/>
              <a:rect l="l" t="t" r="r" b="b"/>
              <a:pathLst>
                <a:path w="406400" h="272605">
                  <a:moveTo>
                    <a:pt x="203200" y="0"/>
                  </a:moveTo>
                  <a:lnTo>
                    <a:pt x="406400" y="0"/>
                  </a:lnTo>
                  <a:lnTo>
                    <a:pt x="203200" y="272605"/>
                  </a:lnTo>
                  <a:lnTo>
                    <a:pt x="0" y="272605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28575"/>
              <a:ext cx="203200" cy="244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65645A8-9346-9027-0AD8-BF773F902575}"/>
              </a:ext>
            </a:extLst>
          </p:cNvPr>
          <p:cNvSpPr/>
          <p:nvPr/>
        </p:nvSpPr>
        <p:spPr>
          <a:xfrm>
            <a:off x="12877800" y="6210300"/>
            <a:ext cx="2133600" cy="3810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FE7EF00-523E-946F-82D3-9E10465743C4}"/>
              </a:ext>
            </a:extLst>
          </p:cNvPr>
          <p:cNvSpPr/>
          <p:nvPr/>
        </p:nvSpPr>
        <p:spPr>
          <a:xfrm>
            <a:off x="6705600" y="4152900"/>
            <a:ext cx="2438400" cy="6096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CA1FD57-E793-E542-5601-5A415E4B6CAF}"/>
              </a:ext>
            </a:extLst>
          </p:cNvPr>
          <p:cNvSpPr/>
          <p:nvPr/>
        </p:nvSpPr>
        <p:spPr>
          <a:xfrm>
            <a:off x="11658600" y="3619500"/>
            <a:ext cx="1371600" cy="3810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F53D7BB-8544-791B-886E-9A06C5AA2774}"/>
              </a:ext>
            </a:extLst>
          </p:cNvPr>
          <p:cNvSpPr/>
          <p:nvPr/>
        </p:nvSpPr>
        <p:spPr>
          <a:xfrm>
            <a:off x="12420600" y="4229100"/>
            <a:ext cx="1371600" cy="3810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4EFA245-780A-2443-AD96-CBC55AF5E718}"/>
              </a:ext>
            </a:extLst>
          </p:cNvPr>
          <p:cNvSpPr/>
          <p:nvPr/>
        </p:nvSpPr>
        <p:spPr>
          <a:xfrm>
            <a:off x="6248400" y="6210300"/>
            <a:ext cx="2438400" cy="3810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grpSp>
        <p:nvGrpSpPr>
          <p:cNvPr id="2" name="Group 2"/>
          <p:cNvGrpSpPr/>
          <p:nvPr/>
        </p:nvGrpSpPr>
        <p:grpSpPr>
          <a:xfrm>
            <a:off x="-6130800" y="-891860"/>
            <a:ext cx="12261600" cy="8224850"/>
            <a:chOff x="0" y="0"/>
            <a:chExt cx="406400" cy="272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272605"/>
            </a:xfrm>
            <a:custGeom>
              <a:avLst/>
              <a:gdLst/>
              <a:ahLst/>
              <a:cxnLst/>
              <a:rect l="l" t="t" r="r" b="b"/>
              <a:pathLst>
                <a:path w="406400" h="272605">
                  <a:moveTo>
                    <a:pt x="203200" y="0"/>
                  </a:moveTo>
                  <a:lnTo>
                    <a:pt x="406400" y="0"/>
                  </a:lnTo>
                  <a:lnTo>
                    <a:pt x="203200" y="272605"/>
                  </a:lnTo>
                  <a:lnTo>
                    <a:pt x="0" y="272605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28575"/>
              <a:ext cx="203200" cy="244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43000" y="5524500"/>
            <a:ext cx="4537566" cy="139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Я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дро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бренда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—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корейская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надежность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«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как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раньше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». 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Я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сность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доверия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2800"/>
              </a:lnSpc>
            </a:pPr>
            <a:endParaRPr lang="en-US"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91687" y="4238806"/>
            <a:ext cx="5399084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9"/>
              </a:lnSpc>
            </a:pPr>
            <a:r>
              <a:rPr lang="en-US" sz="24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Возвращение</a:t>
            </a:r>
            <a:r>
              <a:rPr lang="en-US" sz="24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endParaRPr lang="ru-RU" sz="2499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649"/>
              </a:lnSpc>
            </a:pPr>
            <a:r>
              <a:rPr lang="en-US" sz="24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</a:t>
            </a:r>
            <a:r>
              <a:rPr lang="ru-RU" sz="24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нормальности через</a:t>
            </a:r>
            <a:r>
              <a:rPr lang="en-US" sz="24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надежност</a:t>
            </a:r>
            <a:r>
              <a:rPr lang="ru-RU" sz="24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ь</a:t>
            </a:r>
            <a:endParaRPr lang="en-US" sz="2499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91687" y="2205155"/>
            <a:ext cx="7092093" cy="183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7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Мы ответили на запрос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813545" y="5016884"/>
            <a:ext cx="12261600" cy="8224850"/>
            <a:chOff x="0" y="0"/>
            <a:chExt cx="406400" cy="272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6400" cy="272605"/>
            </a:xfrm>
            <a:custGeom>
              <a:avLst/>
              <a:gdLst/>
              <a:ahLst/>
              <a:cxnLst/>
              <a:rect l="l" t="t" r="r" b="b"/>
              <a:pathLst>
                <a:path w="406400" h="272605">
                  <a:moveTo>
                    <a:pt x="203200" y="0"/>
                  </a:moveTo>
                  <a:lnTo>
                    <a:pt x="406400" y="0"/>
                  </a:lnTo>
                  <a:lnTo>
                    <a:pt x="203200" y="272605"/>
                  </a:lnTo>
                  <a:lnTo>
                    <a:pt x="0" y="272605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2E2C4E">
                    <a:alpha val="100000"/>
                  </a:srgbClr>
                </a:gs>
                <a:gs pos="100000">
                  <a:srgbClr val="7D1E7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28575"/>
              <a:ext cx="203200" cy="244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91687" y="972861"/>
            <a:ext cx="2268783" cy="994169"/>
          </a:xfrm>
          <a:custGeom>
            <a:avLst/>
            <a:gdLst/>
            <a:ahLst/>
            <a:cxnLst/>
            <a:rect l="l" t="t" r="r" b="b"/>
            <a:pathLst>
              <a:path w="2268783" h="994169">
                <a:moveTo>
                  <a:pt x="0" y="0"/>
                </a:moveTo>
                <a:lnTo>
                  <a:pt x="2268783" y="0"/>
                </a:lnTo>
                <a:lnTo>
                  <a:pt x="2268783" y="994169"/>
                </a:lnTo>
                <a:lnTo>
                  <a:pt x="0" y="99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014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460470" y="1207482"/>
            <a:ext cx="1866410" cy="524928"/>
          </a:xfrm>
          <a:custGeom>
            <a:avLst/>
            <a:gdLst/>
            <a:ahLst/>
            <a:cxnLst/>
            <a:rect l="l" t="t" r="r" b="b"/>
            <a:pathLst>
              <a:path w="1866410" h="524928">
                <a:moveTo>
                  <a:pt x="0" y="0"/>
                </a:moveTo>
                <a:lnTo>
                  <a:pt x="1866411" y="0"/>
                </a:lnTo>
                <a:lnTo>
                  <a:pt x="1866411" y="524928"/>
                </a:lnTo>
                <a:lnTo>
                  <a:pt x="0" y="524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582947" y="9314997"/>
            <a:ext cx="2638726" cy="161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5"/>
              </a:lnSpc>
            </a:pPr>
            <a:r>
              <a:rPr lang="en-US" sz="94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Источник: Данные KGM</a:t>
            </a:r>
          </a:p>
        </p:txBody>
      </p:sp>
      <p:graphicFrame>
        <p:nvGraphicFramePr>
          <p:cNvPr id="17" name="Диаграмма 11">
            <a:extLst>
              <a:ext uri="{FF2B5EF4-FFF2-40B4-BE49-F238E27FC236}">
                <a16:creationId xmlns:a16="http://schemas.microsoft.com/office/drawing/2014/main" id="{A0A38FD1-C263-D24E-155F-A753DE322C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1943582"/>
              </p:ext>
            </p:extLst>
          </p:nvPr>
        </p:nvGraphicFramePr>
        <p:xfrm>
          <a:off x="6096000" y="2095500"/>
          <a:ext cx="9601200" cy="716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C1F5E-BB2D-B32B-736E-7574ACDF9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>
            <a:extLst>
              <a:ext uri="{FF2B5EF4-FFF2-40B4-BE49-F238E27FC236}">
                <a16:creationId xmlns:a16="http://schemas.microsoft.com/office/drawing/2014/main" id="{72DA4F4E-18E9-A70F-9547-D7B143EA360E}"/>
              </a:ext>
            </a:extLst>
          </p:cNvPr>
          <p:cNvGrpSpPr/>
          <p:nvPr/>
        </p:nvGrpSpPr>
        <p:grpSpPr>
          <a:xfrm>
            <a:off x="-4654700" y="-535860"/>
            <a:ext cx="8370874" cy="8148460"/>
            <a:chOff x="0" y="0"/>
            <a:chExt cx="406400" cy="395602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5E1FFF78-8848-A31A-6B1E-98AAA4E187DD}"/>
                </a:ext>
              </a:extLst>
            </p:cNvPr>
            <p:cNvSpPr/>
            <p:nvPr/>
          </p:nvSpPr>
          <p:spPr>
            <a:xfrm>
              <a:off x="0" y="0"/>
              <a:ext cx="406400" cy="395602"/>
            </a:xfrm>
            <a:custGeom>
              <a:avLst/>
              <a:gdLst/>
              <a:ahLst/>
              <a:cxnLst/>
              <a:rect l="l" t="t" r="r" b="b"/>
              <a:pathLst>
                <a:path w="406400" h="395602">
                  <a:moveTo>
                    <a:pt x="203200" y="0"/>
                  </a:moveTo>
                  <a:lnTo>
                    <a:pt x="406400" y="0"/>
                  </a:lnTo>
                  <a:lnTo>
                    <a:pt x="203200" y="395602"/>
                  </a:lnTo>
                  <a:lnTo>
                    <a:pt x="0" y="395602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1" name="TextBox 4">
              <a:extLst>
                <a:ext uri="{FF2B5EF4-FFF2-40B4-BE49-F238E27FC236}">
                  <a16:creationId xmlns:a16="http://schemas.microsoft.com/office/drawing/2014/main" id="{80DC4A7E-D7D3-F299-0542-8C614E6F3031}"/>
                </a:ext>
              </a:extLst>
            </p:cNvPr>
            <p:cNvSpPr txBox="1"/>
            <p:nvPr/>
          </p:nvSpPr>
          <p:spPr>
            <a:xfrm>
              <a:off x="101600" y="28575"/>
              <a:ext cx="203200" cy="367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4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BD9B116B-6477-4425-A682-2959A2EA3907}"/>
              </a:ext>
            </a:extLst>
          </p:cNvPr>
          <p:cNvGrpSpPr/>
          <p:nvPr/>
        </p:nvGrpSpPr>
        <p:grpSpPr>
          <a:xfrm>
            <a:off x="2590800" y="-29633"/>
            <a:ext cx="18745200" cy="5143500"/>
            <a:chOff x="0" y="0"/>
            <a:chExt cx="1207882" cy="37520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8648EF3-7FD6-EE03-586F-600D495BD8D9}"/>
                </a:ext>
              </a:extLst>
            </p:cNvPr>
            <p:cNvSpPr/>
            <p:nvPr/>
          </p:nvSpPr>
          <p:spPr>
            <a:xfrm>
              <a:off x="0" y="0"/>
              <a:ext cx="1207882" cy="375204"/>
            </a:xfrm>
            <a:custGeom>
              <a:avLst/>
              <a:gdLst/>
              <a:ahLst/>
              <a:cxnLst/>
              <a:rect l="l" t="t" r="r" b="b"/>
              <a:pathLst>
                <a:path w="1207882" h="375204">
                  <a:moveTo>
                    <a:pt x="203200" y="0"/>
                  </a:moveTo>
                  <a:lnTo>
                    <a:pt x="1207882" y="0"/>
                  </a:lnTo>
                  <a:lnTo>
                    <a:pt x="1004682" y="375204"/>
                  </a:lnTo>
                  <a:lnTo>
                    <a:pt x="0" y="37520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232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5A024AE-B16A-2B8D-7101-3D99F5ED51B9}"/>
                </a:ext>
              </a:extLst>
            </p:cNvPr>
            <p:cNvSpPr txBox="1"/>
            <p:nvPr/>
          </p:nvSpPr>
          <p:spPr>
            <a:xfrm>
              <a:off x="101600" y="28575"/>
              <a:ext cx="1004682" cy="346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4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21ED7DB5-6308-1612-9D9A-C8A363E3231D}"/>
              </a:ext>
            </a:extLst>
          </p:cNvPr>
          <p:cNvGrpSpPr/>
          <p:nvPr/>
        </p:nvGrpSpPr>
        <p:grpSpPr>
          <a:xfrm>
            <a:off x="13563600" y="4838700"/>
            <a:ext cx="7543800" cy="1741787"/>
            <a:chOff x="0" y="0"/>
            <a:chExt cx="1807342" cy="460337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1269EE98-D802-EA9E-A900-71F08104C5D3}"/>
                </a:ext>
              </a:extLst>
            </p:cNvPr>
            <p:cNvSpPr txBox="1"/>
            <p:nvPr/>
          </p:nvSpPr>
          <p:spPr>
            <a:xfrm>
              <a:off x="101600" y="28575"/>
              <a:ext cx="1604142" cy="431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4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26A32B0-51A1-1FE5-8B0D-B18661A27EA5}"/>
                </a:ext>
              </a:extLst>
            </p:cNvPr>
            <p:cNvSpPr/>
            <p:nvPr/>
          </p:nvSpPr>
          <p:spPr>
            <a:xfrm>
              <a:off x="0" y="0"/>
              <a:ext cx="1807342" cy="460337"/>
            </a:xfrm>
            <a:custGeom>
              <a:avLst/>
              <a:gdLst/>
              <a:ahLst/>
              <a:cxnLst/>
              <a:rect l="l" t="t" r="r" b="b"/>
              <a:pathLst>
                <a:path w="1807342" h="460337">
                  <a:moveTo>
                    <a:pt x="203200" y="0"/>
                  </a:moveTo>
                  <a:lnTo>
                    <a:pt x="1807342" y="0"/>
                  </a:lnTo>
                  <a:lnTo>
                    <a:pt x="1604142" y="460337"/>
                  </a:lnTo>
                  <a:lnTo>
                    <a:pt x="0" y="460337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7FDF1117-368B-9B23-E4F3-B176C1E3814A}"/>
              </a:ext>
            </a:extLst>
          </p:cNvPr>
          <p:cNvSpPr/>
          <p:nvPr/>
        </p:nvSpPr>
        <p:spPr>
          <a:xfrm>
            <a:off x="14249400" y="5295900"/>
            <a:ext cx="343080" cy="225185"/>
          </a:xfrm>
          <a:custGeom>
            <a:avLst/>
            <a:gdLst/>
            <a:ahLst/>
            <a:cxnLst/>
            <a:rect l="l" t="t" r="r" b="b"/>
            <a:pathLst>
              <a:path w="343080" h="225185">
                <a:moveTo>
                  <a:pt x="0" y="0"/>
                </a:moveTo>
                <a:lnTo>
                  <a:pt x="343080" y="0"/>
                </a:lnTo>
                <a:lnTo>
                  <a:pt x="343080" y="225185"/>
                </a:lnTo>
                <a:lnTo>
                  <a:pt x="0" y="225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4B01546-F166-2739-BC92-F92585D3D4FF}"/>
              </a:ext>
            </a:extLst>
          </p:cNvPr>
          <p:cNvSpPr txBox="1"/>
          <p:nvPr/>
        </p:nvSpPr>
        <p:spPr>
          <a:xfrm>
            <a:off x="1028700" y="1114425"/>
            <a:ext cx="6774436" cy="190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4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На</a:t>
            </a:r>
            <a:r>
              <a:rPr kumimoji="0" lang="en-US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kumimoji="0" lang="en-US" sz="6999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кого</a:t>
            </a:r>
            <a:r>
              <a:rPr kumimoji="0" lang="en-US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kumimoji="0" lang="en-US" sz="6999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играем</a:t>
            </a:r>
            <a:endParaRPr kumimoji="0" lang="en-US" sz="69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B7D7B8A-D375-D423-2930-7DE4FCEB40E5}"/>
              </a:ext>
            </a:extLst>
          </p:cNvPr>
          <p:cNvSpPr txBox="1"/>
          <p:nvPr/>
        </p:nvSpPr>
        <p:spPr>
          <a:xfrm>
            <a:off x="6629400" y="2324100"/>
            <a:ext cx="280834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35-55</a:t>
            </a:r>
          </a:p>
          <a:p>
            <a:pPr marL="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– Ценят стабильность и опыт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– Чувствительны к ностальгии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– Ждут надёжности, а не шума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Montserrat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95A772B9-3FF0-61CB-5989-581F60387130}"/>
              </a:ext>
            </a:extLst>
          </p:cNvPr>
          <p:cNvSpPr txBox="1"/>
          <p:nvPr/>
        </p:nvSpPr>
        <p:spPr>
          <a:xfrm>
            <a:off x="14706600" y="5295900"/>
            <a:ext cx="3167326" cy="945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Для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нас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важно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чтобы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было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надёжно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как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раньше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от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лица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ЦА)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B48A84D5-AF6F-B1EC-BF6B-303B1E36BAC2}"/>
              </a:ext>
            </a:extLst>
          </p:cNvPr>
          <p:cNvSpPr txBox="1"/>
          <p:nvPr/>
        </p:nvSpPr>
        <p:spPr>
          <a:xfrm>
            <a:off x="13479126" y="2139051"/>
            <a:ext cx="3894474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Наш фокус</a:t>
            </a:r>
          </a:p>
          <a:p>
            <a:pPr marL="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– Продукт и бренд выстроены под взрослых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– Эта аудитория ценит прошлый опыт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– И даёт бизнесу долгосрочный рост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Montserrat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09D6A515-6871-474A-6429-966D0F5EC6BD}"/>
              </a:ext>
            </a:extLst>
          </p:cNvPr>
          <p:cNvSpPr txBox="1"/>
          <p:nvPr/>
        </p:nvSpPr>
        <p:spPr>
          <a:xfrm>
            <a:off x="5647074" y="1500928"/>
            <a:ext cx="944946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Аудитория, для которой «как раньше» = ценность</a:t>
            </a:r>
            <a:endParaRPr kumimoji="0" lang="en-US" sz="24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old"/>
              <a:ea typeface="+mn-ea"/>
              <a:cs typeface="+mn-cs"/>
              <a:sym typeface="Montserrat Bold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0EABCA71-3BC0-075F-452A-9387B7097CF4}"/>
              </a:ext>
            </a:extLst>
          </p:cNvPr>
          <p:cNvSpPr txBox="1"/>
          <p:nvPr/>
        </p:nvSpPr>
        <p:spPr>
          <a:xfrm>
            <a:off x="10324063" y="2298269"/>
            <a:ext cx="2394043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45–5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Стратегически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верный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сегмент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на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горизонте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лет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DB97785B-78A1-CB44-698E-81ABEEDA3246}"/>
              </a:ext>
            </a:extLst>
          </p:cNvPr>
          <p:cNvSpPr txBox="1"/>
          <p:nvPr/>
        </p:nvSpPr>
        <p:spPr>
          <a:xfrm>
            <a:off x="1143000" y="9563100"/>
            <a:ext cx="2638726" cy="15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Источник</a:t>
            </a:r>
            <a:r>
              <a:rPr kumimoji="0" lang="en-US" sz="94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kumimoji="0" lang="en-US" sz="94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Оценка</a:t>
            </a:r>
            <a:r>
              <a:rPr kumimoji="0" lang="en-US" sz="94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Media Instinct</a:t>
            </a:r>
            <a:r>
              <a:rPr kumimoji="0" lang="ru-RU" sz="94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94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Group</a:t>
            </a: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5BFCD3CD-6C94-B6D3-E0E9-BADFC36EB9E6}"/>
              </a:ext>
            </a:extLst>
          </p:cNvPr>
          <p:cNvGrpSpPr/>
          <p:nvPr/>
        </p:nvGrpSpPr>
        <p:grpSpPr>
          <a:xfrm>
            <a:off x="11734800" y="6591300"/>
            <a:ext cx="8634791" cy="4049309"/>
            <a:chOff x="0" y="0"/>
            <a:chExt cx="961073" cy="450698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4A3DD984-103F-297F-9E62-848EF20A8430}"/>
                </a:ext>
              </a:extLst>
            </p:cNvPr>
            <p:cNvSpPr/>
            <p:nvPr/>
          </p:nvSpPr>
          <p:spPr>
            <a:xfrm>
              <a:off x="0" y="0"/>
              <a:ext cx="961073" cy="450698"/>
            </a:xfrm>
            <a:custGeom>
              <a:avLst/>
              <a:gdLst/>
              <a:ahLst/>
              <a:cxnLst/>
              <a:rect l="l" t="t" r="r" b="b"/>
              <a:pathLst>
                <a:path w="961073" h="450698">
                  <a:moveTo>
                    <a:pt x="203200" y="0"/>
                  </a:moveTo>
                  <a:lnTo>
                    <a:pt x="961073" y="0"/>
                  </a:lnTo>
                  <a:lnTo>
                    <a:pt x="757873" y="450698"/>
                  </a:lnTo>
                  <a:lnTo>
                    <a:pt x="0" y="450698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5"/>
              <a:stretch>
                <a:fillRect t="-9974" b="-9974"/>
              </a:stretch>
            </a:blipFill>
          </p:spPr>
        </p:sp>
      </p:grpSp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2E93E873-F018-7D77-85B5-49B357A5102A}"/>
              </a:ext>
            </a:extLst>
          </p:cNvPr>
          <p:cNvGraphicFramePr/>
          <p:nvPr/>
        </p:nvGraphicFramePr>
        <p:xfrm>
          <a:off x="908922" y="5231898"/>
          <a:ext cx="10849974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Диаграмма 27">
            <a:extLst>
              <a:ext uri="{FF2B5EF4-FFF2-40B4-BE49-F238E27FC236}">
                <a16:creationId xmlns:a16="http://schemas.microsoft.com/office/drawing/2014/main" id="{233CDFD8-79DE-E4A1-DF06-A83B9165C175}"/>
              </a:ext>
            </a:extLst>
          </p:cNvPr>
          <p:cNvGraphicFramePr/>
          <p:nvPr/>
        </p:nvGraphicFramePr>
        <p:xfrm>
          <a:off x="1133972" y="5521085"/>
          <a:ext cx="11049000" cy="3774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78B28196-54FD-179D-AB59-ED68D6D0FB27}"/>
              </a:ext>
            </a:extLst>
          </p:cNvPr>
          <p:cNvGrpSpPr/>
          <p:nvPr/>
        </p:nvGrpSpPr>
        <p:grpSpPr>
          <a:xfrm>
            <a:off x="5791200" y="2400302"/>
            <a:ext cx="457200" cy="1922927"/>
            <a:chOff x="5181600" y="-3314700"/>
            <a:chExt cx="304800" cy="1257299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0E40321-8549-82F2-BEE0-3A40F60D3175}"/>
                </a:ext>
              </a:extLst>
            </p:cNvPr>
            <p:cNvCxnSpPr/>
            <p:nvPr/>
          </p:nvCxnSpPr>
          <p:spPr>
            <a:xfrm>
              <a:off x="5181600" y="-3314700"/>
              <a:ext cx="304800" cy="6858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C22778D-9EB2-8DFE-A97F-5E5B569D0A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1600" y="-2667001"/>
              <a:ext cx="304800" cy="6096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44BACA-ECF5-37DA-22ED-922C8B10F13E}"/>
              </a:ext>
            </a:extLst>
          </p:cNvPr>
          <p:cNvGrpSpPr/>
          <p:nvPr/>
        </p:nvGrpSpPr>
        <p:grpSpPr>
          <a:xfrm>
            <a:off x="9829800" y="2324101"/>
            <a:ext cx="344233" cy="1447800"/>
            <a:chOff x="5181600" y="-3314700"/>
            <a:chExt cx="304800" cy="125729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0D939D2-7CD1-7D27-B088-695A4442AB81}"/>
                </a:ext>
              </a:extLst>
            </p:cNvPr>
            <p:cNvCxnSpPr/>
            <p:nvPr/>
          </p:nvCxnSpPr>
          <p:spPr>
            <a:xfrm>
              <a:off x="5181600" y="-3314700"/>
              <a:ext cx="304800" cy="6858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286B03C-FF0F-9C56-52EF-50B0FA4F7B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1600" y="-2667001"/>
              <a:ext cx="304800" cy="6096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D641109-AB6F-7A76-9204-C6A241AB1546}"/>
              </a:ext>
            </a:extLst>
          </p:cNvPr>
          <p:cNvGrpSpPr/>
          <p:nvPr/>
        </p:nvGrpSpPr>
        <p:grpSpPr>
          <a:xfrm>
            <a:off x="12877800" y="2247900"/>
            <a:ext cx="181175" cy="762000"/>
            <a:chOff x="5181600" y="-3314700"/>
            <a:chExt cx="304800" cy="1257299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792CEAD-833B-0C5B-96CB-CB82AE1E6AAB}"/>
                </a:ext>
              </a:extLst>
            </p:cNvPr>
            <p:cNvCxnSpPr/>
            <p:nvPr/>
          </p:nvCxnSpPr>
          <p:spPr>
            <a:xfrm>
              <a:off x="5181600" y="-3314700"/>
              <a:ext cx="304800" cy="6858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FCB73A1-AC1C-3CE4-0D1C-5436F974E2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1600" y="-2667001"/>
              <a:ext cx="304800" cy="6096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8850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40071" y="0"/>
            <a:ext cx="12261600" cy="8224850"/>
            <a:chOff x="0" y="0"/>
            <a:chExt cx="406400" cy="272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272605"/>
            </a:xfrm>
            <a:custGeom>
              <a:avLst/>
              <a:gdLst/>
              <a:ahLst/>
              <a:cxnLst/>
              <a:rect l="l" t="t" r="r" b="b"/>
              <a:pathLst>
                <a:path w="406400" h="272605">
                  <a:moveTo>
                    <a:pt x="203200" y="0"/>
                  </a:moveTo>
                  <a:lnTo>
                    <a:pt x="406400" y="0"/>
                  </a:lnTo>
                  <a:lnTo>
                    <a:pt x="203200" y="272605"/>
                  </a:lnTo>
                  <a:lnTo>
                    <a:pt x="0" y="272605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28575"/>
              <a:ext cx="203200" cy="244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046240" y="5016884"/>
            <a:ext cx="12261600" cy="8224850"/>
            <a:chOff x="0" y="0"/>
            <a:chExt cx="406400" cy="2726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272605"/>
            </a:xfrm>
            <a:custGeom>
              <a:avLst/>
              <a:gdLst/>
              <a:ahLst/>
              <a:cxnLst/>
              <a:rect l="l" t="t" r="r" b="b"/>
              <a:pathLst>
                <a:path w="406400" h="272605">
                  <a:moveTo>
                    <a:pt x="203200" y="0"/>
                  </a:moveTo>
                  <a:lnTo>
                    <a:pt x="406400" y="0"/>
                  </a:lnTo>
                  <a:lnTo>
                    <a:pt x="203200" y="272605"/>
                  </a:lnTo>
                  <a:lnTo>
                    <a:pt x="0" y="272605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28575"/>
              <a:ext cx="203200" cy="244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30090" y="526892"/>
            <a:ext cx="14419962" cy="1952234"/>
            <a:chOff x="0" y="0"/>
            <a:chExt cx="2605653" cy="3527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05653" cy="352764"/>
            </a:xfrm>
            <a:custGeom>
              <a:avLst/>
              <a:gdLst/>
              <a:ahLst/>
              <a:cxnLst/>
              <a:rect l="l" t="t" r="r" b="b"/>
              <a:pathLst>
                <a:path w="2605653" h="352764">
                  <a:moveTo>
                    <a:pt x="203200" y="0"/>
                  </a:moveTo>
                  <a:lnTo>
                    <a:pt x="2605653" y="0"/>
                  </a:lnTo>
                  <a:lnTo>
                    <a:pt x="2402453" y="352764"/>
                  </a:lnTo>
                  <a:lnTo>
                    <a:pt x="0" y="35276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232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28575"/>
              <a:ext cx="2402453" cy="324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248646" y="-4112425"/>
            <a:ext cx="12261600" cy="8224850"/>
            <a:chOff x="0" y="0"/>
            <a:chExt cx="406400" cy="272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6400" cy="272605"/>
            </a:xfrm>
            <a:custGeom>
              <a:avLst/>
              <a:gdLst/>
              <a:ahLst/>
              <a:cxnLst/>
              <a:rect l="l" t="t" r="r" b="b"/>
              <a:pathLst>
                <a:path w="406400" h="272605">
                  <a:moveTo>
                    <a:pt x="203200" y="0"/>
                  </a:moveTo>
                  <a:lnTo>
                    <a:pt x="406400" y="0"/>
                  </a:lnTo>
                  <a:lnTo>
                    <a:pt x="203200" y="272605"/>
                  </a:lnTo>
                  <a:lnTo>
                    <a:pt x="0" y="272605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28575"/>
              <a:ext cx="203200" cy="244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1071971"/>
            <a:ext cx="9102072" cy="93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7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Выбор лица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44043" y="1038175"/>
            <a:ext cx="7674248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9"/>
              </a:lnSpc>
            </a:pPr>
            <a:r>
              <a:rPr lang="en-US" sz="24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Надёжный</a:t>
            </a:r>
            <a:r>
              <a:rPr lang="en-US" sz="24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</a:t>
            </a:r>
            <a:r>
              <a:rPr lang="en-US" sz="24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Понятный</a:t>
            </a:r>
            <a:r>
              <a:rPr lang="en-US" sz="24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</a:t>
            </a:r>
            <a:r>
              <a:rPr lang="en-US" sz="24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Взрослый</a:t>
            </a:r>
            <a:endParaRPr lang="en-US" sz="2499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524993" y="1564463"/>
            <a:ext cx="7674248" cy="807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0"/>
              </a:lnSpc>
            </a:pP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Через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фокус-группы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протестировали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пул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выбрали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Вдовиченкова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—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надёжный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понятный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взрослый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2120"/>
              </a:lnSpc>
            </a:pPr>
            <a:endParaRPr lang="en-US"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0" name="Picture 329">
            <a:extLst>
              <a:ext uri="{FF2B5EF4-FFF2-40B4-BE49-F238E27FC236}">
                <a16:creationId xmlns:a16="http://schemas.microsoft.com/office/drawing/2014/main" id="{6C9CDD82-AFEB-2EA6-51BC-E912ABC97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81300"/>
            <a:ext cx="16611600" cy="64044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3">
            <a:extLst>
              <a:ext uri="{FF2B5EF4-FFF2-40B4-BE49-F238E27FC236}">
                <a16:creationId xmlns:a16="http://schemas.microsoft.com/office/drawing/2014/main" id="{7EA0A77C-F14D-84E3-9D69-FB44BA520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4648" r="1496" b="645"/>
          <a:stretch>
            <a:fillRect/>
          </a:stretch>
        </p:blipFill>
        <p:spPr>
          <a:xfrm>
            <a:off x="7467599" y="25743"/>
            <a:ext cx="10855411" cy="427256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105400" y="5471207"/>
            <a:ext cx="14343116" cy="4281571"/>
            <a:chOff x="0" y="0"/>
            <a:chExt cx="2324436" cy="7500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24436" cy="750074"/>
            </a:xfrm>
            <a:custGeom>
              <a:avLst/>
              <a:gdLst/>
              <a:ahLst/>
              <a:cxnLst/>
              <a:rect l="l" t="t" r="r" b="b"/>
              <a:pathLst>
                <a:path w="2324436" h="750074">
                  <a:moveTo>
                    <a:pt x="203200" y="0"/>
                  </a:moveTo>
                  <a:lnTo>
                    <a:pt x="2324436" y="0"/>
                  </a:lnTo>
                  <a:lnTo>
                    <a:pt x="2121236" y="750074"/>
                  </a:lnTo>
                  <a:lnTo>
                    <a:pt x="0" y="75007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232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28575"/>
              <a:ext cx="2121236" cy="721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469466" y="-429728"/>
            <a:ext cx="9439507" cy="6768007"/>
            <a:chOff x="0" y="0"/>
            <a:chExt cx="896022" cy="6424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6022" cy="642437"/>
            </a:xfrm>
            <a:custGeom>
              <a:avLst/>
              <a:gdLst/>
              <a:ahLst/>
              <a:cxnLst/>
              <a:rect l="l" t="t" r="r" b="b"/>
              <a:pathLst>
                <a:path w="896022" h="642437">
                  <a:moveTo>
                    <a:pt x="203200" y="0"/>
                  </a:moveTo>
                  <a:lnTo>
                    <a:pt x="896022" y="0"/>
                  </a:lnTo>
                  <a:lnTo>
                    <a:pt x="692822" y="642437"/>
                  </a:lnTo>
                  <a:lnTo>
                    <a:pt x="0" y="642437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28575"/>
              <a:ext cx="692822" cy="613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3494701"/>
            <a:ext cx="4609491" cy="2839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9"/>
              </a:lnSpc>
            </a:pPr>
            <a:r>
              <a:rPr lang="en-US" sz="69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Креатив</a:t>
            </a:r>
            <a:r>
              <a:rPr lang="en-US" sz="69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и </a:t>
            </a:r>
            <a:r>
              <a:rPr lang="en-US" sz="69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медиа</a:t>
            </a:r>
            <a:r>
              <a:rPr lang="en-US" sz="69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9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сплит</a:t>
            </a:r>
            <a:endParaRPr lang="en-US" sz="6999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2725400" y="3314700"/>
            <a:ext cx="6220315" cy="1436987"/>
            <a:chOff x="0" y="0"/>
            <a:chExt cx="1992670" cy="46033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92670" cy="460337"/>
            </a:xfrm>
            <a:custGeom>
              <a:avLst/>
              <a:gdLst/>
              <a:ahLst/>
              <a:cxnLst/>
              <a:rect l="l" t="t" r="r" b="b"/>
              <a:pathLst>
                <a:path w="1992670" h="460337">
                  <a:moveTo>
                    <a:pt x="203200" y="0"/>
                  </a:moveTo>
                  <a:lnTo>
                    <a:pt x="1992670" y="0"/>
                  </a:lnTo>
                  <a:lnTo>
                    <a:pt x="1789470" y="460337"/>
                  </a:lnTo>
                  <a:lnTo>
                    <a:pt x="0" y="460337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10103">
                    <a:alpha val="100000"/>
                  </a:srgbClr>
                </a:gs>
                <a:gs pos="100000">
                  <a:srgbClr val="461A6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28575"/>
              <a:ext cx="1789470" cy="431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716211" y="3546467"/>
            <a:ext cx="4178044" cy="945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000" dirty="0" err="1">
                <a:solidFill>
                  <a:srgbClr val="FFFFFF"/>
                </a:solidFill>
                <a:latin typeface="Montserrat"/>
                <a:sym typeface="Montserrat"/>
              </a:rPr>
              <a:t>Построили</a:t>
            </a:r>
            <a:r>
              <a:rPr lang="en-US" sz="2000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креатив</a:t>
            </a:r>
            <a:r>
              <a:rPr lang="en-US" sz="2000" dirty="0">
                <a:solidFill>
                  <a:srgbClr val="FFFFFF"/>
                </a:solidFill>
                <a:latin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sym typeface="Montserrat"/>
              </a:rPr>
              <a:t>вокруг</a:t>
            </a:r>
            <a:r>
              <a:rPr lang="en-US" sz="2000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образа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надежности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Без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лишнего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шума</a:t>
            </a:r>
            <a:endParaRPr lang="en-US"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71274" y="9105900"/>
            <a:ext cx="2638726" cy="15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5"/>
              </a:lnSpc>
            </a:pPr>
            <a:r>
              <a:rPr lang="en-US" sz="94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Источник</a:t>
            </a:r>
            <a:r>
              <a:rPr lang="en-US" sz="94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94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Mediascope</a:t>
            </a:r>
            <a:endParaRPr lang="en-US" sz="947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8" name="Chart 28">
            <a:extLst>
              <a:ext uri="{FF2B5EF4-FFF2-40B4-BE49-F238E27FC236}">
                <a16:creationId xmlns:a16="http://schemas.microsoft.com/office/drawing/2014/main" id="{92CE86D6-24A9-A197-53B8-E7992C2665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3234800"/>
              </p:ext>
            </p:extLst>
          </p:nvPr>
        </p:nvGraphicFramePr>
        <p:xfrm>
          <a:off x="7239000" y="5905500"/>
          <a:ext cx="11544224" cy="3435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8180B7E-50E1-412C-AB1B-830E7EF9694E}"/>
              </a:ext>
            </a:extLst>
          </p:cNvPr>
          <p:cNvSpPr/>
          <p:nvPr/>
        </p:nvSpPr>
        <p:spPr>
          <a:xfrm>
            <a:off x="963415" y="6240397"/>
            <a:ext cx="2998986" cy="1246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99" b="1" dirty="0">
                <a:solidFill>
                  <a:srgbClr val="FFFFFF"/>
                </a:solidFill>
                <a:latin typeface="Montserrat Bold"/>
              </a:rPr>
              <a:t>Простой </a:t>
            </a:r>
            <a:r>
              <a:rPr lang="ru-RU" sz="2499" b="1" dirty="0" err="1">
                <a:solidFill>
                  <a:srgbClr val="FFFFFF"/>
                </a:solidFill>
                <a:latin typeface="Montserrat Bold"/>
              </a:rPr>
              <a:t>микс</a:t>
            </a:r>
            <a:r>
              <a:rPr lang="ru-RU" sz="2499" b="1" dirty="0">
                <a:solidFill>
                  <a:srgbClr val="FFFFFF"/>
                </a:solidFill>
                <a:latin typeface="Montserrat Bold"/>
              </a:rPr>
              <a:t>. Чтобы попасть в 35–55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A7CE594-A32A-40C2-8F01-F8BE850FC9B9}"/>
              </a:ext>
            </a:extLst>
          </p:cNvPr>
          <p:cNvSpPr/>
          <p:nvPr/>
        </p:nvSpPr>
        <p:spPr>
          <a:xfrm>
            <a:off x="1028700" y="7538894"/>
            <a:ext cx="32219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FF"/>
                </a:solidFill>
                <a:latin typeface="Montserrat"/>
              </a:rPr>
              <a:t>Без сложных комбинаций: выбрали простые, рабочие каналы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ECF0478-1F7D-4FD1-AA67-788B38C3F661}"/>
              </a:ext>
            </a:extLst>
          </p:cNvPr>
          <p:cNvSpPr/>
          <p:nvPr/>
        </p:nvSpPr>
        <p:spPr>
          <a:xfrm>
            <a:off x="7239000" y="6134100"/>
            <a:ext cx="8975113" cy="2186967"/>
          </a:xfrm>
          <a:prstGeom prst="rect">
            <a:avLst/>
          </a:prstGeom>
          <a:solidFill>
            <a:srgbClr val="7030A0">
              <a:alpha val="17467"/>
            </a:srgbClr>
          </a:solidFill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515</Words>
  <Application>Microsoft Office PowerPoint</Application>
  <PresentationFormat>Произвольный</PresentationFormat>
  <Paragraphs>140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Montserrat Bold</vt:lpstr>
      <vt:lpstr>Arial</vt:lpstr>
      <vt:lpstr>Proxima Nova Bold Italics</vt:lpstr>
      <vt:lpstr>Montserrat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KGM, копия</dc:title>
  <dc:creator>Ivan Bogatyrev</dc:creator>
  <cp:lastModifiedBy>Maryana Pilipenko</cp:lastModifiedBy>
  <cp:revision>40</cp:revision>
  <dcterms:created xsi:type="dcterms:W3CDTF">2006-08-16T00:00:00Z</dcterms:created>
  <dcterms:modified xsi:type="dcterms:W3CDTF">2025-10-08T16:24:33Z</dcterms:modified>
  <dc:identifier>DAG0hFpf6UY</dc:identifier>
</cp:coreProperties>
</file>