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2147481977" r:id="rId2"/>
    <p:sldId id="2147481974" r:id="rId3"/>
    <p:sldId id="2147481954" r:id="rId4"/>
    <p:sldId id="2147481979" r:id="rId5"/>
    <p:sldId id="2147481973" r:id="rId6"/>
    <p:sldId id="2147481980" r:id="rId7"/>
    <p:sldId id="2147481976" r:id="rId8"/>
  </p:sldIdLst>
  <p:sldSz cx="12192000" cy="6858000"/>
  <p:notesSz cx="6858000" cy="9144000"/>
  <p:embeddedFontLst>
    <p:embeddedFont>
      <p:font typeface="Franklin Gothic Medium Cond" panose="020B0606030402020204" pitchFamily="34" charset="0"/>
      <p:regular r:id="rId10"/>
    </p:embeddedFont>
    <p:embeddedFont>
      <p:font typeface="FranklinGothicBookCmpC" panose="020B060402020202020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 Минаев" initials="АМ" lastIdx="1" clrIdx="0">
    <p:extLst>
      <p:ext uri="{19B8F6BF-5375-455C-9EA6-DF929625EA0E}">
        <p15:presenceInfo xmlns:p15="http://schemas.microsoft.com/office/powerpoint/2012/main" userId="Алексей Минаев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EFEFEF"/>
    <a:srgbClr val="080C34"/>
    <a:srgbClr val="3472F7"/>
    <a:srgbClr val="02E0ED"/>
    <a:srgbClr val="080C35"/>
    <a:srgbClr val="EF9FE5"/>
    <a:srgbClr val="DEEAEE"/>
    <a:srgbClr val="AECC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7" autoAdjust="0"/>
    <p:restoredTop sz="91743" autoAdjust="0"/>
  </p:normalViewPr>
  <p:slideViewPr>
    <p:cSldViewPr snapToGrid="0" showGuides="1">
      <p:cViewPr varScale="1">
        <p:scale>
          <a:sx n="104" d="100"/>
          <a:sy n="104" d="100"/>
        </p:scale>
        <p:origin x="46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436E5-5F16-4181-AD82-87C9BE013E21}" type="datetimeFigureOut">
              <a:rPr lang="ru-RU" smtClean="0"/>
              <a:t>10.10.2025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D23DA-004C-43BC-8FAF-5BBE30B44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62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4D23DA-004C-43BC-8FAF-5BBE30B441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67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F3EB4-4E3A-4AF6-B1DE-0FED3E2672D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935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F3EB4-4E3A-4AF6-B1DE-0FED3E2672D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0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F3EB4-4E3A-4AF6-B1DE-0FED3E2672D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309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</a:t>
            </a:r>
            <a:r>
              <a:rPr lang="en-US" dirty="0"/>
              <a:t>Lays + </a:t>
            </a:r>
            <a:r>
              <a:rPr lang="ru-RU" dirty="0"/>
              <a:t>Пятерочка, 2019 год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F3EB4-4E3A-4AF6-B1DE-0FED3E2672D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713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Тут что коммуникация </a:t>
            </a:r>
            <a:r>
              <a:rPr lang="ru-RU" dirty="0" err="1"/>
              <a:t>коллабов</a:t>
            </a:r>
            <a:r>
              <a:rPr lang="ru-RU" dirty="0"/>
              <a:t> дает более высокий коммуникационный эффект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F3EB4-4E3A-4AF6-B1DE-0FED3E2672D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908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Тут что коммуникация </a:t>
            </a:r>
            <a:r>
              <a:rPr lang="ru-RU" dirty="0" err="1"/>
              <a:t>коллабов</a:t>
            </a:r>
            <a:r>
              <a:rPr lang="ru-RU" dirty="0"/>
              <a:t> дает бизнес-эффект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F3EB4-4E3A-4AF6-B1DE-0FED3E2672D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8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2B821-D8F0-450E-A5B9-91615D4A35D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A3874"/>
              </a:gs>
              <a:gs pos="58000">
                <a:srgbClr val="102348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3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A6AB6E-F995-4E58-85BD-AEA929DACE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40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375D1F-BDCC-4676-9954-A15A5E642E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02A88A3-A71B-44D9-8767-700712B10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2472" y="444239"/>
            <a:ext cx="1191352" cy="4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02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58B80A-1691-46C4-B6AD-9163E0058E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03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4DB5A-3E24-4411-A6B6-AFDCF7819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14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38898E-294B-435B-AFD6-1F5731033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0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DE892-A3E7-4550-A2E7-4542AC27E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99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11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2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svg"/><Relationship Id="rId18" Type="http://schemas.openxmlformats.org/officeDocument/2006/relationships/image" Target="../media/image21.png"/><Relationship Id="rId3" Type="http://schemas.microsoft.com/office/2007/relationships/media" Target="../media/media2.mp4"/><Relationship Id="rId21" Type="http://schemas.openxmlformats.org/officeDocument/2006/relationships/image" Target="../media/image24.svg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23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9.svg"/><Relationship Id="rId19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8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9.svg"/><Relationship Id="rId10" Type="http://schemas.openxmlformats.org/officeDocument/2006/relationships/image" Target="../media/image11.sv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19632FD7-3A5B-4766-BAA6-B9B662487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3987A2E-8D4F-4516-A7A0-93F90E30A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7786" y="457813"/>
            <a:ext cx="1690728" cy="5731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C0433A-1186-4DB3-9D1A-E4921DA03B68}"/>
              </a:ext>
            </a:extLst>
          </p:cNvPr>
          <p:cNvSpPr txBox="1"/>
          <p:nvPr/>
        </p:nvSpPr>
        <p:spPr>
          <a:xfrm>
            <a:off x="751406" y="5032928"/>
            <a:ext cx="16540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gradFill flip="none" rotWithShape="1"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9DCAA-0E67-4DD0-9F6C-226BCB38F7D8}"/>
              </a:ext>
            </a:extLst>
          </p:cNvPr>
          <p:cNvSpPr txBox="1"/>
          <p:nvPr/>
        </p:nvSpPr>
        <p:spPr>
          <a:xfrm>
            <a:off x="751406" y="457813"/>
            <a:ext cx="4010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>
                <a:gradFill flip="none" rotWithShape="1">
                  <a:gsLst>
                    <a:gs pos="1000">
                      <a:srgbClr val="02E0ED"/>
                    </a:gs>
                    <a:gs pos="100000">
                      <a:srgbClr val="005BFF"/>
                    </a:gs>
                  </a:gsLst>
                  <a:lin ang="10800000" scaled="1"/>
                  <a:tileRect/>
                </a:gradFill>
                <a:latin typeface="Franklin Gothic Medium Cond" panose="020B0606030402020204" pitchFamily="34" charset="0"/>
              </a:rPr>
              <a:t>Разделяй</a:t>
            </a:r>
          </a:p>
          <a:p>
            <a:pPr>
              <a:lnSpc>
                <a:spcPct val="80000"/>
              </a:lnSpc>
            </a:pPr>
            <a:r>
              <a:rPr lang="ru-RU" sz="60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и властвуй?</a:t>
            </a:r>
            <a:endParaRPr lang="en-US" sz="6000" dirty="0">
              <a:solidFill>
                <a:schemeClr val="bg1">
                  <a:lumMod val="8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5947FE-BFE4-4F6A-866E-C0BE2DF8D195}"/>
              </a:ext>
            </a:extLst>
          </p:cNvPr>
          <p:cNvSpPr txBox="1"/>
          <p:nvPr/>
        </p:nvSpPr>
        <p:spPr>
          <a:xfrm>
            <a:off x="6329081" y="5595873"/>
            <a:ext cx="515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Маркетингово-медийные коллаборации </a:t>
            </a:r>
            <a:r>
              <a:rPr lang="ru-RU" sz="2500" dirty="0">
                <a:solidFill>
                  <a:schemeClr val="bg1">
                    <a:lumMod val="65000"/>
                  </a:schemeClr>
                </a:solidFill>
                <a:latin typeface="Franklin Gothic Medium Cond" panose="020B0606030402020204" pitchFamily="34" charset="0"/>
              </a:rPr>
              <a:t>как новый космический тренд рынка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443E4F-0927-4AC5-A55A-51A6BC7483BF}"/>
              </a:ext>
            </a:extLst>
          </p:cNvPr>
          <p:cNvSpPr txBox="1"/>
          <p:nvPr/>
        </p:nvSpPr>
        <p:spPr>
          <a:xfrm>
            <a:off x="6329081" y="3715565"/>
            <a:ext cx="5415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Нет, объединяйся</a:t>
            </a:r>
            <a:endParaRPr lang="en-US" sz="6000" dirty="0">
              <a:solidFill>
                <a:schemeClr val="bg1">
                  <a:lumMod val="85000"/>
                </a:schemeClr>
              </a:solidFill>
              <a:latin typeface="Franklin Gothic Medium Cond" panose="020B06060304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6000" dirty="0">
                <a:gradFill flip="none" rotWithShape="1">
                  <a:gsLst>
                    <a:gs pos="1000">
                      <a:srgbClr val="02E0ED"/>
                    </a:gs>
                    <a:gs pos="100000">
                      <a:srgbClr val="005BFF"/>
                    </a:gs>
                  </a:gsLst>
                  <a:lin ang="10800000" scaled="1"/>
                  <a:tileRect/>
                </a:gradFill>
                <a:latin typeface="Franklin Gothic Medium Cond" panose="020B0606030402020204" pitchFamily="34" charset="0"/>
              </a:rPr>
              <a:t>и выигрывай!</a:t>
            </a:r>
            <a:endParaRPr lang="en-US" sz="6000" dirty="0">
              <a:gradFill flip="none" rotWithShape="1">
                <a:gsLst>
                  <a:gs pos="0">
                    <a:srgbClr val="3472F7"/>
                  </a:gs>
                  <a:gs pos="100000">
                    <a:srgbClr val="02E0ED"/>
                  </a:gs>
                </a:gsLst>
                <a:lin ang="0" scaled="1"/>
                <a:tileRect/>
              </a:gradFill>
              <a:latin typeface="Franklin Gothic Medium Cond" panose="020B06060304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640A2D-BEE9-4619-9A85-5465AEB49E14}"/>
              </a:ext>
            </a:extLst>
          </p:cNvPr>
          <p:cNvCxnSpPr>
            <a:cxnSpLocks/>
          </p:cNvCxnSpPr>
          <p:nvPr/>
        </p:nvCxnSpPr>
        <p:spPr>
          <a:xfrm>
            <a:off x="6465804" y="5361636"/>
            <a:ext cx="3455870" cy="0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ECD500C8-4F6F-425F-B82B-352E2FD9BD73}"/>
              </a:ext>
            </a:extLst>
          </p:cNvPr>
          <p:cNvSpPr/>
          <p:nvPr/>
        </p:nvSpPr>
        <p:spPr>
          <a:xfrm>
            <a:off x="-2071805" y="-1232324"/>
            <a:ext cx="5266946" cy="5266946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3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C5D4306E-0A6F-4CB3-B203-A0D2A8735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2808" y="2367513"/>
            <a:ext cx="1651973" cy="1890095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654E4542-317A-435F-AB6D-C8E4FD0D1AF1}"/>
              </a:ext>
            </a:extLst>
          </p:cNvPr>
          <p:cNvSpPr/>
          <p:nvPr/>
        </p:nvSpPr>
        <p:spPr>
          <a:xfrm>
            <a:off x="7815780" y="3142435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6BC231C-6F9A-47D4-BC3A-F6DE57E5D3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37" y="5822730"/>
            <a:ext cx="11430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34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C42BC48-0D99-437B-962C-3AFDCC4B7745}"/>
              </a:ext>
            </a:extLst>
          </p:cNvPr>
          <p:cNvSpPr/>
          <p:nvPr/>
        </p:nvSpPr>
        <p:spPr>
          <a:xfrm>
            <a:off x="6858001" y="1899177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84FC315-724F-4E86-8F1F-C0F09397E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817"/>
          <a:stretch/>
        </p:blipFill>
        <p:spPr>
          <a:xfrm>
            <a:off x="1" y="0"/>
            <a:ext cx="684983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4102DB-AD3C-4E98-B84D-808B1A2509FC}"/>
              </a:ext>
            </a:extLst>
          </p:cNvPr>
          <p:cNvSpPr txBox="1"/>
          <p:nvPr/>
        </p:nvSpPr>
        <p:spPr>
          <a:xfrm>
            <a:off x="598310" y="4459303"/>
            <a:ext cx="605558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Все топ-20 ТВ-рекламодателей 2025 года были в Топ-20 в прошлом году и 19 из 20 —</a:t>
            </a:r>
            <a:br>
              <a:rPr lang="ru-RU" sz="2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</a:br>
            <a:r>
              <a:rPr lang="ru-RU" sz="2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в позапрошлом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D6D15-16C8-45B6-B685-26BED711A30A}"/>
              </a:ext>
            </a:extLst>
          </p:cNvPr>
          <p:cNvSpPr txBox="1"/>
          <p:nvPr/>
        </p:nvSpPr>
        <p:spPr>
          <a:xfrm>
            <a:off x="598311" y="556625"/>
            <a:ext cx="56392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Вселенная</a:t>
            </a:r>
          </a:p>
          <a:p>
            <a:pPr>
              <a:lnSpc>
                <a:spcPct val="80000"/>
              </a:lnSpc>
            </a:pPr>
            <a:r>
              <a:rPr lang="ru-RU" sz="5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российских топ</a:t>
            </a:r>
          </a:p>
          <a:p>
            <a:pPr>
              <a:lnSpc>
                <a:spcPct val="80000"/>
              </a:lnSpc>
            </a:pPr>
            <a:r>
              <a:rPr lang="ru-RU" sz="5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ТВ-рекламодателей </a:t>
            </a:r>
            <a:r>
              <a:rPr lang="ru-RU" sz="5500" dirty="0">
                <a:gradFill flip="none" rotWithShape="1">
                  <a:gsLst>
                    <a:gs pos="100000">
                      <a:srgbClr val="02E0ED"/>
                    </a:gs>
                    <a:gs pos="0">
                      <a:srgbClr val="3472F7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перестала расширяться</a:t>
            </a:r>
            <a:endParaRPr lang="ru-RU" sz="5500" dirty="0">
              <a:solidFill>
                <a:schemeClr val="tx1">
                  <a:lumMod val="65000"/>
                  <a:lumOff val="35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13" name="Straight Connector 50">
            <a:extLst>
              <a:ext uri="{FF2B5EF4-FFF2-40B4-BE49-F238E27FC236}">
                <a16:creationId xmlns:a16="http://schemas.microsoft.com/office/drawing/2014/main" id="{E8A46D79-567D-4BC4-A753-A9A07DE2DFDB}"/>
              </a:ext>
            </a:extLst>
          </p:cNvPr>
          <p:cNvCxnSpPr>
            <a:cxnSpLocks/>
          </p:cNvCxnSpPr>
          <p:nvPr/>
        </p:nvCxnSpPr>
        <p:spPr>
          <a:xfrm>
            <a:off x="709022" y="4135875"/>
            <a:ext cx="1057811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9C4ACFD8-3AE8-4D10-94B4-6F8DD84FE246}"/>
              </a:ext>
            </a:extLst>
          </p:cNvPr>
          <p:cNvSpPr/>
          <p:nvPr/>
        </p:nvSpPr>
        <p:spPr>
          <a:xfrm>
            <a:off x="-2334317" y="-1750298"/>
            <a:ext cx="5266946" cy="5266946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3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5009D3B-EFB8-4FE1-9E49-C5E5B1F30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158023"/>
              </p:ext>
            </p:extLst>
          </p:nvPr>
        </p:nvGraphicFramePr>
        <p:xfrm>
          <a:off x="7362913" y="1412421"/>
          <a:ext cx="4393658" cy="49305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4901">
                  <a:extLst>
                    <a:ext uri="{9D8B030D-6E8A-4147-A177-3AD203B41FA5}">
                      <a16:colId xmlns:a16="http://schemas.microsoft.com/office/drawing/2014/main" val="176730446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28079079"/>
                    </a:ext>
                  </a:extLst>
                </a:gridCol>
                <a:gridCol w="947057">
                  <a:extLst>
                    <a:ext uri="{9D8B030D-6E8A-4147-A177-3AD203B41FA5}">
                      <a16:colId xmlns:a16="http://schemas.microsoft.com/office/drawing/2014/main" val="246634506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74117680"/>
                    </a:ext>
                  </a:extLst>
                </a:gridCol>
              </a:tblGrid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201051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СБЕР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191945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ВТБ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12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6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3635725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Т-БАНК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3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3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863518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АЛЬФА-БАНК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5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589690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ОЗОН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3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5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1984726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WILDBERRIES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26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6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689373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АВИТО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18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13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7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703408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МЕГАФОН</a:t>
                      </a:r>
                      <a:endParaRPr lang="ru-RU" sz="11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8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8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8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366170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ОТИСИФАРМ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9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14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9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497812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СОВКОМБАНК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10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7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10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54251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ЯНДЕКС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4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5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11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901692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МТС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7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9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12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076960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ВКУСНО - И ТОЧКА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6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10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13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903639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ТАНДЕР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13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11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14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123546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АБИ ПРОДАКТ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14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15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15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7795626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ЭВАЛАР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15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12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16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398206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БИННОФАР</a:t>
                      </a:r>
                      <a:endParaRPr lang="ru-RU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17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16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17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3347764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X5 GROUP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16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18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18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783019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T2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19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85502"/>
                  </a:ext>
                </a:extLst>
              </a:tr>
              <a:tr h="23153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KFC</a:t>
                      </a:r>
                      <a:endParaRPr lang="en-US" sz="11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19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19</a:t>
                      </a:r>
                      <a:endParaRPr lang="ru-RU" sz="15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Franklin Gothic Medium Cond" panose="020B0606030402020204" pitchFamily="34" charset="0"/>
                        </a:rPr>
                        <a:t>20</a:t>
                      </a:r>
                      <a:endParaRPr lang="ru-RU" sz="15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Franklin Gothic Medium Cond" panose="020B060603040202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150636"/>
                  </a:ext>
                </a:extLst>
              </a:tr>
            </a:tbl>
          </a:graphicData>
        </a:graphic>
      </p:graphicFrame>
      <p:pic>
        <p:nvPicPr>
          <p:cNvPr id="17" name="Рисунок 33">
            <a:extLst>
              <a:ext uri="{FF2B5EF4-FFF2-40B4-BE49-F238E27FC236}">
                <a16:creationId xmlns:a16="http://schemas.microsoft.com/office/drawing/2014/main" id="{39989F6F-C95B-4930-8076-2178049E5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6170413"/>
            <a:ext cx="1143000" cy="482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C17576-4F87-4A54-BAF3-1832564697FE}"/>
              </a:ext>
            </a:extLst>
          </p:cNvPr>
          <p:cNvSpPr txBox="1"/>
          <p:nvPr/>
        </p:nvSpPr>
        <p:spPr>
          <a:xfrm>
            <a:off x="1558885" y="6265230"/>
            <a:ext cx="43554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000" dirty="0">
                <a:solidFill>
                  <a:schemeClr val="bg1">
                    <a:alpha val="50000"/>
                  </a:schemeClr>
                </a:solidFill>
                <a:latin typeface="Franklin Gothic Medium Cond" panose="020B0606030402020204" pitchFamily="34" charset="0"/>
                <a:ea typeface="+mj-ea"/>
              </a:rPr>
              <a:t>Источник: Mediascope TV Index, 20” 18+, прямая реклама, без телемагазинов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7E80FD-2BD7-4FAE-A303-D34280FD18F5}"/>
              </a:ext>
            </a:extLst>
          </p:cNvPr>
          <p:cNvSpPr txBox="1"/>
          <p:nvPr/>
        </p:nvSpPr>
        <p:spPr>
          <a:xfrm>
            <a:off x="8726541" y="1288014"/>
            <a:ext cx="862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50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Pragmatica Ext Black" panose="020B0905040502020204" pitchFamily="34" charset="0"/>
              </a:defRPr>
            </a:lvl1pPr>
          </a:lstStyle>
          <a:p>
            <a:r>
              <a:rPr lang="ru-RU" sz="1500" dirty="0">
                <a:latin typeface="Franklin Gothic Medium Cond" panose="020B0606030402020204" pitchFamily="34" charset="0"/>
              </a:rPr>
              <a:t>2023 1-8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9171C6-26E4-43A6-BD9D-DC79929B20AA}"/>
              </a:ext>
            </a:extLst>
          </p:cNvPr>
          <p:cNvSpPr txBox="1"/>
          <p:nvPr/>
        </p:nvSpPr>
        <p:spPr>
          <a:xfrm>
            <a:off x="9804226" y="1288014"/>
            <a:ext cx="8572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50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Pragmatica Ext Black" panose="020B0905040502020204" pitchFamily="34" charset="0"/>
              </a:defRPr>
            </a:lvl1pPr>
          </a:lstStyle>
          <a:p>
            <a:r>
              <a:rPr lang="ru-RU" sz="1500" dirty="0">
                <a:latin typeface="Franklin Gothic Medium Cond" panose="020B0606030402020204" pitchFamily="34" charset="0"/>
              </a:rPr>
              <a:t>2024 1-8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03DEB-CA4E-4944-988E-1278539461DF}"/>
              </a:ext>
            </a:extLst>
          </p:cNvPr>
          <p:cNvSpPr txBox="1"/>
          <p:nvPr/>
        </p:nvSpPr>
        <p:spPr>
          <a:xfrm>
            <a:off x="10857419" y="1288014"/>
            <a:ext cx="8627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50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Pragmatica Ext Black" panose="020B0905040502020204" pitchFamily="34" charset="0"/>
              </a:defRPr>
            </a:lvl1pPr>
          </a:lstStyle>
          <a:p>
            <a:r>
              <a:rPr lang="ru-RU" sz="1500" dirty="0">
                <a:latin typeface="Franklin Gothic Medium Cond" panose="020B0606030402020204" pitchFamily="34" charset="0"/>
              </a:rPr>
              <a:t>2025 1-8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0BEBF1-A74E-4064-B5CF-05840DA74AB8}"/>
              </a:ext>
            </a:extLst>
          </p:cNvPr>
          <p:cNvSpPr/>
          <p:nvPr/>
        </p:nvSpPr>
        <p:spPr>
          <a:xfrm>
            <a:off x="6858001" y="2368170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7FDF99-1EBE-4AE3-A1EC-8D143993B00F}"/>
              </a:ext>
            </a:extLst>
          </p:cNvPr>
          <p:cNvSpPr/>
          <p:nvPr/>
        </p:nvSpPr>
        <p:spPr>
          <a:xfrm>
            <a:off x="6858001" y="2837163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85BFC67-1BA1-49A1-975A-E66FD25EB529}"/>
              </a:ext>
            </a:extLst>
          </p:cNvPr>
          <p:cNvSpPr/>
          <p:nvPr/>
        </p:nvSpPr>
        <p:spPr>
          <a:xfrm>
            <a:off x="6858001" y="3306156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EF726E-7DB3-4CF9-A1DE-8D0241BBD066}"/>
              </a:ext>
            </a:extLst>
          </p:cNvPr>
          <p:cNvSpPr/>
          <p:nvPr/>
        </p:nvSpPr>
        <p:spPr>
          <a:xfrm>
            <a:off x="6858001" y="3775149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509254-0727-4BFF-BFBB-BAFFF11405B1}"/>
              </a:ext>
            </a:extLst>
          </p:cNvPr>
          <p:cNvSpPr/>
          <p:nvPr/>
        </p:nvSpPr>
        <p:spPr>
          <a:xfrm>
            <a:off x="6858001" y="4244142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A367D6-6476-4006-BC52-5E8FCBA404AB}"/>
              </a:ext>
            </a:extLst>
          </p:cNvPr>
          <p:cNvSpPr/>
          <p:nvPr/>
        </p:nvSpPr>
        <p:spPr>
          <a:xfrm>
            <a:off x="6858001" y="4713135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DF7BAB-D222-47ED-9238-49EA0030BE7C}"/>
              </a:ext>
            </a:extLst>
          </p:cNvPr>
          <p:cNvSpPr/>
          <p:nvPr/>
        </p:nvSpPr>
        <p:spPr>
          <a:xfrm>
            <a:off x="6858001" y="5182128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4E4A21F-A041-4D93-AE0B-118B322C0537}"/>
              </a:ext>
            </a:extLst>
          </p:cNvPr>
          <p:cNvSpPr/>
          <p:nvPr/>
        </p:nvSpPr>
        <p:spPr>
          <a:xfrm>
            <a:off x="6858001" y="5651121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6124D0B-6074-40D2-8B3D-CAAA16701D34}"/>
              </a:ext>
            </a:extLst>
          </p:cNvPr>
          <p:cNvSpPr/>
          <p:nvPr/>
        </p:nvSpPr>
        <p:spPr>
          <a:xfrm>
            <a:off x="6858001" y="6120111"/>
            <a:ext cx="5342163" cy="222661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E75CAC-6763-4D7F-A80E-7917AA3FA587}"/>
              </a:ext>
            </a:extLst>
          </p:cNvPr>
          <p:cNvSpPr/>
          <p:nvPr/>
        </p:nvSpPr>
        <p:spPr>
          <a:xfrm>
            <a:off x="6858001" y="1254198"/>
            <a:ext cx="5342163" cy="398647"/>
          </a:xfrm>
          <a:prstGeom prst="rect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551A5A7-A6DB-4DEC-AA34-D710B46440A2}"/>
              </a:ext>
            </a:extLst>
          </p:cNvPr>
          <p:cNvCxnSpPr>
            <a:cxnSpLocks/>
          </p:cNvCxnSpPr>
          <p:nvPr/>
        </p:nvCxnSpPr>
        <p:spPr>
          <a:xfrm flipV="1">
            <a:off x="8637989" y="734786"/>
            <a:ext cx="0" cy="6123215"/>
          </a:xfrm>
          <a:prstGeom prst="line">
            <a:avLst/>
          </a:prstGeom>
          <a:ln w="6350"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26000"/>
                  </a:schemeClr>
                </a:gs>
              </a:gsLst>
              <a:lin ang="54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8F3831B-EBCE-42C4-AC51-9DE22C53AC4D}"/>
              </a:ext>
            </a:extLst>
          </p:cNvPr>
          <p:cNvCxnSpPr>
            <a:cxnSpLocks/>
          </p:cNvCxnSpPr>
          <p:nvPr/>
        </p:nvCxnSpPr>
        <p:spPr>
          <a:xfrm flipV="1">
            <a:off x="9762701" y="734786"/>
            <a:ext cx="0" cy="6123215"/>
          </a:xfrm>
          <a:prstGeom prst="line">
            <a:avLst/>
          </a:prstGeom>
          <a:ln w="6350"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26000"/>
                  </a:schemeClr>
                </a:gs>
              </a:gsLst>
              <a:lin ang="54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9BC1A4-18F7-4395-9D97-13379F98F8D0}"/>
              </a:ext>
            </a:extLst>
          </p:cNvPr>
          <p:cNvCxnSpPr>
            <a:cxnSpLocks/>
          </p:cNvCxnSpPr>
          <p:nvPr/>
        </p:nvCxnSpPr>
        <p:spPr>
          <a:xfrm flipV="1">
            <a:off x="10750253" y="734786"/>
            <a:ext cx="0" cy="6123215"/>
          </a:xfrm>
          <a:prstGeom prst="line">
            <a:avLst/>
          </a:prstGeom>
          <a:ln w="6350"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0">
                  <a:schemeClr val="tx1">
                    <a:alpha val="26000"/>
                  </a:schemeClr>
                </a:gs>
              </a:gsLst>
              <a:lin ang="54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008E026E-94CF-4A97-BB77-59F8034C44B9}"/>
              </a:ext>
            </a:extLst>
          </p:cNvPr>
          <p:cNvSpPr/>
          <p:nvPr/>
        </p:nvSpPr>
        <p:spPr>
          <a:xfrm>
            <a:off x="2813317" y="2735147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8483929E-18DE-48B3-83DB-78B6A21C4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7441" y="-1058423"/>
            <a:ext cx="1651973" cy="18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34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982449E1-B53B-4B86-BA2A-E608450E4E87}"/>
              </a:ext>
            </a:extLst>
          </p:cNvPr>
          <p:cNvSpPr/>
          <p:nvPr/>
        </p:nvSpPr>
        <p:spPr>
          <a:xfrm>
            <a:off x="5252036" y="2600642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D6D15-16C8-45B6-B685-26BED711A30A}"/>
              </a:ext>
            </a:extLst>
          </p:cNvPr>
          <p:cNvSpPr txBox="1"/>
          <p:nvPr/>
        </p:nvSpPr>
        <p:spPr>
          <a:xfrm>
            <a:off x="519511" y="370668"/>
            <a:ext cx="597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500" dirty="0">
                <a:gradFill flip="none" rotWithShape="1">
                  <a:gsLst>
                    <a:gs pos="45000">
                      <a:srgbClr val="02E0ED"/>
                    </a:gs>
                    <a:gs pos="0">
                      <a:srgbClr val="3472F7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Хьюстон</a:t>
            </a:r>
            <a:r>
              <a:rPr lang="ru-RU" sz="3500" dirty="0">
                <a:gradFill flip="none" rotWithShape="1">
                  <a:gsLst>
                    <a:gs pos="100000">
                      <a:srgbClr val="02E0ED"/>
                    </a:gs>
                    <a:gs pos="0">
                      <a:srgbClr val="3472F7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, </a:t>
            </a:r>
            <a:r>
              <a:rPr lang="ru-RU" sz="3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у нас проблемы!</a:t>
            </a:r>
          </a:p>
        </p:txBody>
      </p:sp>
      <p:cxnSp>
        <p:nvCxnSpPr>
          <p:cNvPr id="13" name="Straight Connector 50">
            <a:extLst>
              <a:ext uri="{FF2B5EF4-FFF2-40B4-BE49-F238E27FC236}">
                <a16:creationId xmlns:a16="http://schemas.microsoft.com/office/drawing/2014/main" id="{E8A46D79-567D-4BC4-A753-A9A07DE2DFDB}"/>
              </a:ext>
            </a:extLst>
          </p:cNvPr>
          <p:cNvCxnSpPr>
            <a:cxnSpLocks/>
          </p:cNvCxnSpPr>
          <p:nvPr/>
        </p:nvCxnSpPr>
        <p:spPr>
          <a:xfrm>
            <a:off x="635543" y="920783"/>
            <a:ext cx="1057811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12F50EE1-2D8C-4368-BF71-5A4A31863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22" y="438956"/>
            <a:ext cx="1217427" cy="4126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050DDE-89B4-456A-83FC-9092E44D7549}"/>
              </a:ext>
            </a:extLst>
          </p:cNvPr>
          <p:cNvSpPr txBox="1"/>
          <p:nvPr/>
        </p:nvSpPr>
        <p:spPr>
          <a:xfrm>
            <a:off x="1338673" y="1276425"/>
            <a:ext cx="969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-7</a:t>
            </a:r>
            <a:endParaRPr lang="ru-RU" sz="7000" dirty="0">
              <a:gradFill>
                <a:gsLst>
                  <a:gs pos="100000">
                    <a:srgbClr val="3472F7"/>
                  </a:gs>
                  <a:gs pos="0">
                    <a:srgbClr val="02E0ED"/>
                  </a:gs>
                </a:gsLst>
                <a:lin ang="10800000" scaled="1"/>
              </a:gradFill>
              <a:latin typeface="Franklin Gothic Medium Cond" panose="020B0606030402020204" pitchFamily="34" charset="0"/>
              <a:cs typeface="Oswald-Medium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1D06C-8B6C-4E46-AA68-0CD5E187AC5E}"/>
              </a:ext>
            </a:extLst>
          </p:cNvPr>
          <p:cNvSpPr txBox="1"/>
          <p:nvPr/>
        </p:nvSpPr>
        <p:spPr>
          <a:xfrm>
            <a:off x="2047347" y="1566818"/>
            <a:ext cx="6842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5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8D352-1EAF-4B14-B9A4-7AEBD572A56C}"/>
              </a:ext>
            </a:extLst>
          </p:cNvPr>
          <p:cNvSpPr txBox="1"/>
          <p:nvPr/>
        </p:nvSpPr>
        <p:spPr>
          <a:xfrm>
            <a:off x="1381323" y="2487313"/>
            <a:ext cx="2652036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Реклама может быть полезна, если рассказывает об интересных мне марках  и товарах</a:t>
            </a:r>
            <a:endParaRPr lang="ru-RU" sz="150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0DC7C2-6917-4702-907F-07C321CB0662}"/>
              </a:ext>
            </a:extLst>
          </p:cNvPr>
          <p:cNvCxnSpPr>
            <a:cxnSpLocks/>
          </p:cNvCxnSpPr>
          <p:nvPr/>
        </p:nvCxnSpPr>
        <p:spPr>
          <a:xfrm flipV="1">
            <a:off x="1458593" y="2397233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07B4A7D-5428-4840-ACB4-8B1E912A6D9C}"/>
              </a:ext>
            </a:extLst>
          </p:cNvPr>
          <p:cNvSpPr txBox="1"/>
          <p:nvPr/>
        </p:nvSpPr>
        <p:spPr>
          <a:xfrm>
            <a:off x="1558885" y="6265230"/>
            <a:ext cx="43554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000" dirty="0">
                <a:solidFill>
                  <a:schemeClr val="bg1">
                    <a:alpha val="50000"/>
                  </a:schemeClr>
                </a:solidFill>
                <a:latin typeface="Franklin Gothic Medium Cond" panose="020B0606030402020204" pitchFamily="34" charset="0"/>
                <a:ea typeface="+mj-ea"/>
              </a:rPr>
              <a:t>Источник: </a:t>
            </a:r>
            <a:r>
              <a:rPr lang="en-US" sz="1000" dirty="0" err="1">
                <a:solidFill>
                  <a:schemeClr val="bg1">
                    <a:alpha val="50000"/>
                  </a:schemeClr>
                </a:solidFill>
                <a:latin typeface="Franklin Gothic Medium Cond" panose="020B0606030402020204" pitchFamily="34" charset="0"/>
                <a:ea typeface="+mj-ea"/>
              </a:rPr>
              <a:t>Mediascope</a:t>
            </a:r>
            <a:r>
              <a:rPr lang="en-US" sz="1000" dirty="0">
                <a:solidFill>
                  <a:schemeClr val="bg1">
                    <a:alpha val="50000"/>
                  </a:schemeClr>
                </a:solidFill>
                <a:latin typeface="Franklin Gothic Medium Cond" panose="020B0606030402020204" pitchFamily="34" charset="0"/>
                <a:ea typeface="+mj-ea"/>
              </a:rPr>
              <a:t>, Brand Pulse, 2022 / 2025. </a:t>
            </a:r>
            <a:r>
              <a:rPr lang="ru-RU" sz="1000" dirty="0">
                <a:solidFill>
                  <a:schemeClr val="bg1">
                    <a:alpha val="50000"/>
                  </a:schemeClr>
                </a:solidFill>
                <a:latin typeface="Franklin Gothic Medium Cond" panose="020B0606030402020204" pitchFamily="34" charset="0"/>
                <a:ea typeface="+mj-ea"/>
              </a:rPr>
              <a:t>Все 25-55 ВС</a:t>
            </a:r>
          </a:p>
        </p:txBody>
      </p:sp>
      <p:pic>
        <p:nvPicPr>
          <p:cNvPr id="32" name="Рисунок 33">
            <a:extLst>
              <a:ext uri="{FF2B5EF4-FFF2-40B4-BE49-F238E27FC236}">
                <a16:creationId xmlns:a16="http://schemas.microsoft.com/office/drawing/2014/main" id="{72FF3DD6-0FA3-4944-88EB-9CB962D01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6170413"/>
            <a:ext cx="1143000" cy="4826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ECDAEA9-0D53-45C9-BAEE-8DD4D9002514}"/>
              </a:ext>
            </a:extLst>
          </p:cNvPr>
          <p:cNvSpPr txBox="1"/>
          <p:nvPr/>
        </p:nvSpPr>
        <p:spPr>
          <a:xfrm>
            <a:off x="4727332" y="1276425"/>
            <a:ext cx="969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-</a:t>
            </a:r>
            <a:r>
              <a:rPr lang="ru-RU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6855196-3DDA-441F-AEDC-4701C400D7B7}"/>
              </a:ext>
            </a:extLst>
          </p:cNvPr>
          <p:cNvSpPr txBox="1"/>
          <p:nvPr/>
        </p:nvSpPr>
        <p:spPr>
          <a:xfrm>
            <a:off x="5456811" y="1566818"/>
            <a:ext cx="6842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5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D2D960-21DA-4D61-BEBC-AE9D20039A06}"/>
              </a:ext>
            </a:extLst>
          </p:cNvPr>
          <p:cNvSpPr txBox="1"/>
          <p:nvPr/>
        </p:nvSpPr>
        <p:spPr>
          <a:xfrm>
            <a:off x="4769982" y="2487313"/>
            <a:ext cx="2652036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В большинстве случаев я покупаю только те марки, рекламу которых видел или слышал</a:t>
            </a:r>
            <a:endParaRPr lang="ru-RU" sz="150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72CC042-6E0D-4D4F-BFD9-AF2F97430CA0}"/>
              </a:ext>
            </a:extLst>
          </p:cNvPr>
          <p:cNvCxnSpPr>
            <a:cxnSpLocks/>
          </p:cNvCxnSpPr>
          <p:nvPr/>
        </p:nvCxnSpPr>
        <p:spPr>
          <a:xfrm flipV="1">
            <a:off x="4847252" y="2397233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3C1DC2D-4A2F-4DCC-AC0D-41C31EC4B01B}"/>
              </a:ext>
            </a:extLst>
          </p:cNvPr>
          <p:cNvSpPr txBox="1"/>
          <p:nvPr/>
        </p:nvSpPr>
        <p:spPr>
          <a:xfrm>
            <a:off x="1338673" y="3443297"/>
            <a:ext cx="16024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-</a:t>
            </a:r>
            <a:r>
              <a:rPr lang="ru-RU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6AA3AC9-DF99-48C7-B0E2-3FE62EAC028F}"/>
              </a:ext>
            </a:extLst>
          </p:cNvPr>
          <p:cNvSpPr txBox="1"/>
          <p:nvPr/>
        </p:nvSpPr>
        <p:spPr>
          <a:xfrm>
            <a:off x="2505824" y="3733690"/>
            <a:ext cx="6842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5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8B98247-B783-449C-947F-D9B57E879570}"/>
              </a:ext>
            </a:extLst>
          </p:cNvPr>
          <p:cNvSpPr txBox="1"/>
          <p:nvPr/>
        </p:nvSpPr>
        <p:spPr>
          <a:xfrm>
            <a:off x="1381323" y="4654185"/>
            <a:ext cx="26520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Внимание к рекламе </a:t>
            </a:r>
          </a:p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(среднее по всем медиа)</a:t>
            </a:r>
            <a:endParaRPr lang="ru-RU" sz="150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DFE7949-2649-44C0-9EB0-92B56DC274E5}"/>
              </a:ext>
            </a:extLst>
          </p:cNvPr>
          <p:cNvCxnSpPr>
            <a:cxnSpLocks/>
          </p:cNvCxnSpPr>
          <p:nvPr/>
        </p:nvCxnSpPr>
        <p:spPr>
          <a:xfrm flipV="1">
            <a:off x="1458593" y="4564105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722DAD4-3A37-4082-A6E6-1EA17C3AF5B3}"/>
              </a:ext>
            </a:extLst>
          </p:cNvPr>
          <p:cNvSpPr txBox="1"/>
          <p:nvPr/>
        </p:nvSpPr>
        <p:spPr>
          <a:xfrm>
            <a:off x="4727332" y="3443297"/>
            <a:ext cx="16024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+33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EB4782-3D24-4B52-9E97-92C6DBC813DC}"/>
              </a:ext>
            </a:extLst>
          </p:cNvPr>
          <p:cNvSpPr txBox="1"/>
          <p:nvPr/>
        </p:nvSpPr>
        <p:spPr>
          <a:xfrm>
            <a:off x="6068255" y="3733690"/>
            <a:ext cx="6842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5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345533-3BAD-46CD-8453-4494AB700439}"/>
              </a:ext>
            </a:extLst>
          </p:cNvPr>
          <p:cNvSpPr txBox="1"/>
          <p:nvPr/>
        </p:nvSpPr>
        <p:spPr>
          <a:xfrm>
            <a:off x="4769982" y="4654185"/>
            <a:ext cx="2652036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Предпочитаю заплатить за подписку, чтобы смотреть кино или программы без рекламы</a:t>
            </a:r>
            <a:endParaRPr lang="ru-RU" sz="150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377CAA2-C9BB-44AB-9541-7D163FA48EF8}"/>
              </a:ext>
            </a:extLst>
          </p:cNvPr>
          <p:cNvCxnSpPr>
            <a:cxnSpLocks/>
          </p:cNvCxnSpPr>
          <p:nvPr/>
        </p:nvCxnSpPr>
        <p:spPr>
          <a:xfrm flipV="1">
            <a:off x="4847252" y="4564105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4CCA8B3F-2205-457E-901B-46E0D33D06A7}"/>
              </a:ext>
            </a:extLst>
          </p:cNvPr>
          <p:cNvSpPr/>
          <p:nvPr/>
        </p:nvSpPr>
        <p:spPr>
          <a:xfrm>
            <a:off x="-2076878" y="-1240637"/>
            <a:ext cx="5266946" cy="5266946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3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id="{3825352A-3C77-495E-9399-93DDF2728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4708" y="4564105"/>
            <a:ext cx="1651973" cy="18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2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val 72">
            <a:extLst>
              <a:ext uri="{FF2B5EF4-FFF2-40B4-BE49-F238E27FC236}">
                <a16:creationId xmlns:a16="http://schemas.microsoft.com/office/drawing/2014/main" id="{9CE6F15E-FB0B-4701-A247-62990A4FD38B}"/>
              </a:ext>
            </a:extLst>
          </p:cNvPr>
          <p:cNvSpPr/>
          <p:nvPr/>
        </p:nvSpPr>
        <p:spPr>
          <a:xfrm>
            <a:off x="-1517152" y="-1063589"/>
            <a:ext cx="5266946" cy="5266946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3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45F4B2D-40A6-4CC6-AFFB-92178D13D6CC}"/>
              </a:ext>
            </a:extLst>
          </p:cNvPr>
          <p:cNvSpPr/>
          <p:nvPr/>
        </p:nvSpPr>
        <p:spPr>
          <a:xfrm>
            <a:off x="0" y="4228094"/>
            <a:ext cx="12191996" cy="139146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73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C685ECA-2210-4790-9624-C18605657BB4}"/>
              </a:ext>
            </a:extLst>
          </p:cNvPr>
          <p:cNvSpPr txBox="1"/>
          <p:nvPr/>
        </p:nvSpPr>
        <p:spPr>
          <a:xfrm>
            <a:off x="519512" y="370668"/>
            <a:ext cx="5853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Коллаборации — </a:t>
            </a:r>
            <a:r>
              <a:rPr lang="ru-RU" sz="3500" dirty="0">
                <a:gradFill flip="none" rotWithShape="1">
                  <a:gsLst>
                    <a:gs pos="100000">
                      <a:srgbClr val="02E0ED"/>
                    </a:gs>
                    <a:gs pos="0">
                      <a:srgbClr val="3472F7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новые звезды </a:t>
            </a:r>
            <a:endParaRPr lang="ru-RU" sz="3500" dirty="0">
              <a:solidFill>
                <a:schemeClr val="tx1">
                  <a:lumMod val="65000"/>
                  <a:lumOff val="35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0F1CADB-3E49-4F9D-AFCF-726242A6924E}"/>
              </a:ext>
            </a:extLst>
          </p:cNvPr>
          <p:cNvCxnSpPr>
            <a:cxnSpLocks/>
          </p:cNvCxnSpPr>
          <p:nvPr/>
        </p:nvCxnSpPr>
        <p:spPr>
          <a:xfrm>
            <a:off x="640919" y="957717"/>
            <a:ext cx="1057811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A84BEFDE-A539-4998-A23D-661847CC9F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56222" y="438956"/>
            <a:ext cx="1217427" cy="4126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1CE127-F656-4272-9539-0F87DBA2B48B}"/>
              </a:ext>
            </a:extLst>
          </p:cNvPr>
          <p:cNvGrpSpPr/>
          <p:nvPr/>
        </p:nvGrpSpPr>
        <p:grpSpPr>
          <a:xfrm>
            <a:off x="655920" y="1508996"/>
            <a:ext cx="3056759" cy="371024"/>
            <a:chOff x="802321" y="1673713"/>
            <a:chExt cx="3056759" cy="37102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0622A8-F3FF-43C9-A6E2-826F50C66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21" y="1689820"/>
              <a:ext cx="1364843" cy="33881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86DA615-C5D6-4841-BE89-88BFEEFAB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915799" y="1673713"/>
              <a:ext cx="943281" cy="371024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9853A52-F9C4-478B-87B5-E03AEBE6C535}"/>
                </a:ext>
              </a:extLst>
            </p:cNvPr>
            <p:cNvSpPr/>
            <p:nvPr/>
          </p:nvSpPr>
          <p:spPr>
            <a:xfrm>
              <a:off x="2294950" y="1684413"/>
              <a:ext cx="349624" cy="349624"/>
            </a:xfrm>
            <a:prstGeom prst="ellipse">
              <a:avLst/>
            </a:prstGeom>
            <a:gradFill flip="none" rotWithShape="1">
              <a:gsLst>
                <a:gs pos="0">
                  <a:srgbClr val="02E0ED">
                    <a:alpha val="39000"/>
                  </a:srgbClr>
                </a:gs>
                <a:gs pos="100000">
                  <a:srgbClr val="3472F7"/>
                </a:gs>
              </a:gsLst>
              <a:lin ang="8100000" scaled="1"/>
              <a:tileRect/>
            </a:gra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>
                  <a:solidFill>
                    <a:schemeClr val="bg1"/>
                  </a:solidFill>
                  <a:latin typeface="Franklin Gothic Medium Cond" panose="020B0606030402020204" pitchFamily="34" charset="0"/>
                  <a:cs typeface="Oswald-Medium"/>
                </a:rPr>
                <a:t>+</a:t>
              </a:r>
              <a:endParaRPr lang="ru-RU" sz="2500" dirty="0">
                <a:solidFill>
                  <a:schemeClr val="bg1"/>
                </a:solidFill>
                <a:latin typeface="Franklin Gothic Medium Cond" panose="020B0606030402020204" pitchFamily="34" charset="0"/>
                <a:cs typeface="Oswald-Medium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67E24BF-4ED9-4D26-AA93-1814AFC928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440" y="2212640"/>
            <a:ext cx="3293718" cy="2008189"/>
          </a:xfrm>
          <a:prstGeom prst="rect">
            <a:avLst/>
          </a:prstGeom>
        </p:spPr>
      </p:pic>
      <p:pic>
        <p:nvPicPr>
          <p:cNvPr id="21" name="Т-Банк х Лента_08-2025_09-2025">
            <a:hlinkClick r:id="" action="ppaction://media"/>
            <a:extLst>
              <a:ext uri="{FF2B5EF4-FFF2-40B4-BE49-F238E27FC236}">
                <a16:creationId xmlns:a16="http://schemas.microsoft.com/office/drawing/2014/main" id="{737FB5D5-7C33-4AB9-B8CF-89824888C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/>
          <a:srcRect l="9765" r="11435"/>
          <a:stretch/>
        </p:blipFill>
        <p:spPr>
          <a:xfrm>
            <a:off x="868680" y="2218058"/>
            <a:ext cx="2613956" cy="18659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D75A6C-D2A9-4CE4-88FA-896CEC74F4BE}"/>
              </a:ext>
            </a:extLst>
          </p:cNvPr>
          <p:cNvSpPr txBox="1"/>
          <p:nvPr/>
        </p:nvSpPr>
        <p:spPr>
          <a:xfrm>
            <a:off x="611294" y="5350308"/>
            <a:ext cx="314601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Кешбэк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</a:b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в гипермаркетах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Лента</a:t>
            </a:r>
            <a:endParaRPr lang="ru-RU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C6B1AD-A0F3-4D5E-8B44-9858091BC57F}"/>
              </a:ext>
            </a:extLst>
          </p:cNvPr>
          <p:cNvGrpSpPr/>
          <p:nvPr/>
        </p:nvGrpSpPr>
        <p:grpSpPr>
          <a:xfrm>
            <a:off x="1169825" y="4220829"/>
            <a:ext cx="1975159" cy="1169551"/>
            <a:chOff x="687319" y="4510931"/>
            <a:chExt cx="1975159" cy="116955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226841-3F68-4473-A13F-A759514BB4AC}"/>
                </a:ext>
              </a:extLst>
            </p:cNvPr>
            <p:cNvSpPr txBox="1"/>
            <p:nvPr/>
          </p:nvSpPr>
          <p:spPr>
            <a:xfrm>
              <a:off x="1112565" y="4510931"/>
              <a:ext cx="105781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7000" dirty="0">
                  <a:gradFill>
                    <a:gsLst>
                      <a:gs pos="100000">
                        <a:srgbClr val="3472F7"/>
                      </a:gs>
                      <a:gs pos="0">
                        <a:srgbClr val="02E0ED"/>
                      </a:gs>
                    </a:gsLst>
                    <a:lin ang="10800000" scaled="1"/>
                  </a:gradFill>
                  <a:latin typeface="Franklin Gothic Medium Cond" panose="020B0606030402020204" pitchFamily="34" charset="0"/>
                  <a:cs typeface="Oswald-Medium"/>
                </a:rPr>
                <a:t>17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D47939-8342-44BB-A038-956A9EF3D129}"/>
                </a:ext>
              </a:extLst>
            </p:cNvPr>
            <p:cNvSpPr txBox="1"/>
            <p:nvPr/>
          </p:nvSpPr>
          <p:spPr>
            <a:xfrm>
              <a:off x="1978234" y="4801324"/>
              <a:ext cx="68424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3500" dirty="0">
                  <a:gradFill>
                    <a:gsLst>
                      <a:gs pos="100000">
                        <a:srgbClr val="3472F7"/>
                      </a:gs>
                      <a:gs pos="0">
                        <a:srgbClr val="02E0ED"/>
                      </a:gs>
                    </a:gsLst>
                    <a:lin ang="10800000" scaled="1"/>
                  </a:gradFill>
                  <a:latin typeface="Franklin Gothic Medium Cond" panose="020B0606030402020204" pitchFamily="34" charset="0"/>
                  <a:cs typeface="Oswald-Medium"/>
                </a:rPr>
                <a:t>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38A15B-2070-42E6-9F7E-F2899C3A2B94}"/>
                </a:ext>
              </a:extLst>
            </p:cNvPr>
            <p:cNvSpPr txBox="1"/>
            <p:nvPr/>
          </p:nvSpPr>
          <p:spPr>
            <a:xfrm>
              <a:off x="687319" y="4801324"/>
              <a:ext cx="68424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3500" dirty="0">
                  <a:gradFill>
                    <a:gsLst>
                      <a:gs pos="100000">
                        <a:srgbClr val="3472F7"/>
                      </a:gs>
                      <a:gs pos="0">
                        <a:srgbClr val="02E0ED"/>
                      </a:gs>
                    </a:gsLst>
                    <a:lin ang="10800000" scaled="1"/>
                  </a:gradFill>
                  <a:latin typeface="Franklin Gothic Medium Cond" panose="020B0606030402020204" pitchFamily="34" charset="0"/>
                  <a:cs typeface="Oswald-Medium"/>
                </a:rPr>
                <a:t>до</a:t>
              </a: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C5B79E-757D-46AC-9D84-D1C8F222AC2C}"/>
              </a:ext>
            </a:extLst>
          </p:cNvPr>
          <p:cNvCxnSpPr>
            <a:cxnSpLocks/>
          </p:cNvCxnSpPr>
          <p:nvPr/>
        </p:nvCxnSpPr>
        <p:spPr>
          <a:xfrm flipV="1">
            <a:off x="1248441" y="5279801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90A017-5ACA-4A99-89EC-77C7AD607AF1}"/>
              </a:ext>
            </a:extLst>
          </p:cNvPr>
          <p:cNvCxnSpPr>
            <a:cxnSpLocks/>
          </p:cNvCxnSpPr>
          <p:nvPr/>
        </p:nvCxnSpPr>
        <p:spPr>
          <a:xfrm flipV="1">
            <a:off x="4230356" y="1335741"/>
            <a:ext cx="0" cy="5522259"/>
          </a:xfrm>
          <a:prstGeom prst="line">
            <a:avLst/>
          </a:prstGeom>
          <a:ln w="6350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7000"/>
                  </a:schemeClr>
                </a:gs>
              </a:gsLst>
              <a:lin ang="54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4FF7B5E5-4417-4407-923B-A0002E14686C}"/>
              </a:ext>
            </a:extLst>
          </p:cNvPr>
          <p:cNvSpPr/>
          <p:nvPr/>
        </p:nvSpPr>
        <p:spPr>
          <a:xfrm>
            <a:off x="6137843" y="1519696"/>
            <a:ext cx="349624" cy="349624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39000"/>
                </a:srgbClr>
              </a:gs>
              <a:gs pos="100000">
                <a:srgbClr val="3472F7"/>
              </a:gs>
            </a:gsLst>
            <a:lin ang="81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Franklin Gothic Medium Cond" panose="020B0606030402020204" pitchFamily="34" charset="0"/>
                <a:cs typeface="Oswald-Medium"/>
              </a:rPr>
              <a:t>+</a:t>
            </a:r>
            <a:endParaRPr lang="ru-RU" sz="2500" dirty="0">
              <a:solidFill>
                <a:schemeClr val="bg1"/>
              </a:solidFill>
              <a:latin typeface="Franklin Gothic Medium Cond" panose="020B0606030402020204" pitchFamily="34" charset="0"/>
              <a:cs typeface="Oswald-Medium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6AA7860-1D50-4CFA-B817-21C05951F5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26734" y="2212640"/>
            <a:ext cx="3293718" cy="200818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3AD8734-ADDC-4A3C-BBCE-A16034AF7490}"/>
              </a:ext>
            </a:extLst>
          </p:cNvPr>
          <p:cNvSpPr txBox="1"/>
          <p:nvPr/>
        </p:nvSpPr>
        <p:spPr>
          <a:xfrm>
            <a:off x="4600588" y="5341343"/>
            <a:ext cx="314601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Кешбэк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 в</a:t>
            </a:r>
            <a:br>
              <a:rPr lang="en-US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</a:b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Пятерочке  </a:t>
            </a:r>
            <a:endParaRPr lang="ru-RU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33BC45-E5E6-4727-A0FA-6DFF9F4B7196}"/>
              </a:ext>
            </a:extLst>
          </p:cNvPr>
          <p:cNvSpPr txBox="1"/>
          <p:nvPr/>
        </p:nvSpPr>
        <p:spPr>
          <a:xfrm>
            <a:off x="5540072" y="4220829"/>
            <a:ext cx="1560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100</a:t>
            </a:r>
            <a:endParaRPr lang="ru-RU" sz="7000" dirty="0">
              <a:gradFill>
                <a:gsLst>
                  <a:gs pos="100000">
                    <a:srgbClr val="3472F7"/>
                  </a:gs>
                  <a:gs pos="0">
                    <a:srgbClr val="02E0ED"/>
                  </a:gs>
                </a:gsLst>
                <a:lin ang="10800000" scaled="1"/>
              </a:gradFill>
              <a:latin typeface="Franklin Gothic Medium Cond" panose="020B0606030402020204" pitchFamily="34" charset="0"/>
              <a:cs typeface="Oswald-Medium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2E1022-BEDA-45B8-B188-40BF70E3BC54}"/>
              </a:ext>
            </a:extLst>
          </p:cNvPr>
          <p:cNvSpPr txBox="1"/>
          <p:nvPr/>
        </p:nvSpPr>
        <p:spPr>
          <a:xfrm>
            <a:off x="6948415" y="4511222"/>
            <a:ext cx="4709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5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F0CD41-EF65-43C6-B159-8CAE8B367644}"/>
              </a:ext>
            </a:extLst>
          </p:cNvPr>
          <p:cNvSpPr txBox="1"/>
          <p:nvPr/>
        </p:nvSpPr>
        <p:spPr>
          <a:xfrm>
            <a:off x="5159119" y="4511222"/>
            <a:ext cx="9880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5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до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F815B66-2273-44F2-89D5-DD20F08C6144}"/>
              </a:ext>
            </a:extLst>
          </p:cNvPr>
          <p:cNvCxnSpPr>
            <a:cxnSpLocks/>
          </p:cNvCxnSpPr>
          <p:nvPr/>
        </p:nvCxnSpPr>
        <p:spPr>
          <a:xfrm flipV="1">
            <a:off x="5237735" y="5279801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9C12D236-67A4-4F51-B3E8-D4714721B5A0}"/>
              </a:ext>
            </a:extLst>
          </p:cNvPr>
          <p:cNvSpPr/>
          <p:nvPr/>
        </p:nvSpPr>
        <p:spPr>
          <a:xfrm>
            <a:off x="10201509" y="1519696"/>
            <a:ext cx="349624" cy="349624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39000"/>
                </a:srgbClr>
              </a:gs>
              <a:gs pos="100000">
                <a:srgbClr val="3472F7"/>
              </a:gs>
            </a:gsLst>
            <a:lin ang="81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Franklin Gothic Medium Cond" panose="020B0606030402020204" pitchFamily="34" charset="0"/>
                <a:cs typeface="Oswald-Medium"/>
              </a:rPr>
              <a:t>+</a:t>
            </a:r>
            <a:endParaRPr lang="ru-RU" sz="2500" dirty="0">
              <a:solidFill>
                <a:schemeClr val="bg1"/>
              </a:solidFill>
              <a:latin typeface="Franklin Gothic Medium Cond" panose="020B0606030402020204" pitchFamily="34" charset="0"/>
              <a:cs typeface="Oswald-Medium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2A8A5DA-0B92-4810-9984-90FB96748A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08104" y="2212640"/>
            <a:ext cx="3293718" cy="2008189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D824EC5-E80F-4FB3-AFAC-15CC9135005B}"/>
              </a:ext>
            </a:extLst>
          </p:cNvPr>
          <p:cNvSpPr txBox="1"/>
          <p:nvPr/>
        </p:nvSpPr>
        <p:spPr>
          <a:xfrm>
            <a:off x="8590923" y="5341343"/>
            <a:ext cx="3146011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err="1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Кешбэк</a:t>
            </a:r>
            <a:br>
              <a:rPr lang="ru-RU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</a:b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в сервисах  Яндекс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Go</a:t>
            </a:r>
            <a:endParaRPr lang="ru-RU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D907DB-307F-402C-BBA0-5624AE9B2E9E}"/>
              </a:ext>
            </a:extLst>
          </p:cNvPr>
          <p:cNvSpPr/>
          <p:nvPr/>
        </p:nvSpPr>
        <p:spPr>
          <a:xfrm>
            <a:off x="4823012" y="2267746"/>
            <a:ext cx="2692367" cy="1801232"/>
          </a:xfrm>
          <a:prstGeom prst="roundRect">
            <a:avLst>
              <a:gd name="adj" fmla="val 88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687DD1A-3B88-4DD8-9DD6-EC2288F6FE7D}"/>
              </a:ext>
            </a:extLst>
          </p:cNvPr>
          <p:cNvGrpSpPr/>
          <p:nvPr/>
        </p:nvGrpSpPr>
        <p:grpSpPr>
          <a:xfrm>
            <a:off x="9140489" y="4220829"/>
            <a:ext cx="2071213" cy="1169551"/>
            <a:chOff x="687319" y="4510931"/>
            <a:chExt cx="2071213" cy="1169551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38D479B-5110-40BB-AAE8-BD2C53B99157}"/>
                </a:ext>
              </a:extLst>
            </p:cNvPr>
            <p:cNvSpPr txBox="1"/>
            <p:nvPr/>
          </p:nvSpPr>
          <p:spPr>
            <a:xfrm>
              <a:off x="1112565" y="4510931"/>
              <a:ext cx="123362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7000" dirty="0">
                  <a:gradFill>
                    <a:gsLst>
                      <a:gs pos="100000">
                        <a:srgbClr val="3472F7"/>
                      </a:gs>
                      <a:gs pos="0">
                        <a:srgbClr val="02E0ED"/>
                      </a:gs>
                    </a:gsLst>
                    <a:lin ang="10800000" scaled="1"/>
                  </a:gradFill>
                  <a:latin typeface="Franklin Gothic Medium Cond" panose="020B0606030402020204" pitchFamily="34" charset="0"/>
                  <a:cs typeface="Oswald-Medium"/>
                </a:rPr>
                <a:t>50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BBB2EAE-2768-4B8C-A636-0F28C9EE122A}"/>
                </a:ext>
              </a:extLst>
            </p:cNvPr>
            <p:cNvSpPr txBox="1"/>
            <p:nvPr/>
          </p:nvSpPr>
          <p:spPr>
            <a:xfrm>
              <a:off x="2074288" y="4801324"/>
              <a:ext cx="68424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3500" dirty="0">
                  <a:gradFill>
                    <a:gsLst>
                      <a:gs pos="100000">
                        <a:srgbClr val="3472F7"/>
                      </a:gs>
                      <a:gs pos="0">
                        <a:srgbClr val="02E0ED"/>
                      </a:gs>
                    </a:gsLst>
                    <a:lin ang="10800000" scaled="1"/>
                  </a:gradFill>
                  <a:latin typeface="Franklin Gothic Medium Cond" panose="020B0606030402020204" pitchFamily="34" charset="0"/>
                  <a:cs typeface="Oswald-Medium"/>
                </a:rPr>
                <a:t>%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6512A24-ACD4-4D7A-B9D5-D73C42874E3C}"/>
                </a:ext>
              </a:extLst>
            </p:cNvPr>
            <p:cNvSpPr txBox="1"/>
            <p:nvPr/>
          </p:nvSpPr>
          <p:spPr>
            <a:xfrm>
              <a:off x="687319" y="4801324"/>
              <a:ext cx="68424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ru-RU" sz="3500" dirty="0">
                  <a:gradFill>
                    <a:gsLst>
                      <a:gs pos="100000">
                        <a:srgbClr val="3472F7"/>
                      </a:gs>
                      <a:gs pos="0">
                        <a:srgbClr val="02E0ED"/>
                      </a:gs>
                    </a:gsLst>
                    <a:lin ang="10800000" scaled="1"/>
                  </a:gradFill>
                  <a:latin typeface="Franklin Gothic Medium Cond" panose="020B0606030402020204" pitchFamily="34" charset="0"/>
                  <a:cs typeface="Oswald-Medium"/>
                </a:rPr>
                <a:t>до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CE34600-0FC1-4B39-B780-D5E83E7A285B}"/>
              </a:ext>
            </a:extLst>
          </p:cNvPr>
          <p:cNvCxnSpPr>
            <a:cxnSpLocks/>
          </p:cNvCxnSpPr>
          <p:nvPr/>
        </p:nvCxnSpPr>
        <p:spPr>
          <a:xfrm flipV="1">
            <a:off x="9219105" y="5279801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E228989-62A1-4C81-B03E-BD9A3A75E378}"/>
              </a:ext>
            </a:extLst>
          </p:cNvPr>
          <p:cNvCxnSpPr>
            <a:cxnSpLocks/>
          </p:cNvCxnSpPr>
          <p:nvPr/>
        </p:nvCxnSpPr>
        <p:spPr>
          <a:xfrm flipV="1">
            <a:off x="8165862" y="1335741"/>
            <a:ext cx="0" cy="5522259"/>
          </a:xfrm>
          <a:prstGeom prst="line">
            <a:avLst/>
          </a:prstGeom>
          <a:ln w="6350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47000"/>
                  </a:schemeClr>
                </a:gs>
              </a:gsLst>
              <a:lin ang="54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33">
            <a:extLst>
              <a:ext uri="{FF2B5EF4-FFF2-40B4-BE49-F238E27FC236}">
                <a16:creationId xmlns:a16="http://schemas.microsoft.com/office/drawing/2014/main" id="{2D3AC9D9-048D-48D1-A20E-E0BED6C14C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6170413"/>
            <a:ext cx="1143000" cy="482600"/>
          </a:xfrm>
          <a:prstGeom prst="rect">
            <a:avLst/>
          </a:prstGeom>
        </p:spPr>
      </p:pic>
      <p:pic>
        <p:nvPicPr>
          <p:cNvPr id="10" name="Альфа_Банк_х_Пятерочка_08_2025_09_2025_4812554h">
            <a:hlinkClick r:id="" action="ppaction://media"/>
            <a:extLst>
              <a:ext uri="{FF2B5EF4-FFF2-40B4-BE49-F238E27FC236}">
                <a16:creationId xmlns:a16="http://schemas.microsoft.com/office/drawing/2014/main" id="{6EABDDD3-4C40-4EEC-A3C9-FB521A2B43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58872" y="2453891"/>
            <a:ext cx="2608730" cy="146741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0AC79E3-1BDA-43E9-9D2C-61B2D165478D}"/>
              </a:ext>
            </a:extLst>
          </p:cNvPr>
          <p:cNvSpPr/>
          <p:nvPr/>
        </p:nvSpPr>
        <p:spPr>
          <a:xfrm>
            <a:off x="8803342" y="2267746"/>
            <a:ext cx="2692367" cy="1801232"/>
          </a:xfrm>
          <a:prstGeom prst="roundRect">
            <a:avLst>
              <a:gd name="adj" fmla="val 88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ВТБ х Яндекс GO_04-2025_05-2025_4767070h">
            <a:hlinkClick r:id="" action="ppaction://media"/>
            <a:extLst>
              <a:ext uri="{FF2B5EF4-FFF2-40B4-BE49-F238E27FC236}">
                <a16:creationId xmlns:a16="http://schemas.microsoft.com/office/drawing/2014/main" id="{51E2A9C2-1097-43C6-965C-14E22A83242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821547" y="2437558"/>
            <a:ext cx="2666804" cy="15000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E5D616-69CD-49BF-A82F-3DE11F6A56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08" y="1398083"/>
            <a:ext cx="1296438" cy="54439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69A46C5-5AF6-43AC-BB4F-E52BFD9CFA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30079" y="1575649"/>
            <a:ext cx="1273702" cy="2560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0FAE0EF-E5CA-4445-BD5D-BD4451C85B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39" y="1313984"/>
            <a:ext cx="1461997" cy="7377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AD755D8-54C1-4618-A949-2BC21ADC6FF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025" y="1520895"/>
            <a:ext cx="893104" cy="320262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135CAF5F-D76B-41BE-8812-94850CD54B6F}"/>
              </a:ext>
            </a:extLst>
          </p:cNvPr>
          <p:cNvSpPr/>
          <p:nvPr/>
        </p:nvSpPr>
        <p:spPr>
          <a:xfrm>
            <a:off x="5806689" y="2769377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7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6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2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99E55C0-0FF9-49CC-A6C0-26305EA4C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C685ECA-2210-4790-9624-C18605657BB4}"/>
              </a:ext>
            </a:extLst>
          </p:cNvPr>
          <p:cNvSpPr txBox="1"/>
          <p:nvPr/>
        </p:nvSpPr>
        <p:spPr>
          <a:xfrm>
            <a:off x="866983" y="943454"/>
            <a:ext cx="49668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tabLst>
                <a:tab pos="4754563" algn="l"/>
              </a:tabLst>
            </a:pPr>
            <a:r>
              <a:rPr lang="ru-RU" sz="6000" dirty="0">
                <a:gradFill flip="none" rotWithShape="1">
                  <a:gsLst>
                    <a:gs pos="100000">
                      <a:srgbClr val="02E0ED"/>
                    </a:gs>
                    <a:gs pos="0">
                      <a:srgbClr val="3472F7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Новые звезды,</a:t>
            </a:r>
            <a:endParaRPr lang="en-US" sz="6000" dirty="0">
              <a:gradFill flip="none" rotWithShape="1">
                <a:gsLst>
                  <a:gs pos="100000">
                    <a:srgbClr val="02E0ED"/>
                  </a:gs>
                  <a:gs pos="0">
                    <a:srgbClr val="3472F7"/>
                  </a:gs>
                </a:gsLst>
                <a:lin ang="0" scaled="1"/>
                <a:tileRect/>
              </a:gradFill>
              <a:latin typeface="Franklin Gothic Medium Cond" panose="020B0606030402020204" pitchFamily="34" charset="0"/>
            </a:endParaRPr>
          </a:p>
          <a:p>
            <a:pPr>
              <a:lnSpc>
                <a:spcPct val="80000"/>
              </a:lnSpc>
              <a:tabLst>
                <a:tab pos="4754563" algn="l"/>
              </a:tabLst>
            </a:pPr>
            <a:r>
              <a:rPr lang="ru-RU" sz="60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но не</a:t>
            </a:r>
            <a:endParaRPr lang="en-US" sz="6000" dirty="0">
              <a:solidFill>
                <a:schemeClr val="bg1">
                  <a:lumMod val="85000"/>
                </a:schemeClr>
              </a:solidFill>
              <a:latin typeface="Franklin Gothic Medium Cond" panose="020B0606030402020204" pitchFamily="34" charset="0"/>
            </a:endParaRPr>
          </a:p>
          <a:p>
            <a:pPr>
              <a:lnSpc>
                <a:spcPct val="80000"/>
              </a:lnSpc>
              <a:tabLst>
                <a:tab pos="4754563" algn="l"/>
              </a:tabLst>
            </a:pPr>
            <a:r>
              <a:rPr lang="ru-RU" sz="60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сверхновые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77AC31-A7D0-4D99-80CC-D7E32372F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6222" y="438956"/>
            <a:ext cx="1217427" cy="41268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9245288-374F-436B-AE00-07814006271B}"/>
              </a:ext>
            </a:extLst>
          </p:cNvPr>
          <p:cNvSpPr/>
          <p:nvPr/>
        </p:nvSpPr>
        <p:spPr>
          <a:xfrm>
            <a:off x="3909278" y="4078879"/>
            <a:ext cx="349624" cy="349624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39000"/>
                </a:srgbClr>
              </a:gs>
              <a:gs pos="100000">
                <a:srgbClr val="3472F7"/>
              </a:gs>
            </a:gsLst>
            <a:lin ang="81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Franklin Gothic Medium Cond" panose="020B0606030402020204" pitchFamily="34" charset="0"/>
                <a:cs typeface="Oswald-Medium"/>
              </a:rPr>
              <a:t>+</a:t>
            </a:r>
            <a:endParaRPr lang="ru-RU" sz="2500" dirty="0">
              <a:solidFill>
                <a:schemeClr val="bg1"/>
              </a:solidFill>
              <a:latin typeface="Franklin Gothic Medium Cond" panose="020B0606030402020204" pitchFamily="34" charset="0"/>
              <a:cs typeface="Oswald-Medium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963E39-CB07-438B-9E38-1172BEC3B8C7}"/>
              </a:ext>
            </a:extLst>
          </p:cNvPr>
          <p:cNvCxnSpPr>
            <a:cxnSpLocks/>
          </p:cNvCxnSpPr>
          <p:nvPr/>
        </p:nvCxnSpPr>
        <p:spPr>
          <a:xfrm flipV="1">
            <a:off x="1019684" y="3434658"/>
            <a:ext cx="2455036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A86613F-5FF7-488E-B354-5DB155B51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40" y="3654040"/>
            <a:ext cx="2656158" cy="1115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B263B-686D-4795-AE9F-B58F5CDFF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64" y="3785632"/>
            <a:ext cx="1664208" cy="9361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82FFC08-706A-4438-9131-ED68235C9464}"/>
              </a:ext>
            </a:extLst>
          </p:cNvPr>
          <p:cNvSpPr txBox="1"/>
          <p:nvPr/>
        </p:nvSpPr>
        <p:spPr>
          <a:xfrm>
            <a:off x="984457" y="4721749"/>
            <a:ext cx="16540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gradFill flip="none" rotWithShape="1"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2019</a:t>
            </a:r>
            <a:r>
              <a:rPr lang="ru-RU" sz="3000" dirty="0">
                <a:gradFill flip="none" rotWithShape="1">
                  <a:gsLst>
                    <a:gs pos="0">
                      <a:srgbClr val="3472F7"/>
                    </a:gs>
                    <a:gs pos="100000">
                      <a:srgbClr val="02E0ED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 год</a:t>
            </a:r>
            <a:endParaRPr lang="en-US" sz="3000" dirty="0">
              <a:gradFill flip="none" rotWithShape="1">
                <a:gsLst>
                  <a:gs pos="0">
                    <a:srgbClr val="3472F7"/>
                  </a:gs>
                  <a:gs pos="100000">
                    <a:srgbClr val="02E0ED"/>
                  </a:gs>
                </a:gsLst>
                <a:lin ang="0" scaled="1"/>
                <a:tileRect/>
              </a:gradFill>
              <a:latin typeface="Franklin Gothic Medium Cond" panose="020B0606030402020204" pitchFamily="34" charset="0"/>
            </a:endParaRPr>
          </a:p>
        </p:txBody>
      </p:sp>
      <p:pic>
        <p:nvPicPr>
          <p:cNvPr id="21" name="Рисунок 33">
            <a:extLst>
              <a:ext uri="{FF2B5EF4-FFF2-40B4-BE49-F238E27FC236}">
                <a16:creationId xmlns:a16="http://schemas.microsoft.com/office/drawing/2014/main" id="{6E89B691-56F3-44E2-AC5C-D2C80C2C43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6170413"/>
            <a:ext cx="1143000" cy="4826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897CFEA3-57A9-4149-83A7-148F71D70705}"/>
              </a:ext>
            </a:extLst>
          </p:cNvPr>
          <p:cNvSpPr/>
          <p:nvPr/>
        </p:nvSpPr>
        <p:spPr>
          <a:xfrm>
            <a:off x="-2446911" y="-2755755"/>
            <a:ext cx="5266946" cy="5266946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3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AE8AF72-5583-4BE1-974E-CC0C5AC9F831}"/>
              </a:ext>
            </a:extLst>
          </p:cNvPr>
          <p:cNvSpPr/>
          <p:nvPr/>
        </p:nvSpPr>
        <p:spPr>
          <a:xfrm>
            <a:off x="6270293" y="2815284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D930A1F-EA23-49DC-A76C-895F33C0F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1768" y="5090187"/>
            <a:ext cx="1651973" cy="189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2EDA05-2DFA-4D6F-A098-C076CDEA7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3"/>
          <a:stretch/>
        </p:blipFill>
        <p:spPr>
          <a:xfrm>
            <a:off x="0" y="0"/>
            <a:ext cx="8034215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E96008A-98F8-438F-B6BA-99042C73B328}"/>
              </a:ext>
            </a:extLst>
          </p:cNvPr>
          <p:cNvSpPr/>
          <p:nvPr/>
        </p:nvSpPr>
        <p:spPr>
          <a:xfrm>
            <a:off x="0" y="-1"/>
            <a:ext cx="4032504" cy="4043715"/>
          </a:xfrm>
          <a:prstGeom prst="rect">
            <a:avLst/>
          </a:prstGeom>
          <a:gradFill flip="none" rotWithShape="1">
            <a:gsLst>
              <a:gs pos="100000">
                <a:srgbClr val="080C34"/>
              </a:gs>
              <a:gs pos="0">
                <a:srgbClr val="080C34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F28F5-FCBA-46F6-8627-7CBC0CB342FA}"/>
              </a:ext>
            </a:extLst>
          </p:cNvPr>
          <p:cNvSpPr txBox="1"/>
          <p:nvPr/>
        </p:nvSpPr>
        <p:spPr>
          <a:xfrm>
            <a:off x="519511" y="467000"/>
            <a:ext cx="3055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500" dirty="0">
                <a:gradFill flip="none" rotWithShape="1">
                  <a:gsLst>
                    <a:gs pos="45000">
                      <a:srgbClr val="02E0ED"/>
                    </a:gs>
                    <a:gs pos="0">
                      <a:srgbClr val="3472F7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Обычные ролики </a:t>
            </a:r>
            <a:r>
              <a:rPr lang="ru-RU" sz="4500" dirty="0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rPr>
              <a:t>банков</a:t>
            </a:r>
            <a:endParaRPr lang="en-US" sz="4500" dirty="0">
              <a:solidFill>
                <a:schemeClr val="bg1">
                  <a:lumMod val="95000"/>
                </a:schemeClr>
              </a:solidFill>
              <a:latin typeface="Franklin Gothic Medium Cond" panose="020B06060304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500" dirty="0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rPr>
              <a:t>с </a:t>
            </a:r>
            <a:r>
              <a:rPr lang="ru-RU" sz="4500" dirty="0" err="1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rPr>
              <a:t>кешбэком</a:t>
            </a:r>
            <a:endParaRPr lang="ru-RU" sz="4500" dirty="0">
              <a:solidFill>
                <a:schemeClr val="bg1">
                  <a:lumMod val="95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653749-F4C5-47A5-B77C-CF9135A22C3E}"/>
              </a:ext>
            </a:extLst>
          </p:cNvPr>
          <p:cNvSpPr txBox="1"/>
          <p:nvPr/>
        </p:nvSpPr>
        <p:spPr>
          <a:xfrm>
            <a:off x="9137037" y="994250"/>
            <a:ext cx="23199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+11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905118-618A-47D2-B8DA-3C0E41217360}"/>
              </a:ext>
            </a:extLst>
          </p:cNvPr>
          <p:cNvSpPr txBox="1"/>
          <p:nvPr/>
        </p:nvSpPr>
        <p:spPr>
          <a:xfrm>
            <a:off x="10423998" y="1284643"/>
            <a:ext cx="6842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5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96D53E-F759-4190-A2F3-2CB17AB03EBA}"/>
              </a:ext>
            </a:extLst>
          </p:cNvPr>
          <p:cNvSpPr txBox="1"/>
          <p:nvPr/>
        </p:nvSpPr>
        <p:spPr>
          <a:xfrm>
            <a:off x="9179687" y="2205138"/>
            <a:ext cx="26520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Общая привлекательность креатива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0D8156B-5AD8-464D-8508-762D1F92EC7E}"/>
              </a:ext>
            </a:extLst>
          </p:cNvPr>
          <p:cNvSpPr/>
          <p:nvPr/>
        </p:nvSpPr>
        <p:spPr>
          <a:xfrm rot="10800000">
            <a:off x="4122151" y="1819656"/>
            <a:ext cx="4001711" cy="5038344"/>
          </a:xfrm>
          <a:prstGeom prst="rect">
            <a:avLst/>
          </a:prstGeom>
          <a:gradFill flip="none" rotWithShape="1">
            <a:gsLst>
              <a:gs pos="100000">
                <a:srgbClr val="080C34"/>
              </a:gs>
              <a:gs pos="0">
                <a:srgbClr val="080C34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5BECB7-4820-4464-A247-3FF8240A63C0}"/>
              </a:ext>
            </a:extLst>
          </p:cNvPr>
          <p:cNvCxnSpPr>
            <a:cxnSpLocks/>
          </p:cNvCxnSpPr>
          <p:nvPr/>
        </p:nvCxnSpPr>
        <p:spPr>
          <a:xfrm flipV="1">
            <a:off x="9256957" y="2115058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1B4D77E-2BD7-49BA-9EAB-62BF2F7A7DF3}"/>
              </a:ext>
            </a:extLst>
          </p:cNvPr>
          <p:cNvSpPr txBox="1"/>
          <p:nvPr/>
        </p:nvSpPr>
        <p:spPr>
          <a:xfrm>
            <a:off x="4435515" y="5132985"/>
            <a:ext cx="3320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500" dirty="0">
                <a:gradFill flip="none" rotWithShape="1">
                  <a:gsLst>
                    <a:gs pos="45000">
                      <a:srgbClr val="02E0ED"/>
                    </a:gs>
                    <a:gs pos="0">
                      <a:srgbClr val="3472F7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Ролики </a:t>
            </a:r>
            <a:r>
              <a:rPr lang="ru-RU" sz="4500" dirty="0">
                <a:solidFill>
                  <a:schemeClr val="bg1">
                    <a:lumMod val="95000"/>
                  </a:schemeClr>
                </a:solidFill>
                <a:latin typeface="Franklin Gothic Medium Cond" panose="020B0606030402020204" pitchFamily="34" charset="0"/>
              </a:rPr>
              <a:t>коллабораций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AD0CBC-93FE-4F14-B4DA-9074C91DE04F}"/>
              </a:ext>
            </a:extLst>
          </p:cNvPr>
          <p:cNvSpPr/>
          <p:nvPr/>
        </p:nvSpPr>
        <p:spPr>
          <a:xfrm>
            <a:off x="3501688" y="3209010"/>
            <a:ext cx="1134786" cy="1134786"/>
          </a:xfrm>
          <a:prstGeom prst="ellipse">
            <a:avLst/>
          </a:prstGeom>
          <a:gradFill flip="none" rotWithShape="1">
            <a:gsLst>
              <a:gs pos="0">
                <a:srgbClr val="02E0ED">
                  <a:alpha val="86000"/>
                </a:srgbClr>
              </a:gs>
              <a:gs pos="100000">
                <a:srgbClr val="3472F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 Cond" panose="020B0606030402020204" pitchFamily="34" charset="0"/>
                <a:cs typeface="Oswald-Medium"/>
              </a:rPr>
              <a:t>VS</a:t>
            </a:r>
            <a:endParaRPr lang="ru-RU" sz="4000" dirty="0">
              <a:solidFill>
                <a:schemeClr val="bg1"/>
              </a:solidFill>
              <a:latin typeface="Franklin Gothic Medium Cond" panose="020B0606030402020204" pitchFamily="34" charset="0"/>
              <a:cs typeface="Oswald-Medium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54BE10-74FD-4A27-8798-3202D8704243}"/>
              </a:ext>
            </a:extLst>
          </p:cNvPr>
          <p:cNvCxnSpPr>
            <a:cxnSpLocks/>
          </p:cNvCxnSpPr>
          <p:nvPr/>
        </p:nvCxnSpPr>
        <p:spPr>
          <a:xfrm flipV="1">
            <a:off x="690657" y="2945506"/>
            <a:ext cx="2308575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5E9647-5597-4E52-B58A-0F8E2ACC4FF3}"/>
              </a:ext>
            </a:extLst>
          </p:cNvPr>
          <p:cNvCxnSpPr/>
          <p:nvPr/>
        </p:nvCxnSpPr>
        <p:spPr>
          <a:xfrm>
            <a:off x="2976978" y="2945505"/>
            <a:ext cx="515336" cy="419487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FA8E148-73D9-4DBB-B62E-A42EEC5F856B}"/>
              </a:ext>
            </a:extLst>
          </p:cNvPr>
          <p:cNvCxnSpPr>
            <a:cxnSpLocks/>
          </p:cNvCxnSpPr>
          <p:nvPr/>
        </p:nvCxnSpPr>
        <p:spPr>
          <a:xfrm>
            <a:off x="4504026" y="4289673"/>
            <a:ext cx="836070" cy="680567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97ECDE2-F141-4BE4-9008-D85E94B0AF05}"/>
              </a:ext>
            </a:extLst>
          </p:cNvPr>
          <p:cNvCxnSpPr>
            <a:cxnSpLocks/>
          </p:cNvCxnSpPr>
          <p:nvPr/>
        </p:nvCxnSpPr>
        <p:spPr>
          <a:xfrm>
            <a:off x="5340096" y="4975474"/>
            <a:ext cx="2203704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phic 39">
            <a:extLst>
              <a:ext uri="{FF2B5EF4-FFF2-40B4-BE49-F238E27FC236}">
                <a16:creationId xmlns:a16="http://schemas.microsoft.com/office/drawing/2014/main" id="{2D12393D-711B-4DC3-9B37-AF010925F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2472" y="444239"/>
            <a:ext cx="1191352" cy="403848"/>
          </a:xfrm>
          <a:prstGeom prst="rect">
            <a:avLst/>
          </a:prstGeom>
        </p:spPr>
      </p:pic>
      <p:sp>
        <p:nvSpPr>
          <p:cNvPr id="41" name="Rectangle 1">
            <a:extLst>
              <a:ext uri="{FF2B5EF4-FFF2-40B4-BE49-F238E27FC236}">
                <a16:creationId xmlns:a16="http://schemas.microsoft.com/office/drawing/2014/main" id="{02D3ABC1-CB32-4929-B61C-33E76858D934}"/>
              </a:ext>
            </a:extLst>
          </p:cNvPr>
          <p:cNvSpPr/>
          <p:nvPr/>
        </p:nvSpPr>
        <p:spPr>
          <a:xfrm>
            <a:off x="1543509" y="6167274"/>
            <a:ext cx="2315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>
                    <a:alpha val="30000"/>
                  </a:schemeClr>
                </a:solidFill>
                <a:latin typeface="FranklinGothicBookCmpC" panose="00000500000000000000" pitchFamily="50" charset="0"/>
              </a:rPr>
              <a:t>Источник: Яндекс Взгляд, тестирование роликов коллабораций </a:t>
            </a:r>
            <a:r>
              <a:rPr lang="en-US" sz="800" dirty="0">
                <a:solidFill>
                  <a:schemeClr val="bg1">
                    <a:alpha val="30000"/>
                  </a:schemeClr>
                </a:solidFill>
                <a:latin typeface="FranklinGothicBookCmpC" panose="00000500000000000000" pitchFamily="50" charset="0"/>
              </a:rPr>
              <a:t>vs </a:t>
            </a:r>
            <a:r>
              <a:rPr lang="ru-RU" sz="800" dirty="0">
                <a:solidFill>
                  <a:schemeClr val="bg1">
                    <a:alpha val="30000"/>
                  </a:schemeClr>
                </a:solidFill>
                <a:latin typeface="FranklinGothicBookCmpC" panose="00000500000000000000" pitchFamily="50" charset="0"/>
              </a:rPr>
              <a:t>обычные ролики с </a:t>
            </a:r>
            <a:r>
              <a:rPr lang="ru-RU" sz="800" dirty="0" err="1">
                <a:solidFill>
                  <a:schemeClr val="bg1">
                    <a:alpha val="30000"/>
                  </a:schemeClr>
                </a:solidFill>
                <a:latin typeface="FranklinGothicBookCmpC" panose="00000500000000000000" pitchFamily="50" charset="0"/>
              </a:rPr>
              <a:t>кешбэком</a:t>
            </a:r>
            <a:r>
              <a:rPr lang="ru-RU" sz="800" dirty="0">
                <a:solidFill>
                  <a:schemeClr val="bg1">
                    <a:alpha val="30000"/>
                  </a:schemeClr>
                </a:solidFill>
                <a:latin typeface="FranklinGothicBookCmpC" panose="00000500000000000000" pitchFamily="50" charset="0"/>
              </a:rPr>
              <a:t> по дебетовым картам</a:t>
            </a:r>
            <a:endParaRPr lang="en-US" sz="800" dirty="0">
              <a:solidFill>
                <a:schemeClr val="bg1">
                  <a:alpha val="30000"/>
                </a:schemeClr>
              </a:solidFill>
              <a:latin typeface="FranklinGothicBookCmpC" panose="00000500000000000000" pitchFamily="50" charset="0"/>
            </a:endParaRPr>
          </a:p>
        </p:txBody>
      </p:sp>
      <p:pic>
        <p:nvPicPr>
          <p:cNvPr id="42" name="Рисунок 33">
            <a:extLst>
              <a:ext uri="{FF2B5EF4-FFF2-40B4-BE49-F238E27FC236}">
                <a16:creationId xmlns:a16="http://schemas.microsoft.com/office/drawing/2014/main" id="{7676C2B7-71EC-4DB7-A45E-3D6AE48D7A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6170413"/>
            <a:ext cx="1143000" cy="4826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2C79018-AA3F-48A3-AEA9-BAB1A1179F58}"/>
              </a:ext>
            </a:extLst>
          </p:cNvPr>
          <p:cNvSpPr/>
          <p:nvPr/>
        </p:nvSpPr>
        <p:spPr>
          <a:xfrm rot="2700000">
            <a:off x="7788882" y="3047125"/>
            <a:ext cx="490671" cy="49067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17DB87-8547-41B1-9151-BA8B84170D3A}"/>
              </a:ext>
            </a:extLst>
          </p:cNvPr>
          <p:cNvSpPr txBox="1"/>
          <p:nvPr/>
        </p:nvSpPr>
        <p:spPr>
          <a:xfrm>
            <a:off x="9137037" y="2900255"/>
            <a:ext cx="23199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+13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67FDE1-6481-439C-AE23-FF7624649104}"/>
              </a:ext>
            </a:extLst>
          </p:cNvPr>
          <p:cNvSpPr txBox="1"/>
          <p:nvPr/>
        </p:nvSpPr>
        <p:spPr>
          <a:xfrm>
            <a:off x="10579446" y="3190648"/>
            <a:ext cx="6842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5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A53CB3-4846-4A20-A8AE-D10C069C79E6}"/>
              </a:ext>
            </a:extLst>
          </p:cNvPr>
          <p:cNvSpPr txBox="1"/>
          <p:nvPr/>
        </p:nvSpPr>
        <p:spPr>
          <a:xfrm>
            <a:off x="9179687" y="4111143"/>
            <a:ext cx="265203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Полезность информации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FB5C1DB-F1CA-4D77-B992-50AF15395B95}"/>
              </a:ext>
            </a:extLst>
          </p:cNvPr>
          <p:cNvCxnSpPr>
            <a:cxnSpLocks/>
          </p:cNvCxnSpPr>
          <p:nvPr/>
        </p:nvCxnSpPr>
        <p:spPr>
          <a:xfrm flipV="1">
            <a:off x="9256957" y="4021063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420FAD7-FD9C-487F-9787-855B1E7F312C}"/>
              </a:ext>
            </a:extLst>
          </p:cNvPr>
          <p:cNvSpPr txBox="1"/>
          <p:nvPr/>
        </p:nvSpPr>
        <p:spPr>
          <a:xfrm>
            <a:off x="9137037" y="4729055"/>
            <a:ext cx="23199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70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+14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0EDC44D-22E2-4E47-91C6-97899E6F7976}"/>
              </a:ext>
            </a:extLst>
          </p:cNvPr>
          <p:cNvSpPr txBox="1"/>
          <p:nvPr/>
        </p:nvSpPr>
        <p:spPr>
          <a:xfrm>
            <a:off x="10579446" y="5019448"/>
            <a:ext cx="6842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500" dirty="0"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  <a:cs typeface="Oswald-Medium"/>
              </a:rPr>
              <a:t>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A849CD-0CB5-4E5C-BA17-4631686DFD15}"/>
              </a:ext>
            </a:extLst>
          </p:cNvPr>
          <p:cNvSpPr txBox="1"/>
          <p:nvPr/>
        </p:nvSpPr>
        <p:spPr>
          <a:xfrm>
            <a:off x="9179687" y="5939943"/>
            <a:ext cx="265203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rPr>
              <a:t>Желание приобрести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7DECD79-DF1D-46AE-92A6-9AC3E2367609}"/>
              </a:ext>
            </a:extLst>
          </p:cNvPr>
          <p:cNvCxnSpPr>
            <a:cxnSpLocks/>
          </p:cNvCxnSpPr>
          <p:nvPr/>
        </p:nvCxnSpPr>
        <p:spPr>
          <a:xfrm flipV="1">
            <a:off x="9256957" y="5849863"/>
            <a:ext cx="1871717" cy="1"/>
          </a:xfrm>
          <a:prstGeom prst="line">
            <a:avLst/>
          </a:prstGeom>
          <a:ln w="6350">
            <a:gradFill flip="none" rotWithShape="1">
              <a:gsLst>
                <a:gs pos="100000">
                  <a:srgbClr val="3472F7"/>
                </a:gs>
                <a:gs pos="0">
                  <a:srgbClr val="02E0ED"/>
                </a:gs>
              </a:gsLst>
              <a:lin ang="10800000" scaled="1"/>
              <a:tileRect/>
            </a:gra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aphic 56">
            <a:extLst>
              <a:ext uri="{FF2B5EF4-FFF2-40B4-BE49-F238E27FC236}">
                <a16:creationId xmlns:a16="http://schemas.microsoft.com/office/drawing/2014/main" id="{19A571AE-1784-4508-BB52-215D2DD6C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08228" y="-1096859"/>
            <a:ext cx="1651973" cy="1890095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101D6048-8D9A-4AAB-AA14-3634D12D4B85}"/>
              </a:ext>
            </a:extLst>
          </p:cNvPr>
          <p:cNvSpPr/>
          <p:nvPr/>
        </p:nvSpPr>
        <p:spPr>
          <a:xfrm>
            <a:off x="2971349" y="3995326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57">
            <a:extLst>
              <a:ext uri="{FF2B5EF4-FFF2-40B4-BE49-F238E27FC236}">
                <a16:creationId xmlns:a16="http://schemas.microsoft.com/office/drawing/2014/main" id="{FC402DCA-7158-4370-B949-F098B472A52B}"/>
              </a:ext>
            </a:extLst>
          </p:cNvPr>
          <p:cNvSpPr/>
          <p:nvPr/>
        </p:nvSpPr>
        <p:spPr>
          <a:xfrm>
            <a:off x="-1606799" y="-1063589"/>
            <a:ext cx="5266946" cy="5266946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3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93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id="{22475BA1-F924-4AF0-BFB9-E66A0220F0DD}"/>
              </a:ext>
            </a:extLst>
          </p:cNvPr>
          <p:cNvSpPr/>
          <p:nvPr/>
        </p:nvSpPr>
        <p:spPr>
          <a:xfrm>
            <a:off x="-1517152" y="-1063589"/>
            <a:ext cx="5266946" cy="5266946"/>
          </a:xfrm>
          <a:prstGeom prst="ellipse">
            <a:avLst/>
          </a:prstGeom>
          <a:gradFill flip="none" rotWithShape="1">
            <a:gsLst>
              <a:gs pos="63000">
                <a:srgbClr val="02E0ED">
                  <a:alpha val="0"/>
                </a:srgbClr>
              </a:gs>
              <a:gs pos="0">
                <a:srgbClr val="02E0ED">
                  <a:alpha val="3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54">
            <a:extLst>
              <a:ext uri="{FF2B5EF4-FFF2-40B4-BE49-F238E27FC236}">
                <a16:creationId xmlns:a16="http://schemas.microsoft.com/office/drawing/2014/main" id="{F72AA8E9-6311-4F17-AAF1-D449B793B16B}"/>
              </a:ext>
            </a:extLst>
          </p:cNvPr>
          <p:cNvSpPr/>
          <p:nvPr/>
        </p:nvSpPr>
        <p:spPr>
          <a:xfrm>
            <a:off x="5806689" y="2769377"/>
            <a:ext cx="5381079" cy="5381079"/>
          </a:xfrm>
          <a:prstGeom prst="ellipse">
            <a:avLst/>
          </a:prstGeom>
          <a:gradFill flip="none" rotWithShape="1">
            <a:gsLst>
              <a:gs pos="63000">
                <a:srgbClr val="3472F7">
                  <a:alpha val="0"/>
                </a:srgbClr>
              </a:gs>
              <a:gs pos="0">
                <a:srgbClr val="3472F7">
                  <a:alpha val="3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Graphic 90">
            <a:extLst>
              <a:ext uri="{FF2B5EF4-FFF2-40B4-BE49-F238E27FC236}">
                <a16:creationId xmlns:a16="http://schemas.microsoft.com/office/drawing/2014/main" id="{8982B9D2-97DE-4138-839F-9C06E64C8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90870" y="-397285"/>
            <a:ext cx="1651973" cy="18900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ECBF0EE-67E6-4C31-A55C-012779F6C109}"/>
              </a:ext>
            </a:extLst>
          </p:cNvPr>
          <p:cNvGrpSpPr/>
          <p:nvPr/>
        </p:nvGrpSpPr>
        <p:grpSpPr>
          <a:xfrm>
            <a:off x="1892077" y="1695851"/>
            <a:ext cx="3056759" cy="371024"/>
            <a:chOff x="802321" y="1673713"/>
            <a:chExt cx="3056759" cy="37102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C5599CA-5B69-45EA-9EDF-64F6FB288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321" y="1689820"/>
              <a:ext cx="1364843" cy="33881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C0BF4C12-F808-4F6A-B99E-43F7EC25E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15799" y="1673713"/>
              <a:ext cx="943281" cy="371024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A655EBE-26E6-40D0-8794-155C6B9FF25C}"/>
                </a:ext>
              </a:extLst>
            </p:cNvPr>
            <p:cNvSpPr/>
            <p:nvPr/>
          </p:nvSpPr>
          <p:spPr>
            <a:xfrm>
              <a:off x="2294950" y="1684413"/>
              <a:ext cx="349624" cy="349624"/>
            </a:xfrm>
            <a:prstGeom prst="ellipse">
              <a:avLst/>
            </a:prstGeom>
            <a:gradFill flip="none" rotWithShape="1">
              <a:gsLst>
                <a:gs pos="0">
                  <a:srgbClr val="02E0ED">
                    <a:alpha val="39000"/>
                  </a:srgbClr>
                </a:gs>
                <a:gs pos="100000">
                  <a:srgbClr val="3472F7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>
                  <a:solidFill>
                    <a:schemeClr val="bg1"/>
                  </a:solidFill>
                  <a:latin typeface="Franklin Gothic Medium Cond" panose="020B0606030402020204" pitchFamily="34" charset="0"/>
                  <a:cs typeface="Oswald-Medium"/>
                </a:rPr>
                <a:t>+</a:t>
              </a:r>
              <a:endParaRPr lang="ru-RU" sz="2500" dirty="0">
                <a:solidFill>
                  <a:schemeClr val="bg1"/>
                </a:solidFill>
                <a:latin typeface="Franklin Gothic Medium Cond" panose="020B0606030402020204" pitchFamily="34" charset="0"/>
                <a:cs typeface="Oswald-Medium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8959E50-6AF2-44E2-9E8F-FE332095C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205" y="2278238"/>
            <a:ext cx="5732654" cy="3495215"/>
          </a:xfrm>
          <a:prstGeom prst="rect">
            <a:avLst/>
          </a:prstGeom>
        </p:spPr>
      </p:pic>
      <p:pic>
        <p:nvPicPr>
          <p:cNvPr id="22" name="Т-Банк х Лента_08-2025_09-2025">
            <a:hlinkClick r:id="" action="ppaction://media"/>
            <a:extLst>
              <a:ext uri="{FF2B5EF4-FFF2-40B4-BE49-F238E27FC236}">
                <a16:creationId xmlns:a16="http://schemas.microsoft.com/office/drawing/2014/main" id="{6C29029C-4BFD-4793-892B-AFE1DFE550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7188" r="8435"/>
          <a:stretch/>
        </p:blipFill>
        <p:spPr>
          <a:xfrm>
            <a:off x="1093383" y="2360403"/>
            <a:ext cx="4626400" cy="308419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E29E62E-BE73-42EB-9A58-3D830BDFB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56222" y="438956"/>
            <a:ext cx="1217427" cy="41268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1582F26-FD35-4E57-A231-9E549CA8D6C5}"/>
              </a:ext>
            </a:extLst>
          </p:cNvPr>
          <p:cNvSpPr txBox="1"/>
          <p:nvPr/>
        </p:nvSpPr>
        <p:spPr>
          <a:xfrm>
            <a:off x="519512" y="370668"/>
            <a:ext cx="9566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500" dirty="0">
                <a:gradFill flip="none" rotWithShape="1">
                  <a:gsLst>
                    <a:gs pos="100000">
                      <a:srgbClr val="02E0ED"/>
                    </a:gs>
                    <a:gs pos="0">
                      <a:srgbClr val="3472F7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  <a:t>Построить космолет —</a:t>
            </a:r>
            <a:br>
              <a:rPr lang="ru-RU" sz="3500" dirty="0">
                <a:gradFill flip="none" rotWithShape="1">
                  <a:gsLst>
                    <a:gs pos="100000">
                      <a:srgbClr val="02E0ED"/>
                    </a:gs>
                    <a:gs pos="0">
                      <a:srgbClr val="3472F7"/>
                    </a:gs>
                  </a:gsLst>
                  <a:lin ang="0" scaled="1"/>
                  <a:tileRect/>
                </a:gradFill>
                <a:latin typeface="Franklin Gothic Medium Cond" panose="020B0606030402020204" pitchFamily="34" charset="0"/>
              </a:rPr>
            </a:br>
            <a:r>
              <a:rPr lang="ru-RU" sz="35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не так-то просто, но эффективно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7E1E009-AE18-4BF6-8928-2C95FA54D092}"/>
              </a:ext>
            </a:extLst>
          </p:cNvPr>
          <p:cNvCxnSpPr>
            <a:cxnSpLocks/>
          </p:cNvCxnSpPr>
          <p:nvPr/>
        </p:nvCxnSpPr>
        <p:spPr>
          <a:xfrm>
            <a:off x="640919" y="1360232"/>
            <a:ext cx="1057811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3472F7"/>
                </a:gs>
                <a:gs pos="100000">
                  <a:srgbClr val="02E0E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">
            <a:extLst>
              <a:ext uri="{FF2B5EF4-FFF2-40B4-BE49-F238E27FC236}">
                <a16:creationId xmlns:a16="http://schemas.microsoft.com/office/drawing/2014/main" id="{21692ED5-E7CF-4045-8AE1-0228AEF9C3BA}"/>
              </a:ext>
            </a:extLst>
          </p:cNvPr>
          <p:cNvSpPr/>
          <p:nvPr/>
        </p:nvSpPr>
        <p:spPr>
          <a:xfrm>
            <a:off x="423333" y="636375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1">
                    <a:alpha val="30000"/>
                  </a:schemeClr>
                </a:solidFill>
                <a:latin typeface="FranklinGothicBookCmpC" panose="00000500000000000000" pitchFamily="50" charset="0"/>
              </a:rPr>
              <a:t>Источник: данные Лента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FranklinGothicBookCmpC" panose="00000500000000000000" pitchFamily="50" charset="0"/>
            </a:endParaRPr>
          </a:p>
        </p:txBody>
      </p:sp>
      <p:pic>
        <p:nvPicPr>
          <p:cNvPr id="32" name="Рисунок 33">
            <a:extLst>
              <a:ext uri="{FF2B5EF4-FFF2-40B4-BE49-F238E27FC236}">
                <a16:creationId xmlns:a16="http://schemas.microsoft.com/office/drawing/2014/main" id="{B2D0EF44-CEB4-4845-9EEE-D2FFB17A01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3" y="6170413"/>
            <a:ext cx="1143000" cy="482600"/>
          </a:xfrm>
          <a:prstGeom prst="rect">
            <a:avLst/>
          </a:prstGeom>
        </p:spPr>
      </p:pic>
      <p:sp>
        <p:nvSpPr>
          <p:cNvPr id="34" name="Rectangle 1">
            <a:extLst>
              <a:ext uri="{FF2B5EF4-FFF2-40B4-BE49-F238E27FC236}">
                <a16:creationId xmlns:a16="http://schemas.microsoft.com/office/drawing/2014/main" id="{672D568F-A32A-455F-BEE4-251BDF5140CB}"/>
              </a:ext>
            </a:extLst>
          </p:cNvPr>
          <p:cNvSpPr/>
          <p:nvPr/>
        </p:nvSpPr>
        <p:spPr>
          <a:xfrm>
            <a:off x="1493181" y="6303991"/>
            <a:ext cx="13506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>
                    <a:alpha val="30000"/>
                  </a:schemeClr>
                </a:solidFill>
                <a:latin typeface="FranklinGothicBookCmpC" panose="00000500000000000000" pitchFamily="50" charset="0"/>
              </a:rPr>
              <a:t>Источник: данные Ленты</a:t>
            </a:r>
            <a:endParaRPr lang="en-US" sz="800" dirty="0">
              <a:solidFill>
                <a:schemeClr val="bg1">
                  <a:alpha val="30000"/>
                </a:schemeClr>
              </a:solidFill>
              <a:latin typeface="FranklinGothicBookCmpC" panose="00000500000000000000" pitchFamily="50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44BB7F-2461-4695-ADF0-810593E14509}"/>
              </a:ext>
            </a:extLst>
          </p:cNvPr>
          <p:cNvSpPr txBox="1"/>
          <p:nvPr/>
        </p:nvSpPr>
        <p:spPr>
          <a:xfrm>
            <a:off x="6496378" y="2334517"/>
            <a:ext cx="5709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</a:defRPr>
            </a:lvl1pPr>
          </a:lstStyle>
          <a:p>
            <a:r>
              <a:rPr lang="ru-RU" sz="2500" dirty="0"/>
              <a:t>01.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6B00D5-47A2-4FC0-8ADF-F135066002D3}"/>
              </a:ext>
            </a:extLst>
          </p:cNvPr>
          <p:cNvSpPr txBox="1"/>
          <p:nvPr/>
        </p:nvSpPr>
        <p:spPr>
          <a:xfrm>
            <a:off x="6496378" y="3521064"/>
            <a:ext cx="5886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</a:defRPr>
            </a:lvl1pPr>
          </a:lstStyle>
          <a:p>
            <a:r>
              <a:rPr lang="ru-RU" sz="2500" dirty="0"/>
              <a:t>02.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91D7BB-D649-4B66-82A4-614966CF5148}"/>
              </a:ext>
            </a:extLst>
          </p:cNvPr>
          <p:cNvSpPr txBox="1"/>
          <p:nvPr/>
        </p:nvSpPr>
        <p:spPr>
          <a:xfrm>
            <a:off x="6496378" y="4192893"/>
            <a:ext cx="5886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</a:defRPr>
            </a:lvl1pPr>
          </a:lstStyle>
          <a:p>
            <a:r>
              <a:rPr lang="ru-RU" sz="2500" dirty="0"/>
              <a:t>03.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73F9D9-B014-43AA-A34E-40088FC5F3AE}"/>
              </a:ext>
            </a:extLst>
          </p:cNvPr>
          <p:cNvSpPr txBox="1"/>
          <p:nvPr/>
        </p:nvSpPr>
        <p:spPr>
          <a:xfrm>
            <a:off x="6496378" y="5006848"/>
            <a:ext cx="5901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gradFill>
                  <a:gsLst>
                    <a:gs pos="100000">
                      <a:srgbClr val="3472F7"/>
                    </a:gs>
                    <a:gs pos="0">
                      <a:srgbClr val="02E0ED"/>
                    </a:gs>
                  </a:gsLst>
                  <a:lin ang="10800000" scaled="1"/>
                </a:gradFill>
                <a:latin typeface="Franklin Gothic Medium Cond" panose="020B0606030402020204" pitchFamily="34" charset="0"/>
              </a:defRPr>
            </a:lvl1pPr>
          </a:lstStyle>
          <a:p>
            <a:r>
              <a:rPr lang="ru-RU" sz="2500" dirty="0"/>
              <a:t>04.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81FB9C9-5C3A-403A-9826-7A977D393116}"/>
              </a:ext>
            </a:extLst>
          </p:cNvPr>
          <p:cNvCxnSpPr>
            <a:cxnSpLocks/>
          </p:cNvCxnSpPr>
          <p:nvPr/>
        </p:nvCxnSpPr>
        <p:spPr>
          <a:xfrm>
            <a:off x="6096000" y="3390762"/>
            <a:ext cx="605985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8178724-5265-49E2-9971-2B52BDEE57A6}"/>
              </a:ext>
            </a:extLst>
          </p:cNvPr>
          <p:cNvSpPr txBox="1"/>
          <p:nvPr/>
        </p:nvSpPr>
        <p:spPr>
          <a:xfrm>
            <a:off x="7078009" y="2381699"/>
            <a:ext cx="4109760" cy="881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9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Кешбэк только на формат гипермаркетов (покупка офлайн, доставка в приложении Т-Банк, доставка в приложении Лента)</a:t>
            </a:r>
            <a:endParaRPr lang="ru-RU" sz="190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B2C508-1490-4892-8DCD-CFD63BE7D9A8}"/>
              </a:ext>
            </a:extLst>
          </p:cNvPr>
          <p:cNvSpPr txBox="1"/>
          <p:nvPr/>
        </p:nvSpPr>
        <p:spPr>
          <a:xfrm>
            <a:off x="7078008" y="3614064"/>
            <a:ext cx="2469156" cy="355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9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SOV </a:t>
            </a:r>
            <a:r>
              <a:rPr lang="ru-RU" sz="19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Лента + 5п.п.</a:t>
            </a:r>
            <a:endParaRPr lang="ru-RU" sz="190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C0968C-75CE-4B04-BBCB-C6C6C7B5BB67}"/>
              </a:ext>
            </a:extLst>
          </p:cNvPr>
          <p:cNvSpPr txBox="1"/>
          <p:nvPr/>
        </p:nvSpPr>
        <p:spPr>
          <a:xfrm>
            <a:off x="7078008" y="4249554"/>
            <a:ext cx="2620978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9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ROI Ленты выше плана более чем вдвое</a:t>
            </a:r>
            <a:endParaRPr lang="ru-RU" sz="190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81EC0A-F8FC-48CE-9CA2-13914CFB2562}"/>
              </a:ext>
            </a:extLst>
          </p:cNvPr>
          <p:cNvSpPr txBox="1"/>
          <p:nvPr/>
        </p:nvSpPr>
        <p:spPr>
          <a:xfrm>
            <a:off x="7078007" y="5058937"/>
            <a:ext cx="3359081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9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Основной эффект —</a:t>
            </a:r>
          </a:p>
          <a:p>
            <a:pPr>
              <a:lnSpc>
                <a:spcPct val="90000"/>
              </a:lnSpc>
            </a:pPr>
            <a:r>
              <a:rPr lang="ru-RU" sz="1900" dirty="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rPr>
              <a:t>в традиционных каналах продаж</a:t>
            </a:r>
            <a:endParaRPr lang="ru-RU" sz="190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023B738-C63A-4F02-82C3-25C9DF298D3F}"/>
              </a:ext>
            </a:extLst>
          </p:cNvPr>
          <p:cNvCxnSpPr>
            <a:cxnSpLocks/>
          </p:cNvCxnSpPr>
          <p:nvPr/>
        </p:nvCxnSpPr>
        <p:spPr>
          <a:xfrm>
            <a:off x="6096000" y="4142232"/>
            <a:ext cx="605985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8277A9-AC0B-46E1-A51C-C76E392D64A4}"/>
              </a:ext>
            </a:extLst>
          </p:cNvPr>
          <p:cNvCxnSpPr>
            <a:cxnSpLocks/>
          </p:cNvCxnSpPr>
          <p:nvPr/>
        </p:nvCxnSpPr>
        <p:spPr>
          <a:xfrm>
            <a:off x="6096000" y="4974336"/>
            <a:ext cx="605985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8B32FF2-B4B5-45A6-9AB4-A40E23F1C3BE}"/>
              </a:ext>
            </a:extLst>
          </p:cNvPr>
          <p:cNvCxnSpPr>
            <a:cxnSpLocks/>
          </p:cNvCxnSpPr>
          <p:nvPr/>
        </p:nvCxnSpPr>
        <p:spPr>
          <a:xfrm>
            <a:off x="6096000" y="2203704"/>
            <a:ext cx="605985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7934CAD-37B8-4F1B-ABAF-390A2A22B251}"/>
              </a:ext>
            </a:extLst>
          </p:cNvPr>
          <p:cNvCxnSpPr>
            <a:cxnSpLocks/>
          </p:cNvCxnSpPr>
          <p:nvPr/>
        </p:nvCxnSpPr>
        <p:spPr>
          <a:xfrm>
            <a:off x="6096000" y="5769864"/>
            <a:ext cx="605985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8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8102</TotalTime>
  <Words>406</Words>
  <Application>Microsoft Office PowerPoint</Application>
  <PresentationFormat>Широкоэкранный</PresentationFormat>
  <Paragraphs>168</Paragraphs>
  <Slides>7</Slides>
  <Notes>7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Franklin Gothic Medium Cond</vt:lpstr>
      <vt:lpstr>FranklinGothicBookCmpC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Алексей Минаев</dc:creator>
  <cp:lastModifiedBy>User</cp:lastModifiedBy>
  <cp:revision>259</cp:revision>
  <dcterms:created xsi:type="dcterms:W3CDTF">2025-04-09T08:39:08Z</dcterms:created>
  <dcterms:modified xsi:type="dcterms:W3CDTF">2025-10-10T06:45:16Z</dcterms:modified>
</cp:coreProperties>
</file>