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2" r:id="rId1"/>
  </p:sldMasterIdLst>
  <p:notesMasterIdLst>
    <p:notesMasterId r:id="rId9"/>
  </p:notesMasterIdLst>
  <p:handoutMasterIdLst>
    <p:handoutMasterId r:id="rId10"/>
  </p:handoutMasterIdLst>
  <p:sldIdLst>
    <p:sldId id="2147482046" r:id="rId2"/>
    <p:sldId id="2147480123" r:id="rId3"/>
    <p:sldId id="2147480126" r:id="rId4"/>
    <p:sldId id="2147482048" r:id="rId5"/>
    <p:sldId id="2147481957" r:id="rId6"/>
    <p:sldId id="2147482047" r:id="rId7"/>
    <p:sldId id="2147482001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ranklin Gothic Medium Cond" panose="020B0606030402020204" pitchFamily="34" charset="0"/>
      <p:regular r:id="rId15"/>
    </p:embeddedFont>
    <p:embeddedFont>
      <p:font typeface="FranklinGothicBookCmpC" panose="00000500000000000000" pitchFamily="50" charset="0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genia" initials="e" lastIdx="3" clrIdx="0">
    <p:extLst>
      <p:ext uri="{19B8F6BF-5375-455C-9EA6-DF929625EA0E}">
        <p15:presenceInfo xmlns:p15="http://schemas.microsoft.com/office/powerpoint/2012/main" userId="74d5b4d42d8f3f32" providerId="Windows Live"/>
      </p:ext>
    </p:extLst>
  </p:cmAuthor>
  <p:cmAuthor id="2" name="Denis Mikhalev" initials="DM" lastIdx="4" clrIdx="1">
    <p:extLst>
      <p:ext uri="{19B8F6BF-5375-455C-9EA6-DF929625EA0E}">
        <p15:presenceInfo xmlns:p15="http://schemas.microsoft.com/office/powerpoint/2012/main" userId="S-1-5-21-235650418-307450946-942598126-1220" providerId="AD"/>
      </p:ext>
    </p:extLst>
  </p:cmAuthor>
  <p:cmAuthor id="3" name="Алексей Минаев" initials="АМ" lastIdx="3" clrIdx="2">
    <p:extLst>
      <p:ext uri="{19B8F6BF-5375-455C-9EA6-DF929625EA0E}">
        <p15:presenceInfo xmlns:p15="http://schemas.microsoft.com/office/powerpoint/2012/main" userId="Алексей Минае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E0ED"/>
    <a:srgbClr val="D5D5D5"/>
    <a:srgbClr val="393939"/>
    <a:srgbClr val="163063"/>
    <a:srgbClr val="3472F7"/>
    <a:srgbClr val="404040"/>
    <a:srgbClr val="F7A8A6"/>
    <a:srgbClr val="18346C"/>
    <a:srgbClr val="DBDBDB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6840" autoAdjust="0"/>
  </p:normalViewPr>
  <p:slideViewPr>
    <p:cSldViewPr snapToGrid="0">
      <p:cViewPr varScale="1">
        <p:scale>
          <a:sx n="114" d="100"/>
          <a:sy n="114" d="100"/>
        </p:scale>
        <p:origin x="62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15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00000">
                    <a:srgbClr val="3472F7"/>
                  </a:gs>
                  <a:gs pos="0">
                    <a:srgbClr val="3472F7">
                      <a:alpha val="26000"/>
                    </a:srgb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41-4B3F-A118-1DD04083DD9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00000">
                    <a:srgbClr val="3472F7"/>
                  </a:gs>
                  <a:gs pos="0">
                    <a:srgbClr val="3472F7">
                      <a:alpha val="26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41-4B3F-A118-1DD04083DD90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100000">
                    <a:srgbClr val="3472F7"/>
                  </a:gs>
                  <a:gs pos="0">
                    <a:srgbClr val="3472F7">
                      <a:alpha val="26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F41-4B3F-A118-1DD04083DD90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100000">
                    <a:srgbClr val="02E0ED"/>
                  </a:gs>
                  <a:gs pos="0">
                    <a:srgbClr val="02E0ED">
                      <a:alpha val="1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F41-4B3F-A118-1DD04083DD90}"/>
              </c:ext>
            </c:extLst>
          </c:dPt>
          <c:dPt>
            <c:idx val="5"/>
            <c:invertIfNegative val="0"/>
            <c:bubble3D val="0"/>
            <c:spPr>
              <a:solidFill>
                <a:srgbClr val="02E0E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F41-4B3F-A118-1DD04083DD90}"/>
              </c:ext>
            </c:extLst>
          </c:dPt>
          <c:dPt>
            <c:idx val="6"/>
            <c:invertIfNegative val="0"/>
            <c:bubble3D val="0"/>
            <c:spPr>
              <a:gradFill>
                <a:gsLst>
                  <a:gs pos="100000">
                    <a:srgbClr val="02E0ED"/>
                  </a:gs>
                  <a:gs pos="0">
                    <a:srgbClr val="02E0ED">
                      <a:alpha val="1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F41-4B3F-A118-1DD04083DD90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100000">
                    <a:srgbClr val="02E0ED"/>
                  </a:gs>
                  <a:gs pos="0">
                    <a:srgbClr val="02E0ED">
                      <a:alpha val="1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F41-4B3F-A118-1DD04083DD90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100000">
                    <a:srgbClr val="02E0ED"/>
                  </a:gs>
                  <a:gs pos="0">
                    <a:srgbClr val="02E0ED">
                      <a:alpha val="1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F41-4B3F-A118-1DD04083DD90}"/>
              </c:ext>
            </c:extLst>
          </c:dPt>
          <c:dPt>
            <c:idx val="9"/>
            <c:invertIfNegative val="0"/>
            <c:bubble3D val="0"/>
            <c:spPr>
              <a:gradFill>
                <a:gsLst>
                  <a:gs pos="100000">
                    <a:srgbClr val="02E0ED"/>
                  </a:gs>
                  <a:gs pos="0">
                    <a:srgbClr val="02E0ED">
                      <a:alpha val="1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F41-4B3F-A118-1DD04083DD90}"/>
              </c:ext>
            </c:extLst>
          </c:dPt>
          <c:dPt>
            <c:idx val="10"/>
            <c:invertIfNegative val="0"/>
            <c:bubble3D val="0"/>
            <c:spPr>
              <a:gradFill>
                <a:gsLst>
                  <a:gs pos="100000">
                    <a:srgbClr val="02E0ED"/>
                  </a:gs>
                  <a:gs pos="0">
                    <a:srgbClr val="02E0ED">
                      <a:alpha val="1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F41-4B3F-A118-1DD04083DD9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F41-4B3F-A118-1DD04083DD90}"/>
              </c:ext>
            </c:extLst>
          </c:dPt>
          <c:dPt>
            <c:idx val="12"/>
            <c:invertIfNegative val="0"/>
            <c:bubble3D val="0"/>
            <c:spPr>
              <a:gradFill>
                <a:gsLst>
                  <a:gs pos="100000">
                    <a:srgbClr val="F7A8A6"/>
                  </a:gs>
                  <a:gs pos="0">
                    <a:srgbClr val="F7A8A6">
                      <a:alpha val="2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F41-4B3F-A118-1DD04083DD90}"/>
              </c:ext>
            </c:extLst>
          </c:dPt>
          <c:dPt>
            <c:idx val="13"/>
            <c:invertIfNegative val="0"/>
            <c:bubble3D val="0"/>
            <c:spPr>
              <a:gradFill>
                <a:gsLst>
                  <a:gs pos="100000">
                    <a:srgbClr val="F7A8A6"/>
                  </a:gs>
                  <a:gs pos="0">
                    <a:srgbClr val="F7A8A6">
                      <a:alpha val="28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F41-4B3F-A118-1DD04083DD90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F41-4B3F-A118-1DD04083DD90}"/>
              </c:ext>
            </c:extLst>
          </c:dPt>
          <c:dPt>
            <c:idx val="15"/>
            <c:invertIfNegative val="0"/>
            <c:bubble3D val="0"/>
            <c:spPr>
              <a:gradFill>
                <a:gsLst>
                  <a:gs pos="100000">
                    <a:srgbClr val="7F7F7F"/>
                  </a:gs>
                  <a:gs pos="0">
                    <a:srgbClr val="7F7F7F">
                      <a:alpha val="27000"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F41-4B3F-A118-1DD04083DD90}"/>
              </c:ext>
            </c:extLst>
          </c:dPt>
          <c:dPt>
            <c:idx val="16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F41-4B3F-A118-1DD04083DD90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8F41-4B3F-A118-1DD04083DD90}"/>
              </c:ext>
            </c:extLst>
          </c:dPt>
          <c:dPt>
            <c:idx val="1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8F41-4B3F-A118-1DD04083DD9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404040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Лист1!$A$2:$A$20</c:f>
              <c:strCache>
                <c:ptCount val="19"/>
                <c:pt idx="0">
                  <c:v>Нац. ТВ (прямое)</c:v>
                </c:pt>
                <c:pt idx="1">
                  <c:v>Рег. ТВ</c:v>
                </c:pt>
                <c:pt idx="2">
                  <c:v>ТВ-спонсорство</c:v>
                </c:pt>
                <c:pt idx="4">
                  <c:v>Видео</c:v>
                </c:pt>
                <c:pt idx="5">
                  <c:v>Смарт-ТВ</c:v>
                </c:pt>
                <c:pt idx="6">
                  <c:v>Поиск</c:v>
                </c:pt>
                <c:pt idx="7">
                  <c:v>Инфлюенсеры</c:v>
                </c:pt>
                <c:pt idx="8">
                  <c:v>Перфоманс</c:v>
                </c:pt>
                <c:pt idx="9">
                  <c:v>Ретейл-медиа</c:v>
                </c:pt>
                <c:pt idx="10">
                  <c:v>Баннеры</c:v>
                </c:pt>
                <c:pt idx="12">
                  <c:v>ООН </c:v>
                </c:pt>
                <c:pt idx="13">
                  <c:v>Индор</c:v>
                </c:pt>
                <c:pt idx="15">
                  <c:v>FM-радио</c:v>
                </c:pt>
                <c:pt idx="16">
                  <c:v>Диджитал-аудио</c:v>
                </c:pt>
                <c:pt idx="18">
                  <c:v>Пресса</c:v>
                </c:pt>
              </c:strCache>
            </c:strRef>
          </c:cat>
          <c:val>
            <c:numRef>
              <c:f>Лист1!$B$2:$B$20</c:f>
              <c:numCache>
                <c:formatCode>#,##0</c:formatCode>
                <c:ptCount val="19"/>
                <c:pt idx="0">
                  <c:v>181.34264874191112</c:v>
                </c:pt>
                <c:pt idx="1">
                  <c:v>37.697983326663582</c:v>
                </c:pt>
                <c:pt idx="2">
                  <c:v>29.547506215609609</c:v>
                </c:pt>
                <c:pt idx="4" formatCode="General">
                  <c:v>42.640183108860697</c:v>
                </c:pt>
                <c:pt idx="5">
                  <c:v>5.2158108430497556</c:v>
                </c:pt>
                <c:pt idx="6">
                  <c:v>198.89949448034409</c:v>
                </c:pt>
                <c:pt idx="7">
                  <c:v>42</c:v>
                </c:pt>
                <c:pt idx="8">
                  <c:v>220.66641275887821</c:v>
                </c:pt>
                <c:pt idx="9">
                  <c:v>287.04663636363637</c:v>
                </c:pt>
                <c:pt idx="10">
                  <c:v>50.316824756439843</c:v>
                </c:pt>
                <c:pt idx="12">
                  <c:v>80.969066666666663</c:v>
                </c:pt>
                <c:pt idx="13">
                  <c:v>12.442335492568482</c:v>
                </c:pt>
                <c:pt idx="15" formatCode="General">
                  <c:v>24.058785714285715</c:v>
                </c:pt>
                <c:pt idx="16">
                  <c:v>0.9132482352941178</c:v>
                </c:pt>
                <c:pt idx="18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8F41-4B3F-A118-1DD04083D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32"/>
        <c:axId val="1919668784"/>
        <c:axId val="1919668368"/>
      </c:barChart>
      <c:catAx>
        <c:axId val="191966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FranklinGothicBookCmpC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1919668368"/>
        <c:crosses val="autoZero"/>
        <c:auto val="1"/>
        <c:lblAlgn val="ctr"/>
        <c:lblOffset val="100"/>
        <c:noMultiLvlLbl val="0"/>
      </c:catAx>
      <c:valAx>
        <c:axId val="19196683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1966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75000"/>
              <a:lumOff val="25000"/>
            </a:schemeClr>
          </a:solidFill>
          <a:latin typeface="FranklinGothicBookCmpC" panose="00000500000000000000" pitchFamily="50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29825296658068"/>
          <c:y val="4.5654108566458747E-2"/>
          <c:w val="0.62481702035367248"/>
          <c:h val="0.9372256007211192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Мин в сутки (% от населения)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7A8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47-4202-B139-FE614952F432}"/>
              </c:ext>
            </c:extLst>
          </c:dPt>
          <c:dPt>
            <c:idx val="1"/>
            <c:bubble3D val="0"/>
            <c:spPr>
              <a:solidFill>
                <a:srgbClr val="4CB0A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47-4202-B139-FE614952F432}"/>
              </c:ext>
            </c:extLst>
          </c:dPt>
          <c:dPt>
            <c:idx val="2"/>
            <c:bubble3D val="0"/>
            <c:spPr>
              <a:solidFill>
                <a:srgbClr val="02E0E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47-4202-B139-FE614952F432}"/>
              </c:ext>
            </c:extLst>
          </c:dPt>
          <c:dPt>
            <c:idx val="3"/>
            <c:bubble3D val="0"/>
            <c:spPr>
              <a:solidFill>
                <a:srgbClr val="DBFF0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47-4202-B139-FE614952F432}"/>
              </c:ext>
            </c:extLst>
          </c:dPt>
          <c:dPt>
            <c:idx val="4"/>
            <c:bubble3D val="0"/>
            <c:spPr>
              <a:solidFill>
                <a:srgbClr val="F7A8A6">
                  <a:alpha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47-4202-B139-FE614952F432}"/>
              </c:ext>
            </c:extLst>
          </c:dPt>
          <c:dPt>
            <c:idx val="5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47-4202-B139-FE614952F432}"/>
              </c:ext>
            </c:extLst>
          </c:dPt>
          <c:dPt>
            <c:idx val="6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47-4202-B139-FE614952F4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747-4202-B139-FE614952F432}"/>
              </c:ext>
            </c:extLst>
          </c:dPt>
          <c:dPt>
            <c:idx val="8"/>
            <c:bubble3D val="0"/>
            <c:spPr>
              <a:solidFill>
                <a:schemeClr val="tx1">
                  <a:lumMod val="65000"/>
                  <a:lumOff val="35000"/>
                  <a:alpha val="1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2D2-354F-81B1-92020854A710}"/>
              </c:ext>
            </c:extLst>
          </c:dPt>
          <c:cat>
            <c:strRef>
              <c:f>Лист1!$A$2:$A$10</c:f>
              <c:strCache>
                <c:ptCount val="9"/>
                <c:pt idx="0">
                  <c:v>Youtube</c:v>
                </c:pt>
                <c:pt idx="1">
                  <c:v>Whatsapp</c:v>
                </c:pt>
                <c:pt idx="2">
                  <c:v>Tiktok</c:v>
                </c:pt>
                <c:pt idx="3">
                  <c:v>Google</c:v>
                </c:pt>
                <c:pt idx="4">
                  <c:v>Viber</c:v>
                </c:pt>
                <c:pt idx="5">
                  <c:v>Instagram</c:v>
                </c:pt>
                <c:pt idx="6">
                  <c:v>Discord</c:v>
                </c:pt>
                <c:pt idx="7">
                  <c:v>Facebook</c:v>
                </c:pt>
                <c:pt idx="8">
                  <c:v>Other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0.183</c:v>
                </c:pt>
                <c:pt idx="1">
                  <c:v>7.4436599657775895E-2</c:v>
                </c:pt>
                <c:pt idx="2">
                  <c:v>6.2559588415565442E-2</c:v>
                </c:pt>
                <c:pt idx="3">
                  <c:v>0.01</c:v>
                </c:pt>
                <c:pt idx="4">
                  <c:v>5.8245739459062921E-3</c:v>
                </c:pt>
                <c:pt idx="5">
                  <c:v>5.4871177974617196E-3</c:v>
                </c:pt>
                <c:pt idx="6">
                  <c:v>1.2319509607651958E-3</c:v>
                </c:pt>
                <c:pt idx="7">
                  <c:v>3.9291211004364513E-4</c:v>
                </c:pt>
                <c:pt idx="8">
                  <c:v>0.65706725711248182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47-4202-B139-FE614952F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0D1678F-D40F-43A6-B3A6-CBE9F07094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20A898-CA7B-42E5-83AB-6FDD785A01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5B6D9-1F09-45EA-A3D6-F27FDAFFA52C}" type="datetimeFigureOut">
              <a:rPr lang="ru-RU" smtClean="0"/>
              <a:t>24.06.2025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1DAF8A-0DB0-47BB-A1C2-239BC62A52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2730A2-A43C-4AA7-A272-34D60355CB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02113-B8C6-4FE0-BEC8-33EC86F3731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071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853ED-69D6-4A44-930B-B40BFBD996FE}" type="datetimeFigureOut">
              <a:rPr lang="ru-RU" smtClean="0"/>
              <a:t>24.06.2025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F3EB4-4E3A-4AF6-B1DE-0FED3E2672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52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52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20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8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B66D9F-35E8-4B08-81E2-A354056A53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3874"/>
              </a:gs>
              <a:gs pos="58000">
                <a:srgbClr val="102348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E68EE7A-20EF-4E01-880F-067265A570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2472" y="444239"/>
            <a:ext cx="1191351" cy="4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B66D9F-35E8-4B08-81E2-A354056A53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3874"/>
              </a:gs>
              <a:gs pos="58000">
                <a:srgbClr val="102348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7CD4E-2B61-4FFF-A893-D4E160F8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E68EE7A-20EF-4E01-880F-067265A57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2472" y="444239"/>
            <a:ext cx="1191351" cy="4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7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B66D9F-35E8-4B08-81E2-A354056A53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3874"/>
              </a:gs>
              <a:gs pos="58000">
                <a:srgbClr val="102348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E4965-21C5-4E53-9FA0-E26CEDAD1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E68EE7A-20EF-4E01-880F-067265A57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2472" y="444239"/>
            <a:ext cx="1191351" cy="4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13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830B0-E6C7-46EC-B5B8-D3D140AE7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06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375D1F-BDCC-4676-9954-A15A5E642E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2A88A3-A71B-44D9-8767-700712B10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2472" y="444239"/>
            <a:ext cx="1191352" cy="4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4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810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2B821-D8F0-450E-A5B9-91615D4A35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3874"/>
              </a:gs>
              <a:gs pos="58000">
                <a:srgbClr val="102348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4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27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703" r:id="rId2"/>
    <p:sldLayoutId id="2147484704" r:id="rId3"/>
    <p:sldLayoutId id="2147484700" r:id="rId4"/>
    <p:sldLayoutId id="2147484699" r:id="rId5"/>
    <p:sldLayoutId id="2147484701" r:id="rId6"/>
    <p:sldLayoutId id="214748470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2.xm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41EB5-E2A9-476C-8E0C-03969B0DC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FFE432-3CA8-496E-8FB2-512E3DC07709}"/>
              </a:ext>
            </a:extLst>
          </p:cNvPr>
          <p:cNvSpPr txBox="1"/>
          <p:nvPr/>
        </p:nvSpPr>
        <p:spPr>
          <a:xfrm>
            <a:off x="811035" y="2356846"/>
            <a:ext cx="4258115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09585">
              <a:lnSpc>
                <a:spcPct val="80000"/>
              </a:lnSpc>
            </a:pPr>
            <a:r>
              <a:rPr lang="ru-RU" sz="7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</a:rPr>
              <a:t>Мифы</a:t>
            </a:r>
          </a:p>
          <a:p>
            <a:pPr defTabSz="609585">
              <a:lnSpc>
                <a:spcPct val="80000"/>
              </a:lnSpc>
            </a:pPr>
            <a:r>
              <a:rPr lang="ru-RU" sz="7000" dirty="0">
                <a:solidFill>
                  <a:schemeClr val="bg1">
                    <a:lumMod val="85000"/>
                  </a:schemeClr>
                </a:solidFill>
              </a:rPr>
              <a:t>рекламного</a:t>
            </a:r>
          </a:p>
          <a:p>
            <a:pPr defTabSz="609585">
              <a:lnSpc>
                <a:spcPct val="80000"/>
              </a:lnSpc>
            </a:pPr>
            <a:r>
              <a:rPr lang="ru-RU" sz="7000" dirty="0">
                <a:solidFill>
                  <a:schemeClr val="bg1">
                    <a:lumMod val="85000"/>
                  </a:schemeClr>
                </a:solidFill>
              </a:rPr>
              <a:t>рынка</a:t>
            </a:r>
            <a:endParaRPr lang="ru-RU" sz="7000" dirty="0">
              <a:gradFill flip="none" rotWithShape="1">
                <a:gsLst>
                  <a:gs pos="0">
                    <a:srgbClr val="3472F7"/>
                  </a:gs>
                  <a:gs pos="100000">
                    <a:srgbClr val="02E0ED"/>
                  </a:gs>
                </a:gsLst>
                <a:lin ang="10800000" scaled="1"/>
                <a:tileRect/>
              </a:gra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F79C8685-5027-4AD5-966D-556C6907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0359" y="4089454"/>
            <a:ext cx="1651973" cy="189009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3B618DB-4326-4E2C-9C26-9EF4BAE8F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102" y="662710"/>
            <a:ext cx="1730903" cy="586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D04A85-743E-4A9E-9B90-84DD02FCD3FE}"/>
              </a:ext>
            </a:extLst>
          </p:cNvPr>
          <p:cNvSpPr txBox="1"/>
          <p:nvPr/>
        </p:nvSpPr>
        <p:spPr>
          <a:xfrm>
            <a:off x="10376051" y="5637935"/>
            <a:ext cx="10848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2025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BA676B-E6CD-4545-9EE5-AA0863797DAE}"/>
              </a:ext>
            </a:extLst>
          </p:cNvPr>
          <p:cNvCxnSpPr>
            <a:cxnSpLocks/>
          </p:cNvCxnSpPr>
          <p:nvPr/>
        </p:nvCxnSpPr>
        <p:spPr>
          <a:xfrm>
            <a:off x="913737" y="5142786"/>
            <a:ext cx="2341071" cy="0"/>
          </a:xfrm>
          <a:prstGeom prst="line">
            <a:avLst/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38926D-00E6-43C2-B6B9-87E34D6F2B77}"/>
              </a:ext>
            </a:extLst>
          </p:cNvPr>
          <p:cNvSpPr txBox="1"/>
          <p:nvPr/>
        </p:nvSpPr>
        <p:spPr>
          <a:xfrm>
            <a:off x="811035" y="5684102"/>
            <a:ext cx="327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000" dirty="0">
                <a:solidFill>
                  <a:schemeClr val="bg1">
                    <a:lumMod val="85000"/>
                  </a:schemeClr>
                </a:solidFill>
                <a:latin typeface="FranklinGothicBookCmpC" panose="00000500000000000000" pitchFamily="50" charset="0"/>
              </a:rPr>
              <a:t>И как с ними жить…</a:t>
            </a:r>
          </a:p>
        </p:txBody>
      </p:sp>
    </p:spTree>
    <p:extLst>
      <p:ext uri="{BB962C8B-B14F-4D97-AF65-F5344CB8AC3E}">
        <p14:creationId xmlns:p14="http://schemas.microsoft.com/office/powerpoint/2010/main" val="1672433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C1E71839-681F-486A-B320-0169C5DBA745}"/>
              </a:ext>
            </a:extLst>
          </p:cNvPr>
          <p:cNvSpPr/>
          <p:nvPr/>
        </p:nvSpPr>
        <p:spPr>
          <a:xfrm>
            <a:off x="0" y="0"/>
            <a:ext cx="4869424" cy="6858000"/>
          </a:xfrm>
          <a:prstGeom prst="rect">
            <a:avLst/>
          </a:prstGeom>
          <a:gradFill>
            <a:gsLst>
              <a:gs pos="0">
                <a:srgbClr val="1A3874"/>
              </a:gs>
              <a:gs pos="58000">
                <a:srgbClr val="102348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1982ABD0-33BC-4824-BEB9-3C7191E0B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/>
          <a:stretch/>
        </p:blipFill>
        <p:spPr>
          <a:xfrm>
            <a:off x="665" y="0"/>
            <a:ext cx="488378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DF7534-1FBC-48B2-9DE7-0C575E903A48}"/>
              </a:ext>
            </a:extLst>
          </p:cNvPr>
          <p:cNvSpPr txBox="1"/>
          <p:nvPr/>
        </p:nvSpPr>
        <p:spPr>
          <a:xfrm>
            <a:off x="5238750" y="433738"/>
            <a:ext cx="475803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393939"/>
                </a:solidFill>
                <a:latin typeface="Franklin Gothic Medium Cond" panose="020B0606030402020204" pitchFamily="34" charset="0"/>
              </a:rPr>
              <a:t>Российский рекламный</a:t>
            </a:r>
            <a:endParaRPr lang="en-US" sz="3600" dirty="0">
              <a:solidFill>
                <a:srgbClr val="393939"/>
              </a:solidFill>
              <a:latin typeface="Franklin Gothic Medium Cond" panose="020B06060304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393939"/>
                </a:solidFill>
                <a:latin typeface="Franklin Gothic Medium Cond" panose="020B0606030402020204" pitchFamily="34" charset="0"/>
              </a:rPr>
              <a:t>рынок </a:t>
            </a:r>
            <a:r>
              <a:rPr lang="ru-RU" sz="3600" dirty="0">
                <a:gradFill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</a:gradFill>
                <a:latin typeface="Franklin Gothic Medium Cond" panose="020B0606030402020204" pitchFamily="34" charset="0"/>
              </a:rPr>
              <a:t>уже давно не то, что вы о нём думаете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FB77BB-A9D4-4706-B127-EE48411B0C8E}"/>
              </a:ext>
            </a:extLst>
          </p:cNvPr>
          <p:cNvCxnSpPr>
            <a:cxnSpLocks/>
          </p:cNvCxnSpPr>
          <p:nvPr/>
        </p:nvCxnSpPr>
        <p:spPr>
          <a:xfrm>
            <a:off x="5340599" y="1856071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93BE62E-020D-435F-97A1-32A568358D69}"/>
              </a:ext>
            </a:extLst>
          </p:cNvPr>
          <p:cNvSpPr txBox="1"/>
          <p:nvPr/>
        </p:nvSpPr>
        <p:spPr>
          <a:xfrm>
            <a:off x="471922" y="6281320"/>
            <a:ext cx="18693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80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Источник: оценка агентства, консенсус-оценка группы агентств-членов АКАР</a:t>
            </a:r>
          </a:p>
        </p:txBody>
      </p:sp>
      <p:cxnSp>
        <p:nvCxnSpPr>
          <p:cNvPr id="54" name="Прямая соединительная линия 58">
            <a:extLst>
              <a:ext uri="{FF2B5EF4-FFF2-40B4-BE49-F238E27FC236}">
                <a16:creationId xmlns:a16="http://schemas.microsoft.com/office/drawing/2014/main" id="{61342B29-C3D7-451F-83D7-8AFB7980C536}"/>
              </a:ext>
            </a:extLst>
          </p:cNvPr>
          <p:cNvCxnSpPr>
            <a:cxnSpLocks/>
          </p:cNvCxnSpPr>
          <p:nvPr/>
        </p:nvCxnSpPr>
        <p:spPr>
          <a:xfrm>
            <a:off x="6557447" y="4676974"/>
            <a:ext cx="0" cy="2168555"/>
          </a:xfrm>
          <a:prstGeom prst="line">
            <a:avLst/>
          </a:prstGeom>
          <a:ln w="6350"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8">
            <a:extLst>
              <a:ext uri="{FF2B5EF4-FFF2-40B4-BE49-F238E27FC236}">
                <a16:creationId xmlns:a16="http://schemas.microsoft.com/office/drawing/2014/main" id="{98D64A64-3B0D-4092-88CC-163BDB4D845B}"/>
              </a:ext>
            </a:extLst>
          </p:cNvPr>
          <p:cNvCxnSpPr>
            <a:cxnSpLocks/>
          </p:cNvCxnSpPr>
          <p:nvPr/>
        </p:nvCxnSpPr>
        <p:spPr>
          <a:xfrm>
            <a:off x="9070147" y="4696376"/>
            <a:ext cx="0" cy="2149153"/>
          </a:xfrm>
          <a:prstGeom prst="line">
            <a:avLst/>
          </a:prstGeom>
          <a:ln w="6350"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8">
            <a:extLst>
              <a:ext uri="{FF2B5EF4-FFF2-40B4-BE49-F238E27FC236}">
                <a16:creationId xmlns:a16="http://schemas.microsoft.com/office/drawing/2014/main" id="{53E3DEB6-4A4D-4001-ACA7-1EA868D5C882}"/>
              </a:ext>
            </a:extLst>
          </p:cNvPr>
          <p:cNvCxnSpPr>
            <a:cxnSpLocks/>
          </p:cNvCxnSpPr>
          <p:nvPr/>
        </p:nvCxnSpPr>
        <p:spPr>
          <a:xfrm>
            <a:off x="13270672" y="3016536"/>
            <a:ext cx="0" cy="5416779"/>
          </a:xfrm>
          <a:prstGeom prst="line">
            <a:avLst/>
          </a:prstGeom>
          <a:ln w="6350"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8">
            <a:extLst>
              <a:ext uri="{FF2B5EF4-FFF2-40B4-BE49-F238E27FC236}">
                <a16:creationId xmlns:a16="http://schemas.microsoft.com/office/drawing/2014/main" id="{6BE0D7C6-9F41-4941-820C-0156D772379C}"/>
              </a:ext>
            </a:extLst>
          </p:cNvPr>
          <p:cNvCxnSpPr>
            <a:cxnSpLocks/>
          </p:cNvCxnSpPr>
          <p:nvPr/>
        </p:nvCxnSpPr>
        <p:spPr>
          <a:xfrm>
            <a:off x="10994197" y="2103929"/>
            <a:ext cx="0" cy="4754071"/>
          </a:xfrm>
          <a:prstGeom prst="line">
            <a:avLst/>
          </a:prstGeom>
          <a:ln w="6350"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F4C77B6E-E926-4351-AB3B-1A2E82F67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5031" y="4676974"/>
            <a:ext cx="1651973" cy="1890095"/>
          </a:xfrm>
          <a:prstGeom prst="rect">
            <a:avLst/>
          </a:prstGeom>
        </p:spPr>
      </p:pic>
      <p:cxnSp>
        <p:nvCxnSpPr>
          <p:cNvPr id="79" name="Прямая соединительная линия 58">
            <a:extLst>
              <a:ext uri="{FF2B5EF4-FFF2-40B4-BE49-F238E27FC236}">
                <a16:creationId xmlns:a16="http://schemas.microsoft.com/office/drawing/2014/main" id="{2C6297AC-40BF-485B-9AED-32CFBDD06EDE}"/>
              </a:ext>
            </a:extLst>
          </p:cNvPr>
          <p:cNvCxnSpPr>
            <a:cxnSpLocks/>
          </p:cNvCxnSpPr>
          <p:nvPr/>
        </p:nvCxnSpPr>
        <p:spPr>
          <a:xfrm>
            <a:off x="9070147" y="1847979"/>
            <a:ext cx="0" cy="2149153"/>
          </a:xfrm>
          <a:prstGeom prst="line">
            <a:avLst/>
          </a:prstGeom>
          <a:ln w="6350"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0000"/>
                  </a:schemeClr>
                </a:gs>
              </a:gsLst>
              <a:lin ang="540000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D0928B38-57B6-4C1B-9785-9976A2AAFFB2}"/>
              </a:ext>
            </a:extLst>
          </p:cNvPr>
          <p:cNvSpPr/>
          <p:nvPr/>
        </p:nvSpPr>
        <p:spPr>
          <a:xfrm>
            <a:off x="-7506782" y="832758"/>
            <a:ext cx="4747498" cy="4747498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0" name="Диаграмма 8">
            <a:extLst>
              <a:ext uri="{FF2B5EF4-FFF2-40B4-BE49-F238E27FC236}">
                <a16:creationId xmlns:a16="http://schemas.microsoft.com/office/drawing/2014/main" id="{467284B0-D87B-4B35-B401-1ADE5ACBBC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642051"/>
              </p:ext>
            </p:extLst>
          </p:nvPr>
        </p:nvGraphicFramePr>
        <p:xfrm>
          <a:off x="5238750" y="3257549"/>
          <a:ext cx="6362700" cy="336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8DF7F56A-CBDA-4A3E-A618-D73DFC2A9692}"/>
              </a:ext>
            </a:extLst>
          </p:cNvPr>
          <p:cNvSpPr txBox="1"/>
          <p:nvPr/>
        </p:nvSpPr>
        <p:spPr>
          <a:xfrm>
            <a:off x="5321348" y="2591023"/>
            <a:ext cx="8092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solidFill>
                  <a:srgbClr val="3472F7"/>
                </a:solidFill>
                <a:latin typeface="Franklin Gothic Medium Cond" panose="020B0606030402020204" pitchFamily="34" charset="0"/>
              </a:rPr>
              <a:t>21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EB5D25B-B32C-4E17-9441-35CB3D6A37DE}"/>
              </a:ext>
            </a:extLst>
          </p:cNvPr>
          <p:cNvSpPr txBox="1"/>
          <p:nvPr/>
        </p:nvSpPr>
        <p:spPr>
          <a:xfrm>
            <a:off x="5912812" y="2829151"/>
            <a:ext cx="35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3472F7"/>
                </a:solidFill>
                <a:latin typeface="Franklin Gothic Medium Cond" panose="020B0606030402020204" pitchFamily="34" charset="0"/>
              </a:rPr>
              <a:t>%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9D6AC8F-6A41-44E2-A1CD-2D73B5EBD235}"/>
              </a:ext>
            </a:extLst>
          </p:cNvPr>
          <p:cNvCxnSpPr>
            <a:cxnSpLocks/>
          </p:cNvCxnSpPr>
          <p:nvPr/>
        </p:nvCxnSpPr>
        <p:spPr>
          <a:xfrm>
            <a:off x="5434582" y="3364300"/>
            <a:ext cx="696027" cy="0"/>
          </a:xfrm>
          <a:prstGeom prst="line">
            <a:avLst/>
          </a:prstGeom>
          <a:ln w="6350">
            <a:solidFill>
              <a:srgbClr val="3472F7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0718C52-720D-48FD-8A35-9EFD7B373BAF}"/>
              </a:ext>
            </a:extLst>
          </p:cNvPr>
          <p:cNvSpPr txBox="1"/>
          <p:nvPr/>
        </p:nvSpPr>
        <p:spPr>
          <a:xfrm>
            <a:off x="5340599" y="3401282"/>
            <a:ext cx="121684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5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249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млрд</a:t>
            </a:r>
            <a:r>
              <a:rPr lang="en-US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руб.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GothicBookCmpC" panose="00000500000000000000" pitchFamily="50" charset="0"/>
              </a:rPr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3472546-8954-4542-BD69-5028576047A9}"/>
              </a:ext>
            </a:extLst>
          </p:cNvPr>
          <p:cNvSpPr txBox="1"/>
          <p:nvPr/>
        </p:nvSpPr>
        <p:spPr>
          <a:xfrm>
            <a:off x="11064923" y="2591023"/>
            <a:ext cx="5116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42CD26-B8C6-42CF-9BD0-B997786FC096}"/>
              </a:ext>
            </a:extLst>
          </p:cNvPr>
          <p:cNvSpPr txBox="1"/>
          <p:nvPr/>
        </p:nvSpPr>
        <p:spPr>
          <a:xfrm>
            <a:off x="11412228" y="2829151"/>
            <a:ext cx="35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%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BE301B9-62E8-4F1F-9958-6B69852E85CB}"/>
              </a:ext>
            </a:extLst>
          </p:cNvPr>
          <p:cNvCxnSpPr>
            <a:cxnSpLocks/>
          </p:cNvCxnSpPr>
          <p:nvPr/>
        </p:nvCxnSpPr>
        <p:spPr>
          <a:xfrm>
            <a:off x="11178157" y="3364300"/>
            <a:ext cx="696027" cy="0"/>
          </a:xfrm>
          <a:prstGeom prst="line">
            <a:avLst/>
          </a:prstGeom>
          <a:ln w="6350">
            <a:solidFill>
              <a:srgbClr val="7030A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6DCCACC5-8AA7-40CC-A5DB-E7EA10C5FED5}"/>
              </a:ext>
            </a:extLst>
          </p:cNvPr>
          <p:cNvSpPr txBox="1"/>
          <p:nvPr/>
        </p:nvSpPr>
        <p:spPr>
          <a:xfrm>
            <a:off x="11084174" y="3401282"/>
            <a:ext cx="87732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5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4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млрд</a:t>
            </a:r>
            <a:r>
              <a:rPr lang="en-US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руб.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GothicBookCmpC" panose="00000500000000000000" pitchFamily="50" charset="0"/>
              </a:rPr>
              <a:t>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EA3F1D9-C14F-4882-B724-6F739CC6FC74}"/>
              </a:ext>
            </a:extLst>
          </p:cNvPr>
          <p:cNvSpPr txBox="1"/>
          <p:nvPr/>
        </p:nvSpPr>
        <p:spPr>
          <a:xfrm>
            <a:off x="10045748" y="2591023"/>
            <a:ext cx="5116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DBE3B17-BD48-42DA-A7D3-A947F127E256}"/>
              </a:ext>
            </a:extLst>
          </p:cNvPr>
          <p:cNvSpPr txBox="1"/>
          <p:nvPr/>
        </p:nvSpPr>
        <p:spPr>
          <a:xfrm>
            <a:off x="10390154" y="2829151"/>
            <a:ext cx="35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</a:rPr>
              <a:t>%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DB8B78D-0DE8-4E37-B3D3-522589F3E8FD}"/>
              </a:ext>
            </a:extLst>
          </p:cNvPr>
          <p:cNvCxnSpPr>
            <a:cxnSpLocks/>
          </p:cNvCxnSpPr>
          <p:nvPr/>
        </p:nvCxnSpPr>
        <p:spPr>
          <a:xfrm>
            <a:off x="10158982" y="3364300"/>
            <a:ext cx="69602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979B4F7E-45D7-4BCE-97C4-AB89AA302F89}"/>
              </a:ext>
            </a:extLst>
          </p:cNvPr>
          <p:cNvSpPr txBox="1"/>
          <p:nvPr/>
        </p:nvSpPr>
        <p:spPr>
          <a:xfrm>
            <a:off x="10064999" y="3401282"/>
            <a:ext cx="121684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5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25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млрд</a:t>
            </a:r>
            <a:r>
              <a:rPr lang="en-US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руб.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GothicBookCmpC" panose="00000500000000000000" pitchFamily="50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CB18EE5-DB8E-4117-A16B-7C3B463E4196}"/>
              </a:ext>
            </a:extLst>
          </p:cNvPr>
          <p:cNvSpPr txBox="1"/>
          <p:nvPr/>
        </p:nvSpPr>
        <p:spPr>
          <a:xfrm>
            <a:off x="6635798" y="2591023"/>
            <a:ext cx="8386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solidFill>
                  <a:srgbClr val="02E0ED"/>
                </a:solidFill>
                <a:latin typeface="Franklin Gothic Medium Cond" panose="020B0606030402020204" pitchFamily="34" charset="0"/>
              </a:rPr>
              <a:t>69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01905AE-7E1B-48FB-9F1A-62D30450479F}"/>
              </a:ext>
            </a:extLst>
          </p:cNvPr>
          <p:cNvSpPr txBox="1"/>
          <p:nvPr/>
        </p:nvSpPr>
        <p:spPr>
          <a:xfrm>
            <a:off x="7286240" y="2829151"/>
            <a:ext cx="35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2E0ED"/>
                </a:solidFill>
                <a:latin typeface="Franklin Gothic Medium Cond" panose="020B0606030402020204" pitchFamily="34" charset="0"/>
              </a:rPr>
              <a:t>%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A02C058-68BB-4D4C-931B-145009406F6D}"/>
              </a:ext>
            </a:extLst>
          </p:cNvPr>
          <p:cNvCxnSpPr>
            <a:cxnSpLocks/>
          </p:cNvCxnSpPr>
          <p:nvPr/>
        </p:nvCxnSpPr>
        <p:spPr>
          <a:xfrm>
            <a:off x="6749032" y="3364300"/>
            <a:ext cx="696027" cy="0"/>
          </a:xfrm>
          <a:prstGeom prst="line">
            <a:avLst/>
          </a:prstGeom>
          <a:ln w="6350">
            <a:solidFill>
              <a:srgbClr val="02E0ED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F94B528A-6E1B-47CC-9984-F718471F9785}"/>
              </a:ext>
            </a:extLst>
          </p:cNvPr>
          <p:cNvSpPr txBox="1"/>
          <p:nvPr/>
        </p:nvSpPr>
        <p:spPr>
          <a:xfrm>
            <a:off x="6655049" y="3401282"/>
            <a:ext cx="121684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5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848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млрд</a:t>
            </a:r>
            <a:r>
              <a:rPr lang="en-US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руб.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GothicBookCmpC" panose="00000500000000000000" pitchFamily="50" charset="0"/>
              </a:rPr>
              <a:t>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871FFDA-6073-4510-A50F-15F969812A31}"/>
              </a:ext>
            </a:extLst>
          </p:cNvPr>
          <p:cNvSpPr txBox="1"/>
          <p:nvPr/>
        </p:nvSpPr>
        <p:spPr>
          <a:xfrm>
            <a:off x="9093248" y="2591023"/>
            <a:ext cx="5116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>
                <a:solidFill>
                  <a:srgbClr val="F7A8A6"/>
                </a:solidFill>
                <a:latin typeface="Franklin Gothic Medium Cond" panose="020B060603040202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6A9A16F-CA3F-452D-B850-3C495419503C}"/>
              </a:ext>
            </a:extLst>
          </p:cNvPr>
          <p:cNvSpPr txBox="1"/>
          <p:nvPr/>
        </p:nvSpPr>
        <p:spPr>
          <a:xfrm>
            <a:off x="9446893" y="2829151"/>
            <a:ext cx="35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7A8A6"/>
                </a:solidFill>
                <a:latin typeface="Franklin Gothic Medium Cond" panose="020B0606030402020204" pitchFamily="34" charset="0"/>
              </a:rPr>
              <a:t>%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A821E03-BF3D-412C-93F4-DC57150C22D4}"/>
              </a:ext>
            </a:extLst>
          </p:cNvPr>
          <p:cNvCxnSpPr>
            <a:cxnSpLocks/>
          </p:cNvCxnSpPr>
          <p:nvPr/>
        </p:nvCxnSpPr>
        <p:spPr>
          <a:xfrm>
            <a:off x="9206482" y="3364300"/>
            <a:ext cx="696027" cy="0"/>
          </a:xfrm>
          <a:prstGeom prst="line">
            <a:avLst/>
          </a:prstGeom>
          <a:ln w="6350">
            <a:solidFill>
              <a:srgbClr val="F7A8A6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E39090C-B6AE-4BC9-B06B-6C3A7661E4B8}"/>
              </a:ext>
            </a:extLst>
          </p:cNvPr>
          <p:cNvSpPr txBox="1"/>
          <p:nvPr/>
        </p:nvSpPr>
        <p:spPr>
          <a:xfrm>
            <a:off x="9112499" y="3401282"/>
            <a:ext cx="121684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5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93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млрд</a:t>
            </a:r>
            <a:r>
              <a:rPr lang="en-US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 </a:t>
            </a:r>
            <a:r>
              <a:rPr lang="ru-RU" sz="1200" dirty="0">
                <a:solidFill>
                  <a:srgbClr val="404040"/>
                </a:solidFill>
                <a:latin typeface="FranklinGothicBookCmpC" panose="00000500000000000000" pitchFamily="50" charset="0"/>
              </a:rPr>
              <a:t>руб.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GothicBookCmpC" panose="00000500000000000000" pitchFamily="50" charset="0"/>
              </a:rPr>
              <a:t> 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7371D8E-5226-4B14-9172-494FDDD39582}"/>
              </a:ext>
            </a:extLst>
          </p:cNvPr>
          <p:cNvSpPr txBox="1"/>
          <p:nvPr/>
        </p:nvSpPr>
        <p:spPr>
          <a:xfrm>
            <a:off x="5340599" y="2324957"/>
            <a:ext cx="4794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ТВ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A61B9B3-A689-44AF-BD90-82193E04FAFE}"/>
              </a:ext>
            </a:extLst>
          </p:cNvPr>
          <p:cNvSpPr txBox="1"/>
          <p:nvPr/>
        </p:nvSpPr>
        <p:spPr>
          <a:xfrm>
            <a:off x="6674098" y="2324957"/>
            <a:ext cx="74852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Digital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F41EE30-C4DB-4E82-868F-A027118936A1}"/>
              </a:ext>
            </a:extLst>
          </p:cNvPr>
          <p:cNvSpPr txBox="1"/>
          <p:nvPr/>
        </p:nvSpPr>
        <p:spPr>
          <a:xfrm>
            <a:off x="9122023" y="2324957"/>
            <a:ext cx="74852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OOH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AC94B8E-30A7-4A0F-B748-CFDEDA29F155}"/>
              </a:ext>
            </a:extLst>
          </p:cNvPr>
          <p:cNvSpPr txBox="1"/>
          <p:nvPr/>
        </p:nvSpPr>
        <p:spPr>
          <a:xfrm>
            <a:off x="10074523" y="2324957"/>
            <a:ext cx="74852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Аудио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F150083-588B-4D67-8159-C21526CB7406}"/>
              </a:ext>
            </a:extLst>
          </p:cNvPr>
          <p:cNvSpPr txBox="1"/>
          <p:nvPr/>
        </p:nvSpPr>
        <p:spPr>
          <a:xfrm>
            <a:off x="11122273" y="2324957"/>
            <a:ext cx="74852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 Cond" panose="020B0606030402020204" pitchFamily="34" charset="0"/>
              </a:rPr>
              <a:t>Пресса</a:t>
            </a:r>
          </a:p>
        </p:txBody>
      </p:sp>
    </p:spTree>
    <p:extLst>
      <p:ext uri="{BB962C8B-B14F-4D97-AF65-F5344CB8AC3E}">
        <p14:creationId xmlns:p14="http://schemas.microsoft.com/office/powerpoint/2010/main" val="18230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C62542-AFF2-4438-8FCB-609A8C0EC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83A0621-4E66-46C9-A4BE-2360E1D57D91}"/>
              </a:ext>
            </a:extLst>
          </p:cNvPr>
          <p:cNvSpPr/>
          <p:nvPr/>
        </p:nvSpPr>
        <p:spPr>
          <a:xfrm>
            <a:off x="5278143" y="2955745"/>
            <a:ext cx="4747498" cy="4747498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1" name="Диаграмма 6">
            <a:extLst>
              <a:ext uri="{FF2B5EF4-FFF2-40B4-BE49-F238E27FC236}">
                <a16:creationId xmlns:a16="http://schemas.microsoft.com/office/drawing/2014/main" id="{5265BAFF-2DD6-4A77-A704-5A7EBD051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257088"/>
              </p:ext>
            </p:extLst>
          </p:nvPr>
        </p:nvGraphicFramePr>
        <p:xfrm>
          <a:off x="-100662" y="2063613"/>
          <a:ext cx="5481741" cy="365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artial Circle 7">
            <a:extLst>
              <a:ext uri="{FF2B5EF4-FFF2-40B4-BE49-F238E27FC236}">
                <a16:creationId xmlns:a16="http://schemas.microsoft.com/office/drawing/2014/main" id="{82BF7DA4-B97D-4100-B273-092D7C7DCD4B}"/>
              </a:ext>
            </a:extLst>
          </p:cNvPr>
          <p:cNvSpPr/>
          <p:nvPr/>
        </p:nvSpPr>
        <p:spPr>
          <a:xfrm>
            <a:off x="908265" y="2207622"/>
            <a:ext cx="3455368" cy="3455366"/>
          </a:xfrm>
          <a:prstGeom prst="pie">
            <a:avLst>
              <a:gd name="adj1" fmla="val 16280239"/>
              <a:gd name="adj2" fmla="val 2001000"/>
            </a:avLst>
          </a:prstGeom>
          <a:gradFill>
            <a:gsLst>
              <a:gs pos="100000">
                <a:srgbClr val="3472F7">
                  <a:alpha val="15000"/>
                </a:srgbClr>
              </a:gs>
              <a:gs pos="0">
                <a:srgbClr val="02E0ED">
                  <a:alpha val="32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C78B0CDC-3C6F-4E4E-B214-04277C53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9000"/>
          </a:blip>
          <a:stretch>
            <a:fillRect/>
          </a:stretch>
        </p:blipFill>
        <p:spPr>
          <a:xfrm>
            <a:off x="5209111" y="2145375"/>
            <a:ext cx="491804" cy="491804"/>
          </a:xfrm>
          <a:prstGeom prst="rect">
            <a:avLst/>
          </a:prstGeom>
        </p:spPr>
      </p:pic>
      <p:pic>
        <p:nvPicPr>
          <p:cNvPr id="24" name="Рисунок 12">
            <a:extLst>
              <a:ext uri="{FF2B5EF4-FFF2-40B4-BE49-F238E27FC236}">
                <a16:creationId xmlns:a16="http://schemas.microsoft.com/office/drawing/2014/main" id="{E45ABA95-AA78-4C45-89E4-C4BB8C6A58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>
            <a:off x="5232772" y="3333655"/>
            <a:ext cx="444483" cy="444483"/>
          </a:xfrm>
          <a:prstGeom prst="rect">
            <a:avLst/>
          </a:prstGeom>
        </p:spPr>
      </p:pic>
      <p:pic>
        <p:nvPicPr>
          <p:cNvPr id="25" name="Рисунок 14">
            <a:extLst>
              <a:ext uri="{FF2B5EF4-FFF2-40B4-BE49-F238E27FC236}">
                <a16:creationId xmlns:a16="http://schemas.microsoft.com/office/drawing/2014/main" id="{626BC6FB-2DF7-4370-892E-193A5E6299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9000"/>
          </a:blip>
          <a:stretch>
            <a:fillRect/>
          </a:stretch>
        </p:blipFill>
        <p:spPr>
          <a:xfrm>
            <a:off x="5232772" y="3935305"/>
            <a:ext cx="444482" cy="444482"/>
          </a:xfrm>
          <a:prstGeom prst="rect">
            <a:avLst/>
          </a:prstGeom>
        </p:spPr>
      </p:pic>
      <p:sp>
        <p:nvSpPr>
          <p:cNvPr id="26" name="Текст 3">
            <a:extLst>
              <a:ext uri="{FF2B5EF4-FFF2-40B4-BE49-F238E27FC236}">
                <a16:creationId xmlns:a16="http://schemas.microsoft.com/office/drawing/2014/main" id="{3F773272-869F-42ED-ABA2-FC0681972E84}"/>
              </a:ext>
            </a:extLst>
          </p:cNvPr>
          <p:cNvSpPr txBox="1">
            <a:spLocks/>
          </p:cNvSpPr>
          <p:nvPr/>
        </p:nvSpPr>
        <p:spPr>
          <a:xfrm>
            <a:off x="573177" y="6287345"/>
            <a:ext cx="5978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80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Источник: Mediascope, CrossWeb, доли по ср. количеству минут в день, проведенных человеком на медиа объектах YouTube, WA, TikTok, Viber, Instagram, FB (признаны экстремистскими, деятельность в РФ запрещена), Discord, Google относительно минут, затрачиваемых населением 12+; 2024</a:t>
            </a:r>
          </a:p>
        </p:txBody>
      </p:sp>
      <p:pic>
        <p:nvPicPr>
          <p:cNvPr id="16" name="Рисунок 4">
            <a:extLst>
              <a:ext uri="{FF2B5EF4-FFF2-40B4-BE49-F238E27FC236}">
                <a16:creationId xmlns:a16="http://schemas.microsoft.com/office/drawing/2014/main" id="{E6A6B936-7572-48C0-9302-2D17110663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1" y="4602175"/>
            <a:ext cx="491804" cy="4918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D7F591-DAA3-4500-8E16-9886544292A8}"/>
              </a:ext>
            </a:extLst>
          </p:cNvPr>
          <p:cNvSpPr txBox="1"/>
          <p:nvPr/>
        </p:nvSpPr>
        <p:spPr>
          <a:xfrm>
            <a:off x="553381" y="370668"/>
            <a:ext cx="693273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dirty="0">
                <a:gradFill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rPr>
              <a:t>Значительная доля </a:t>
            </a:r>
            <a:r>
              <a:rPr lang="ru-RU" sz="4800" dirty="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rPr>
              <a:t>времени в </a:t>
            </a:r>
            <a:r>
              <a:rPr lang="ru-RU" sz="4800" dirty="0" err="1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rPr>
              <a:t>диджитал</a:t>
            </a:r>
            <a:r>
              <a:rPr lang="ru-RU" sz="4800" dirty="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4800" dirty="0">
                <a:gradFill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rPr>
              <a:t>не продается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D5BEB0-ACA0-44E4-8895-12D8A04FB435}"/>
              </a:ext>
            </a:extLst>
          </p:cNvPr>
          <p:cNvCxnSpPr>
            <a:cxnSpLocks/>
          </p:cNvCxnSpPr>
          <p:nvPr/>
        </p:nvCxnSpPr>
        <p:spPr>
          <a:xfrm>
            <a:off x="683378" y="1749144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43C6AE-F023-4845-A04B-BDB16B23139A}"/>
              </a:ext>
            </a:extLst>
          </p:cNvPr>
          <p:cNvCxnSpPr>
            <a:cxnSpLocks/>
          </p:cNvCxnSpPr>
          <p:nvPr/>
        </p:nvCxnSpPr>
        <p:spPr>
          <a:xfrm>
            <a:off x="3762917" y="2398925"/>
            <a:ext cx="1319773" cy="0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D2CBD4-50B0-41FE-BDEA-161594BF279C}"/>
              </a:ext>
            </a:extLst>
          </p:cNvPr>
          <p:cNvCxnSpPr>
            <a:cxnSpLocks/>
          </p:cNvCxnSpPr>
          <p:nvPr/>
        </p:nvCxnSpPr>
        <p:spPr>
          <a:xfrm>
            <a:off x="4480248" y="3530942"/>
            <a:ext cx="602442" cy="0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C33A06F-0C8D-4BC7-AFA9-F9A76EB93CDB}"/>
              </a:ext>
            </a:extLst>
          </p:cNvPr>
          <p:cNvCxnSpPr>
            <a:cxnSpLocks/>
          </p:cNvCxnSpPr>
          <p:nvPr/>
        </p:nvCxnSpPr>
        <p:spPr>
          <a:xfrm>
            <a:off x="4480248" y="4204447"/>
            <a:ext cx="602442" cy="0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27C38F-FF60-41CD-87EF-7B508484C073}"/>
              </a:ext>
            </a:extLst>
          </p:cNvPr>
          <p:cNvCxnSpPr>
            <a:cxnSpLocks/>
          </p:cNvCxnSpPr>
          <p:nvPr/>
        </p:nvCxnSpPr>
        <p:spPr>
          <a:xfrm>
            <a:off x="4380724" y="4828723"/>
            <a:ext cx="719058" cy="0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2A69CF-42CD-4AB9-B3F8-FAE99AB702BE}"/>
              </a:ext>
            </a:extLst>
          </p:cNvPr>
          <p:cNvSpPr txBox="1"/>
          <p:nvPr/>
        </p:nvSpPr>
        <p:spPr>
          <a:xfrm>
            <a:off x="1934978" y="3006720"/>
            <a:ext cx="123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rPr>
              <a:t>35</a:t>
            </a:r>
            <a:endParaRPr lang="ru-RU" sz="8000" dirty="0">
              <a:gradFill>
                <a:gsLst>
                  <a:gs pos="100000">
                    <a:srgbClr val="3472F7"/>
                  </a:gs>
                  <a:gs pos="0">
                    <a:srgbClr val="02E0ED"/>
                  </a:gs>
                </a:gsLst>
                <a:lin ang="10800000" scaled="1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92D03-EE09-4513-AA56-AD1C57D6A24B}"/>
              </a:ext>
            </a:extLst>
          </p:cNvPr>
          <p:cNvSpPr txBox="1"/>
          <p:nvPr/>
        </p:nvSpPr>
        <p:spPr>
          <a:xfrm>
            <a:off x="2950478" y="3337957"/>
            <a:ext cx="53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rPr>
              <a:t>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A2E2D6-1930-4A78-AAEA-3046A0A3A65F}"/>
              </a:ext>
            </a:extLst>
          </p:cNvPr>
          <p:cNvSpPr txBox="1"/>
          <p:nvPr/>
        </p:nvSpPr>
        <p:spPr>
          <a:xfrm>
            <a:off x="1975880" y="4263621"/>
            <a:ext cx="1320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FranklinGothicBookCmpC" panose="00000500000000000000" pitchFamily="50" charset="0"/>
              </a:rPr>
              <a:t>Вне продаж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2E1F66-99F4-4D41-A0D0-2D18BF734390}"/>
              </a:ext>
            </a:extLst>
          </p:cNvPr>
          <p:cNvCxnSpPr>
            <a:cxnSpLocks/>
          </p:cNvCxnSpPr>
          <p:nvPr/>
        </p:nvCxnSpPr>
        <p:spPr>
          <a:xfrm>
            <a:off x="2075078" y="4182044"/>
            <a:ext cx="1220940" cy="0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>
            <a:extLst>
              <a:ext uri="{FF2B5EF4-FFF2-40B4-BE49-F238E27FC236}">
                <a16:creationId xmlns:a16="http://schemas.microsoft.com/office/drawing/2014/main" id="{49F209E5-3413-4BBB-B874-30D9689BDA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6462" y="5235856"/>
            <a:ext cx="1651973" cy="189009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E78FF2EA-DE67-4A91-A980-F360CA318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9681" y="438956"/>
            <a:ext cx="1217427" cy="41268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2581BFC-EC70-4844-B3C1-BB57648B4FE1}"/>
              </a:ext>
            </a:extLst>
          </p:cNvPr>
          <p:cNvSpPr/>
          <p:nvPr/>
        </p:nvSpPr>
        <p:spPr>
          <a:xfrm>
            <a:off x="-2991864" y="1303713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0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560ACE4-2B4B-4EC7-B42E-3B58F2E85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2472" y="444239"/>
            <a:ext cx="1191351" cy="403848"/>
          </a:xfrm>
          <a:prstGeom prst="rect">
            <a:avLst/>
          </a:prstGeom>
        </p:spPr>
      </p:pic>
      <p:sp>
        <p:nvSpPr>
          <p:cNvPr id="24" name="Текст 3">
            <a:extLst>
              <a:ext uri="{FF2B5EF4-FFF2-40B4-BE49-F238E27FC236}">
                <a16:creationId xmlns:a16="http://schemas.microsoft.com/office/drawing/2014/main" id="{881C1B08-54EE-4EBF-8CA4-5C02CB8BCCCD}"/>
              </a:ext>
            </a:extLst>
          </p:cNvPr>
          <p:cNvSpPr txBox="1">
            <a:spLocks/>
          </p:cNvSpPr>
          <p:nvPr/>
        </p:nvSpPr>
        <p:spPr>
          <a:xfrm>
            <a:off x="419099" y="6281906"/>
            <a:ext cx="22086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80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Оценка агентства, ЦА: ж25-55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3C77AD-16BB-4A36-A108-2B52691A8559}"/>
              </a:ext>
            </a:extLst>
          </p:cNvPr>
          <p:cNvSpPr txBox="1"/>
          <p:nvPr/>
        </p:nvSpPr>
        <p:spPr>
          <a:xfrm>
            <a:off x="553380" y="370668"/>
            <a:ext cx="5285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000" dirty="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rPr>
              <a:t>Что лучше</a:t>
            </a:r>
          </a:p>
          <a:p>
            <a:pPr>
              <a:lnSpc>
                <a:spcPct val="80000"/>
              </a:lnSpc>
            </a:pPr>
            <a:r>
              <a:rPr lang="ru-RU" sz="5000" dirty="0">
                <a:gradFill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rPr>
              <a:t>яблоки или груши?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742FEA-95BB-44FC-B4DD-753D54D49E1F}"/>
              </a:ext>
            </a:extLst>
          </p:cNvPr>
          <p:cNvCxnSpPr>
            <a:cxnSpLocks/>
          </p:cNvCxnSpPr>
          <p:nvPr/>
        </p:nvCxnSpPr>
        <p:spPr>
          <a:xfrm>
            <a:off x="683378" y="1705629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A5F30913-5153-49D4-9000-E9D121E77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6340" y="-415477"/>
            <a:ext cx="1651973" cy="18900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D6CA54F-526B-45F1-9E74-776946E23DD2}"/>
              </a:ext>
            </a:extLst>
          </p:cNvPr>
          <p:cNvSpPr/>
          <p:nvPr/>
        </p:nvSpPr>
        <p:spPr>
          <a:xfrm>
            <a:off x="1031930" y="2576196"/>
            <a:ext cx="1804076" cy="1804074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65000"/>
                </a:srgbClr>
              </a:gs>
              <a:gs pos="100000">
                <a:srgbClr val="02E0ED">
                  <a:alpha val="1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B46A034-42BF-4687-9C5C-2366D71FD78A}"/>
              </a:ext>
            </a:extLst>
          </p:cNvPr>
          <p:cNvSpPr/>
          <p:nvPr/>
        </p:nvSpPr>
        <p:spPr>
          <a:xfrm>
            <a:off x="914848" y="2459115"/>
            <a:ext cx="2038238" cy="2038234"/>
          </a:xfrm>
          <a:prstGeom prst="arc">
            <a:avLst>
              <a:gd name="adj1" fmla="val 10330057"/>
              <a:gd name="adj2" fmla="val 19132125"/>
            </a:avLst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1F6E50-A761-424F-9549-1D5B14CB92EA}"/>
              </a:ext>
            </a:extLst>
          </p:cNvPr>
          <p:cNvSpPr txBox="1"/>
          <p:nvPr/>
        </p:nvSpPr>
        <p:spPr>
          <a:xfrm>
            <a:off x="975667" y="2765320"/>
            <a:ext cx="1934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>
                    <a:lumMod val="85000"/>
                  </a:schemeClr>
                </a:solidFill>
              </a:rPr>
              <a:t>270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9F0E15-A404-44F7-81A0-CDEA80CD821A}"/>
              </a:ext>
            </a:extLst>
          </p:cNvPr>
          <p:cNvSpPr txBox="1"/>
          <p:nvPr/>
        </p:nvSpPr>
        <p:spPr>
          <a:xfrm>
            <a:off x="1287065" y="3499006"/>
            <a:ext cx="1298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bg1">
                    <a:lumMod val="85000"/>
                  </a:schemeClr>
                </a:solidFill>
              </a:rPr>
              <a:t>рублей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4D11B5-71C2-45EF-B27D-4898B3CAE4E2}"/>
              </a:ext>
            </a:extLst>
          </p:cNvPr>
          <p:cNvSpPr txBox="1"/>
          <p:nvPr/>
        </p:nvSpPr>
        <p:spPr>
          <a:xfrm>
            <a:off x="823276" y="4426324"/>
            <a:ext cx="2208691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FranklinGothicBookCmpC" panose="00000500000000000000" pitchFamily="50" charset="0"/>
              </a:defRPr>
            </a:lvl1pPr>
          </a:lstStyle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Стоимость</a:t>
            </a:r>
          </a:p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1000 контактов</a:t>
            </a:r>
          </a:p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ОЛВ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E9ACF5E-B741-4118-95D7-F910C6E41D58}"/>
              </a:ext>
            </a:extLst>
          </p:cNvPr>
          <p:cNvSpPr/>
          <p:nvPr/>
        </p:nvSpPr>
        <p:spPr>
          <a:xfrm>
            <a:off x="3587900" y="1980858"/>
            <a:ext cx="2994754" cy="2994750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65000"/>
                </a:srgbClr>
              </a:gs>
              <a:gs pos="100000">
                <a:srgbClr val="02E0ED">
                  <a:alpha val="1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9C164DD0-DB60-4D3D-8F8D-57DB9E882661}"/>
              </a:ext>
            </a:extLst>
          </p:cNvPr>
          <p:cNvSpPr/>
          <p:nvPr/>
        </p:nvSpPr>
        <p:spPr>
          <a:xfrm>
            <a:off x="3455515" y="1848474"/>
            <a:ext cx="3259522" cy="3259516"/>
          </a:xfrm>
          <a:prstGeom prst="arc">
            <a:avLst>
              <a:gd name="adj1" fmla="val 8047089"/>
              <a:gd name="adj2" fmla="val 17277848"/>
            </a:avLst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523545-6539-45A8-A961-369933A45A6A}"/>
              </a:ext>
            </a:extLst>
          </p:cNvPr>
          <p:cNvSpPr txBox="1"/>
          <p:nvPr/>
        </p:nvSpPr>
        <p:spPr>
          <a:xfrm>
            <a:off x="3611629" y="2263716"/>
            <a:ext cx="2906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chemeClr val="bg1">
                    <a:lumMod val="85000"/>
                  </a:schemeClr>
                </a:solidFill>
              </a:rPr>
              <a:t>446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A410E7-4943-4203-BB44-813399D02F25}"/>
              </a:ext>
            </a:extLst>
          </p:cNvPr>
          <p:cNvSpPr txBox="1"/>
          <p:nvPr/>
        </p:nvSpPr>
        <p:spPr>
          <a:xfrm>
            <a:off x="4243813" y="3758249"/>
            <a:ext cx="1671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solidFill>
                  <a:schemeClr val="bg1">
                    <a:lumMod val="85000"/>
                  </a:schemeClr>
                </a:solidFill>
              </a:rPr>
              <a:t>рублей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EC1514E-8A48-4B1E-928B-1E39851BEC8D}"/>
              </a:ext>
            </a:extLst>
          </p:cNvPr>
          <p:cNvSpPr/>
          <p:nvPr/>
        </p:nvSpPr>
        <p:spPr>
          <a:xfrm>
            <a:off x="7162299" y="2613650"/>
            <a:ext cx="1729168" cy="1729166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65000"/>
                </a:srgbClr>
              </a:gs>
              <a:gs pos="100000">
                <a:srgbClr val="02E0ED">
                  <a:alpha val="1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A2AAE81A-519B-4A8A-9BA1-46292175C66D}"/>
              </a:ext>
            </a:extLst>
          </p:cNvPr>
          <p:cNvSpPr/>
          <p:nvPr/>
        </p:nvSpPr>
        <p:spPr>
          <a:xfrm>
            <a:off x="7061029" y="2512381"/>
            <a:ext cx="1931706" cy="1931702"/>
          </a:xfrm>
          <a:prstGeom prst="arc">
            <a:avLst>
              <a:gd name="adj1" fmla="val 12777605"/>
              <a:gd name="adj2" fmla="val 646800"/>
            </a:avLst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A877EE-44C0-43D9-8763-FA8846C1B503}"/>
              </a:ext>
            </a:extLst>
          </p:cNvPr>
          <p:cNvSpPr txBox="1"/>
          <p:nvPr/>
        </p:nvSpPr>
        <p:spPr>
          <a:xfrm>
            <a:off x="7077460" y="2862976"/>
            <a:ext cx="19343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>
                <a:solidFill>
                  <a:schemeClr val="bg1">
                    <a:lumMod val="85000"/>
                  </a:schemeClr>
                </a:solidFill>
              </a:rPr>
              <a:t>256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A5BCE2-2483-4DAD-816A-81AB68B43AE4}"/>
              </a:ext>
            </a:extLst>
          </p:cNvPr>
          <p:cNvSpPr txBox="1"/>
          <p:nvPr/>
        </p:nvSpPr>
        <p:spPr>
          <a:xfrm>
            <a:off x="7397736" y="3490067"/>
            <a:ext cx="12988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рублей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E6A5A8-4FC3-421E-97B4-111B8EBB1120}"/>
              </a:ext>
            </a:extLst>
          </p:cNvPr>
          <p:cNvSpPr txBox="1"/>
          <p:nvPr/>
        </p:nvSpPr>
        <p:spPr>
          <a:xfrm>
            <a:off x="3804210" y="5012945"/>
            <a:ext cx="25392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FranklinGothicBookCmpC" panose="00000500000000000000" pitchFamily="50" charset="0"/>
              </a:defRPr>
            </a:lvl1pPr>
          </a:lstStyle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Стоимость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1000 контактов</a:t>
            </a:r>
          </a:p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НацТВ 20” роликом в июне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C63C18-5072-4FC6-B4A4-7BF94B46E04B}"/>
              </a:ext>
            </a:extLst>
          </p:cNvPr>
          <p:cNvSpPr txBox="1"/>
          <p:nvPr/>
        </p:nvSpPr>
        <p:spPr>
          <a:xfrm>
            <a:off x="6864492" y="4380270"/>
            <a:ext cx="25769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FranklinGothicBookCmpC" panose="00000500000000000000" pitchFamily="50" charset="0"/>
              </a:defRPr>
            </a:lvl1pPr>
          </a:lstStyle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Стоимость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1000 контактов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НацТВ 10” роликом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июне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270DC4-271E-4E69-A0D1-DD87A3E33703}"/>
              </a:ext>
            </a:extLst>
          </p:cNvPr>
          <p:cNvSpPr/>
          <p:nvPr/>
        </p:nvSpPr>
        <p:spPr>
          <a:xfrm>
            <a:off x="3749761" y="2070334"/>
            <a:ext cx="4747498" cy="4747498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565988-8EC9-4B80-8416-B329449FC3DD}"/>
              </a:ext>
            </a:extLst>
          </p:cNvPr>
          <p:cNvSpPr/>
          <p:nvPr/>
        </p:nvSpPr>
        <p:spPr>
          <a:xfrm>
            <a:off x="-3076621" y="1339801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0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7D9F343-6E3F-4A69-A0FE-46B5786DC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2472" y="444239"/>
            <a:ext cx="1191351" cy="4038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844E9B-DA8E-4633-82C4-16D2D6AC01B2}"/>
              </a:ext>
            </a:extLst>
          </p:cNvPr>
          <p:cNvSpPr txBox="1"/>
          <p:nvPr/>
        </p:nvSpPr>
        <p:spPr>
          <a:xfrm>
            <a:off x="553380" y="370668"/>
            <a:ext cx="670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000" dirty="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rPr>
              <a:t>Разумеется, </a:t>
            </a:r>
            <a:r>
              <a:rPr lang="ru-RU" sz="5000" dirty="0">
                <a:gradFill flip="none" rotWithShape="1">
                  <a:gsLst>
                    <a:gs pos="6900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черешня!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15D03E-10A5-4C09-BBBA-BC0014C11936}"/>
              </a:ext>
            </a:extLst>
          </p:cNvPr>
          <p:cNvCxnSpPr>
            <a:cxnSpLocks/>
          </p:cNvCxnSpPr>
          <p:nvPr/>
        </p:nvCxnSpPr>
        <p:spPr>
          <a:xfrm>
            <a:off x="683378" y="1122787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0F175200-B59B-4E28-8E0B-CD8F5B2E1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6547" y="2202519"/>
            <a:ext cx="1651973" cy="189009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F530D18-EAD7-4EFD-9EC6-3EB0A9FF75B7}"/>
              </a:ext>
            </a:extLst>
          </p:cNvPr>
          <p:cNvSpPr/>
          <p:nvPr/>
        </p:nvSpPr>
        <p:spPr>
          <a:xfrm>
            <a:off x="3786745" y="1682389"/>
            <a:ext cx="1621084" cy="1621082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65000"/>
                </a:srgbClr>
              </a:gs>
              <a:gs pos="100000">
                <a:srgbClr val="02E0ED">
                  <a:alpha val="1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847461B-B6C5-4345-838B-1F3D01B9F964}"/>
              </a:ext>
            </a:extLst>
          </p:cNvPr>
          <p:cNvSpPr/>
          <p:nvPr/>
        </p:nvSpPr>
        <p:spPr>
          <a:xfrm>
            <a:off x="3681539" y="1577184"/>
            <a:ext cx="1831494" cy="1831490"/>
          </a:xfrm>
          <a:prstGeom prst="arc">
            <a:avLst>
              <a:gd name="adj1" fmla="val 6849415"/>
              <a:gd name="adj2" fmla="val 14404234"/>
            </a:avLst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D81D5E-1B82-41E6-9AA7-872591D44F89}"/>
              </a:ext>
            </a:extLst>
          </p:cNvPr>
          <p:cNvSpPr txBox="1"/>
          <p:nvPr/>
        </p:nvSpPr>
        <p:spPr>
          <a:xfrm>
            <a:off x="3630108" y="1902294"/>
            <a:ext cx="19343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>
                <a:solidFill>
                  <a:schemeClr val="bg1">
                    <a:lumMod val="85000"/>
                  </a:schemeClr>
                </a:solidFill>
              </a:rPr>
              <a:t>218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EFB1C2-CF40-4210-A2FF-81165FCBB7C4}"/>
              </a:ext>
            </a:extLst>
          </p:cNvPr>
          <p:cNvSpPr txBox="1"/>
          <p:nvPr/>
        </p:nvSpPr>
        <p:spPr>
          <a:xfrm>
            <a:off x="3941506" y="2513703"/>
            <a:ext cx="12988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рублей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9514F0-4323-4F93-9FEF-69141BF4B1D5}"/>
              </a:ext>
            </a:extLst>
          </p:cNvPr>
          <p:cNvSpPr/>
          <p:nvPr/>
        </p:nvSpPr>
        <p:spPr>
          <a:xfrm>
            <a:off x="1473057" y="5105827"/>
            <a:ext cx="1173864" cy="1173862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65000"/>
                </a:srgbClr>
              </a:gs>
              <a:gs pos="100000">
                <a:srgbClr val="02E0ED">
                  <a:alpha val="1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CADECCE-38C6-4075-9D14-5CA65935CA69}"/>
              </a:ext>
            </a:extLst>
          </p:cNvPr>
          <p:cNvSpPr/>
          <p:nvPr/>
        </p:nvSpPr>
        <p:spPr>
          <a:xfrm>
            <a:off x="1376776" y="5009547"/>
            <a:ext cx="1366424" cy="1366420"/>
          </a:xfrm>
          <a:prstGeom prst="arc">
            <a:avLst>
              <a:gd name="adj1" fmla="val 17172352"/>
              <a:gd name="adj2" fmla="val 2001514"/>
            </a:avLst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E96BB4-9B0B-41AE-BD1D-19460621E5F4}"/>
              </a:ext>
            </a:extLst>
          </p:cNvPr>
          <p:cNvSpPr txBox="1"/>
          <p:nvPr/>
        </p:nvSpPr>
        <p:spPr>
          <a:xfrm>
            <a:off x="1083932" y="5190902"/>
            <a:ext cx="193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>
                    <a:lumMod val="85000"/>
                  </a:schemeClr>
                </a:solidFill>
              </a:rPr>
              <a:t>125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263B47-A9F5-4BB0-B2A7-55F3A8428594}"/>
              </a:ext>
            </a:extLst>
          </p:cNvPr>
          <p:cNvSpPr txBox="1"/>
          <p:nvPr/>
        </p:nvSpPr>
        <p:spPr>
          <a:xfrm>
            <a:off x="1421964" y="5705671"/>
            <a:ext cx="1298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</a:rPr>
              <a:t>рублей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5F6829-2BA6-4E51-BAA3-41E2F7925B2C}"/>
              </a:ext>
            </a:extLst>
          </p:cNvPr>
          <p:cNvSpPr/>
          <p:nvPr/>
        </p:nvSpPr>
        <p:spPr>
          <a:xfrm>
            <a:off x="1087574" y="1590893"/>
            <a:ext cx="1804076" cy="1804074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65000"/>
                </a:srgbClr>
              </a:gs>
              <a:gs pos="100000">
                <a:srgbClr val="02E0ED">
                  <a:alpha val="1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29AF247-0C0E-4775-899A-47F73396EE16}"/>
              </a:ext>
            </a:extLst>
          </p:cNvPr>
          <p:cNvSpPr/>
          <p:nvPr/>
        </p:nvSpPr>
        <p:spPr>
          <a:xfrm>
            <a:off x="970492" y="1473812"/>
            <a:ext cx="2038238" cy="2038234"/>
          </a:xfrm>
          <a:prstGeom prst="arc">
            <a:avLst>
              <a:gd name="adj1" fmla="val 10330057"/>
              <a:gd name="adj2" fmla="val 19132125"/>
            </a:avLst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5C9E64-D381-4237-9BE1-1C62470FFB4E}"/>
              </a:ext>
            </a:extLst>
          </p:cNvPr>
          <p:cNvSpPr txBox="1"/>
          <p:nvPr/>
        </p:nvSpPr>
        <p:spPr>
          <a:xfrm>
            <a:off x="1031311" y="1780017"/>
            <a:ext cx="1934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>
                    <a:lumMod val="85000"/>
                  </a:schemeClr>
                </a:solidFill>
              </a:rPr>
              <a:t>270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70D46FA-8243-4A9B-A985-29A9A6242C57}"/>
              </a:ext>
            </a:extLst>
          </p:cNvPr>
          <p:cNvSpPr txBox="1"/>
          <p:nvPr/>
        </p:nvSpPr>
        <p:spPr>
          <a:xfrm>
            <a:off x="1342709" y="2513703"/>
            <a:ext cx="1298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bg1">
                    <a:lumMod val="85000"/>
                  </a:schemeClr>
                </a:solidFill>
              </a:rPr>
              <a:t>рублей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B894AE-86C9-48D4-A7FD-5C5CA8DCDEE5}"/>
              </a:ext>
            </a:extLst>
          </p:cNvPr>
          <p:cNvSpPr txBox="1"/>
          <p:nvPr/>
        </p:nvSpPr>
        <p:spPr>
          <a:xfrm>
            <a:off x="878920" y="3415279"/>
            <a:ext cx="2208691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FranklinGothicBookCmpC" panose="00000500000000000000" pitchFamily="50" charset="0"/>
              </a:defRPr>
            </a:lvl1pPr>
          </a:lstStyle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Стоимость</a:t>
            </a:r>
          </a:p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1000 контактов</a:t>
            </a:r>
          </a:p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ОЛВ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D7405A-4021-4865-8CF0-EE108635DD80}"/>
              </a:ext>
            </a:extLst>
          </p:cNvPr>
          <p:cNvSpPr txBox="1"/>
          <p:nvPr/>
        </p:nvSpPr>
        <p:spPr>
          <a:xfrm>
            <a:off x="3342746" y="3415279"/>
            <a:ext cx="25769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FranklinGothicBookCmpC" panose="00000500000000000000" pitchFamily="50" charset="0"/>
              </a:defRPr>
            </a:lvl1pPr>
          </a:lstStyle>
          <a:p>
            <a:pPr algn="ctr"/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Стоимость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1000 контактов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НацТВ 20” роликом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июне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C6A3C6-3A1B-4941-A0C8-7783B37296DC}"/>
              </a:ext>
            </a:extLst>
          </p:cNvPr>
          <p:cNvSpPr txBox="1"/>
          <p:nvPr/>
        </p:nvSpPr>
        <p:spPr>
          <a:xfrm>
            <a:off x="2856522" y="5255792"/>
            <a:ext cx="37106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FranklinGothicBookCmpC" panose="00000500000000000000" pitchFamily="50" charset="0"/>
              </a:defRPr>
            </a:lvl1pPr>
          </a:lstStyle>
          <a:p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Стоимость 1000 контактов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</a:rPr>
              <a:t>в НацТВ 10” роликом в июне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5E5F2AC-348F-4494-9864-3F58E3A6B93B}"/>
              </a:ext>
            </a:extLst>
          </p:cNvPr>
          <p:cNvSpPr/>
          <p:nvPr/>
        </p:nvSpPr>
        <p:spPr>
          <a:xfrm>
            <a:off x="3606752" y="2356115"/>
            <a:ext cx="4747498" cy="4747498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E285C2-9B95-4AE5-ACA2-8624A876D7C5}"/>
              </a:ext>
            </a:extLst>
          </p:cNvPr>
          <p:cNvSpPr/>
          <p:nvPr/>
        </p:nvSpPr>
        <p:spPr>
          <a:xfrm>
            <a:off x="-2691251" y="1050695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A3176DD-523A-4535-8238-313B8C23E8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889917-55BA-4A3F-82BA-BA37D4418C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DC8CF3-01D6-48C5-973D-5E79749BE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3985" y="5320264"/>
            <a:ext cx="1651973" cy="18900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8A02476-8683-455C-A93E-81942E7FD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62472" y="444239"/>
            <a:ext cx="1191351" cy="403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2C87A7-A5CD-4918-8D48-C547D456D170}"/>
              </a:ext>
            </a:extLst>
          </p:cNvPr>
          <p:cNvSpPr txBox="1"/>
          <p:nvPr/>
        </p:nvSpPr>
        <p:spPr>
          <a:xfrm>
            <a:off x="553380" y="370668"/>
            <a:ext cx="6477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000" dirty="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rPr>
              <a:t>Главный </a:t>
            </a:r>
            <a:r>
              <a:rPr lang="ru-RU" sz="5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рекламный миф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1E30A9-0D36-44B7-83B7-31F842118D78}"/>
              </a:ext>
            </a:extLst>
          </p:cNvPr>
          <p:cNvCxnSpPr>
            <a:cxnSpLocks/>
          </p:cNvCxnSpPr>
          <p:nvPr/>
        </p:nvCxnSpPr>
        <p:spPr>
          <a:xfrm>
            <a:off x="683378" y="1078554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1664A08-69E4-4FA3-8509-8F1B0B750138}"/>
              </a:ext>
            </a:extLst>
          </p:cNvPr>
          <p:cNvSpPr/>
          <p:nvPr/>
        </p:nvSpPr>
        <p:spPr>
          <a:xfrm>
            <a:off x="1543162" y="2184807"/>
            <a:ext cx="4747498" cy="799121"/>
          </a:xfrm>
          <a:prstGeom prst="roundRect">
            <a:avLst>
              <a:gd name="adj" fmla="val 50000"/>
            </a:avLst>
          </a:prstGeom>
          <a:solidFill>
            <a:srgbClr val="02E0E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Content is the KING</a:t>
            </a:r>
            <a:endParaRPr lang="ru-RU" sz="4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5FF205A-4BB8-4521-B1E9-E6CBFA65B656}"/>
              </a:ext>
            </a:extLst>
          </p:cNvPr>
          <p:cNvSpPr/>
          <p:nvPr/>
        </p:nvSpPr>
        <p:spPr>
          <a:xfrm>
            <a:off x="683378" y="3403252"/>
            <a:ext cx="4747498" cy="799121"/>
          </a:xfrm>
          <a:prstGeom prst="roundRect">
            <a:avLst>
              <a:gd name="adj" fmla="val 50000"/>
            </a:avLst>
          </a:prstGeom>
          <a:solidFill>
            <a:srgbClr val="02E0E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Build differentiation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51E60A7-662D-474D-9D71-A5E131AE9AEC}"/>
              </a:ext>
            </a:extLst>
          </p:cNvPr>
          <p:cNvSpPr/>
          <p:nvPr/>
        </p:nvSpPr>
        <p:spPr>
          <a:xfrm>
            <a:off x="2406186" y="4621697"/>
            <a:ext cx="4747498" cy="799121"/>
          </a:xfrm>
          <a:prstGeom prst="roundRect">
            <a:avLst>
              <a:gd name="adj" fmla="val 50000"/>
            </a:avLst>
          </a:prstGeom>
          <a:solidFill>
            <a:srgbClr val="02E0E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Loyalty is a must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4D6C4E-3C1D-4E0F-B6C8-D69EC251AD1C}"/>
              </a:ext>
            </a:extLst>
          </p:cNvPr>
          <p:cNvSpPr/>
          <p:nvPr/>
        </p:nvSpPr>
        <p:spPr>
          <a:xfrm>
            <a:off x="-2364016" y="1106253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081478C-1E17-46B8-82A4-E81AC2682D98}"/>
              </a:ext>
            </a:extLst>
          </p:cNvPr>
          <p:cNvSpPr/>
          <p:nvPr/>
        </p:nvSpPr>
        <p:spPr>
          <a:xfrm>
            <a:off x="3620725" y="2324808"/>
            <a:ext cx="4747498" cy="4747498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2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29285CD-617A-4F2A-AA20-3808F714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D44611-8A1E-47D3-88DD-F399FA49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CD87E97-542E-470C-AE85-6B61DB8D4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0841" y="1256417"/>
            <a:ext cx="1651973" cy="1890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AB394-6A52-4F95-97FA-2B27CD16D9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26" y="2771271"/>
            <a:ext cx="1351505" cy="1351505"/>
          </a:xfrm>
          <a:prstGeom prst="rect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miter lim="8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ADE3E3-3916-43F8-A896-1A65CF46AF19}"/>
              </a:ext>
            </a:extLst>
          </p:cNvPr>
          <p:cNvSpPr txBox="1"/>
          <p:nvPr/>
        </p:nvSpPr>
        <p:spPr>
          <a:xfrm>
            <a:off x="1123414" y="5179574"/>
            <a:ext cx="27663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</a:rPr>
              <a:t>Спасибо!</a:t>
            </a:r>
            <a:endParaRPr lang="en-US" sz="5000" dirty="0">
              <a:gradFill flip="none" rotWithShape="1">
                <a:gsLst>
                  <a:gs pos="0">
                    <a:srgbClr val="3472F7"/>
                  </a:gs>
                  <a:gs pos="100000">
                    <a:srgbClr val="02E0ED"/>
                  </a:gs>
                </a:gsLst>
                <a:lin ang="0" scaled="1"/>
                <a:tileRect/>
              </a:gra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2A9ACC-7557-49BE-8891-46C60C9E7A83}"/>
              </a:ext>
            </a:extLst>
          </p:cNvPr>
          <p:cNvCxnSpPr>
            <a:cxnSpLocks/>
          </p:cNvCxnSpPr>
          <p:nvPr/>
        </p:nvCxnSpPr>
        <p:spPr>
          <a:xfrm>
            <a:off x="1239560" y="5171663"/>
            <a:ext cx="2766384" cy="0"/>
          </a:xfrm>
          <a:prstGeom prst="line">
            <a:avLst/>
          </a:prstGeom>
          <a:ln w="635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35EC9A3C-D685-434E-843A-2AAEF6141D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3414" y="858158"/>
            <a:ext cx="3754676" cy="12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7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ы">
  <a:themeElements>
    <a:clrScheme name="SKYTEC">
      <a:dk1>
        <a:srgbClr val="142137"/>
      </a:dk1>
      <a:lt1>
        <a:srgbClr val="FFFFFF"/>
      </a:lt1>
      <a:dk2>
        <a:srgbClr val="4168B1"/>
      </a:dk2>
      <a:lt2>
        <a:srgbClr val="DDE0E5"/>
      </a:lt2>
      <a:accent1>
        <a:srgbClr val="53C6D8"/>
      </a:accent1>
      <a:accent2>
        <a:srgbClr val="BAC3CE"/>
      </a:accent2>
      <a:accent3>
        <a:srgbClr val="F7A7A6"/>
      </a:accent3>
      <a:accent4>
        <a:srgbClr val="C4E9FB"/>
      </a:accent4>
      <a:accent5>
        <a:srgbClr val="F5EB93"/>
      </a:accent5>
      <a:accent6>
        <a:srgbClr val="C7E7E2"/>
      </a:accent6>
      <a:hlink>
        <a:srgbClr val="53C6D8"/>
      </a:hlink>
      <a:folHlink>
        <a:srgbClr val="BAC3CE"/>
      </a:folHlink>
    </a:clrScheme>
    <a:fontScheme name="Custom 1">
      <a:majorFont>
        <a:latin typeface="Franklin Gothic Medium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54151</TotalTime>
  <Words>233</Words>
  <Application>Microsoft Office PowerPoint</Application>
  <PresentationFormat>Widescreen</PresentationFormat>
  <Paragraphs>68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FranklinGothicBookCmpC</vt:lpstr>
      <vt:lpstr>Arial</vt:lpstr>
      <vt:lpstr>Calibri</vt:lpstr>
      <vt:lpstr>Franklin Gothic Medium Cond</vt:lpstr>
      <vt:lpstr>Титулы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evgenia</dc:creator>
  <cp:lastModifiedBy>Denis Mikhalev</cp:lastModifiedBy>
  <cp:revision>1614</cp:revision>
  <dcterms:created xsi:type="dcterms:W3CDTF">2023-02-26T15:22:36Z</dcterms:created>
  <dcterms:modified xsi:type="dcterms:W3CDTF">2025-06-24T13:43:33Z</dcterms:modified>
</cp:coreProperties>
</file>