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882" r:id="rId2"/>
    <p:sldMasterId id="2147483931" r:id="rId3"/>
  </p:sldMasterIdLst>
  <p:notesMasterIdLst>
    <p:notesMasterId r:id="rId17"/>
  </p:notesMasterIdLst>
  <p:sldIdLst>
    <p:sldId id="2147475205" r:id="rId4"/>
    <p:sldId id="2147475251" r:id="rId5"/>
    <p:sldId id="2147475199" r:id="rId6"/>
    <p:sldId id="2147475238" r:id="rId7"/>
    <p:sldId id="2147475223" r:id="rId8"/>
    <p:sldId id="2147475242" r:id="rId9"/>
    <p:sldId id="2147475243" r:id="rId10"/>
    <p:sldId id="2147475248" r:id="rId11"/>
    <p:sldId id="2147475249" r:id="rId12"/>
    <p:sldId id="2147475246" r:id="rId13"/>
    <p:sldId id="2147475250" r:id="rId14"/>
    <p:sldId id="2147475183" r:id="rId15"/>
    <p:sldId id="2147473833" r:id="rId16"/>
  </p:sldIdLst>
  <p:sldSz cx="12192000" cy="6858000"/>
  <p:notesSz cx="6858000" cy="9144000"/>
  <p:embeddedFontLst>
    <p:embeddedFont>
      <p:font typeface="Helvetica Neue" panose="02000503000000020004" pitchFamily="2" charset="0"/>
      <p:regular r:id="rId18"/>
      <p:bold r:id="rId19"/>
      <p:italic r:id="rId20"/>
      <p:boldItalic r:id="rId21"/>
    </p:embeddedFont>
    <p:embeddedFont>
      <p:font typeface="SB Sans Display" panose="020B0503040504020204" pitchFamily="34" charset="0"/>
      <p:regular r:id="rId22"/>
    </p:embeddedFont>
    <p:embeddedFont>
      <p:font typeface="SB Sans Display Light" panose="020B0303040504020204" pitchFamily="34" charset="0"/>
      <p:regular r:id="rId23"/>
    </p:embeddedFont>
    <p:embeddedFont>
      <p:font typeface="SB Sans Display Semibold" panose="020B0503040504020204" pitchFamily="34" charset="0"/>
      <p:regular r:id="rId24"/>
      <p:bold r:id="rId25"/>
    </p:embeddedFont>
    <p:embeddedFont>
      <p:font typeface="SB Sans Text" panose="020B0604020202020204" pitchFamily="34" charset="0"/>
      <p:regular r:id="rId26"/>
      <p:bold r:id="rId27"/>
      <p:italic r:id="rId28"/>
      <p:boldItalic r:id="rId29"/>
    </p:embeddedFont>
    <p:embeddedFont>
      <p:font typeface="SBSansDisplay-Regular" panose="020B0503040504020204" pitchFamily="34" charset="0"/>
      <p:regular r:id="rId30"/>
    </p:embeddedFont>
    <p:embeddedFont>
      <p:font typeface="SBSansDisplay-SemiBold" panose="020B0503040504020204" pitchFamily="34" charset="0"/>
      <p:regular r:id="rId31"/>
      <p:bold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4266" userDrawn="1">
          <p15:clr>
            <a:srgbClr val="A4A3A4"/>
          </p15:clr>
        </p15:guide>
        <p15:guide id="11" pos="7355" userDrawn="1">
          <p15:clr>
            <a:srgbClr val="A4A3A4"/>
          </p15:clr>
        </p15:guide>
        <p15:guide id="12" pos="325" userDrawn="1">
          <p15:clr>
            <a:srgbClr val="A4A3A4"/>
          </p15:clr>
        </p15:guide>
        <p15:guide id="15" orient="horz" pos="4042" userDrawn="1">
          <p15:clr>
            <a:srgbClr val="A4A3A4"/>
          </p15:clr>
        </p15:guide>
        <p15:guide id="22" pos="6929" userDrawn="1">
          <p15:clr>
            <a:srgbClr val="A4A3A4"/>
          </p15:clr>
        </p15:guide>
        <p15:guide id="23" orient="horz" pos="2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danets Evgeniya" initials="DE" lastIdx="1" clrIdx="0">
    <p:extLst>
      <p:ext uri="{19B8F6BF-5375-455C-9EA6-DF929625EA0E}">
        <p15:presenceInfo xmlns:p15="http://schemas.microsoft.com/office/powerpoint/2012/main" userId="S-1-5-21-3447820865-2951589027-1488291073-1086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FF985A"/>
    <a:srgbClr val="47FB75"/>
    <a:srgbClr val="FF9859"/>
    <a:srgbClr val="FFC09C"/>
    <a:srgbClr val="BFBFBF"/>
    <a:srgbClr val="191919"/>
    <a:srgbClr val="A6A6A6"/>
    <a:srgbClr val="333333"/>
    <a:srgbClr val="9FF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6" autoAdjust="0"/>
    <p:restoredTop sz="95268" autoAdjust="0"/>
  </p:normalViewPr>
  <p:slideViewPr>
    <p:cSldViewPr snapToGrid="0">
      <p:cViewPr>
        <p:scale>
          <a:sx n="70" d="100"/>
          <a:sy n="70" d="100"/>
        </p:scale>
        <p:origin x="1944" y="1440"/>
      </p:cViewPr>
      <p:guideLst>
        <p:guide pos="4266"/>
        <p:guide pos="7355"/>
        <p:guide pos="325"/>
        <p:guide orient="horz" pos="4042"/>
        <p:guide pos="6929"/>
        <p:guide orient="horz" pos="2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57" d="100"/>
          <a:sy n="157" d="100"/>
        </p:scale>
        <p:origin x="56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173954908224277E-2"/>
          <c:y val="5.7721285932740035E-2"/>
          <c:w val="0.81012227464990672"/>
          <c:h val="0.70942352673338427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Age_Gender_City!$B$16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Age_Gender_City!$C$15:$H$15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Age_Gender_City!$C$16:$H$16</c:f>
              <c:numCache>
                <c:formatCode>0%</c:formatCode>
                <c:ptCount val="6"/>
                <c:pt idx="0">
                  <c:v>2.3834875911213041E-2</c:v>
                </c:pt>
                <c:pt idx="1">
                  <c:v>0.16299451224506512</c:v>
                </c:pt>
                <c:pt idx="2">
                  <c:v>0.34392661151609466</c:v>
                </c:pt>
                <c:pt idx="3">
                  <c:v>0.24170693750511918</c:v>
                </c:pt>
                <c:pt idx="4">
                  <c:v>0.15767057089032679</c:v>
                </c:pt>
                <c:pt idx="5">
                  <c:v>6.9866491932181182E-2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2E-4150-9817-E06B653AB442}"/>
            </c:ext>
          </c:extLst>
        </c:ser>
        <c:ser>
          <c:idx val="1"/>
          <c:order val="2"/>
          <c:tx>
            <c:strRef>
              <c:f>Age_Gender_City!$B$17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Age_Gender_City!$C$15:$H$15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Age_Gender_City!$C$17:$H$17</c:f>
              <c:numCache>
                <c:formatCode>0%</c:formatCode>
                <c:ptCount val="6"/>
                <c:pt idx="0">
                  <c:v>2.6714268127539086E-2</c:v>
                </c:pt>
                <c:pt idx="1">
                  <c:v>0.17038040132955803</c:v>
                </c:pt>
                <c:pt idx="2">
                  <c:v>0.3472854856580081</c:v>
                </c:pt>
                <c:pt idx="3">
                  <c:v>0.24325987935491813</c:v>
                </c:pt>
                <c:pt idx="4">
                  <c:v>0.15080635233288195</c:v>
                </c:pt>
                <c:pt idx="5">
                  <c:v>6.1553613197094667E-2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2E-4150-9817-E06B653AB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36"/>
        <c:axId val="929007215"/>
        <c:axId val="929003471"/>
      </c:barChart>
      <c:lineChart>
        <c:grouping val="standard"/>
        <c:varyColors val="0"/>
        <c:ser>
          <c:idx val="2"/>
          <c:order val="0"/>
          <c:tx>
            <c:v>Russia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SB Sans Display Light" panose="020B030304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Age_Gender_City!$C$18:$H$18</c:f>
              <c:numCache>
                <c:formatCode>0%</c:formatCode>
                <c:ptCount val="6"/>
                <c:pt idx="0">
                  <c:v>2.4985244934094038E-2</c:v>
                </c:pt>
                <c:pt idx="1">
                  <c:v>0.16594530788904191</c:v>
                </c:pt>
                <c:pt idx="2">
                  <c:v>0.34526854219948849</c:v>
                </c:pt>
                <c:pt idx="3">
                  <c:v>0.24232736572890026</c:v>
                </c:pt>
                <c:pt idx="4">
                  <c:v>0.15492819201259098</c:v>
                </c:pt>
                <c:pt idx="5">
                  <c:v>6.6545347235884317E-2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B2E-4150-9817-E06B653AB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007215"/>
        <c:axId val="929003471"/>
      </c:lineChart>
      <c:catAx>
        <c:axId val="9290072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9003471"/>
        <c:crosses val="autoZero"/>
        <c:auto val="1"/>
        <c:lblAlgn val="ctr"/>
        <c:lblOffset val="100"/>
        <c:noMultiLvlLbl val="0"/>
      </c:catAx>
      <c:valAx>
        <c:axId val="929003471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929007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1"/>
          <c:tx>
            <c:strRef>
              <c:f>Age_Gender_City!$B$16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Age_Gender_City!$C$15:$H$15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Age_Gender_City!$W$16:$AB$16</c:f>
              <c:numCache>
                <c:formatCode>0%</c:formatCode>
                <c:ptCount val="6"/>
                <c:pt idx="0">
                  <c:v>2.5263157894736842E-2</c:v>
                </c:pt>
                <c:pt idx="1">
                  <c:v>0.19769423558897242</c:v>
                </c:pt>
                <c:pt idx="2">
                  <c:v>0.36340852130325813</c:v>
                </c:pt>
                <c:pt idx="3">
                  <c:v>0.22817042606516291</c:v>
                </c:pt>
                <c:pt idx="4">
                  <c:v>0.12892230576441102</c:v>
                </c:pt>
                <c:pt idx="5">
                  <c:v>5.6541353383458649E-2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A9-468C-A70B-563167F472CF}"/>
            </c:ext>
          </c:extLst>
        </c:ser>
        <c:ser>
          <c:idx val="1"/>
          <c:order val="2"/>
          <c:tx>
            <c:strRef>
              <c:f>Age_Gender_City!$B$17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Age_Gender_City!$C$15:$H$15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Age_Gender_City!$W$17:$AB$17</c:f>
              <c:numCache>
                <c:formatCode>0%</c:formatCode>
                <c:ptCount val="6"/>
                <c:pt idx="0">
                  <c:v>3.316451560202581E-2</c:v>
                </c:pt>
                <c:pt idx="1">
                  <c:v>0.19245221369057344</c:v>
                </c:pt>
                <c:pt idx="2">
                  <c:v>0.37150792354190493</c:v>
                </c:pt>
                <c:pt idx="3">
                  <c:v>0.2367260251592877</c:v>
                </c:pt>
                <c:pt idx="4">
                  <c:v>0.11713772259434733</c:v>
                </c:pt>
                <c:pt idx="5">
                  <c:v>4.9011599411860805E-2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A9-468C-A70B-563167F47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36"/>
        <c:axId val="929007215"/>
        <c:axId val="929003471"/>
      </c:barChart>
      <c:lineChart>
        <c:grouping val="standard"/>
        <c:varyColors val="0"/>
        <c:ser>
          <c:idx val="2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SB Sans Display Light" panose="020B030304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Age_Gender_City!$W$18:$AB$18</c:f>
              <c:numCache>
                <c:formatCode>0%</c:formatCode>
                <c:ptCount val="6"/>
                <c:pt idx="0">
                  <c:v>2.8267892644135189E-2</c:v>
                </c:pt>
                <c:pt idx="1">
                  <c:v>0.19570079522862824</c:v>
                </c:pt>
                <c:pt idx="2">
                  <c:v>0.36648856858846918</c:v>
                </c:pt>
                <c:pt idx="3">
                  <c:v>0.23142395626242546</c:v>
                </c:pt>
                <c:pt idx="4">
                  <c:v>0.12444085487077534</c:v>
                </c:pt>
                <c:pt idx="5">
                  <c:v>5.3677932405566599E-2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0BA9-468C-A70B-563167F47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4781023"/>
        <c:axId val="864787263"/>
      </c:lineChart>
      <c:catAx>
        <c:axId val="9290072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9003471"/>
        <c:crosses val="autoZero"/>
        <c:auto val="1"/>
        <c:lblAlgn val="ctr"/>
        <c:lblOffset val="100"/>
        <c:noMultiLvlLbl val="0"/>
      </c:catAx>
      <c:valAx>
        <c:axId val="929003471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929007215"/>
        <c:crosses val="autoZero"/>
        <c:crossBetween val="between"/>
      </c:valAx>
      <c:valAx>
        <c:axId val="864787263"/>
        <c:scaling>
          <c:orientation val="minMax"/>
          <c:max val="0.37000000000000005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864781023"/>
        <c:crosses val="max"/>
        <c:crossBetween val="between"/>
      </c:valAx>
      <c:catAx>
        <c:axId val="864781023"/>
        <c:scaling>
          <c:orientation val="minMax"/>
        </c:scaling>
        <c:delete val="1"/>
        <c:axPos val="t"/>
        <c:majorTickMark val="out"/>
        <c:minorTickMark val="none"/>
        <c:tickLblPos val="nextTo"/>
        <c:crossAx val="864787263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23611569825889E-2"/>
          <c:y val="0.15083595369979524"/>
          <c:w val="0.95167198100696582"/>
          <c:h val="0.7834002777319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Cross_purch!$B$2</c:f>
              <c:strCache>
                <c:ptCount val="1"/>
                <c:pt idx="0">
                  <c:v>auto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D1-3C4C-9FC3-BE2880014F9B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D1-3C4C-9FC3-BE2880014F9B}"/>
              </c:ext>
            </c:extLst>
          </c:dPt>
          <c:dPt>
            <c:idx val="19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D1-3C4C-9FC3-BE2880014F9B}"/>
              </c:ext>
            </c:extLst>
          </c:dPt>
          <c:dPt>
            <c:idx val="2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D1-3C4C-9FC3-BE2880014F9B}"/>
              </c:ext>
            </c:extLst>
          </c:dPt>
          <c:cat>
            <c:numRef>
              <c:f>Cross_purch!$A$3:$A$65</c:f>
              <c:numCache>
                <c:formatCode>General</c:formatCode>
                <c:ptCount val="63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  <c:pt idx="14">
                  <c:v>32</c:v>
                </c:pt>
                <c:pt idx="15">
                  <c:v>33</c:v>
                </c:pt>
                <c:pt idx="16">
                  <c:v>34</c:v>
                </c:pt>
                <c:pt idx="17">
                  <c:v>35</c:v>
                </c:pt>
                <c:pt idx="18">
                  <c:v>36</c:v>
                </c:pt>
                <c:pt idx="19">
                  <c:v>37</c:v>
                </c:pt>
                <c:pt idx="20">
                  <c:v>38</c:v>
                </c:pt>
                <c:pt idx="21">
                  <c:v>39</c:v>
                </c:pt>
                <c:pt idx="22">
                  <c:v>40</c:v>
                </c:pt>
                <c:pt idx="23">
                  <c:v>41</c:v>
                </c:pt>
                <c:pt idx="24">
                  <c:v>42</c:v>
                </c:pt>
                <c:pt idx="25">
                  <c:v>43</c:v>
                </c:pt>
                <c:pt idx="26">
                  <c:v>44</c:v>
                </c:pt>
                <c:pt idx="27">
                  <c:v>45</c:v>
                </c:pt>
                <c:pt idx="28">
                  <c:v>46</c:v>
                </c:pt>
                <c:pt idx="29">
                  <c:v>47</c:v>
                </c:pt>
                <c:pt idx="30">
                  <c:v>48</c:v>
                </c:pt>
                <c:pt idx="31">
                  <c:v>49</c:v>
                </c:pt>
                <c:pt idx="32">
                  <c:v>50</c:v>
                </c:pt>
                <c:pt idx="33">
                  <c:v>51</c:v>
                </c:pt>
                <c:pt idx="34">
                  <c:v>52</c:v>
                </c:pt>
                <c:pt idx="35">
                  <c:v>53</c:v>
                </c:pt>
                <c:pt idx="36">
                  <c:v>54</c:v>
                </c:pt>
                <c:pt idx="37">
                  <c:v>55</c:v>
                </c:pt>
                <c:pt idx="38">
                  <c:v>56</c:v>
                </c:pt>
                <c:pt idx="39">
                  <c:v>57</c:v>
                </c:pt>
                <c:pt idx="40">
                  <c:v>58</c:v>
                </c:pt>
                <c:pt idx="41">
                  <c:v>59</c:v>
                </c:pt>
                <c:pt idx="42">
                  <c:v>60</c:v>
                </c:pt>
                <c:pt idx="43">
                  <c:v>61</c:v>
                </c:pt>
                <c:pt idx="44">
                  <c:v>62</c:v>
                </c:pt>
                <c:pt idx="45">
                  <c:v>63</c:v>
                </c:pt>
                <c:pt idx="46">
                  <c:v>64</c:v>
                </c:pt>
                <c:pt idx="47">
                  <c:v>65</c:v>
                </c:pt>
                <c:pt idx="48">
                  <c:v>66</c:v>
                </c:pt>
                <c:pt idx="49">
                  <c:v>67</c:v>
                </c:pt>
                <c:pt idx="50">
                  <c:v>68</c:v>
                </c:pt>
                <c:pt idx="51">
                  <c:v>69</c:v>
                </c:pt>
                <c:pt idx="52">
                  <c:v>70</c:v>
                </c:pt>
                <c:pt idx="53">
                  <c:v>71</c:v>
                </c:pt>
                <c:pt idx="54">
                  <c:v>72</c:v>
                </c:pt>
                <c:pt idx="55">
                  <c:v>73</c:v>
                </c:pt>
                <c:pt idx="56">
                  <c:v>74</c:v>
                </c:pt>
                <c:pt idx="57">
                  <c:v>75</c:v>
                </c:pt>
                <c:pt idx="58">
                  <c:v>76</c:v>
                </c:pt>
                <c:pt idx="59">
                  <c:v>77</c:v>
                </c:pt>
                <c:pt idx="60">
                  <c:v>78</c:v>
                </c:pt>
                <c:pt idx="61">
                  <c:v>79</c:v>
                </c:pt>
                <c:pt idx="62">
                  <c:v>80</c:v>
                </c:pt>
              </c:numCache>
            </c:numRef>
          </c:cat>
          <c:val>
            <c:numRef>
              <c:f>Cross_purch!$B$3:$B$65</c:f>
              <c:numCache>
                <c:formatCode>_-* #\ ##0_-;\-* #\ ##0_-;_-* "-"??_-;_-@_-</c:formatCode>
                <c:ptCount val="63"/>
                <c:pt idx="0">
                  <c:v>125052101.41</c:v>
                </c:pt>
                <c:pt idx="1">
                  <c:v>290575310.31999999</c:v>
                </c:pt>
                <c:pt idx="2">
                  <c:v>472475416.06999999</c:v>
                </c:pt>
                <c:pt idx="3">
                  <c:v>834974550.78999996</c:v>
                </c:pt>
                <c:pt idx="4">
                  <c:v>1213110920.55</c:v>
                </c:pt>
                <c:pt idx="5">
                  <c:v>1679929954.0799999</c:v>
                </c:pt>
                <c:pt idx="6">
                  <c:v>2408991300.9299998</c:v>
                </c:pt>
                <c:pt idx="7">
                  <c:v>2916465779.4000001</c:v>
                </c:pt>
                <c:pt idx="8">
                  <c:v>3761992875.79</c:v>
                </c:pt>
                <c:pt idx="9">
                  <c:v>4443148741.6099997</c:v>
                </c:pt>
                <c:pt idx="10">
                  <c:v>5171501167.0299997</c:v>
                </c:pt>
                <c:pt idx="11">
                  <c:v>6257387980.3599997</c:v>
                </c:pt>
                <c:pt idx="12">
                  <c:v>7089289652.9899998</c:v>
                </c:pt>
                <c:pt idx="13">
                  <c:v>7248826009.8000002</c:v>
                </c:pt>
                <c:pt idx="14">
                  <c:v>8098168504.8699999</c:v>
                </c:pt>
                <c:pt idx="15">
                  <c:v>9859343340.3400002</c:v>
                </c:pt>
                <c:pt idx="16">
                  <c:v>11306144198.440001</c:v>
                </c:pt>
                <c:pt idx="17">
                  <c:v>12795067130.950001</c:v>
                </c:pt>
                <c:pt idx="18">
                  <c:v>14359723736.690001</c:v>
                </c:pt>
                <c:pt idx="19">
                  <c:v>15512969212.48</c:v>
                </c:pt>
                <c:pt idx="20">
                  <c:v>15807367410.280001</c:v>
                </c:pt>
                <c:pt idx="21">
                  <c:v>15283602873.440001</c:v>
                </c:pt>
                <c:pt idx="22">
                  <c:v>15239922938.35</c:v>
                </c:pt>
                <c:pt idx="23">
                  <c:v>15551858368.84</c:v>
                </c:pt>
                <c:pt idx="24">
                  <c:v>14425970270.43</c:v>
                </c:pt>
                <c:pt idx="25">
                  <c:v>13086544941.389999</c:v>
                </c:pt>
                <c:pt idx="26">
                  <c:v>12391355758.620001</c:v>
                </c:pt>
                <c:pt idx="27">
                  <c:v>12134098474.610001</c:v>
                </c:pt>
                <c:pt idx="28">
                  <c:v>11671778824.110001</c:v>
                </c:pt>
                <c:pt idx="29">
                  <c:v>11053451448.93</c:v>
                </c:pt>
                <c:pt idx="30">
                  <c:v>10744171364.219999</c:v>
                </c:pt>
                <c:pt idx="31">
                  <c:v>10501457909.879999</c:v>
                </c:pt>
                <c:pt idx="32">
                  <c:v>9585347663.0900002</c:v>
                </c:pt>
                <c:pt idx="33">
                  <c:v>9192071102.4200001</c:v>
                </c:pt>
                <c:pt idx="34">
                  <c:v>8810710104.0200005</c:v>
                </c:pt>
                <c:pt idx="35">
                  <c:v>8328727803.0900002</c:v>
                </c:pt>
                <c:pt idx="36">
                  <c:v>7765268049.9200001</c:v>
                </c:pt>
                <c:pt idx="37">
                  <c:v>7119376612.9200001</c:v>
                </c:pt>
                <c:pt idx="38">
                  <c:v>6467805046.71</c:v>
                </c:pt>
                <c:pt idx="39">
                  <c:v>6468761035.6599998</c:v>
                </c:pt>
                <c:pt idx="40">
                  <c:v>6151698414.8500004</c:v>
                </c:pt>
                <c:pt idx="41">
                  <c:v>5853417145.7700005</c:v>
                </c:pt>
                <c:pt idx="42">
                  <c:v>5843497377.1700001</c:v>
                </c:pt>
                <c:pt idx="43">
                  <c:v>5801021867.3999996</c:v>
                </c:pt>
                <c:pt idx="44">
                  <c:v>5881590133.1000004</c:v>
                </c:pt>
                <c:pt idx="45">
                  <c:v>5587767294.9200001</c:v>
                </c:pt>
                <c:pt idx="46">
                  <c:v>5180723817.6599998</c:v>
                </c:pt>
                <c:pt idx="47">
                  <c:v>4608810146.4499998</c:v>
                </c:pt>
                <c:pt idx="48">
                  <c:v>4045822706.27</c:v>
                </c:pt>
                <c:pt idx="49">
                  <c:v>3816021707.6900001</c:v>
                </c:pt>
                <c:pt idx="50">
                  <c:v>3110569376.9499998</c:v>
                </c:pt>
                <c:pt idx="51">
                  <c:v>2737666538.4899998</c:v>
                </c:pt>
                <c:pt idx="52">
                  <c:v>2281363015.7800002</c:v>
                </c:pt>
                <c:pt idx="53">
                  <c:v>1831251690.8499999</c:v>
                </c:pt>
                <c:pt idx="54">
                  <c:v>1632440268.01</c:v>
                </c:pt>
                <c:pt idx="55">
                  <c:v>1430928729.78</c:v>
                </c:pt>
                <c:pt idx="56">
                  <c:v>1197731388.49</c:v>
                </c:pt>
                <c:pt idx="57">
                  <c:v>1047185388.12</c:v>
                </c:pt>
                <c:pt idx="58">
                  <c:v>779216795.38</c:v>
                </c:pt>
                <c:pt idx="59">
                  <c:v>686260238.23000002</c:v>
                </c:pt>
                <c:pt idx="60">
                  <c:v>561688536.75999999</c:v>
                </c:pt>
                <c:pt idx="61">
                  <c:v>261200173.03999999</c:v>
                </c:pt>
                <c:pt idx="62">
                  <c:v>154821151.18000001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D1-3C4C-9FC3-BE2880014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17020367"/>
        <c:axId val="1017019535"/>
      </c:barChart>
      <c:lineChart>
        <c:grouping val="standard"/>
        <c:varyColors val="0"/>
        <c:ser>
          <c:idx val="1"/>
          <c:order val="1"/>
          <c:tx>
            <c:strRef>
              <c:f>Cross_purch!$C$2</c:f>
              <c:strCache>
                <c:ptCount val="1"/>
                <c:pt idx="0">
                  <c:v>beauty</c:v>
                </c:pt>
              </c:strCache>
            </c:strRef>
          </c:tx>
          <c:spPr>
            <a:ln w="28575" cap="rnd">
              <a:solidFill>
                <a:srgbClr val="EB5F9F"/>
              </a:solidFill>
              <a:round/>
            </a:ln>
            <a:effectLst/>
          </c:spPr>
          <c:marker>
            <c:symbol val="none"/>
          </c:marker>
          <c:cat>
            <c:numRef>
              <c:f>Cross_purch!$A$3:$A$65</c:f>
              <c:numCache>
                <c:formatCode>General</c:formatCode>
                <c:ptCount val="63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  <c:pt idx="14">
                  <c:v>32</c:v>
                </c:pt>
                <c:pt idx="15">
                  <c:v>33</c:v>
                </c:pt>
                <c:pt idx="16">
                  <c:v>34</c:v>
                </c:pt>
                <c:pt idx="17">
                  <c:v>35</c:v>
                </c:pt>
                <c:pt idx="18">
                  <c:v>36</c:v>
                </c:pt>
                <c:pt idx="19">
                  <c:v>37</c:v>
                </c:pt>
                <c:pt idx="20">
                  <c:v>38</c:v>
                </c:pt>
                <c:pt idx="21">
                  <c:v>39</c:v>
                </c:pt>
                <c:pt idx="22">
                  <c:v>40</c:v>
                </c:pt>
                <c:pt idx="23">
                  <c:v>41</c:v>
                </c:pt>
                <c:pt idx="24">
                  <c:v>42</c:v>
                </c:pt>
                <c:pt idx="25">
                  <c:v>43</c:v>
                </c:pt>
                <c:pt idx="26">
                  <c:v>44</c:v>
                </c:pt>
                <c:pt idx="27">
                  <c:v>45</c:v>
                </c:pt>
                <c:pt idx="28">
                  <c:v>46</c:v>
                </c:pt>
                <c:pt idx="29">
                  <c:v>47</c:v>
                </c:pt>
                <c:pt idx="30">
                  <c:v>48</c:v>
                </c:pt>
                <c:pt idx="31">
                  <c:v>49</c:v>
                </c:pt>
                <c:pt idx="32">
                  <c:v>50</c:v>
                </c:pt>
                <c:pt idx="33">
                  <c:v>51</c:v>
                </c:pt>
                <c:pt idx="34">
                  <c:v>52</c:v>
                </c:pt>
                <c:pt idx="35">
                  <c:v>53</c:v>
                </c:pt>
                <c:pt idx="36">
                  <c:v>54</c:v>
                </c:pt>
                <c:pt idx="37">
                  <c:v>55</c:v>
                </c:pt>
                <c:pt idx="38">
                  <c:v>56</c:v>
                </c:pt>
                <c:pt idx="39">
                  <c:v>57</c:v>
                </c:pt>
                <c:pt idx="40">
                  <c:v>58</c:v>
                </c:pt>
                <c:pt idx="41">
                  <c:v>59</c:v>
                </c:pt>
                <c:pt idx="42">
                  <c:v>60</c:v>
                </c:pt>
                <c:pt idx="43">
                  <c:v>61</c:v>
                </c:pt>
                <c:pt idx="44">
                  <c:v>62</c:v>
                </c:pt>
                <c:pt idx="45">
                  <c:v>63</c:v>
                </c:pt>
                <c:pt idx="46">
                  <c:v>64</c:v>
                </c:pt>
                <c:pt idx="47">
                  <c:v>65</c:v>
                </c:pt>
                <c:pt idx="48">
                  <c:v>66</c:v>
                </c:pt>
                <c:pt idx="49">
                  <c:v>67</c:v>
                </c:pt>
                <c:pt idx="50">
                  <c:v>68</c:v>
                </c:pt>
                <c:pt idx="51">
                  <c:v>69</c:v>
                </c:pt>
                <c:pt idx="52">
                  <c:v>70</c:v>
                </c:pt>
                <c:pt idx="53">
                  <c:v>71</c:v>
                </c:pt>
                <c:pt idx="54">
                  <c:v>72</c:v>
                </c:pt>
                <c:pt idx="55">
                  <c:v>73</c:v>
                </c:pt>
                <c:pt idx="56">
                  <c:v>74</c:v>
                </c:pt>
                <c:pt idx="57">
                  <c:v>75</c:v>
                </c:pt>
                <c:pt idx="58">
                  <c:v>76</c:v>
                </c:pt>
                <c:pt idx="59">
                  <c:v>77</c:v>
                </c:pt>
                <c:pt idx="60">
                  <c:v>78</c:v>
                </c:pt>
                <c:pt idx="61">
                  <c:v>79</c:v>
                </c:pt>
                <c:pt idx="62">
                  <c:v>80</c:v>
                </c:pt>
              </c:numCache>
            </c:numRef>
          </c:cat>
          <c:val>
            <c:numRef>
              <c:f>Cross_purch!$C$3:$C$65</c:f>
              <c:numCache>
                <c:formatCode>_-* #\ ##0_-;\-* #\ ##0_-;_-* "-"??_-;_-@_-</c:formatCode>
                <c:ptCount val="63"/>
                <c:pt idx="0">
                  <c:v>221615.09</c:v>
                </c:pt>
                <c:pt idx="1">
                  <c:v>844531.42</c:v>
                </c:pt>
                <c:pt idx="2">
                  <c:v>1180564.24</c:v>
                </c:pt>
                <c:pt idx="3">
                  <c:v>2124752.5299999998</c:v>
                </c:pt>
                <c:pt idx="4">
                  <c:v>2909504.66</c:v>
                </c:pt>
                <c:pt idx="5">
                  <c:v>4990516.09</c:v>
                </c:pt>
                <c:pt idx="6">
                  <c:v>9416345.5</c:v>
                </c:pt>
                <c:pt idx="7">
                  <c:v>9800346.5999999996</c:v>
                </c:pt>
                <c:pt idx="8">
                  <c:v>11086099.939999999</c:v>
                </c:pt>
                <c:pt idx="9">
                  <c:v>23998375.010000002</c:v>
                </c:pt>
                <c:pt idx="10">
                  <c:v>49368157.390000001</c:v>
                </c:pt>
                <c:pt idx="11">
                  <c:v>20005456.66</c:v>
                </c:pt>
                <c:pt idx="12">
                  <c:v>22641390.739999998</c:v>
                </c:pt>
                <c:pt idx="13">
                  <c:v>23633337.260000002</c:v>
                </c:pt>
                <c:pt idx="14">
                  <c:v>34735227.200000003</c:v>
                </c:pt>
                <c:pt idx="15">
                  <c:v>33259427.010000002</c:v>
                </c:pt>
                <c:pt idx="16">
                  <c:v>36741052.840000004</c:v>
                </c:pt>
                <c:pt idx="17">
                  <c:v>44685710.210000001</c:v>
                </c:pt>
                <c:pt idx="18">
                  <c:v>50094073.609999999</c:v>
                </c:pt>
                <c:pt idx="19">
                  <c:v>52159313.009999998</c:v>
                </c:pt>
                <c:pt idx="20">
                  <c:v>56490531.759999998</c:v>
                </c:pt>
                <c:pt idx="21">
                  <c:v>46554252.43</c:v>
                </c:pt>
                <c:pt idx="22">
                  <c:v>55696919.240000002</c:v>
                </c:pt>
                <c:pt idx="23">
                  <c:v>51016631.049999997</c:v>
                </c:pt>
                <c:pt idx="24">
                  <c:v>65864251.369999997</c:v>
                </c:pt>
                <c:pt idx="25">
                  <c:v>54088263.149999999</c:v>
                </c:pt>
                <c:pt idx="26">
                  <c:v>41542436.25</c:v>
                </c:pt>
                <c:pt idx="27">
                  <c:v>44142550.109999999</c:v>
                </c:pt>
                <c:pt idx="28">
                  <c:v>37497776.350000001</c:v>
                </c:pt>
                <c:pt idx="29">
                  <c:v>36624109.789999999</c:v>
                </c:pt>
                <c:pt idx="30">
                  <c:v>33963410.399999999</c:v>
                </c:pt>
                <c:pt idx="31">
                  <c:v>35328089.079999998</c:v>
                </c:pt>
                <c:pt idx="32">
                  <c:v>32702495.789999999</c:v>
                </c:pt>
                <c:pt idx="33">
                  <c:v>35238297.210000001</c:v>
                </c:pt>
                <c:pt idx="34">
                  <c:v>28023480.899999999</c:v>
                </c:pt>
                <c:pt idx="35">
                  <c:v>23063695.190000001</c:v>
                </c:pt>
                <c:pt idx="36">
                  <c:v>24954466.149999999</c:v>
                </c:pt>
                <c:pt idx="37">
                  <c:v>19975535.100000001</c:v>
                </c:pt>
                <c:pt idx="38">
                  <c:v>20001397.289999999</c:v>
                </c:pt>
                <c:pt idx="39">
                  <c:v>19088245.329999998</c:v>
                </c:pt>
                <c:pt idx="40">
                  <c:v>13477088.060000001</c:v>
                </c:pt>
                <c:pt idx="41">
                  <c:v>18674381.960000001</c:v>
                </c:pt>
                <c:pt idx="42">
                  <c:v>14073911.02</c:v>
                </c:pt>
                <c:pt idx="43">
                  <c:v>16844299.719999999</c:v>
                </c:pt>
                <c:pt idx="44">
                  <c:v>14408611.09</c:v>
                </c:pt>
                <c:pt idx="45">
                  <c:v>12749333.24</c:v>
                </c:pt>
                <c:pt idx="46">
                  <c:v>10152647.779999999</c:v>
                </c:pt>
                <c:pt idx="47">
                  <c:v>9269157.4399999995</c:v>
                </c:pt>
                <c:pt idx="48">
                  <c:v>6459891.0199999996</c:v>
                </c:pt>
                <c:pt idx="49">
                  <c:v>6554589.2199999997</c:v>
                </c:pt>
                <c:pt idx="50">
                  <c:v>5211321.18</c:v>
                </c:pt>
                <c:pt idx="51">
                  <c:v>4712658.57</c:v>
                </c:pt>
                <c:pt idx="52">
                  <c:v>3903584.08</c:v>
                </c:pt>
                <c:pt idx="53">
                  <c:v>3877545.74</c:v>
                </c:pt>
                <c:pt idx="54">
                  <c:v>2369524.58</c:v>
                </c:pt>
                <c:pt idx="55">
                  <c:v>2393031.59</c:v>
                </c:pt>
                <c:pt idx="56">
                  <c:v>1896186.04</c:v>
                </c:pt>
                <c:pt idx="57">
                  <c:v>1765043.4</c:v>
                </c:pt>
                <c:pt idx="58">
                  <c:v>1197360.3</c:v>
                </c:pt>
                <c:pt idx="59">
                  <c:v>1364177.29</c:v>
                </c:pt>
                <c:pt idx="60">
                  <c:v>1883246.91</c:v>
                </c:pt>
                <c:pt idx="61">
                  <c:v>406967.33</c:v>
                </c:pt>
                <c:pt idx="62">
                  <c:v>312938.75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F4D1-3C4C-9FC3-BE2880014F9B}"/>
            </c:ext>
          </c:extLst>
        </c:ser>
        <c:ser>
          <c:idx val="2"/>
          <c:order val="2"/>
          <c:tx>
            <c:strRef>
              <c:f>Cross_purch!$D$2</c:f>
              <c:strCache>
                <c:ptCount val="1"/>
                <c:pt idx="0">
                  <c:v>clothes</c:v>
                </c:pt>
              </c:strCache>
            </c:strRef>
          </c:tx>
          <c:spPr>
            <a:ln w="28575" cap="rnd">
              <a:solidFill>
                <a:srgbClr val="E197A4"/>
              </a:solidFill>
              <a:round/>
            </a:ln>
            <a:effectLst/>
          </c:spPr>
          <c:marker>
            <c:symbol val="none"/>
          </c:marker>
          <c:cat>
            <c:numRef>
              <c:f>Cross_purch!$A$3:$A$65</c:f>
              <c:numCache>
                <c:formatCode>General</c:formatCode>
                <c:ptCount val="63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  <c:pt idx="14">
                  <c:v>32</c:v>
                </c:pt>
                <c:pt idx="15">
                  <c:v>33</c:v>
                </c:pt>
                <c:pt idx="16">
                  <c:v>34</c:v>
                </c:pt>
                <c:pt idx="17">
                  <c:v>35</c:v>
                </c:pt>
                <c:pt idx="18">
                  <c:v>36</c:v>
                </c:pt>
                <c:pt idx="19">
                  <c:v>37</c:v>
                </c:pt>
                <c:pt idx="20">
                  <c:v>38</c:v>
                </c:pt>
                <c:pt idx="21">
                  <c:v>39</c:v>
                </c:pt>
                <c:pt idx="22">
                  <c:v>40</c:v>
                </c:pt>
                <c:pt idx="23">
                  <c:v>41</c:v>
                </c:pt>
                <c:pt idx="24">
                  <c:v>42</c:v>
                </c:pt>
                <c:pt idx="25">
                  <c:v>43</c:v>
                </c:pt>
                <c:pt idx="26">
                  <c:v>44</c:v>
                </c:pt>
                <c:pt idx="27">
                  <c:v>45</c:v>
                </c:pt>
                <c:pt idx="28">
                  <c:v>46</c:v>
                </c:pt>
                <c:pt idx="29">
                  <c:v>47</c:v>
                </c:pt>
                <c:pt idx="30">
                  <c:v>48</c:v>
                </c:pt>
                <c:pt idx="31">
                  <c:v>49</c:v>
                </c:pt>
                <c:pt idx="32">
                  <c:v>50</c:v>
                </c:pt>
                <c:pt idx="33">
                  <c:v>51</c:v>
                </c:pt>
                <c:pt idx="34">
                  <c:v>52</c:v>
                </c:pt>
                <c:pt idx="35">
                  <c:v>53</c:v>
                </c:pt>
                <c:pt idx="36">
                  <c:v>54</c:v>
                </c:pt>
                <c:pt idx="37">
                  <c:v>55</c:v>
                </c:pt>
                <c:pt idx="38">
                  <c:v>56</c:v>
                </c:pt>
                <c:pt idx="39">
                  <c:v>57</c:v>
                </c:pt>
                <c:pt idx="40">
                  <c:v>58</c:v>
                </c:pt>
                <c:pt idx="41">
                  <c:v>59</c:v>
                </c:pt>
                <c:pt idx="42">
                  <c:v>60</c:v>
                </c:pt>
                <c:pt idx="43">
                  <c:v>61</c:v>
                </c:pt>
                <c:pt idx="44">
                  <c:v>62</c:v>
                </c:pt>
                <c:pt idx="45">
                  <c:v>63</c:v>
                </c:pt>
                <c:pt idx="46">
                  <c:v>64</c:v>
                </c:pt>
                <c:pt idx="47">
                  <c:v>65</c:v>
                </c:pt>
                <c:pt idx="48">
                  <c:v>66</c:v>
                </c:pt>
                <c:pt idx="49">
                  <c:v>67</c:v>
                </c:pt>
                <c:pt idx="50">
                  <c:v>68</c:v>
                </c:pt>
                <c:pt idx="51">
                  <c:v>69</c:v>
                </c:pt>
                <c:pt idx="52">
                  <c:v>70</c:v>
                </c:pt>
                <c:pt idx="53">
                  <c:v>71</c:v>
                </c:pt>
                <c:pt idx="54">
                  <c:v>72</c:v>
                </c:pt>
                <c:pt idx="55">
                  <c:v>73</c:v>
                </c:pt>
                <c:pt idx="56">
                  <c:v>74</c:v>
                </c:pt>
                <c:pt idx="57">
                  <c:v>75</c:v>
                </c:pt>
                <c:pt idx="58">
                  <c:v>76</c:v>
                </c:pt>
                <c:pt idx="59">
                  <c:v>77</c:v>
                </c:pt>
                <c:pt idx="60">
                  <c:v>78</c:v>
                </c:pt>
                <c:pt idx="61">
                  <c:v>79</c:v>
                </c:pt>
                <c:pt idx="62">
                  <c:v>80</c:v>
                </c:pt>
              </c:numCache>
            </c:numRef>
          </c:cat>
          <c:val>
            <c:numRef>
              <c:f>Cross_purch!$D$3:$D$65</c:f>
              <c:numCache>
                <c:formatCode>_-* #\ ##0_-;\-* #\ ##0_-;_-* "-"??_-;_-@_-</c:formatCode>
                <c:ptCount val="63"/>
                <c:pt idx="0">
                  <c:v>898044.1</c:v>
                </c:pt>
                <c:pt idx="1">
                  <c:v>1646656.44</c:v>
                </c:pt>
                <c:pt idx="2">
                  <c:v>3802408.45</c:v>
                </c:pt>
                <c:pt idx="3">
                  <c:v>6694705.4500000002</c:v>
                </c:pt>
                <c:pt idx="4">
                  <c:v>8754090.0899999999</c:v>
                </c:pt>
                <c:pt idx="5">
                  <c:v>15823980.4</c:v>
                </c:pt>
                <c:pt idx="6">
                  <c:v>24996045.309999999</c:v>
                </c:pt>
                <c:pt idx="7">
                  <c:v>26311772.120000001</c:v>
                </c:pt>
                <c:pt idx="8">
                  <c:v>35107882.280000001</c:v>
                </c:pt>
                <c:pt idx="9">
                  <c:v>47915222.579999998</c:v>
                </c:pt>
                <c:pt idx="10">
                  <c:v>54682194.240000002</c:v>
                </c:pt>
                <c:pt idx="11">
                  <c:v>76502458.010000005</c:v>
                </c:pt>
                <c:pt idx="12">
                  <c:v>103329491.5</c:v>
                </c:pt>
                <c:pt idx="13">
                  <c:v>86958632.060000002</c:v>
                </c:pt>
                <c:pt idx="14">
                  <c:v>103483717.20999999</c:v>
                </c:pt>
                <c:pt idx="15">
                  <c:v>130240206.33</c:v>
                </c:pt>
                <c:pt idx="16">
                  <c:v>157283623.41</c:v>
                </c:pt>
                <c:pt idx="17">
                  <c:v>169525251.27000001</c:v>
                </c:pt>
                <c:pt idx="18">
                  <c:v>191514405.91</c:v>
                </c:pt>
                <c:pt idx="19">
                  <c:v>218105823.59</c:v>
                </c:pt>
                <c:pt idx="20">
                  <c:v>237907487.72</c:v>
                </c:pt>
                <c:pt idx="21">
                  <c:v>253391277.53</c:v>
                </c:pt>
                <c:pt idx="22">
                  <c:v>256555359.31999999</c:v>
                </c:pt>
                <c:pt idx="23">
                  <c:v>256723736.56</c:v>
                </c:pt>
                <c:pt idx="24">
                  <c:v>263491976.09999999</c:v>
                </c:pt>
                <c:pt idx="25">
                  <c:v>234904774.72999999</c:v>
                </c:pt>
                <c:pt idx="26">
                  <c:v>217695961.65000001</c:v>
                </c:pt>
                <c:pt idx="27">
                  <c:v>230465364.13</c:v>
                </c:pt>
                <c:pt idx="28">
                  <c:v>208323732.80000001</c:v>
                </c:pt>
                <c:pt idx="29">
                  <c:v>221627750.52000001</c:v>
                </c:pt>
                <c:pt idx="30">
                  <c:v>192767409.69</c:v>
                </c:pt>
                <c:pt idx="31">
                  <c:v>207082437.21000001</c:v>
                </c:pt>
                <c:pt idx="32">
                  <c:v>175890994.25</c:v>
                </c:pt>
                <c:pt idx="33">
                  <c:v>161881252.55000001</c:v>
                </c:pt>
                <c:pt idx="34">
                  <c:v>166340528.31</c:v>
                </c:pt>
                <c:pt idx="35">
                  <c:v>150958096.28</c:v>
                </c:pt>
                <c:pt idx="36">
                  <c:v>162552866.63999999</c:v>
                </c:pt>
                <c:pt idx="37">
                  <c:v>113310033.54000001</c:v>
                </c:pt>
                <c:pt idx="38">
                  <c:v>107048163.45999999</c:v>
                </c:pt>
                <c:pt idx="39">
                  <c:v>128732833.34999999</c:v>
                </c:pt>
                <c:pt idx="40">
                  <c:v>93404236.180000007</c:v>
                </c:pt>
                <c:pt idx="41">
                  <c:v>104091368.23999999</c:v>
                </c:pt>
                <c:pt idx="42">
                  <c:v>90014266.969999999</c:v>
                </c:pt>
                <c:pt idx="43">
                  <c:v>87876124.719999999</c:v>
                </c:pt>
                <c:pt idx="44">
                  <c:v>88687085.409999996</c:v>
                </c:pt>
                <c:pt idx="45">
                  <c:v>63559969.329999998</c:v>
                </c:pt>
                <c:pt idx="46">
                  <c:v>71615615.140000001</c:v>
                </c:pt>
                <c:pt idx="47">
                  <c:v>45235543.549999997</c:v>
                </c:pt>
                <c:pt idx="48">
                  <c:v>42822257.710000001</c:v>
                </c:pt>
                <c:pt idx="49">
                  <c:v>60336606.109999999</c:v>
                </c:pt>
                <c:pt idx="50">
                  <c:v>33157870.010000002</c:v>
                </c:pt>
                <c:pt idx="51">
                  <c:v>24192433.93</c:v>
                </c:pt>
                <c:pt idx="52">
                  <c:v>24390720.309999999</c:v>
                </c:pt>
                <c:pt idx="53">
                  <c:v>33165826.609999999</c:v>
                </c:pt>
                <c:pt idx="54">
                  <c:v>18488658.640000001</c:v>
                </c:pt>
                <c:pt idx="55">
                  <c:v>12808445.710000001</c:v>
                </c:pt>
                <c:pt idx="56">
                  <c:v>9597232.3900000006</c:v>
                </c:pt>
                <c:pt idx="57">
                  <c:v>7195156.1100000003</c:v>
                </c:pt>
                <c:pt idx="58">
                  <c:v>8862872.7599999998</c:v>
                </c:pt>
                <c:pt idx="59">
                  <c:v>6209940.2599999998</c:v>
                </c:pt>
                <c:pt idx="60">
                  <c:v>13200066.23</c:v>
                </c:pt>
                <c:pt idx="61">
                  <c:v>2508134.5699999998</c:v>
                </c:pt>
                <c:pt idx="62">
                  <c:v>955928.42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F4D1-3C4C-9FC3-BE2880014F9B}"/>
            </c:ext>
          </c:extLst>
        </c:ser>
        <c:ser>
          <c:idx val="3"/>
          <c:order val="3"/>
          <c:tx>
            <c:strRef>
              <c:f>Cross_purch!$E$2</c:f>
              <c:strCache>
                <c:ptCount val="1"/>
                <c:pt idx="0">
                  <c:v> eat</c:v>
                </c:pt>
              </c:strCache>
            </c:strRef>
          </c:tx>
          <c:spPr>
            <a:ln w="28575" cap="rnd">
              <a:solidFill>
                <a:srgbClr val="FFDC83"/>
              </a:solidFill>
              <a:round/>
            </a:ln>
            <a:effectLst/>
          </c:spPr>
          <c:marker>
            <c:symbol val="none"/>
          </c:marker>
          <c:cat>
            <c:numRef>
              <c:f>Cross_purch!$A$3:$A$65</c:f>
              <c:numCache>
                <c:formatCode>General</c:formatCode>
                <c:ptCount val="63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  <c:pt idx="14">
                  <c:v>32</c:v>
                </c:pt>
                <c:pt idx="15">
                  <c:v>33</c:v>
                </c:pt>
                <c:pt idx="16">
                  <c:v>34</c:v>
                </c:pt>
                <c:pt idx="17">
                  <c:v>35</c:v>
                </c:pt>
                <c:pt idx="18">
                  <c:v>36</c:v>
                </c:pt>
                <c:pt idx="19">
                  <c:v>37</c:v>
                </c:pt>
                <c:pt idx="20">
                  <c:v>38</c:v>
                </c:pt>
                <c:pt idx="21">
                  <c:v>39</c:v>
                </c:pt>
                <c:pt idx="22">
                  <c:v>40</c:v>
                </c:pt>
                <c:pt idx="23">
                  <c:v>41</c:v>
                </c:pt>
                <c:pt idx="24">
                  <c:v>42</c:v>
                </c:pt>
                <c:pt idx="25">
                  <c:v>43</c:v>
                </c:pt>
                <c:pt idx="26">
                  <c:v>44</c:v>
                </c:pt>
                <c:pt idx="27">
                  <c:v>45</c:v>
                </c:pt>
                <c:pt idx="28">
                  <c:v>46</c:v>
                </c:pt>
                <c:pt idx="29">
                  <c:v>47</c:v>
                </c:pt>
                <c:pt idx="30">
                  <c:v>48</c:v>
                </c:pt>
                <c:pt idx="31">
                  <c:v>49</c:v>
                </c:pt>
                <c:pt idx="32">
                  <c:v>50</c:v>
                </c:pt>
                <c:pt idx="33">
                  <c:v>51</c:v>
                </c:pt>
                <c:pt idx="34">
                  <c:v>52</c:v>
                </c:pt>
                <c:pt idx="35">
                  <c:v>53</c:v>
                </c:pt>
                <c:pt idx="36">
                  <c:v>54</c:v>
                </c:pt>
                <c:pt idx="37">
                  <c:v>55</c:v>
                </c:pt>
                <c:pt idx="38">
                  <c:v>56</c:v>
                </c:pt>
                <c:pt idx="39">
                  <c:v>57</c:v>
                </c:pt>
                <c:pt idx="40">
                  <c:v>58</c:v>
                </c:pt>
                <c:pt idx="41">
                  <c:v>59</c:v>
                </c:pt>
                <c:pt idx="42">
                  <c:v>60</c:v>
                </c:pt>
                <c:pt idx="43">
                  <c:v>61</c:v>
                </c:pt>
                <c:pt idx="44">
                  <c:v>62</c:v>
                </c:pt>
                <c:pt idx="45">
                  <c:v>63</c:v>
                </c:pt>
                <c:pt idx="46">
                  <c:v>64</c:v>
                </c:pt>
                <c:pt idx="47">
                  <c:v>65</c:v>
                </c:pt>
                <c:pt idx="48">
                  <c:v>66</c:v>
                </c:pt>
                <c:pt idx="49">
                  <c:v>67</c:v>
                </c:pt>
                <c:pt idx="50">
                  <c:v>68</c:v>
                </c:pt>
                <c:pt idx="51">
                  <c:v>69</c:v>
                </c:pt>
                <c:pt idx="52">
                  <c:v>70</c:v>
                </c:pt>
                <c:pt idx="53">
                  <c:v>71</c:v>
                </c:pt>
                <c:pt idx="54">
                  <c:v>72</c:v>
                </c:pt>
                <c:pt idx="55">
                  <c:v>73</c:v>
                </c:pt>
                <c:pt idx="56">
                  <c:v>74</c:v>
                </c:pt>
                <c:pt idx="57">
                  <c:v>75</c:v>
                </c:pt>
                <c:pt idx="58">
                  <c:v>76</c:v>
                </c:pt>
                <c:pt idx="59">
                  <c:v>77</c:v>
                </c:pt>
                <c:pt idx="60">
                  <c:v>78</c:v>
                </c:pt>
                <c:pt idx="61">
                  <c:v>79</c:v>
                </c:pt>
                <c:pt idx="62">
                  <c:v>80</c:v>
                </c:pt>
              </c:numCache>
            </c:numRef>
          </c:cat>
          <c:val>
            <c:numRef>
              <c:f>Cross_purch!$E$3:$E$65</c:f>
              <c:numCache>
                <c:formatCode>_-* #\ ##0_-;\-* #\ ##0_-;_-* "-"??_-;_-@_-</c:formatCode>
                <c:ptCount val="63"/>
                <c:pt idx="0">
                  <c:v>1422794.55</c:v>
                </c:pt>
                <c:pt idx="1">
                  <c:v>3305498.84</c:v>
                </c:pt>
                <c:pt idx="2">
                  <c:v>6106544.3600000003</c:v>
                </c:pt>
                <c:pt idx="3">
                  <c:v>12376369.67</c:v>
                </c:pt>
                <c:pt idx="4">
                  <c:v>18208022.379999999</c:v>
                </c:pt>
                <c:pt idx="5">
                  <c:v>25139950.75</c:v>
                </c:pt>
                <c:pt idx="6">
                  <c:v>41277562.039999999</c:v>
                </c:pt>
                <c:pt idx="7">
                  <c:v>50476073.350000001</c:v>
                </c:pt>
                <c:pt idx="8">
                  <c:v>59195721.469999999</c:v>
                </c:pt>
                <c:pt idx="9">
                  <c:v>81820351.319999993</c:v>
                </c:pt>
                <c:pt idx="10">
                  <c:v>82862826.790000007</c:v>
                </c:pt>
                <c:pt idx="11">
                  <c:v>108201874.78</c:v>
                </c:pt>
                <c:pt idx="12">
                  <c:v>119398602.53</c:v>
                </c:pt>
                <c:pt idx="13">
                  <c:v>127263843.16</c:v>
                </c:pt>
                <c:pt idx="14">
                  <c:v>135423034.74000001</c:v>
                </c:pt>
                <c:pt idx="15">
                  <c:v>162001479.22</c:v>
                </c:pt>
                <c:pt idx="16">
                  <c:v>181837760.72999999</c:v>
                </c:pt>
                <c:pt idx="17">
                  <c:v>202185671.25</c:v>
                </c:pt>
                <c:pt idx="18">
                  <c:v>230224499.49000001</c:v>
                </c:pt>
                <c:pt idx="19">
                  <c:v>244747348.08000001</c:v>
                </c:pt>
                <c:pt idx="20">
                  <c:v>249593048.75</c:v>
                </c:pt>
                <c:pt idx="21">
                  <c:v>225568324.02000001</c:v>
                </c:pt>
                <c:pt idx="22">
                  <c:v>238351546.75999999</c:v>
                </c:pt>
                <c:pt idx="23">
                  <c:v>234505139.43000001</c:v>
                </c:pt>
                <c:pt idx="24">
                  <c:v>212780831.11000001</c:v>
                </c:pt>
                <c:pt idx="25">
                  <c:v>195638758.56999999</c:v>
                </c:pt>
                <c:pt idx="26">
                  <c:v>182745794.69</c:v>
                </c:pt>
                <c:pt idx="27">
                  <c:v>176614351.72999999</c:v>
                </c:pt>
                <c:pt idx="28">
                  <c:v>163368626.86000001</c:v>
                </c:pt>
                <c:pt idx="29">
                  <c:v>161361164.06</c:v>
                </c:pt>
                <c:pt idx="30">
                  <c:v>146749139.22</c:v>
                </c:pt>
                <c:pt idx="31">
                  <c:v>142295217.06999999</c:v>
                </c:pt>
                <c:pt idx="32">
                  <c:v>124615458.17</c:v>
                </c:pt>
                <c:pt idx="33">
                  <c:v>108211993.01000001</c:v>
                </c:pt>
                <c:pt idx="34">
                  <c:v>109193610.39</c:v>
                </c:pt>
                <c:pt idx="35">
                  <c:v>95478643.310000002</c:v>
                </c:pt>
                <c:pt idx="36">
                  <c:v>85952307.090000004</c:v>
                </c:pt>
                <c:pt idx="37">
                  <c:v>74392884.469999999</c:v>
                </c:pt>
                <c:pt idx="38">
                  <c:v>63137235.659999996</c:v>
                </c:pt>
                <c:pt idx="39">
                  <c:v>62547030.670000002</c:v>
                </c:pt>
                <c:pt idx="40">
                  <c:v>52727542.859999999</c:v>
                </c:pt>
                <c:pt idx="41">
                  <c:v>52246478.009999998</c:v>
                </c:pt>
                <c:pt idx="42">
                  <c:v>49764214.899999999</c:v>
                </c:pt>
                <c:pt idx="43">
                  <c:v>54102770.82</c:v>
                </c:pt>
                <c:pt idx="44">
                  <c:v>44085791.859999999</c:v>
                </c:pt>
                <c:pt idx="45">
                  <c:v>33836395.82</c:v>
                </c:pt>
                <c:pt idx="46">
                  <c:v>36601365.049999997</c:v>
                </c:pt>
                <c:pt idx="47">
                  <c:v>28913468.16</c:v>
                </c:pt>
                <c:pt idx="48">
                  <c:v>28790689.539999999</c:v>
                </c:pt>
                <c:pt idx="49">
                  <c:v>23346851.93</c:v>
                </c:pt>
                <c:pt idx="50">
                  <c:v>17663017.379999999</c:v>
                </c:pt>
                <c:pt idx="51">
                  <c:v>14766341.18</c:v>
                </c:pt>
                <c:pt idx="52">
                  <c:v>11363017.550000001</c:v>
                </c:pt>
                <c:pt idx="53">
                  <c:v>10390202.77</c:v>
                </c:pt>
                <c:pt idx="54">
                  <c:v>9142413.1699999999</c:v>
                </c:pt>
                <c:pt idx="55">
                  <c:v>7577776.8300000001</c:v>
                </c:pt>
                <c:pt idx="56">
                  <c:v>5679077.9100000001</c:v>
                </c:pt>
                <c:pt idx="57">
                  <c:v>4308014.51</c:v>
                </c:pt>
                <c:pt idx="58">
                  <c:v>3116262.56</c:v>
                </c:pt>
                <c:pt idx="59">
                  <c:v>3390707.57</c:v>
                </c:pt>
                <c:pt idx="60">
                  <c:v>3778376.61</c:v>
                </c:pt>
                <c:pt idx="61">
                  <c:v>1203903.28</c:v>
                </c:pt>
                <c:pt idx="62">
                  <c:v>1029363.77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F4D1-3C4C-9FC3-BE2880014F9B}"/>
            </c:ext>
          </c:extLst>
        </c:ser>
        <c:ser>
          <c:idx val="4"/>
          <c:order val="4"/>
          <c:tx>
            <c:strRef>
              <c:f>Cross_purch!$F$2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rgbClr val="C2FCF3"/>
              </a:solidFill>
              <a:round/>
            </a:ln>
            <a:effectLst/>
          </c:spPr>
          <c:marker>
            <c:symbol val="none"/>
          </c:marker>
          <c:cat>
            <c:numRef>
              <c:f>Cross_purch!$A$3:$A$65</c:f>
              <c:numCache>
                <c:formatCode>General</c:formatCode>
                <c:ptCount val="63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  <c:pt idx="14">
                  <c:v>32</c:v>
                </c:pt>
                <c:pt idx="15">
                  <c:v>33</c:v>
                </c:pt>
                <c:pt idx="16">
                  <c:v>34</c:v>
                </c:pt>
                <c:pt idx="17">
                  <c:v>35</c:v>
                </c:pt>
                <c:pt idx="18">
                  <c:v>36</c:v>
                </c:pt>
                <c:pt idx="19">
                  <c:v>37</c:v>
                </c:pt>
                <c:pt idx="20">
                  <c:v>38</c:v>
                </c:pt>
                <c:pt idx="21">
                  <c:v>39</c:v>
                </c:pt>
                <c:pt idx="22">
                  <c:v>40</c:v>
                </c:pt>
                <c:pt idx="23">
                  <c:v>41</c:v>
                </c:pt>
                <c:pt idx="24">
                  <c:v>42</c:v>
                </c:pt>
                <c:pt idx="25">
                  <c:v>43</c:v>
                </c:pt>
                <c:pt idx="26">
                  <c:v>44</c:v>
                </c:pt>
                <c:pt idx="27">
                  <c:v>45</c:v>
                </c:pt>
                <c:pt idx="28">
                  <c:v>46</c:v>
                </c:pt>
                <c:pt idx="29">
                  <c:v>47</c:v>
                </c:pt>
                <c:pt idx="30">
                  <c:v>48</c:v>
                </c:pt>
                <c:pt idx="31">
                  <c:v>49</c:v>
                </c:pt>
                <c:pt idx="32">
                  <c:v>50</c:v>
                </c:pt>
                <c:pt idx="33">
                  <c:v>51</c:v>
                </c:pt>
                <c:pt idx="34">
                  <c:v>52</c:v>
                </c:pt>
                <c:pt idx="35">
                  <c:v>53</c:v>
                </c:pt>
                <c:pt idx="36">
                  <c:v>54</c:v>
                </c:pt>
                <c:pt idx="37">
                  <c:v>55</c:v>
                </c:pt>
                <c:pt idx="38">
                  <c:v>56</c:v>
                </c:pt>
                <c:pt idx="39">
                  <c:v>57</c:v>
                </c:pt>
                <c:pt idx="40">
                  <c:v>58</c:v>
                </c:pt>
                <c:pt idx="41">
                  <c:v>59</c:v>
                </c:pt>
                <c:pt idx="42">
                  <c:v>60</c:v>
                </c:pt>
                <c:pt idx="43">
                  <c:v>61</c:v>
                </c:pt>
                <c:pt idx="44">
                  <c:v>62</c:v>
                </c:pt>
                <c:pt idx="45">
                  <c:v>63</c:v>
                </c:pt>
                <c:pt idx="46">
                  <c:v>64</c:v>
                </c:pt>
                <c:pt idx="47">
                  <c:v>65</c:v>
                </c:pt>
                <c:pt idx="48">
                  <c:v>66</c:v>
                </c:pt>
                <c:pt idx="49">
                  <c:v>67</c:v>
                </c:pt>
                <c:pt idx="50">
                  <c:v>68</c:v>
                </c:pt>
                <c:pt idx="51">
                  <c:v>69</c:v>
                </c:pt>
                <c:pt idx="52">
                  <c:v>70</c:v>
                </c:pt>
                <c:pt idx="53">
                  <c:v>71</c:v>
                </c:pt>
                <c:pt idx="54">
                  <c:v>72</c:v>
                </c:pt>
                <c:pt idx="55">
                  <c:v>73</c:v>
                </c:pt>
                <c:pt idx="56">
                  <c:v>74</c:v>
                </c:pt>
                <c:pt idx="57">
                  <c:v>75</c:v>
                </c:pt>
                <c:pt idx="58">
                  <c:v>76</c:v>
                </c:pt>
                <c:pt idx="59">
                  <c:v>77</c:v>
                </c:pt>
                <c:pt idx="60">
                  <c:v>78</c:v>
                </c:pt>
                <c:pt idx="61">
                  <c:v>79</c:v>
                </c:pt>
                <c:pt idx="62">
                  <c:v>80</c:v>
                </c:pt>
              </c:numCache>
            </c:numRef>
          </c:cat>
          <c:val>
            <c:numRef>
              <c:f>Cross_purch!$F$3:$F$65</c:f>
              <c:numCache>
                <c:formatCode>_-* #\ ##0_-;\-* #\ ##0_-;_-* "-"??_-;_-@_-</c:formatCode>
                <c:ptCount val="63"/>
                <c:pt idx="0">
                  <c:v>497190.65</c:v>
                </c:pt>
                <c:pt idx="1">
                  <c:v>1712015.59</c:v>
                </c:pt>
                <c:pt idx="2">
                  <c:v>1983956.31</c:v>
                </c:pt>
                <c:pt idx="3">
                  <c:v>3414745.47</c:v>
                </c:pt>
                <c:pt idx="4">
                  <c:v>5790865.2999999998</c:v>
                </c:pt>
                <c:pt idx="5">
                  <c:v>10295595.529999999</c:v>
                </c:pt>
                <c:pt idx="6">
                  <c:v>14667029.65</c:v>
                </c:pt>
                <c:pt idx="7">
                  <c:v>17432834.649999999</c:v>
                </c:pt>
                <c:pt idx="8">
                  <c:v>23054514.059999999</c:v>
                </c:pt>
                <c:pt idx="9">
                  <c:v>35828705.600000001</c:v>
                </c:pt>
                <c:pt idx="10">
                  <c:v>34702929.710000001</c:v>
                </c:pt>
                <c:pt idx="11">
                  <c:v>44624221.920000002</c:v>
                </c:pt>
                <c:pt idx="12">
                  <c:v>59279717.619999997</c:v>
                </c:pt>
                <c:pt idx="13">
                  <c:v>59229833.159999996</c:v>
                </c:pt>
                <c:pt idx="14">
                  <c:v>66447311.810000002</c:v>
                </c:pt>
                <c:pt idx="15">
                  <c:v>89175601.849999994</c:v>
                </c:pt>
                <c:pt idx="16">
                  <c:v>96830136.670000002</c:v>
                </c:pt>
                <c:pt idx="17">
                  <c:v>116043980.53</c:v>
                </c:pt>
                <c:pt idx="18">
                  <c:v>135075804.28999999</c:v>
                </c:pt>
                <c:pt idx="19">
                  <c:v>141063374.78999999</c:v>
                </c:pt>
                <c:pt idx="20">
                  <c:v>148937507.65000001</c:v>
                </c:pt>
                <c:pt idx="21">
                  <c:v>147938887.03999999</c:v>
                </c:pt>
                <c:pt idx="22">
                  <c:v>171963637.24000001</c:v>
                </c:pt>
                <c:pt idx="23">
                  <c:v>160951469.38999999</c:v>
                </c:pt>
                <c:pt idx="24">
                  <c:v>145865750.12</c:v>
                </c:pt>
                <c:pt idx="25">
                  <c:v>133403526.64</c:v>
                </c:pt>
                <c:pt idx="26">
                  <c:v>133854556.33</c:v>
                </c:pt>
                <c:pt idx="27">
                  <c:v>138260250.94</c:v>
                </c:pt>
                <c:pt idx="28">
                  <c:v>125920035.06</c:v>
                </c:pt>
                <c:pt idx="29">
                  <c:v>135551021.12</c:v>
                </c:pt>
                <c:pt idx="30">
                  <c:v>122268280.56999999</c:v>
                </c:pt>
                <c:pt idx="31">
                  <c:v>115024199.55</c:v>
                </c:pt>
                <c:pt idx="32">
                  <c:v>121594187.45999999</c:v>
                </c:pt>
                <c:pt idx="33">
                  <c:v>115073471.59</c:v>
                </c:pt>
                <c:pt idx="34">
                  <c:v>107549562.55</c:v>
                </c:pt>
                <c:pt idx="35">
                  <c:v>96333869.040000007</c:v>
                </c:pt>
                <c:pt idx="36">
                  <c:v>94013496.75</c:v>
                </c:pt>
                <c:pt idx="37">
                  <c:v>85994113.299999997</c:v>
                </c:pt>
                <c:pt idx="38">
                  <c:v>70663908.599999994</c:v>
                </c:pt>
                <c:pt idx="39">
                  <c:v>76205208.989999995</c:v>
                </c:pt>
                <c:pt idx="40">
                  <c:v>68356735.540000007</c:v>
                </c:pt>
                <c:pt idx="41">
                  <c:v>61446370.469999999</c:v>
                </c:pt>
                <c:pt idx="42">
                  <c:v>70705859.510000005</c:v>
                </c:pt>
                <c:pt idx="43">
                  <c:v>68666182.219999999</c:v>
                </c:pt>
                <c:pt idx="44">
                  <c:v>69588951.519999996</c:v>
                </c:pt>
                <c:pt idx="45">
                  <c:v>56369619.859999999</c:v>
                </c:pt>
                <c:pt idx="46">
                  <c:v>55957967.630000003</c:v>
                </c:pt>
                <c:pt idx="47">
                  <c:v>47270953.170000002</c:v>
                </c:pt>
                <c:pt idx="48">
                  <c:v>42282407.939999998</c:v>
                </c:pt>
                <c:pt idx="49">
                  <c:v>49043370.18</c:v>
                </c:pt>
                <c:pt idx="50">
                  <c:v>32960793.260000002</c:v>
                </c:pt>
                <c:pt idx="51">
                  <c:v>45051792.600000001</c:v>
                </c:pt>
                <c:pt idx="52">
                  <c:v>26952801.960000001</c:v>
                </c:pt>
                <c:pt idx="53">
                  <c:v>21329581.34</c:v>
                </c:pt>
                <c:pt idx="54">
                  <c:v>18528182.859999999</c:v>
                </c:pt>
                <c:pt idx="55">
                  <c:v>15703413.859999999</c:v>
                </c:pt>
                <c:pt idx="56">
                  <c:v>13178115.699999999</c:v>
                </c:pt>
                <c:pt idx="57">
                  <c:v>7873437.9000000004</c:v>
                </c:pt>
                <c:pt idx="58">
                  <c:v>9098531.3699999992</c:v>
                </c:pt>
                <c:pt idx="59">
                  <c:v>9605101.1600000001</c:v>
                </c:pt>
                <c:pt idx="60">
                  <c:v>6945961.6399999997</c:v>
                </c:pt>
                <c:pt idx="61">
                  <c:v>3195747.55</c:v>
                </c:pt>
                <c:pt idx="62">
                  <c:v>1740873.46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F4D1-3C4C-9FC3-BE2880014F9B}"/>
            </c:ext>
          </c:extLst>
        </c:ser>
        <c:ser>
          <c:idx val="5"/>
          <c:order val="5"/>
          <c:tx>
            <c:strRef>
              <c:f>Cross_purch!$G$2</c:f>
              <c:strCache>
                <c:ptCount val="1"/>
                <c:pt idx="0">
                  <c:v>home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Cross_purch!$A$3:$A$65</c:f>
              <c:numCache>
                <c:formatCode>General</c:formatCode>
                <c:ptCount val="63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  <c:pt idx="14">
                  <c:v>32</c:v>
                </c:pt>
                <c:pt idx="15">
                  <c:v>33</c:v>
                </c:pt>
                <c:pt idx="16">
                  <c:v>34</c:v>
                </c:pt>
                <c:pt idx="17">
                  <c:v>35</c:v>
                </c:pt>
                <c:pt idx="18">
                  <c:v>36</c:v>
                </c:pt>
                <c:pt idx="19">
                  <c:v>37</c:v>
                </c:pt>
                <c:pt idx="20">
                  <c:v>38</c:v>
                </c:pt>
                <c:pt idx="21">
                  <c:v>39</c:v>
                </c:pt>
                <c:pt idx="22">
                  <c:v>40</c:v>
                </c:pt>
                <c:pt idx="23">
                  <c:v>41</c:v>
                </c:pt>
                <c:pt idx="24">
                  <c:v>42</c:v>
                </c:pt>
                <c:pt idx="25">
                  <c:v>43</c:v>
                </c:pt>
                <c:pt idx="26">
                  <c:v>44</c:v>
                </c:pt>
                <c:pt idx="27">
                  <c:v>45</c:v>
                </c:pt>
                <c:pt idx="28">
                  <c:v>46</c:v>
                </c:pt>
                <c:pt idx="29">
                  <c:v>47</c:v>
                </c:pt>
                <c:pt idx="30">
                  <c:v>48</c:v>
                </c:pt>
                <c:pt idx="31">
                  <c:v>49</c:v>
                </c:pt>
                <c:pt idx="32">
                  <c:v>50</c:v>
                </c:pt>
                <c:pt idx="33">
                  <c:v>51</c:v>
                </c:pt>
                <c:pt idx="34">
                  <c:v>52</c:v>
                </c:pt>
                <c:pt idx="35">
                  <c:v>53</c:v>
                </c:pt>
                <c:pt idx="36">
                  <c:v>54</c:v>
                </c:pt>
                <c:pt idx="37">
                  <c:v>55</c:v>
                </c:pt>
                <c:pt idx="38">
                  <c:v>56</c:v>
                </c:pt>
                <c:pt idx="39">
                  <c:v>57</c:v>
                </c:pt>
                <c:pt idx="40">
                  <c:v>58</c:v>
                </c:pt>
                <c:pt idx="41">
                  <c:v>59</c:v>
                </c:pt>
                <c:pt idx="42">
                  <c:v>60</c:v>
                </c:pt>
                <c:pt idx="43">
                  <c:v>61</c:v>
                </c:pt>
                <c:pt idx="44">
                  <c:v>62</c:v>
                </c:pt>
                <c:pt idx="45">
                  <c:v>63</c:v>
                </c:pt>
                <c:pt idx="46">
                  <c:v>64</c:v>
                </c:pt>
                <c:pt idx="47">
                  <c:v>65</c:v>
                </c:pt>
                <c:pt idx="48">
                  <c:v>66</c:v>
                </c:pt>
                <c:pt idx="49">
                  <c:v>67</c:v>
                </c:pt>
                <c:pt idx="50">
                  <c:v>68</c:v>
                </c:pt>
                <c:pt idx="51">
                  <c:v>69</c:v>
                </c:pt>
                <c:pt idx="52">
                  <c:v>70</c:v>
                </c:pt>
                <c:pt idx="53">
                  <c:v>71</c:v>
                </c:pt>
                <c:pt idx="54">
                  <c:v>72</c:v>
                </c:pt>
                <c:pt idx="55">
                  <c:v>73</c:v>
                </c:pt>
                <c:pt idx="56">
                  <c:v>74</c:v>
                </c:pt>
                <c:pt idx="57">
                  <c:v>75</c:v>
                </c:pt>
                <c:pt idx="58">
                  <c:v>76</c:v>
                </c:pt>
                <c:pt idx="59">
                  <c:v>77</c:v>
                </c:pt>
                <c:pt idx="60">
                  <c:v>78</c:v>
                </c:pt>
                <c:pt idx="61">
                  <c:v>79</c:v>
                </c:pt>
                <c:pt idx="62">
                  <c:v>80</c:v>
                </c:pt>
              </c:numCache>
            </c:numRef>
          </c:cat>
          <c:val>
            <c:numRef>
              <c:f>Cross_purch!$G$3:$G$65</c:f>
              <c:numCache>
                <c:formatCode>_-* #\ ##0_-;\-* #\ ##0_-;_-* "-"??_-;_-@_-</c:formatCode>
                <c:ptCount val="63"/>
                <c:pt idx="0">
                  <c:v>1518192.45</c:v>
                </c:pt>
                <c:pt idx="1">
                  <c:v>3631023.14</c:v>
                </c:pt>
                <c:pt idx="2">
                  <c:v>14278815.060000001</c:v>
                </c:pt>
                <c:pt idx="3">
                  <c:v>17501195.960000001</c:v>
                </c:pt>
                <c:pt idx="4">
                  <c:v>17020338.289999999</c:v>
                </c:pt>
                <c:pt idx="5">
                  <c:v>32581790.960000001</c:v>
                </c:pt>
                <c:pt idx="6">
                  <c:v>33444930.18</c:v>
                </c:pt>
                <c:pt idx="7">
                  <c:v>46763604.039999999</c:v>
                </c:pt>
                <c:pt idx="8">
                  <c:v>61604362.969999999</c:v>
                </c:pt>
                <c:pt idx="9">
                  <c:v>76120199</c:v>
                </c:pt>
                <c:pt idx="10">
                  <c:v>87104628.560000002</c:v>
                </c:pt>
                <c:pt idx="11">
                  <c:v>110994074.51000001</c:v>
                </c:pt>
                <c:pt idx="12">
                  <c:v>124534541.93000001</c:v>
                </c:pt>
                <c:pt idx="13">
                  <c:v>123966614.95999999</c:v>
                </c:pt>
                <c:pt idx="14">
                  <c:v>160438423.78999999</c:v>
                </c:pt>
                <c:pt idx="15">
                  <c:v>209744282.94</c:v>
                </c:pt>
                <c:pt idx="16">
                  <c:v>227008414.16</c:v>
                </c:pt>
                <c:pt idx="17">
                  <c:v>277838516.76999998</c:v>
                </c:pt>
                <c:pt idx="18">
                  <c:v>311890498.04000002</c:v>
                </c:pt>
                <c:pt idx="19">
                  <c:v>333755873.42000002</c:v>
                </c:pt>
                <c:pt idx="20">
                  <c:v>353865732.42000002</c:v>
                </c:pt>
                <c:pt idx="21">
                  <c:v>353663389.30000001</c:v>
                </c:pt>
                <c:pt idx="22">
                  <c:v>384360927.06999999</c:v>
                </c:pt>
                <c:pt idx="23">
                  <c:v>377376080.5</c:v>
                </c:pt>
                <c:pt idx="24">
                  <c:v>366080214.06</c:v>
                </c:pt>
                <c:pt idx="25">
                  <c:v>319186072.89999998</c:v>
                </c:pt>
                <c:pt idx="26">
                  <c:v>316425330.75</c:v>
                </c:pt>
                <c:pt idx="27">
                  <c:v>317974960.13</c:v>
                </c:pt>
                <c:pt idx="28">
                  <c:v>317335535.93000001</c:v>
                </c:pt>
                <c:pt idx="29">
                  <c:v>293499788.30000001</c:v>
                </c:pt>
                <c:pt idx="30">
                  <c:v>277986461.73000002</c:v>
                </c:pt>
                <c:pt idx="31">
                  <c:v>297279998.50999999</c:v>
                </c:pt>
                <c:pt idx="32">
                  <c:v>255799662.19999999</c:v>
                </c:pt>
                <c:pt idx="33">
                  <c:v>233039471.77000001</c:v>
                </c:pt>
                <c:pt idx="34">
                  <c:v>241112189.41999999</c:v>
                </c:pt>
                <c:pt idx="35">
                  <c:v>205628103.47</c:v>
                </c:pt>
                <c:pt idx="36">
                  <c:v>207314689.91</c:v>
                </c:pt>
                <c:pt idx="37">
                  <c:v>180508047.18000001</c:v>
                </c:pt>
                <c:pt idx="38">
                  <c:v>153967950.40000001</c:v>
                </c:pt>
                <c:pt idx="39">
                  <c:v>167100574.91999999</c:v>
                </c:pt>
                <c:pt idx="40">
                  <c:v>190532099.94999999</c:v>
                </c:pt>
                <c:pt idx="41">
                  <c:v>151470561.38</c:v>
                </c:pt>
                <c:pt idx="42">
                  <c:v>142458139.94</c:v>
                </c:pt>
                <c:pt idx="43">
                  <c:v>127427213.08</c:v>
                </c:pt>
                <c:pt idx="44">
                  <c:v>116796267.27</c:v>
                </c:pt>
                <c:pt idx="45">
                  <c:v>120764419.73999999</c:v>
                </c:pt>
                <c:pt idx="46">
                  <c:v>112988586.61</c:v>
                </c:pt>
                <c:pt idx="47">
                  <c:v>87380765.980000004</c:v>
                </c:pt>
                <c:pt idx="48">
                  <c:v>84835658.840000004</c:v>
                </c:pt>
                <c:pt idx="49">
                  <c:v>72862608.569999993</c:v>
                </c:pt>
                <c:pt idx="50">
                  <c:v>52383410.450000003</c:v>
                </c:pt>
                <c:pt idx="51">
                  <c:v>55580075.390000001</c:v>
                </c:pt>
                <c:pt idx="52">
                  <c:v>42567596.159999996</c:v>
                </c:pt>
                <c:pt idx="53">
                  <c:v>39449678.729999997</c:v>
                </c:pt>
                <c:pt idx="54">
                  <c:v>34518723.200000003</c:v>
                </c:pt>
                <c:pt idx="55">
                  <c:v>29911695.52</c:v>
                </c:pt>
                <c:pt idx="56">
                  <c:v>25525517.289999999</c:v>
                </c:pt>
                <c:pt idx="57">
                  <c:v>15859488.029999999</c:v>
                </c:pt>
                <c:pt idx="58">
                  <c:v>17119071.09</c:v>
                </c:pt>
                <c:pt idx="59">
                  <c:v>7206735.4900000002</c:v>
                </c:pt>
                <c:pt idx="60">
                  <c:v>9097521.8699999992</c:v>
                </c:pt>
                <c:pt idx="61">
                  <c:v>3446303.58</c:v>
                </c:pt>
                <c:pt idx="62">
                  <c:v>3528339.65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4D1-3C4C-9FC3-BE2880014F9B}"/>
            </c:ext>
          </c:extLst>
        </c:ser>
        <c:ser>
          <c:idx val="7"/>
          <c:order val="6"/>
          <c:tx>
            <c:strRef>
              <c:f>Cross_purch!$H$2</c:f>
              <c:strCache>
                <c:ptCount val="1"/>
                <c:pt idx="0">
                  <c:v>tourism</c:v>
                </c:pt>
              </c:strCache>
            </c:strRef>
          </c:tx>
          <c:spPr>
            <a:ln w="28575" cap="rnd">
              <a:solidFill>
                <a:srgbClr val="94ABE2"/>
              </a:solidFill>
              <a:round/>
            </a:ln>
            <a:effectLst/>
          </c:spPr>
          <c:marker>
            <c:symbol val="none"/>
          </c:marker>
          <c:cat>
            <c:numRef>
              <c:f>Cross_purch!$A$3:$A$65</c:f>
              <c:numCache>
                <c:formatCode>General</c:formatCode>
                <c:ptCount val="63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  <c:pt idx="14">
                  <c:v>32</c:v>
                </c:pt>
                <c:pt idx="15">
                  <c:v>33</c:v>
                </c:pt>
                <c:pt idx="16">
                  <c:v>34</c:v>
                </c:pt>
                <c:pt idx="17">
                  <c:v>35</c:v>
                </c:pt>
                <c:pt idx="18">
                  <c:v>36</c:v>
                </c:pt>
                <c:pt idx="19">
                  <c:v>37</c:v>
                </c:pt>
                <c:pt idx="20">
                  <c:v>38</c:v>
                </c:pt>
                <c:pt idx="21">
                  <c:v>39</c:v>
                </c:pt>
                <c:pt idx="22">
                  <c:v>40</c:v>
                </c:pt>
                <c:pt idx="23">
                  <c:v>41</c:v>
                </c:pt>
                <c:pt idx="24">
                  <c:v>42</c:v>
                </c:pt>
                <c:pt idx="25">
                  <c:v>43</c:v>
                </c:pt>
                <c:pt idx="26">
                  <c:v>44</c:v>
                </c:pt>
                <c:pt idx="27">
                  <c:v>45</c:v>
                </c:pt>
                <c:pt idx="28">
                  <c:v>46</c:v>
                </c:pt>
                <c:pt idx="29">
                  <c:v>47</c:v>
                </c:pt>
                <c:pt idx="30">
                  <c:v>48</c:v>
                </c:pt>
                <c:pt idx="31">
                  <c:v>49</c:v>
                </c:pt>
                <c:pt idx="32">
                  <c:v>50</c:v>
                </c:pt>
                <c:pt idx="33">
                  <c:v>51</c:v>
                </c:pt>
                <c:pt idx="34">
                  <c:v>52</c:v>
                </c:pt>
                <c:pt idx="35">
                  <c:v>53</c:v>
                </c:pt>
                <c:pt idx="36">
                  <c:v>54</c:v>
                </c:pt>
                <c:pt idx="37">
                  <c:v>55</c:v>
                </c:pt>
                <c:pt idx="38">
                  <c:v>56</c:v>
                </c:pt>
                <c:pt idx="39">
                  <c:v>57</c:v>
                </c:pt>
                <c:pt idx="40">
                  <c:v>58</c:v>
                </c:pt>
                <c:pt idx="41">
                  <c:v>59</c:v>
                </c:pt>
                <c:pt idx="42">
                  <c:v>60</c:v>
                </c:pt>
                <c:pt idx="43">
                  <c:v>61</c:v>
                </c:pt>
                <c:pt idx="44">
                  <c:v>62</c:v>
                </c:pt>
                <c:pt idx="45">
                  <c:v>63</c:v>
                </c:pt>
                <c:pt idx="46">
                  <c:v>64</c:v>
                </c:pt>
                <c:pt idx="47">
                  <c:v>65</c:v>
                </c:pt>
                <c:pt idx="48">
                  <c:v>66</c:v>
                </c:pt>
                <c:pt idx="49">
                  <c:v>67</c:v>
                </c:pt>
                <c:pt idx="50">
                  <c:v>68</c:v>
                </c:pt>
                <c:pt idx="51">
                  <c:v>69</c:v>
                </c:pt>
                <c:pt idx="52">
                  <c:v>70</c:v>
                </c:pt>
                <c:pt idx="53">
                  <c:v>71</c:v>
                </c:pt>
                <c:pt idx="54">
                  <c:v>72</c:v>
                </c:pt>
                <c:pt idx="55">
                  <c:v>73</c:v>
                </c:pt>
                <c:pt idx="56">
                  <c:v>74</c:v>
                </c:pt>
                <c:pt idx="57">
                  <c:v>75</c:v>
                </c:pt>
                <c:pt idx="58">
                  <c:v>76</c:v>
                </c:pt>
                <c:pt idx="59">
                  <c:v>77</c:v>
                </c:pt>
                <c:pt idx="60">
                  <c:v>78</c:v>
                </c:pt>
                <c:pt idx="61">
                  <c:v>79</c:v>
                </c:pt>
                <c:pt idx="62">
                  <c:v>80</c:v>
                </c:pt>
              </c:numCache>
            </c:numRef>
          </c:cat>
          <c:val>
            <c:numRef>
              <c:f>Cross_purch!$H$3:$H$65</c:f>
              <c:numCache>
                <c:formatCode>_-* #\ ##0_-;\-* #\ ##0_-;_-* "-"??_-;_-@_-</c:formatCode>
                <c:ptCount val="63"/>
                <c:pt idx="0">
                  <c:v>939916.29</c:v>
                </c:pt>
                <c:pt idx="1">
                  <c:v>3963306.27</c:v>
                </c:pt>
                <c:pt idx="2">
                  <c:v>6426623.5999999996</c:v>
                </c:pt>
                <c:pt idx="3">
                  <c:v>19020174.170000002</c:v>
                </c:pt>
                <c:pt idx="4">
                  <c:v>14438733.48</c:v>
                </c:pt>
                <c:pt idx="5">
                  <c:v>21542414.09</c:v>
                </c:pt>
                <c:pt idx="6">
                  <c:v>33922225.159999996</c:v>
                </c:pt>
                <c:pt idx="7">
                  <c:v>42178564.659999996</c:v>
                </c:pt>
                <c:pt idx="8">
                  <c:v>52191207.07</c:v>
                </c:pt>
                <c:pt idx="9">
                  <c:v>75440140.140000001</c:v>
                </c:pt>
                <c:pt idx="10">
                  <c:v>177574763.63999999</c:v>
                </c:pt>
                <c:pt idx="11">
                  <c:v>112029653.64</c:v>
                </c:pt>
                <c:pt idx="12">
                  <c:v>115439154.94</c:v>
                </c:pt>
                <c:pt idx="13">
                  <c:v>136832984.81</c:v>
                </c:pt>
                <c:pt idx="14">
                  <c:v>134901787.02000001</c:v>
                </c:pt>
                <c:pt idx="15">
                  <c:v>189707588.94</c:v>
                </c:pt>
                <c:pt idx="16">
                  <c:v>203514428.22</c:v>
                </c:pt>
                <c:pt idx="17">
                  <c:v>215487121.91999999</c:v>
                </c:pt>
                <c:pt idx="18">
                  <c:v>259030382.12</c:v>
                </c:pt>
                <c:pt idx="19">
                  <c:v>272758471.41000003</c:v>
                </c:pt>
                <c:pt idx="20">
                  <c:v>282253849.44999999</c:v>
                </c:pt>
                <c:pt idx="21">
                  <c:v>272973370.10000002</c:v>
                </c:pt>
                <c:pt idx="22">
                  <c:v>320430131.86000001</c:v>
                </c:pt>
                <c:pt idx="23">
                  <c:v>331809159.87</c:v>
                </c:pt>
                <c:pt idx="24">
                  <c:v>287974349.12</c:v>
                </c:pt>
                <c:pt idx="25">
                  <c:v>258475108.41</c:v>
                </c:pt>
                <c:pt idx="26">
                  <c:v>257547099.06</c:v>
                </c:pt>
                <c:pt idx="27">
                  <c:v>252197283.13999999</c:v>
                </c:pt>
                <c:pt idx="28">
                  <c:v>252013976.46000001</c:v>
                </c:pt>
                <c:pt idx="29">
                  <c:v>232456276.02000001</c:v>
                </c:pt>
                <c:pt idx="30">
                  <c:v>243772430.69</c:v>
                </c:pt>
                <c:pt idx="31">
                  <c:v>234095660.77000001</c:v>
                </c:pt>
                <c:pt idx="32">
                  <c:v>207126191.97999999</c:v>
                </c:pt>
                <c:pt idx="33">
                  <c:v>198470159.56999999</c:v>
                </c:pt>
                <c:pt idx="34">
                  <c:v>182170287.05000001</c:v>
                </c:pt>
                <c:pt idx="35">
                  <c:v>152208849.38</c:v>
                </c:pt>
                <c:pt idx="36">
                  <c:v>172909554.91999999</c:v>
                </c:pt>
                <c:pt idx="37">
                  <c:v>130224162.41</c:v>
                </c:pt>
                <c:pt idx="38">
                  <c:v>120085791.87</c:v>
                </c:pt>
                <c:pt idx="39">
                  <c:v>102856338.56</c:v>
                </c:pt>
                <c:pt idx="40">
                  <c:v>93481206.359999999</c:v>
                </c:pt>
                <c:pt idx="41">
                  <c:v>99673261</c:v>
                </c:pt>
                <c:pt idx="42">
                  <c:v>89590316.540000007</c:v>
                </c:pt>
                <c:pt idx="43">
                  <c:v>81942168.159999996</c:v>
                </c:pt>
                <c:pt idx="44">
                  <c:v>82696402.549999997</c:v>
                </c:pt>
                <c:pt idx="45">
                  <c:v>74669830.310000002</c:v>
                </c:pt>
                <c:pt idx="46">
                  <c:v>70918640.560000002</c:v>
                </c:pt>
                <c:pt idx="47">
                  <c:v>47163830.82</c:v>
                </c:pt>
                <c:pt idx="48">
                  <c:v>42830567.700000003</c:v>
                </c:pt>
                <c:pt idx="49">
                  <c:v>51788230.009999998</c:v>
                </c:pt>
                <c:pt idx="50">
                  <c:v>33044904.899999999</c:v>
                </c:pt>
                <c:pt idx="51">
                  <c:v>35905896.450000003</c:v>
                </c:pt>
                <c:pt idx="52">
                  <c:v>61029408.950000003</c:v>
                </c:pt>
                <c:pt idx="53">
                  <c:v>20969509.34</c:v>
                </c:pt>
                <c:pt idx="54">
                  <c:v>21438348.690000001</c:v>
                </c:pt>
                <c:pt idx="55">
                  <c:v>12337460</c:v>
                </c:pt>
                <c:pt idx="56">
                  <c:v>15861068.380000001</c:v>
                </c:pt>
                <c:pt idx="57">
                  <c:v>10793374.77</c:v>
                </c:pt>
                <c:pt idx="58">
                  <c:v>11054571.1</c:v>
                </c:pt>
                <c:pt idx="59">
                  <c:v>6181983.8499999996</c:v>
                </c:pt>
                <c:pt idx="60">
                  <c:v>5973615.2999999998</c:v>
                </c:pt>
                <c:pt idx="61">
                  <c:v>2121974.71</c:v>
                </c:pt>
                <c:pt idx="62">
                  <c:v>1861889.38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E-F4D1-3C4C-9FC3-BE2880014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497215"/>
        <c:axId val="929493055"/>
      </c:lineChart>
      <c:catAx>
        <c:axId val="92949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ea typeface="+mn-ea"/>
                <a:cs typeface="+mn-cs"/>
              </a:defRPr>
            </a:pPr>
            <a:endParaRPr lang="ru-RU"/>
          </a:p>
        </c:txPr>
        <c:crossAx val="929493055"/>
        <c:crosses val="autoZero"/>
        <c:auto val="1"/>
        <c:lblAlgn val="ctr"/>
        <c:lblOffset val="100"/>
        <c:noMultiLvlLbl val="0"/>
      </c:catAx>
      <c:valAx>
        <c:axId val="929493055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497215"/>
        <c:crosses val="autoZero"/>
        <c:crossBetween val="between"/>
      </c:valAx>
      <c:valAx>
        <c:axId val="1017019535"/>
        <c:scaling>
          <c:orientation val="minMax"/>
        </c:scaling>
        <c:delete val="0"/>
        <c:axPos val="r"/>
        <c:numFmt formatCode="_-* #\ ##0_-;\-* #\ 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7020367"/>
        <c:crosses val="max"/>
        <c:crossBetween val="between"/>
      </c:valAx>
      <c:catAx>
        <c:axId val="10170203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70195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400" b="0">
                <a:solidFill>
                  <a:schemeClr val="bg1"/>
                </a:solidFill>
              </a:rPr>
              <a:t>Здоровье и красота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постов</c:v>
                </c:pt>
              </c:strCache>
            </c:strRef>
          </c:tx>
          <c:spPr>
            <a:ln w="28575" cap="rnd">
              <a:solidFill>
                <a:srgbClr val="47FB7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12700">
                <a:solidFill>
                  <a:srgbClr val="47FB7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highlight>
                      <a:srgbClr val="000000"/>
                    </a:highlight>
                    <a:latin typeface="SB Sans Display Light" panose="020B030304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47FB7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Лист1!$B$2:$B$11</c:f>
              <c:numCache>
                <c:formatCode>0.00%</c:formatCode>
                <c:ptCount val="10"/>
                <c:pt idx="0">
                  <c:v>9.3399999999999997E-2</c:v>
                </c:pt>
                <c:pt idx="1">
                  <c:v>0.10589999999999999</c:v>
                </c:pt>
                <c:pt idx="2">
                  <c:v>9.4500000000000001E-2</c:v>
                </c:pt>
                <c:pt idx="3">
                  <c:v>0.10009999999999999</c:v>
                </c:pt>
                <c:pt idx="4">
                  <c:v>9.6299999999999997E-2</c:v>
                </c:pt>
                <c:pt idx="5">
                  <c:v>0.1099</c:v>
                </c:pt>
                <c:pt idx="6">
                  <c:v>9.5600000000000004E-2</c:v>
                </c:pt>
                <c:pt idx="7">
                  <c:v>9.9000000000000005E-2</c:v>
                </c:pt>
                <c:pt idx="8">
                  <c:v>9.7299999999999998E-2</c:v>
                </c:pt>
                <c:pt idx="9">
                  <c:v>0.1114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34-AE4E-A45F-B0C536D25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1156784"/>
        <c:axId val="1270498176"/>
      </c:lineChart>
      <c:catAx>
        <c:axId val="102115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SB Sans Display Light" panose="020B0303040504020204" pitchFamily="34" charset="0"/>
                <a:ea typeface="+mn-ea"/>
                <a:cs typeface="+mn-cs"/>
              </a:defRPr>
            </a:pPr>
            <a:endParaRPr lang="ru-RU"/>
          </a:p>
        </c:txPr>
        <c:crossAx val="1270498176"/>
        <c:crosses val="autoZero"/>
        <c:auto val="1"/>
        <c:lblAlgn val="ctr"/>
        <c:lblOffset val="100"/>
        <c:noMultiLvlLbl val="0"/>
      </c:catAx>
      <c:valAx>
        <c:axId val="1270498176"/>
        <c:scaling>
          <c:orientation val="minMax"/>
          <c:min val="7.0000000000000007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SB Sans Display Light" panose="020B0303040504020204" pitchFamily="34" charset="0"/>
                <a:ea typeface="+mn-ea"/>
                <a:cs typeface="+mn-cs"/>
              </a:defRPr>
            </a:pPr>
            <a:endParaRPr lang="ru-RU"/>
          </a:p>
        </c:txPr>
        <c:crossAx val="102115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400" b="0" dirty="0">
                <a:solidFill>
                  <a:schemeClr val="bg1"/>
                </a:solidFill>
              </a:rPr>
              <a:t>Путешествия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постов</c:v>
                </c:pt>
              </c:strCache>
            </c:strRef>
          </c:tx>
          <c:spPr>
            <a:ln w="28575" cap="rnd">
              <a:solidFill>
                <a:srgbClr val="47FB7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12700">
                <a:solidFill>
                  <a:srgbClr val="47FB7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highlight>
                      <a:srgbClr val="000000"/>
                    </a:highlight>
                    <a:latin typeface="SB Sans Display Light" panose="020B030304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47FB7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Лист1!$B$2:$B$11</c:f>
              <c:numCache>
                <c:formatCode>0.00%</c:formatCode>
                <c:ptCount val="10"/>
                <c:pt idx="0">
                  <c:v>0.13159999999999999</c:v>
                </c:pt>
                <c:pt idx="1">
                  <c:v>0.11020000000000001</c:v>
                </c:pt>
                <c:pt idx="2">
                  <c:v>0.1135</c:v>
                </c:pt>
                <c:pt idx="3">
                  <c:v>8.0799999999999997E-2</c:v>
                </c:pt>
                <c:pt idx="4">
                  <c:v>0.16089999999999999</c:v>
                </c:pt>
                <c:pt idx="5">
                  <c:v>8.4099999999999994E-2</c:v>
                </c:pt>
                <c:pt idx="6">
                  <c:v>7.2800000000000004E-2</c:v>
                </c:pt>
                <c:pt idx="7">
                  <c:v>0.1242</c:v>
                </c:pt>
                <c:pt idx="8">
                  <c:v>5.2400000000000002E-2</c:v>
                </c:pt>
                <c:pt idx="9">
                  <c:v>6.9400000000000003E-2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34-AE4E-A45F-B0C536D25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1156784"/>
        <c:axId val="1270498176"/>
      </c:lineChart>
      <c:catAx>
        <c:axId val="102115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SB Sans Display Light" panose="020B0303040504020204" pitchFamily="34" charset="0"/>
                <a:ea typeface="+mn-ea"/>
                <a:cs typeface="+mn-cs"/>
              </a:defRPr>
            </a:pPr>
            <a:endParaRPr lang="ru-RU"/>
          </a:p>
        </c:txPr>
        <c:crossAx val="1270498176"/>
        <c:crosses val="autoZero"/>
        <c:auto val="1"/>
        <c:lblAlgn val="ctr"/>
        <c:lblOffset val="100"/>
        <c:noMultiLvlLbl val="0"/>
      </c:catAx>
      <c:valAx>
        <c:axId val="1270498176"/>
        <c:scaling>
          <c:orientation val="minMax"/>
          <c:max val="0.17"/>
          <c:min val="0.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SB Sans Display Light" panose="020B0303040504020204" pitchFamily="34" charset="0"/>
                <a:ea typeface="+mn-ea"/>
                <a:cs typeface="+mn-cs"/>
              </a:defRPr>
            </a:pPr>
            <a:endParaRPr lang="ru-RU"/>
          </a:p>
        </c:txPr>
        <c:crossAx val="102115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7A614-C18C-9742-B28A-0E3B70677798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86CE4-F31B-DE46-82D7-904B43AFD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2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E3834-BBE5-3A6F-97B5-111B4925E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3BFC62D-473B-1B87-6C81-4CC47919D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A453FF2-7B2B-98E4-0E75-0578FA365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dirty="0"/>
              <a:t>В момент когда пользователь замечает какой-либо контент происходит селекция внимания, нужное и интересное выходит из фона в фокус и пользователь осуществляет контакт с контентом. </a:t>
            </a:r>
          </a:p>
          <a:p>
            <a:r>
              <a:rPr lang="ru-RU" sz="1100" dirty="0" err="1"/>
              <a:t>Сфокусированнео</a:t>
            </a:r>
            <a:r>
              <a:rPr lang="ru-RU" sz="1100" dirty="0"/>
              <a:t> внимание является САМЫМ качественным. Это благодатное поле для </a:t>
            </a:r>
            <a:r>
              <a:rPr lang="ru-RU" sz="1100" dirty="0" err="1"/>
              <a:t>экосистемных</a:t>
            </a:r>
            <a:r>
              <a:rPr lang="ru-RU" sz="1100" dirty="0"/>
              <a:t> проектов, </a:t>
            </a:r>
            <a:r>
              <a:rPr lang="ru-RU" sz="1100" dirty="0" err="1"/>
              <a:t>блогерских</a:t>
            </a:r>
            <a:r>
              <a:rPr lang="ru-RU" sz="1100" dirty="0"/>
              <a:t> активаций, видео-форматов и крупных имиджевых кампаний (</a:t>
            </a:r>
            <a:r>
              <a:rPr lang="ru-RU" sz="1100" dirty="0" err="1"/>
              <a:t>фулскрин</a:t>
            </a:r>
            <a:r>
              <a:rPr lang="ru-RU" sz="1100" dirty="0"/>
              <a:t>, поп-ап, банкоматы и прочее). Сила </a:t>
            </a:r>
            <a:r>
              <a:rPr lang="ru-RU" sz="1100" dirty="0" err="1"/>
              <a:t>СберСеллер</a:t>
            </a:r>
            <a:r>
              <a:rPr lang="ru-RU" sz="1100" dirty="0"/>
              <a:t> не только в том, чтобы найти эти точки фокусного внимания, но и в том чтобы самостоятельно сгенерировать их под задачи бренда, таким образом мы обеспечиваем максимальное присутствие бренда в точках внимания пользователя.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95393A-A7B4-703A-A97B-DD0806C71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3E42-83AD-C54E-BD29-1726D90663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3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E4B59-F2F9-D81A-74D3-99EAA718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716397A-2869-92CD-89E1-57DF86D03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F575933-58D1-E203-2480-0D22CD7B4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B0FD35-4C69-B3FD-6E39-808201D27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292E8-A6C0-234A-B522-EEAF32BCF12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4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499BF-80D5-555C-7828-24976C105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1FFB4-0249-6875-DC5E-91E834E03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20B2A2-0A75-9363-7EB8-C567412B2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5200C-7BFB-AA71-324A-22BC938E8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86CE4-F31B-DE46-82D7-904B43AFD3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0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EC008-87E9-0A09-FBC5-BA7B1FF59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C0C4D85-3E10-0FD1-5CF9-1F768DF826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ACEA11B-0E52-21A5-D438-323D891C6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1D23D4-F6BC-C0B9-572C-D02776B3F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DC1A3-A90D-2643-B309-78B126F2FBE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8308-1186-961F-2D45-E865437EB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D425E5E-BEEF-F0BA-8217-8F429A32A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E2A6272-6824-E43A-9E38-32EB60F58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27B8DC-7C02-9A50-EF88-14B7530C2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DC1A3-A90D-2643-B309-78B126F2FBE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81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E60F3-BC5E-4E3B-4042-2693163B0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951DA66-0DF2-DE17-BC2E-F96F8D526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F0C9C9-9808-A1EC-92C5-704D062CD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67990-2CAB-3477-BF48-D1CF5DE3D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DC1A3-A90D-2643-B309-78B126F2FBE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65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5FE89-D56F-BF8A-5D27-D9198B300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F5CA426-D0B8-2885-4873-99ACC2ECD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61E0538-DC23-06BC-3EB6-EF388DE30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AD1EC1-41D8-09B5-CF28-DA96E90EE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DC1A3-A90D-2643-B309-78B126F2FBE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06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24EA2-C566-DBBB-5584-5862862E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3B863C1-267B-CF1E-5BC9-5F8B80AFE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B6E5ADB-3DB6-C809-D1AB-FF3B40AC4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A50BA2-39CE-B6E0-6DE6-EFF780283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DC1A3-A90D-2643-B309-78B126F2FBE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50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BC8AC-66C8-3B97-60C0-6C55B799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F74A44-6CC4-8D19-EA8A-A4149966C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2CE14D-FE01-176F-5593-643DAE99B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15B5A3-C3B3-ABDA-6ECE-4080FF884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DC1A3-A90D-2643-B309-78B126F2FBE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559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86CE4-F31B-DE46-82D7-904B43AFD3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58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svg"/><Relationship Id="rId4" Type="http://schemas.openxmlformats.org/officeDocument/2006/relationships/image" Target="../media/image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1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FE5FA-9878-19AB-2F82-96A6600BA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D263E8C4-1DC4-F408-65CB-738948E755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2532A9-0319-8FA2-54B5-C49BBE865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5226"/>
          <a:stretch/>
        </p:blipFill>
        <p:spPr>
          <a:xfrm>
            <a:off x="4484901" y="0"/>
            <a:ext cx="7707099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CF5824-0B65-DFAA-2405-836656E7D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B8602A8-63DD-E798-8F08-F7D03BC13D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bg1">
                    <a:lumMod val="85000"/>
                  </a:schemeClr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5813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id="{40B715A1-16FC-F6FA-8406-9CA04D1B364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5132" y="3872535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текста_3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657E84C-5857-B131-1B2D-D14D8657700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550" y="775642"/>
            <a:ext cx="4992053" cy="439368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2000">
                <a:solidFill>
                  <a:srgbClr val="ACB0B5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US" dirty="0"/>
              <a:t>PNG </a:t>
            </a:r>
            <a:r>
              <a:rPr lang="ru-RU" dirty="0"/>
              <a:t>картинка или схема. Таблица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D0CCA9-D94B-1DB8-757A-5B4B1B13B99A}"/>
              </a:ext>
            </a:extLst>
          </p:cNvPr>
          <p:cNvSpPr/>
          <p:nvPr userDrawn="1"/>
        </p:nvSpPr>
        <p:spPr>
          <a:xfrm>
            <a:off x="0" y="5169325"/>
            <a:ext cx="12192000" cy="168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25A52FC-F2EA-A9FE-A16A-20E07E20102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35132" y="2575746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текста_2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EAD535E-FAF8-8CC8-192E-DD15B1D94D0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35132" y="1278957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текста_1</a:t>
            </a:r>
          </a:p>
        </p:txBody>
      </p:sp>
      <p:pic>
        <p:nvPicPr>
          <p:cNvPr id="4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6B5A7CF-9993-9274-DD6D-9305FF25E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66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11398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345779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D690C34-26B8-B5A4-3B27-7D0BC4B638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8" y="1825625"/>
            <a:ext cx="11160095" cy="459105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7276FFA-2791-C8B7-C0BC-E8ED10911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8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а в заголовке + 3 таблиц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170D8-569B-2C26-0FEC-C77CD8E6B350}"/>
              </a:ext>
            </a:extLst>
          </p:cNvPr>
          <p:cNvSpPr/>
          <p:nvPr userDrawn="1"/>
        </p:nvSpPr>
        <p:spPr>
          <a:xfrm>
            <a:off x="1" y="7522"/>
            <a:ext cx="8210348" cy="684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D3A27000-234E-1D17-A514-E3B306D78C4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8508" y="3338941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445C4BBB-3D80-2A82-8A5F-3F0DB77D22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8" y="1525141"/>
            <a:ext cx="7294925" cy="130422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C58B2C7-09E5-2442-829A-43CD8CD0DF4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8508" y="3752524"/>
            <a:ext cx="7294925" cy="1573191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A61BF22B-EECF-6EE0-6787-251447FD9D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07263" y="2744118"/>
            <a:ext cx="3180293" cy="273120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345779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EB07708-B2D8-D388-4BE4-36C256E149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508" y="1123806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DD97658A-97E7-B288-628B-C65A8DC55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4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FCDF893-4E22-4A96-E3AC-F56F4A8A2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8309B7E3-AC78-4884-9AE2-786D14357E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AB61EE-202E-1B5F-F91B-F17BB95CA2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7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7C3974-A3D0-9797-981C-8F0BBF0CC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1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подзаголовок+контент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E9C110-F106-CB21-EC02-BFA9B5280396}"/>
              </a:ext>
            </a:extLst>
          </p:cNvPr>
          <p:cNvSpPr/>
          <p:nvPr userDrawn="1"/>
        </p:nvSpPr>
        <p:spPr>
          <a:xfrm>
            <a:off x="8850290" y="0"/>
            <a:ext cx="33323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73B3E5-7423-AAD0-4A7E-9A050070B60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5938" y="2002374"/>
            <a:ext cx="7841999" cy="3548194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BBCD74A-A12E-9347-7E47-802D07EA8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B0115-D483-6B7D-022B-D677ACC264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37DFEF34-0107-BB63-6B76-D8884A7CD02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5BC7D88-108F-3798-1AD0-6FF88B4F25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24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а + белый фон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8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12338C-6556-50B2-E5A6-D2EA178CBDF7}"/>
              </a:ext>
            </a:extLst>
          </p:cNvPr>
          <p:cNvSpPr/>
          <p:nvPr userDrawn="1"/>
        </p:nvSpPr>
        <p:spPr>
          <a:xfrm>
            <a:off x="7996150" y="0"/>
            <a:ext cx="41958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CB0B9BB-56E5-D585-6410-33C1417457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25732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139FD69A-6096-B1C9-A84C-AD6A73C91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7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белы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6662208" y="0"/>
            <a:ext cx="5529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370B19C-8A7F-768F-C063-15AC70BE9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A164FB1-2E39-E0CA-D7C3-47F0946636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6CAB7C1-C8B4-94A7-7179-F183079FA7A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216F396-75C0-55FB-A542-29B0FAB765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8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белый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5246077" y="0"/>
            <a:ext cx="69459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99EC602-3F64-E314-9099-37A351363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47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+ белый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0" y="0"/>
            <a:ext cx="6651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0D7DAF9-FA1A-6340-B059-7AEE2E12E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29F3480-33DF-392B-CE3F-806BA585AF9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8" y="967706"/>
            <a:ext cx="1674497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F00F100A-EB97-B17A-7A91-B372B22F658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8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8C3DC423-5395-0EAB-625D-B61E0C88C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91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верх-Белый низ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2533D7-FEAE-ACA2-52B3-935AB3F2E49A}"/>
              </a:ext>
            </a:extLst>
          </p:cNvPr>
          <p:cNvSpPr/>
          <p:nvPr userDrawn="1"/>
        </p:nvSpPr>
        <p:spPr>
          <a:xfrm>
            <a:off x="0" y="1472780"/>
            <a:ext cx="12192000" cy="538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7C1E54BA-A067-2740-E450-0E8BBF19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1E94160-4039-FA0B-4D77-E2AF62FDBCA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4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33ED2F3B-0F6B-0A52-6D19-C4B886EE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4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2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84A23-B5EC-1190-64BF-ED7F54795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5530E9-33EE-8AAE-22F1-6191798C34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A12095-048B-63EE-C092-579209CA4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5FE23E2-5477-C7D1-DBC5-2CAD58A43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80108202-B388-D4DB-CA80-A90F8EB150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01238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в 2 колонки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4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FFA2B17-D5EF-C5A0-432C-85195B4CD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C0E64E3-6F2F-D605-8051-5C890E068EE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57E48B-A221-8D1B-7A30-D12721F1077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7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6796AC94-7077-B51F-37C3-BF9EE0E0C2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9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58CAA53-DB3A-8649-3EE3-95F5851C67B0}"/>
              </a:ext>
            </a:extLst>
          </p:cNvPr>
          <p:cNvSpPr/>
          <p:nvPr userDrawn="1"/>
        </p:nvSpPr>
        <p:spPr>
          <a:xfrm>
            <a:off x="4357949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BF46D951-440A-BEA8-7039-DDCB8E79664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69240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A9F97BC6-2ECB-851D-B0BE-484060D2037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69240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 userDrawn="1"/>
        </p:nvSpPr>
        <p:spPr>
          <a:xfrm>
            <a:off x="520922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9F3AADFA-C8F0-38A0-2995-21F77918C82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2213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A21A3B40-107E-C251-4C08-FC0CDB14E53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2213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B4557E5-827B-D911-89F1-E7A8AE4AAA92}"/>
              </a:ext>
            </a:extLst>
          </p:cNvPr>
          <p:cNvSpPr/>
          <p:nvPr userDrawn="1"/>
        </p:nvSpPr>
        <p:spPr>
          <a:xfrm>
            <a:off x="8176755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C23E5ADF-4BF4-2AA3-4FB5-D7199DB676F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488046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26E0DF0D-92D9-BCB8-67D4-AE48ACE4A2D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488046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E253458-664A-201C-E500-F7C3737924E7}"/>
              </a:ext>
            </a:extLst>
          </p:cNvPr>
          <p:cNvSpPr>
            <a:spLocks noChangeAspect="1"/>
          </p:cNvSpPr>
          <p:nvPr userDrawn="1"/>
        </p:nvSpPr>
        <p:spPr>
          <a:xfrm>
            <a:off x="7223518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 userDrawn="1"/>
        </p:nvSpPr>
        <p:spPr>
          <a:xfrm>
            <a:off x="3386491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4928C03A-6D0D-95D5-5E99-145A91B7A01E}"/>
              </a:ext>
            </a:extLst>
          </p:cNvPr>
          <p:cNvSpPr>
            <a:spLocks noChangeAspect="1"/>
          </p:cNvSpPr>
          <p:nvPr userDrawn="1"/>
        </p:nvSpPr>
        <p:spPr>
          <a:xfrm>
            <a:off x="11042324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B68FFD96-900C-7C58-143F-799C17A65A9E}"/>
              </a:ext>
            </a:extLst>
          </p:cNvPr>
          <p:cNvSpPr/>
          <p:nvPr userDrawn="1"/>
        </p:nvSpPr>
        <p:spPr>
          <a:xfrm>
            <a:off x="4357949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4CECDA27-95AD-D740-FB04-D7E5344B412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69240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D75D91A4-7070-BF37-391E-A9F266BF5F6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669240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8EB1003E-446D-8961-C213-108F2B745D3A}"/>
              </a:ext>
            </a:extLst>
          </p:cNvPr>
          <p:cNvSpPr/>
          <p:nvPr userDrawn="1"/>
        </p:nvSpPr>
        <p:spPr>
          <a:xfrm>
            <a:off x="520922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13CEF693-FED6-ADC7-5919-F0A93DD7B33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2213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BAE41EA4-2739-FDCB-81C1-774B55CA43B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2213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6FDB18A-258D-38C0-72B6-5FC428CF02F7}"/>
              </a:ext>
            </a:extLst>
          </p:cNvPr>
          <p:cNvSpPr/>
          <p:nvPr userDrawn="1"/>
        </p:nvSpPr>
        <p:spPr>
          <a:xfrm>
            <a:off x="8176755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071EDEB4-8F87-F022-92CC-38790428363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488046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F1F57FE3-7ACD-7517-FC22-383348F77B2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8488046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342CF957-FDB5-BD55-4203-D042A41D59CD}"/>
              </a:ext>
            </a:extLst>
          </p:cNvPr>
          <p:cNvSpPr>
            <a:spLocks noChangeAspect="1"/>
          </p:cNvSpPr>
          <p:nvPr userDrawn="1"/>
        </p:nvSpPr>
        <p:spPr>
          <a:xfrm>
            <a:off x="7223518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EF354729-7EBB-8526-B31D-A41B0E608050}"/>
              </a:ext>
            </a:extLst>
          </p:cNvPr>
          <p:cNvSpPr>
            <a:spLocks noChangeAspect="1"/>
          </p:cNvSpPr>
          <p:nvPr userDrawn="1"/>
        </p:nvSpPr>
        <p:spPr>
          <a:xfrm>
            <a:off x="3386491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81DAE116-6547-DF11-AA77-FA485BF199E6}"/>
              </a:ext>
            </a:extLst>
          </p:cNvPr>
          <p:cNvSpPr>
            <a:spLocks noChangeAspect="1"/>
          </p:cNvSpPr>
          <p:nvPr userDrawn="1"/>
        </p:nvSpPr>
        <p:spPr>
          <a:xfrm>
            <a:off x="11042324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D77CBD5-898C-558E-42A5-27E569394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4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 userDrawn="1"/>
        </p:nvSpPr>
        <p:spPr>
          <a:xfrm>
            <a:off x="520922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 userDrawn="1"/>
        </p:nvSpPr>
        <p:spPr>
          <a:xfrm>
            <a:off x="2470771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71AF0994-EE0C-931A-01E9-998267E951B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238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5" name="Текст 53">
            <a:extLst>
              <a:ext uri="{FF2B5EF4-FFF2-40B4-BE49-F238E27FC236}">
                <a16:creationId xmlns:a16="http://schemas.microsoft.com/office/drawing/2014/main" id="{0D9A41DE-5BA8-088C-79B0-D7630EC7D9B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523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5D16F426-0B1E-78EF-8C5F-6EC447A9B816}"/>
              </a:ext>
            </a:extLst>
          </p:cNvPr>
          <p:cNvSpPr/>
          <p:nvPr userDrawn="1"/>
        </p:nvSpPr>
        <p:spPr>
          <a:xfrm>
            <a:off x="3419105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138E5195-956A-B906-59E5-90190CD8C865}"/>
              </a:ext>
            </a:extLst>
          </p:cNvPr>
          <p:cNvSpPr>
            <a:spLocks noChangeAspect="1"/>
          </p:cNvSpPr>
          <p:nvPr userDrawn="1"/>
        </p:nvSpPr>
        <p:spPr>
          <a:xfrm>
            <a:off x="5368954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59" name="Текст 53">
            <a:extLst>
              <a:ext uri="{FF2B5EF4-FFF2-40B4-BE49-F238E27FC236}">
                <a16:creationId xmlns:a16="http://schemas.microsoft.com/office/drawing/2014/main" id="{0194043E-7870-9353-0940-84093365A65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25747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0" name="Текст 53">
            <a:extLst>
              <a:ext uri="{FF2B5EF4-FFF2-40B4-BE49-F238E27FC236}">
                <a16:creationId xmlns:a16="http://schemas.microsoft.com/office/drawing/2014/main" id="{D2D0F521-3E24-3B42-5BC0-60827C17E78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2574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AF24B6E0-A4E9-4D30-D935-A36639B52B94}"/>
              </a:ext>
            </a:extLst>
          </p:cNvPr>
          <p:cNvSpPr/>
          <p:nvPr userDrawn="1"/>
        </p:nvSpPr>
        <p:spPr>
          <a:xfrm>
            <a:off x="6317288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54DAF0C8-F9D3-35CB-EB9B-61C2CCD5457B}"/>
              </a:ext>
            </a:extLst>
          </p:cNvPr>
          <p:cNvSpPr>
            <a:spLocks noChangeAspect="1"/>
          </p:cNvSpPr>
          <p:nvPr userDrawn="1"/>
        </p:nvSpPr>
        <p:spPr>
          <a:xfrm>
            <a:off x="8267137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64" name="Текст 53">
            <a:extLst>
              <a:ext uri="{FF2B5EF4-FFF2-40B4-BE49-F238E27FC236}">
                <a16:creationId xmlns:a16="http://schemas.microsoft.com/office/drawing/2014/main" id="{EF5062D6-2D59-B038-0635-38FDB781443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539428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5" name="Текст 53">
            <a:extLst>
              <a:ext uri="{FF2B5EF4-FFF2-40B4-BE49-F238E27FC236}">
                <a16:creationId xmlns:a16="http://schemas.microsoft.com/office/drawing/2014/main" id="{1A39BCCA-61AF-8C8D-CD23-974D3E358ED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53942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A9497831-BC3F-FC88-B22B-57B6FA0F0AA7}"/>
              </a:ext>
            </a:extLst>
          </p:cNvPr>
          <p:cNvSpPr/>
          <p:nvPr userDrawn="1"/>
        </p:nvSpPr>
        <p:spPr>
          <a:xfrm>
            <a:off x="9215471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8F0B681-172D-AF1C-234E-8E378E02118C}"/>
              </a:ext>
            </a:extLst>
          </p:cNvPr>
          <p:cNvSpPr>
            <a:spLocks noChangeAspect="1"/>
          </p:cNvSpPr>
          <p:nvPr userDrawn="1"/>
        </p:nvSpPr>
        <p:spPr>
          <a:xfrm>
            <a:off x="11165320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69" name="Текст 53">
            <a:extLst>
              <a:ext uri="{FF2B5EF4-FFF2-40B4-BE49-F238E27FC236}">
                <a16:creationId xmlns:a16="http://schemas.microsoft.com/office/drawing/2014/main" id="{82B00D48-D359-67C9-9798-093C8F43AD5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449787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0" name="Текст 53">
            <a:extLst>
              <a:ext uri="{FF2B5EF4-FFF2-40B4-BE49-F238E27FC236}">
                <a16:creationId xmlns:a16="http://schemas.microsoft.com/office/drawing/2014/main" id="{85AC353C-7A8D-C9D0-97CB-23CBAC47F5A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4978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5CA34C16-29FD-4230-02A8-81B117C53FF5}"/>
              </a:ext>
            </a:extLst>
          </p:cNvPr>
          <p:cNvSpPr/>
          <p:nvPr userDrawn="1"/>
        </p:nvSpPr>
        <p:spPr>
          <a:xfrm>
            <a:off x="520922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0A9B1CEF-87A8-60CE-4366-9A5E394EFE74}"/>
              </a:ext>
            </a:extLst>
          </p:cNvPr>
          <p:cNvSpPr>
            <a:spLocks noChangeAspect="1"/>
          </p:cNvSpPr>
          <p:nvPr userDrawn="1"/>
        </p:nvSpPr>
        <p:spPr>
          <a:xfrm>
            <a:off x="2470771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74" name="Текст 53">
            <a:extLst>
              <a:ext uri="{FF2B5EF4-FFF2-40B4-BE49-F238E27FC236}">
                <a16:creationId xmlns:a16="http://schemas.microsoft.com/office/drawing/2014/main" id="{2C27F2DE-8CB4-9F67-EDEE-1F48AE94E29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5238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5" name="Текст 53">
            <a:extLst>
              <a:ext uri="{FF2B5EF4-FFF2-40B4-BE49-F238E27FC236}">
                <a16:creationId xmlns:a16="http://schemas.microsoft.com/office/drawing/2014/main" id="{2ADF5DE8-A636-EF28-C6E1-D5E408DF96F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523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EA29BB32-CA50-213F-598D-E8CE08D735F9}"/>
              </a:ext>
            </a:extLst>
          </p:cNvPr>
          <p:cNvSpPr/>
          <p:nvPr userDrawn="1"/>
        </p:nvSpPr>
        <p:spPr>
          <a:xfrm>
            <a:off x="3419105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B78391CB-79F8-B87A-75B2-C0CA52DB05B4}"/>
              </a:ext>
            </a:extLst>
          </p:cNvPr>
          <p:cNvSpPr>
            <a:spLocks noChangeAspect="1"/>
          </p:cNvSpPr>
          <p:nvPr userDrawn="1"/>
        </p:nvSpPr>
        <p:spPr>
          <a:xfrm>
            <a:off x="5368954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sp>
        <p:nvSpPr>
          <p:cNvPr id="79" name="Текст 53">
            <a:extLst>
              <a:ext uri="{FF2B5EF4-FFF2-40B4-BE49-F238E27FC236}">
                <a16:creationId xmlns:a16="http://schemas.microsoft.com/office/drawing/2014/main" id="{29A5EC6B-C0E5-78B2-9B32-C8B9164D09D4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625747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0" name="Текст 53">
            <a:extLst>
              <a:ext uri="{FF2B5EF4-FFF2-40B4-BE49-F238E27FC236}">
                <a16:creationId xmlns:a16="http://schemas.microsoft.com/office/drawing/2014/main" id="{594BC083-A891-DEE6-5FF1-59DC0044DAA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574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CC6252C-A3F2-57A0-F8C5-8403CE0705A4}"/>
              </a:ext>
            </a:extLst>
          </p:cNvPr>
          <p:cNvSpPr/>
          <p:nvPr userDrawn="1"/>
        </p:nvSpPr>
        <p:spPr>
          <a:xfrm>
            <a:off x="6317288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4BFCFB3F-A6CA-52E2-5134-46350F514147}"/>
              </a:ext>
            </a:extLst>
          </p:cNvPr>
          <p:cNvSpPr>
            <a:spLocks noChangeAspect="1"/>
          </p:cNvSpPr>
          <p:nvPr userDrawn="1"/>
        </p:nvSpPr>
        <p:spPr>
          <a:xfrm>
            <a:off x="8267137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07</a:t>
            </a:r>
          </a:p>
        </p:txBody>
      </p:sp>
      <p:sp>
        <p:nvSpPr>
          <p:cNvPr id="84" name="Текст 53">
            <a:extLst>
              <a:ext uri="{FF2B5EF4-FFF2-40B4-BE49-F238E27FC236}">
                <a16:creationId xmlns:a16="http://schemas.microsoft.com/office/drawing/2014/main" id="{87B2D0D9-EAA4-3CC6-B583-F78823322A7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539428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5" name="Текст 53">
            <a:extLst>
              <a:ext uri="{FF2B5EF4-FFF2-40B4-BE49-F238E27FC236}">
                <a16:creationId xmlns:a16="http://schemas.microsoft.com/office/drawing/2014/main" id="{2B5B88C0-9566-18B3-C85F-64AD84D8F910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53942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E043C838-EEA0-6234-3B93-38F4FDE8E48D}"/>
              </a:ext>
            </a:extLst>
          </p:cNvPr>
          <p:cNvSpPr/>
          <p:nvPr userDrawn="1"/>
        </p:nvSpPr>
        <p:spPr>
          <a:xfrm>
            <a:off x="9215471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9A3066F-FC70-F487-310A-84DC1C8225BA}"/>
              </a:ext>
            </a:extLst>
          </p:cNvPr>
          <p:cNvSpPr>
            <a:spLocks noChangeAspect="1"/>
          </p:cNvSpPr>
          <p:nvPr userDrawn="1"/>
        </p:nvSpPr>
        <p:spPr>
          <a:xfrm>
            <a:off x="11165320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08</a:t>
            </a:r>
          </a:p>
        </p:txBody>
      </p:sp>
      <p:sp>
        <p:nvSpPr>
          <p:cNvPr id="89" name="Текст 53">
            <a:extLst>
              <a:ext uri="{FF2B5EF4-FFF2-40B4-BE49-F238E27FC236}">
                <a16:creationId xmlns:a16="http://schemas.microsoft.com/office/drawing/2014/main" id="{17E17090-97A9-4FB9-B86A-4393EDD16FBE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449787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0" name="Текст 53">
            <a:extLst>
              <a:ext uri="{FF2B5EF4-FFF2-40B4-BE49-F238E27FC236}">
                <a16:creationId xmlns:a16="http://schemas.microsoft.com/office/drawing/2014/main" id="{1E05233F-8C33-8D47-242D-3714768E580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944978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2827306-769A-5DF1-EC10-9E7D92D2A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3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нимание_текст_текст вблоке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646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61D4C-E6E9-C83D-C332-893503464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443038"/>
            <a:ext cx="10417175" cy="6207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Важный текст в 2 строки со знаком слева</a:t>
            </a:r>
            <a:br>
              <a:rPr lang="ru-RU" dirty="0"/>
            </a:br>
            <a:r>
              <a:rPr lang="ru-RU" dirty="0"/>
              <a:t>Важный текст в 2 строки со знаком слева</a:t>
            </a:r>
            <a:endParaRPr lang="en-RU" dirty="0"/>
          </a:p>
        </p:txBody>
      </p:sp>
      <p:grpSp>
        <p:nvGrpSpPr>
          <p:cNvPr id="5" name="Группа 22">
            <a:extLst>
              <a:ext uri="{FF2B5EF4-FFF2-40B4-BE49-F238E27FC236}">
                <a16:creationId xmlns:a16="http://schemas.microsoft.com/office/drawing/2014/main" id="{3E67AEC7-8694-F3D7-1D52-F1A18DD593C4}"/>
              </a:ext>
            </a:extLst>
          </p:cNvPr>
          <p:cNvGrpSpPr/>
          <p:nvPr userDrawn="1"/>
        </p:nvGrpSpPr>
        <p:grpSpPr>
          <a:xfrm>
            <a:off x="515938" y="1528839"/>
            <a:ext cx="476883" cy="440395"/>
            <a:chOff x="6075758" y="1722804"/>
            <a:chExt cx="145464" cy="134334"/>
          </a:xfrm>
        </p:grpSpPr>
        <p:pic>
          <p:nvPicPr>
            <p:cNvPr id="6" name="Рисунок 23">
              <a:extLst>
                <a:ext uri="{FF2B5EF4-FFF2-40B4-BE49-F238E27FC236}">
                  <a16:creationId xmlns:a16="http://schemas.microsoft.com/office/drawing/2014/main" id="{43DF2E83-8492-E576-9929-29B7E788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75758" y="1722804"/>
              <a:ext cx="145464" cy="1322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8A62E8-65B6-B1A0-A8B3-CB591BE96452}"/>
                </a:ext>
              </a:extLst>
            </p:cNvPr>
            <p:cNvSpPr txBox="1"/>
            <p:nvPr/>
          </p:nvSpPr>
          <p:spPr>
            <a:xfrm>
              <a:off x="6130857" y="1744481"/>
              <a:ext cx="31783" cy="11265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  <a:cs typeface="+mn-cs"/>
                </a:rPr>
                <a:t>!</a:t>
              </a:r>
            </a:p>
          </p:txBody>
        </p:sp>
      </p:grpSp>
      <p:cxnSp>
        <p:nvCxnSpPr>
          <p:cNvPr id="8" name="Прямая соединительная линия 25">
            <a:extLst>
              <a:ext uri="{FF2B5EF4-FFF2-40B4-BE49-F238E27FC236}">
                <a16:creationId xmlns:a16="http://schemas.microsoft.com/office/drawing/2014/main" id="{2B269F6F-4E3D-2756-1BEA-442DB901C1F4}"/>
              </a:ext>
            </a:extLst>
          </p:cNvPr>
          <p:cNvCxnSpPr>
            <a:cxnSpLocks/>
          </p:cNvCxnSpPr>
          <p:nvPr userDrawn="1"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8BDB6-3117-67AD-286C-59486C20C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673350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D96136C-A311-F482-30FB-C53ACCAF33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81" y="3112965"/>
            <a:ext cx="4157662" cy="54451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en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AB6114-F74D-ADE0-5219-5A8113A4B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884613"/>
            <a:ext cx="3935150" cy="2532062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18" name="Скругленный прямоугольник 34">
            <a:extLst>
              <a:ext uri="{FF2B5EF4-FFF2-40B4-BE49-F238E27FC236}">
                <a16:creationId xmlns:a16="http://schemas.microsoft.com/office/drawing/2014/main" id="{2F3612BD-FAE7-C0CC-87A6-A722580AC2A1}"/>
              </a:ext>
            </a:extLst>
          </p:cNvPr>
          <p:cNvSpPr/>
          <p:nvPr userDrawn="1"/>
        </p:nvSpPr>
        <p:spPr>
          <a:xfrm>
            <a:off x="4649512" y="2245881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D2F002-5D5F-010C-7AE6-DB8ED134D7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13723" y="2388394"/>
            <a:ext cx="625938" cy="5699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800" b="0" i="0">
                <a:latin typeface="SB Sans Display Light" panose="020B0303040504020204" pitchFamily="34" charset="0"/>
              </a:defRPr>
            </a:lvl1pPr>
          </a:lstStyle>
          <a:p>
            <a:r>
              <a:rPr lang="ru-RU"/>
              <a:t>иконка</a:t>
            </a:r>
            <a:endParaRPr lang="en-RU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2BC9930-E4EB-75DD-2E6D-98B9AAFDDF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7483" y="2951439"/>
            <a:ext cx="5643036" cy="28428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ru-RU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226F5EB-A74C-F43E-20A7-59C864D1F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925" y="2444673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0B505D0C-7495-9FD1-A40D-FB3FA5975A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07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серый_чёр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0BE977-486E-31D4-3883-2D13E178D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E3FF189-4248-9811-96BB-0C802870F0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09455D9F-9571-1DA6-0F2D-82291560E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3ED8BC3D-F088-C71A-F57D-CF68473B3A3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1795057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73152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57575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9FD2D-977F-2472-F31A-095FF6D5A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23CD61-26C0-73A4-BF95-4F04150E6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C49ED-D49F-861C-B868-CF1F5983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E480E-C232-7D4D-A290-CF2257ED6B7C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1A3BE6-56B3-12BB-787F-DD0DCDE4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61332E-4AD4-CD0C-1C91-524FD1E3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B03C-8232-7248-9981-FF619A7A2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65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B74AE4-DA72-C265-8FE6-510F333ED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376" y="602890"/>
            <a:ext cx="2099891" cy="2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8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418">
          <p15:clr>
            <a:srgbClr val="FBAE40"/>
          </p15:clr>
        </p15:guide>
        <p15:guide id="3" pos="5488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5B2826-0B25-C4AE-DE0B-ECEE27E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376" y="602890"/>
            <a:ext cx="2099891" cy="2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58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с по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none" lIns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58" y="967706"/>
            <a:ext cx="1674497" cy="341632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EAE93387-3609-1E6B-81ED-20E0FD43DF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91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9F0EC78-E1D1-AC45-F528-957A46724A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9455BD5-C818-8EE7-DD8E-EC7E464C9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DC8B4B6-9358-2A24-1D90-2996D4FFD7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3841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с подзаголовком_чёр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0BE977-486E-31D4-3883-2D13E178D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E3FF189-4248-9811-96BB-0C802870F0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3ED8BC3D-F088-C71A-F57D-CF68473B3A3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CC1A0C0-EC70-CEAE-FAE0-8B190D8F0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33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0F0C8E-182E-28D9-10BF-3E0F5E1AC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94" y="382064"/>
            <a:ext cx="4552849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00654" y="1825625"/>
            <a:ext cx="4552849" cy="3740986"/>
          </a:xfrm>
          <a:prstGeom prst="rect">
            <a:avLst/>
          </a:prstGeom>
        </p:spPr>
        <p:txBody>
          <a:bodyPr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EC36156A-533D-1943-F2B3-0204311B814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16794" y="1003991"/>
            <a:ext cx="2733441" cy="341632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8F3E20B7-8766-EE84-1715-239EA5433A3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22617" y="6358614"/>
            <a:ext cx="6030433" cy="2169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2220640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orient="horz" pos="67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ложка_1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FE5FA-9878-19AB-2F82-96A6600BA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2532A9-0319-8FA2-54B5-C49BBE865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226"/>
          <a:stretch/>
        </p:blipFill>
        <p:spPr>
          <a:xfrm>
            <a:off x="4484901" y="0"/>
            <a:ext cx="7707099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CF5824-0B65-DFAA-2405-836656E7D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B8602A8-63DD-E798-8F08-F7D03BC13D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bg1">
                    <a:lumMod val="85000"/>
                  </a:schemeClr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8162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0F0C8E-182E-28D9-10BF-3E0F5E1AC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94" y="382064"/>
            <a:ext cx="4552849" cy="590931"/>
          </a:xfrm>
        </p:spPr>
        <p:txBody>
          <a:bodyPr wrap="square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6794" y="1003991"/>
            <a:ext cx="2733441" cy="341632"/>
          </a:xfrm>
        </p:spPr>
        <p:txBody>
          <a:bodyPr wrap="none" anchor="b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2617" y="6358614"/>
            <a:ext cx="6030433" cy="216982"/>
          </a:xfrm>
        </p:spPr>
        <p:txBody>
          <a:bodyPr wrap="square" anchor="b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272787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orient="horz" pos="67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rcRect l="460" t="477" r="459" b="4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00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1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FE5FA-9878-19AB-2F82-96A6600BA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D263E8C4-1DC4-F408-65CB-738948E755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2532A9-0319-8FA2-54B5-C49BBE865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5226"/>
          <a:stretch/>
        </p:blipFill>
        <p:spPr>
          <a:xfrm>
            <a:off x="4484901" y="0"/>
            <a:ext cx="7707099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CF5824-0B65-DFAA-2405-836656E7D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B8602A8-63DD-E798-8F08-F7D03BC13D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bg1">
                    <a:lumMod val="85000"/>
                  </a:schemeClr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76838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2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84A23-B5EC-1190-64BF-ED7F54795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5530E9-33EE-8AAE-22F1-6191798C34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A12095-048B-63EE-C092-579209CA4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5FE23E2-5477-C7D1-DBC5-2CAD58A43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80108202-B388-D4DB-CA80-A90F8EB150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80833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9F0EC78-E1D1-AC45-F528-957A46724A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9455BD5-C818-8EE7-DD8E-EC7E464C9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DC8B4B6-9358-2A24-1D90-2996D4FFD7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4961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5">
    <p:bg>
      <p:bgPr>
        <a:solidFill>
          <a:srgbClr val="939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4DB51-BBFD-C56F-91E1-E70167444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E5D7A6-F55B-0FEB-830B-4EDC5F94F0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5235C30-54B4-4D20-8530-0FFB80C40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423761D9-51E0-7B3F-F0A4-B6FD009C21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823C7F3A-1AD9-01A8-E74F-C249FA5E1A6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8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2E577AA5-8D58-E9DC-E89C-DF276B72344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6952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3761F3E1-0C06-5DFC-95AD-DF00A82EB41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3275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B3921515-D107-C7F1-7124-A9FA20AD858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9599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7E580485-67CD-C4C7-91C3-923A7313AA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6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2798D-AA7D-2A0B-D7E0-69A92B78E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B965D2-2BE4-E100-954A-0EFECD3C51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5235C30-54B4-4D20-8530-0FFB80C4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2738073"/>
            <a:ext cx="4368183" cy="1253402"/>
          </a:xfrm>
          <a:prstGeom prst="rect">
            <a:avLst/>
          </a:prstGeom>
        </p:spPr>
        <p:txBody>
          <a:bodyPr wrap="square" lIns="0" tIns="72000" rIns="0" bIns="72000" anchor="t" anchorCtr="0">
            <a:spAutoFit/>
          </a:bodyPr>
          <a:lstStyle>
            <a:lvl1pPr>
              <a:defRPr sz="4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423761D9-51E0-7B3F-F0A4-B6FD009C21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96" y="4222190"/>
            <a:ext cx="3972241" cy="533205"/>
          </a:xfrm>
          <a:prstGeom prst="rect">
            <a:avLst/>
          </a:prstGeom>
        </p:spPr>
        <p:txBody>
          <a:bodyPr wrap="square" lIns="0" tIns="72000" rIns="0" bIns="72000" anchor="t" anchorCtr="0">
            <a:sp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3991A-DA2F-FB04-62C4-56F0A8FE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0537"/>
          <a:stretch/>
        </p:blipFill>
        <p:spPr>
          <a:xfrm>
            <a:off x="4650630" y="1894309"/>
            <a:ext cx="7039822" cy="4050790"/>
          </a:xfrm>
          <a:prstGeom prst="roundRect">
            <a:avLst>
              <a:gd name="adj" fmla="val 1951"/>
            </a:avLst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785150-6821-3A03-921C-06B4C15E95BD}"/>
              </a:ext>
            </a:extLst>
          </p:cNvPr>
          <p:cNvGrpSpPr/>
          <p:nvPr userDrawn="1"/>
        </p:nvGrpSpPr>
        <p:grpSpPr>
          <a:xfrm>
            <a:off x="7892679" y="1929180"/>
            <a:ext cx="769507" cy="200055"/>
            <a:chOff x="7027863" y="1304925"/>
            <a:chExt cx="769507" cy="200055"/>
          </a:xfrm>
        </p:grpSpPr>
        <p:sp>
          <p:nvSpPr>
            <p:cNvPr id="7" name="TextBox 6" hidden="1">
              <a:extLst>
                <a:ext uri="{FF2B5EF4-FFF2-40B4-BE49-F238E27FC236}">
                  <a16:creationId xmlns:a16="http://schemas.microsoft.com/office/drawing/2014/main" id="{8C6FFBA0-0928-D8D4-D69F-271EA1AA2DEA}"/>
                </a:ext>
              </a:extLst>
            </p:cNvPr>
            <p:cNvSpPr txBox="1"/>
            <p:nvPr/>
          </p:nvSpPr>
          <p:spPr>
            <a:xfrm>
              <a:off x="7027863" y="1304925"/>
              <a:ext cx="7695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err="1">
                  <a:solidFill>
                    <a:schemeClr val="bg1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sberbank</a:t>
              </a:r>
              <a:r>
                <a:rPr lang="en-RU" sz="700">
                  <a:solidFill>
                    <a:schemeClr val="bg1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.com</a:t>
              </a:r>
            </a:p>
          </p:txBody>
        </p:sp>
        <p:pic>
          <p:nvPicPr>
            <p:cNvPr id="8" name="Graphic 7" hidden="1">
              <a:extLst>
                <a:ext uri="{FF2B5EF4-FFF2-40B4-BE49-F238E27FC236}">
                  <a16:creationId xmlns:a16="http://schemas.microsoft.com/office/drawing/2014/main" id="{66929581-9908-AF13-2DD3-D8243E16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63" y="1369913"/>
              <a:ext cx="54505" cy="70078"/>
            </a:xfrm>
            <a:prstGeom prst="rect">
              <a:avLst/>
            </a:prstGeom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232069-A86B-562B-15D1-5E6E46E03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4856" y="1939862"/>
            <a:ext cx="2873829" cy="200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" b="0" i="0">
                <a:solidFill>
                  <a:schemeClr val="bg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en-GB" dirty="0" err="1"/>
              <a:t>Site.com</a:t>
            </a:r>
            <a:endParaRPr lang="en-RU" dirty="0"/>
          </a:p>
        </p:txBody>
      </p:sp>
      <p:sp>
        <p:nvSpPr>
          <p:cNvPr id="10" name="Picture Placeholder 27">
            <a:extLst>
              <a:ext uri="{FF2B5EF4-FFF2-40B4-BE49-F238E27FC236}">
                <a16:creationId xmlns:a16="http://schemas.microsoft.com/office/drawing/2014/main" id="{49016F0A-4E93-2E42-505E-0FC0E9442C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52410" y="2172741"/>
            <a:ext cx="7023653" cy="3772358"/>
          </a:xfrm>
          <a:custGeom>
            <a:avLst/>
            <a:gdLst>
              <a:gd name="connsiteX0" fmla="*/ 1964 w 7021751"/>
              <a:gd name="connsiteY0" fmla="*/ 0 h 4716727"/>
              <a:gd name="connsiteX1" fmla="*/ 90905 w 7021751"/>
              <a:gd name="connsiteY1" fmla="*/ 0 h 4716727"/>
              <a:gd name="connsiteX2" fmla="*/ 6934486 w 7021751"/>
              <a:gd name="connsiteY2" fmla="*/ 0 h 4716727"/>
              <a:gd name="connsiteX3" fmla="*/ 7021751 w 7021751"/>
              <a:gd name="connsiteY3" fmla="*/ 0 h 4716727"/>
              <a:gd name="connsiteX4" fmla="*/ 7021751 w 7021751"/>
              <a:gd name="connsiteY4" fmla="*/ 4644558 h 4716727"/>
              <a:gd name="connsiteX5" fmla="*/ 7018247 w 7021751"/>
              <a:gd name="connsiteY5" fmla="*/ 4661912 h 4716727"/>
              <a:gd name="connsiteX6" fmla="*/ 6969870 w 7021751"/>
              <a:gd name="connsiteY6" fmla="*/ 4710289 h 4716727"/>
              <a:gd name="connsiteX7" fmla="*/ 6937983 w 7021751"/>
              <a:gd name="connsiteY7" fmla="*/ 4716727 h 4716727"/>
              <a:gd name="connsiteX8" fmla="*/ 87409 w 7021751"/>
              <a:gd name="connsiteY8" fmla="*/ 4716727 h 4716727"/>
              <a:gd name="connsiteX9" fmla="*/ 55521 w 7021751"/>
              <a:gd name="connsiteY9" fmla="*/ 4710289 h 4716727"/>
              <a:gd name="connsiteX10" fmla="*/ 0 w 7021751"/>
              <a:gd name="connsiteY10" fmla="*/ 4626528 h 4716727"/>
              <a:gd name="connsiteX11" fmla="*/ 0 w 7021751"/>
              <a:gd name="connsiteY11" fmla="*/ 90905 h 4716727"/>
              <a:gd name="connsiteX12" fmla="*/ 1964 w 7021751"/>
              <a:gd name="connsiteY12" fmla="*/ 81177 h 471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21751" h="4716727">
                <a:moveTo>
                  <a:pt x="1964" y="0"/>
                </a:moveTo>
                <a:lnTo>
                  <a:pt x="90905" y="0"/>
                </a:lnTo>
                <a:lnTo>
                  <a:pt x="6934486" y="0"/>
                </a:lnTo>
                <a:lnTo>
                  <a:pt x="7021751" y="0"/>
                </a:lnTo>
                <a:lnTo>
                  <a:pt x="7021751" y="4644558"/>
                </a:lnTo>
                <a:lnTo>
                  <a:pt x="7018247" y="4661912"/>
                </a:lnTo>
                <a:cubicBezTo>
                  <a:pt x="7009047" y="4683664"/>
                  <a:pt x="6991622" y="4701089"/>
                  <a:pt x="6969870" y="4710289"/>
                </a:cubicBezTo>
                <a:lnTo>
                  <a:pt x="6937983" y="4716727"/>
                </a:lnTo>
                <a:lnTo>
                  <a:pt x="87409" y="4716727"/>
                </a:lnTo>
                <a:lnTo>
                  <a:pt x="55521" y="4710289"/>
                </a:lnTo>
                <a:cubicBezTo>
                  <a:pt x="22894" y="4696489"/>
                  <a:pt x="0" y="4664182"/>
                  <a:pt x="0" y="4626528"/>
                </a:cubicBezTo>
                <a:lnTo>
                  <a:pt x="0" y="90905"/>
                </a:lnTo>
                <a:lnTo>
                  <a:pt x="1964" y="811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r>
              <a:rPr lang="ru-RU"/>
              <a:t>Ваш сайт</a:t>
            </a:r>
            <a:endParaRPr lang="en-RU"/>
          </a:p>
        </p:txBody>
      </p:sp>
      <p:pic>
        <p:nvPicPr>
          <p:cNvPr id="11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8C311D5B-6B10-47A9-C840-6E7FF19EE4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F3836804-74CB-A884-E3E8-5F8E4F74AFB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8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08DE885C-34A9-0736-60DE-98CB478075C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6952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FD431D9B-9080-0FAE-5CAF-2B5A33351E3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3275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6FBC227-833D-A8A4-2217-685D689EC7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9599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5085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5">
    <p:bg>
      <p:bgPr>
        <a:solidFill>
          <a:srgbClr val="939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4DB51-BBFD-C56F-91E1-E70167444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E5D7A6-F55B-0FEB-830B-4EDC5F94F0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5235C30-54B4-4D20-8530-0FFB80C40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511353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8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423761D9-51E0-7B3F-F0A4-B6FD009C21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5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823C7F3A-1AD9-01A8-E74F-C249FA5E1A6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8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2E577AA5-8D58-E9DC-E89C-DF276B72344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6952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3761F3E1-0C06-5DFC-95AD-DF00A82EB41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3275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B3921515-D107-C7F1-7124-A9FA20AD858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9599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7E580485-67CD-C4C7-91C3-923A7313AA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7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финал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" action="ppaction://noaction"/>
            <a:extLst>
              <a:ext uri="{FF2B5EF4-FFF2-40B4-BE49-F238E27FC236}">
                <a16:creationId xmlns:a16="http://schemas.microsoft.com/office/drawing/2014/main" id="{4C827378-A7FF-EDF4-2173-4E978D46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7089" y="1728261"/>
            <a:ext cx="2837823" cy="3824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1D129B1-D1EA-697A-41AD-EFE4AC3B779E}"/>
              </a:ext>
            </a:extLst>
          </p:cNvPr>
          <p:cNvSpPr/>
          <p:nvPr/>
        </p:nvSpPr>
        <p:spPr>
          <a:xfrm>
            <a:off x="5216161" y="4350897"/>
            <a:ext cx="1759678" cy="690466"/>
          </a:xfrm>
          <a:prstGeom prst="roundRect">
            <a:avLst>
              <a:gd name="adj" fmla="val 5119"/>
            </a:avLst>
          </a:prstGeom>
          <a:solidFill>
            <a:schemeClr val="accent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8757F-D292-DF7A-DC76-A4D8D1405473}"/>
              </a:ext>
            </a:extLst>
          </p:cNvPr>
          <p:cNvSpPr txBox="1"/>
          <p:nvPr userDrawn="1"/>
        </p:nvSpPr>
        <p:spPr>
          <a:xfrm>
            <a:off x="5711207" y="4511464"/>
            <a:ext cx="769587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 marL="0" marR="0" lvl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buFont typeface="Arial"/>
              <a:defRPr sz="1500" spc="-50">
                <a:solidFill>
                  <a:srgbClr val="323F48"/>
                </a:solidFill>
                <a:latin typeface="SB Sans Display Light" panose="020B0303040504020204" pitchFamily="34" charset="0"/>
              </a:defRPr>
            </a:lvl1pPr>
            <a:lvl2pPr lvl="1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2pPr>
            <a:lvl3pPr lvl="2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3pPr>
            <a:lvl4pPr lvl="3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4pPr>
            <a:lvl5pPr lvl="4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5pPr>
            <a:lvl6pPr lvl="5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6pPr>
            <a:lvl7pPr lvl="6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7pPr>
            <a:lvl8pPr lvl="7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8pPr>
            <a:lvl9pPr lvl="8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9143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-6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Text" panose="020B0503040504020204" pitchFamily="34" charset="0"/>
                <a:sym typeface="Arial"/>
              </a:rPr>
              <a:t>2024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B0D8D15-7819-DE13-0CF7-A1329B44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76" y="2575215"/>
            <a:ext cx="455284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44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3002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по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58" y="967706"/>
            <a:ext cx="1674497" cy="341632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EAE93387-3609-1E6B-81ED-20E0FD43DF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8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на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451AC69-0FB4-4C53-BE68-23F262402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764875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B8C1EA8-29B6-3EF8-BBD8-A34CECDAE7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312" y="371055"/>
            <a:ext cx="1664879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/>
              <a:t>Надзаголовок</a:t>
            </a:r>
            <a:endParaRPr lang="ru-RU" dirty="0"/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AD003F1-DD6A-69FA-B7CD-C69CE38E3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84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4AB4AB7-D086-60EC-4F86-FEAD7D1E51F5}"/>
              </a:ext>
            </a:extLst>
          </p:cNvPr>
          <p:cNvSpPr/>
          <p:nvPr userDrawn="1"/>
        </p:nvSpPr>
        <p:spPr>
          <a:xfrm>
            <a:off x="4649512" y="2245881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4EF6ADC-C94F-E00B-2B60-F356116041DC}"/>
              </a:ext>
            </a:extLst>
          </p:cNvPr>
          <p:cNvCxnSpPr>
            <a:cxnSpLocks/>
          </p:cNvCxnSpPr>
          <p:nvPr userDrawn="1"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id="{582267E8-06C6-99B0-F7C5-259DE334A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9661" y="2513538"/>
            <a:ext cx="1983235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FEC27975-B680-8E48-B8E4-BD6F176ACE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661" y="3012301"/>
            <a:ext cx="3299301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13750" indent="-213750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Основной текст с буллитами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498D740D-FB27-09A8-7F13-EA5DE9105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42" y="2513538"/>
            <a:ext cx="1890902" cy="3693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853D0392-29B0-979F-F7B0-E4D022F6A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766" y="3012301"/>
            <a:ext cx="2907206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Текст на две-три строчки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7A2C47D1-AAD5-9ED9-9870-8FA1F9D3F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190" y="3962560"/>
            <a:ext cx="3264355" cy="132036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213750" indent="-213750">
              <a:spcBef>
                <a:spcPts val="0"/>
              </a:spcBef>
              <a:spcAft>
                <a:spcPts val="600"/>
              </a:spcAft>
              <a:buClr>
                <a:srgbClr val="44E1B6"/>
              </a:buClr>
              <a:buSzPct val="140000"/>
              <a:buFont typeface="Arial" panose="020B0604020202020204" pitchFamily="34" charset="0"/>
              <a:buChar char="•"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Менее важный текст</a:t>
            </a:r>
          </a:p>
          <a:p>
            <a:pPr lvl="0"/>
            <a:r>
              <a:rPr lang="ru-RU" dirty="0"/>
              <a:t>В формате буллитов</a:t>
            </a:r>
          </a:p>
          <a:p>
            <a:pPr lvl="0"/>
            <a:r>
              <a:rPr lang="ru-RU" dirty="0"/>
              <a:t>На четыре- пять строчек,</a:t>
            </a:r>
          </a:p>
          <a:p>
            <a:pPr lvl="0"/>
            <a:r>
              <a:rPr lang="ru-RU" dirty="0"/>
              <a:t>Возможно немного больше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28E07EEF-A08A-CB74-B928-DF28747462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7" y="1586438"/>
            <a:ext cx="749916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Важная информация, на которую необходимо обратить внимание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BDBDE5-C484-80C2-7A3F-14B54B4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1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id="{40B715A1-16FC-F6FA-8406-9CA04D1B364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5132" y="3872535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текста_3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657E84C-5857-B131-1B2D-D14D8657700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550" y="775642"/>
            <a:ext cx="4992053" cy="439368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2000">
                <a:solidFill>
                  <a:srgbClr val="ACB0B5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US" dirty="0"/>
              <a:t>PNG </a:t>
            </a:r>
            <a:r>
              <a:rPr lang="ru-RU" dirty="0"/>
              <a:t>картинка или схема. Таблица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D0CCA9-D94B-1DB8-757A-5B4B1B13B99A}"/>
              </a:ext>
            </a:extLst>
          </p:cNvPr>
          <p:cNvSpPr/>
          <p:nvPr userDrawn="1"/>
        </p:nvSpPr>
        <p:spPr>
          <a:xfrm>
            <a:off x="0" y="5169325"/>
            <a:ext cx="12192000" cy="168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25A52FC-F2EA-A9FE-A16A-20E07E20102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35132" y="2575746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текста_2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EAD535E-FAF8-8CC8-192E-DD15B1D94D0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35132" y="1278957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текста_1</a:t>
            </a:r>
          </a:p>
        </p:txBody>
      </p:sp>
      <p:pic>
        <p:nvPicPr>
          <p:cNvPr id="4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6B5A7CF-9993-9274-DD6D-9305FF25E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03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11398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345779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D690C34-26B8-B5A4-3B27-7D0BC4B638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8" y="1825625"/>
            <a:ext cx="11160095" cy="459105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7276FFA-2791-C8B7-C0BC-E8ED10911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99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а в заголовке + 3 таблиц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170D8-569B-2C26-0FEC-C77CD8E6B350}"/>
              </a:ext>
            </a:extLst>
          </p:cNvPr>
          <p:cNvSpPr/>
          <p:nvPr userDrawn="1"/>
        </p:nvSpPr>
        <p:spPr>
          <a:xfrm>
            <a:off x="1" y="7522"/>
            <a:ext cx="8210348" cy="684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D3A27000-234E-1D17-A514-E3B306D78C4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8508" y="3338941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445C4BBB-3D80-2A82-8A5F-3F0DB77D22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8" y="1525141"/>
            <a:ext cx="7294925" cy="130422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C58B2C7-09E5-2442-829A-43CD8CD0DF4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8508" y="3752524"/>
            <a:ext cx="7294925" cy="1573191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A61BF22B-EECF-6EE0-6787-251447FD9D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07263" y="2744118"/>
            <a:ext cx="3180293" cy="273120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345779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EB07708-B2D8-D388-4BE4-36C256E149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508" y="1123806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DD97658A-97E7-B288-628B-C65A8DC55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2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4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FCDF893-4E22-4A96-E3AC-F56F4A8A2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8309B7E3-AC78-4884-9AE2-786D14357E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AB61EE-202E-1B5F-F91B-F17BB95CA2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7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7C3974-A3D0-9797-981C-8F0BBF0CC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15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подзаголовок+контент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E9C110-F106-CB21-EC02-BFA9B5280396}"/>
              </a:ext>
            </a:extLst>
          </p:cNvPr>
          <p:cNvSpPr/>
          <p:nvPr userDrawn="1"/>
        </p:nvSpPr>
        <p:spPr>
          <a:xfrm>
            <a:off x="8850290" y="0"/>
            <a:ext cx="33323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73B3E5-7423-AAD0-4A7E-9A050070B60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5938" y="2002374"/>
            <a:ext cx="7841999" cy="3548194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BBCD74A-A12E-9347-7E47-802D07EA8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B0115-D483-6B7D-022B-D677ACC264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37DFEF34-0107-BB63-6B76-D8884A7CD02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5BC7D88-108F-3798-1AD0-6FF88B4F25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12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а + белый фон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8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12338C-6556-50B2-E5A6-D2EA178CBDF7}"/>
              </a:ext>
            </a:extLst>
          </p:cNvPr>
          <p:cNvSpPr/>
          <p:nvPr userDrawn="1"/>
        </p:nvSpPr>
        <p:spPr>
          <a:xfrm>
            <a:off x="7996150" y="0"/>
            <a:ext cx="41958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CB0B9BB-56E5-D585-6410-33C1417457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25732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139FD69A-6096-B1C9-A84C-AD6A73C91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5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6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2798D-AA7D-2A0B-D7E0-69A92B78E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B965D2-2BE4-E100-954A-0EFECD3C51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5235C30-54B4-4D20-8530-0FFB80C4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2738073"/>
            <a:ext cx="4368183" cy="1253402"/>
          </a:xfrm>
          <a:prstGeom prst="rect">
            <a:avLst/>
          </a:prstGeom>
        </p:spPr>
        <p:txBody>
          <a:bodyPr wrap="square" lIns="0" tIns="72000" rIns="0" bIns="72000" anchor="t" anchorCtr="0">
            <a:spAutoFit/>
          </a:bodyPr>
          <a:lstStyle>
            <a:lvl1pPr>
              <a:defRPr sz="4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423761D9-51E0-7B3F-F0A4-B6FD009C21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96" y="4222190"/>
            <a:ext cx="3972241" cy="533205"/>
          </a:xfrm>
          <a:prstGeom prst="rect">
            <a:avLst/>
          </a:prstGeom>
        </p:spPr>
        <p:txBody>
          <a:bodyPr wrap="square" lIns="0" tIns="72000" rIns="0" bIns="72000" anchor="t" anchorCtr="0">
            <a:sp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3991A-DA2F-FB04-62C4-56F0A8FE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0537"/>
          <a:stretch/>
        </p:blipFill>
        <p:spPr>
          <a:xfrm>
            <a:off x="4650630" y="1894309"/>
            <a:ext cx="7039822" cy="4050790"/>
          </a:xfrm>
          <a:prstGeom prst="roundRect">
            <a:avLst>
              <a:gd name="adj" fmla="val 1951"/>
            </a:avLst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785150-6821-3A03-921C-06B4C15E95BD}"/>
              </a:ext>
            </a:extLst>
          </p:cNvPr>
          <p:cNvGrpSpPr/>
          <p:nvPr userDrawn="1"/>
        </p:nvGrpSpPr>
        <p:grpSpPr>
          <a:xfrm>
            <a:off x="7892679" y="1929180"/>
            <a:ext cx="769507" cy="200055"/>
            <a:chOff x="7027863" y="1304925"/>
            <a:chExt cx="769507" cy="200055"/>
          </a:xfrm>
        </p:grpSpPr>
        <p:sp>
          <p:nvSpPr>
            <p:cNvPr id="7" name="TextBox 6" hidden="1">
              <a:extLst>
                <a:ext uri="{FF2B5EF4-FFF2-40B4-BE49-F238E27FC236}">
                  <a16:creationId xmlns:a16="http://schemas.microsoft.com/office/drawing/2014/main" id="{8C6FFBA0-0928-D8D4-D69F-271EA1AA2DEA}"/>
                </a:ext>
              </a:extLst>
            </p:cNvPr>
            <p:cNvSpPr txBox="1"/>
            <p:nvPr/>
          </p:nvSpPr>
          <p:spPr>
            <a:xfrm>
              <a:off x="7027863" y="1304925"/>
              <a:ext cx="7695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err="1">
                  <a:solidFill>
                    <a:schemeClr val="bg1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sberbank</a:t>
              </a:r>
              <a:r>
                <a:rPr lang="en-RU" sz="700">
                  <a:solidFill>
                    <a:schemeClr val="bg1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.com</a:t>
              </a:r>
            </a:p>
          </p:txBody>
        </p:sp>
        <p:pic>
          <p:nvPicPr>
            <p:cNvPr id="8" name="Graphic 7" hidden="1">
              <a:extLst>
                <a:ext uri="{FF2B5EF4-FFF2-40B4-BE49-F238E27FC236}">
                  <a16:creationId xmlns:a16="http://schemas.microsoft.com/office/drawing/2014/main" id="{66929581-9908-AF13-2DD3-D8243E16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63" y="1369913"/>
              <a:ext cx="54505" cy="70078"/>
            </a:xfrm>
            <a:prstGeom prst="rect">
              <a:avLst/>
            </a:prstGeom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232069-A86B-562B-15D1-5E6E46E03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4856" y="1939862"/>
            <a:ext cx="2873829" cy="200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" b="0" i="0">
                <a:solidFill>
                  <a:schemeClr val="bg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en-GB" dirty="0" err="1"/>
              <a:t>Site.com</a:t>
            </a:r>
            <a:endParaRPr lang="en-RU" dirty="0"/>
          </a:p>
        </p:txBody>
      </p:sp>
      <p:sp>
        <p:nvSpPr>
          <p:cNvPr id="10" name="Picture Placeholder 27">
            <a:extLst>
              <a:ext uri="{FF2B5EF4-FFF2-40B4-BE49-F238E27FC236}">
                <a16:creationId xmlns:a16="http://schemas.microsoft.com/office/drawing/2014/main" id="{49016F0A-4E93-2E42-505E-0FC0E9442C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52410" y="2172741"/>
            <a:ext cx="7023653" cy="3772358"/>
          </a:xfrm>
          <a:custGeom>
            <a:avLst/>
            <a:gdLst>
              <a:gd name="connsiteX0" fmla="*/ 1964 w 7021751"/>
              <a:gd name="connsiteY0" fmla="*/ 0 h 4716727"/>
              <a:gd name="connsiteX1" fmla="*/ 90905 w 7021751"/>
              <a:gd name="connsiteY1" fmla="*/ 0 h 4716727"/>
              <a:gd name="connsiteX2" fmla="*/ 6934486 w 7021751"/>
              <a:gd name="connsiteY2" fmla="*/ 0 h 4716727"/>
              <a:gd name="connsiteX3" fmla="*/ 7021751 w 7021751"/>
              <a:gd name="connsiteY3" fmla="*/ 0 h 4716727"/>
              <a:gd name="connsiteX4" fmla="*/ 7021751 w 7021751"/>
              <a:gd name="connsiteY4" fmla="*/ 4644558 h 4716727"/>
              <a:gd name="connsiteX5" fmla="*/ 7018247 w 7021751"/>
              <a:gd name="connsiteY5" fmla="*/ 4661912 h 4716727"/>
              <a:gd name="connsiteX6" fmla="*/ 6969870 w 7021751"/>
              <a:gd name="connsiteY6" fmla="*/ 4710289 h 4716727"/>
              <a:gd name="connsiteX7" fmla="*/ 6937983 w 7021751"/>
              <a:gd name="connsiteY7" fmla="*/ 4716727 h 4716727"/>
              <a:gd name="connsiteX8" fmla="*/ 87409 w 7021751"/>
              <a:gd name="connsiteY8" fmla="*/ 4716727 h 4716727"/>
              <a:gd name="connsiteX9" fmla="*/ 55521 w 7021751"/>
              <a:gd name="connsiteY9" fmla="*/ 4710289 h 4716727"/>
              <a:gd name="connsiteX10" fmla="*/ 0 w 7021751"/>
              <a:gd name="connsiteY10" fmla="*/ 4626528 h 4716727"/>
              <a:gd name="connsiteX11" fmla="*/ 0 w 7021751"/>
              <a:gd name="connsiteY11" fmla="*/ 90905 h 4716727"/>
              <a:gd name="connsiteX12" fmla="*/ 1964 w 7021751"/>
              <a:gd name="connsiteY12" fmla="*/ 81177 h 471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21751" h="4716727">
                <a:moveTo>
                  <a:pt x="1964" y="0"/>
                </a:moveTo>
                <a:lnTo>
                  <a:pt x="90905" y="0"/>
                </a:lnTo>
                <a:lnTo>
                  <a:pt x="6934486" y="0"/>
                </a:lnTo>
                <a:lnTo>
                  <a:pt x="7021751" y="0"/>
                </a:lnTo>
                <a:lnTo>
                  <a:pt x="7021751" y="4644558"/>
                </a:lnTo>
                <a:lnTo>
                  <a:pt x="7018247" y="4661912"/>
                </a:lnTo>
                <a:cubicBezTo>
                  <a:pt x="7009047" y="4683664"/>
                  <a:pt x="6991622" y="4701089"/>
                  <a:pt x="6969870" y="4710289"/>
                </a:cubicBezTo>
                <a:lnTo>
                  <a:pt x="6937983" y="4716727"/>
                </a:lnTo>
                <a:lnTo>
                  <a:pt x="87409" y="4716727"/>
                </a:lnTo>
                <a:lnTo>
                  <a:pt x="55521" y="4710289"/>
                </a:lnTo>
                <a:cubicBezTo>
                  <a:pt x="22894" y="4696489"/>
                  <a:pt x="0" y="4664182"/>
                  <a:pt x="0" y="4626528"/>
                </a:cubicBezTo>
                <a:lnTo>
                  <a:pt x="0" y="90905"/>
                </a:lnTo>
                <a:lnTo>
                  <a:pt x="1964" y="811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r>
              <a:rPr lang="ru-RU"/>
              <a:t>Ваш сайт</a:t>
            </a:r>
            <a:endParaRPr lang="en-RU"/>
          </a:p>
        </p:txBody>
      </p:sp>
      <p:pic>
        <p:nvPicPr>
          <p:cNvPr id="11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8C311D5B-6B10-47A9-C840-6E7FF19EE4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F3836804-74CB-A884-E3E8-5F8E4F74AFB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8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08DE885C-34A9-0736-60DE-98CB478075C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6952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FD431D9B-9080-0FAE-5CAF-2B5A33351E3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32759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6FBC227-833D-A8A4-2217-685D689EC7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95994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84018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белы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6662208" y="0"/>
            <a:ext cx="5529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370B19C-8A7F-768F-C063-15AC70BE9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A164FB1-2E39-E0CA-D7C3-47F0946636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6CAB7C1-C8B4-94A7-7179-F183079FA7A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216F396-75C0-55FB-A542-29B0FAB765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009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белый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5246077" y="0"/>
            <a:ext cx="69459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99EC602-3F64-E314-9099-37A351363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34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+ белый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0" y="0"/>
            <a:ext cx="6651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0D7DAF9-FA1A-6340-B059-7AEE2E12E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29F3480-33DF-392B-CE3F-806BA585AF9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8" y="967706"/>
            <a:ext cx="1674497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F00F100A-EB97-B17A-7A91-B372B22F658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8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8C3DC423-5395-0EAB-625D-B61E0C88C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9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верх-Белый низ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2533D7-FEAE-ACA2-52B3-935AB3F2E49A}"/>
              </a:ext>
            </a:extLst>
          </p:cNvPr>
          <p:cNvSpPr/>
          <p:nvPr userDrawn="1"/>
        </p:nvSpPr>
        <p:spPr>
          <a:xfrm>
            <a:off x="0" y="1472780"/>
            <a:ext cx="12192000" cy="538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7C1E54BA-A067-2740-E450-0E8BBF19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1E94160-4039-FA0B-4D77-E2AF62FDBCA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4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33ED2F3B-0F6B-0A52-6D19-C4B886EE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46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в 2 колонки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4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FFA2B17-D5EF-C5A0-432C-85195B4CD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C0E64E3-6F2F-D605-8051-5C890E068EE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57E48B-A221-8D1B-7A30-D12721F1077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7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6796AC94-7077-B51F-37C3-BF9EE0E0C2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15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58CAA53-DB3A-8649-3EE3-95F5851C67B0}"/>
              </a:ext>
            </a:extLst>
          </p:cNvPr>
          <p:cNvSpPr/>
          <p:nvPr userDrawn="1"/>
        </p:nvSpPr>
        <p:spPr>
          <a:xfrm>
            <a:off x="4357949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BF46D951-440A-BEA8-7039-DDCB8E79664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69240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A9F97BC6-2ECB-851D-B0BE-484060D2037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69240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 userDrawn="1"/>
        </p:nvSpPr>
        <p:spPr>
          <a:xfrm>
            <a:off x="520922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9F3AADFA-C8F0-38A0-2995-21F77918C82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2213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A21A3B40-107E-C251-4C08-FC0CDB14E53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2213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B4557E5-827B-D911-89F1-E7A8AE4AAA92}"/>
              </a:ext>
            </a:extLst>
          </p:cNvPr>
          <p:cNvSpPr/>
          <p:nvPr userDrawn="1"/>
        </p:nvSpPr>
        <p:spPr>
          <a:xfrm>
            <a:off x="8176755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C23E5ADF-4BF4-2AA3-4FB5-D7199DB676F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488046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26E0DF0D-92D9-BCB8-67D4-AE48ACE4A2D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488046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E253458-664A-201C-E500-F7C3737924E7}"/>
              </a:ext>
            </a:extLst>
          </p:cNvPr>
          <p:cNvSpPr>
            <a:spLocks noChangeAspect="1"/>
          </p:cNvSpPr>
          <p:nvPr userDrawn="1"/>
        </p:nvSpPr>
        <p:spPr>
          <a:xfrm>
            <a:off x="7223518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 userDrawn="1"/>
        </p:nvSpPr>
        <p:spPr>
          <a:xfrm>
            <a:off x="3386491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4928C03A-6D0D-95D5-5E99-145A91B7A01E}"/>
              </a:ext>
            </a:extLst>
          </p:cNvPr>
          <p:cNvSpPr>
            <a:spLocks noChangeAspect="1"/>
          </p:cNvSpPr>
          <p:nvPr userDrawn="1"/>
        </p:nvSpPr>
        <p:spPr>
          <a:xfrm>
            <a:off x="11042324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B68FFD96-900C-7C58-143F-799C17A65A9E}"/>
              </a:ext>
            </a:extLst>
          </p:cNvPr>
          <p:cNvSpPr/>
          <p:nvPr userDrawn="1"/>
        </p:nvSpPr>
        <p:spPr>
          <a:xfrm>
            <a:off x="4357949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4CECDA27-95AD-D740-FB04-D7E5344B412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69240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D75D91A4-7070-BF37-391E-A9F266BF5F6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669240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8EB1003E-446D-8961-C213-108F2B745D3A}"/>
              </a:ext>
            </a:extLst>
          </p:cNvPr>
          <p:cNvSpPr/>
          <p:nvPr userDrawn="1"/>
        </p:nvSpPr>
        <p:spPr>
          <a:xfrm>
            <a:off x="520922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13CEF693-FED6-ADC7-5919-F0A93DD7B33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2213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BAE41EA4-2739-FDCB-81C1-774B55CA43B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2213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6FDB18A-258D-38C0-72B6-5FC428CF02F7}"/>
              </a:ext>
            </a:extLst>
          </p:cNvPr>
          <p:cNvSpPr/>
          <p:nvPr userDrawn="1"/>
        </p:nvSpPr>
        <p:spPr>
          <a:xfrm>
            <a:off x="8176755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071EDEB4-8F87-F022-92CC-38790428363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488046" y="4456831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F1F57FE3-7ACD-7517-FC22-383348F77B2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8488046" y="5203806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342CF957-FDB5-BD55-4203-D042A41D59CD}"/>
              </a:ext>
            </a:extLst>
          </p:cNvPr>
          <p:cNvSpPr>
            <a:spLocks noChangeAspect="1"/>
          </p:cNvSpPr>
          <p:nvPr userDrawn="1"/>
        </p:nvSpPr>
        <p:spPr>
          <a:xfrm>
            <a:off x="7223518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EF354729-7EBB-8526-B31D-A41B0E608050}"/>
              </a:ext>
            </a:extLst>
          </p:cNvPr>
          <p:cNvSpPr>
            <a:spLocks noChangeAspect="1"/>
          </p:cNvSpPr>
          <p:nvPr userDrawn="1"/>
        </p:nvSpPr>
        <p:spPr>
          <a:xfrm>
            <a:off x="3386491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81DAE116-6547-DF11-AA77-FA485BF199E6}"/>
              </a:ext>
            </a:extLst>
          </p:cNvPr>
          <p:cNvSpPr>
            <a:spLocks noChangeAspect="1"/>
          </p:cNvSpPr>
          <p:nvPr userDrawn="1"/>
        </p:nvSpPr>
        <p:spPr>
          <a:xfrm>
            <a:off x="11042324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D77CBD5-898C-558E-42A5-27E569394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81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 userDrawn="1"/>
        </p:nvSpPr>
        <p:spPr>
          <a:xfrm>
            <a:off x="520922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 userDrawn="1"/>
        </p:nvSpPr>
        <p:spPr>
          <a:xfrm>
            <a:off x="2470771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71AF0994-EE0C-931A-01E9-998267E951B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238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5" name="Текст 53">
            <a:extLst>
              <a:ext uri="{FF2B5EF4-FFF2-40B4-BE49-F238E27FC236}">
                <a16:creationId xmlns:a16="http://schemas.microsoft.com/office/drawing/2014/main" id="{0D9A41DE-5BA8-088C-79B0-D7630EC7D9B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523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5D16F426-0B1E-78EF-8C5F-6EC447A9B816}"/>
              </a:ext>
            </a:extLst>
          </p:cNvPr>
          <p:cNvSpPr/>
          <p:nvPr userDrawn="1"/>
        </p:nvSpPr>
        <p:spPr>
          <a:xfrm>
            <a:off x="3419105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138E5195-956A-B906-59E5-90190CD8C865}"/>
              </a:ext>
            </a:extLst>
          </p:cNvPr>
          <p:cNvSpPr>
            <a:spLocks noChangeAspect="1"/>
          </p:cNvSpPr>
          <p:nvPr userDrawn="1"/>
        </p:nvSpPr>
        <p:spPr>
          <a:xfrm>
            <a:off x="5368954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59" name="Текст 53">
            <a:extLst>
              <a:ext uri="{FF2B5EF4-FFF2-40B4-BE49-F238E27FC236}">
                <a16:creationId xmlns:a16="http://schemas.microsoft.com/office/drawing/2014/main" id="{0194043E-7870-9353-0940-84093365A65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25747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0" name="Текст 53">
            <a:extLst>
              <a:ext uri="{FF2B5EF4-FFF2-40B4-BE49-F238E27FC236}">
                <a16:creationId xmlns:a16="http://schemas.microsoft.com/office/drawing/2014/main" id="{D2D0F521-3E24-3B42-5BC0-60827C17E78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2574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AF24B6E0-A4E9-4D30-D935-A36639B52B94}"/>
              </a:ext>
            </a:extLst>
          </p:cNvPr>
          <p:cNvSpPr/>
          <p:nvPr userDrawn="1"/>
        </p:nvSpPr>
        <p:spPr>
          <a:xfrm>
            <a:off x="6317288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54DAF0C8-F9D3-35CB-EB9B-61C2CCD5457B}"/>
              </a:ext>
            </a:extLst>
          </p:cNvPr>
          <p:cNvSpPr>
            <a:spLocks noChangeAspect="1"/>
          </p:cNvSpPr>
          <p:nvPr userDrawn="1"/>
        </p:nvSpPr>
        <p:spPr>
          <a:xfrm>
            <a:off x="8267137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64" name="Текст 53">
            <a:extLst>
              <a:ext uri="{FF2B5EF4-FFF2-40B4-BE49-F238E27FC236}">
                <a16:creationId xmlns:a16="http://schemas.microsoft.com/office/drawing/2014/main" id="{EF5062D6-2D59-B038-0635-38FDB781443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539428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5" name="Текст 53">
            <a:extLst>
              <a:ext uri="{FF2B5EF4-FFF2-40B4-BE49-F238E27FC236}">
                <a16:creationId xmlns:a16="http://schemas.microsoft.com/office/drawing/2014/main" id="{1A39BCCA-61AF-8C8D-CD23-974D3E358ED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53942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A9497831-BC3F-FC88-B22B-57B6FA0F0AA7}"/>
              </a:ext>
            </a:extLst>
          </p:cNvPr>
          <p:cNvSpPr/>
          <p:nvPr userDrawn="1"/>
        </p:nvSpPr>
        <p:spPr>
          <a:xfrm>
            <a:off x="9215471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8F0B681-172D-AF1C-234E-8E378E02118C}"/>
              </a:ext>
            </a:extLst>
          </p:cNvPr>
          <p:cNvSpPr>
            <a:spLocks noChangeAspect="1"/>
          </p:cNvSpPr>
          <p:nvPr userDrawn="1"/>
        </p:nvSpPr>
        <p:spPr>
          <a:xfrm>
            <a:off x="11165320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69" name="Текст 53">
            <a:extLst>
              <a:ext uri="{FF2B5EF4-FFF2-40B4-BE49-F238E27FC236}">
                <a16:creationId xmlns:a16="http://schemas.microsoft.com/office/drawing/2014/main" id="{82B00D48-D359-67C9-9798-093C8F43AD5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449787" y="1960928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0" name="Текст 53">
            <a:extLst>
              <a:ext uri="{FF2B5EF4-FFF2-40B4-BE49-F238E27FC236}">
                <a16:creationId xmlns:a16="http://schemas.microsoft.com/office/drawing/2014/main" id="{85AC353C-7A8D-C9D0-97CB-23CBAC47F5A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4978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5CA34C16-29FD-4230-02A8-81B117C53FF5}"/>
              </a:ext>
            </a:extLst>
          </p:cNvPr>
          <p:cNvSpPr/>
          <p:nvPr userDrawn="1"/>
        </p:nvSpPr>
        <p:spPr>
          <a:xfrm>
            <a:off x="520922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0A9B1CEF-87A8-60CE-4366-9A5E394EFE74}"/>
              </a:ext>
            </a:extLst>
          </p:cNvPr>
          <p:cNvSpPr>
            <a:spLocks noChangeAspect="1"/>
          </p:cNvSpPr>
          <p:nvPr userDrawn="1"/>
        </p:nvSpPr>
        <p:spPr>
          <a:xfrm>
            <a:off x="2470771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74" name="Текст 53">
            <a:extLst>
              <a:ext uri="{FF2B5EF4-FFF2-40B4-BE49-F238E27FC236}">
                <a16:creationId xmlns:a16="http://schemas.microsoft.com/office/drawing/2014/main" id="{2C27F2DE-8CB4-9F67-EDEE-1F48AE94E29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5238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5" name="Текст 53">
            <a:extLst>
              <a:ext uri="{FF2B5EF4-FFF2-40B4-BE49-F238E27FC236}">
                <a16:creationId xmlns:a16="http://schemas.microsoft.com/office/drawing/2014/main" id="{2ADF5DE8-A636-EF28-C6E1-D5E408DF96F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523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EA29BB32-CA50-213F-598D-E8CE08D735F9}"/>
              </a:ext>
            </a:extLst>
          </p:cNvPr>
          <p:cNvSpPr/>
          <p:nvPr userDrawn="1"/>
        </p:nvSpPr>
        <p:spPr>
          <a:xfrm>
            <a:off x="3419105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B78391CB-79F8-B87A-75B2-C0CA52DB05B4}"/>
              </a:ext>
            </a:extLst>
          </p:cNvPr>
          <p:cNvSpPr>
            <a:spLocks noChangeAspect="1"/>
          </p:cNvSpPr>
          <p:nvPr userDrawn="1"/>
        </p:nvSpPr>
        <p:spPr>
          <a:xfrm>
            <a:off x="5368954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sp>
        <p:nvSpPr>
          <p:cNvPr id="79" name="Текст 53">
            <a:extLst>
              <a:ext uri="{FF2B5EF4-FFF2-40B4-BE49-F238E27FC236}">
                <a16:creationId xmlns:a16="http://schemas.microsoft.com/office/drawing/2014/main" id="{29A5EC6B-C0E5-78B2-9B32-C8B9164D09D4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625747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0" name="Текст 53">
            <a:extLst>
              <a:ext uri="{FF2B5EF4-FFF2-40B4-BE49-F238E27FC236}">
                <a16:creationId xmlns:a16="http://schemas.microsoft.com/office/drawing/2014/main" id="{594BC083-A891-DEE6-5FF1-59DC0044DAA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574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CC6252C-A3F2-57A0-F8C5-8403CE0705A4}"/>
              </a:ext>
            </a:extLst>
          </p:cNvPr>
          <p:cNvSpPr/>
          <p:nvPr userDrawn="1"/>
        </p:nvSpPr>
        <p:spPr>
          <a:xfrm>
            <a:off x="6317288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4BFCFB3F-A6CA-52E2-5134-46350F514147}"/>
              </a:ext>
            </a:extLst>
          </p:cNvPr>
          <p:cNvSpPr>
            <a:spLocks noChangeAspect="1"/>
          </p:cNvSpPr>
          <p:nvPr userDrawn="1"/>
        </p:nvSpPr>
        <p:spPr>
          <a:xfrm>
            <a:off x="8267137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07</a:t>
            </a:r>
          </a:p>
        </p:txBody>
      </p:sp>
      <p:sp>
        <p:nvSpPr>
          <p:cNvPr id="84" name="Текст 53">
            <a:extLst>
              <a:ext uri="{FF2B5EF4-FFF2-40B4-BE49-F238E27FC236}">
                <a16:creationId xmlns:a16="http://schemas.microsoft.com/office/drawing/2014/main" id="{87B2D0D9-EAA4-3CC6-B583-F78823322A7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539428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5" name="Текст 53">
            <a:extLst>
              <a:ext uri="{FF2B5EF4-FFF2-40B4-BE49-F238E27FC236}">
                <a16:creationId xmlns:a16="http://schemas.microsoft.com/office/drawing/2014/main" id="{2B5B88C0-9566-18B3-C85F-64AD84D8F910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53942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E043C838-EEA0-6234-3B93-38F4FDE8E48D}"/>
              </a:ext>
            </a:extLst>
          </p:cNvPr>
          <p:cNvSpPr/>
          <p:nvPr userDrawn="1"/>
        </p:nvSpPr>
        <p:spPr>
          <a:xfrm>
            <a:off x="9215471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9A3066F-FC70-F487-310A-84DC1C8225BA}"/>
              </a:ext>
            </a:extLst>
          </p:cNvPr>
          <p:cNvSpPr>
            <a:spLocks noChangeAspect="1"/>
          </p:cNvSpPr>
          <p:nvPr userDrawn="1"/>
        </p:nvSpPr>
        <p:spPr>
          <a:xfrm>
            <a:off x="11165320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08</a:t>
            </a:r>
          </a:p>
        </p:txBody>
      </p:sp>
      <p:sp>
        <p:nvSpPr>
          <p:cNvPr id="89" name="Текст 53">
            <a:extLst>
              <a:ext uri="{FF2B5EF4-FFF2-40B4-BE49-F238E27FC236}">
                <a16:creationId xmlns:a16="http://schemas.microsoft.com/office/drawing/2014/main" id="{17E17090-97A9-4FB9-B86A-4393EDD16FBE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449787" y="4500094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0" name="Текст 53">
            <a:extLst>
              <a:ext uri="{FF2B5EF4-FFF2-40B4-BE49-F238E27FC236}">
                <a16:creationId xmlns:a16="http://schemas.microsoft.com/office/drawing/2014/main" id="{1E05233F-8C33-8D47-242D-3714768E580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944978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2827306-769A-5DF1-EC10-9E7D92D2A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5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нимание_текст_текст вблоке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646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61D4C-E6E9-C83D-C332-893503464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443038"/>
            <a:ext cx="10417175" cy="6207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Важный текст в 2 строки со знаком слева</a:t>
            </a:r>
            <a:br>
              <a:rPr lang="ru-RU" dirty="0"/>
            </a:br>
            <a:r>
              <a:rPr lang="ru-RU" dirty="0"/>
              <a:t>Важный текст в 2 строки со знаком слева</a:t>
            </a:r>
            <a:endParaRPr lang="en-RU" dirty="0"/>
          </a:p>
        </p:txBody>
      </p:sp>
      <p:grpSp>
        <p:nvGrpSpPr>
          <p:cNvPr id="5" name="Группа 22">
            <a:extLst>
              <a:ext uri="{FF2B5EF4-FFF2-40B4-BE49-F238E27FC236}">
                <a16:creationId xmlns:a16="http://schemas.microsoft.com/office/drawing/2014/main" id="{3E67AEC7-8694-F3D7-1D52-F1A18DD593C4}"/>
              </a:ext>
            </a:extLst>
          </p:cNvPr>
          <p:cNvGrpSpPr/>
          <p:nvPr userDrawn="1"/>
        </p:nvGrpSpPr>
        <p:grpSpPr>
          <a:xfrm>
            <a:off x="515938" y="1528839"/>
            <a:ext cx="476883" cy="440395"/>
            <a:chOff x="6075758" y="1722804"/>
            <a:chExt cx="145464" cy="134334"/>
          </a:xfrm>
        </p:grpSpPr>
        <p:pic>
          <p:nvPicPr>
            <p:cNvPr id="6" name="Рисунок 23">
              <a:extLst>
                <a:ext uri="{FF2B5EF4-FFF2-40B4-BE49-F238E27FC236}">
                  <a16:creationId xmlns:a16="http://schemas.microsoft.com/office/drawing/2014/main" id="{43DF2E83-8492-E576-9929-29B7E788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75758" y="1722804"/>
              <a:ext cx="145464" cy="1322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8A62E8-65B6-B1A0-A8B3-CB591BE96452}"/>
                </a:ext>
              </a:extLst>
            </p:cNvPr>
            <p:cNvSpPr txBox="1"/>
            <p:nvPr/>
          </p:nvSpPr>
          <p:spPr>
            <a:xfrm>
              <a:off x="6130857" y="1744481"/>
              <a:ext cx="31783" cy="11265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  <a:cs typeface="+mn-cs"/>
                </a:rPr>
                <a:t>!</a:t>
              </a:r>
            </a:p>
          </p:txBody>
        </p:sp>
      </p:grpSp>
      <p:cxnSp>
        <p:nvCxnSpPr>
          <p:cNvPr id="8" name="Прямая соединительная линия 25">
            <a:extLst>
              <a:ext uri="{FF2B5EF4-FFF2-40B4-BE49-F238E27FC236}">
                <a16:creationId xmlns:a16="http://schemas.microsoft.com/office/drawing/2014/main" id="{2B269F6F-4E3D-2756-1BEA-442DB901C1F4}"/>
              </a:ext>
            </a:extLst>
          </p:cNvPr>
          <p:cNvCxnSpPr>
            <a:cxnSpLocks/>
          </p:cNvCxnSpPr>
          <p:nvPr userDrawn="1"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8BDB6-3117-67AD-286C-59486C20C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673350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D96136C-A311-F482-30FB-C53ACCAF33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81" y="3112965"/>
            <a:ext cx="4157662" cy="54451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en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AB6114-F74D-ADE0-5219-5A8113A4B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884613"/>
            <a:ext cx="3935150" cy="2532062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18" name="Скругленный прямоугольник 34">
            <a:extLst>
              <a:ext uri="{FF2B5EF4-FFF2-40B4-BE49-F238E27FC236}">
                <a16:creationId xmlns:a16="http://schemas.microsoft.com/office/drawing/2014/main" id="{2F3612BD-FAE7-C0CC-87A6-A722580AC2A1}"/>
              </a:ext>
            </a:extLst>
          </p:cNvPr>
          <p:cNvSpPr/>
          <p:nvPr userDrawn="1"/>
        </p:nvSpPr>
        <p:spPr>
          <a:xfrm>
            <a:off x="4649512" y="2245881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D2F002-5D5F-010C-7AE6-DB8ED134D7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13723" y="2388394"/>
            <a:ext cx="625938" cy="5699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800" b="0" i="0">
                <a:latin typeface="SB Sans Display Light" panose="020B0303040504020204" pitchFamily="34" charset="0"/>
              </a:defRPr>
            </a:lvl1pPr>
          </a:lstStyle>
          <a:p>
            <a:r>
              <a:rPr lang="ru-RU"/>
              <a:t>иконка</a:t>
            </a:r>
            <a:endParaRPr lang="en-RU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2BC9930-E4EB-75DD-2E6D-98B9AAFDDF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7483" y="2951439"/>
            <a:ext cx="5643036" cy="28428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4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6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800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ru-RU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226F5EB-A74C-F43E-20A7-59C864D1F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925" y="2444673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0B505D0C-7495-9FD1-A40D-FB3FA5975A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05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с подзаголовком_чёр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0BE977-486E-31D4-3883-2D13E178D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E3FF189-4248-9811-96BB-0C802870F0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09455D9F-9571-1DA6-0F2D-82291560E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3ED8BC3D-F088-C71A-F57D-CF68473B3A3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355293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серый_чёр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D35BEA-DCF4-B1AC-2229-D4006DD9EA91}"/>
              </a:ext>
            </a:extLst>
          </p:cNvPr>
          <p:cNvSpPr/>
          <p:nvPr userDrawn="1"/>
        </p:nvSpPr>
        <p:spPr>
          <a:xfrm>
            <a:off x="6914146" y="0"/>
            <a:ext cx="5277853" cy="6857999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0BE977-486E-31D4-3883-2D13E178D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79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E3FF189-4248-9811-96BB-0C802870F0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09455D9F-9571-1DA6-0F2D-82291560E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3ED8BC3D-F088-C71A-F57D-CF68473B3A3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4136570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финал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" action="ppaction://noaction"/>
            <a:extLst>
              <a:ext uri="{FF2B5EF4-FFF2-40B4-BE49-F238E27FC236}">
                <a16:creationId xmlns:a16="http://schemas.microsoft.com/office/drawing/2014/main" id="{4C827378-A7FF-EDF4-2173-4E978D46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7089" y="1728261"/>
            <a:ext cx="2837823" cy="3824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1D129B1-D1EA-697A-41AD-EFE4AC3B779E}"/>
              </a:ext>
            </a:extLst>
          </p:cNvPr>
          <p:cNvSpPr/>
          <p:nvPr/>
        </p:nvSpPr>
        <p:spPr>
          <a:xfrm>
            <a:off x="5216161" y="4350897"/>
            <a:ext cx="1759678" cy="690466"/>
          </a:xfrm>
          <a:prstGeom prst="roundRect">
            <a:avLst>
              <a:gd name="adj" fmla="val 5119"/>
            </a:avLst>
          </a:prstGeom>
          <a:solidFill>
            <a:schemeClr val="accent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8757F-D292-DF7A-DC76-A4D8D1405473}"/>
              </a:ext>
            </a:extLst>
          </p:cNvPr>
          <p:cNvSpPr txBox="1"/>
          <p:nvPr userDrawn="1"/>
        </p:nvSpPr>
        <p:spPr>
          <a:xfrm>
            <a:off x="5711207" y="4511464"/>
            <a:ext cx="769587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 marL="0" marR="0" lvl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buFont typeface="Arial"/>
              <a:defRPr sz="1500" spc="-50">
                <a:solidFill>
                  <a:srgbClr val="323F48"/>
                </a:solidFill>
                <a:latin typeface="SB Sans Display Light" panose="020B0303040504020204" pitchFamily="34" charset="0"/>
              </a:defRPr>
            </a:lvl1pPr>
            <a:lvl2pPr lvl="1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2pPr>
            <a:lvl3pPr lvl="2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3pPr>
            <a:lvl4pPr lvl="3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4pPr>
            <a:lvl5pPr lvl="4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5pPr>
            <a:lvl6pPr lvl="5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6pPr>
            <a:lvl7pPr lvl="6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7pPr>
            <a:lvl8pPr lvl="7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8pPr>
            <a:lvl9pPr lvl="8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9143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-6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Text" panose="020B0503040504020204" pitchFamily="34" charset="0"/>
                <a:sym typeface="Arial"/>
              </a:rPr>
              <a:t>2024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B0D8D15-7819-DE13-0CF7-A1329B44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76" y="2575215"/>
            <a:ext cx="455284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44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48526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73152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03941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099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устой"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057F84-4888-6AB9-9FB1-224238F17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39" y="305399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62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418">
          <p15:clr>
            <a:srgbClr val="FBAE40"/>
          </p15:clr>
        </p15:guide>
        <p15:guide id="3" pos="5488">
          <p15:clr>
            <a:srgbClr val="FBAE40"/>
          </p15:clr>
        </p15:guide>
        <p15:guide id="4" orient="horz" pos="298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535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9FD2D-977F-2472-F31A-095FF6D5A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23CD61-26C0-73A4-BF95-4F04150E6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C49ED-D49F-861C-B868-CF1F5983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E480E-C232-7D4D-A290-CF2257ED6B7C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1A3BE6-56B3-12BB-787F-DD0DCDE4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61332E-4AD4-CD0C-1C91-524FD1E3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B03C-8232-7248-9981-FF619A7A2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378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1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0FE5FA-9878-19AB-2F82-96A6600BA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2532A9-0319-8FA2-54B5-C49BBE865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226"/>
          <a:stretch/>
        </p:blipFill>
        <p:spPr>
          <a:xfrm>
            <a:off x="4484902" y="0"/>
            <a:ext cx="7707099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CF5824-0B65-DFAA-2405-836656E7D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47474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799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B8602A8-63DD-E798-8F08-F7D03BC13D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6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bg1">
                    <a:lumMod val="85000"/>
                  </a:schemeClr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38100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2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84A23-B5EC-1190-64BF-ED7F54795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5530E9-33EE-8AAE-22F1-6191798C34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A12095-048B-63EE-C092-579209CA4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5FE23E2-5477-C7D1-DBC5-2CAD58A43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47474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799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80108202-B388-D4DB-CA80-A90F8EB150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6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4500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9F0EC78-E1D1-AC45-F528-957A46724A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9455BD5-C818-8EE7-DD8E-EC7E464C9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47474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799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DC8B4B6-9358-2A24-1D90-2996D4FFD7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6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3620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5">
    <p:bg>
      <p:bgPr>
        <a:solidFill>
          <a:srgbClr val="939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4DB51-BBFD-C56F-91E1-E70167444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E5D7A6-F55B-0FEB-830B-4EDC5F94F0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5235C30-54B4-4D20-8530-0FFB80C40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33" y="2376897"/>
            <a:ext cx="8631535" cy="147474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algn="ctr">
              <a:defRPr sz="4799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423761D9-51E0-7B3F-F0A4-B6FD009C21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80233" y="4312676"/>
            <a:ext cx="8631535" cy="533205"/>
          </a:xfrm>
          <a:prstGeom prst="rect">
            <a:avLst/>
          </a:prstGeom>
        </p:spPr>
        <p:txBody>
          <a:bodyPr wrap="square" lIns="72000" tIns="72000" rIns="72000" bIns="72000" anchor="t" anchorCtr="0">
            <a:sp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823C7F3A-1AD9-01A8-E74F-C249FA5E1A6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90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2E577AA5-8D58-E9DC-E89C-DF276B72344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69525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3761F3E1-0C06-5DFC-95AD-DF00A82EB41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32760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B3921515-D107-C7F1-7124-A9FA20AD858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95995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7E580485-67CD-C4C7-91C3-923A7313AA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21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6">
    <p:bg>
      <p:bgPr>
        <a:solidFill>
          <a:srgbClr val="979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2798D-AA7D-2A0B-D7E0-69A92B78E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B965D2-2BE4-E100-954A-0EFECD3C51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45235C30-54B4-4D20-8530-0FFB80C4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6" y="2738073"/>
            <a:ext cx="4368183" cy="1253145"/>
          </a:xfrm>
          <a:prstGeom prst="rect">
            <a:avLst/>
          </a:prstGeom>
        </p:spPr>
        <p:txBody>
          <a:bodyPr wrap="square" lIns="0" tIns="72000" rIns="0" bIns="72000" anchor="t" anchorCtr="0">
            <a:spAutoFit/>
          </a:bodyPr>
          <a:lstStyle>
            <a:lvl1pPr>
              <a:defRPr sz="3999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423761D9-51E0-7B3F-F0A4-B6FD009C21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97" y="4222191"/>
            <a:ext cx="3972241" cy="533205"/>
          </a:xfrm>
          <a:prstGeom prst="rect">
            <a:avLst/>
          </a:prstGeom>
        </p:spPr>
        <p:txBody>
          <a:bodyPr wrap="square" lIns="0" tIns="72000" rIns="0" bIns="72000" anchor="t" anchorCtr="0">
            <a:sp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3991A-DA2F-FB04-62C4-56F0A8FE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37"/>
          <a:stretch/>
        </p:blipFill>
        <p:spPr>
          <a:xfrm>
            <a:off x="4650630" y="1894309"/>
            <a:ext cx="7039822" cy="4050790"/>
          </a:xfrm>
          <a:prstGeom prst="roundRect">
            <a:avLst>
              <a:gd name="adj" fmla="val 1951"/>
            </a:avLst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785150-6821-3A03-921C-06B4C15E95BD}"/>
              </a:ext>
            </a:extLst>
          </p:cNvPr>
          <p:cNvGrpSpPr/>
          <p:nvPr userDrawn="1"/>
        </p:nvGrpSpPr>
        <p:grpSpPr>
          <a:xfrm>
            <a:off x="7892680" y="1929179"/>
            <a:ext cx="769507" cy="200055"/>
            <a:chOff x="7027863" y="1304925"/>
            <a:chExt cx="769507" cy="200055"/>
          </a:xfrm>
        </p:grpSpPr>
        <p:sp>
          <p:nvSpPr>
            <p:cNvPr id="7" name="TextBox 6" hidden="1">
              <a:extLst>
                <a:ext uri="{FF2B5EF4-FFF2-40B4-BE49-F238E27FC236}">
                  <a16:creationId xmlns:a16="http://schemas.microsoft.com/office/drawing/2014/main" id="{8C6FFBA0-0928-D8D4-D69F-271EA1AA2DEA}"/>
                </a:ext>
              </a:extLst>
            </p:cNvPr>
            <p:cNvSpPr txBox="1"/>
            <p:nvPr/>
          </p:nvSpPr>
          <p:spPr>
            <a:xfrm>
              <a:off x="7027863" y="1304925"/>
              <a:ext cx="7695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err="1">
                  <a:solidFill>
                    <a:schemeClr val="bg1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sberbank</a:t>
              </a:r>
              <a:r>
                <a:rPr lang="en-RU" sz="700">
                  <a:solidFill>
                    <a:schemeClr val="bg1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.com</a:t>
              </a:r>
            </a:p>
          </p:txBody>
        </p:sp>
        <p:pic>
          <p:nvPicPr>
            <p:cNvPr id="8" name="Graphic 7" hidden="1">
              <a:extLst>
                <a:ext uri="{FF2B5EF4-FFF2-40B4-BE49-F238E27FC236}">
                  <a16:creationId xmlns:a16="http://schemas.microsoft.com/office/drawing/2014/main" id="{66929581-9908-AF13-2DD3-D8243E16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63" y="1369913"/>
              <a:ext cx="54505" cy="70078"/>
            </a:xfrm>
            <a:prstGeom prst="rect">
              <a:avLst/>
            </a:prstGeom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232069-A86B-562B-15D1-5E6E46E03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4857" y="1939862"/>
            <a:ext cx="2873829" cy="200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" b="0" i="0">
                <a:solidFill>
                  <a:schemeClr val="bg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en-GB" dirty="0" err="1"/>
              <a:t>Site.com</a:t>
            </a:r>
            <a:endParaRPr lang="en-RU" dirty="0"/>
          </a:p>
        </p:txBody>
      </p:sp>
      <p:sp>
        <p:nvSpPr>
          <p:cNvPr id="10" name="Picture Placeholder 27">
            <a:extLst>
              <a:ext uri="{FF2B5EF4-FFF2-40B4-BE49-F238E27FC236}">
                <a16:creationId xmlns:a16="http://schemas.microsoft.com/office/drawing/2014/main" id="{49016F0A-4E93-2E42-505E-0FC0E9442C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52411" y="2172741"/>
            <a:ext cx="7023653" cy="3772358"/>
          </a:xfrm>
          <a:custGeom>
            <a:avLst/>
            <a:gdLst>
              <a:gd name="connsiteX0" fmla="*/ 1964 w 7021751"/>
              <a:gd name="connsiteY0" fmla="*/ 0 h 4716727"/>
              <a:gd name="connsiteX1" fmla="*/ 90905 w 7021751"/>
              <a:gd name="connsiteY1" fmla="*/ 0 h 4716727"/>
              <a:gd name="connsiteX2" fmla="*/ 6934486 w 7021751"/>
              <a:gd name="connsiteY2" fmla="*/ 0 h 4716727"/>
              <a:gd name="connsiteX3" fmla="*/ 7021751 w 7021751"/>
              <a:gd name="connsiteY3" fmla="*/ 0 h 4716727"/>
              <a:gd name="connsiteX4" fmla="*/ 7021751 w 7021751"/>
              <a:gd name="connsiteY4" fmla="*/ 4644558 h 4716727"/>
              <a:gd name="connsiteX5" fmla="*/ 7018247 w 7021751"/>
              <a:gd name="connsiteY5" fmla="*/ 4661912 h 4716727"/>
              <a:gd name="connsiteX6" fmla="*/ 6969870 w 7021751"/>
              <a:gd name="connsiteY6" fmla="*/ 4710289 h 4716727"/>
              <a:gd name="connsiteX7" fmla="*/ 6937983 w 7021751"/>
              <a:gd name="connsiteY7" fmla="*/ 4716727 h 4716727"/>
              <a:gd name="connsiteX8" fmla="*/ 87409 w 7021751"/>
              <a:gd name="connsiteY8" fmla="*/ 4716727 h 4716727"/>
              <a:gd name="connsiteX9" fmla="*/ 55521 w 7021751"/>
              <a:gd name="connsiteY9" fmla="*/ 4710289 h 4716727"/>
              <a:gd name="connsiteX10" fmla="*/ 0 w 7021751"/>
              <a:gd name="connsiteY10" fmla="*/ 4626528 h 4716727"/>
              <a:gd name="connsiteX11" fmla="*/ 0 w 7021751"/>
              <a:gd name="connsiteY11" fmla="*/ 90905 h 4716727"/>
              <a:gd name="connsiteX12" fmla="*/ 1964 w 7021751"/>
              <a:gd name="connsiteY12" fmla="*/ 81177 h 471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21751" h="4716727">
                <a:moveTo>
                  <a:pt x="1964" y="0"/>
                </a:moveTo>
                <a:lnTo>
                  <a:pt x="90905" y="0"/>
                </a:lnTo>
                <a:lnTo>
                  <a:pt x="6934486" y="0"/>
                </a:lnTo>
                <a:lnTo>
                  <a:pt x="7021751" y="0"/>
                </a:lnTo>
                <a:lnTo>
                  <a:pt x="7021751" y="4644558"/>
                </a:lnTo>
                <a:lnTo>
                  <a:pt x="7018247" y="4661912"/>
                </a:lnTo>
                <a:cubicBezTo>
                  <a:pt x="7009047" y="4683664"/>
                  <a:pt x="6991622" y="4701089"/>
                  <a:pt x="6969870" y="4710289"/>
                </a:cubicBezTo>
                <a:lnTo>
                  <a:pt x="6937983" y="4716727"/>
                </a:lnTo>
                <a:lnTo>
                  <a:pt x="87409" y="4716727"/>
                </a:lnTo>
                <a:lnTo>
                  <a:pt x="55521" y="4710289"/>
                </a:lnTo>
                <a:cubicBezTo>
                  <a:pt x="22894" y="4696489"/>
                  <a:pt x="0" y="4664182"/>
                  <a:pt x="0" y="4626528"/>
                </a:cubicBezTo>
                <a:lnTo>
                  <a:pt x="0" y="90905"/>
                </a:lnTo>
                <a:lnTo>
                  <a:pt x="1964" y="811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r>
              <a:rPr lang="ru-RU"/>
              <a:t>Ваш сайт</a:t>
            </a:r>
            <a:endParaRPr lang="en-RU"/>
          </a:p>
        </p:txBody>
      </p:sp>
      <p:pic>
        <p:nvPicPr>
          <p:cNvPr id="11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8C311D5B-6B10-47A9-C840-6E7FF19EE4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F3836804-74CB-A884-E3E8-5F8E4F74AFB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90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08DE885C-34A9-0736-60DE-98CB478075C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969525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FD431D9B-9080-0FAE-5CAF-2B5A33351E3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432760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6FBC227-833D-A8A4-2217-685D689EC7E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95995" y="701076"/>
            <a:ext cx="1986121" cy="28623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>
              <a:buNone/>
              <a:defRPr sz="14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78117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по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0931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58" y="967706"/>
            <a:ext cx="1674497" cy="341632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EAE93387-3609-1E6B-81ED-20E0FD43DF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8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финал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" action="ppaction://noaction"/>
            <a:extLst>
              <a:ext uri="{FF2B5EF4-FFF2-40B4-BE49-F238E27FC236}">
                <a16:creationId xmlns:a16="http://schemas.microsoft.com/office/drawing/2014/main" id="{4C827378-A7FF-EDF4-2173-4E978D46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7089" y="1728262"/>
            <a:ext cx="2837823" cy="3824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1D129B1-D1EA-697A-41AD-EFE4AC3B779E}"/>
              </a:ext>
            </a:extLst>
          </p:cNvPr>
          <p:cNvSpPr/>
          <p:nvPr/>
        </p:nvSpPr>
        <p:spPr>
          <a:xfrm>
            <a:off x="5216161" y="4350898"/>
            <a:ext cx="1759678" cy="690466"/>
          </a:xfrm>
          <a:prstGeom prst="roundRect">
            <a:avLst>
              <a:gd name="adj" fmla="val 5119"/>
            </a:avLst>
          </a:prstGeom>
          <a:solidFill>
            <a:schemeClr val="accent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8757F-D292-DF7A-DC76-A4D8D1405473}"/>
              </a:ext>
            </a:extLst>
          </p:cNvPr>
          <p:cNvSpPr txBox="1"/>
          <p:nvPr userDrawn="1"/>
        </p:nvSpPr>
        <p:spPr>
          <a:xfrm>
            <a:off x="5711208" y="4511465"/>
            <a:ext cx="769587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 marL="0" marR="0" lvl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>
              <a:buFont typeface="Arial"/>
              <a:defRPr sz="1500" spc="-50">
                <a:solidFill>
                  <a:srgbClr val="323F48"/>
                </a:solidFill>
                <a:latin typeface="SB Sans Display Light" panose="020B0303040504020204" pitchFamily="34" charset="0"/>
              </a:defRPr>
            </a:lvl1pPr>
            <a:lvl2pPr lvl="1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2pPr>
            <a:lvl3pPr lvl="2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3pPr>
            <a:lvl4pPr lvl="3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4pPr>
            <a:lvl5pPr lvl="4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5pPr>
            <a:lvl6pPr lvl="5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6pPr>
            <a:lvl7pPr lvl="6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7pPr>
            <a:lvl8pPr lvl="7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8pPr>
            <a:lvl9pPr lvl="8">
              <a:buClr>
                <a:srgbClr val="000000"/>
              </a:buClr>
              <a:buFont typeface="Arial"/>
              <a:defRPr sz="1050"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9142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-6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Text" panose="020B0503040504020204" pitchFamily="34" charset="0"/>
                <a:sym typeface="Arial"/>
              </a:rPr>
              <a:t>2024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B0D8D15-7819-DE13-0CF7-A1329B44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76" y="2575216"/>
            <a:ext cx="455284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44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1805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по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79"/>
            <a:ext cx="2469587" cy="592022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859" y="967706"/>
            <a:ext cx="1674497" cy="342723"/>
          </a:xfrm>
          <a:prstGeom prst="rect">
            <a:avLst/>
          </a:prstGeom>
        </p:spPr>
        <p:txBody>
          <a:bodyPr wrap="square" lIns="0" tIns="4680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non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EAE93387-3609-1E6B-81ED-20E0FD43DF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0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на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451AC69-0FB4-4C53-BE68-23F262402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764876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B8C1EA8-29B6-3EF8-BBD8-A34CECDAE7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313" y="371055"/>
            <a:ext cx="1664879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 err="1"/>
              <a:t>Надзаголовок</a:t>
            </a:r>
            <a:endParaRPr lang="ru-RU" dirty="0"/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AD003F1-DD6A-69FA-B7CD-C69CE38E3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0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9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4AB4AB7-D086-60EC-4F86-FEAD7D1E51F5}"/>
              </a:ext>
            </a:extLst>
          </p:cNvPr>
          <p:cNvSpPr/>
          <p:nvPr userDrawn="1"/>
        </p:nvSpPr>
        <p:spPr>
          <a:xfrm>
            <a:off x="4649512" y="2245882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4EF6ADC-C94F-E00B-2B60-F356116041DC}"/>
              </a:ext>
            </a:extLst>
          </p:cNvPr>
          <p:cNvCxnSpPr>
            <a:cxnSpLocks/>
          </p:cNvCxnSpPr>
          <p:nvPr userDrawn="1"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id="{582267E8-06C6-99B0-F7C5-259DE334A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9661" y="2513538"/>
            <a:ext cx="1983235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FEC27975-B680-8E48-B8E4-BD6F176ACE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662" y="3012301"/>
            <a:ext cx="3299301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13734" indent="-213734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Основной текст с буллитами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498D740D-FB27-09A8-7F13-EA5DE9105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42" y="2513538"/>
            <a:ext cx="1890902" cy="3693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853D0392-29B0-979F-F7B0-E4D022F6A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766" y="3012301"/>
            <a:ext cx="2907206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Текст на две-три строчки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7A2C47D1-AAD5-9ED9-9870-8FA1F9D3F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190" y="3962561"/>
            <a:ext cx="3264355" cy="132036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213734" indent="-213734">
              <a:spcBef>
                <a:spcPts val="0"/>
              </a:spcBef>
              <a:spcAft>
                <a:spcPts val="600"/>
              </a:spcAft>
              <a:buClr>
                <a:srgbClr val="44E1B6"/>
              </a:buClr>
              <a:buSzPct val="140000"/>
              <a:buFont typeface="Arial" panose="020B0604020202020204" pitchFamily="34" charset="0"/>
              <a:buChar char="•"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Менее важный текст</a:t>
            </a:r>
          </a:p>
          <a:p>
            <a:pPr lvl="0"/>
            <a:r>
              <a:rPr lang="ru-RU" dirty="0"/>
              <a:t>В формате буллитов</a:t>
            </a:r>
          </a:p>
          <a:p>
            <a:pPr lvl="0"/>
            <a:r>
              <a:rPr lang="ru-RU" dirty="0"/>
              <a:t>На четыре- пять строчек,</a:t>
            </a:r>
          </a:p>
          <a:p>
            <a:pPr lvl="0"/>
            <a:r>
              <a:rPr lang="ru-RU" dirty="0"/>
              <a:t>Возможно немного больше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28E07EEF-A08A-CB74-B928-DF28747462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7" y="1586438"/>
            <a:ext cx="749916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Важная информация, на которую необходимо обратить внимание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BDBDE5-C484-80C2-7A3F-14B54B4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10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id="{40B715A1-16FC-F6FA-8406-9CA04D1B364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5133" y="3872536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666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текста_3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657E84C-5857-B131-1B2D-D14D8657700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551" y="775642"/>
            <a:ext cx="4992053" cy="439368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2000">
                <a:solidFill>
                  <a:srgbClr val="ACB0B5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US" dirty="0"/>
              <a:t>PNG </a:t>
            </a:r>
            <a:r>
              <a:rPr lang="ru-RU" dirty="0"/>
              <a:t>картинка или схема. Таблица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D0CCA9-D94B-1DB8-757A-5B4B1B13B99A}"/>
              </a:ext>
            </a:extLst>
          </p:cNvPr>
          <p:cNvSpPr/>
          <p:nvPr userDrawn="1"/>
        </p:nvSpPr>
        <p:spPr>
          <a:xfrm>
            <a:off x="0" y="5169325"/>
            <a:ext cx="12192000" cy="168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9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25A52FC-F2EA-A9FE-A16A-20E07E20102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35133" y="2575747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666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текста_2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EAD535E-FAF8-8CC8-192E-DD15B1D94D0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35133" y="1278958"/>
            <a:ext cx="5283777" cy="1015663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2pPr>
            <a:lvl3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3pPr>
            <a:lvl4pPr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4pPr>
            <a:lvl5pPr marL="1828666" indent="0">
              <a:buNone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Блок текста_1</a:t>
            </a:r>
          </a:p>
        </p:txBody>
      </p:sp>
      <p:pic>
        <p:nvPicPr>
          <p:cNvPr id="4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6B5A7CF-9993-9274-DD6D-9305FF25E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59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80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11398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345780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D690C34-26B8-B5A4-3B27-7D0BC4B638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9" y="1825625"/>
            <a:ext cx="11160095" cy="459105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7276FFA-2791-C8B7-C0BC-E8ED10911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8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а в заголовке + 3 таблиц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4170D8-569B-2C26-0FEC-C77CD8E6B350}"/>
              </a:ext>
            </a:extLst>
          </p:cNvPr>
          <p:cNvSpPr/>
          <p:nvPr userDrawn="1"/>
        </p:nvSpPr>
        <p:spPr>
          <a:xfrm>
            <a:off x="1" y="7523"/>
            <a:ext cx="8210348" cy="684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 sz="180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D3A27000-234E-1D17-A514-E3B306D78C4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18508" y="3338942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445C4BBB-3D80-2A82-8A5F-3F0DB77D22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8508" y="1525141"/>
            <a:ext cx="7294925" cy="130422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C58B2C7-09E5-2442-829A-43CD8CD0DF4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8508" y="3752524"/>
            <a:ext cx="7294925" cy="1573191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A61BF22B-EECF-6EE0-6787-251447FD9D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07264" y="2744118"/>
            <a:ext cx="3180293" cy="2731208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160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 sz="140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 sz="120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946" y="345780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61C8007-4C1F-AB6B-8CD2-ED3D601ABE2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2" y="345780"/>
            <a:ext cx="57964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3600" b="1" i="0">
                <a:solidFill>
                  <a:srgbClr val="CED0D5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EB07708-B2D8-D388-4BE4-36C256E149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508" y="1123806"/>
            <a:ext cx="6796692" cy="31917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normAutofit/>
          </a:bodyPr>
          <a:lstStyle>
            <a:lvl1pPr>
              <a:defRPr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Название таблицы_1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DD97658A-97E7-B288-628B-C65A8DC55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01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5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FCDF893-4E22-4A96-E3AC-F56F4A8A2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3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8309B7E3-AC78-4884-9AE2-786D14357E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3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AB61EE-202E-1B5F-F91B-F17BB95CA2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7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7C3974-A3D0-9797-981C-8F0BBF0CC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25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подзаголовок+контент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E9C110-F106-CB21-EC02-BFA9B5280396}"/>
              </a:ext>
            </a:extLst>
          </p:cNvPr>
          <p:cNvSpPr/>
          <p:nvPr userDrawn="1"/>
        </p:nvSpPr>
        <p:spPr>
          <a:xfrm>
            <a:off x="8850290" y="0"/>
            <a:ext cx="33323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73B3E5-7423-AAD0-4A7E-9A050070B60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5939" y="2002374"/>
            <a:ext cx="7841999" cy="3548194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BBCD74A-A12E-9347-7E47-802D07EA8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9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B0115-D483-6B7D-022B-D677ACC264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37DFEF34-0107-BB63-6B76-D8884A7CD02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5BC7D88-108F-3798-1AD0-6FF88B4F25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89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а + белый фон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3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9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12338C-6556-50B2-E5A6-D2EA178CBDF7}"/>
              </a:ext>
            </a:extLst>
          </p:cNvPr>
          <p:cNvSpPr/>
          <p:nvPr userDrawn="1"/>
        </p:nvSpPr>
        <p:spPr>
          <a:xfrm>
            <a:off x="7996150" y="0"/>
            <a:ext cx="41958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CB0B9BB-56E5-D585-6410-33C1417457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257329" y="2416556"/>
            <a:ext cx="3205724" cy="2634080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139FD69A-6096-B1C9-A84C-AD6A73C91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12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надзаголовком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451AC69-0FB4-4C53-BE68-23F262402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764875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B8C1EA8-29B6-3EF8-BBD8-A34CECDAE7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312" y="371055"/>
            <a:ext cx="1664879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/>
              <a:t>Надзаголовок</a:t>
            </a:r>
            <a:endParaRPr lang="ru-RU" dirty="0"/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AD003F1-DD6A-69FA-B7CD-C69CE38E3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76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белы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6662208" y="0"/>
            <a:ext cx="5529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370B19C-8A7F-768F-C063-15AC70BE9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3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A164FB1-2E39-E0CA-D7C3-47F0946636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3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6CAB7C1-C8B4-94A7-7179-F183079FA7A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216F396-75C0-55FB-A542-29B0FAB765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04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белый_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5246078" y="0"/>
            <a:ext cx="69459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34837B6-C289-17CE-49E7-224E3AAED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AFDA6B3-9059-9C40-643E-CC7FEC912C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6253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14BA40D3-D3A4-815A-D198-50E3969B542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99EC602-3F64-E314-9099-37A351363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1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+ белый_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187C0C-8D31-46C6-CC9B-CA66DD87EC4F}"/>
              </a:ext>
            </a:extLst>
          </p:cNvPr>
          <p:cNvSpPr/>
          <p:nvPr userDrawn="1"/>
        </p:nvSpPr>
        <p:spPr>
          <a:xfrm>
            <a:off x="0" y="0"/>
            <a:ext cx="6651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FCE80B72-312E-6684-276D-2CB36DED1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5951196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0D7DAF9-FA1A-6340-B059-7AEE2E12E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64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29F3480-33DF-392B-CE3F-806BA585AF9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9859" y="967706"/>
            <a:ext cx="1674497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F00F100A-EB97-B17A-7A91-B372B22F658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8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8C3DC423-5395-0EAB-625D-B61E0C88C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94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верх-Белый низ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2533D7-FEAE-ACA2-52B3-935AB3F2E49A}"/>
              </a:ext>
            </a:extLst>
          </p:cNvPr>
          <p:cNvSpPr/>
          <p:nvPr userDrawn="1"/>
        </p:nvSpPr>
        <p:spPr>
          <a:xfrm>
            <a:off x="0" y="1472781"/>
            <a:ext cx="12192000" cy="538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endParaRPr lang="ru-RU" sz="180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9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7C1E54BA-A067-2740-E450-0E8BBF1907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1E94160-4039-FA0B-4D77-E2AF62FDBCA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4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33ED2F3B-0F6B-0A52-6D19-C4B886EE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54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в 2 колонки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199BEA22-7ED2-A36F-C31B-5A7603A356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508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F755958-F3C5-94B2-9ABD-C4303548BA2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600655" y="1825625"/>
            <a:ext cx="4552849" cy="3740986"/>
          </a:xfrm>
          <a:prstGeom prst="rect">
            <a:avLst/>
          </a:prstGeom>
        </p:spPr>
        <p:txBody>
          <a:bodyPr wrap="square" lIns="0" anchor="t" anchorCtr="0"/>
          <a:lstStyle>
            <a:lvl1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FFA2B17-D5EF-C5A0-432C-85195B4CD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9" y="345780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FC0E64E3-6F2F-D605-8051-5C890E068EE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06253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57E48B-A221-8D1B-7A30-D12721F1077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7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6796AC94-7077-B51F-37C3-BF9EE0E0C2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58CAA53-DB3A-8649-3EE3-95F5851C67B0}"/>
              </a:ext>
            </a:extLst>
          </p:cNvPr>
          <p:cNvSpPr/>
          <p:nvPr userDrawn="1"/>
        </p:nvSpPr>
        <p:spPr>
          <a:xfrm>
            <a:off x="4357949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80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BF46D951-440A-BEA8-7039-DDCB8E79664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69241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A9F97BC6-2ECB-851D-B0BE-484060D2037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69241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 userDrawn="1"/>
        </p:nvSpPr>
        <p:spPr>
          <a:xfrm>
            <a:off x="520922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9F3AADFA-C8F0-38A0-2995-21F77918C82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2214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A21A3B40-107E-C251-4C08-FC0CDB14E53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2214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B4557E5-827B-D911-89F1-E7A8AE4AAA92}"/>
              </a:ext>
            </a:extLst>
          </p:cNvPr>
          <p:cNvSpPr/>
          <p:nvPr userDrawn="1"/>
        </p:nvSpPr>
        <p:spPr>
          <a:xfrm>
            <a:off x="8176756" y="1678755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C23E5ADF-4BF4-2AA3-4FB5-D7199DB676F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488047" y="1917716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26E0DF0D-92D9-BCB8-67D4-AE48ACE4A2D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488047" y="2664691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E253458-664A-201C-E500-F7C3737924E7}"/>
              </a:ext>
            </a:extLst>
          </p:cNvPr>
          <p:cNvSpPr>
            <a:spLocks noChangeAspect="1"/>
          </p:cNvSpPr>
          <p:nvPr userDrawn="1"/>
        </p:nvSpPr>
        <p:spPr>
          <a:xfrm>
            <a:off x="7223518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 userDrawn="1"/>
        </p:nvSpPr>
        <p:spPr>
          <a:xfrm>
            <a:off x="3386492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4928C03A-6D0D-95D5-5E99-145A91B7A01E}"/>
              </a:ext>
            </a:extLst>
          </p:cNvPr>
          <p:cNvSpPr>
            <a:spLocks noChangeAspect="1"/>
          </p:cNvSpPr>
          <p:nvPr userDrawn="1"/>
        </p:nvSpPr>
        <p:spPr>
          <a:xfrm>
            <a:off x="11042325" y="3268457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B68FFD96-900C-7C58-143F-799C17A65A9E}"/>
              </a:ext>
            </a:extLst>
          </p:cNvPr>
          <p:cNvSpPr/>
          <p:nvPr userDrawn="1"/>
        </p:nvSpPr>
        <p:spPr>
          <a:xfrm>
            <a:off x="4357949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4CECDA27-95AD-D740-FB04-D7E5344B412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69241" y="4456832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D75D91A4-7070-BF37-391E-A9F266BF5F6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669241" y="5203807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8EB1003E-446D-8961-C213-108F2B745D3A}"/>
              </a:ext>
            </a:extLst>
          </p:cNvPr>
          <p:cNvSpPr/>
          <p:nvPr userDrawn="1"/>
        </p:nvSpPr>
        <p:spPr>
          <a:xfrm>
            <a:off x="520922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13CEF693-FED6-ADC7-5919-F0A93DD7B33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2214" y="4456832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BAE41EA4-2739-FDCB-81C1-774B55CA43B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2214" y="5203807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36FDB18A-258D-38C0-72B6-5FC428CF02F7}"/>
              </a:ext>
            </a:extLst>
          </p:cNvPr>
          <p:cNvSpPr/>
          <p:nvPr userDrawn="1"/>
        </p:nvSpPr>
        <p:spPr>
          <a:xfrm>
            <a:off x="8176756" y="4217870"/>
            <a:ext cx="3504098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071EDEB4-8F87-F022-92CC-38790428363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488047" y="4456832"/>
            <a:ext cx="2881515" cy="662560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spcBef>
                <a:spcPts val="0"/>
              </a:spcBef>
              <a:buNone/>
              <a:defRPr sz="20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F1F57FE3-7ACD-7517-FC22-383348F77B2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8488047" y="5203807"/>
            <a:ext cx="2881515" cy="999766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>
              <a:defRPr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342CF957-FDB5-BD55-4203-D042A41D59CD}"/>
              </a:ext>
            </a:extLst>
          </p:cNvPr>
          <p:cNvSpPr>
            <a:spLocks noChangeAspect="1"/>
          </p:cNvSpPr>
          <p:nvPr userDrawn="1"/>
        </p:nvSpPr>
        <p:spPr>
          <a:xfrm>
            <a:off x="7223518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EF354729-7EBB-8526-B31D-A41B0E608050}"/>
              </a:ext>
            </a:extLst>
          </p:cNvPr>
          <p:cNvSpPr>
            <a:spLocks noChangeAspect="1"/>
          </p:cNvSpPr>
          <p:nvPr userDrawn="1"/>
        </p:nvSpPr>
        <p:spPr>
          <a:xfrm>
            <a:off x="3386492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81DAE116-6547-DF11-AA77-FA485BF199E6}"/>
              </a:ext>
            </a:extLst>
          </p:cNvPr>
          <p:cNvSpPr>
            <a:spLocks noChangeAspect="1"/>
          </p:cNvSpPr>
          <p:nvPr userDrawn="1"/>
        </p:nvSpPr>
        <p:spPr>
          <a:xfrm>
            <a:off x="11042325" y="5807572"/>
            <a:ext cx="396000" cy="39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D77CBD5-898C-558E-42A5-27E569394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06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подложек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80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09E4A8E-D0A1-0D59-F07B-ED438A4285B3}"/>
              </a:ext>
            </a:extLst>
          </p:cNvPr>
          <p:cNvSpPr/>
          <p:nvPr userDrawn="1"/>
        </p:nvSpPr>
        <p:spPr>
          <a:xfrm>
            <a:off x="520922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A6C35F8-1161-E216-9F97-1352FBBDA173}"/>
              </a:ext>
            </a:extLst>
          </p:cNvPr>
          <p:cNvSpPr>
            <a:spLocks noChangeAspect="1"/>
          </p:cNvSpPr>
          <p:nvPr userDrawn="1"/>
        </p:nvSpPr>
        <p:spPr>
          <a:xfrm>
            <a:off x="2470771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01</a:t>
            </a: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71AF0994-EE0C-931A-01E9-998267E951B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238" y="1960929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5" name="Текст 53">
            <a:extLst>
              <a:ext uri="{FF2B5EF4-FFF2-40B4-BE49-F238E27FC236}">
                <a16:creationId xmlns:a16="http://schemas.microsoft.com/office/drawing/2014/main" id="{0D9A41DE-5BA8-088C-79B0-D7630EC7D9B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523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5D16F426-0B1E-78EF-8C5F-6EC447A9B816}"/>
              </a:ext>
            </a:extLst>
          </p:cNvPr>
          <p:cNvSpPr/>
          <p:nvPr userDrawn="1"/>
        </p:nvSpPr>
        <p:spPr>
          <a:xfrm>
            <a:off x="3419105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138E5195-956A-B906-59E5-90190CD8C865}"/>
              </a:ext>
            </a:extLst>
          </p:cNvPr>
          <p:cNvSpPr>
            <a:spLocks noChangeAspect="1"/>
          </p:cNvSpPr>
          <p:nvPr userDrawn="1"/>
        </p:nvSpPr>
        <p:spPr>
          <a:xfrm>
            <a:off x="5368954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02</a:t>
            </a:r>
          </a:p>
        </p:txBody>
      </p:sp>
      <p:sp>
        <p:nvSpPr>
          <p:cNvPr id="59" name="Текст 53">
            <a:extLst>
              <a:ext uri="{FF2B5EF4-FFF2-40B4-BE49-F238E27FC236}">
                <a16:creationId xmlns:a16="http://schemas.microsoft.com/office/drawing/2014/main" id="{0194043E-7870-9353-0940-84093365A65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25747" y="1960929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0" name="Текст 53">
            <a:extLst>
              <a:ext uri="{FF2B5EF4-FFF2-40B4-BE49-F238E27FC236}">
                <a16:creationId xmlns:a16="http://schemas.microsoft.com/office/drawing/2014/main" id="{D2D0F521-3E24-3B42-5BC0-60827C17E78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62574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AF24B6E0-A4E9-4D30-D935-A36639B52B94}"/>
              </a:ext>
            </a:extLst>
          </p:cNvPr>
          <p:cNvSpPr/>
          <p:nvPr userDrawn="1"/>
        </p:nvSpPr>
        <p:spPr>
          <a:xfrm>
            <a:off x="6317288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54DAF0C8-F9D3-35CB-EB9B-61C2CCD5457B}"/>
              </a:ext>
            </a:extLst>
          </p:cNvPr>
          <p:cNvSpPr>
            <a:spLocks noChangeAspect="1"/>
          </p:cNvSpPr>
          <p:nvPr userDrawn="1"/>
        </p:nvSpPr>
        <p:spPr>
          <a:xfrm>
            <a:off x="8267137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03</a:t>
            </a:r>
          </a:p>
        </p:txBody>
      </p:sp>
      <p:sp>
        <p:nvSpPr>
          <p:cNvPr id="64" name="Текст 53">
            <a:extLst>
              <a:ext uri="{FF2B5EF4-FFF2-40B4-BE49-F238E27FC236}">
                <a16:creationId xmlns:a16="http://schemas.microsoft.com/office/drawing/2014/main" id="{EF5062D6-2D59-B038-0635-38FDB781443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539428" y="1960929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5" name="Текст 53">
            <a:extLst>
              <a:ext uri="{FF2B5EF4-FFF2-40B4-BE49-F238E27FC236}">
                <a16:creationId xmlns:a16="http://schemas.microsoft.com/office/drawing/2014/main" id="{1A39BCCA-61AF-8C8D-CD23-974D3E358ED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539428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A9497831-BC3F-FC88-B22B-57B6FA0F0AA7}"/>
              </a:ext>
            </a:extLst>
          </p:cNvPr>
          <p:cNvSpPr/>
          <p:nvPr userDrawn="1"/>
        </p:nvSpPr>
        <p:spPr>
          <a:xfrm>
            <a:off x="9215471" y="1678755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8F0B681-172D-AF1C-234E-8E378E02118C}"/>
              </a:ext>
            </a:extLst>
          </p:cNvPr>
          <p:cNvSpPr>
            <a:spLocks noChangeAspect="1"/>
          </p:cNvSpPr>
          <p:nvPr userDrawn="1"/>
        </p:nvSpPr>
        <p:spPr>
          <a:xfrm>
            <a:off x="11165320" y="3365217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04</a:t>
            </a:r>
          </a:p>
        </p:txBody>
      </p:sp>
      <p:sp>
        <p:nvSpPr>
          <p:cNvPr id="69" name="Текст 53">
            <a:extLst>
              <a:ext uri="{FF2B5EF4-FFF2-40B4-BE49-F238E27FC236}">
                <a16:creationId xmlns:a16="http://schemas.microsoft.com/office/drawing/2014/main" id="{82B00D48-D359-67C9-9798-093C8F43AD5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449787" y="1960929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0" name="Текст 53">
            <a:extLst>
              <a:ext uri="{FF2B5EF4-FFF2-40B4-BE49-F238E27FC236}">
                <a16:creationId xmlns:a16="http://schemas.microsoft.com/office/drawing/2014/main" id="{85AC353C-7A8D-C9D0-97CB-23CBAC47F5A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49787" y="2530720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5CA34C16-29FD-4230-02A8-81B117C53FF5}"/>
              </a:ext>
            </a:extLst>
          </p:cNvPr>
          <p:cNvSpPr/>
          <p:nvPr userDrawn="1"/>
        </p:nvSpPr>
        <p:spPr>
          <a:xfrm>
            <a:off x="520922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0A9B1CEF-87A8-60CE-4366-9A5E394EFE74}"/>
              </a:ext>
            </a:extLst>
          </p:cNvPr>
          <p:cNvSpPr>
            <a:spLocks noChangeAspect="1"/>
          </p:cNvSpPr>
          <p:nvPr userDrawn="1"/>
        </p:nvSpPr>
        <p:spPr>
          <a:xfrm>
            <a:off x="2470771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05</a:t>
            </a:r>
          </a:p>
        </p:txBody>
      </p:sp>
      <p:sp>
        <p:nvSpPr>
          <p:cNvPr id="74" name="Текст 53">
            <a:extLst>
              <a:ext uri="{FF2B5EF4-FFF2-40B4-BE49-F238E27FC236}">
                <a16:creationId xmlns:a16="http://schemas.microsoft.com/office/drawing/2014/main" id="{2C27F2DE-8CB4-9F67-EDEE-1F48AE94E29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5238" y="4500095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5" name="Текст 53">
            <a:extLst>
              <a:ext uri="{FF2B5EF4-FFF2-40B4-BE49-F238E27FC236}">
                <a16:creationId xmlns:a16="http://schemas.microsoft.com/office/drawing/2014/main" id="{2ADF5DE8-A636-EF28-C6E1-D5E408DF96F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523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EA29BB32-CA50-213F-598D-E8CE08D735F9}"/>
              </a:ext>
            </a:extLst>
          </p:cNvPr>
          <p:cNvSpPr/>
          <p:nvPr userDrawn="1"/>
        </p:nvSpPr>
        <p:spPr>
          <a:xfrm>
            <a:off x="3419105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B78391CB-79F8-B87A-75B2-C0CA52DB05B4}"/>
              </a:ext>
            </a:extLst>
          </p:cNvPr>
          <p:cNvSpPr>
            <a:spLocks noChangeAspect="1"/>
          </p:cNvSpPr>
          <p:nvPr userDrawn="1"/>
        </p:nvSpPr>
        <p:spPr>
          <a:xfrm>
            <a:off x="5368954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06</a:t>
            </a:r>
          </a:p>
        </p:txBody>
      </p:sp>
      <p:sp>
        <p:nvSpPr>
          <p:cNvPr id="79" name="Текст 53">
            <a:extLst>
              <a:ext uri="{FF2B5EF4-FFF2-40B4-BE49-F238E27FC236}">
                <a16:creationId xmlns:a16="http://schemas.microsoft.com/office/drawing/2014/main" id="{29A5EC6B-C0E5-78B2-9B32-C8B9164D09D4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625747" y="4500095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0" name="Текст 53">
            <a:extLst>
              <a:ext uri="{FF2B5EF4-FFF2-40B4-BE49-F238E27FC236}">
                <a16:creationId xmlns:a16="http://schemas.microsoft.com/office/drawing/2014/main" id="{594BC083-A891-DEE6-5FF1-59DC0044DAA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574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CC6252C-A3F2-57A0-F8C5-8403CE0705A4}"/>
              </a:ext>
            </a:extLst>
          </p:cNvPr>
          <p:cNvSpPr/>
          <p:nvPr userDrawn="1"/>
        </p:nvSpPr>
        <p:spPr>
          <a:xfrm>
            <a:off x="6317288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4BFCFB3F-A6CA-52E2-5134-46350F514147}"/>
              </a:ext>
            </a:extLst>
          </p:cNvPr>
          <p:cNvSpPr>
            <a:spLocks noChangeAspect="1"/>
          </p:cNvSpPr>
          <p:nvPr userDrawn="1"/>
        </p:nvSpPr>
        <p:spPr>
          <a:xfrm>
            <a:off x="8267137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07</a:t>
            </a:r>
          </a:p>
        </p:txBody>
      </p:sp>
      <p:sp>
        <p:nvSpPr>
          <p:cNvPr id="84" name="Текст 53">
            <a:extLst>
              <a:ext uri="{FF2B5EF4-FFF2-40B4-BE49-F238E27FC236}">
                <a16:creationId xmlns:a16="http://schemas.microsoft.com/office/drawing/2014/main" id="{87B2D0D9-EAA4-3CC6-B583-F78823322A7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539428" y="4500095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5" name="Текст 53">
            <a:extLst>
              <a:ext uri="{FF2B5EF4-FFF2-40B4-BE49-F238E27FC236}">
                <a16:creationId xmlns:a16="http://schemas.microsoft.com/office/drawing/2014/main" id="{2B5B88C0-9566-18B3-C85F-64AD84D8F910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539428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E043C838-EEA0-6234-3B93-38F4FDE8E48D}"/>
              </a:ext>
            </a:extLst>
          </p:cNvPr>
          <p:cNvSpPr/>
          <p:nvPr userDrawn="1"/>
        </p:nvSpPr>
        <p:spPr>
          <a:xfrm>
            <a:off x="9215471" y="4217921"/>
            <a:ext cx="2459784" cy="2203264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l" defTabSz="9143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F131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Text" panose="020B0503040504020204" pitchFamily="34" charset="0"/>
              <a:sym typeface="Arial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9A3066F-FC70-F487-310A-84DC1C8225BA}"/>
              </a:ext>
            </a:extLst>
          </p:cNvPr>
          <p:cNvSpPr>
            <a:spLocks noChangeAspect="1"/>
          </p:cNvSpPr>
          <p:nvPr userDrawn="1"/>
        </p:nvSpPr>
        <p:spPr>
          <a:xfrm>
            <a:off x="11165320" y="5904383"/>
            <a:ext cx="324000" cy="32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t" anchorCtr="0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08</a:t>
            </a:r>
          </a:p>
        </p:txBody>
      </p:sp>
      <p:sp>
        <p:nvSpPr>
          <p:cNvPr id="89" name="Текст 53">
            <a:extLst>
              <a:ext uri="{FF2B5EF4-FFF2-40B4-BE49-F238E27FC236}">
                <a16:creationId xmlns:a16="http://schemas.microsoft.com/office/drawing/2014/main" id="{17E17090-97A9-4FB9-B86A-4393EDD16FBE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449787" y="4500095"/>
            <a:ext cx="1991152" cy="567329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80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0" name="Текст 53">
            <a:extLst>
              <a:ext uri="{FF2B5EF4-FFF2-40B4-BE49-F238E27FC236}">
                <a16:creationId xmlns:a16="http://schemas.microsoft.com/office/drawing/2014/main" id="{1E05233F-8C33-8D47-242D-3714768E580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9449787" y="5069886"/>
            <a:ext cx="1991152" cy="977142"/>
          </a:xfrm>
          <a:prstGeom prst="rect">
            <a:avLst/>
          </a:prstGeom>
        </p:spPr>
        <p:txBody>
          <a:bodyPr wrap="square" lIns="0" anchor="t" anchorCtr="0"/>
          <a:lstStyle>
            <a:lvl1pPr marL="171438" indent="-17143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2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Несколько</a:t>
            </a:r>
          </a:p>
          <a:p>
            <a:pPr lvl="0"/>
            <a:r>
              <a:rPr lang="ru-RU" dirty="0"/>
              <a:t>строчек </a:t>
            </a:r>
          </a:p>
          <a:p>
            <a:pPr lvl="0"/>
            <a:r>
              <a:rPr lang="ru-RU" dirty="0"/>
              <a:t>с буллитами</a:t>
            </a:r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A2827306-769A-5DF1-EC10-9E7D92D2A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32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нимание_текст_текст вблоке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A94D89E-4228-4921-3F74-D9A5FE0DD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80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34E3E3C0-8ADF-7FA4-3D36-5893A7BF74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646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61D4C-E6E9-C83D-C332-893503464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443038"/>
            <a:ext cx="10417175" cy="6207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333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499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666" indent="0">
              <a:buNone/>
              <a:defRPr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Важный текст в 2 строки со знаком слева</a:t>
            </a:r>
            <a:br>
              <a:rPr lang="ru-RU" dirty="0"/>
            </a:br>
            <a:r>
              <a:rPr lang="ru-RU" dirty="0"/>
              <a:t>Важный текст в 2 строки со знаком слева</a:t>
            </a:r>
            <a:endParaRPr lang="en-RU" dirty="0"/>
          </a:p>
        </p:txBody>
      </p:sp>
      <p:grpSp>
        <p:nvGrpSpPr>
          <p:cNvPr id="5" name="Группа 22">
            <a:extLst>
              <a:ext uri="{FF2B5EF4-FFF2-40B4-BE49-F238E27FC236}">
                <a16:creationId xmlns:a16="http://schemas.microsoft.com/office/drawing/2014/main" id="{3E67AEC7-8694-F3D7-1D52-F1A18DD593C4}"/>
              </a:ext>
            </a:extLst>
          </p:cNvPr>
          <p:cNvGrpSpPr/>
          <p:nvPr userDrawn="1"/>
        </p:nvGrpSpPr>
        <p:grpSpPr>
          <a:xfrm>
            <a:off x="515939" y="1528838"/>
            <a:ext cx="476883" cy="440398"/>
            <a:chOff x="6075758" y="1722804"/>
            <a:chExt cx="145464" cy="134335"/>
          </a:xfrm>
        </p:grpSpPr>
        <p:pic>
          <p:nvPicPr>
            <p:cNvPr id="6" name="Рисунок 23">
              <a:extLst>
                <a:ext uri="{FF2B5EF4-FFF2-40B4-BE49-F238E27FC236}">
                  <a16:creationId xmlns:a16="http://schemas.microsoft.com/office/drawing/2014/main" id="{43DF2E83-8492-E576-9929-29B7E788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75758" y="1722804"/>
              <a:ext cx="145464" cy="1322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8A62E8-65B6-B1A0-A8B3-CB591BE96452}"/>
                </a:ext>
              </a:extLst>
            </p:cNvPr>
            <p:cNvSpPr txBox="1"/>
            <p:nvPr/>
          </p:nvSpPr>
          <p:spPr>
            <a:xfrm>
              <a:off x="6130857" y="1744481"/>
              <a:ext cx="31783" cy="11265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  <a:cs typeface="+mn-cs"/>
                </a:rPr>
                <a:t>!</a:t>
              </a:r>
            </a:p>
          </p:txBody>
        </p:sp>
      </p:grpSp>
      <p:cxnSp>
        <p:nvCxnSpPr>
          <p:cNvPr id="8" name="Прямая соединительная линия 25">
            <a:extLst>
              <a:ext uri="{FF2B5EF4-FFF2-40B4-BE49-F238E27FC236}">
                <a16:creationId xmlns:a16="http://schemas.microsoft.com/office/drawing/2014/main" id="{2B269F6F-4E3D-2756-1BEA-442DB901C1F4}"/>
              </a:ext>
            </a:extLst>
          </p:cNvPr>
          <p:cNvCxnSpPr>
            <a:cxnSpLocks/>
          </p:cNvCxnSpPr>
          <p:nvPr userDrawn="1"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8BDB6-3117-67AD-286C-59486C20C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673351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D96136C-A311-F482-30FB-C53ACCAF33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81" y="3112966"/>
            <a:ext cx="4157662" cy="54451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en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1AB6114-F74D-ADE0-5219-5A8113A4B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884613"/>
            <a:ext cx="3935150" cy="2532062"/>
          </a:xfrm>
          <a:prstGeom prst="rect">
            <a:avLst/>
          </a:prstGeom>
        </p:spPr>
        <p:txBody>
          <a:bodyPr wrap="square" lIns="0" anchor="t" anchorCtr="0"/>
          <a:lstStyle>
            <a:lvl1pPr marL="0" indent="0">
              <a:buNone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333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499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666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18" name="Скругленный прямоугольник 34">
            <a:extLst>
              <a:ext uri="{FF2B5EF4-FFF2-40B4-BE49-F238E27FC236}">
                <a16:creationId xmlns:a16="http://schemas.microsoft.com/office/drawing/2014/main" id="{2F3612BD-FAE7-C0CC-87A6-A722580AC2A1}"/>
              </a:ext>
            </a:extLst>
          </p:cNvPr>
          <p:cNvSpPr/>
          <p:nvPr userDrawn="1"/>
        </p:nvSpPr>
        <p:spPr>
          <a:xfrm>
            <a:off x="4649512" y="2245882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D2F002-5D5F-010C-7AE6-DB8ED134D7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13723" y="2388394"/>
            <a:ext cx="625938" cy="569912"/>
          </a:xfrm>
          <a:prstGeom prst="rect">
            <a:avLst/>
          </a:prstGeom>
        </p:spPr>
        <p:txBody>
          <a:bodyPr wrap="square" anchor="t" anchorCtr="0"/>
          <a:lstStyle>
            <a:lvl1pPr marL="0" indent="0">
              <a:buNone/>
              <a:defRPr sz="800" b="0" i="0">
                <a:latin typeface="SB Sans Display Light" panose="020B0303040504020204" pitchFamily="34" charset="0"/>
              </a:defRPr>
            </a:lvl1pPr>
          </a:lstStyle>
          <a:p>
            <a:r>
              <a:rPr lang="ru-RU"/>
              <a:t>иконка</a:t>
            </a:r>
            <a:endParaRPr lang="en-RU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C2BC9930-E4EB-75DD-2E6D-98B9AAFDDF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7483" y="2951439"/>
            <a:ext cx="5643036" cy="28428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85729" indent="-285729">
              <a:buFont typeface="Arial" panose="020B0604020202020204" pitchFamily="34" charset="0"/>
              <a:buChar char="•"/>
              <a:defRPr sz="14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2pPr>
            <a:lvl3pPr marL="914333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3pPr>
            <a:lvl4pPr marL="1371499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4pPr>
            <a:lvl5pPr marL="1828666" indent="0">
              <a:buNone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ru-RU" dirty="0"/>
          </a:p>
          <a:p>
            <a:pPr marL="285729" marR="0" lvl="0" indent="-285729" algn="l" defTabSz="91433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endParaRPr lang="en-RU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226F5EB-A74C-F43E-20A7-59C864D1F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925" y="2444674"/>
            <a:ext cx="3255962" cy="307975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RU" dirty="0"/>
          </a:p>
        </p:txBody>
      </p:sp>
      <p:pic>
        <p:nvPicPr>
          <p:cNvPr id="3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0B505D0C-7495-9FD1-A40D-FB3FA5975A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8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с подзаголовком_чёр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0BE977-486E-31D4-3883-2D13E178D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80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E3FF189-4248-9811-96BB-0C802870F0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3ED8BC3D-F088-C71A-F57D-CF68473B3A3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pic>
        <p:nvPicPr>
          <p:cNvPr id="2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F3B499AF-D414-4505-FAC0-150E38AB3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+ серый_чёр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D35BEA-DCF4-B1AC-2229-D4006DD9EA91}"/>
              </a:ext>
            </a:extLst>
          </p:cNvPr>
          <p:cNvSpPr/>
          <p:nvPr userDrawn="1"/>
        </p:nvSpPr>
        <p:spPr>
          <a:xfrm>
            <a:off x="6914146" y="1"/>
            <a:ext cx="5277853" cy="6857999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0BE977-486E-31D4-3883-2D13E178D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252" y="345780"/>
            <a:ext cx="4460516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E3FF189-4248-9811-96BB-0C802870F0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3" y="967706"/>
            <a:ext cx="273344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3ED8BC3D-F088-C71A-F57D-CF68473B3A3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2646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2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5" indent="0">
              <a:buNone/>
              <a:defRPr sz="1600" b="1"/>
            </a:lvl8pPr>
            <a:lvl9pPr marL="3657331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2887431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_верстки_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4A447E0-F7C3-3D87-3349-F6DFEBCB2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858" y="345779"/>
            <a:ext cx="2469587" cy="59093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>
              <a:defRPr sz="36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9C94-53BE-0DFE-20EA-0D7BBFD11C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252" y="967706"/>
            <a:ext cx="1623201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1800" b="0" i="0">
                <a:solidFill>
                  <a:srgbClr val="999FA4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D67CF4BF-95DF-25FA-3C94-A1F248F17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9040" y="6358614"/>
            <a:ext cx="1158330" cy="21698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900" b="0" i="0">
                <a:solidFill>
                  <a:srgbClr val="999FA4"/>
                </a:solidFill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источника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4AB4AB7-D086-60EC-4F86-FEAD7D1E51F5}"/>
              </a:ext>
            </a:extLst>
          </p:cNvPr>
          <p:cNvSpPr/>
          <p:nvPr userDrawn="1"/>
        </p:nvSpPr>
        <p:spPr>
          <a:xfrm>
            <a:off x="4649512" y="2245881"/>
            <a:ext cx="7026551" cy="3789153"/>
          </a:xfrm>
          <a:prstGeom prst="roundRect">
            <a:avLst>
              <a:gd name="adj" fmla="val 7945"/>
            </a:avLst>
          </a:prstGeom>
          <a:solidFill>
            <a:schemeClr val="bg1"/>
          </a:solidFill>
          <a:ln>
            <a:noFill/>
          </a:ln>
          <a:effectLst>
            <a:outerShdw blurRad="129272" dist="38100" dir="2700000" algn="tl" rotWithShape="0">
              <a:prstClr val="black">
                <a:alpha val="108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/>
              <a:ea typeface="+mn-ea"/>
              <a:cs typeface="+mn-cs"/>
              <a:sym typeface="Arial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4EF6ADC-C94F-E00B-2B60-F356116041DC}"/>
              </a:ext>
            </a:extLst>
          </p:cNvPr>
          <p:cNvCxnSpPr>
            <a:cxnSpLocks/>
          </p:cNvCxnSpPr>
          <p:nvPr userDrawn="1"/>
        </p:nvCxnSpPr>
        <p:spPr>
          <a:xfrm>
            <a:off x="515938" y="2286903"/>
            <a:ext cx="3255962" cy="0"/>
          </a:xfrm>
          <a:prstGeom prst="line">
            <a:avLst/>
          </a:prstGeom>
          <a:ln w="3175">
            <a:solidFill>
              <a:srgbClr val="0F13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id="{582267E8-06C6-99B0-F7C5-259DE334A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9661" y="2513538"/>
            <a:ext cx="1983235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FEC27975-B680-8E48-B8E4-BD6F176ACE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661" y="3012301"/>
            <a:ext cx="3299301" cy="3139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13750" indent="-213750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Char char="•"/>
              <a:defRPr sz="16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Основной текст с буллитами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498D740D-FB27-09A8-7F13-EA5DE9105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42" y="2513538"/>
            <a:ext cx="1890902" cy="3693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buNone/>
              <a:defRPr sz="2000" b="1" i="0"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853D0392-29B0-979F-F7B0-E4D022F6A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766" y="3012301"/>
            <a:ext cx="2907206" cy="341632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SzPct val="140000"/>
              <a:buFont typeface="Arial" panose="020B0604020202020204" pitchFamily="34" charset="0"/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Текст на две-три строчки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id="{7A2C47D1-AAD5-9ED9-9870-8FA1F9D3F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190" y="3962560"/>
            <a:ext cx="3264355" cy="1320361"/>
          </a:xfrm>
          <a:prstGeom prst="rect">
            <a:avLst/>
          </a:prstGeom>
        </p:spPr>
        <p:txBody>
          <a:bodyPr wrap="square" lIns="0" anchor="t" anchorCtr="0">
            <a:spAutoFit/>
          </a:bodyPr>
          <a:lstStyle>
            <a:lvl1pPr marL="213750" indent="-213750">
              <a:spcBef>
                <a:spcPts val="0"/>
              </a:spcBef>
              <a:spcAft>
                <a:spcPts val="600"/>
              </a:spcAft>
              <a:buClr>
                <a:srgbClr val="44E1B6"/>
              </a:buClr>
              <a:buSzPct val="140000"/>
              <a:buFont typeface="Arial" panose="020B0604020202020204" pitchFamily="34" charset="0"/>
              <a:buChar char="•"/>
              <a:defRPr sz="1800" b="0" i="0">
                <a:latin typeface="SB Sans Display Light" panose="020B03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Менее важный текст</a:t>
            </a:r>
          </a:p>
          <a:p>
            <a:pPr lvl="0"/>
            <a:r>
              <a:rPr lang="ru-RU" dirty="0"/>
              <a:t>В формате буллитов</a:t>
            </a:r>
          </a:p>
          <a:p>
            <a:pPr lvl="0"/>
            <a:r>
              <a:rPr lang="ru-RU" dirty="0"/>
              <a:t>На четыре- пять строчек,</a:t>
            </a:r>
          </a:p>
          <a:p>
            <a:pPr lvl="0"/>
            <a:r>
              <a:rPr lang="ru-RU" dirty="0"/>
              <a:t>Возможно немного больше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id="{28E07EEF-A08A-CB74-B928-DF28747462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1607" y="1586438"/>
            <a:ext cx="7499169" cy="3416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1800" b="0" i="0"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/>
              <a:t>Важная информация, на которую необходимо обратить внимание</a:t>
            </a:r>
          </a:p>
        </p:txBody>
      </p:sp>
      <p:pic>
        <p:nvPicPr>
          <p:cNvPr id="6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96BDBDE5-C484-80C2-7A3F-14B54B4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87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776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1 - Тёмный">
  <p:cSld name="Обложка 01 - Тёмный">
    <p:bg>
      <p:bgPr>
        <a:solidFill>
          <a:schemeClr val="tx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284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9FD2D-977F-2472-F31A-095FF6D5A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23CD61-26C0-73A4-BF95-4F04150E6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C49ED-D49F-861C-B868-CF1F5983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E480E-C232-7D4D-A290-CF2257ED6B7C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1A3BE6-56B3-12BB-787F-DD0DCDE4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61332E-4AD4-CD0C-1C91-524FD1E3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B03C-8232-7248-9981-FF619A7A2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634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898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929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76A28-F3B6-1613-E9E7-A10B5BBE1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B43566-7729-E380-443E-F5E2A783C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7D9C7-2474-481D-9B84-482656F4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5312-B696-3E4D-A3F5-3D2523228ADD}" type="datetime1">
              <a:rPr lang="ru-RU" smtClean="0"/>
              <a:t>25.06.2025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B906DB-57B4-C28E-4DB6-DBBDBDE0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AAD74-104B-8384-FD18-B873B7D4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4FDA4-94AB-E74F-9150-025744CEA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025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D1614B-E0EF-1E89-89BD-A74F610D8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0603" y="303494"/>
            <a:ext cx="1278000" cy="172212"/>
          </a:xfrm>
          <a:prstGeom prst="rect">
            <a:avLst/>
          </a:prstGeom>
        </p:spPr>
      </p:pic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F232F1B7-F873-8E33-094F-E45D37284796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0271" y="6300198"/>
            <a:ext cx="515938" cy="365125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46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404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05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87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649" r:id="rId4"/>
    <p:sldLayoutId id="2147483797" r:id="rId5"/>
    <p:sldLayoutId id="2147483679" r:id="rId6"/>
    <p:sldLayoutId id="2147483678" r:id="rId7"/>
    <p:sldLayoutId id="2147483793" r:id="rId8"/>
    <p:sldLayoutId id="2147483792" r:id="rId9"/>
    <p:sldLayoutId id="2147483788" r:id="rId10"/>
    <p:sldLayoutId id="2147483720" r:id="rId11"/>
    <p:sldLayoutId id="2147483787" r:id="rId12"/>
    <p:sldLayoutId id="2147483676" r:id="rId13"/>
    <p:sldLayoutId id="2147483660" r:id="rId14"/>
    <p:sldLayoutId id="2147483706" r:id="rId15"/>
    <p:sldLayoutId id="2147483661" r:id="rId16"/>
    <p:sldLayoutId id="2147483675" r:id="rId17"/>
    <p:sldLayoutId id="2147483702" r:id="rId18"/>
    <p:sldLayoutId id="2147483703" r:id="rId19"/>
    <p:sldLayoutId id="2147483677" r:id="rId20"/>
    <p:sldLayoutId id="2147483655" r:id="rId21"/>
    <p:sldLayoutId id="2147483791" r:id="rId22"/>
    <p:sldLayoutId id="2147483795" r:id="rId23"/>
    <p:sldLayoutId id="2147483803" r:id="rId24"/>
    <p:sldLayoutId id="2147483804" r:id="rId25"/>
    <p:sldLayoutId id="2147483810" r:id="rId26"/>
    <p:sldLayoutId id="2147483872" r:id="rId27"/>
    <p:sldLayoutId id="2147483873" r:id="rId28"/>
    <p:sldLayoutId id="2147483875" r:id="rId29"/>
    <p:sldLayoutId id="2147483876" r:id="rId30"/>
    <p:sldLayoutId id="2147483878" r:id="rId31"/>
    <p:sldLayoutId id="2147483879" r:id="rId32"/>
    <p:sldLayoutId id="2147483880" r:id="rId33"/>
    <p:sldLayoutId id="214748388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278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  <p:sldLayoutId id="2147483907" r:id="rId25"/>
    <p:sldLayoutId id="2147483908" r:id="rId26"/>
    <p:sldLayoutId id="2147483909" r:id="rId27"/>
    <p:sldLayoutId id="2147483910" r:id="rId28"/>
    <p:sldLayoutId id="2147483911" r:id="rId29"/>
    <p:sldLayoutId id="214748391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404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92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1" r:id="rId30"/>
    <p:sldLayoutId id="2147483962" r:id="rId31"/>
    <p:sldLayoutId id="2147483963" r:id="rId32"/>
    <p:sldLayoutId id="2147483964" r:id="rId33"/>
  </p:sldLayoutIdLst>
  <p:txStyles>
    <p:titleStyle>
      <a:lvl1pPr algn="l" defTabSz="9143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6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3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9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6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8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1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" Target="slide11.xml"/><Relationship Id="rId7" Type="http://schemas.openxmlformats.org/officeDocument/2006/relationships/image" Target="../media/image72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18.svg"/><Relationship Id="rId10" Type="http://schemas.openxmlformats.org/officeDocument/2006/relationships/image" Target="../media/image75.png"/><Relationship Id="rId4" Type="http://schemas.openxmlformats.org/officeDocument/2006/relationships/image" Target="../media/image17.png"/><Relationship Id="rId9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8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4.sv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5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3" Type="http://schemas.openxmlformats.org/officeDocument/2006/relationships/slide" Target="slide3.xml"/><Relationship Id="rId7" Type="http://schemas.openxmlformats.org/officeDocument/2006/relationships/image" Target="../media/image39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8.svg"/><Relationship Id="rId15" Type="http://schemas.openxmlformats.org/officeDocument/2006/relationships/image" Target="../media/image45.png"/><Relationship Id="rId10" Type="http://schemas.openxmlformats.org/officeDocument/2006/relationships/chart" Target="../charts/chart2.xml"/><Relationship Id="rId4" Type="http://schemas.openxmlformats.org/officeDocument/2006/relationships/image" Target="../media/image17.png"/><Relationship Id="rId9" Type="http://schemas.openxmlformats.org/officeDocument/2006/relationships/chart" Target="../charts/chart1.xml"/><Relationship Id="rId1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chart" Target="../charts/chart3.xml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svg"/><Relationship Id="rId11" Type="http://schemas.openxmlformats.org/officeDocument/2006/relationships/image" Target="../media/image51.png"/><Relationship Id="rId5" Type="http://schemas.openxmlformats.org/officeDocument/2006/relationships/image" Target="../media/image17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slide" Target="slide11.xml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" Target="slide12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12.xml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12.xml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12.xml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662C11-4AA7-E38F-81E0-D49B29540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6912604_Motion_Graphics_Motion_Graphic_3840x2160">
            <a:hlinkClick r:id="" action="ppaction://media"/>
            <a:extLst>
              <a:ext uri="{FF2B5EF4-FFF2-40B4-BE49-F238E27FC236}">
                <a16:creationId xmlns:a16="http://schemas.microsoft.com/office/drawing/2014/main" id="{FF143B00-25A9-1E95-DE18-435395112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lum/>
          </a:blip>
          <a:stretch>
            <a:fillRect/>
          </a:stretch>
        </p:blipFill>
        <p:spPr>
          <a:xfrm rot="10800000">
            <a:off x="6350" y="4763"/>
            <a:ext cx="12192000" cy="6858000"/>
          </a:xfrm>
          <a:prstGeom prst="rect">
            <a:avLst/>
          </a:prstGeom>
        </p:spPr>
      </p:pic>
      <p:pic>
        <p:nvPicPr>
          <p:cNvPr id="5" name="Рисунок 19">
            <a:hlinkClick r:id="rId5" action="ppaction://hlinksldjump"/>
            <a:extLst>
              <a:ext uri="{FF2B5EF4-FFF2-40B4-BE49-F238E27FC236}">
                <a16:creationId xmlns:a16="http://schemas.microsoft.com/office/drawing/2014/main" id="{5B46D0E2-0B46-22B1-738D-C8D92C888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69E690-08A3-0162-6B8F-0C1A8D2D72EC}"/>
              </a:ext>
            </a:extLst>
          </p:cNvPr>
          <p:cNvSpPr/>
          <p:nvPr/>
        </p:nvSpPr>
        <p:spPr>
          <a:xfrm>
            <a:off x="0" y="-2"/>
            <a:ext cx="8083825" cy="6858002"/>
          </a:xfrm>
          <a:prstGeom prst="rect">
            <a:avLst/>
          </a:prstGeom>
          <a:gradFill>
            <a:gsLst>
              <a:gs pos="0">
                <a:schemeClr val="tx1">
                  <a:alpha val="73097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9165D-DD6E-4A58-B307-A84822EF3CA7}"/>
              </a:ext>
            </a:extLst>
          </p:cNvPr>
          <p:cNvSpPr txBox="1"/>
          <p:nvPr/>
        </p:nvSpPr>
        <p:spPr>
          <a:xfrm>
            <a:off x="989665" y="2326786"/>
            <a:ext cx="7859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Data Driven </a:t>
            </a:r>
            <a:r>
              <a:rPr kumimoji="0" lang="ru-RU" sz="5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подход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1C9CA-1B1D-37C5-8786-98A3FF5ECA18}"/>
              </a:ext>
            </a:extLst>
          </p:cNvPr>
          <p:cNvSpPr txBox="1"/>
          <p:nvPr/>
        </p:nvSpPr>
        <p:spPr>
          <a:xfrm>
            <a:off x="1014717" y="3250116"/>
            <a:ext cx="10102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FFFFFF"/>
                </a:solidFill>
                <a:ea typeface="SB Sans Display Semibold" panose="020B0503040504020204" pitchFamily="34" charset="0"/>
              </a:rPr>
              <a:t>или как избегать когнитивных </a:t>
            </a:r>
            <a:br>
              <a:rPr lang="ru-RU" sz="2800" dirty="0">
                <a:solidFill>
                  <a:srgbClr val="FFFFFF"/>
                </a:solidFill>
                <a:ea typeface="SB Sans Display Semibold" panose="020B0503040504020204" pitchFamily="34" charset="0"/>
              </a:rPr>
            </a:br>
            <a:r>
              <a:rPr lang="ru-RU" sz="2800" dirty="0">
                <a:solidFill>
                  <a:srgbClr val="FFFFFF"/>
                </a:solidFill>
                <a:ea typeface="SB Sans Display Semibold" panose="020B0503040504020204" pitchFamily="34" charset="0"/>
              </a:rPr>
              <a:t>искажений маркетолога</a:t>
            </a:r>
            <a:endParaRPr kumimoji="0" lang="en-RU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SB Sans Display Semibold" panose="020B0503040504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02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8101E-7150-B2A2-AE7B-9E215C33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19">
            <a:hlinkClick r:id="" action="ppaction://noaction"/>
            <a:extLst>
              <a:ext uri="{FF2B5EF4-FFF2-40B4-BE49-F238E27FC236}">
                <a16:creationId xmlns:a16="http://schemas.microsoft.com/office/drawing/2014/main" id="{B63B3D76-CC44-E2BA-D469-891DC9721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05D9310-C1DB-AD5E-F51E-39EE7F8334B6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10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5D791-B0C2-294F-D2CA-C904DFFC4945}"/>
              </a:ext>
            </a:extLst>
          </p:cNvPr>
          <p:cNvSpPr txBox="1">
            <a:spLocks/>
          </p:cNvSpPr>
          <p:nvPr/>
        </p:nvSpPr>
        <p:spPr>
          <a:xfrm>
            <a:off x="395110" y="723774"/>
            <a:ext cx="11268346" cy="461665"/>
          </a:xfrm>
        </p:spPr>
        <p:txBody>
          <a:bodyPr wrap="square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59704">
              <a:spcBef>
                <a:spcPts val="0"/>
              </a:spcBef>
              <a:defRPr/>
            </a:pPr>
            <a:r>
              <a:rPr lang="en-GB" sz="3200" dirty="0">
                <a:solidFill>
                  <a:srgbClr val="FFFFFF"/>
                </a:solidFill>
              </a:rPr>
              <a:t>Influence marketing: </a:t>
            </a:r>
            <a:r>
              <a:rPr lang="ru-RU" sz="3200" dirty="0">
                <a:solidFill>
                  <a:srgbClr val="FFFFFF"/>
                </a:solidFill>
              </a:rPr>
              <a:t>ожидание и реальность</a:t>
            </a:r>
          </a:p>
        </p:txBody>
      </p:sp>
      <p:graphicFrame>
        <p:nvGraphicFramePr>
          <p:cNvPr id="11" name="Диаграмма 18">
            <a:extLst>
              <a:ext uri="{FF2B5EF4-FFF2-40B4-BE49-F238E27FC236}">
                <a16:creationId xmlns:a16="http://schemas.microsoft.com/office/drawing/2014/main" id="{754861D1-5648-F84A-DF28-2E4F61CA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188579"/>
              </p:ext>
            </p:extLst>
          </p:nvPr>
        </p:nvGraphicFramePr>
        <p:xfrm>
          <a:off x="519223" y="2625601"/>
          <a:ext cx="5408083" cy="3190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0C4F325-FE9F-8DA7-9FEF-F6D4B2363CAE}"/>
              </a:ext>
            </a:extLst>
          </p:cNvPr>
          <p:cNvSpPr txBox="1"/>
          <p:nvPr/>
        </p:nvSpPr>
        <p:spPr>
          <a:xfrm>
            <a:off x="768851" y="5885109"/>
            <a:ext cx="449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В категории 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Здоровье и красота 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возможны размещения без ограничения по частоте с оптимизацией стоимости</a:t>
            </a:r>
            <a:endParaRPr lang="ru-RU" sz="2800" dirty="0">
              <a:solidFill>
                <a:schemeClr val="tx2"/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+mj-cs"/>
            </a:endParaRPr>
          </a:p>
        </p:txBody>
      </p:sp>
      <p:graphicFrame>
        <p:nvGraphicFramePr>
          <p:cNvPr id="15" name="Диаграмма 18">
            <a:extLst>
              <a:ext uri="{FF2B5EF4-FFF2-40B4-BE49-F238E27FC236}">
                <a16:creationId xmlns:a16="http://schemas.microsoft.com/office/drawing/2014/main" id="{42703D0B-015F-D8EA-2D58-5ECF7969EB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073928"/>
              </p:ext>
            </p:extLst>
          </p:nvPr>
        </p:nvGraphicFramePr>
        <p:xfrm>
          <a:off x="6187052" y="2625601"/>
          <a:ext cx="5408083" cy="3190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9B0EA6A-5337-5B4E-3C89-95F8776069D8}"/>
              </a:ext>
            </a:extLst>
          </p:cNvPr>
          <p:cNvSpPr txBox="1"/>
          <p:nvPr/>
        </p:nvSpPr>
        <p:spPr>
          <a:xfrm>
            <a:off x="6456683" y="5885109"/>
            <a:ext cx="407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В категории 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Путешествия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 необходимы размещения с частотой 4-5 для максимальной эффективности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942CA5-5D24-6CC8-1C85-4B4D16E78CAB}"/>
              </a:ext>
            </a:extLst>
          </p:cNvPr>
          <p:cNvGrpSpPr/>
          <p:nvPr/>
        </p:nvGrpSpPr>
        <p:grpSpPr>
          <a:xfrm>
            <a:off x="510090" y="1384011"/>
            <a:ext cx="11165973" cy="1079500"/>
            <a:chOff x="515937" y="5337175"/>
            <a:chExt cx="11165973" cy="10795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5C13B6-247F-8C71-C7CA-E3FD5A2E151A}"/>
                </a:ext>
              </a:extLst>
            </p:cNvPr>
            <p:cNvSpPr/>
            <p:nvPr/>
          </p:nvSpPr>
          <p:spPr>
            <a:xfrm>
              <a:off x="515937" y="5337175"/>
              <a:ext cx="11165973" cy="1079500"/>
            </a:xfrm>
            <a:prstGeom prst="roundRect">
              <a:avLst>
                <a:gd name="adj" fmla="val 99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626832-0B66-F43F-DF25-22F8E6A6B7CD}"/>
                </a:ext>
              </a:extLst>
            </p:cNvPr>
            <p:cNvSpPr txBox="1"/>
            <p:nvPr/>
          </p:nvSpPr>
          <p:spPr>
            <a:xfrm>
              <a:off x="682852" y="5442349"/>
              <a:ext cx="66566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ysClr val="windowText" lastClr="000000"/>
                  </a:solidFill>
                </a:rPr>
                <a:t>Типичный подход к тактическому планированию в </a:t>
              </a:r>
              <a:r>
                <a:rPr lang="en-US" sz="1400" dirty="0">
                  <a:solidFill>
                    <a:sysClr val="windowText" lastClr="000000"/>
                  </a:solidFill>
                </a:rPr>
                <a:t>Influence Marketing</a:t>
              </a:r>
              <a:r>
                <a:rPr lang="ru-RU" sz="1400" dirty="0">
                  <a:solidFill>
                    <a:sysClr val="windowText" lastClr="000000"/>
                  </a:solidFill>
                </a:rPr>
                <a:t>: </a:t>
              </a:r>
              <a:endParaRPr lang="ru-RU" sz="1400" dirty="0">
                <a:solidFill>
                  <a:sysClr val="windowText" lastClr="000000"/>
                </a:solidFill>
                <a:latin typeface="SB Sans Display Light" panose="020B0303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D9F084-F820-DD35-A97A-3A010028FB05}"/>
                </a:ext>
              </a:extLst>
            </p:cNvPr>
            <p:cNvSpPr txBox="1"/>
            <p:nvPr/>
          </p:nvSpPr>
          <p:spPr>
            <a:xfrm>
              <a:off x="676488" y="5821977"/>
              <a:ext cx="462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2"/>
                  </a:solidFill>
                  <a:latin typeface="+mj-lt"/>
                </a:rPr>
                <a:t>01</a:t>
              </a:r>
              <a:endParaRPr lang="en-RU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280543D-662B-8398-8DE8-BA6DFE970E0E}"/>
                </a:ext>
              </a:extLst>
            </p:cNvPr>
            <p:cNvSpPr txBox="1"/>
            <p:nvPr/>
          </p:nvSpPr>
          <p:spPr>
            <a:xfrm>
              <a:off x="4885398" y="5820229"/>
              <a:ext cx="462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tx2"/>
                  </a:solidFill>
                  <a:latin typeface="+mj-lt"/>
                </a:rPr>
                <a:t>02</a:t>
              </a:r>
              <a:endParaRPr lang="en-RU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46A678-A38C-DC51-5ECB-836F63598581}"/>
                </a:ext>
              </a:extLst>
            </p:cNvPr>
            <p:cNvSpPr txBox="1"/>
            <p:nvPr/>
          </p:nvSpPr>
          <p:spPr>
            <a:xfrm>
              <a:off x="1102026" y="5838241"/>
              <a:ext cx="335783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ysClr val="windowText" lastClr="000000"/>
                  </a:solidFill>
                  <a:latin typeface="SB Sans Display Light" panose="020B0303040504020204" pitchFamily="34" charset="0"/>
                </a:rPr>
                <a:t>Подбор широкого спектра блогеров</a:t>
              </a:r>
              <a:endParaRPr lang="en-RU" sz="1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4722DF-221E-4DD9-1956-179A3C6182F4}"/>
                </a:ext>
              </a:extLst>
            </p:cNvPr>
            <p:cNvSpPr txBox="1"/>
            <p:nvPr/>
          </p:nvSpPr>
          <p:spPr>
            <a:xfrm>
              <a:off x="5348621" y="5836493"/>
              <a:ext cx="45159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ysClr val="windowText" lastClr="000000"/>
                  </a:solidFill>
                  <a:latin typeface="SB Sans Display Light" panose="020B0303040504020204" pitchFamily="34" charset="0"/>
                </a:rPr>
                <a:t>Планирование 1-2 касания через каждого блогера для максимизации охвата</a:t>
              </a:r>
              <a:endParaRPr lang="en-RU" sz="1400" dirty="0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F61BB51-0FC0-222A-B324-A3A83076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323539" y="5442349"/>
              <a:ext cx="228600" cy="2286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03279F-89CD-5401-0E1B-A1472945F36D}"/>
              </a:ext>
            </a:extLst>
          </p:cNvPr>
          <p:cNvSpPr txBox="1"/>
          <p:nvPr/>
        </p:nvSpPr>
        <p:spPr>
          <a:xfrm>
            <a:off x="408305" y="353644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Кейс №</a:t>
            </a:r>
            <a:r>
              <a:rPr lang="en-US" kern="0" dirty="0">
                <a:solidFill>
                  <a:schemeClr val="tx2"/>
                </a:solidFill>
                <a:sym typeface="Helvetica Neue"/>
              </a:rPr>
              <a:t>3</a:t>
            </a:r>
            <a:endParaRPr lang="en-RU" dirty="0">
              <a:solidFill>
                <a:schemeClr val="tx2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423EAEF-7789-4B3C-A551-A21DA1E537E7}"/>
              </a:ext>
            </a:extLst>
          </p:cNvPr>
          <p:cNvSpPr/>
          <p:nvPr/>
        </p:nvSpPr>
        <p:spPr>
          <a:xfrm>
            <a:off x="443345" y="6336146"/>
            <a:ext cx="5080000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Источник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: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Данные исследования </a:t>
            </a:r>
            <a:r>
              <a:rPr lang="en-US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Perfluence</a:t>
            </a:r>
            <a:endParaRPr lang="ru-RU" sz="800" dirty="0">
              <a:solidFill>
                <a:schemeClr val="tx2"/>
              </a:solidFill>
              <a:latin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7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50497-54C9-2D9A-C43B-C2060095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58BE46-518E-C894-9C84-5B32F5F1C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7" b="1558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19">
            <a:hlinkClick r:id="rId3" action="ppaction://hlinksldjump"/>
            <a:extLst>
              <a:ext uri="{FF2B5EF4-FFF2-40B4-BE49-F238E27FC236}">
                <a16:creationId xmlns:a16="http://schemas.microsoft.com/office/drawing/2014/main" id="{ACD4BF93-0D8D-9732-4601-13811B34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E250FA-9E5B-632F-B8DC-5CA08E2DEB13}"/>
              </a:ext>
            </a:extLst>
          </p:cNvPr>
          <p:cNvSpPr txBox="1">
            <a:spLocks/>
          </p:cNvSpPr>
          <p:nvPr/>
        </p:nvSpPr>
        <p:spPr>
          <a:xfrm>
            <a:off x="6635070" y="2027053"/>
            <a:ext cx="5045743" cy="11871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pc="40" dirty="0">
                <a:solidFill>
                  <a:srgbClr val="1D130A"/>
                </a:solidFill>
                <a:latin typeface="SBSansDisplay-SemiBold"/>
              </a:rPr>
              <a:t>Все начинается</a:t>
            </a:r>
            <a:br>
              <a:rPr lang="en-US" spc="40" dirty="0">
                <a:solidFill>
                  <a:srgbClr val="1D130A"/>
                </a:solidFill>
                <a:latin typeface="SBSansDisplay-SemiBold"/>
              </a:rPr>
            </a:br>
            <a:r>
              <a:rPr lang="ru-RU" spc="40" dirty="0">
                <a:solidFill>
                  <a:srgbClr val="1D130A"/>
                </a:solidFill>
                <a:latin typeface="SBSansDisplay-SemiBold"/>
              </a:rPr>
              <a:t>с Человека</a:t>
            </a:r>
            <a:r>
              <a:rPr lang="en-US" spc="40" dirty="0">
                <a:solidFill>
                  <a:srgbClr val="1D130A"/>
                </a:solidFill>
                <a:latin typeface="SBSansDisplay-SemiBold"/>
              </a:rPr>
              <a:t>:</a:t>
            </a:r>
            <a:r>
              <a:rPr lang="ru-RU" spc="40" dirty="0">
                <a:solidFill>
                  <a:srgbClr val="1D130A"/>
                </a:solidFill>
                <a:latin typeface="SBSansDisplay-SemiBold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A142D9-7E04-B3FD-4F4D-AFBD0D370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1306" y="5042196"/>
            <a:ext cx="203200" cy="19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C93551-C47C-C10A-932A-EE3A35E370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1404" y="1673367"/>
            <a:ext cx="203200" cy="1905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6424AE9-1A39-E072-7083-1AB640614FE3}"/>
              </a:ext>
            </a:extLst>
          </p:cNvPr>
          <p:cNvGrpSpPr/>
          <p:nvPr/>
        </p:nvGrpSpPr>
        <p:grpSpPr>
          <a:xfrm>
            <a:off x="6792429" y="3476938"/>
            <a:ext cx="4175807" cy="847431"/>
            <a:chOff x="6790219" y="3476938"/>
            <a:chExt cx="4175807" cy="847431"/>
          </a:xfrm>
        </p:grpSpPr>
        <p:sp>
          <p:nvSpPr>
            <p:cNvPr id="2" name="Скругленный прямоугольник 1">
              <a:extLst>
                <a:ext uri="{FF2B5EF4-FFF2-40B4-BE49-F238E27FC236}">
                  <a16:creationId xmlns:a16="http://schemas.microsoft.com/office/drawing/2014/main" id="{C6823761-189C-7D7B-2177-69D3D95A7957}"/>
                </a:ext>
              </a:extLst>
            </p:cNvPr>
            <p:cNvSpPr/>
            <p:nvPr/>
          </p:nvSpPr>
          <p:spPr>
            <a:xfrm>
              <a:off x="6790219" y="3476938"/>
              <a:ext cx="4175807" cy="847431"/>
            </a:xfrm>
            <a:prstGeom prst="round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90EAE504-C376-72AE-796C-37805BAFE9FA}"/>
                </a:ext>
              </a:extLst>
            </p:cNvPr>
            <p:cNvSpPr txBox="1">
              <a:spLocks/>
            </p:cNvSpPr>
            <p:nvPr/>
          </p:nvSpPr>
          <p:spPr>
            <a:xfrm>
              <a:off x="7651345" y="3736583"/>
              <a:ext cx="3147244" cy="4442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l" defTabSz="91433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  <a:defRPr/>
              </a:pPr>
              <a:r>
                <a:rPr lang="ru-RU" sz="2800" spc="40" dirty="0">
                  <a:solidFill>
                    <a:schemeClr val="bg1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Знайте свою ЦА</a:t>
              </a: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48099C13-5288-B50B-D262-DB3AB3165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93843" y="3673714"/>
              <a:ext cx="453878" cy="453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2681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34266-D22B-58B5-0D48-0F510842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8ACF17-A465-4395-1130-B69D3BE22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9365" r="1031" b="9780"/>
          <a:stretch>
            <a:fillRect/>
          </a:stretch>
        </p:blipFill>
        <p:spPr>
          <a:xfrm>
            <a:off x="-1" y="3746816"/>
            <a:ext cx="12192001" cy="311118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94CA4C-0D2F-2C9D-6377-A0323FF21B97}"/>
              </a:ext>
            </a:extLst>
          </p:cNvPr>
          <p:cNvSpPr txBox="1">
            <a:spLocks/>
          </p:cNvSpPr>
          <p:nvPr/>
        </p:nvSpPr>
        <p:spPr>
          <a:xfrm>
            <a:off x="424927" y="722977"/>
            <a:ext cx="8202238" cy="452741"/>
          </a:xfrm>
        </p:spPr>
        <p:txBody>
          <a:bodyPr wrap="square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59704">
              <a:spcBef>
                <a:spcPts val="0"/>
              </a:spcBef>
              <a:defRPr/>
            </a:pPr>
            <a:r>
              <a:rPr lang="ru-RU" sz="3200" dirty="0">
                <a:solidFill>
                  <a:srgbClr val="FFFFFF"/>
                </a:solidFill>
              </a:rPr>
              <a:t>Саммари: ценность </a:t>
            </a:r>
            <a:r>
              <a:rPr lang="en-GB" sz="3200" dirty="0">
                <a:solidFill>
                  <a:srgbClr val="FFFFFF"/>
                </a:solidFill>
              </a:rPr>
              <a:t>data driven </a:t>
            </a:r>
            <a:r>
              <a:rPr lang="ru-RU" sz="3200" dirty="0">
                <a:solidFill>
                  <a:srgbClr val="FFFFFF"/>
                </a:solidFill>
              </a:rPr>
              <a:t>подхода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5B5B6-E2ED-CC00-3752-48A2D6791266}"/>
              </a:ext>
            </a:extLst>
          </p:cNvPr>
          <p:cNvSpPr txBox="1"/>
          <p:nvPr/>
        </p:nvSpPr>
        <p:spPr>
          <a:xfrm>
            <a:off x="875938" y="2007569"/>
            <a:ext cx="2262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BSansDisplay-Regular"/>
                <a:ea typeface="SB Sans Display Semibold" panose="020B0503040504020204" pitchFamily="34" charset="0"/>
                <a:cs typeface="+mn-cs"/>
              </a:rPr>
              <a:t>СберСеллер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BSansDisplay-Regular"/>
              <a:ea typeface="SB Sans Display Semibold" panose="020B050304050402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1BFA9-A15E-AED0-578B-B0C1BBBBBFBA}"/>
              </a:ext>
            </a:extLst>
          </p:cNvPr>
          <p:cNvSpPr txBox="1"/>
          <p:nvPr/>
        </p:nvSpPr>
        <p:spPr>
          <a:xfrm>
            <a:off x="6651255" y="2675921"/>
            <a:ext cx="348918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7750" indent="-177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ru-RU" dirty="0"/>
              <a:t>Сокращение эффекта когнитивных искажений</a:t>
            </a:r>
          </a:p>
          <a:p>
            <a:pPr>
              <a:spcBef>
                <a:spcPts val="600"/>
              </a:spcBef>
            </a:pPr>
            <a:r>
              <a:rPr lang="ru-RU" dirty="0"/>
              <a:t>Реальный </a:t>
            </a:r>
            <a:r>
              <a:rPr lang="en-US" dirty="0"/>
              <a:t>data driven </a:t>
            </a:r>
            <a:r>
              <a:rPr lang="ru-RU" dirty="0"/>
              <a:t>подход </a:t>
            </a:r>
            <a:br>
              <a:rPr lang="ru-RU" dirty="0"/>
            </a:br>
            <a:r>
              <a:rPr lang="ru-RU" dirty="0"/>
              <a:t>для обоснованных решений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7C2A70-DC21-6F6C-9F6B-97820DD5B363}"/>
              </a:ext>
            </a:extLst>
          </p:cNvPr>
          <p:cNvSpPr txBox="1"/>
          <p:nvPr/>
        </p:nvSpPr>
        <p:spPr>
          <a:xfrm>
            <a:off x="7103701" y="2005938"/>
            <a:ext cx="2874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accent1"/>
                </a:solidFill>
                <a:latin typeface="SBSansDisplay-Regular"/>
                <a:ea typeface="SB Sans Display Semibold" panose="020B0503040504020204" pitchFamily="34" charset="0"/>
              </a:rPr>
              <a:t>Клиент (бренд)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BSansDisplay-Regular"/>
              <a:ea typeface="SB Sans Display Semibold" panose="020B0503040504020204" pitchFamily="34" charset="0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E08E12F-2E27-8670-2A0A-1170E6600143}"/>
              </a:ext>
            </a:extLst>
          </p:cNvPr>
          <p:cNvSpPr>
            <a:spLocks noChangeAspect="1"/>
          </p:cNvSpPr>
          <p:nvPr/>
        </p:nvSpPr>
        <p:spPr>
          <a:xfrm>
            <a:off x="6743700" y="1995215"/>
            <a:ext cx="360000" cy="36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SansDisplay-Regular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CD375B-ED3C-6BB1-60F7-C04825CC2195}"/>
              </a:ext>
            </a:extLst>
          </p:cNvPr>
          <p:cNvSpPr txBox="1"/>
          <p:nvPr/>
        </p:nvSpPr>
        <p:spPr>
          <a:xfrm>
            <a:off x="414307" y="2675921"/>
            <a:ext cx="3581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0" indent="-177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Глубокое погружение в аудиторию: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FDE0C-F3EF-FF04-2039-39AF74F7924E}"/>
              </a:ext>
            </a:extLst>
          </p:cNvPr>
          <p:cNvSpPr txBox="1"/>
          <p:nvPr/>
        </p:nvSpPr>
        <p:spPr>
          <a:xfrm>
            <a:off x="580738" y="2983698"/>
            <a:ext cx="517350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30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Портрет реального покупателя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,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 его интересов и предпочтений</a:t>
            </a:r>
          </a:p>
          <a:p>
            <a:pPr marL="180000" indent="-180000">
              <a:spcAft>
                <a:spcPts val="30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SB Sans Display Light" panose="020B0303040504020204" pitchFamily="34" charset="0"/>
              </a:rPr>
              <a:t>Уникальные инсайты – сопутствующие интересы аудитории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30CE0-E5FB-8E2F-B422-69648EB3F6C2}"/>
              </a:ext>
            </a:extLst>
          </p:cNvPr>
          <p:cNvSpPr txBox="1"/>
          <p:nvPr/>
        </p:nvSpPr>
        <p:spPr>
          <a:xfrm>
            <a:off x="415168" y="3612693"/>
            <a:ext cx="483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0" indent="-177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Разработка релевантных коммуникационных решений, основываясь на интересах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217436-0526-EBBE-D952-9F0A8F5F5A4F}"/>
              </a:ext>
            </a:extLst>
          </p:cNvPr>
          <p:cNvSpPr>
            <a:spLocks noChangeAspect="1"/>
          </p:cNvSpPr>
          <p:nvPr/>
        </p:nvSpPr>
        <p:spPr>
          <a:xfrm>
            <a:off x="515938" y="1996846"/>
            <a:ext cx="360000" cy="36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SansDisplay-Regular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EFF0F9-B28F-19D1-E956-60325A84B8E4}"/>
              </a:ext>
            </a:extLst>
          </p:cNvPr>
          <p:cNvGrpSpPr/>
          <p:nvPr/>
        </p:nvGrpSpPr>
        <p:grpSpPr>
          <a:xfrm>
            <a:off x="580738" y="2061646"/>
            <a:ext cx="230401" cy="230400"/>
            <a:chOff x="580738" y="2061646"/>
            <a:chExt cx="230401" cy="230400"/>
          </a:xfrm>
        </p:grpSpPr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DCC2E9FD-E9E1-B9C7-5C12-894483817F0B}"/>
                </a:ext>
              </a:extLst>
            </p:cNvPr>
            <p:cNvSpPr/>
            <p:nvPr/>
          </p:nvSpPr>
          <p:spPr>
            <a:xfrm>
              <a:off x="652075" y="2106431"/>
              <a:ext cx="148813" cy="100262"/>
            </a:xfrm>
            <a:custGeom>
              <a:avLst/>
              <a:gdLst>
                <a:gd name="connsiteX0" fmla="*/ 100684 w 110986"/>
                <a:gd name="connsiteY0" fmla="*/ 15 h 74776"/>
                <a:gd name="connsiteX1" fmla="*/ 110987 w 110986"/>
                <a:gd name="connsiteY1" fmla="*/ 17085 h 74776"/>
                <a:gd name="connsiteX2" fmla="*/ 32705 w 110986"/>
                <a:gd name="connsiteY2" fmla="*/ 74776 h 74776"/>
                <a:gd name="connsiteX3" fmla="*/ 0 w 110986"/>
                <a:gd name="connsiteY3" fmla="*/ 54277 h 74776"/>
                <a:gd name="connsiteX4" fmla="*/ 0 w 110986"/>
                <a:gd name="connsiteY4" fmla="*/ 29608 h 74776"/>
                <a:gd name="connsiteX5" fmla="*/ 32705 w 110986"/>
                <a:gd name="connsiteY5" fmla="*/ 50108 h 74776"/>
                <a:gd name="connsiteX6" fmla="*/ 100684 w 110986"/>
                <a:gd name="connsiteY6" fmla="*/ 0 h 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986" h="74776">
                  <a:moveTo>
                    <a:pt x="100684" y="15"/>
                  </a:moveTo>
                  <a:cubicBezTo>
                    <a:pt x="104748" y="5257"/>
                    <a:pt x="108207" y="10982"/>
                    <a:pt x="110987" y="17085"/>
                  </a:cubicBezTo>
                  <a:lnTo>
                    <a:pt x="32705" y="74776"/>
                  </a:lnTo>
                  <a:lnTo>
                    <a:pt x="0" y="54277"/>
                  </a:lnTo>
                  <a:lnTo>
                    <a:pt x="0" y="29608"/>
                  </a:lnTo>
                  <a:lnTo>
                    <a:pt x="32705" y="50108"/>
                  </a:lnTo>
                  <a:lnTo>
                    <a:pt x="100684" y="0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7817EE7B-2903-A022-7C94-ACBFDC0B49B7}"/>
                </a:ext>
              </a:extLst>
            </p:cNvPr>
            <p:cNvSpPr/>
            <p:nvPr/>
          </p:nvSpPr>
          <p:spPr>
            <a:xfrm>
              <a:off x="580738" y="2061646"/>
              <a:ext cx="230401" cy="230400"/>
            </a:xfrm>
            <a:custGeom>
              <a:avLst/>
              <a:gdLst>
                <a:gd name="connsiteX0" fmla="*/ 0 w 171835"/>
                <a:gd name="connsiteY0" fmla="*/ 85441 h 171834"/>
                <a:gd name="connsiteX1" fmla="*/ 0 w 171835"/>
                <a:gd name="connsiteY1" fmla="*/ 86393 h 171834"/>
                <a:gd name="connsiteX2" fmla="*/ 85442 w 171835"/>
                <a:gd name="connsiteY2" fmla="*/ 171834 h 171834"/>
                <a:gd name="connsiteX3" fmla="*/ 86393 w 171835"/>
                <a:gd name="connsiteY3" fmla="*/ 171834 h 171834"/>
                <a:gd name="connsiteX4" fmla="*/ 171835 w 171835"/>
                <a:gd name="connsiteY4" fmla="*/ 85925 h 171834"/>
                <a:gd name="connsiteX5" fmla="*/ 170460 w 171835"/>
                <a:gd name="connsiteY5" fmla="*/ 70531 h 171834"/>
                <a:gd name="connsiteX6" fmla="*/ 151970 w 171835"/>
                <a:gd name="connsiteY6" fmla="*/ 84157 h 171834"/>
                <a:gd name="connsiteX7" fmla="*/ 152000 w 171835"/>
                <a:gd name="connsiteY7" fmla="*/ 85925 h 171834"/>
                <a:gd name="connsiteX8" fmla="*/ 85940 w 171835"/>
                <a:gd name="connsiteY8" fmla="*/ 152000 h 171834"/>
                <a:gd name="connsiteX9" fmla="*/ 19850 w 171835"/>
                <a:gd name="connsiteY9" fmla="*/ 85910 h 171834"/>
                <a:gd name="connsiteX10" fmla="*/ 85910 w 171835"/>
                <a:gd name="connsiteY10" fmla="*/ 19850 h 171834"/>
                <a:gd name="connsiteX11" fmla="*/ 123162 w 171835"/>
                <a:gd name="connsiteY11" fmla="*/ 31376 h 171834"/>
                <a:gd name="connsiteX12" fmla="*/ 139870 w 171835"/>
                <a:gd name="connsiteY12" fmla="*/ 19064 h 171834"/>
                <a:gd name="connsiteX13" fmla="*/ 85910 w 171835"/>
                <a:gd name="connsiteY13" fmla="*/ 0 h 171834"/>
                <a:gd name="connsiteX14" fmla="*/ 0 w 171835"/>
                <a:gd name="connsiteY14" fmla="*/ 85441 h 17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835" h="171834">
                  <a:moveTo>
                    <a:pt x="0" y="85441"/>
                  </a:moveTo>
                  <a:lnTo>
                    <a:pt x="0" y="86393"/>
                  </a:lnTo>
                  <a:cubicBezTo>
                    <a:pt x="257" y="133464"/>
                    <a:pt x="38370" y="171578"/>
                    <a:pt x="85442" y="171834"/>
                  </a:cubicBezTo>
                  <a:lnTo>
                    <a:pt x="86393" y="171834"/>
                  </a:lnTo>
                  <a:cubicBezTo>
                    <a:pt x="133631" y="171578"/>
                    <a:pt x="171835" y="133208"/>
                    <a:pt x="171835" y="85925"/>
                  </a:cubicBezTo>
                  <a:cubicBezTo>
                    <a:pt x="171835" y="80668"/>
                    <a:pt x="171367" y="75532"/>
                    <a:pt x="170460" y="70531"/>
                  </a:cubicBezTo>
                  <a:lnTo>
                    <a:pt x="151970" y="84157"/>
                  </a:lnTo>
                  <a:cubicBezTo>
                    <a:pt x="151985" y="84746"/>
                    <a:pt x="152000" y="85336"/>
                    <a:pt x="152000" y="85925"/>
                  </a:cubicBezTo>
                  <a:cubicBezTo>
                    <a:pt x="152000" y="122361"/>
                    <a:pt x="122362" y="152000"/>
                    <a:pt x="85940" y="152000"/>
                  </a:cubicBezTo>
                  <a:cubicBezTo>
                    <a:pt x="49519" y="152000"/>
                    <a:pt x="19850" y="122346"/>
                    <a:pt x="19850" y="85910"/>
                  </a:cubicBezTo>
                  <a:cubicBezTo>
                    <a:pt x="19850" y="49473"/>
                    <a:pt x="49489" y="19850"/>
                    <a:pt x="85910" y="19850"/>
                  </a:cubicBezTo>
                  <a:cubicBezTo>
                    <a:pt x="99717" y="19850"/>
                    <a:pt x="112543" y="24110"/>
                    <a:pt x="123162" y="31376"/>
                  </a:cubicBezTo>
                  <a:lnTo>
                    <a:pt x="139870" y="19064"/>
                  </a:lnTo>
                  <a:cubicBezTo>
                    <a:pt x="125111" y="7145"/>
                    <a:pt x="106349" y="0"/>
                    <a:pt x="85910" y="0"/>
                  </a:cubicBezTo>
                  <a:cubicBezTo>
                    <a:pt x="38627" y="0"/>
                    <a:pt x="257" y="38204"/>
                    <a:pt x="0" y="85441"/>
                  </a:cubicBezTo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7231E81-1977-86BE-E7B3-EAE6EE8420FF}"/>
              </a:ext>
            </a:extLst>
          </p:cNvPr>
          <p:cNvSpPr/>
          <p:nvPr/>
        </p:nvSpPr>
        <p:spPr>
          <a:xfrm>
            <a:off x="11431992" y="6326580"/>
            <a:ext cx="332142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chemeClr val="bg1"/>
                </a:solidFill>
                <a:latin typeface="SBSansDisplay-Regular"/>
              </a:rPr>
              <a:pPr defTabSz="914333">
                <a:defRPr/>
              </a:pPr>
              <a:t>12</a:t>
            </a:fld>
            <a:endParaRPr lang="ru-RU" sz="1100" dirty="0">
              <a:solidFill>
                <a:schemeClr val="bg1"/>
              </a:solidFill>
              <a:latin typeface="SBSansDisplay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0D790F-DB64-10E9-F70F-9B64F5C0807B}"/>
              </a:ext>
            </a:extLst>
          </p:cNvPr>
          <p:cNvSpPr txBox="1"/>
          <p:nvPr/>
        </p:nvSpPr>
        <p:spPr>
          <a:xfrm>
            <a:off x="427355" y="338593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Выводы</a:t>
            </a:r>
            <a:endParaRPr lang="en-RU" dirty="0">
              <a:solidFill>
                <a:schemeClr val="tx2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34ABEC-8A4B-1EE8-7A69-548C0E019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09400" y="2060915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ECCCB-2C08-F225-7A5C-C6EECA42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270677-6C5B-484D-52DE-1C35B6DC6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9365" r="1031" b="9780"/>
          <a:stretch>
            <a:fillRect/>
          </a:stretch>
        </p:blipFill>
        <p:spPr>
          <a:xfrm>
            <a:off x="-1" y="3746816"/>
            <a:ext cx="12192001" cy="31111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3330CD-4670-104E-079E-77DCF913AF08}"/>
              </a:ext>
            </a:extLst>
          </p:cNvPr>
          <p:cNvSpPr txBox="1">
            <a:spLocks/>
          </p:cNvSpPr>
          <p:nvPr/>
        </p:nvSpPr>
        <p:spPr>
          <a:xfrm>
            <a:off x="1274989" y="3054088"/>
            <a:ext cx="5200968" cy="8486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kumimoji="0" lang="ru-RU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</a:rPr>
              <a:t>Евгения Лысенко</a:t>
            </a:r>
            <a:endParaRPr kumimoji="0" lang="es-419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 Semibold" panose="020B0503040504020204" pitchFamily="34" charset="0"/>
              <a:ea typeface="SB Sans Display Semibold" panose="020B050304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B3E0C6-2591-D67D-3499-CEA937AE3007}"/>
              </a:ext>
            </a:extLst>
          </p:cNvPr>
          <p:cNvSpPr txBox="1">
            <a:spLocks/>
          </p:cNvSpPr>
          <p:nvPr/>
        </p:nvSpPr>
        <p:spPr>
          <a:xfrm>
            <a:off x="1274988" y="3746816"/>
            <a:ext cx="4524563" cy="57355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директор по стратегии</a:t>
            </a:r>
            <a:endParaRPr kumimoji="0" lang="es-419" sz="28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" panose="020B0503040504020204" pitchFamily="34" charset="0"/>
              <a:ea typeface="SB Sans Display" panose="020B05030405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99513C-1690-E5EC-90D6-871D65708024}"/>
              </a:ext>
            </a:extLst>
          </p:cNvPr>
          <p:cNvGrpSpPr/>
          <p:nvPr/>
        </p:nvGrpSpPr>
        <p:grpSpPr>
          <a:xfrm>
            <a:off x="7148900" y="1391507"/>
            <a:ext cx="2787042" cy="2787042"/>
            <a:chOff x="6096000" y="982579"/>
            <a:chExt cx="4892842" cy="4892842"/>
          </a:xfrm>
        </p:grpSpPr>
        <p:sp>
          <p:nvSpPr>
            <p:cNvPr id="2" name="Скругленный прямоугольник 1">
              <a:extLst>
                <a:ext uri="{FF2B5EF4-FFF2-40B4-BE49-F238E27FC236}">
                  <a16:creationId xmlns:a16="http://schemas.microsoft.com/office/drawing/2014/main" id="{EF37315A-1CC6-99F4-BDE8-3B827496F090}"/>
                </a:ext>
              </a:extLst>
            </p:cNvPr>
            <p:cNvSpPr/>
            <p:nvPr/>
          </p:nvSpPr>
          <p:spPr>
            <a:xfrm>
              <a:off x="6096000" y="982579"/>
              <a:ext cx="4892842" cy="4892842"/>
            </a:xfrm>
            <a:prstGeom prst="roundRect">
              <a:avLst>
                <a:gd name="adj" fmla="val 551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BF6EBC7-9D7B-C870-0F1B-4BE530EF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3524" y="1290103"/>
              <a:ext cx="4277794" cy="4277794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AA2AE2E8-F1E0-C823-1944-9A081FB8BBA2}"/>
                </a:ext>
              </a:extLst>
            </p:cNvPr>
            <p:cNvSpPr/>
            <p:nvPr/>
          </p:nvSpPr>
          <p:spPr>
            <a:xfrm>
              <a:off x="8057345" y="2943925"/>
              <a:ext cx="970152" cy="9701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Graphic 14">
              <a:extLst>
                <a:ext uri="{FF2B5EF4-FFF2-40B4-BE49-F238E27FC236}">
                  <a16:creationId xmlns:a16="http://schemas.microsoft.com/office/drawing/2014/main" id="{C284F3FA-03FA-0885-5901-DEB9020AF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01625" y="3230343"/>
              <a:ext cx="481593" cy="39731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9499FC-DC3F-2442-5D23-DE0AE06E904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564" r="13573"/>
          <a:stretch>
            <a:fillRect/>
          </a:stretch>
        </p:blipFill>
        <p:spPr>
          <a:xfrm>
            <a:off x="1274988" y="1391507"/>
            <a:ext cx="1554087" cy="15519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814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5E5E7-1CFF-BB50-9580-9F22CD37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DBD60C-5D18-8ABE-63B5-5E1A598F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471"/>
          <a:stretch>
            <a:fillRect/>
          </a:stretch>
        </p:blipFill>
        <p:spPr>
          <a:xfrm>
            <a:off x="7359193" y="-1"/>
            <a:ext cx="4832807" cy="685800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2BC29B9-0D05-923D-F592-D2F99B1B40EC}"/>
              </a:ext>
            </a:extLst>
          </p:cNvPr>
          <p:cNvSpPr/>
          <p:nvPr/>
        </p:nvSpPr>
        <p:spPr>
          <a:xfrm>
            <a:off x="7839336" y="-1"/>
            <a:ext cx="4352663" cy="6858001"/>
          </a:xfrm>
          <a:prstGeom prst="rect">
            <a:avLst/>
          </a:prstGeom>
          <a:gradFill>
            <a:gsLst>
              <a:gs pos="73000">
                <a:srgbClr val="000000">
                  <a:alpha val="57000"/>
                </a:srgbClr>
              </a:gs>
              <a:gs pos="0">
                <a:schemeClr val="tx1"/>
              </a:gs>
              <a:gs pos="100000">
                <a:srgbClr val="000000">
                  <a:alpha val="3809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9">
            <a:hlinkClick r:id="rId3" action="ppaction://hlinksldjump"/>
            <a:extLst>
              <a:ext uri="{FF2B5EF4-FFF2-40B4-BE49-F238E27FC236}">
                <a16:creationId xmlns:a16="http://schemas.microsoft.com/office/drawing/2014/main" id="{4A202A0F-E50F-2564-63D6-6AB1736E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253624-0283-B018-6D84-4E7E9ADFED68}"/>
              </a:ext>
            </a:extLst>
          </p:cNvPr>
          <p:cNvSpPr/>
          <p:nvPr/>
        </p:nvSpPr>
        <p:spPr>
          <a:xfrm>
            <a:off x="8038708" y="3292273"/>
            <a:ext cx="3171059" cy="718039"/>
          </a:xfrm>
          <a:prstGeom prst="roundRect">
            <a:avLst/>
          </a:prstGeom>
          <a:solidFill>
            <a:schemeClr val="bg1">
              <a:alpha val="10000"/>
            </a:schemeClr>
          </a:solidFill>
        </p:spPr>
        <p:txBody>
          <a:bodyPr wrap="square" lIns="108000" tIns="108000" rIns="108000" bIns="108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+mn-cs"/>
              </a:rPr>
              <a:t>«Март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+mn-cs"/>
              </a:rPr>
              <a:t>: </a:t>
            </a: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+mn-cs"/>
              </a:rPr>
              <a:t>российский авторынок рухнул сразу на 45% год к году»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02B3E8-564F-1AC1-DE79-92C5411250FE}"/>
              </a:ext>
            </a:extLst>
          </p:cNvPr>
          <p:cNvSpPr/>
          <p:nvPr/>
        </p:nvSpPr>
        <p:spPr>
          <a:xfrm>
            <a:off x="7839337" y="1730840"/>
            <a:ext cx="3370430" cy="956402"/>
          </a:xfrm>
          <a:prstGeom prst="roundRect">
            <a:avLst/>
          </a:prstGeom>
          <a:solidFill>
            <a:schemeClr val="bg1">
              <a:alpha val="10000"/>
            </a:schemeClr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SB Sans Display Light" panose="020B0303040504020204" pitchFamily="34" charset="0"/>
              </a:rPr>
              <a:t>«Безалкогольные напитки стали самой быстрорастущей индустрией на FMCG-рынке»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D81408-FD32-B915-4067-F35D0709FAF1}"/>
              </a:ext>
            </a:extLst>
          </p:cNvPr>
          <p:cNvSpPr/>
          <p:nvPr/>
        </p:nvSpPr>
        <p:spPr>
          <a:xfrm>
            <a:off x="7434384" y="4615344"/>
            <a:ext cx="3775383" cy="1194765"/>
          </a:xfrm>
          <a:prstGeom prst="roundRect">
            <a:avLst/>
          </a:prstGeom>
          <a:solidFill>
            <a:schemeClr val="bg1">
              <a:alpha val="10000"/>
            </a:schemeClr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SB Sans Display Light" panose="020B0303040504020204" pitchFamily="34" charset="0"/>
              </a:rPr>
              <a:t>«За первые два месяца 2025 года россияне приобрели 3,2 млн упаковок антидепрессантов. Продажи стали рекордными за последние пять лет»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F5F0C-CAE2-2D8F-E253-39731E5C03FE}"/>
              </a:ext>
            </a:extLst>
          </p:cNvPr>
          <p:cNvSpPr txBox="1"/>
          <p:nvPr/>
        </p:nvSpPr>
        <p:spPr>
          <a:xfrm>
            <a:off x="423373" y="308930"/>
            <a:ext cx="6857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Для правильных решений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,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ea typeface="SB Sans Display Semibold" panose="020B0503040504020204" pitchFamily="34" charset="0"/>
                <a:cs typeface="+mn-cs"/>
              </a:rPr>
              <a:t> нужны актуальные и правильные исходные данные </a:t>
            </a:r>
            <a:endParaRPr kumimoji="0" lang="en-R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 Semibold" panose="020B0503040504020204" pitchFamily="34" charset="0"/>
              <a:ea typeface="SB Sans Display Semibold" panose="020B0503040504020204" pitchFamily="34" charset="0"/>
              <a:cs typeface="+mn-cs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72AE0E7-CF75-5316-3A09-68B9FDFAC6E5}"/>
              </a:ext>
            </a:extLst>
          </p:cNvPr>
          <p:cNvGrpSpPr/>
          <p:nvPr/>
        </p:nvGrpSpPr>
        <p:grpSpPr>
          <a:xfrm>
            <a:off x="503128" y="3583158"/>
            <a:ext cx="5315204" cy="738664"/>
            <a:chOff x="503128" y="3583159"/>
            <a:chExt cx="5315204" cy="7386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8AA513-3391-81EE-194D-686F9982C887}"/>
                </a:ext>
              </a:extLst>
            </p:cNvPr>
            <p:cNvSpPr txBox="1"/>
            <p:nvPr/>
          </p:nvSpPr>
          <p:spPr>
            <a:xfrm>
              <a:off x="810212" y="3583159"/>
              <a:ext cx="50081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FF985A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Real-time </a:t>
              </a:r>
              <a:r>
                <a:rPr kumimoji="0" lang="ru-RU" sz="1400" u="none" strike="noStrike" kern="1200" cap="none" spc="0" normalizeH="0" baseline="0" noProof="0" dirty="0">
                  <a:ln>
                    <a:noFill/>
                  </a:ln>
                  <a:solidFill>
                    <a:srgbClr val="FF985A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оптимизация фокуса коммуникаций</a:t>
              </a:r>
              <a:br>
                <a:rPr kumimoji="0" lang="ru-RU" sz="1400" u="none" strike="noStrike" kern="1200" cap="none" spc="0" normalizeH="0" baseline="0" noProof="0" dirty="0">
                  <a:ln>
                    <a:noFill/>
                  </a:ln>
                  <a:solidFill>
                    <a:srgbClr val="FF985A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</a:br>
              <a:r>
                <a:rPr kumimoji="0" lang="ru-RU" sz="1400" u="none" strike="noStrike" kern="1200" cap="none" spc="0" normalizeH="0" baseline="0" noProof="0" dirty="0">
                  <a:ln>
                    <a:noFill/>
                  </a:ln>
                  <a:solidFill>
                    <a:srgbClr val="FF985A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на реальных потребителей не доступна широкому</a:t>
              </a:r>
              <a:br>
                <a:rPr kumimoji="0" lang="ru-RU" sz="1400" u="none" strike="noStrike" kern="1200" cap="none" spc="0" normalizeH="0" baseline="0" noProof="0" dirty="0">
                  <a:ln>
                    <a:noFill/>
                  </a:ln>
                  <a:solidFill>
                    <a:srgbClr val="FF985A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</a:br>
              <a:r>
                <a:rPr kumimoji="0" lang="ru-RU" sz="1400" u="none" strike="noStrike" kern="1200" cap="none" spc="0" normalizeH="0" baseline="0" noProof="0" dirty="0">
                  <a:ln>
                    <a:noFill/>
                  </a:ln>
                  <a:solidFill>
                    <a:srgbClr val="FF985A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кругу брендов</a:t>
              </a:r>
            </a:p>
          </p:txBody>
        </p:sp>
        <p:pic>
          <p:nvPicPr>
            <p:cNvPr id="15" name="Graphic 65">
              <a:extLst>
                <a:ext uri="{FF2B5EF4-FFF2-40B4-BE49-F238E27FC236}">
                  <a16:creationId xmlns:a16="http://schemas.microsoft.com/office/drawing/2014/main" id="{A9FA41B9-E285-8951-A623-A434321BC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128" y="3629767"/>
              <a:ext cx="228600" cy="228600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B3F19E7-0387-EC36-E5C4-3E4961DE5FBB}"/>
              </a:ext>
            </a:extLst>
          </p:cNvPr>
          <p:cNvGrpSpPr/>
          <p:nvPr/>
        </p:nvGrpSpPr>
        <p:grpSpPr>
          <a:xfrm>
            <a:off x="503128" y="2549452"/>
            <a:ext cx="5315205" cy="738664"/>
            <a:chOff x="503128" y="2549452"/>
            <a:chExt cx="5315205" cy="738664"/>
          </a:xfrm>
        </p:grpSpPr>
        <p:pic>
          <p:nvPicPr>
            <p:cNvPr id="6" name="Graphic 65">
              <a:extLst>
                <a:ext uri="{FF2B5EF4-FFF2-40B4-BE49-F238E27FC236}">
                  <a16:creationId xmlns:a16="http://schemas.microsoft.com/office/drawing/2014/main" id="{5DAE49F0-06A5-04D2-1C0D-3C90F36C3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128" y="2618470"/>
              <a:ext cx="228600" cy="228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E15FF3-051D-6AF1-A407-B38EE9DC4EF7}"/>
                </a:ext>
              </a:extLst>
            </p:cNvPr>
            <p:cNvSpPr txBox="1"/>
            <p:nvPr/>
          </p:nvSpPr>
          <p:spPr>
            <a:xfrm>
              <a:off x="810213" y="2549452"/>
              <a:ext cx="50081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Экономические изменения и потрясения в экономике приводят </a:t>
              </a:r>
              <a:r>
                <a:rPr kumimoji="0" lang="ru-RU" sz="1400" u="none" strike="noStrike" kern="1200" cap="none" spc="0" normalizeH="0" baseline="0" noProof="0" dirty="0">
                  <a:ln>
                    <a:noFill/>
                  </a:ln>
                  <a:solidFill>
                    <a:srgbClr val="FF985A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к реактивной изменчивости покупательского поведения</a:t>
              </a:r>
              <a:endPara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FF985A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748C6B7-7F49-E93C-6FF2-269B74F335AA}"/>
              </a:ext>
            </a:extLst>
          </p:cNvPr>
          <p:cNvGrpSpPr/>
          <p:nvPr/>
        </p:nvGrpSpPr>
        <p:grpSpPr>
          <a:xfrm>
            <a:off x="503128" y="4616865"/>
            <a:ext cx="5592872" cy="954107"/>
            <a:chOff x="503128" y="4616865"/>
            <a:chExt cx="5592872" cy="954107"/>
          </a:xfrm>
        </p:grpSpPr>
        <p:pic>
          <p:nvPicPr>
            <p:cNvPr id="18" name="Graphic 65">
              <a:extLst>
                <a:ext uri="{FF2B5EF4-FFF2-40B4-BE49-F238E27FC236}">
                  <a16:creationId xmlns:a16="http://schemas.microsoft.com/office/drawing/2014/main" id="{2B22E691-6C16-322D-2F40-AFC7C6610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128" y="4674928"/>
              <a:ext cx="228600" cy="228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8F9F7F-8B1D-3656-215F-3AD313C21C5F}"/>
                </a:ext>
              </a:extLst>
            </p:cNvPr>
            <p:cNvSpPr txBox="1"/>
            <p:nvPr/>
          </p:nvSpPr>
          <p:spPr>
            <a:xfrm>
              <a:off x="768170" y="4616865"/>
              <a:ext cx="532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Бренды-рекламодатели имеют оперативный доступ</a:t>
              </a:r>
              <a:b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</a:br>
              <a: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только к общим данным о продажах</a:t>
              </a:r>
              <a:r>
                <a:rPr lang="en-US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. </a:t>
              </a:r>
              <a: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Данные исследований потребительских портретов поступают с задержкой</a:t>
              </a:r>
              <a:b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</a:br>
              <a: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от одного до трех месяцев (</a:t>
              </a:r>
              <a:r>
                <a:rPr lang="en-US" sz="1400" dirty="0" err="1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Mediascope</a:t>
              </a:r>
              <a:r>
                <a:rPr lang="en-US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, RTGI</a:t>
              </a:r>
              <a:r>
                <a:rPr lang="ru-RU" sz="1400" dirty="0">
                  <a:solidFill>
                    <a:srgbClr val="FF985A"/>
                  </a:solidFill>
                  <a:latin typeface="SB Sans Display" panose="020B0503040504020204" pitchFamily="34" charset="0"/>
                  <a:ea typeface="SB Sans Display" panose="020B0503040504020204" pitchFamily="34" charset="0"/>
                </a:rPr>
                <a:t>)</a:t>
              </a:r>
            </a:p>
          </p:txBody>
        </p:sp>
      </p:grpSp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4562CA65-EDEF-402F-0100-64F9D0C9E277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2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9822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3BA17A-7F9F-8C9E-0F22-EC94C209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8F78BB-7DA0-0711-B9FD-ED6A954C7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4" t="7853" r="13885" b="17937"/>
          <a:stretch/>
        </p:blipFill>
        <p:spPr>
          <a:xfrm flipH="1">
            <a:off x="0" y="12560"/>
            <a:ext cx="12214414" cy="684544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F1C9BB-24EF-A1A1-056A-595D02EFCDE6}"/>
              </a:ext>
            </a:extLst>
          </p:cNvPr>
          <p:cNvSpPr/>
          <p:nvPr/>
        </p:nvSpPr>
        <p:spPr>
          <a:xfrm>
            <a:off x="0" y="3657601"/>
            <a:ext cx="12192000" cy="3200400"/>
          </a:xfrm>
          <a:prstGeom prst="rect">
            <a:avLst/>
          </a:prstGeom>
          <a:gradFill>
            <a:gsLst>
              <a:gs pos="48000">
                <a:srgbClr val="000000">
                  <a:alpha val="77616"/>
                </a:srgbClr>
              </a:gs>
              <a:gs pos="0">
                <a:schemeClr val="tx1">
                  <a:alpha val="0"/>
                </a:schemeClr>
              </a:gs>
              <a:gs pos="99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3F814-90B9-085F-AC7E-A60AF9D4FA44}"/>
              </a:ext>
            </a:extLst>
          </p:cNvPr>
          <p:cNvSpPr txBox="1"/>
          <p:nvPr/>
        </p:nvSpPr>
        <p:spPr>
          <a:xfrm>
            <a:off x="466639" y="4842302"/>
            <a:ext cx="82426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 Semibold" panose="020B0503040504020204" pitchFamily="34" charset="0"/>
              <a:ea typeface="+mn-ea"/>
              <a:cs typeface="+mn-cs"/>
            </a:endParaRPr>
          </a:p>
          <a:p>
            <a:pPr lvl="0" defTabSz="559704">
              <a:defRPr/>
            </a:pPr>
            <a:r>
              <a:rPr lang="ru-RU" sz="4000" dirty="0">
                <a:solidFill>
                  <a:schemeClr val="bg1"/>
                </a:solidFill>
              </a:rPr>
              <a:t>«Без больших данных вы слепы»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 Semibold" panose="020B050304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C0215-6183-C235-0A5A-17837BB54563}"/>
              </a:ext>
            </a:extLst>
          </p:cNvPr>
          <p:cNvSpPr txBox="1"/>
          <p:nvPr/>
        </p:nvSpPr>
        <p:spPr>
          <a:xfrm>
            <a:off x="6477695" y="5642401"/>
            <a:ext cx="2066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Display Light" panose="020B0303040504020204" pitchFamily="34" charset="0"/>
              </a:rPr>
              <a:t>Джеффри Мур</a:t>
            </a:r>
            <a:endParaRPr kumimoji="0" lang="ru-RU" sz="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 Light" panose="020B0303040504020204" pitchFamily="34" charset="0"/>
            </a:endParaRPr>
          </a:p>
        </p:txBody>
      </p:sp>
      <p:pic>
        <p:nvPicPr>
          <p:cNvPr id="11" name="Рисунок 10">
            <a:hlinkClick r:id="rId4" action="ppaction://hlinksldjump"/>
            <a:extLst>
              <a:ext uri="{FF2B5EF4-FFF2-40B4-BE49-F238E27FC236}">
                <a16:creationId xmlns:a16="http://schemas.microsoft.com/office/drawing/2014/main" id="{B483BF62-F58E-F28A-3899-22A36621B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0527" y="299938"/>
            <a:ext cx="1277977" cy="1722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093D5C-18C7-C657-F51A-F70C68B504EF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3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  <p:sp>
        <p:nvSpPr>
          <p:cNvPr id="8" name="Хорда 7">
            <a:extLst>
              <a:ext uri="{FF2B5EF4-FFF2-40B4-BE49-F238E27FC236}">
                <a16:creationId xmlns:a16="http://schemas.microsoft.com/office/drawing/2014/main" id="{E88D38FE-74C4-7CF3-7CA2-245D9A1EACE2}"/>
              </a:ext>
            </a:extLst>
          </p:cNvPr>
          <p:cNvSpPr/>
          <p:nvPr/>
        </p:nvSpPr>
        <p:spPr>
          <a:xfrm rot="16943558">
            <a:off x="6225096" y="-721763"/>
            <a:ext cx="5386879" cy="7109752"/>
          </a:xfrm>
          <a:prstGeom prst="chord">
            <a:avLst>
              <a:gd name="adj1" fmla="val 3686867"/>
              <a:gd name="adj2" fmla="val 15982412"/>
            </a:avLst>
          </a:prstGeom>
          <a:solidFill>
            <a:schemeClr val="tx1">
              <a:alpha val="31000"/>
            </a:schemeClr>
          </a:solidFill>
          <a:ln>
            <a:noFill/>
          </a:ln>
          <a:effectLst>
            <a:softEdge rad="951791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F344-074E-DFB6-9837-36642A60BDB9}"/>
              </a:ext>
            </a:extLst>
          </p:cNvPr>
          <p:cNvSpPr txBox="1"/>
          <p:nvPr/>
        </p:nvSpPr>
        <p:spPr>
          <a:xfrm>
            <a:off x="7759212" y="2968137"/>
            <a:ext cx="2959588" cy="424732"/>
          </a:xfrm>
          <a:prstGeom prst="rect">
            <a:avLst/>
          </a:prstGeom>
          <a:noFill/>
          <a:effectLst>
            <a:outerShdw blurRad="63500" dist="25400" dir="2700000" algn="tl" rotWithShape="0">
              <a:prstClr val="black">
                <a:alpha val="33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267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87EEFE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REAL-TIME DATA</a:t>
            </a:r>
            <a:endParaRPr kumimoji="0" lang="ru-RU" sz="2400" u="none" strike="noStrike" kern="1200" cap="none" spc="0" normalizeH="0" baseline="0" noProof="0" dirty="0">
              <a:ln>
                <a:noFill/>
              </a:ln>
              <a:solidFill>
                <a:srgbClr val="87EEFE"/>
              </a:solidFill>
              <a:effectLst/>
              <a:uLnTx/>
              <a:uFillTx/>
              <a:latin typeface="SB Sans Display" panose="020B0503040504020204" pitchFamily="34" charset="0"/>
              <a:ea typeface="SB Sans Display" panose="020B050304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95AEAA-0AE8-1354-903F-4C79E8BB5A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0811" y="3016905"/>
            <a:ext cx="266744" cy="2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3CCF4C-3056-E7D5-43AF-C28FD8543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06642A-4883-0C94-9AC9-87CE7376A197}"/>
              </a:ext>
            </a:extLst>
          </p:cNvPr>
          <p:cNvSpPr/>
          <p:nvPr/>
        </p:nvSpPr>
        <p:spPr>
          <a:xfrm flipH="1">
            <a:off x="4917170" y="121"/>
            <a:ext cx="7274829" cy="6857879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SansDisplay-Regular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795F808-B5D9-CA4B-00D8-6A9B79E5542A}"/>
              </a:ext>
            </a:extLst>
          </p:cNvPr>
          <p:cNvSpPr/>
          <p:nvPr/>
        </p:nvSpPr>
        <p:spPr>
          <a:xfrm>
            <a:off x="6558246" y="1327150"/>
            <a:ext cx="5120257" cy="4696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24F4C-A951-5314-C2DD-A5119388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01" y="733751"/>
            <a:ext cx="6824523" cy="1078309"/>
          </a:xfrm>
        </p:spPr>
        <p:txBody>
          <a:bodyPr wrap="square"/>
          <a:lstStyle/>
          <a:p>
            <a:pPr lvl="0" defTabSz="559704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200" dirty="0">
                <a:solidFill>
                  <a:srgbClr val="FFFFFF"/>
                </a:solidFill>
              </a:rPr>
              <a:t>Портрет покупателя АВТО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br>
              <a:rPr lang="ru-RU" sz="3200" dirty="0">
                <a:solidFill>
                  <a:srgbClr val="FFFFFF"/>
                </a:solidFill>
              </a:rPr>
            </a:br>
            <a:r>
              <a:rPr lang="ru-RU" sz="3200" dirty="0">
                <a:solidFill>
                  <a:srgbClr val="FFFFFF"/>
                </a:solidFill>
              </a:rPr>
              <a:t>ожидание и реальность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20" name="Рисунок 19">
            <a:hlinkClick r:id="rId3" action="ppaction://hlinksldjump"/>
            <a:extLst>
              <a:ext uri="{FF2B5EF4-FFF2-40B4-BE49-F238E27FC236}">
                <a16:creationId xmlns:a16="http://schemas.microsoft.com/office/drawing/2014/main" id="{F935DFAA-35ED-C95C-9334-646F2328B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527" y="299938"/>
            <a:ext cx="1277977" cy="1722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385484-82AF-B422-81F9-04FE845E5721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687A8-28FF-7A4E-9197-7B4DC3E743D4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rgbClr val="747474"/>
                </a:solidFill>
                <a:effectLst/>
                <a:uLnTx/>
                <a:uFillTx/>
                <a:latin typeface="SBSansDisplay-Regular"/>
                <a:ea typeface="+mn-ea"/>
                <a:cs typeface="+mn-cs"/>
              </a:rPr>
              <a:pPr marL="0" marR="0" lvl="0" indent="0" algn="l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747474"/>
              </a:solidFill>
              <a:effectLst/>
              <a:uLnTx/>
              <a:uFillTx/>
              <a:latin typeface="SBSansDisplay-Regular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EFD326-1CDE-ED4E-64CC-1035D9CF8B36}"/>
              </a:ext>
            </a:extLst>
          </p:cNvPr>
          <p:cNvSpPr txBox="1"/>
          <p:nvPr/>
        </p:nvSpPr>
        <p:spPr>
          <a:xfrm>
            <a:off x="813290" y="3953327"/>
            <a:ext cx="4187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985A"/>
                </a:solidFill>
                <a:effectLst/>
                <a:uLnTx/>
                <a:uFillTx/>
                <a:ea typeface="+mn-ea"/>
                <a:cs typeface="+mn-cs"/>
              </a:rPr>
              <a:t>Data driven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985A"/>
                </a:solidFill>
                <a:effectLst/>
                <a:uLnTx/>
                <a:uFillTx/>
                <a:ea typeface="+mn-ea"/>
                <a:cs typeface="+mn-cs"/>
              </a:rPr>
              <a:t>выводы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AE60BB-40F5-8AC2-514A-F937D455CF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85" t="5543" r="14394"/>
          <a:stretch>
            <a:fillRect/>
          </a:stretch>
        </p:blipFill>
        <p:spPr>
          <a:xfrm flipH="1">
            <a:off x="3722267" y="1896533"/>
            <a:ext cx="2659115" cy="496146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BF33BE8-B29F-7507-538A-408B291A6927}"/>
              </a:ext>
            </a:extLst>
          </p:cNvPr>
          <p:cNvSpPr txBox="1"/>
          <p:nvPr/>
        </p:nvSpPr>
        <p:spPr>
          <a:xfrm>
            <a:off x="828160" y="4481232"/>
            <a:ext cx="24765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1800"/>
              </a:spcAft>
              <a:buClr>
                <a:srgbClr val="FF985A"/>
              </a:buClr>
              <a:buSzPct val="140000"/>
              <a:defRPr/>
            </a:pPr>
            <a:r>
              <a:rPr lang="ru-RU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  <a:t>Необходим более широкий аудиторный </a:t>
            </a:r>
            <a:r>
              <a:rPr lang="ru-RU" sz="1400" dirty="0" err="1">
                <a:solidFill>
                  <a:srgbClr val="FFFFFF"/>
                </a:solidFill>
                <a:latin typeface="SB Sans Display Light" panose="020B0303040504020204" pitchFamily="34" charset="0"/>
              </a:rPr>
              <a:t>таргет</a:t>
            </a:r>
            <a:r>
              <a:rPr lang="en-US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  <a:t>: </a:t>
            </a:r>
            <a:r>
              <a:rPr lang="ru-RU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  <a:t>фокус</a:t>
            </a:r>
            <a:br>
              <a:rPr lang="ru-RU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  <a:t>на поколения </a:t>
            </a:r>
            <a:r>
              <a:rPr lang="en-GB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  <a:t>Y </a:t>
            </a:r>
            <a:r>
              <a:rPr lang="ru-RU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  <a:t>и </a:t>
            </a:r>
            <a:r>
              <a:rPr lang="en-GB" sz="1400" dirty="0">
                <a:solidFill>
                  <a:srgbClr val="FFFFFF"/>
                </a:solidFill>
                <a:latin typeface="SB Sans Display Light" panose="020B0303040504020204" pitchFamily="34" charset="0"/>
              </a:rPr>
              <a:t>Z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D61AC6-76F6-4331-8D93-9AA19A6FF5BB}"/>
              </a:ext>
            </a:extLst>
          </p:cNvPr>
          <p:cNvSpPr txBox="1"/>
          <p:nvPr/>
        </p:nvSpPr>
        <p:spPr>
          <a:xfrm>
            <a:off x="808802" y="2535342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accent1"/>
                </a:solidFill>
                <a:sym typeface="Helvetica Neue"/>
              </a:rPr>
              <a:t>Целевая аудитория</a:t>
            </a:r>
            <a:endParaRPr lang="en-RU" dirty="0">
              <a:solidFill>
                <a:schemeClr val="accent1"/>
              </a:solidFill>
            </a:endParaRPr>
          </a:p>
        </p:txBody>
      </p:sp>
      <p:pic>
        <p:nvPicPr>
          <p:cNvPr id="58" name="Graphic 30">
            <a:extLst>
              <a:ext uri="{FF2B5EF4-FFF2-40B4-BE49-F238E27FC236}">
                <a16:creationId xmlns:a16="http://schemas.microsoft.com/office/drawing/2014/main" id="{1152981E-0F1A-4197-9802-50BFCD8FC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269" y="2624942"/>
            <a:ext cx="228600" cy="2286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9C152B3-7A73-49C8-B6C3-1BB1F1D60C0A}"/>
              </a:ext>
            </a:extLst>
          </p:cNvPr>
          <p:cNvSpPr txBox="1"/>
          <p:nvPr/>
        </p:nvSpPr>
        <p:spPr>
          <a:xfrm>
            <a:off x="828159" y="3013098"/>
            <a:ext cx="2156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kern="0" dirty="0">
                <a:solidFill>
                  <a:schemeClr val="bg1"/>
                </a:solidFill>
                <a:latin typeface="SB Sans Display Light" panose="020B0303040504020204" pitchFamily="34" charset="0"/>
                <a:sym typeface="Helvetica Neue"/>
              </a:rPr>
              <a:t>Бриф</a:t>
            </a:r>
            <a:r>
              <a:rPr lang="en-US" sz="1400" kern="0" dirty="0">
                <a:solidFill>
                  <a:schemeClr val="bg1"/>
                </a:solidFill>
                <a:latin typeface="SB Sans Display Light" panose="020B0303040504020204" pitchFamily="34" charset="0"/>
                <a:sym typeface="Helvetica Neue"/>
              </a:rPr>
              <a:t>: </a:t>
            </a:r>
            <a:r>
              <a:rPr lang="ru-RU" sz="1400" kern="0" dirty="0">
                <a:solidFill>
                  <a:schemeClr val="bg1"/>
                </a:solidFill>
                <a:latin typeface="SB Sans Display Light" panose="020B0303040504020204" pitchFamily="34" charset="0"/>
                <a:sym typeface="Helvetica Neue"/>
              </a:rPr>
              <a:t>Активная молодежь 18-25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AE37BA-F193-4B78-8536-7DBCC675D0A0}"/>
              </a:ext>
            </a:extLst>
          </p:cNvPr>
          <p:cNvSpPr txBox="1"/>
          <p:nvPr/>
        </p:nvSpPr>
        <p:spPr>
          <a:xfrm>
            <a:off x="7093190" y="1388644"/>
            <a:ext cx="4564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chemeClr val="bg1"/>
                </a:solidFill>
              </a:rPr>
              <a:t>Возраст покупки сдвигается в сторону увеличения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1AA2EF-971F-4F51-8DE7-CA9E60E7E39D}"/>
              </a:ext>
            </a:extLst>
          </p:cNvPr>
          <p:cNvSpPr txBox="1"/>
          <p:nvPr/>
        </p:nvSpPr>
        <p:spPr>
          <a:xfrm>
            <a:off x="6650992" y="2549048"/>
            <a:ext cx="735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SB Sans Display Semibold" panose="020B0503040504020204" pitchFamily="34" charset="0"/>
                <a:cs typeface="+mn-cs"/>
              </a:rPr>
              <a:t>2025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3351C70-F15A-452D-917D-49C86E1D1F73}"/>
              </a:ext>
            </a:extLst>
          </p:cNvPr>
          <p:cNvGrpSpPr/>
          <p:nvPr/>
        </p:nvGrpSpPr>
        <p:grpSpPr>
          <a:xfrm>
            <a:off x="7202913" y="2277660"/>
            <a:ext cx="5253672" cy="2141561"/>
            <a:chOff x="396719" y="2109648"/>
            <a:chExt cx="5253672" cy="2141561"/>
          </a:xfrm>
        </p:grpSpPr>
        <p:graphicFrame>
          <p:nvGraphicFramePr>
            <p:cNvPr id="64" name="Диаграмма 11">
              <a:extLst>
                <a:ext uri="{FF2B5EF4-FFF2-40B4-BE49-F238E27FC236}">
                  <a16:creationId xmlns:a16="http://schemas.microsoft.com/office/drawing/2014/main" id="{7BF132DC-A4C3-4324-BD55-0DDA5618D2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70236221"/>
                </p:ext>
              </p:extLst>
            </p:nvPr>
          </p:nvGraphicFramePr>
          <p:xfrm>
            <a:off x="396719" y="2109648"/>
            <a:ext cx="5253672" cy="21415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cxnSp>
          <p:nvCxnSpPr>
            <p:cNvPr id="65" name="Straight Connector 9">
              <a:extLst>
                <a:ext uri="{FF2B5EF4-FFF2-40B4-BE49-F238E27FC236}">
                  <a16:creationId xmlns:a16="http://schemas.microsoft.com/office/drawing/2014/main" id="{8D5E92F4-1756-4DF1-83F0-F80A3B5D6EF6}"/>
                </a:ext>
              </a:extLst>
            </p:cNvPr>
            <p:cNvCxnSpPr>
              <a:cxnSpLocks/>
            </p:cNvCxnSpPr>
            <p:nvPr/>
          </p:nvCxnSpPr>
          <p:spPr>
            <a:xfrm>
              <a:off x="536486" y="3754412"/>
              <a:ext cx="4338248" cy="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1C24A8-9A4F-45A9-BD59-622ABF4379F8}"/>
                </a:ext>
              </a:extLst>
            </p:cNvPr>
            <p:cNvSpPr txBox="1"/>
            <p:nvPr/>
          </p:nvSpPr>
          <p:spPr>
            <a:xfrm>
              <a:off x="536486" y="3825279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18-24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3698F0C-379B-490D-A6EC-3C8C5BB233A1}"/>
                </a:ext>
              </a:extLst>
            </p:cNvPr>
            <p:cNvSpPr txBox="1"/>
            <p:nvPr/>
          </p:nvSpPr>
          <p:spPr>
            <a:xfrm>
              <a:off x="1250764" y="3825279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25-34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7424AAF-1200-4A89-961C-C528A3919317}"/>
                </a:ext>
              </a:extLst>
            </p:cNvPr>
            <p:cNvSpPr txBox="1"/>
            <p:nvPr/>
          </p:nvSpPr>
          <p:spPr>
            <a:xfrm>
              <a:off x="1965043" y="3825279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35-44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2EED53F-D6C0-4713-967E-EFE534B30DA1}"/>
                </a:ext>
              </a:extLst>
            </p:cNvPr>
            <p:cNvSpPr txBox="1"/>
            <p:nvPr/>
          </p:nvSpPr>
          <p:spPr>
            <a:xfrm>
              <a:off x="2679321" y="3825279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45-54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C3E70FD-A8C4-4321-8DD9-58AF2227D16F}"/>
                </a:ext>
              </a:extLst>
            </p:cNvPr>
            <p:cNvSpPr txBox="1"/>
            <p:nvPr/>
          </p:nvSpPr>
          <p:spPr>
            <a:xfrm>
              <a:off x="3393599" y="3825279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55-64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C4EEDA9-831D-4B73-A6AF-EF44C3FA6118}"/>
                </a:ext>
              </a:extLst>
            </p:cNvPr>
            <p:cNvSpPr txBox="1"/>
            <p:nvPr/>
          </p:nvSpPr>
          <p:spPr>
            <a:xfrm>
              <a:off x="4107877" y="3825279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65+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03324A-0D41-7B50-53C4-DFE404DE99FB}"/>
              </a:ext>
            </a:extLst>
          </p:cNvPr>
          <p:cNvGrpSpPr/>
          <p:nvPr/>
        </p:nvGrpSpPr>
        <p:grpSpPr>
          <a:xfrm>
            <a:off x="7202913" y="4237756"/>
            <a:ext cx="4592066" cy="2036860"/>
            <a:chOff x="7202913" y="4237756"/>
            <a:chExt cx="4592066" cy="2036860"/>
          </a:xfrm>
        </p:grpSpPr>
        <p:graphicFrame>
          <p:nvGraphicFramePr>
            <p:cNvPr id="80" name="Диаграмма 12">
              <a:extLst>
                <a:ext uri="{FF2B5EF4-FFF2-40B4-BE49-F238E27FC236}">
                  <a16:creationId xmlns:a16="http://schemas.microsoft.com/office/drawing/2014/main" id="{02B66B37-09EC-455D-B389-8B61EAEBEB8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50356607"/>
                </p:ext>
              </p:extLst>
            </p:nvPr>
          </p:nvGraphicFramePr>
          <p:xfrm>
            <a:off x="7202913" y="4237756"/>
            <a:ext cx="4592066" cy="18440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cxnSp>
          <p:nvCxnSpPr>
            <p:cNvPr id="73" name="Straight Connector 29">
              <a:extLst>
                <a:ext uri="{FF2B5EF4-FFF2-40B4-BE49-F238E27FC236}">
                  <a16:creationId xmlns:a16="http://schemas.microsoft.com/office/drawing/2014/main" id="{4EFDBAF6-F6D8-4F93-B05A-A813EBFB48C4}"/>
                </a:ext>
              </a:extLst>
            </p:cNvPr>
            <p:cNvCxnSpPr>
              <a:cxnSpLocks/>
            </p:cNvCxnSpPr>
            <p:nvPr/>
          </p:nvCxnSpPr>
          <p:spPr>
            <a:xfrm>
              <a:off x="7342680" y="5941653"/>
              <a:ext cx="4338248" cy="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2428BA3-030D-40C7-A974-B2B3D26D8D8D}"/>
                </a:ext>
              </a:extLst>
            </p:cNvPr>
            <p:cNvSpPr txBox="1"/>
            <p:nvPr/>
          </p:nvSpPr>
          <p:spPr>
            <a:xfrm>
              <a:off x="7342680" y="6028395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18-24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D443D96-E949-41F7-B731-7A9CFFA3CAA0}"/>
                </a:ext>
              </a:extLst>
            </p:cNvPr>
            <p:cNvSpPr txBox="1"/>
            <p:nvPr/>
          </p:nvSpPr>
          <p:spPr>
            <a:xfrm>
              <a:off x="8056958" y="6028395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25-34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FF188B7-2554-42B2-8C50-45C827294D45}"/>
                </a:ext>
              </a:extLst>
            </p:cNvPr>
            <p:cNvSpPr txBox="1"/>
            <p:nvPr/>
          </p:nvSpPr>
          <p:spPr>
            <a:xfrm>
              <a:off x="8771237" y="6028395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35-44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08F3FA9-CDB3-4A67-8BCA-A8A71F2CA18D}"/>
                </a:ext>
              </a:extLst>
            </p:cNvPr>
            <p:cNvSpPr txBox="1"/>
            <p:nvPr/>
          </p:nvSpPr>
          <p:spPr>
            <a:xfrm>
              <a:off x="9485515" y="6028395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45-54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EA11021-B80D-4E79-BCCD-4C9D18CACD2E}"/>
                </a:ext>
              </a:extLst>
            </p:cNvPr>
            <p:cNvSpPr txBox="1"/>
            <p:nvPr/>
          </p:nvSpPr>
          <p:spPr>
            <a:xfrm>
              <a:off x="10199793" y="6028395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55-64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CE54CAD-40BD-49A4-BC10-522ADE1DE81C}"/>
                </a:ext>
              </a:extLst>
            </p:cNvPr>
            <p:cNvSpPr txBox="1"/>
            <p:nvPr/>
          </p:nvSpPr>
          <p:spPr>
            <a:xfrm>
              <a:off x="10914071" y="6028395"/>
              <a:ext cx="7350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9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SB Sans Display Light" panose="020B0303040504020204" pitchFamily="34" charset="0"/>
                  <a:ea typeface="SB Sans Display Semibold" panose="020B0503040504020204" pitchFamily="34" charset="0"/>
                </a:rPr>
                <a:t>65+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310B934-F213-4FD0-9C6B-80F54F375E29}"/>
              </a:ext>
            </a:extLst>
          </p:cNvPr>
          <p:cNvGrpSpPr/>
          <p:nvPr/>
        </p:nvGrpSpPr>
        <p:grpSpPr>
          <a:xfrm>
            <a:off x="7927061" y="1992152"/>
            <a:ext cx="3158508" cy="246221"/>
            <a:chOff x="515938" y="1784690"/>
            <a:chExt cx="3158508" cy="246221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A15AEBB7-E78C-41CC-B056-799824D41878}"/>
                </a:ext>
              </a:extLst>
            </p:cNvPr>
            <p:cNvGrpSpPr/>
            <p:nvPr/>
          </p:nvGrpSpPr>
          <p:grpSpPr>
            <a:xfrm>
              <a:off x="515938" y="1784690"/>
              <a:ext cx="900267" cy="246221"/>
              <a:chOff x="515938" y="1792561"/>
              <a:chExt cx="900267" cy="246221"/>
            </a:xfrm>
          </p:grpSpPr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703F3158-69F9-4D42-BD4F-CF10BA7449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5938" y="1834491"/>
                <a:ext cx="144000" cy="14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E39D373-7306-4DE0-AFCD-D16FB1977A49}"/>
                  </a:ext>
                </a:extLst>
              </p:cNvPr>
              <p:cNvSpPr txBox="1"/>
              <p:nvPr/>
            </p:nvSpPr>
            <p:spPr>
              <a:xfrm>
                <a:off x="633668" y="1792561"/>
                <a:ext cx="7825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>
                    <a:solidFill>
                      <a:schemeClr val="bg1"/>
                    </a:solidFill>
                    <a:latin typeface="SB Sans Display Light" panose="020B0303040504020204" pitchFamily="34" charset="0"/>
                  </a:rPr>
                  <a:t>Мужчины</a:t>
                </a:r>
                <a:endParaRPr lang="en-RU" sz="1000" dirty="0">
                  <a:solidFill>
                    <a:schemeClr val="bg1"/>
                  </a:solidFill>
                  <a:latin typeface="SB Sans Display Light" panose="020B0303040504020204" pitchFamily="34" charset="0"/>
                </a:endParaRPr>
              </a:p>
            </p:txBody>
          </p:sp>
        </p:grp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C3FF8031-36DD-4442-B6E7-DCF22627FD4A}"/>
                </a:ext>
              </a:extLst>
            </p:cNvPr>
            <p:cNvGrpSpPr/>
            <p:nvPr/>
          </p:nvGrpSpPr>
          <p:grpSpPr>
            <a:xfrm>
              <a:off x="1643148" y="1784690"/>
              <a:ext cx="900267" cy="246221"/>
              <a:chOff x="1810305" y="1776818"/>
              <a:chExt cx="900267" cy="246221"/>
            </a:xfrm>
          </p:grpSpPr>
          <p:sp>
            <p:nvSpPr>
              <p:cNvPr id="87" name="Rectangle 40">
                <a:extLst>
                  <a:ext uri="{FF2B5EF4-FFF2-40B4-BE49-F238E27FC236}">
                    <a16:creationId xmlns:a16="http://schemas.microsoft.com/office/drawing/2014/main" id="{007376BB-5CCE-47C6-93C5-69A6B020C8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10305" y="1820658"/>
                <a:ext cx="144000" cy="14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DA7492E-F9A0-43C0-8078-D12371718977}"/>
                  </a:ext>
                </a:extLst>
              </p:cNvPr>
              <p:cNvSpPr txBox="1"/>
              <p:nvPr/>
            </p:nvSpPr>
            <p:spPr>
              <a:xfrm>
                <a:off x="1928035" y="1776818"/>
                <a:ext cx="7825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>
                    <a:solidFill>
                      <a:schemeClr val="bg1"/>
                    </a:solidFill>
                    <a:latin typeface="SB Sans Display Light" panose="020B0303040504020204" pitchFamily="34" charset="0"/>
                  </a:rPr>
                  <a:t>Женщины</a:t>
                </a:r>
                <a:endParaRPr lang="en-RU" sz="1000" dirty="0">
                  <a:solidFill>
                    <a:schemeClr val="bg1"/>
                  </a:solidFill>
                  <a:latin typeface="SB Sans Display Light" panose="020B0303040504020204" pitchFamily="34" charset="0"/>
                </a:endParaRPr>
              </a:p>
            </p:txBody>
          </p:sp>
        </p:grpSp>
        <p:grpSp>
          <p:nvGrpSpPr>
            <p:cNvPr id="84" name="Group 48">
              <a:extLst>
                <a:ext uri="{FF2B5EF4-FFF2-40B4-BE49-F238E27FC236}">
                  <a16:creationId xmlns:a16="http://schemas.microsoft.com/office/drawing/2014/main" id="{C50D805A-CCA3-42A8-A904-162D8960B554}"/>
                </a:ext>
              </a:extLst>
            </p:cNvPr>
            <p:cNvGrpSpPr/>
            <p:nvPr/>
          </p:nvGrpSpPr>
          <p:grpSpPr>
            <a:xfrm>
              <a:off x="2770358" y="1784690"/>
              <a:ext cx="904088" cy="246221"/>
              <a:chOff x="4183923" y="2560650"/>
              <a:chExt cx="904088" cy="246221"/>
            </a:xfrm>
          </p:grpSpPr>
          <p:cxnSp>
            <p:nvCxnSpPr>
              <p:cNvPr id="85" name="Straight Connector 43">
                <a:extLst>
                  <a:ext uri="{FF2B5EF4-FFF2-40B4-BE49-F238E27FC236}">
                    <a16:creationId xmlns:a16="http://schemas.microsoft.com/office/drawing/2014/main" id="{542F9135-F734-476F-9F5B-2F6E5A43F2E5}"/>
                  </a:ext>
                </a:extLst>
              </p:cNvPr>
              <p:cNvCxnSpPr/>
              <p:nvPr/>
            </p:nvCxnSpPr>
            <p:spPr>
              <a:xfrm>
                <a:off x="4183923" y="2679700"/>
                <a:ext cx="257369" cy="0"/>
              </a:xfrm>
              <a:prstGeom prst="line">
                <a:avLst/>
              </a:prstGeom>
              <a:ln w="12700" cap="rnd"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4BC2A36-2915-4936-B357-BF01E177B1F3}"/>
                  </a:ext>
                </a:extLst>
              </p:cNvPr>
              <p:cNvSpPr txBox="1"/>
              <p:nvPr/>
            </p:nvSpPr>
            <p:spPr>
              <a:xfrm>
                <a:off x="4460318" y="2560650"/>
                <a:ext cx="62769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>
                    <a:solidFill>
                      <a:schemeClr val="bg1"/>
                    </a:solidFill>
                    <a:latin typeface="SB Sans Display Light" panose="020B0303040504020204" pitchFamily="34" charset="0"/>
                  </a:rPr>
                  <a:t>Россия</a:t>
                </a:r>
                <a:endParaRPr lang="en-RU" sz="1000" dirty="0">
                  <a:solidFill>
                    <a:schemeClr val="bg1"/>
                  </a:solidFill>
                  <a:latin typeface="SB Sans Display Light" panose="020B0303040504020204" pitchFamily="34" charset="0"/>
                </a:endParaRPr>
              </a:p>
            </p:txBody>
          </p: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389184A1-1E40-4330-852F-BDE4D8A4164E}"/>
              </a:ext>
            </a:extLst>
          </p:cNvPr>
          <p:cNvSpPr txBox="1"/>
          <p:nvPr/>
        </p:nvSpPr>
        <p:spPr>
          <a:xfrm>
            <a:off x="7316733" y="6567325"/>
            <a:ext cx="2970552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ru-RU"/>
            </a:defPPr>
            <a:lvl1pPr>
              <a:defRPr sz="800">
                <a:solidFill>
                  <a:schemeClr val="tx2"/>
                </a:solidFill>
                <a:latin typeface="SB Sans Display Light" panose="020B0303040504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ru-RU" dirty="0"/>
              <a:t>Источник: внутренние данные Сбера 2024-2025</a:t>
            </a:r>
            <a:r>
              <a:rPr lang="en-US" dirty="0"/>
              <a:t>Q1</a:t>
            </a:r>
            <a:r>
              <a:rPr lang="ru-RU" dirty="0"/>
              <a:t>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4C562B3-CD4B-4567-9EC9-F6196D11700F}"/>
              </a:ext>
            </a:extLst>
          </p:cNvPr>
          <p:cNvSpPr txBox="1"/>
          <p:nvPr/>
        </p:nvSpPr>
        <p:spPr>
          <a:xfrm>
            <a:off x="6652139" y="4461166"/>
            <a:ext cx="737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SB Sans Display Semibold" panose="020B0503040504020204" pitchFamily="34" charset="0"/>
                <a:cs typeface="+mn-cs"/>
              </a:rPr>
              <a:t>2024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002C885-ADFA-49DF-8903-C5C8D65AB718}"/>
              </a:ext>
            </a:extLst>
          </p:cNvPr>
          <p:cNvSpPr txBox="1"/>
          <p:nvPr/>
        </p:nvSpPr>
        <p:spPr>
          <a:xfrm>
            <a:off x="411480" y="354025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Кейс №</a:t>
            </a:r>
            <a:r>
              <a:rPr lang="en-US" kern="0" dirty="0">
                <a:solidFill>
                  <a:schemeClr val="tx2"/>
                </a:solidFill>
                <a:sym typeface="Helvetica Neue"/>
              </a:rPr>
              <a:t>1</a:t>
            </a:r>
            <a:endParaRPr lang="en-RU" dirty="0">
              <a:solidFill>
                <a:schemeClr val="tx2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C96709-64B5-71C7-AB02-7DBE663A20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269" y="4023693"/>
            <a:ext cx="228600" cy="228600"/>
          </a:xfrm>
          <a:prstGeom prst="rect">
            <a:avLst/>
          </a:prstGeom>
        </p:spPr>
      </p:pic>
      <p:pic>
        <p:nvPicPr>
          <p:cNvPr id="12" name="Graphic 30">
            <a:extLst>
              <a:ext uri="{FF2B5EF4-FFF2-40B4-BE49-F238E27FC236}">
                <a16:creationId xmlns:a16="http://schemas.microsoft.com/office/drawing/2014/main" id="{4DFB5067-CD8E-6D68-A78B-55293611B8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44779" y="1431336"/>
            <a:ext cx="228600" cy="2286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841C836-EB70-82BE-2195-9B63E3C7D9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11017" y="1424164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6992C-CA2C-C98D-EEC6-C7B3058C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Прямоугольник с двумя скругленными соседними углами 196">
            <a:extLst>
              <a:ext uri="{FF2B5EF4-FFF2-40B4-BE49-F238E27FC236}">
                <a16:creationId xmlns:a16="http://schemas.microsoft.com/office/drawing/2014/main" id="{CAB605FF-4829-29DA-F4D2-F33BF36D84A5}"/>
              </a:ext>
            </a:extLst>
          </p:cNvPr>
          <p:cNvSpPr/>
          <p:nvPr/>
        </p:nvSpPr>
        <p:spPr>
          <a:xfrm>
            <a:off x="3527921" y="2726758"/>
            <a:ext cx="693651" cy="3281697"/>
          </a:xfrm>
          <a:prstGeom prst="round2SameRect">
            <a:avLst>
              <a:gd name="adj1" fmla="val 7346"/>
              <a:gd name="adj2" fmla="val 0"/>
            </a:avLst>
          </a:prstGeom>
          <a:noFill/>
          <a:ln w="6350">
            <a:solidFill>
              <a:srgbClr val="FFDC83"/>
            </a:solidFill>
          </a:ln>
          <a:effectLst>
            <a:outerShdw blurRad="50800" dist="50800" dir="5400000" algn="ctr" rotWithShape="0">
              <a:srgbClr val="000000">
                <a:alpha val="5918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rgbClr val="FFFFFF"/>
              </a:solidFill>
              <a:latin typeface="SBSansDisplay-Regular"/>
            </a:endParaRPr>
          </a:p>
        </p:txBody>
      </p:sp>
      <p:graphicFrame>
        <p:nvGraphicFramePr>
          <p:cNvPr id="166" name="Диаграмма 2">
            <a:extLst>
              <a:ext uri="{FF2B5EF4-FFF2-40B4-BE49-F238E27FC236}">
                <a16:creationId xmlns:a16="http://schemas.microsoft.com/office/drawing/2014/main" id="{E41E3889-3CAF-1E46-82B8-232EDE95A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911347"/>
              </p:ext>
            </p:extLst>
          </p:nvPr>
        </p:nvGraphicFramePr>
        <p:xfrm>
          <a:off x="241554" y="2150145"/>
          <a:ext cx="11724161" cy="413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52039919-302D-68A6-7668-EC015E58B5F2}"/>
              </a:ext>
            </a:extLst>
          </p:cNvPr>
          <p:cNvGrpSpPr/>
          <p:nvPr/>
        </p:nvGrpSpPr>
        <p:grpSpPr>
          <a:xfrm>
            <a:off x="3545840" y="6029812"/>
            <a:ext cx="670560" cy="230832"/>
            <a:chOff x="3545840" y="5915512"/>
            <a:chExt cx="670560" cy="230832"/>
          </a:xfrm>
        </p:grpSpPr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76BB4821-7860-5199-C7BC-6AF5A069863E}"/>
                </a:ext>
              </a:extLst>
            </p:cNvPr>
            <p:cNvSpPr/>
            <p:nvPr/>
          </p:nvSpPr>
          <p:spPr>
            <a:xfrm>
              <a:off x="3545840" y="5947232"/>
              <a:ext cx="670560" cy="157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39495FA6-0B52-1F95-9156-07C8EC50CC16}"/>
                </a:ext>
              </a:extLst>
            </p:cNvPr>
            <p:cNvSpPr txBox="1"/>
            <p:nvPr/>
          </p:nvSpPr>
          <p:spPr>
            <a:xfrm>
              <a:off x="3546715" y="5915512"/>
              <a:ext cx="128240" cy="2308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u="none" strike="noStrike" kern="1200" cap="none" spc="0" normalizeH="0" baseline="0" noProof="0" dirty="0">
                  <a:ln>
                    <a:noFill/>
                  </a:ln>
                  <a:solidFill>
                    <a:srgbClr val="FFDC83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35</a:t>
              </a: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srgbClr val="FFDC83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61E9731D-ED42-B980-6691-374037E398CF}"/>
                </a:ext>
              </a:extLst>
            </p:cNvPr>
            <p:cNvSpPr txBox="1"/>
            <p:nvPr/>
          </p:nvSpPr>
          <p:spPr>
            <a:xfrm>
              <a:off x="3724515" y="5915512"/>
              <a:ext cx="136256" cy="2308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u="none" strike="noStrike" kern="1200" cap="none" spc="0" normalizeH="0" baseline="0" noProof="0" dirty="0">
                  <a:ln>
                    <a:noFill/>
                  </a:ln>
                  <a:solidFill>
                    <a:srgbClr val="FFDC83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36</a:t>
              </a: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srgbClr val="FFDC83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C25D330-5D23-7207-4843-AB3432928666}"/>
                </a:ext>
              </a:extLst>
            </p:cNvPr>
            <p:cNvSpPr txBox="1"/>
            <p:nvPr/>
          </p:nvSpPr>
          <p:spPr>
            <a:xfrm>
              <a:off x="3902315" y="5915512"/>
              <a:ext cx="125034" cy="2308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u="none" strike="noStrike" kern="1200" cap="none" spc="0" normalizeH="0" baseline="0" noProof="0" dirty="0">
                  <a:ln>
                    <a:noFill/>
                  </a:ln>
                  <a:solidFill>
                    <a:srgbClr val="FFDC83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37</a:t>
              </a: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srgbClr val="FFDC83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D702E625-1A04-F0F0-F03B-E54662D4888D}"/>
                </a:ext>
              </a:extLst>
            </p:cNvPr>
            <p:cNvSpPr txBox="1"/>
            <p:nvPr/>
          </p:nvSpPr>
          <p:spPr>
            <a:xfrm>
              <a:off x="4076940" y="5915512"/>
              <a:ext cx="136256" cy="2308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u="none" strike="noStrike" kern="1200" cap="none" spc="0" normalizeH="0" baseline="0" noProof="0" dirty="0">
                  <a:ln>
                    <a:noFill/>
                  </a:ln>
                  <a:solidFill>
                    <a:srgbClr val="FFDC83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38</a:t>
              </a: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srgbClr val="FFDC83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endParaRPr>
            </a:p>
          </p:txBody>
        </p:sp>
      </p:grpSp>
      <p:pic>
        <p:nvPicPr>
          <p:cNvPr id="55" name="Рисунок 19">
            <a:hlinkClick r:id="rId4" action="ppaction://hlinksldjump"/>
            <a:extLst>
              <a:ext uri="{FF2B5EF4-FFF2-40B4-BE49-F238E27FC236}">
                <a16:creationId xmlns:a16="http://schemas.microsoft.com/office/drawing/2014/main" id="{57F62628-2E0C-2C84-AEF8-8ACC839A0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2244E-37A8-821D-240A-32680DDC303E}"/>
              </a:ext>
            </a:extLst>
          </p:cNvPr>
          <p:cNvSpPr txBox="1"/>
          <p:nvPr/>
        </p:nvSpPr>
        <p:spPr>
          <a:xfrm>
            <a:off x="509164" y="6349967"/>
            <a:ext cx="2970552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ru-RU"/>
            </a:defPPr>
            <a:lvl1pPr>
              <a:defRPr sz="800">
                <a:solidFill>
                  <a:schemeClr val="tx2"/>
                </a:solidFill>
                <a:latin typeface="SB Sans Display Light" panose="020B0303040504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ru-RU" dirty="0"/>
              <a:t>Источник: внутренние данные Сбера 2025</a:t>
            </a:r>
            <a:r>
              <a:rPr lang="en-US" dirty="0"/>
              <a:t>Q1</a:t>
            </a:r>
            <a:r>
              <a:rPr lang="ru-RU" dirty="0"/>
              <a:t>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382F95F-C8A1-09C7-34BA-4DEFF3D97264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5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63DC3-FB46-93B5-3C87-F19BC70613CB}"/>
              </a:ext>
            </a:extLst>
          </p:cNvPr>
          <p:cNvSpPr txBox="1"/>
          <p:nvPr/>
        </p:nvSpPr>
        <p:spPr>
          <a:xfrm>
            <a:off x="2190007" y="821999"/>
            <a:ext cx="755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accent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rPr>
              <a:t>высокая корреляция покупательских интересов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DAE8B6A-5FC2-0DD2-838C-32E9158AA96D}"/>
              </a:ext>
            </a:extLst>
          </p:cNvPr>
          <p:cNvSpPr/>
          <p:nvPr/>
        </p:nvSpPr>
        <p:spPr>
          <a:xfrm>
            <a:off x="521189" y="827847"/>
            <a:ext cx="1597675" cy="4616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SB Sans Display Semibold" panose="020B0503040504020204" pitchFamily="34" charset="0"/>
                <a:ea typeface="SB Sans Display Semibold" panose="020B0503040504020204" pitchFamily="34" charset="0"/>
              </a:rPr>
              <a:t>Выяснили: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195ED-D118-996F-ABE1-08B9E428062A}"/>
              </a:ext>
            </a:extLst>
          </p:cNvPr>
          <p:cNvSpPr txBox="1"/>
          <p:nvPr/>
        </p:nvSpPr>
        <p:spPr>
          <a:xfrm>
            <a:off x="6795415" y="1558664"/>
            <a:ext cx="475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defTabSz="55970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defRPr>
            </a:lvl1pPr>
          </a:lstStyle>
          <a:p>
            <a:r>
              <a:rPr lang="ru-RU" sz="1400" dirty="0"/>
              <a:t>Еда вне дома – сегмент помоложе (35+)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D03EF1-0B97-F809-0408-9E34037820C7}"/>
              </a:ext>
            </a:extLst>
          </p:cNvPr>
          <p:cNvSpPr txBox="1"/>
          <p:nvPr/>
        </p:nvSpPr>
        <p:spPr>
          <a:xfrm>
            <a:off x="436597" y="1563016"/>
            <a:ext cx="583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9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rPr>
              <a:t>АВТО и </a:t>
            </a:r>
            <a:r>
              <a:rPr lang="ru-RU" sz="1400" dirty="0">
                <a:solidFill>
                  <a:srgbClr val="FFFFFF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Дом</a:t>
            </a:r>
            <a:r>
              <a:rPr lang="en-US" sz="1400" dirty="0">
                <a:solidFill>
                  <a:srgbClr val="FFFFFF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,</a:t>
            </a:r>
            <a:r>
              <a:rPr lang="ru-RU" sz="1400" dirty="0">
                <a:solidFill>
                  <a:srgbClr val="FFFFFF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 Туризм</a:t>
            </a:r>
            <a:r>
              <a:rPr lang="en-US" sz="1400" dirty="0">
                <a:solidFill>
                  <a:srgbClr val="FFFFFF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, </a:t>
            </a:r>
            <a:r>
              <a:rPr lang="ru-RU" sz="1400" dirty="0">
                <a:solidFill>
                  <a:srgbClr val="FFFFFF"/>
                </a:solidFill>
                <a:latin typeface="SB Sans Display" panose="020B0503040504020204" pitchFamily="34" charset="0"/>
                <a:ea typeface="SB Sans Display" panose="020B0503040504020204" pitchFamily="34" charset="0"/>
              </a:rPr>
              <a:t>Одежда – аудитория постарше (40+)</a:t>
            </a:r>
          </a:p>
        </p:txBody>
      </p: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C300AF73-F816-AE75-941B-26A18EE7B4AD}"/>
              </a:ext>
            </a:extLst>
          </p:cNvPr>
          <p:cNvGrpSpPr/>
          <p:nvPr/>
        </p:nvGrpSpPr>
        <p:grpSpPr>
          <a:xfrm>
            <a:off x="521189" y="2113670"/>
            <a:ext cx="881822" cy="276999"/>
            <a:chOff x="521189" y="2232383"/>
            <a:chExt cx="881822" cy="27699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815DF8A-36C8-8381-1238-D1D6E21D8E14}"/>
                </a:ext>
              </a:extLst>
            </p:cNvPr>
            <p:cNvSpPr txBox="1"/>
            <p:nvPr/>
          </p:nvSpPr>
          <p:spPr>
            <a:xfrm>
              <a:off x="769524" y="2232383"/>
              <a:ext cx="633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SB Sans Display" panose="020B0503040504020204" pitchFamily="34" charset="0"/>
                </a:rPr>
                <a:t>АВТО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</a:endParaRPr>
            </a:p>
          </p:txBody>
        </p: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52357D37-776C-1CB0-BEE2-21CDD5F17231}"/>
                </a:ext>
              </a:extLst>
            </p:cNvPr>
            <p:cNvGrpSpPr/>
            <p:nvPr/>
          </p:nvGrpSpPr>
          <p:grpSpPr>
            <a:xfrm>
              <a:off x="521189" y="2252648"/>
              <a:ext cx="236468" cy="236468"/>
              <a:chOff x="521189" y="2284780"/>
              <a:chExt cx="236468" cy="236468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DBCEE571-A3C7-B422-1278-AB794DAF713A}"/>
                  </a:ext>
                </a:extLst>
              </p:cNvPr>
              <p:cNvSpPr/>
              <p:nvPr/>
            </p:nvSpPr>
            <p:spPr>
              <a:xfrm>
                <a:off x="521189" y="2284780"/>
                <a:ext cx="236468" cy="236468"/>
              </a:xfrm>
              <a:prstGeom prst="round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BSansDisplay-Regular"/>
                  <a:ea typeface="+mn-ea"/>
                  <a:cs typeface="+mn-cs"/>
                </a:endParaRPr>
              </a:p>
            </p:txBody>
          </p: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71C9A449-A2C0-235C-8C1E-A5BACE07E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50059" y="2313651"/>
                <a:ext cx="178730" cy="178728"/>
              </a:xfrm>
              <a:prstGeom prst="rect">
                <a:avLst/>
              </a:prstGeom>
            </p:spPr>
          </p:pic>
        </p:grp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57A35BA-6D5C-32FE-4003-8BF24B0E067B}"/>
              </a:ext>
            </a:extLst>
          </p:cNvPr>
          <p:cNvGrpSpPr/>
          <p:nvPr/>
        </p:nvGrpSpPr>
        <p:grpSpPr>
          <a:xfrm>
            <a:off x="2172388" y="2103505"/>
            <a:ext cx="716477" cy="287164"/>
            <a:chOff x="1499680" y="2222218"/>
            <a:chExt cx="716477" cy="28716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0F0E652-9831-CE07-4E44-D318944E02EA}"/>
                </a:ext>
              </a:extLst>
            </p:cNvPr>
            <p:cNvSpPr txBox="1"/>
            <p:nvPr/>
          </p:nvSpPr>
          <p:spPr>
            <a:xfrm>
              <a:off x="1776075" y="2263161"/>
              <a:ext cx="4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46FC75"/>
                  </a:solidFill>
                  <a:latin typeface="SB Sans Display Light" panose="020B0303040504020204" pitchFamily="34" charset="0"/>
                </a:rPr>
                <a:t>Дом</a:t>
              </a:r>
              <a:endParaRPr lang="en-RU" sz="1000" dirty="0">
                <a:solidFill>
                  <a:srgbClr val="46FC75"/>
                </a:solidFill>
                <a:latin typeface="SB Sans Display Light" panose="020B0303040504020204" pitchFamily="34" charset="0"/>
              </a:endParaRPr>
            </a:p>
          </p:txBody>
        </p: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2283F356-0D7B-E8AF-3ED9-A263B346147F}"/>
                </a:ext>
              </a:extLst>
            </p:cNvPr>
            <p:cNvGrpSpPr/>
            <p:nvPr/>
          </p:nvGrpSpPr>
          <p:grpSpPr>
            <a:xfrm>
              <a:off x="1499680" y="2222218"/>
              <a:ext cx="257369" cy="214919"/>
              <a:chOff x="1499680" y="2167292"/>
              <a:chExt cx="257369" cy="21491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49ACCFF-9ED9-BE69-52C8-0A171411B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680" y="2382211"/>
                <a:ext cx="257369" cy="0"/>
              </a:xfrm>
              <a:prstGeom prst="line">
                <a:avLst/>
              </a:prstGeom>
              <a:ln w="25400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id="{1F20E2D8-AEAA-FCD1-E539-78DDD4DC3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43009" y="2167292"/>
                <a:ext cx="170711" cy="170711"/>
              </a:xfrm>
              <a:prstGeom prst="rect">
                <a:avLst/>
              </a:prstGeom>
            </p:spPr>
          </p:pic>
        </p:grp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7ABE8B28-0A3C-341E-A25B-D9E19E7A773A}"/>
              </a:ext>
            </a:extLst>
          </p:cNvPr>
          <p:cNvGrpSpPr/>
          <p:nvPr/>
        </p:nvGrpSpPr>
        <p:grpSpPr>
          <a:xfrm>
            <a:off x="3658242" y="2076890"/>
            <a:ext cx="906151" cy="313779"/>
            <a:chOff x="2723925" y="2195603"/>
            <a:chExt cx="906151" cy="313779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C8DA119-0C44-BCF6-FFE9-C28D060BE6D3}"/>
                </a:ext>
              </a:extLst>
            </p:cNvPr>
            <p:cNvSpPr txBox="1"/>
            <p:nvPr/>
          </p:nvSpPr>
          <p:spPr>
            <a:xfrm>
              <a:off x="3000319" y="2263161"/>
              <a:ext cx="6297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94ABE3"/>
                  </a:solidFill>
                  <a:latin typeface="SB Sans Display Light" panose="020B0303040504020204" pitchFamily="34" charset="0"/>
                </a:rPr>
                <a:t>Туризм</a:t>
              </a:r>
              <a:endParaRPr lang="en-RU" sz="1000" dirty="0">
                <a:solidFill>
                  <a:srgbClr val="94ABE3"/>
                </a:solidFill>
                <a:latin typeface="SB Sans Display Light" panose="020B0303040504020204" pitchFamily="34" charset="0"/>
              </a:endParaRPr>
            </a:p>
          </p:txBody>
        </p:sp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CCBE3B47-F2BA-22C7-DAA6-2E7771D8FB15}"/>
                </a:ext>
              </a:extLst>
            </p:cNvPr>
            <p:cNvGrpSpPr/>
            <p:nvPr/>
          </p:nvGrpSpPr>
          <p:grpSpPr>
            <a:xfrm>
              <a:off x="2723925" y="2195603"/>
              <a:ext cx="257369" cy="241534"/>
              <a:chOff x="2723925" y="2195603"/>
              <a:chExt cx="257369" cy="241534"/>
            </a:xfrm>
          </p:grpSpPr>
          <p:cxnSp>
            <p:nvCxnSpPr>
              <p:cNvPr id="93" name="Straight Connector 64">
                <a:extLst>
                  <a:ext uri="{FF2B5EF4-FFF2-40B4-BE49-F238E27FC236}">
                    <a16:creationId xmlns:a16="http://schemas.microsoft.com/office/drawing/2014/main" id="{9CCC8BBE-64C8-1CB6-D454-C4A1EEBF2C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3925" y="2437137"/>
                <a:ext cx="257369" cy="0"/>
              </a:xfrm>
              <a:prstGeom prst="line">
                <a:avLst/>
              </a:prstGeom>
              <a:ln w="25400" cap="rnd">
                <a:solidFill>
                  <a:srgbClr val="94ABE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603738DA-0F80-1005-918F-D4C75D957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2740638" y="2195603"/>
                <a:ext cx="223944" cy="223942"/>
              </a:xfrm>
              <a:prstGeom prst="rect">
                <a:avLst/>
              </a:prstGeom>
            </p:spPr>
          </p:pic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54760DA-E073-FF81-A86F-2DE541B97B47}"/>
              </a:ext>
            </a:extLst>
          </p:cNvPr>
          <p:cNvSpPr txBox="1"/>
          <p:nvPr/>
        </p:nvSpPr>
        <p:spPr>
          <a:xfrm>
            <a:off x="5610164" y="2144448"/>
            <a:ext cx="659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E197A4"/>
                </a:solidFill>
                <a:latin typeface="SB Sans Display Light" panose="020B0303040504020204" pitchFamily="34" charset="0"/>
              </a:rPr>
              <a:t>Одежда</a:t>
            </a:r>
            <a:endParaRPr lang="en-RU" sz="1000" dirty="0">
              <a:solidFill>
                <a:srgbClr val="E197A4"/>
              </a:solidFill>
              <a:latin typeface="SB Sans Display Light" panose="020B0303040504020204" pitchFamily="34" charset="0"/>
            </a:endParaRP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2876F7AB-0535-0002-F12E-4D88E2C94CD5}"/>
              </a:ext>
            </a:extLst>
          </p:cNvPr>
          <p:cNvGrpSpPr/>
          <p:nvPr/>
        </p:nvGrpSpPr>
        <p:grpSpPr>
          <a:xfrm>
            <a:off x="5333770" y="2097517"/>
            <a:ext cx="257369" cy="220907"/>
            <a:chOff x="2723925" y="2216230"/>
            <a:chExt cx="257369" cy="220907"/>
          </a:xfrm>
        </p:grpSpPr>
        <p:cxnSp>
          <p:nvCxnSpPr>
            <p:cNvPr id="100" name="Straight Connector 64">
              <a:extLst>
                <a:ext uri="{FF2B5EF4-FFF2-40B4-BE49-F238E27FC236}">
                  <a16:creationId xmlns:a16="http://schemas.microsoft.com/office/drawing/2014/main" id="{97A755CA-CD45-26EF-A894-C616AE1713AD}"/>
                </a:ext>
              </a:extLst>
            </p:cNvPr>
            <p:cNvCxnSpPr>
              <a:cxnSpLocks/>
            </p:cNvCxnSpPr>
            <p:nvPr/>
          </p:nvCxnSpPr>
          <p:spPr>
            <a:xfrm>
              <a:off x="2723925" y="2437137"/>
              <a:ext cx="257369" cy="0"/>
            </a:xfrm>
            <a:prstGeom prst="line">
              <a:avLst/>
            </a:prstGeom>
            <a:ln w="25400" cap="rnd">
              <a:solidFill>
                <a:srgbClr val="E197A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1A764228-802E-6F6C-7FDF-8E00B7C7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761266" y="2216230"/>
              <a:ext cx="182688" cy="182688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9BC41A8-95EE-1B86-FEA8-F0AFF6340034}"/>
              </a:ext>
            </a:extLst>
          </p:cNvPr>
          <p:cNvGrpSpPr/>
          <p:nvPr/>
        </p:nvGrpSpPr>
        <p:grpSpPr>
          <a:xfrm>
            <a:off x="7038857" y="2096553"/>
            <a:ext cx="1252442" cy="294116"/>
            <a:chOff x="2723925" y="2215266"/>
            <a:chExt cx="1252442" cy="29411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9FFDCAC-D302-9A17-38DD-E800904DA02C}"/>
                </a:ext>
              </a:extLst>
            </p:cNvPr>
            <p:cNvSpPr txBox="1"/>
            <p:nvPr/>
          </p:nvSpPr>
          <p:spPr>
            <a:xfrm>
              <a:off x="3000318" y="2263161"/>
              <a:ext cx="9760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FFDC83"/>
                  </a:solidFill>
                  <a:latin typeface="SB Sans Display Light" panose="020B0303040504020204" pitchFamily="34" charset="0"/>
                </a:rPr>
                <a:t>Еда вне дома</a:t>
              </a:r>
              <a:endParaRPr lang="en-RU" sz="1000" dirty="0">
                <a:solidFill>
                  <a:srgbClr val="FFDC83"/>
                </a:solidFill>
                <a:latin typeface="SB Sans Display Light" panose="020B0303040504020204" pitchFamily="34" charset="0"/>
              </a:endParaRPr>
            </a:p>
          </p:txBody>
        </p:sp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AEB58D1E-E305-6572-D5ED-C2D810C8936A}"/>
                </a:ext>
              </a:extLst>
            </p:cNvPr>
            <p:cNvGrpSpPr/>
            <p:nvPr/>
          </p:nvGrpSpPr>
          <p:grpSpPr>
            <a:xfrm>
              <a:off x="2723925" y="2215266"/>
              <a:ext cx="257369" cy="221871"/>
              <a:chOff x="2723925" y="2215266"/>
              <a:chExt cx="257369" cy="221871"/>
            </a:xfrm>
          </p:grpSpPr>
          <p:cxnSp>
            <p:nvCxnSpPr>
              <p:cNvPr id="153" name="Straight Connector 64">
                <a:extLst>
                  <a:ext uri="{FF2B5EF4-FFF2-40B4-BE49-F238E27FC236}">
                    <a16:creationId xmlns:a16="http://schemas.microsoft.com/office/drawing/2014/main" id="{C9FC647A-7CE8-94DF-F077-5F611A0E6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3925" y="2437137"/>
                <a:ext cx="257369" cy="0"/>
              </a:xfrm>
              <a:prstGeom prst="line">
                <a:avLst/>
              </a:prstGeom>
              <a:ln w="25400" cap="rnd">
                <a:solidFill>
                  <a:srgbClr val="FFDC8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4" name="Рисунок 153">
                <a:extLst>
                  <a:ext uri="{FF2B5EF4-FFF2-40B4-BE49-F238E27FC236}">
                    <a16:creationId xmlns:a16="http://schemas.microsoft.com/office/drawing/2014/main" id="{550387A2-A832-64D8-38A3-2E3C9B679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2760302" y="2215266"/>
                <a:ext cx="184616" cy="184616"/>
              </a:xfrm>
              <a:prstGeom prst="rect">
                <a:avLst/>
              </a:prstGeom>
            </p:spPr>
          </p:pic>
        </p:grp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E4CDAF30-C387-6EE4-2E2E-601AEBE9C715}"/>
              </a:ext>
            </a:extLst>
          </p:cNvPr>
          <p:cNvGrpSpPr/>
          <p:nvPr/>
        </p:nvGrpSpPr>
        <p:grpSpPr>
          <a:xfrm>
            <a:off x="9060676" y="2101247"/>
            <a:ext cx="955934" cy="289422"/>
            <a:chOff x="2723925" y="2219960"/>
            <a:chExt cx="955934" cy="289422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8C449519-8C49-6ADC-B9EE-0D847B99F491}"/>
                </a:ext>
              </a:extLst>
            </p:cNvPr>
            <p:cNvSpPr txBox="1"/>
            <p:nvPr/>
          </p:nvSpPr>
          <p:spPr>
            <a:xfrm>
              <a:off x="3000318" y="2263161"/>
              <a:ext cx="6795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EB5F9F"/>
                  </a:solidFill>
                  <a:latin typeface="SB Sans Display Light" panose="020B0303040504020204" pitchFamily="34" charset="0"/>
                </a:rPr>
                <a:t>Красота</a:t>
              </a:r>
              <a:endParaRPr lang="en-RU" sz="1000" dirty="0">
                <a:solidFill>
                  <a:srgbClr val="EB5F9F"/>
                </a:solidFill>
                <a:latin typeface="SB Sans Display Light" panose="020B0303040504020204" pitchFamily="34" charset="0"/>
              </a:endParaRPr>
            </a:p>
          </p:txBody>
        </p:sp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17810C22-2E6B-7CEB-D7BD-F248C187DF71}"/>
                </a:ext>
              </a:extLst>
            </p:cNvPr>
            <p:cNvGrpSpPr/>
            <p:nvPr/>
          </p:nvGrpSpPr>
          <p:grpSpPr>
            <a:xfrm>
              <a:off x="2723925" y="2219960"/>
              <a:ext cx="257369" cy="217177"/>
              <a:chOff x="2723925" y="2219960"/>
              <a:chExt cx="257369" cy="217177"/>
            </a:xfrm>
          </p:grpSpPr>
          <p:cxnSp>
            <p:nvCxnSpPr>
              <p:cNvPr id="158" name="Straight Connector 64">
                <a:extLst>
                  <a:ext uri="{FF2B5EF4-FFF2-40B4-BE49-F238E27FC236}">
                    <a16:creationId xmlns:a16="http://schemas.microsoft.com/office/drawing/2014/main" id="{0DC2EB1A-62AF-C30D-347F-D77D6B93E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3925" y="2437137"/>
                <a:ext cx="257369" cy="0"/>
              </a:xfrm>
              <a:prstGeom prst="line">
                <a:avLst/>
              </a:prstGeom>
              <a:ln w="25400" cap="rnd">
                <a:solidFill>
                  <a:srgbClr val="EB5F9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9" name="Рисунок 158">
                <a:extLst>
                  <a:ext uri="{FF2B5EF4-FFF2-40B4-BE49-F238E27FC236}">
                    <a16:creationId xmlns:a16="http://schemas.microsoft.com/office/drawing/2014/main" id="{1AAEEFAC-3B5B-9334-D33F-9B91D495D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/>
            </p:blipFill>
            <p:spPr>
              <a:xfrm>
                <a:off x="2764996" y="2219960"/>
                <a:ext cx="175228" cy="175228"/>
              </a:xfrm>
              <a:prstGeom prst="rect">
                <a:avLst/>
              </a:prstGeom>
            </p:spPr>
          </p:pic>
        </p:grp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F5BCF30-DED7-FA36-7A18-475F2090AADE}"/>
              </a:ext>
            </a:extLst>
          </p:cNvPr>
          <p:cNvGrpSpPr/>
          <p:nvPr/>
        </p:nvGrpSpPr>
        <p:grpSpPr>
          <a:xfrm>
            <a:off x="10785988" y="2096228"/>
            <a:ext cx="1067501" cy="294441"/>
            <a:chOff x="2723925" y="2214941"/>
            <a:chExt cx="1067501" cy="294441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5394B7C-34CC-684C-539B-854FA758AA9B}"/>
                </a:ext>
              </a:extLst>
            </p:cNvPr>
            <p:cNvSpPr txBox="1"/>
            <p:nvPr/>
          </p:nvSpPr>
          <p:spPr>
            <a:xfrm>
              <a:off x="3000318" y="2263161"/>
              <a:ext cx="7911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C1F9F1"/>
                  </a:solidFill>
                  <a:latin typeface="SB Sans Display Light" panose="020B0303040504020204" pitchFamily="34" charset="0"/>
                </a:rPr>
                <a:t>Здоровье</a:t>
              </a:r>
              <a:endParaRPr lang="en-RU" sz="1000" dirty="0">
                <a:solidFill>
                  <a:srgbClr val="C1F9F1"/>
                </a:solidFill>
                <a:latin typeface="SB Sans Display Light" panose="020B0303040504020204" pitchFamily="34" charset="0"/>
              </a:endParaRPr>
            </a:p>
          </p:txBody>
        </p:sp>
        <p:grpSp>
          <p:nvGrpSpPr>
            <p:cNvPr id="162" name="Группа 161">
              <a:extLst>
                <a:ext uri="{FF2B5EF4-FFF2-40B4-BE49-F238E27FC236}">
                  <a16:creationId xmlns:a16="http://schemas.microsoft.com/office/drawing/2014/main" id="{D11A6A01-1270-8348-577F-937572667AFD}"/>
                </a:ext>
              </a:extLst>
            </p:cNvPr>
            <p:cNvGrpSpPr/>
            <p:nvPr/>
          </p:nvGrpSpPr>
          <p:grpSpPr>
            <a:xfrm>
              <a:off x="2723925" y="2214941"/>
              <a:ext cx="257369" cy="222196"/>
              <a:chOff x="2723925" y="2214941"/>
              <a:chExt cx="257369" cy="222196"/>
            </a:xfrm>
          </p:grpSpPr>
          <p:cxnSp>
            <p:nvCxnSpPr>
              <p:cNvPr id="163" name="Straight Connector 64">
                <a:extLst>
                  <a:ext uri="{FF2B5EF4-FFF2-40B4-BE49-F238E27FC236}">
                    <a16:creationId xmlns:a16="http://schemas.microsoft.com/office/drawing/2014/main" id="{B62A53F7-2D16-BD66-CE48-A7C7D669A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3925" y="2437137"/>
                <a:ext cx="257369" cy="0"/>
              </a:xfrm>
              <a:prstGeom prst="line">
                <a:avLst/>
              </a:prstGeom>
              <a:ln w="25400" cap="rnd">
                <a:solidFill>
                  <a:srgbClr val="C2FCF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4" name="Рисунок 163">
                <a:extLst>
                  <a:ext uri="{FF2B5EF4-FFF2-40B4-BE49-F238E27FC236}">
                    <a16:creationId xmlns:a16="http://schemas.microsoft.com/office/drawing/2014/main" id="{C9A90735-EBE8-C9F6-B3C8-1BF21376D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2759977" y="2214941"/>
                <a:ext cx="185266" cy="185266"/>
              </a:xfrm>
              <a:prstGeom prst="rect">
                <a:avLst/>
              </a:prstGeom>
            </p:spPr>
          </p:pic>
        </p:grpSp>
      </p:grpSp>
      <p:sp>
        <p:nvSpPr>
          <p:cNvPr id="201" name="Закрывающая квадратная скобка 200">
            <a:extLst>
              <a:ext uri="{FF2B5EF4-FFF2-40B4-BE49-F238E27FC236}">
                <a16:creationId xmlns:a16="http://schemas.microsoft.com/office/drawing/2014/main" id="{C9543231-8D15-0213-34C7-CDF6E22E3654}"/>
              </a:ext>
            </a:extLst>
          </p:cNvPr>
          <p:cNvSpPr/>
          <p:nvPr/>
        </p:nvSpPr>
        <p:spPr>
          <a:xfrm rot="5400000">
            <a:off x="3291888" y="-473578"/>
            <a:ext cx="59658" cy="5824058"/>
          </a:xfrm>
          <a:prstGeom prst="rightBracke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87E2D50-B7B7-A29F-7F10-40D239747DB5}"/>
              </a:ext>
            </a:extLst>
          </p:cNvPr>
          <p:cNvSpPr txBox="1"/>
          <p:nvPr/>
        </p:nvSpPr>
        <p:spPr>
          <a:xfrm>
            <a:off x="5810131" y="2465430"/>
            <a:ext cx="659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7F7F7F"/>
                </a:solidFill>
                <a:latin typeface="SB Sans Display Light" panose="020B0303040504020204" pitchFamily="34" charset="0"/>
              </a:rPr>
              <a:t>40+</a:t>
            </a:r>
            <a:endParaRPr lang="en-RU" sz="1000" dirty="0">
              <a:solidFill>
                <a:srgbClr val="7F7F7F"/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204" name="Закрывающая квадратная скобка 203">
            <a:extLst>
              <a:ext uri="{FF2B5EF4-FFF2-40B4-BE49-F238E27FC236}">
                <a16:creationId xmlns:a16="http://schemas.microsoft.com/office/drawing/2014/main" id="{AA4140E1-E0A7-F712-CC7B-7FF27268775E}"/>
              </a:ext>
            </a:extLst>
          </p:cNvPr>
          <p:cNvSpPr/>
          <p:nvPr/>
        </p:nvSpPr>
        <p:spPr>
          <a:xfrm rot="5400000">
            <a:off x="7593901" y="1700451"/>
            <a:ext cx="59658" cy="1476000"/>
          </a:xfrm>
          <a:prstGeom prst="rightBracke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1F076A4C-A1B9-FB95-5F32-47AAE9E2207F}"/>
              </a:ext>
            </a:extLst>
          </p:cNvPr>
          <p:cNvSpPr txBox="1"/>
          <p:nvPr/>
        </p:nvSpPr>
        <p:spPr>
          <a:xfrm>
            <a:off x="7949592" y="2465430"/>
            <a:ext cx="659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7F7F7F"/>
                </a:solidFill>
                <a:latin typeface="SB Sans Display Light" panose="020B0303040504020204" pitchFamily="34" charset="0"/>
              </a:rPr>
              <a:t>35+</a:t>
            </a:r>
            <a:endParaRPr lang="en-RU" sz="1000" dirty="0">
              <a:solidFill>
                <a:srgbClr val="7F7F7F"/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9DE0E-EDE0-EA01-EAE5-395B08712EF6}"/>
              </a:ext>
            </a:extLst>
          </p:cNvPr>
          <p:cNvSpPr txBox="1"/>
          <p:nvPr/>
        </p:nvSpPr>
        <p:spPr>
          <a:xfrm>
            <a:off x="411480" y="354960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Кейс №</a:t>
            </a:r>
            <a:r>
              <a:rPr lang="en-US" kern="0" dirty="0">
                <a:solidFill>
                  <a:schemeClr val="tx2"/>
                </a:solidFill>
                <a:sym typeface="Helvetica Neue"/>
              </a:rPr>
              <a:t>1</a:t>
            </a:r>
            <a:endParaRPr lang="en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6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8DA59-2DC9-6D08-AAA9-61BCDE9A9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19">
            <a:hlinkClick r:id="rId3" action="ppaction://hlinksldjump"/>
            <a:extLst>
              <a:ext uri="{FF2B5EF4-FFF2-40B4-BE49-F238E27FC236}">
                <a16:creationId xmlns:a16="http://schemas.microsoft.com/office/drawing/2014/main" id="{69BF977E-5529-7381-FB6D-1B99B829B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9F06F05-EAFB-2E8E-BD03-5BC9F010F647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6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DA5B1-0F1C-806D-FB50-B94BDD341DE0}"/>
              </a:ext>
            </a:extLst>
          </p:cNvPr>
          <p:cNvSpPr txBox="1"/>
          <p:nvPr/>
        </p:nvSpPr>
        <p:spPr>
          <a:xfrm>
            <a:off x="408305" y="352420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Кейс №2</a:t>
            </a:r>
            <a:endParaRPr lang="en-RU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857ED-BC8B-67D1-4A7B-A71F8AF98FF0}"/>
              </a:ext>
            </a:extLst>
          </p:cNvPr>
          <p:cNvSpPr txBox="1">
            <a:spLocks/>
          </p:cNvSpPr>
          <p:nvPr/>
        </p:nvSpPr>
        <p:spPr>
          <a:xfrm>
            <a:off x="423685" y="721753"/>
            <a:ext cx="7239813" cy="1078309"/>
          </a:xfrm>
        </p:spPr>
        <p:txBody>
          <a:bodyPr wrap="square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59704">
              <a:spcBef>
                <a:spcPts val="0"/>
              </a:spcBef>
              <a:defRPr/>
            </a:pPr>
            <a:r>
              <a:rPr lang="ru-RU" sz="3200" dirty="0">
                <a:solidFill>
                  <a:srgbClr val="FFFFFF"/>
                </a:solidFill>
              </a:rPr>
              <a:t>Типология человека «Троица»</a:t>
            </a:r>
            <a:br>
              <a:rPr lang="ru-RU" sz="3200" dirty="0">
                <a:solidFill>
                  <a:srgbClr val="FFFFFF"/>
                </a:solidFill>
              </a:rPr>
            </a:br>
            <a:r>
              <a:rPr lang="ru-RU" sz="3200" dirty="0">
                <a:solidFill>
                  <a:srgbClr val="FFFFFF"/>
                </a:solidFill>
              </a:rPr>
              <a:t>и создание ключей коммуникации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45640-2A27-E184-07D4-99A4A9B73E85}"/>
              </a:ext>
            </a:extLst>
          </p:cNvPr>
          <p:cNvSpPr txBox="1"/>
          <p:nvPr/>
        </p:nvSpPr>
        <p:spPr>
          <a:xfrm>
            <a:off x="419240" y="1827498"/>
            <a:ext cx="256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Есть три психотипа: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54910-4E52-7604-7607-D42C08DAD94C}"/>
              </a:ext>
            </a:extLst>
          </p:cNvPr>
          <p:cNvSpPr txBox="1"/>
          <p:nvPr/>
        </p:nvSpPr>
        <p:spPr>
          <a:xfrm>
            <a:off x="419735" y="5378750"/>
            <a:ext cx="3558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Рациональные люди, мыслят логически. Конструктор сам создаёт себе рамки, </a:t>
            </a:r>
            <a:b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а всё</a:t>
            </a:r>
            <a:r>
              <a:rPr lang="en-US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,</a:t>
            </a: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 что за их пределами, отметает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743296-B363-7B62-EB2E-B104F8D6516F}"/>
              </a:ext>
            </a:extLst>
          </p:cNvPr>
          <p:cNvSpPr txBox="1"/>
          <p:nvPr/>
        </p:nvSpPr>
        <p:spPr>
          <a:xfrm>
            <a:off x="411620" y="5000587"/>
            <a:ext cx="1836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Конструкторы</a:t>
            </a:r>
            <a:endParaRPr lang="en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152AF-2D74-211E-D1BB-216C4418B076}"/>
              </a:ext>
            </a:extLst>
          </p:cNvPr>
          <p:cNvSpPr txBox="1"/>
          <p:nvPr/>
        </p:nvSpPr>
        <p:spPr>
          <a:xfrm>
            <a:off x="4481195" y="5378750"/>
            <a:ext cx="3253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Воспринимают мир и всю суть через отношения. Для этих людей важны связи с социумом и общение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D98E1-8EA8-9FFF-CEF8-D2C1EC4729F8}"/>
              </a:ext>
            </a:extLst>
          </p:cNvPr>
          <p:cNvSpPr txBox="1"/>
          <p:nvPr/>
        </p:nvSpPr>
        <p:spPr>
          <a:xfrm>
            <a:off x="4480700" y="5000587"/>
            <a:ext cx="1836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Центристы</a:t>
            </a:r>
            <a:endParaRPr lang="en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244B8-3BA5-9070-59BC-9DD8E4C04A32}"/>
              </a:ext>
            </a:extLst>
          </p:cNvPr>
          <p:cNvSpPr txBox="1"/>
          <p:nvPr/>
        </p:nvSpPr>
        <p:spPr>
          <a:xfrm>
            <a:off x="8268335" y="5378750"/>
            <a:ext cx="3407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Воспринимают мир через отношение к себе. В принятии решений опирается на то, как окружающие относятся к нему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ACF99-EE06-21F7-9200-D530168AA138}"/>
              </a:ext>
            </a:extLst>
          </p:cNvPr>
          <p:cNvSpPr txBox="1"/>
          <p:nvPr/>
        </p:nvSpPr>
        <p:spPr>
          <a:xfrm>
            <a:off x="8267840" y="5000587"/>
            <a:ext cx="1836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Рефлекторы</a:t>
            </a:r>
            <a:endParaRPr lang="en-RU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8F25C0-E63C-4612-76A4-D41E35DB6F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01" r="1901"/>
          <a:stretch/>
        </p:blipFill>
        <p:spPr>
          <a:xfrm>
            <a:off x="92672" y="2084795"/>
            <a:ext cx="2929466" cy="30452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E262FC-6648-68EC-19CB-06ED95D288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7" r="657"/>
          <a:stretch/>
        </p:blipFill>
        <p:spPr>
          <a:xfrm>
            <a:off x="4180635" y="2051197"/>
            <a:ext cx="2996196" cy="303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F5C98D-4149-9CD3-6316-894B209F2E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9" r="179"/>
          <a:stretch/>
        </p:blipFill>
        <p:spPr>
          <a:xfrm>
            <a:off x="7830187" y="1967239"/>
            <a:ext cx="3222126" cy="32336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72342A-626D-48C0-B7B3-5B893752EEB1}"/>
              </a:ext>
            </a:extLst>
          </p:cNvPr>
          <p:cNvSpPr/>
          <p:nvPr/>
        </p:nvSpPr>
        <p:spPr>
          <a:xfrm>
            <a:off x="443345" y="6336146"/>
            <a:ext cx="5080000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Источник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: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Нейролаборатория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СБЕР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,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СберТаргет</a:t>
            </a:r>
            <a:endParaRPr lang="ru-RU" sz="800" dirty="0">
              <a:solidFill>
                <a:schemeClr val="tx2"/>
              </a:solidFill>
              <a:latin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7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FC195-6F86-A5C3-4B11-385E2F5F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19">
            <a:hlinkClick r:id="rId3" action="ppaction://hlinksldjump"/>
            <a:extLst>
              <a:ext uri="{FF2B5EF4-FFF2-40B4-BE49-F238E27FC236}">
                <a16:creationId xmlns:a16="http://schemas.microsoft.com/office/drawing/2014/main" id="{166BC576-03A7-A52F-89E4-CEDDA7B02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93FA609-080F-1934-CBB5-96717244B505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7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D5909B-B1F6-D9C2-2464-4B53CD65265E}"/>
              </a:ext>
            </a:extLst>
          </p:cNvPr>
          <p:cNvSpPr txBox="1"/>
          <p:nvPr/>
        </p:nvSpPr>
        <p:spPr>
          <a:xfrm>
            <a:off x="408305" y="353644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Кейс №2</a:t>
            </a:r>
            <a:endParaRPr lang="en-RU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BDE4F-C736-48A7-72F9-98F8AA4D9997}"/>
              </a:ext>
            </a:extLst>
          </p:cNvPr>
          <p:cNvSpPr txBox="1">
            <a:spLocks/>
          </p:cNvSpPr>
          <p:nvPr/>
        </p:nvSpPr>
        <p:spPr>
          <a:xfrm>
            <a:off x="395110" y="722977"/>
            <a:ext cx="11268346" cy="1078309"/>
          </a:xfrm>
        </p:spPr>
        <p:txBody>
          <a:bodyPr wrap="square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59704">
              <a:spcBef>
                <a:spcPts val="0"/>
              </a:spcBef>
              <a:defRPr/>
            </a:pPr>
            <a:r>
              <a:rPr lang="ru-RU" sz="3200" dirty="0" err="1">
                <a:solidFill>
                  <a:srgbClr val="FFFFFF"/>
                </a:solidFill>
              </a:rPr>
              <a:t>Психографический</a:t>
            </a:r>
            <a:r>
              <a:rPr lang="ru-RU" sz="3200" dirty="0">
                <a:solidFill>
                  <a:srgbClr val="FFFFFF"/>
                </a:solidFill>
              </a:rPr>
              <a:t> портрет ЦА </a:t>
            </a:r>
            <a:br>
              <a:rPr lang="ru-RU" sz="3200" dirty="0">
                <a:solidFill>
                  <a:srgbClr val="FFFFFF"/>
                </a:solidFill>
              </a:rPr>
            </a:br>
            <a:r>
              <a:rPr lang="ru-RU" sz="3200" dirty="0">
                <a:solidFill>
                  <a:srgbClr val="FFFFFF"/>
                </a:solidFill>
              </a:rPr>
              <a:t>автомобильного бренда: ожидание и реальность</a:t>
            </a:r>
          </a:p>
          <a:p>
            <a:pPr algn="l" defTabSz="559704">
              <a:spcBef>
                <a:spcPts val="0"/>
              </a:spcBef>
              <a:defRPr/>
            </a:pP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25BE5-3EEA-08B0-AB5A-EE09FA4654B2}"/>
              </a:ext>
            </a:extLst>
          </p:cNvPr>
          <p:cNvSpPr txBox="1"/>
          <p:nvPr/>
        </p:nvSpPr>
        <p:spPr>
          <a:xfrm>
            <a:off x="419734" y="2582416"/>
            <a:ext cx="3984625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Умеренная графика, без ярких эффектов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Четкая, понятная формулировка сути рекламы и продукта на старте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Наличие людей и соц. взаимодействия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Практическая значимость продукта </a:t>
            </a:r>
            <a:b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и польза для людей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88B80-D60E-4FB4-34BE-88F8609C3396}"/>
              </a:ext>
            </a:extLst>
          </p:cNvPr>
          <p:cNvSpPr txBox="1"/>
          <p:nvPr/>
        </p:nvSpPr>
        <p:spPr>
          <a:xfrm>
            <a:off x="765949" y="2020096"/>
            <a:ext cx="3452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Центристы</a:t>
            </a:r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F63BB-23D7-39DE-A7C0-067A6D224545}"/>
              </a:ext>
            </a:extLst>
          </p:cNvPr>
          <p:cNvSpPr txBox="1"/>
          <p:nvPr/>
        </p:nvSpPr>
        <p:spPr>
          <a:xfrm>
            <a:off x="6069872" y="2582416"/>
            <a:ext cx="4121786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«Утилитарный» подход к графике –</a:t>
            </a:r>
            <a:b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минимум элементов, темные тона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Отсутствие людей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Максимум деталей и особенностей продукта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Минимализация метафор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BA940-E91A-D0C0-53A5-EB4C18CDCC0A}"/>
              </a:ext>
            </a:extLst>
          </p:cNvPr>
          <p:cNvSpPr txBox="1"/>
          <p:nvPr/>
        </p:nvSpPr>
        <p:spPr>
          <a:xfrm>
            <a:off x="6400529" y="2020096"/>
            <a:ext cx="3452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Конструкторы</a:t>
            </a:r>
            <a:endParaRPr lang="en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478B0756-240C-E739-EE59-8A521F0EC610}"/>
              </a:ext>
            </a:extLst>
          </p:cNvPr>
          <p:cNvSpPr/>
          <p:nvPr/>
        </p:nvSpPr>
        <p:spPr>
          <a:xfrm>
            <a:off x="428493" y="4607709"/>
            <a:ext cx="689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Фокус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C33C943-F107-147F-C2CA-0771D9102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098" y="2090462"/>
            <a:ext cx="228600" cy="228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7002066-7020-95B6-B29E-9E7D2E52CC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7818" y="2090462"/>
            <a:ext cx="228600" cy="228600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F0BD7D0A-C767-F80B-368C-191465C24595}"/>
              </a:ext>
            </a:extLst>
          </p:cNvPr>
          <p:cNvSpPr/>
          <p:nvPr/>
        </p:nvSpPr>
        <p:spPr>
          <a:xfrm>
            <a:off x="413979" y="48254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На социализации. Важно быть принятым большинством, не вызывать противоречий</a:t>
            </a:r>
          </a:p>
        </p:txBody>
      </p:sp>
      <p:sp>
        <p:nvSpPr>
          <p:cNvPr id="27" name="Прямоугольник 6">
            <a:extLst>
              <a:ext uri="{FF2B5EF4-FFF2-40B4-BE49-F238E27FC236}">
                <a16:creationId xmlns:a16="http://schemas.microsoft.com/office/drawing/2014/main" id="{B1692B3B-AF51-2389-BD90-A4D85FBF37B8}"/>
              </a:ext>
            </a:extLst>
          </p:cNvPr>
          <p:cNvSpPr/>
          <p:nvPr/>
        </p:nvSpPr>
        <p:spPr>
          <a:xfrm>
            <a:off x="428492" y="5420509"/>
            <a:ext cx="892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Акценты</a:t>
            </a:r>
          </a:p>
        </p:txBody>
      </p:sp>
      <p:sp>
        <p:nvSpPr>
          <p:cNvPr id="29" name="Прямоугольник 6">
            <a:extLst>
              <a:ext uri="{FF2B5EF4-FFF2-40B4-BE49-F238E27FC236}">
                <a16:creationId xmlns:a16="http://schemas.microsoft.com/office/drawing/2014/main" id="{5E866947-E9A9-8618-632B-30E3F8E7A2D3}"/>
              </a:ext>
            </a:extLst>
          </p:cNvPr>
          <p:cNvSpPr/>
          <p:nvPr/>
        </p:nvSpPr>
        <p:spPr>
          <a:xfrm>
            <a:off x="413979" y="56382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Важно подчеркивать статус бренда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и его опыт, чтобы укрепить доверие Центриста</a:t>
            </a:r>
          </a:p>
        </p:txBody>
      </p:sp>
      <p:sp>
        <p:nvSpPr>
          <p:cNvPr id="30" name="Прямоугольник 6">
            <a:extLst>
              <a:ext uri="{FF2B5EF4-FFF2-40B4-BE49-F238E27FC236}">
                <a16:creationId xmlns:a16="http://schemas.microsoft.com/office/drawing/2014/main" id="{77C29C2D-8D88-9F37-E2E5-5937927C10B7}"/>
              </a:ext>
            </a:extLst>
          </p:cNvPr>
          <p:cNvSpPr/>
          <p:nvPr/>
        </p:nvSpPr>
        <p:spPr>
          <a:xfrm>
            <a:off x="6043797" y="4607709"/>
            <a:ext cx="689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Фокус</a:t>
            </a:r>
          </a:p>
        </p:txBody>
      </p:sp>
      <p:sp>
        <p:nvSpPr>
          <p:cNvPr id="31" name="Прямоугольник 6">
            <a:extLst>
              <a:ext uri="{FF2B5EF4-FFF2-40B4-BE49-F238E27FC236}">
                <a16:creationId xmlns:a16="http://schemas.microsoft.com/office/drawing/2014/main" id="{870E1842-8937-2868-95CB-99060C958959}"/>
              </a:ext>
            </a:extLst>
          </p:cNvPr>
          <p:cNvSpPr/>
          <p:nvPr/>
        </p:nvSpPr>
        <p:spPr>
          <a:xfrm>
            <a:off x="6029283" y="48254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На точных характеристиках,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конкретных данных. </a:t>
            </a:r>
          </a:p>
        </p:txBody>
      </p:sp>
      <p:sp>
        <p:nvSpPr>
          <p:cNvPr id="32" name="Прямоугольник 6">
            <a:extLst>
              <a:ext uri="{FF2B5EF4-FFF2-40B4-BE49-F238E27FC236}">
                <a16:creationId xmlns:a16="http://schemas.microsoft.com/office/drawing/2014/main" id="{AEB35B5E-423B-D776-ED7E-8CDF76AA204C}"/>
              </a:ext>
            </a:extLst>
          </p:cNvPr>
          <p:cNvSpPr/>
          <p:nvPr/>
        </p:nvSpPr>
        <p:spPr>
          <a:xfrm>
            <a:off x="6043796" y="5420509"/>
            <a:ext cx="892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Акценты</a:t>
            </a:r>
          </a:p>
        </p:txBody>
      </p:sp>
      <p:sp>
        <p:nvSpPr>
          <p:cNvPr id="33" name="Прямоугольник 6">
            <a:extLst>
              <a:ext uri="{FF2B5EF4-FFF2-40B4-BE49-F238E27FC236}">
                <a16:creationId xmlns:a16="http://schemas.microsoft.com/office/drawing/2014/main" id="{B6A86825-A933-3771-DC63-273CD04DC0A5}"/>
              </a:ext>
            </a:extLst>
          </p:cNvPr>
          <p:cNvSpPr/>
          <p:nvPr/>
        </p:nvSpPr>
        <p:spPr>
          <a:xfrm>
            <a:off x="6029283" y="5638224"/>
            <a:ext cx="3091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УТП на рациональности и высоком уровне контроля качества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AC4FEE0-522E-4671-A797-FDC604AEE714}"/>
              </a:ext>
            </a:extLst>
          </p:cNvPr>
          <p:cNvSpPr/>
          <p:nvPr/>
        </p:nvSpPr>
        <p:spPr>
          <a:xfrm>
            <a:off x="443345" y="6336146"/>
            <a:ext cx="5080000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Источник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: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Нейролаборатория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СБЕР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,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СберТаргет</a:t>
            </a:r>
            <a:endParaRPr lang="ru-RU" sz="800" dirty="0">
              <a:solidFill>
                <a:schemeClr val="tx2"/>
              </a:solidFill>
              <a:latin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1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C3D66-E807-F44B-FDF2-D4E387260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19">
            <a:hlinkClick r:id="rId3" action="ppaction://hlinksldjump"/>
            <a:extLst>
              <a:ext uri="{FF2B5EF4-FFF2-40B4-BE49-F238E27FC236}">
                <a16:creationId xmlns:a16="http://schemas.microsoft.com/office/drawing/2014/main" id="{CFAABE90-8A5C-B986-42DB-DF9CA30E0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A46AA58-4350-3FBB-3775-1D616DF785EE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8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F67D7-51A5-4FE0-EC13-FBD1E8933CB7}"/>
              </a:ext>
            </a:extLst>
          </p:cNvPr>
          <p:cNvSpPr txBox="1"/>
          <p:nvPr/>
        </p:nvSpPr>
        <p:spPr>
          <a:xfrm>
            <a:off x="408305" y="353644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Кейс №2</a:t>
            </a:r>
            <a:endParaRPr lang="en-RU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95E59-2A4A-EA47-0B76-B37A0533FAA4}"/>
              </a:ext>
            </a:extLst>
          </p:cNvPr>
          <p:cNvSpPr txBox="1">
            <a:spLocks/>
          </p:cNvSpPr>
          <p:nvPr/>
        </p:nvSpPr>
        <p:spPr>
          <a:xfrm>
            <a:off x="395110" y="722977"/>
            <a:ext cx="11268346" cy="1078309"/>
          </a:xfrm>
        </p:spPr>
        <p:txBody>
          <a:bodyPr wrap="square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59704">
              <a:spcBef>
                <a:spcPts val="0"/>
              </a:spcBef>
              <a:defRPr/>
            </a:pPr>
            <a:r>
              <a:rPr lang="ru-RU" sz="3200" dirty="0" err="1">
                <a:solidFill>
                  <a:srgbClr val="FFFFFF"/>
                </a:solidFill>
              </a:rPr>
              <a:t>Психографический</a:t>
            </a:r>
            <a:r>
              <a:rPr lang="ru-RU" sz="3200" dirty="0">
                <a:solidFill>
                  <a:srgbClr val="FFFFFF"/>
                </a:solidFill>
              </a:rPr>
              <a:t> портрет ЦА </a:t>
            </a:r>
            <a:br>
              <a:rPr lang="ru-RU" sz="3200" dirty="0">
                <a:solidFill>
                  <a:srgbClr val="FFFFFF"/>
                </a:solidFill>
              </a:rPr>
            </a:br>
            <a:r>
              <a:rPr lang="ru-RU" sz="3200" dirty="0">
                <a:solidFill>
                  <a:srgbClr val="FFFFFF"/>
                </a:solidFill>
              </a:rPr>
              <a:t>автомобильного бренда: ожидание и реальность</a:t>
            </a:r>
          </a:p>
          <a:p>
            <a:pPr algn="l" defTabSz="559704">
              <a:spcBef>
                <a:spcPts val="0"/>
              </a:spcBef>
              <a:defRPr/>
            </a:pP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FE3E9-83BE-198F-8F29-6EA13C89D7B3}"/>
              </a:ext>
            </a:extLst>
          </p:cNvPr>
          <p:cNvSpPr txBox="1"/>
          <p:nvPr/>
        </p:nvSpPr>
        <p:spPr>
          <a:xfrm>
            <a:off x="419734" y="2582416"/>
            <a:ext cx="3984625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Умеренная графика, без ярких эффектов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Четкая, понятная формулировка сути рекламы и продукта на старте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Наличие людей и соц. взаимодействия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Практическая значимость продукта </a:t>
            </a:r>
            <a:b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и польза для людей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C03F3-D24B-0453-2E08-2ED9292742E5}"/>
              </a:ext>
            </a:extLst>
          </p:cNvPr>
          <p:cNvSpPr txBox="1"/>
          <p:nvPr/>
        </p:nvSpPr>
        <p:spPr>
          <a:xfrm>
            <a:off x="765949" y="2020096"/>
            <a:ext cx="3452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Центристы</a:t>
            </a:r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EEA95-EF66-4785-8B5C-B8C57B85EF2A}"/>
              </a:ext>
            </a:extLst>
          </p:cNvPr>
          <p:cNvSpPr txBox="1"/>
          <p:nvPr/>
        </p:nvSpPr>
        <p:spPr>
          <a:xfrm>
            <a:off x="6069872" y="2582416"/>
            <a:ext cx="4121786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«Утилитарный» подход к графике –</a:t>
            </a:r>
            <a:b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минимум элементов, темные тона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Отсутствие людей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Максимум деталей и особенностей продукта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Минимализация метафор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56A15-85B8-2308-6836-FAC2C56CE649}"/>
              </a:ext>
            </a:extLst>
          </p:cNvPr>
          <p:cNvSpPr txBox="1"/>
          <p:nvPr/>
        </p:nvSpPr>
        <p:spPr>
          <a:xfrm>
            <a:off x="6400529" y="2020096"/>
            <a:ext cx="3452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Конструкторы</a:t>
            </a:r>
            <a:endParaRPr lang="en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7F7E8C50-C23F-AEC1-387C-70839205C2A5}"/>
              </a:ext>
            </a:extLst>
          </p:cNvPr>
          <p:cNvSpPr/>
          <p:nvPr/>
        </p:nvSpPr>
        <p:spPr>
          <a:xfrm>
            <a:off x="428493" y="4607709"/>
            <a:ext cx="689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Фокус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612529E-A404-3DC0-A825-E60D3BF2A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098" y="2090462"/>
            <a:ext cx="228600" cy="228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EF65FF1-733F-6FB2-A10E-BFFF177EB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7818" y="2090462"/>
            <a:ext cx="228600" cy="228600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5BE2C1C1-2C0C-558D-BBAD-5BF937356CDF}"/>
              </a:ext>
            </a:extLst>
          </p:cNvPr>
          <p:cNvSpPr/>
          <p:nvPr/>
        </p:nvSpPr>
        <p:spPr>
          <a:xfrm>
            <a:off x="413979" y="48254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На социализации. Важно быть принятым большинством, не вызывать противоречий</a:t>
            </a:r>
          </a:p>
        </p:txBody>
      </p:sp>
      <p:sp>
        <p:nvSpPr>
          <p:cNvPr id="27" name="Прямоугольник 6">
            <a:extLst>
              <a:ext uri="{FF2B5EF4-FFF2-40B4-BE49-F238E27FC236}">
                <a16:creationId xmlns:a16="http://schemas.microsoft.com/office/drawing/2014/main" id="{4B598167-45CB-CE2B-364D-78B00E801998}"/>
              </a:ext>
            </a:extLst>
          </p:cNvPr>
          <p:cNvSpPr/>
          <p:nvPr/>
        </p:nvSpPr>
        <p:spPr>
          <a:xfrm>
            <a:off x="428492" y="5420509"/>
            <a:ext cx="892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Акценты</a:t>
            </a:r>
          </a:p>
        </p:txBody>
      </p:sp>
      <p:sp>
        <p:nvSpPr>
          <p:cNvPr id="29" name="Прямоугольник 6">
            <a:extLst>
              <a:ext uri="{FF2B5EF4-FFF2-40B4-BE49-F238E27FC236}">
                <a16:creationId xmlns:a16="http://schemas.microsoft.com/office/drawing/2014/main" id="{A453E1E2-06A7-A054-1EF3-8AADB7A0AEB7}"/>
              </a:ext>
            </a:extLst>
          </p:cNvPr>
          <p:cNvSpPr/>
          <p:nvPr/>
        </p:nvSpPr>
        <p:spPr>
          <a:xfrm>
            <a:off x="413979" y="56382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Важно подчеркивать статус бренда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и его опыт, чтобы укрепить доверие Центриста</a:t>
            </a:r>
          </a:p>
        </p:txBody>
      </p:sp>
      <p:sp>
        <p:nvSpPr>
          <p:cNvPr id="30" name="Прямоугольник 6">
            <a:extLst>
              <a:ext uri="{FF2B5EF4-FFF2-40B4-BE49-F238E27FC236}">
                <a16:creationId xmlns:a16="http://schemas.microsoft.com/office/drawing/2014/main" id="{B60B631E-EC3A-4C49-A5F2-0810DCBF4D9B}"/>
              </a:ext>
            </a:extLst>
          </p:cNvPr>
          <p:cNvSpPr/>
          <p:nvPr/>
        </p:nvSpPr>
        <p:spPr>
          <a:xfrm>
            <a:off x="6043797" y="4607709"/>
            <a:ext cx="689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Фокус</a:t>
            </a:r>
          </a:p>
        </p:txBody>
      </p:sp>
      <p:sp>
        <p:nvSpPr>
          <p:cNvPr id="31" name="Прямоугольник 6">
            <a:extLst>
              <a:ext uri="{FF2B5EF4-FFF2-40B4-BE49-F238E27FC236}">
                <a16:creationId xmlns:a16="http://schemas.microsoft.com/office/drawing/2014/main" id="{5E575470-23F0-010E-7C7E-9303F050EA39}"/>
              </a:ext>
            </a:extLst>
          </p:cNvPr>
          <p:cNvSpPr/>
          <p:nvPr/>
        </p:nvSpPr>
        <p:spPr>
          <a:xfrm>
            <a:off x="6029283" y="48254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На точных характеристиках,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конкретных данных. </a:t>
            </a:r>
          </a:p>
        </p:txBody>
      </p:sp>
      <p:sp>
        <p:nvSpPr>
          <p:cNvPr id="32" name="Прямоугольник 6">
            <a:extLst>
              <a:ext uri="{FF2B5EF4-FFF2-40B4-BE49-F238E27FC236}">
                <a16:creationId xmlns:a16="http://schemas.microsoft.com/office/drawing/2014/main" id="{E1C46108-4CCD-96A5-CFDB-8E9F975A7538}"/>
              </a:ext>
            </a:extLst>
          </p:cNvPr>
          <p:cNvSpPr/>
          <p:nvPr/>
        </p:nvSpPr>
        <p:spPr>
          <a:xfrm>
            <a:off x="6043796" y="5420509"/>
            <a:ext cx="892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Акценты</a:t>
            </a:r>
          </a:p>
        </p:txBody>
      </p:sp>
      <p:sp>
        <p:nvSpPr>
          <p:cNvPr id="33" name="Прямоугольник 6">
            <a:extLst>
              <a:ext uri="{FF2B5EF4-FFF2-40B4-BE49-F238E27FC236}">
                <a16:creationId xmlns:a16="http://schemas.microsoft.com/office/drawing/2014/main" id="{BE2D3822-315A-4A85-AF0D-0D50C6BB6B54}"/>
              </a:ext>
            </a:extLst>
          </p:cNvPr>
          <p:cNvSpPr/>
          <p:nvPr/>
        </p:nvSpPr>
        <p:spPr>
          <a:xfrm>
            <a:off x="6029283" y="5638224"/>
            <a:ext cx="3091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УТП на рациональности и высоком уровне контроля качества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33B3B-1595-C0CD-DDDE-FAE0ADCD89E0}"/>
              </a:ext>
            </a:extLst>
          </p:cNvPr>
          <p:cNvSpPr txBox="1"/>
          <p:nvPr/>
        </p:nvSpPr>
        <p:spPr>
          <a:xfrm>
            <a:off x="2191326" y="2020096"/>
            <a:ext cx="14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Женщины</a:t>
            </a:r>
            <a:endParaRPr lang="en-RU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6BA98-2E2F-05B6-AC4B-2348CAF6D3B1}"/>
              </a:ext>
            </a:extLst>
          </p:cNvPr>
          <p:cNvSpPr txBox="1"/>
          <p:nvPr/>
        </p:nvSpPr>
        <p:spPr>
          <a:xfrm>
            <a:off x="8186820" y="2020096"/>
            <a:ext cx="14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Мужчины</a:t>
            </a:r>
            <a:endParaRPr lang="en-RU" dirty="0">
              <a:solidFill>
                <a:schemeClr val="tx2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E9D8B74-02EF-4BEE-87AA-DB2F8507DCD5}"/>
              </a:ext>
            </a:extLst>
          </p:cNvPr>
          <p:cNvSpPr/>
          <p:nvPr/>
        </p:nvSpPr>
        <p:spPr>
          <a:xfrm>
            <a:off x="443345" y="6336146"/>
            <a:ext cx="5080000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Источник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: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Нейролаборатория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СБЕР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,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СберТаргет</a:t>
            </a:r>
            <a:endParaRPr lang="ru-RU" sz="800" dirty="0">
              <a:solidFill>
                <a:schemeClr val="tx2"/>
              </a:solidFill>
              <a:latin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90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B9AC-584D-DAA4-2241-5692C025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19">
            <a:hlinkClick r:id="rId3" action="ppaction://hlinksldjump"/>
            <a:extLst>
              <a:ext uri="{FF2B5EF4-FFF2-40B4-BE49-F238E27FC236}">
                <a16:creationId xmlns:a16="http://schemas.microsoft.com/office/drawing/2014/main" id="{3A8B7E8D-B452-BBB9-499E-6E926D2E2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603" y="299882"/>
            <a:ext cx="1278000" cy="17221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C79CBDA-FF1E-FEB2-D4BD-1131EA14AB2D}"/>
              </a:ext>
            </a:extLst>
          </p:cNvPr>
          <p:cNvSpPr/>
          <p:nvPr/>
        </p:nvSpPr>
        <p:spPr>
          <a:xfrm>
            <a:off x="11431992" y="6326580"/>
            <a:ext cx="263214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defTabSz="914333">
              <a:defRPr/>
            </a:pPr>
            <a:fld id="{4A4687A8-28FF-7A4E-9197-7B4DC3E743D4}" type="slidenum">
              <a:rPr lang="ru-RU" sz="1100">
                <a:solidFill>
                  <a:srgbClr val="747474"/>
                </a:solidFill>
                <a:latin typeface="SBSansDisplay-Regular"/>
              </a:rPr>
              <a:pPr defTabSz="914333">
                <a:defRPr/>
              </a:pPr>
              <a:t>9</a:t>
            </a:fld>
            <a:endParaRPr lang="ru-RU" sz="1100" dirty="0">
              <a:solidFill>
                <a:srgbClr val="747474"/>
              </a:solidFill>
              <a:latin typeface="SBSansDisplay-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E9D739-0D3A-8388-E489-695920DF5448}"/>
              </a:ext>
            </a:extLst>
          </p:cNvPr>
          <p:cNvSpPr txBox="1"/>
          <p:nvPr/>
        </p:nvSpPr>
        <p:spPr>
          <a:xfrm>
            <a:off x="408305" y="353644"/>
            <a:ext cx="2495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tx2"/>
                </a:solidFill>
                <a:sym typeface="Helvetica Neue"/>
              </a:rPr>
              <a:t>Кейс №2</a:t>
            </a:r>
            <a:endParaRPr lang="en-RU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C8C9C-6DD5-746E-F1B4-5EA3D7C5C278}"/>
              </a:ext>
            </a:extLst>
          </p:cNvPr>
          <p:cNvSpPr txBox="1">
            <a:spLocks/>
          </p:cNvSpPr>
          <p:nvPr/>
        </p:nvSpPr>
        <p:spPr>
          <a:xfrm>
            <a:off x="395110" y="722977"/>
            <a:ext cx="11268346" cy="1078309"/>
          </a:xfrm>
        </p:spPr>
        <p:txBody>
          <a:bodyPr wrap="square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59704">
              <a:spcBef>
                <a:spcPts val="0"/>
              </a:spcBef>
              <a:defRPr/>
            </a:pPr>
            <a:r>
              <a:rPr lang="ru-RU" sz="3200" dirty="0" err="1">
                <a:solidFill>
                  <a:srgbClr val="FFFFFF"/>
                </a:solidFill>
              </a:rPr>
              <a:t>Психографический</a:t>
            </a:r>
            <a:r>
              <a:rPr lang="ru-RU" sz="3200" dirty="0">
                <a:solidFill>
                  <a:srgbClr val="FFFFFF"/>
                </a:solidFill>
              </a:rPr>
              <a:t> портрет ЦА </a:t>
            </a:r>
            <a:br>
              <a:rPr lang="ru-RU" sz="3200" dirty="0">
                <a:solidFill>
                  <a:srgbClr val="FFFFFF"/>
                </a:solidFill>
              </a:rPr>
            </a:br>
            <a:r>
              <a:rPr lang="ru-RU" sz="3200" dirty="0">
                <a:solidFill>
                  <a:srgbClr val="FFFFFF"/>
                </a:solidFill>
              </a:rPr>
              <a:t>автомобильного бренда: ожидание и реальность</a:t>
            </a:r>
          </a:p>
          <a:p>
            <a:pPr algn="l" defTabSz="559704">
              <a:spcBef>
                <a:spcPts val="0"/>
              </a:spcBef>
              <a:defRPr/>
            </a:pP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FF73F-FCF2-3D61-260D-8D00F57BCD58}"/>
              </a:ext>
            </a:extLst>
          </p:cNvPr>
          <p:cNvSpPr txBox="1"/>
          <p:nvPr/>
        </p:nvSpPr>
        <p:spPr>
          <a:xfrm>
            <a:off x="419734" y="2582416"/>
            <a:ext cx="3984625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Умеренная графика, без ярких эффектов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Четкая, понятная формулировка сути рекламы и продукта на старте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Наличие людей и соц. взаимодействия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Практическая значимость продукта </a:t>
            </a:r>
            <a:b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и польза для людей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CCD5E-5238-F1F8-DA77-F46E2BDC6232}"/>
              </a:ext>
            </a:extLst>
          </p:cNvPr>
          <p:cNvSpPr txBox="1"/>
          <p:nvPr/>
        </p:nvSpPr>
        <p:spPr>
          <a:xfrm>
            <a:off x="765949" y="2020096"/>
            <a:ext cx="3452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Центристы</a:t>
            </a:r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32449-38AC-F259-9B8F-CF30C1FFBA4C}"/>
              </a:ext>
            </a:extLst>
          </p:cNvPr>
          <p:cNvSpPr txBox="1"/>
          <p:nvPr/>
        </p:nvSpPr>
        <p:spPr>
          <a:xfrm>
            <a:off x="6069872" y="2582416"/>
            <a:ext cx="4121786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«Утилитарный» подход к графике –</a:t>
            </a:r>
            <a:b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минимум элементов, темные тона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Отсутствие людей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Максимум деталей и особенностей продукта</a:t>
            </a:r>
          </a:p>
          <a:p>
            <a:pPr marL="249750" indent="-24975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B Sans Display Light" panose="020B0303040504020204" pitchFamily="34" charset="0"/>
              </a:rPr>
              <a:t>Минимализация метафор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6A658-E01D-05A4-1AB9-7691BA471697}"/>
              </a:ext>
            </a:extLst>
          </p:cNvPr>
          <p:cNvSpPr txBox="1"/>
          <p:nvPr/>
        </p:nvSpPr>
        <p:spPr>
          <a:xfrm>
            <a:off x="6400529" y="2020096"/>
            <a:ext cx="3452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Конструкторы</a:t>
            </a:r>
            <a:endParaRPr lang="en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29C85583-0DAF-25F0-6E46-5055E3CC913F}"/>
              </a:ext>
            </a:extLst>
          </p:cNvPr>
          <p:cNvSpPr/>
          <p:nvPr/>
        </p:nvSpPr>
        <p:spPr>
          <a:xfrm>
            <a:off x="428493" y="4607709"/>
            <a:ext cx="689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Фокус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20170A1-6B99-CA7A-00F7-78E6EA199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098" y="2090462"/>
            <a:ext cx="228600" cy="228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A08C4D2-F795-656C-41D2-8ECB6C8F2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7818" y="2090462"/>
            <a:ext cx="228600" cy="228600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08E569EF-6D00-D0B1-E428-FCA6A518EE0F}"/>
              </a:ext>
            </a:extLst>
          </p:cNvPr>
          <p:cNvSpPr/>
          <p:nvPr/>
        </p:nvSpPr>
        <p:spPr>
          <a:xfrm>
            <a:off x="413979" y="48254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На социализации. Важно быть принятым большинством, не вызывать противоречий</a:t>
            </a:r>
          </a:p>
        </p:txBody>
      </p:sp>
      <p:sp>
        <p:nvSpPr>
          <p:cNvPr id="27" name="Прямоугольник 6">
            <a:extLst>
              <a:ext uri="{FF2B5EF4-FFF2-40B4-BE49-F238E27FC236}">
                <a16:creationId xmlns:a16="http://schemas.microsoft.com/office/drawing/2014/main" id="{C7300FBD-F0CA-B028-1C0B-A70A7FF75FE2}"/>
              </a:ext>
            </a:extLst>
          </p:cNvPr>
          <p:cNvSpPr/>
          <p:nvPr/>
        </p:nvSpPr>
        <p:spPr>
          <a:xfrm>
            <a:off x="428492" y="5420509"/>
            <a:ext cx="892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Акценты</a:t>
            </a:r>
          </a:p>
        </p:txBody>
      </p:sp>
      <p:sp>
        <p:nvSpPr>
          <p:cNvPr id="29" name="Прямоугольник 6">
            <a:extLst>
              <a:ext uri="{FF2B5EF4-FFF2-40B4-BE49-F238E27FC236}">
                <a16:creationId xmlns:a16="http://schemas.microsoft.com/office/drawing/2014/main" id="{6A8BB492-DCF2-EB3A-8C9A-89D6DA87AE21}"/>
              </a:ext>
            </a:extLst>
          </p:cNvPr>
          <p:cNvSpPr/>
          <p:nvPr/>
        </p:nvSpPr>
        <p:spPr>
          <a:xfrm>
            <a:off x="413979" y="56382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Важно подчеркивать статус бренда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и его опыт, чтобы укрепить доверие Центриста</a:t>
            </a:r>
          </a:p>
        </p:txBody>
      </p:sp>
      <p:sp>
        <p:nvSpPr>
          <p:cNvPr id="30" name="Прямоугольник 6">
            <a:extLst>
              <a:ext uri="{FF2B5EF4-FFF2-40B4-BE49-F238E27FC236}">
                <a16:creationId xmlns:a16="http://schemas.microsoft.com/office/drawing/2014/main" id="{20935C13-685B-2E78-DBD3-CA1EC238A1DB}"/>
              </a:ext>
            </a:extLst>
          </p:cNvPr>
          <p:cNvSpPr/>
          <p:nvPr/>
        </p:nvSpPr>
        <p:spPr>
          <a:xfrm>
            <a:off x="6043797" y="4607709"/>
            <a:ext cx="689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Фокус</a:t>
            </a:r>
          </a:p>
        </p:txBody>
      </p:sp>
      <p:sp>
        <p:nvSpPr>
          <p:cNvPr id="31" name="Прямоугольник 6">
            <a:extLst>
              <a:ext uri="{FF2B5EF4-FFF2-40B4-BE49-F238E27FC236}">
                <a16:creationId xmlns:a16="http://schemas.microsoft.com/office/drawing/2014/main" id="{5B55AE87-0AD4-6805-5E0B-4EBFA8FD5E3A}"/>
              </a:ext>
            </a:extLst>
          </p:cNvPr>
          <p:cNvSpPr/>
          <p:nvPr/>
        </p:nvSpPr>
        <p:spPr>
          <a:xfrm>
            <a:off x="6029283" y="4825424"/>
            <a:ext cx="416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На точных характеристиках,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конкретных данных. </a:t>
            </a:r>
          </a:p>
        </p:txBody>
      </p:sp>
      <p:sp>
        <p:nvSpPr>
          <p:cNvPr id="32" name="Прямоугольник 6">
            <a:extLst>
              <a:ext uri="{FF2B5EF4-FFF2-40B4-BE49-F238E27FC236}">
                <a16:creationId xmlns:a16="http://schemas.microsoft.com/office/drawing/2014/main" id="{5DCBB9E3-92DA-ABA2-A204-AA8C12A8F080}"/>
              </a:ext>
            </a:extLst>
          </p:cNvPr>
          <p:cNvSpPr/>
          <p:nvPr/>
        </p:nvSpPr>
        <p:spPr>
          <a:xfrm>
            <a:off x="6043796" y="5420509"/>
            <a:ext cx="892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Акценты</a:t>
            </a:r>
          </a:p>
        </p:txBody>
      </p:sp>
      <p:sp>
        <p:nvSpPr>
          <p:cNvPr id="33" name="Прямоугольник 6">
            <a:extLst>
              <a:ext uri="{FF2B5EF4-FFF2-40B4-BE49-F238E27FC236}">
                <a16:creationId xmlns:a16="http://schemas.microsoft.com/office/drawing/2014/main" id="{E8C5F6DC-D04D-FCFD-F616-486FFF4ED65B}"/>
              </a:ext>
            </a:extLst>
          </p:cNvPr>
          <p:cNvSpPr/>
          <p:nvPr/>
        </p:nvSpPr>
        <p:spPr>
          <a:xfrm>
            <a:off x="6029283" y="5638224"/>
            <a:ext cx="3091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УТП на рациональности и высоком уровне контроля качества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96473-B83B-F4C4-69D0-2BF959572DD8}"/>
              </a:ext>
            </a:extLst>
          </p:cNvPr>
          <p:cNvSpPr txBox="1"/>
          <p:nvPr/>
        </p:nvSpPr>
        <p:spPr>
          <a:xfrm>
            <a:off x="2191326" y="2020096"/>
            <a:ext cx="14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7FB75"/>
                </a:solidFill>
              </a:rPr>
              <a:t>Мужчины</a:t>
            </a:r>
            <a:endParaRPr lang="en-RU" dirty="0">
              <a:solidFill>
                <a:srgbClr val="47FB7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22BDE-756E-910C-D3F3-8C2E07D84C0C}"/>
              </a:ext>
            </a:extLst>
          </p:cNvPr>
          <p:cNvSpPr txBox="1"/>
          <p:nvPr/>
        </p:nvSpPr>
        <p:spPr>
          <a:xfrm>
            <a:off x="8186820" y="2020096"/>
            <a:ext cx="1476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47FB75"/>
                </a:solidFill>
              </a:defRPr>
            </a:lvl1pPr>
          </a:lstStyle>
          <a:p>
            <a:r>
              <a:rPr lang="ru-RU" dirty="0"/>
              <a:t>Женщины</a:t>
            </a:r>
            <a:endParaRPr lang="en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96124B6-2EDA-4E04-A47A-55BDA680C2BE}"/>
              </a:ext>
            </a:extLst>
          </p:cNvPr>
          <p:cNvSpPr/>
          <p:nvPr/>
        </p:nvSpPr>
        <p:spPr>
          <a:xfrm>
            <a:off x="443345" y="6336146"/>
            <a:ext cx="5080000" cy="415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Источник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: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Нейролаборатория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СБЕР</a:t>
            </a:r>
            <a:r>
              <a:rPr lang="en-US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,</a:t>
            </a:r>
            <a:r>
              <a:rPr lang="ru-RU" sz="800" dirty="0">
                <a:solidFill>
                  <a:schemeClr val="tx2"/>
                </a:solidFill>
                <a:latin typeface="SB Sans Display Light" panose="020B0303040504020204" pitchFamily="34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SB Sans Display Light" panose="020B0303040504020204" pitchFamily="34" charset="0"/>
              </a:rPr>
              <a:t>СберТаргет</a:t>
            </a:r>
            <a:endParaRPr lang="ru-RU" sz="800" dirty="0">
              <a:solidFill>
                <a:schemeClr val="tx2"/>
              </a:solidFill>
              <a:latin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5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берСеллер">
  <a:themeElements>
    <a:clrScheme name="СберСеллер">
      <a:dk1>
        <a:srgbClr val="000000"/>
      </a:dk1>
      <a:lt1>
        <a:srgbClr val="FFFFFF"/>
      </a:lt1>
      <a:dk2>
        <a:srgbClr val="808080"/>
      </a:dk2>
      <a:lt2>
        <a:srgbClr val="F3F3F3"/>
      </a:lt2>
      <a:accent1>
        <a:srgbClr val="47FB75"/>
      </a:accent1>
      <a:accent2>
        <a:srgbClr val="4D4D4D"/>
      </a:accent2>
      <a:accent3>
        <a:srgbClr val="666666"/>
      </a:accent3>
      <a:accent4>
        <a:srgbClr val="808080"/>
      </a:accent4>
      <a:accent5>
        <a:srgbClr val="999999"/>
      </a:accent5>
      <a:accent6>
        <a:srgbClr val="B2B2B2"/>
      </a:accent6>
      <a:hlink>
        <a:srgbClr val="000000"/>
      </a:hlink>
      <a:folHlink>
        <a:srgbClr val="919191"/>
      </a:folHlink>
    </a:clrScheme>
    <a:fontScheme name="SBSansDisplay">
      <a:majorFont>
        <a:latin typeface="SBSansDisplay-SemiBold"/>
        <a:ea typeface=""/>
        <a:cs typeface=""/>
      </a:majorFont>
      <a:minorFont>
        <a:latin typeface="SBSansDisplay-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берСеллер">
  <a:themeElements>
    <a:clrScheme name="СберСеллер">
      <a:dk1>
        <a:srgbClr val="000000"/>
      </a:dk1>
      <a:lt1>
        <a:srgbClr val="FFFFFF"/>
      </a:lt1>
      <a:dk2>
        <a:srgbClr val="808080"/>
      </a:dk2>
      <a:lt2>
        <a:srgbClr val="F3F3F3"/>
      </a:lt2>
      <a:accent1>
        <a:srgbClr val="47FB75"/>
      </a:accent1>
      <a:accent2>
        <a:srgbClr val="4D4D4D"/>
      </a:accent2>
      <a:accent3>
        <a:srgbClr val="666666"/>
      </a:accent3>
      <a:accent4>
        <a:srgbClr val="808080"/>
      </a:accent4>
      <a:accent5>
        <a:srgbClr val="999999"/>
      </a:accent5>
      <a:accent6>
        <a:srgbClr val="B2B2B2"/>
      </a:accent6>
      <a:hlink>
        <a:srgbClr val="000000"/>
      </a:hlink>
      <a:folHlink>
        <a:srgbClr val="919191"/>
      </a:folHlink>
    </a:clrScheme>
    <a:fontScheme name="SBSansDisplay">
      <a:majorFont>
        <a:latin typeface="SBSansDisplay-SemiBold"/>
        <a:ea typeface=""/>
        <a:cs typeface=""/>
      </a:majorFont>
      <a:minorFont>
        <a:latin typeface="SBSansDisplay-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СберСеллер">
  <a:themeElements>
    <a:clrScheme name="СберСеллер">
      <a:dk1>
        <a:srgbClr val="000000"/>
      </a:dk1>
      <a:lt1>
        <a:srgbClr val="FFFFFF"/>
      </a:lt1>
      <a:dk2>
        <a:srgbClr val="808080"/>
      </a:dk2>
      <a:lt2>
        <a:srgbClr val="F3F3F3"/>
      </a:lt2>
      <a:accent1>
        <a:srgbClr val="47FB75"/>
      </a:accent1>
      <a:accent2>
        <a:srgbClr val="4D4D4D"/>
      </a:accent2>
      <a:accent3>
        <a:srgbClr val="666666"/>
      </a:accent3>
      <a:accent4>
        <a:srgbClr val="808080"/>
      </a:accent4>
      <a:accent5>
        <a:srgbClr val="999999"/>
      </a:accent5>
      <a:accent6>
        <a:srgbClr val="B2B2B2"/>
      </a:accent6>
      <a:hlink>
        <a:srgbClr val="000000"/>
      </a:hlink>
      <a:folHlink>
        <a:srgbClr val="919191"/>
      </a:folHlink>
    </a:clrScheme>
    <a:fontScheme name="SBSansDisplay">
      <a:majorFont>
        <a:latin typeface="SBSansDisplay-SemiBold"/>
        <a:ea typeface=""/>
        <a:cs typeface=""/>
      </a:majorFont>
      <a:minorFont>
        <a:latin typeface="SBSansDisplay-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тратегия_Женя_1_после_Наташи_18_04_" id="{26E3CCB3-0287-6545-930B-CD668F4B1FF5}" vid="{B65EE48D-D674-204C-AEBE-67460EE6F61C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льзовательские 2">
    <a:dk1>
      <a:srgbClr val="000000"/>
    </a:dk1>
    <a:lt1>
      <a:srgbClr val="FFFFFF"/>
    </a:lt1>
    <a:dk2>
      <a:srgbClr val="808080"/>
    </a:dk2>
    <a:lt2>
      <a:srgbClr val="F3F3F3"/>
    </a:lt2>
    <a:accent1>
      <a:srgbClr val="96F900"/>
    </a:accent1>
    <a:accent2>
      <a:srgbClr val="212121"/>
    </a:accent2>
    <a:accent3>
      <a:srgbClr val="666666"/>
    </a:accent3>
    <a:accent4>
      <a:srgbClr val="808080"/>
    </a:accent4>
    <a:accent5>
      <a:srgbClr val="999999"/>
    </a:accent5>
    <a:accent6>
      <a:srgbClr val="B2B2B2"/>
    </a:accent6>
    <a:hlink>
      <a:srgbClr val="000000"/>
    </a:hlink>
    <a:folHlink>
      <a:srgbClr val="919191"/>
    </a:folHlink>
  </a:clrScheme>
  <a:fontScheme name="SBSansDisplay">
    <a:majorFont>
      <a:latin typeface="SBSansDisplay-SemiBold"/>
      <a:ea typeface=""/>
      <a:cs typeface=""/>
    </a:majorFont>
    <a:minorFont>
      <a:latin typeface="SBSansDisplay-Regular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Пользовательские 2">
    <a:dk1>
      <a:srgbClr val="000000"/>
    </a:dk1>
    <a:lt1>
      <a:srgbClr val="FFFFFF"/>
    </a:lt1>
    <a:dk2>
      <a:srgbClr val="808080"/>
    </a:dk2>
    <a:lt2>
      <a:srgbClr val="F3F3F3"/>
    </a:lt2>
    <a:accent1>
      <a:srgbClr val="96F900"/>
    </a:accent1>
    <a:accent2>
      <a:srgbClr val="212121"/>
    </a:accent2>
    <a:accent3>
      <a:srgbClr val="666666"/>
    </a:accent3>
    <a:accent4>
      <a:srgbClr val="808080"/>
    </a:accent4>
    <a:accent5>
      <a:srgbClr val="999999"/>
    </a:accent5>
    <a:accent6>
      <a:srgbClr val="B2B2B2"/>
    </a:accent6>
    <a:hlink>
      <a:srgbClr val="000000"/>
    </a:hlink>
    <a:folHlink>
      <a:srgbClr val="919191"/>
    </a:folHlink>
  </a:clrScheme>
  <a:fontScheme name="SBSansDisplay">
    <a:majorFont>
      <a:latin typeface="SBSansDisplay-SemiBold"/>
      <a:ea typeface=""/>
      <a:cs typeface=""/>
    </a:majorFont>
    <a:minorFont>
      <a:latin typeface="SBSansDisplay-Regular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08B7D6-4052-7C40-A6D2-CC3AFAB27F46}">
  <we:reference id="wa200005566" version="3.0.0.2" store="en-GB" storeType="OMEX"/>
  <we:alternateReferences>
    <we:reference id="wa200005566" version="3.0.0.2" store="en-GB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23936</TotalTime>
  <Words>939</Words>
  <Application>Microsoft Macintosh PowerPoint</Application>
  <PresentationFormat>Широкоэкранный</PresentationFormat>
  <Paragraphs>182</Paragraphs>
  <Slides>13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SB Sans Display Semibold</vt:lpstr>
      <vt:lpstr>SB Sans Text</vt:lpstr>
      <vt:lpstr>Calibri</vt:lpstr>
      <vt:lpstr>SBSansDisplay-SemiBold</vt:lpstr>
      <vt:lpstr>SBSansDisplay-Regular</vt:lpstr>
      <vt:lpstr>Helvetica Neue</vt:lpstr>
      <vt:lpstr>Arial</vt:lpstr>
      <vt:lpstr>SB Sans Display Light</vt:lpstr>
      <vt:lpstr>SB Sans Display</vt:lpstr>
      <vt:lpstr>СберСеллер</vt:lpstr>
      <vt:lpstr>1_СберСеллер</vt:lpstr>
      <vt:lpstr>6_СберСеллер</vt:lpstr>
      <vt:lpstr>Презентация PowerPoint</vt:lpstr>
      <vt:lpstr>Презентация PowerPoint</vt:lpstr>
      <vt:lpstr>Презентация PowerPoint</vt:lpstr>
      <vt:lpstr>Портрет покупателя АВТО:  ожидание и реальность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Полысалова</dc:creator>
  <cp:lastModifiedBy>y.polysalova</cp:lastModifiedBy>
  <cp:revision>413</cp:revision>
  <dcterms:created xsi:type="dcterms:W3CDTF">2024-04-19T15:11:50Z</dcterms:created>
  <dcterms:modified xsi:type="dcterms:W3CDTF">2025-06-25T10:07:11Z</dcterms:modified>
</cp:coreProperties>
</file>