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1" r:id="rId3"/>
    <p:sldId id="274" r:id="rId4"/>
    <p:sldId id="283" r:id="rId5"/>
    <p:sldId id="287" r:id="rId6"/>
    <p:sldId id="279" r:id="rId7"/>
    <p:sldId id="285" r:id="rId8"/>
    <p:sldId id="289" r:id="rId9"/>
    <p:sldId id="286" r:id="rId10"/>
    <p:sldId id="284" r:id="rId11"/>
    <p:sldId id="276" r:id="rId12"/>
    <p:sldId id="281" r:id="rId13"/>
    <p:sldId id="278" r:id="rId14"/>
    <p:sldId id="277" r:id="rId15"/>
    <p:sldId id="290" r:id="rId16"/>
  </p:sldIdLst>
  <p:sldSz cx="12192000" cy="6858000"/>
  <p:notesSz cx="12192000" cy="6858000"/>
  <p:embeddedFontLst>
    <p:embeddedFont>
      <p:font typeface="Bebas Neue" panose="020B0606020202050201" pitchFamily="34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i6GYeW2yAMAYdSHpVl12+AI+ve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BE"/>
    <a:srgbClr val="24426B"/>
    <a:srgbClr val="3C6D9C"/>
    <a:srgbClr val="335C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9" autoAdjust="0"/>
    <p:restoredTop sz="93462" autoAdjust="0"/>
  </p:normalViewPr>
  <p:slideViewPr>
    <p:cSldViewPr snapToGrid="0">
      <p:cViewPr varScale="1">
        <p:scale>
          <a:sx n="100" d="100"/>
          <a:sy n="100" d="100"/>
        </p:scale>
        <p:origin x="870" y="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18-4E16-AABC-3B5F3338B3B8}"/>
              </c:ext>
            </c:extLst>
          </c:dPt>
          <c:dPt>
            <c:idx val="1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18-4E16-AABC-3B5F3338B3B8}"/>
              </c:ext>
            </c:extLst>
          </c:dPt>
          <c:dPt>
            <c:idx val="2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A18-4E16-AABC-3B5F3338B3B8}"/>
              </c:ext>
            </c:extLst>
          </c:dPt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до конца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0.59</c:v>
                </c:pt>
                <c:pt idx="1">
                  <c:v>0.06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18-4E16-AABC-3B5F3338B3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18-4E16-AABC-3B5F3338B3B8}"/>
              </c:ext>
            </c:extLst>
          </c:dPt>
          <c:dPt>
            <c:idx val="1"/>
            <c:bubble3D val="0"/>
            <c:spPr>
              <a:pattFill prst="dkDnDiag">
                <a:fgClr>
                  <a:srgbClr val="24426B"/>
                </a:fgClr>
                <a:bgClr>
                  <a:schemeClr val="bg1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18-4E16-AABC-3B5F3338B3B8}"/>
              </c:ext>
            </c:extLst>
          </c:dPt>
          <c:dPt>
            <c:idx val="2"/>
            <c:bubble3D val="0"/>
            <c:spPr>
              <a:pattFill prst="dkDnDiag">
                <a:fgClr>
                  <a:srgbClr val="24426B"/>
                </a:fgClr>
                <a:bgClr>
                  <a:schemeClr val="bg1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A18-4E16-AABC-3B5F3338B3B8}"/>
              </c:ext>
            </c:extLst>
          </c:dPt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до конца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0.65</c:v>
                </c:pt>
                <c:pt idx="1">
                  <c:v>0.18</c:v>
                </c:pt>
                <c:pt idx="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18-4E16-AABC-3B5F3338B3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B5-4533-BA9E-F3E2B5AB6D86}"/>
              </c:ext>
            </c:extLst>
          </c:dPt>
          <c:dPt>
            <c:idx val="1"/>
            <c:bubble3D val="0"/>
            <c:spPr>
              <a:pattFill prst="dkDnDiag">
                <a:fgClr>
                  <a:srgbClr val="24426B"/>
                </a:fgClr>
                <a:bgClr>
                  <a:schemeClr val="bg1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B5-4533-BA9E-F3E2B5AB6D86}"/>
              </c:ext>
            </c:extLst>
          </c:dPt>
          <c:dPt>
            <c:idx val="2"/>
            <c:bubble3D val="0"/>
            <c:spPr>
              <a:pattFill prst="dkDnDiag">
                <a:fgClr>
                  <a:srgbClr val="24426B"/>
                </a:fgClr>
                <a:bgClr>
                  <a:schemeClr val="bg1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1B5-4533-BA9E-F3E2B5AB6D86}"/>
              </c:ext>
            </c:extLst>
          </c:dPt>
          <c:cat>
            <c:strRef>
              <c:f>Лист1!$A$2:$A$4</c:f>
              <c:strCache>
                <c:ptCount val="3"/>
                <c:pt idx="0">
                  <c:v>Да, и планируем продолжать использовать</c:v>
                </c:pt>
                <c:pt idx="1">
                  <c:v>Нет, но планируем</c:v>
                </c:pt>
                <c:pt idx="2">
                  <c:v>Нет, и не планируем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0.41</c:v>
                </c:pt>
                <c:pt idx="1">
                  <c:v>0.28999999999999998</c:v>
                </c:pt>
                <c:pt idx="2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B5-4533-BA9E-F3E2B5AB6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A8F-4677-BCFF-C5529EBC13E6}"/>
              </c:ext>
            </c:extLst>
          </c:dPt>
          <c:dPt>
            <c:idx val="1"/>
            <c:bubble3D val="0"/>
            <c:spPr>
              <a:pattFill prst="dkDnDiag">
                <a:fgClr>
                  <a:srgbClr val="24426B"/>
                </a:fgClr>
                <a:bgClr>
                  <a:schemeClr val="bg1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A8F-4677-BCFF-C5529EBC13E6}"/>
              </c:ext>
            </c:extLst>
          </c:dPt>
          <c:dPt>
            <c:idx val="2"/>
            <c:bubble3D val="0"/>
            <c:spPr>
              <a:pattFill prst="dkDnDiag">
                <a:fgClr>
                  <a:srgbClr val="24426B"/>
                </a:fgClr>
                <a:bgClr>
                  <a:schemeClr val="bg1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A8F-4677-BCFF-C5529EBC13E6}"/>
              </c:ext>
            </c:extLst>
          </c:dPt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до конца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0.65</c:v>
                </c:pt>
                <c:pt idx="1">
                  <c:v>0.18</c:v>
                </c:pt>
                <c:pt idx="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8F-4677-BCFF-C5529EBC13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55B57EA0-8364-647C-BB5D-A881FD164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>
            <a:extLst>
              <a:ext uri="{FF2B5EF4-FFF2-40B4-BE49-F238E27FC236}">
                <a16:creationId xmlns:a16="http://schemas.microsoft.com/office/drawing/2014/main" id="{C98451D5-BCCC-90E2-1C64-3B922722CB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p6:notes">
            <a:extLst>
              <a:ext uri="{FF2B5EF4-FFF2-40B4-BE49-F238E27FC236}">
                <a16:creationId xmlns:a16="http://schemas.microsoft.com/office/drawing/2014/main" id="{72A148FC-B157-ED18-28D2-E9A0BB45BD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43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E6F8C252-38D8-EEC1-8437-2C64786A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>
            <a:extLst>
              <a:ext uri="{FF2B5EF4-FFF2-40B4-BE49-F238E27FC236}">
                <a16:creationId xmlns:a16="http://schemas.microsoft.com/office/drawing/2014/main" id="{CCEA6214-008E-72FF-14EA-95B3431C54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p6:notes">
            <a:extLst>
              <a:ext uri="{FF2B5EF4-FFF2-40B4-BE49-F238E27FC236}">
                <a16:creationId xmlns:a16="http://schemas.microsoft.com/office/drawing/2014/main" id="{6BF800F7-9ACE-DD78-AF58-9CC32BCD85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9480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61AC0177-83F9-D390-5A30-205F7B7DC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>
            <a:extLst>
              <a:ext uri="{FF2B5EF4-FFF2-40B4-BE49-F238E27FC236}">
                <a16:creationId xmlns:a16="http://schemas.microsoft.com/office/drawing/2014/main" id="{8F2848C7-448E-71E5-08D0-011688A55C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p6:notes">
            <a:extLst>
              <a:ext uri="{FF2B5EF4-FFF2-40B4-BE49-F238E27FC236}">
                <a16:creationId xmlns:a16="http://schemas.microsoft.com/office/drawing/2014/main" id="{EFFDD6E5-55EA-5A93-E261-020A9F6BAE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2256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4F64904A-5DCA-B5D8-0E5A-8DF2AA2AF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>
            <a:extLst>
              <a:ext uri="{FF2B5EF4-FFF2-40B4-BE49-F238E27FC236}">
                <a16:creationId xmlns:a16="http://schemas.microsoft.com/office/drawing/2014/main" id="{5E2CC6FE-A278-0D55-22F3-A127A10710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>
            <a:extLst>
              <a:ext uri="{FF2B5EF4-FFF2-40B4-BE49-F238E27FC236}">
                <a16:creationId xmlns:a16="http://schemas.microsoft.com/office/drawing/2014/main" id="{5DEDC03D-57C4-4D6C-79F9-6466D34400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690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1BF7F808-2889-C706-CD85-F207244DB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>
            <a:extLst>
              <a:ext uri="{FF2B5EF4-FFF2-40B4-BE49-F238E27FC236}">
                <a16:creationId xmlns:a16="http://schemas.microsoft.com/office/drawing/2014/main" id="{9421B941-7BB4-69AB-5302-6553C4F4BA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p6:notes">
            <a:extLst>
              <a:ext uri="{FF2B5EF4-FFF2-40B4-BE49-F238E27FC236}">
                <a16:creationId xmlns:a16="http://schemas.microsoft.com/office/drawing/2014/main" id="{8693E307-BB17-031A-6956-DB5F1CA043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9221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F0AD6500-3E81-D733-C941-2924BDC1E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>
            <a:extLst>
              <a:ext uri="{FF2B5EF4-FFF2-40B4-BE49-F238E27FC236}">
                <a16:creationId xmlns:a16="http://schemas.microsoft.com/office/drawing/2014/main" id="{606E0F5B-CEE1-D571-7B72-AC6305115B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p6:notes">
            <a:extLst>
              <a:ext uri="{FF2B5EF4-FFF2-40B4-BE49-F238E27FC236}">
                <a16:creationId xmlns:a16="http://schemas.microsoft.com/office/drawing/2014/main" id="{8EBFECA2-0862-0D03-70F6-2825C26468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4504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Культурный код — это концепция, которая используется для описания наборов значений, норм и символов, присущих определенной культуре. Формулы культурного кода могут варьироваться в зависимости от контекста, но многие исследователи выделяют несколько ключевых элементов, которые его составляют. Например: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1.  Символы: визуальные или вербальные элементы, которые передают определенные значения (например, флаги, логотипы, языковые выражения или действия).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2.  Ценности: убеждения и идеи, которые считаются важными в данной культуре (например, свобода, семья, честность).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3.  Нормы: правила и порядки поведения, которые регулируют отношения и взаимодействия (например, культурные обычаи, законы).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4.  Практики: повседневные действия и ритуалы, которые воплощают культурные ценности (например, праздники, обряды).</a:t>
            </a:r>
            <a:endParaRPr dirty="0"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446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ACDE3B91-BC66-E603-7F90-AE718663F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>
            <a:extLst>
              <a:ext uri="{FF2B5EF4-FFF2-40B4-BE49-F238E27FC236}">
                <a16:creationId xmlns:a16="http://schemas.microsoft.com/office/drawing/2014/main" id="{4947B5D7-F183-5286-B788-5DA9A3EAB8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>
            <a:extLst>
              <a:ext uri="{FF2B5EF4-FFF2-40B4-BE49-F238E27FC236}">
                <a16:creationId xmlns:a16="http://schemas.microsoft.com/office/drawing/2014/main" id="{6078A6E4-746A-62F9-E2C0-5625A060F9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0157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4147DBAF-AF43-1582-44D5-48E303CA6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>
            <a:extLst>
              <a:ext uri="{FF2B5EF4-FFF2-40B4-BE49-F238E27FC236}">
                <a16:creationId xmlns:a16="http://schemas.microsoft.com/office/drawing/2014/main" id="{5E05FA8D-014F-AEBC-3C73-36C7A36E8E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Культурный код — это концепция, которая используется для описания наборов значений, норм и символов, присущих определенной культуре. Формулы культурного кода могут варьироваться в зависимости от контекста, но многие исследователи выделяют несколько ключевых элементов, которые его составляют. Например: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1.  Символы: визуальные или вербальные элементы, которые передают определенные значения (например, флаги, логотипы, языковые выражения или действия).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2.  Ценности: убеждения и идеи, которые считаются важными в данной культуре (например, свобода, семья, честность).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3.  Нормы: правила и порядки поведения, которые регулируют отношения и взаимодействия (например, культурные обычаи, законы).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4.  Практики: повседневные действия и ритуалы, которые воплощают культурные ценности (например, праздники, обряды).</a:t>
            </a:r>
            <a:endParaRPr dirty="0"/>
          </a:p>
        </p:txBody>
      </p:sp>
      <p:sp>
        <p:nvSpPr>
          <p:cNvPr id="162" name="Google Shape;162;p9:notes">
            <a:extLst>
              <a:ext uri="{FF2B5EF4-FFF2-40B4-BE49-F238E27FC236}">
                <a16:creationId xmlns:a16="http://schemas.microsoft.com/office/drawing/2014/main" id="{E12766C5-8826-2D1D-F21A-1E0311C9BE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9416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7A1EA8D1-5C44-BC4D-4DB0-FC80F6EF7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>
            <a:extLst>
              <a:ext uri="{FF2B5EF4-FFF2-40B4-BE49-F238E27FC236}">
                <a16:creationId xmlns:a16="http://schemas.microsoft.com/office/drawing/2014/main" id="{F0BE34E4-13ED-B4F1-4436-5601656EA4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>
            <a:extLst>
              <a:ext uri="{FF2B5EF4-FFF2-40B4-BE49-F238E27FC236}">
                <a16:creationId xmlns:a16="http://schemas.microsoft.com/office/drawing/2014/main" id="{D43563AB-D5AA-626D-839C-7AF62087D4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9272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2C85F06E-20CC-CF6C-8AC5-7EA24D65A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>
            <a:extLst>
              <a:ext uri="{FF2B5EF4-FFF2-40B4-BE49-F238E27FC236}">
                <a16:creationId xmlns:a16="http://schemas.microsoft.com/office/drawing/2014/main" id="{09134626-3B37-1C37-224D-665CD35387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Культурный код — это концепция, которая используется для описания наборов значений, норм и символов, присущих определенной культуре. Формулы культурного кода могут варьироваться в зависимости от контекста, но многие исследователи выделяют несколько ключевых элементов, которые его составляют. Например: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1.  Символы: визуальные или вербальные элементы, которые передают определенные значения (например, флаги, логотипы, языковые выражения или действия).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2.  Ценности: убеждения и идеи, которые считаются важными в данной культуре (например, свобода, семья, честность).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3.  Нормы: правила и порядки поведения, которые регулируют отношения и взаимодействия (например, культурные обычаи, законы).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4.  Практики: повседневные действия и ритуалы, которые воплощают культурные ценности (например, праздники, обряды).</a:t>
            </a:r>
            <a:endParaRPr dirty="0"/>
          </a:p>
        </p:txBody>
      </p:sp>
      <p:sp>
        <p:nvSpPr>
          <p:cNvPr id="162" name="Google Shape;162;p9:notes">
            <a:extLst>
              <a:ext uri="{FF2B5EF4-FFF2-40B4-BE49-F238E27FC236}">
                <a16:creationId xmlns:a16="http://schemas.microsoft.com/office/drawing/2014/main" id="{85A942B1-4A23-90D5-DB76-7B8D93DB30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0915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977004C5-B73F-99CD-790B-E534768CF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>
            <a:extLst>
              <a:ext uri="{FF2B5EF4-FFF2-40B4-BE49-F238E27FC236}">
                <a16:creationId xmlns:a16="http://schemas.microsoft.com/office/drawing/2014/main" id="{A0C5130E-7ACE-4A17-3F63-213773D0F1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>
            <a:extLst>
              <a:ext uri="{FF2B5EF4-FFF2-40B4-BE49-F238E27FC236}">
                <a16:creationId xmlns:a16="http://schemas.microsoft.com/office/drawing/2014/main" id="{99E5AE38-BBBC-D346-7057-2D10349944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0739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CFF72869-314C-71D7-2F86-66D968972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>
            <a:extLst>
              <a:ext uri="{FF2B5EF4-FFF2-40B4-BE49-F238E27FC236}">
                <a16:creationId xmlns:a16="http://schemas.microsoft.com/office/drawing/2014/main" id="{48EB2095-7B9C-471B-09E1-AD32A69727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Культурный код — это концепция, которая используется для описания наборов значений, норм и символов, присущих определенной культуре. Формулы культурного кода могут варьироваться в зависимости от контекста, но многие исследователи выделяют несколько ключевых элементов, которые его составляют. Например: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1.  Символы: визуальные или вербальные элементы, которые передают определенные значения (например, флаги, логотипы, языковые выражения или действия).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2.  Ценности: убеждения и идеи, которые считаются важными в данной культуре (например, свобода, семья, честность).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3.  Нормы: правила и порядки поведения, которые регулируют отношения и взаимодействия (например, культурные обычаи, законы).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4.  Практики: повседневные действия и ритуалы, которые воплощают культурные ценности (например, праздники, обряды).</a:t>
            </a:r>
            <a:endParaRPr dirty="0"/>
          </a:p>
        </p:txBody>
      </p:sp>
      <p:sp>
        <p:nvSpPr>
          <p:cNvPr id="162" name="Google Shape;162;p9:notes">
            <a:extLst>
              <a:ext uri="{FF2B5EF4-FFF2-40B4-BE49-F238E27FC236}">
                <a16:creationId xmlns:a16="http://schemas.microsoft.com/office/drawing/2014/main" id="{80F84B2D-BF92-B2A4-251F-341DD6AE99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9725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title"/>
          </p:nvPr>
        </p:nvSpPr>
        <p:spPr>
          <a:xfrm>
            <a:off x="5024289" y="358464"/>
            <a:ext cx="2143421" cy="72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600" b="1" i="0">
                <a:solidFill>
                  <a:srgbClr val="FF7B00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9"/>
          <p:cNvSpPr txBox="1">
            <a:spLocks noGrp="1"/>
          </p:cNvSpPr>
          <p:nvPr>
            <p:ph type="title"/>
          </p:nvPr>
        </p:nvSpPr>
        <p:spPr>
          <a:xfrm>
            <a:off x="5024289" y="358464"/>
            <a:ext cx="2143421" cy="72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600" b="1" i="0">
                <a:solidFill>
                  <a:srgbClr val="FF7B00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body" idx="1"/>
          </p:nvPr>
        </p:nvSpPr>
        <p:spPr>
          <a:xfrm>
            <a:off x="915019" y="1836317"/>
            <a:ext cx="10361960" cy="224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5024289" y="358464"/>
            <a:ext cx="2143421" cy="72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600" b="1" i="0" u="none" strike="noStrike" cap="none">
                <a:solidFill>
                  <a:srgbClr val="FF7B00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15019" y="1836317"/>
            <a:ext cx="10361960" cy="224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77"/>
            <a:ext cx="12192000" cy="6855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1242" y="-2"/>
            <a:ext cx="6780758" cy="365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09" y="1365250"/>
            <a:ext cx="7943360" cy="549274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"/>
          <p:cNvSpPr txBox="1">
            <a:spLocks noGrp="1"/>
          </p:cNvSpPr>
          <p:nvPr>
            <p:ph type="title"/>
          </p:nvPr>
        </p:nvSpPr>
        <p:spPr>
          <a:xfrm>
            <a:off x="5230775" y="4243318"/>
            <a:ext cx="5095686" cy="1551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 dirty="0">
                <a:solidFill>
                  <a:srgbClr val="FFFFFF"/>
                </a:solidFill>
              </a:rPr>
              <a:t>Культурный рекламный код</a:t>
            </a:r>
            <a:endParaRPr sz="5000" dirty="0"/>
          </a:p>
        </p:txBody>
      </p:sp>
      <p:pic>
        <p:nvPicPr>
          <p:cNvPr id="48" name="Google Shape;4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2897" y="2112214"/>
            <a:ext cx="4598357" cy="2043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1240" y="518908"/>
            <a:ext cx="1597424" cy="3058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oogle Shape;50;p1"/>
          <p:cNvGrpSpPr/>
          <p:nvPr/>
        </p:nvGrpSpPr>
        <p:grpSpPr>
          <a:xfrm>
            <a:off x="9507601" y="530998"/>
            <a:ext cx="2074799" cy="380131"/>
            <a:chOff x="9735957" y="266654"/>
            <a:chExt cx="2074799" cy="380131"/>
          </a:xfrm>
        </p:grpSpPr>
        <p:pic>
          <p:nvPicPr>
            <p:cNvPr id="51" name="Google Shape;51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748855" y="266654"/>
              <a:ext cx="328295" cy="3801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174296" y="390282"/>
              <a:ext cx="636460" cy="137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735957" y="363330"/>
              <a:ext cx="919458" cy="1702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" name="Google Shape;5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74691" y="4763731"/>
            <a:ext cx="1017308" cy="110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22962" y="0"/>
            <a:ext cx="3731386" cy="96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2509596"/>
            <a:ext cx="1700390" cy="204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882148" y="6538928"/>
            <a:ext cx="612474" cy="31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88FC37-26FD-57C5-31E2-8239336065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02590" y="358338"/>
            <a:ext cx="2114533" cy="5925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BD2A05AF-FEA3-D917-9B48-64063182E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>
            <a:extLst>
              <a:ext uri="{FF2B5EF4-FFF2-40B4-BE49-F238E27FC236}">
                <a16:creationId xmlns:a16="http://schemas.microsoft.com/office/drawing/2014/main" id="{51E741DC-1019-FD7C-BA40-727D5342B8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04" y="478"/>
            <a:ext cx="12194903" cy="685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>
            <a:extLst>
              <a:ext uri="{FF2B5EF4-FFF2-40B4-BE49-F238E27FC236}">
                <a16:creationId xmlns:a16="http://schemas.microsoft.com/office/drawing/2014/main" id="{545F29D1-CDCD-3DA5-262A-413AEECCF0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4062" y="5285690"/>
            <a:ext cx="6140302" cy="161586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>
            <a:extLst>
              <a:ext uri="{FF2B5EF4-FFF2-40B4-BE49-F238E27FC236}">
                <a16:creationId xmlns:a16="http://schemas.microsoft.com/office/drawing/2014/main" id="{C5E0D6EB-E91A-4E2E-F9F0-02951BE86F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856" y="311779"/>
            <a:ext cx="11553344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Arial"/>
                <a:cs typeface="Arial"/>
              </a:rPr>
              <a:t>Культурный код это…</a:t>
            </a:r>
            <a:br>
              <a:rPr lang="ru-RU" sz="36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3600" dirty="0">
                <a:solidFill>
                  <a:schemeClr val="bg1"/>
                </a:solidFill>
                <a:latin typeface="Arial"/>
                <a:cs typeface="Arial"/>
              </a:rPr>
              <a:t>…когда мы вместе празднуем</a:t>
            </a:r>
          </a:p>
        </p:txBody>
      </p:sp>
      <p:pic>
        <p:nvPicPr>
          <p:cNvPr id="137" name="Google Shape;137;p6">
            <a:extLst>
              <a:ext uri="{FF2B5EF4-FFF2-40B4-BE49-F238E27FC236}">
                <a16:creationId xmlns:a16="http://schemas.microsoft.com/office/drawing/2014/main" id="{409FC6D4-266A-86C4-A129-45FE7CDC7B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1282" y="0"/>
            <a:ext cx="3557079" cy="91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>
            <a:extLst>
              <a:ext uri="{FF2B5EF4-FFF2-40B4-BE49-F238E27FC236}">
                <a16:creationId xmlns:a16="http://schemas.microsoft.com/office/drawing/2014/main" id="{DBE51D4B-CC1B-E60F-9490-CB6B9AA53A7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57382" y="4272788"/>
            <a:ext cx="1234617" cy="134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>
            <a:extLst>
              <a:ext uri="{FF2B5EF4-FFF2-40B4-BE49-F238E27FC236}">
                <a16:creationId xmlns:a16="http://schemas.microsoft.com/office/drawing/2014/main" id="{9A5D8FDF-73EB-63B9-AC65-6AACA2BC55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028" y="6121230"/>
            <a:ext cx="1228561" cy="54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Picture 8" descr="Акция  «Простоквашино» «Масленица вкуснее с «Простоквашино». Получайте призы за вкусные блины»">
            <a:extLst>
              <a:ext uri="{FF2B5EF4-FFF2-40B4-BE49-F238E27FC236}">
                <a16:creationId xmlns:a16="http://schemas.microsoft.com/office/drawing/2014/main" id="{301A84B3-8D3E-D2FE-9C99-6ADF3BB6C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4" y="2214375"/>
            <a:ext cx="5665820" cy="33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32859D-5AFC-31F3-E4B8-B9E3993DA8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315" t="3863" r="5725"/>
          <a:stretch/>
        </p:blipFill>
        <p:spPr>
          <a:xfrm>
            <a:off x="7747869" y="1725653"/>
            <a:ext cx="2121878" cy="4593253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530901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14D330CB-7E0A-F4B8-ECAA-36BC57DFA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>
            <a:extLst>
              <a:ext uri="{FF2B5EF4-FFF2-40B4-BE49-F238E27FC236}">
                <a16:creationId xmlns:a16="http://schemas.microsoft.com/office/drawing/2014/main" id="{01074047-E72D-3F2D-5B1B-8616F96EBA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478"/>
            <a:ext cx="12194903" cy="685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>
            <a:extLst>
              <a:ext uri="{FF2B5EF4-FFF2-40B4-BE49-F238E27FC236}">
                <a16:creationId xmlns:a16="http://schemas.microsoft.com/office/drawing/2014/main" id="{A52B9F64-72B7-F585-132C-94B5C77B16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4062" y="5285690"/>
            <a:ext cx="6140302" cy="161586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>
            <a:extLst>
              <a:ext uri="{FF2B5EF4-FFF2-40B4-BE49-F238E27FC236}">
                <a16:creationId xmlns:a16="http://schemas.microsoft.com/office/drawing/2014/main" id="{867564F7-81D4-13D2-68A8-16AAD7C004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713" y="1454963"/>
            <a:ext cx="5348995" cy="185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chemeClr val="bg1"/>
                </a:solidFill>
              </a:rPr>
              <a:t>И, важность, использования понятна большинству</a:t>
            </a:r>
          </a:p>
        </p:txBody>
      </p:sp>
      <p:pic>
        <p:nvPicPr>
          <p:cNvPr id="137" name="Google Shape;137;p6">
            <a:extLst>
              <a:ext uri="{FF2B5EF4-FFF2-40B4-BE49-F238E27FC236}">
                <a16:creationId xmlns:a16="http://schemas.microsoft.com/office/drawing/2014/main" id="{BD97BB26-CFF3-2BC1-BC34-17C0D8CC42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1282" y="0"/>
            <a:ext cx="3557079" cy="91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>
            <a:extLst>
              <a:ext uri="{FF2B5EF4-FFF2-40B4-BE49-F238E27FC236}">
                <a16:creationId xmlns:a16="http://schemas.microsoft.com/office/drawing/2014/main" id="{33B73FFF-5B2D-F2FE-FF0A-EE0919FA577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57382" y="4272788"/>
            <a:ext cx="1234617" cy="134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>
            <a:extLst>
              <a:ext uri="{FF2B5EF4-FFF2-40B4-BE49-F238E27FC236}">
                <a16:creationId xmlns:a16="http://schemas.microsoft.com/office/drawing/2014/main" id="{81E50345-CF07-DECE-F9F8-BD619A05A3C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028" y="6121230"/>
            <a:ext cx="1228561" cy="5460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CEEB78-74A1-1C36-8575-B4A59A62C9B0}"/>
              </a:ext>
            </a:extLst>
          </p:cNvPr>
          <p:cNvSpPr txBox="1"/>
          <p:nvPr/>
        </p:nvSpPr>
        <p:spPr>
          <a:xfrm>
            <a:off x="1517977" y="6307813"/>
            <a:ext cx="82784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Segoe UI Web (Cyrillic)"/>
              </a:rPr>
              <a:t>Q</a:t>
            </a:r>
            <a:r>
              <a:rPr lang="ru-RU" sz="1000" b="0" i="0" dirty="0">
                <a:solidFill>
                  <a:schemeClr val="bg1"/>
                </a:solidFill>
                <a:effectLst/>
                <a:latin typeface="Segoe UI Web (Cyrillic)"/>
              </a:rPr>
              <a:t>: Считайте ли вы важным использование российского культурного кода в коммуникации с потребителем?</a:t>
            </a:r>
          </a:p>
          <a:p>
            <a:r>
              <a:rPr lang="ru-RU" sz="1000" dirty="0">
                <a:solidFill>
                  <a:schemeClr val="bg1"/>
                </a:solidFill>
                <a:latin typeface="Segoe UI Web (Cyrillic)"/>
              </a:rPr>
              <a:t>Выборка 34 руководителя маркетинга российских и зарубежных компаний</a:t>
            </a:r>
            <a:endParaRPr lang="ru-RU" sz="1000" dirty="0">
              <a:solidFill>
                <a:schemeClr val="bg1"/>
              </a:solidFill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8DC95CE7-AC41-4097-F0C5-9338D789E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9838439"/>
              </p:ext>
            </p:extLst>
          </p:nvPr>
        </p:nvGraphicFramePr>
        <p:xfrm>
          <a:off x="5520293" y="1461188"/>
          <a:ext cx="5245582" cy="376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DB2F169-674A-9D29-32CA-156369D92809}"/>
              </a:ext>
            </a:extLst>
          </p:cNvPr>
          <p:cNvSpPr txBox="1"/>
          <p:nvPr/>
        </p:nvSpPr>
        <p:spPr>
          <a:xfrm>
            <a:off x="7217963" y="2761512"/>
            <a:ext cx="61649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</a:rPr>
              <a:t>65%</a:t>
            </a:r>
          </a:p>
        </p:txBody>
      </p:sp>
    </p:spTree>
    <p:extLst>
      <p:ext uri="{BB962C8B-B14F-4D97-AF65-F5344CB8AC3E}">
        <p14:creationId xmlns:p14="http://schemas.microsoft.com/office/powerpoint/2010/main" val="4195744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33B03D09-81D8-4B8A-7F76-9F88F3E44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>
            <a:extLst>
              <a:ext uri="{FF2B5EF4-FFF2-40B4-BE49-F238E27FC236}">
                <a16:creationId xmlns:a16="http://schemas.microsoft.com/office/drawing/2014/main" id="{38FDDC1D-E0BF-5F1C-1E17-594F6FCE25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04" y="478"/>
            <a:ext cx="12194903" cy="685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>
            <a:extLst>
              <a:ext uri="{FF2B5EF4-FFF2-40B4-BE49-F238E27FC236}">
                <a16:creationId xmlns:a16="http://schemas.microsoft.com/office/drawing/2014/main" id="{D4486B8D-6C77-8237-5298-4FF2E16C3B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4062" y="5285690"/>
            <a:ext cx="6140302" cy="161586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>
            <a:extLst>
              <a:ext uri="{FF2B5EF4-FFF2-40B4-BE49-F238E27FC236}">
                <a16:creationId xmlns:a16="http://schemas.microsoft.com/office/drawing/2014/main" id="{0A0DB1E0-FE03-1133-7B8A-65B044A2F5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856" y="311779"/>
            <a:ext cx="6774515" cy="149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/>
            <a:r>
              <a:rPr lang="ru-RU" sz="3200" dirty="0">
                <a:solidFill>
                  <a:srgbClr val="48A8F2"/>
                </a:solidFill>
              </a:rPr>
              <a:t>В основе роста интереса к культурному коду в рекламе: социальные изменения</a:t>
            </a:r>
          </a:p>
        </p:txBody>
      </p:sp>
      <p:pic>
        <p:nvPicPr>
          <p:cNvPr id="137" name="Google Shape;137;p6">
            <a:extLst>
              <a:ext uri="{FF2B5EF4-FFF2-40B4-BE49-F238E27FC236}">
                <a16:creationId xmlns:a16="http://schemas.microsoft.com/office/drawing/2014/main" id="{78F22F9F-71F1-D5FB-59BA-97F3DDBA6C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1282" y="0"/>
            <a:ext cx="3557079" cy="91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>
            <a:extLst>
              <a:ext uri="{FF2B5EF4-FFF2-40B4-BE49-F238E27FC236}">
                <a16:creationId xmlns:a16="http://schemas.microsoft.com/office/drawing/2014/main" id="{04B71A8A-1F60-91DB-F7AA-19163E2E1BF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57382" y="4272788"/>
            <a:ext cx="1234617" cy="134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>
            <a:extLst>
              <a:ext uri="{FF2B5EF4-FFF2-40B4-BE49-F238E27FC236}">
                <a16:creationId xmlns:a16="http://schemas.microsoft.com/office/drawing/2014/main" id="{DC1FBF57-50F9-DEF0-2E1C-EABD91E2A2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028" y="6121230"/>
            <a:ext cx="1228561" cy="5460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7ED85F-8AA1-6616-CCDA-BB096967797E}"/>
              </a:ext>
            </a:extLst>
          </p:cNvPr>
          <p:cNvSpPr txBox="1"/>
          <p:nvPr/>
        </p:nvSpPr>
        <p:spPr>
          <a:xfrm>
            <a:off x="404130" y="2710455"/>
            <a:ext cx="6096000" cy="185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2700" indent="0">
              <a:buSzPts val="1400"/>
              <a:buNone/>
              <a:defRPr sz="3200" b="1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ru-RU" sz="6000" dirty="0"/>
              <a:t>Локальность,</a:t>
            </a:r>
          </a:p>
          <a:p>
            <a:r>
              <a:rPr lang="ru-RU" sz="6000" dirty="0"/>
              <a:t>как мейнстрим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400E3F-DAC3-1124-6D2C-4FFB7193C75B}"/>
              </a:ext>
            </a:extLst>
          </p:cNvPr>
          <p:cNvSpPr txBox="1"/>
          <p:nvPr/>
        </p:nvSpPr>
        <p:spPr>
          <a:xfrm>
            <a:off x="9073184" y="2735193"/>
            <a:ext cx="4179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b="1" spc="67" dirty="0">
                <a:solidFill>
                  <a:srgbClr val="3880BE"/>
                </a:solidFill>
                <a:latin typeface="+mj-lt"/>
                <a:ea typeface="+mj-ea"/>
                <a:cs typeface="+mj-cs"/>
              </a:rPr>
              <a:t>64</a:t>
            </a:r>
            <a:r>
              <a:rPr lang="ru-RU" sz="7200" b="1" spc="67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95C33F-ADDF-5ECC-492B-56BCAFE4B387}"/>
              </a:ext>
            </a:extLst>
          </p:cNvPr>
          <p:cNvSpPr txBox="1"/>
          <p:nvPr/>
        </p:nvSpPr>
        <p:spPr>
          <a:xfrm>
            <a:off x="6813968" y="2950637"/>
            <a:ext cx="10318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spc="67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7EB60-33B5-5B77-A5EF-83D7292AF7A8}"/>
              </a:ext>
            </a:extLst>
          </p:cNvPr>
          <p:cNvSpPr txBox="1"/>
          <p:nvPr/>
        </p:nvSpPr>
        <p:spPr>
          <a:xfrm>
            <a:off x="6734778" y="3831111"/>
            <a:ext cx="63751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>
                    <a:lumMod val="95000"/>
                  </a:schemeClr>
                </a:solidFill>
              </a:rPr>
              <a:t>АПРЕЛЬ 2022</a:t>
            </a:r>
            <a:endParaRPr lang="ru-RU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8DFC58-7FB2-F575-5E46-C4150B0DB6D4}"/>
              </a:ext>
            </a:extLst>
          </p:cNvPr>
          <p:cNvSpPr txBox="1"/>
          <p:nvPr/>
        </p:nvSpPr>
        <p:spPr>
          <a:xfrm>
            <a:off x="9193440" y="3831111"/>
            <a:ext cx="221201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>
                    <a:lumMod val="95000"/>
                  </a:schemeClr>
                </a:solidFill>
              </a:rPr>
              <a:t>2024</a:t>
            </a:r>
            <a:endParaRPr lang="ru-RU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8241B3-F906-225C-93B5-8D060803295D}"/>
              </a:ext>
            </a:extLst>
          </p:cNvPr>
          <p:cNvSpPr txBox="1"/>
          <p:nvPr/>
        </p:nvSpPr>
        <p:spPr>
          <a:xfrm>
            <a:off x="1616528" y="6423110"/>
            <a:ext cx="68906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00">
                <a:solidFill>
                  <a:schemeClr val="bg1"/>
                </a:solidFill>
                <a:effectLst/>
                <a:latin typeface="Segoe UI Web (Cyrillic)"/>
              </a:defRPr>
            </a:lvl1pPr>
          </a:lstStyle>
          <a:p>
            <a:r>
              <a:rPr lang="ru-RU" dirty="0"/>
              <a:t>https://roskachestvo.gov.ru/news/maksim-protasov-u-potrebiteley-rastet-interes-k-lokalnym-brendam/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3F6F681-1288-D770-876D-7AAFFDFC91DF}"/>
              </a:ext>
            </a:extLst>
          </p:cNvPr>
          <p:cNvCxnSpPr>
            <a:cxnSpLocks/>
          </p:cNvCxnSpPr>
          <p:nvPr/>
        </p:nvCxnSpPr>
        <p:spPr>
          <a:xfrm>
            <a:off x="8080500" y="3364263"/>
            <a:ext cx="853367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6FA0C0E-6C33-22DB-AC10-ADC3204CD93A}"/>
              </a:ext>
            </a:extLst>
          </p:cNvPr>
          <p:cNvSpPr txBox="1"/>
          <p:nvPr/>
        </p:nvSpPr>
        <p:spPr>
          <a:xfrm>
            <a:off x="6734778" y="4100167"/>
            <a:ext cx="68416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>
                    <a:lumMod val="95000"/>
                  </a:schemeClr>
                </a:solidFill>
              </a:rPr>
              <a:t>Выбирают локальное</a:t>
            </a:r>
          </a:p>
        </p:txBody>
      </p:sp>
    </p:spTree>
    <p:extLst>
      <p:ext uri="{BB962C8B-B14F-4D97-AF65-F5344CB8AC3E}">
        <p14:creationId xmlns:p14="http://schemas.microsoft.com/office/powerpoint/2010/main" val="4215397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21E55603-FA2C-FE37-03C8-28F043468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>
            <a:extLst>
              <a:ext uri="{FF2B5EF4-FFF2-40B4-BE49-F238E27FC236}">
                <a16:creationId xmlns:a16="http://schemas.microsoft.com/office/drawing/2014/main" id="{9252EE4F-B445-0B3D-31AC-06796CFBF9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04" y="478"/>
            <a:ext cx="12194903" cy="685752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>
            <a:extLst>
              <a:ext uri="{FF2B5EF4-FFF2-40B4-BE49-F238E27FC236}">
                <a16:creationId xmlns:a16="http://schemas.microsoft.com/office/drawing/2014/main" id="{05F4F0EA-8F17-C514-C2AE-1BACA0A18F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2431" y="2341324"/>
            <a:ext cx="4933951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/>
            <a:r>
              <a:rPr lang="ru-RU" sz="4000" dirty="0">
                <a:solidFill>
                  <a:schemeClr val="bg1"/>
                </a:solidFill>
              </a:rPr>
              <a:t>И в рекламе, пока, это еще не мейнстрим</a:t>
            </a:r>
          </a:p>
        </p:txBody>
      </p:sp>
      <p:pic>
        <p:nvPicPr>
          <p:cNvPr id="137" name="Google Shape;137;p6">
            <a:extLst>
              <a:ext uri="{FF2B5EF4-FFF2-40B4-BE49-F238E27FC236}">
                <a16:creationId xmlns:a16="http://schemas.microsoft.com/office/drawing/2014/main" id="{A3A5F711-6E93-E83A-DD3E-DCD4B227CD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1282" y="0"/>
            <a:ext cx="3557079" cy="91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>
            <a:extLst>
              <a:ext uri="{FF2B5EF4-FFF2-40B4-BE49-F238E27FC236}">
                <a16:creationId xmlns:a16="http://schemas.microsoft.com/office/drawing/2014/main" id="{A2CEA547-662C-D7DD-CA7A-658394003C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57382" y="4272788"/>
            <a:ext cx="1234617" cy="134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>
            <a:extLst>
              <a:ext uri="{FF2B5EF4-FFF2-40B4-BE49-F238E27FC236}">
                <a16:creationId xmlns:a16="http://schemas.microsoft.com/office/drawing/2014/main" id="{3FC68220-47D7-B6D8-7394-61D164812E6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028" y="6121230"/>
            <a:ext cx="1228561" cy="5460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58268D-4B1B-3E25-C90E-0A2010323963}"/>
              </a:ext>
            </a:extLst>
          </p:cNvPr>
          <p:cNvSpPr txBox="1"/>
          <p:nvPr/>
        </p:nvSpPr>
        <p:spPr>
          <a:xfrm>
            <a:off x="1515074" y="6308961"/>
            <a:ext cx="82784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Segoe UI Web (Cyrillic)"/>
              </a:rPr>
              <a:t>Q</a:t>
            </a:r>
            <a:r>
              <a:rPr lang="ru-RU" sz="1000" b="0" i="0" dirty="0">
                <a:solidFill>
                  <a:schemeClr val="bg1"/>
                </a:solidFill>
                <a:effectLst/>
                <a:latin typeface="Segoe UI Web (Cyrillic)"/>
              </a:rPr>
              <a:t>: Используете ли вы элементы или отсылки к российскому культурному коду в ваших коммуникациях, продуктах или услугах? </a:t>
            </a:r>
          </a:p>
          <a:p>
            <a:r>
              <a:rPr lang="ru-RU" sz="1000" dirty="0">
                <a:solidFill>
                  <a:schemeClr val="bg1"/>
                </a:solidFill>
                <a:latin typeface="Segoe UI Web (Cyrillic)"/>
              </a:rPr>
              <a:t>Выборка 34 руководителя маркетинга российских и зарубежных компаний</a:t>
            </a:r>
            <a:endParaRPr lang="ru-RU" sz="1000" dirty="0">
              <a:solidFill>
                <a:schemeClr val="bg1"/>
              </a:solidFill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843D0128-1593-0306-078B-C62873C330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79225"/>
              </p:ext>
            </p:extLst>
          </p:nvPr>
        </p:nvGraphicFramePr>
        <p:xfrm>
          <a:off x="5296382" y="1425852"/>
          <a:ext cx="5245582" cy="376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B69A5C0-EBC3-06D2-27CF-B73BD0A4798B}"/>
              </a:ext>
            </a:extLst>
          </p:cNvPr>
          <p:cNvSpPr txBox="1"/>
          <p:nvPr/>
        </p:nvSpPr>
        <p:spPr>
          <a:xfrm>
            <a:off x="6994052" y="2726176"/>
            <a:ext cx="61649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</a:rPr>
              <a:t>49%</a:t>
            </a:r>
          </a:p>
        </p:txBody>
      </p:sp>
    </p:spTree>
    <p:extLst>
      <p:ext uri="{BB962C8B-B14F-4D97-AF65-F5344CB8AC3E}">
        <p14:creationId xmlns:p14="http://schemas.microsoft.com/office/powerpoint/2010/main" val="1502727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799AC7DC-DEB5-747C-C873-36EB5FD0C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>
            <a:extLst>
              <a:ext uri="{FF2B5EF4-FFF2-40B4-BE49-F238E27FC236}">
                <a16:creationId xmlns:a16="http://schemas.microsoft.com/office/drawing/2014/main" id="{D954EE01-DE7D-D146-6A67-4E48CCA02D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4903" cy="685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>
            <a:extLst>
              <a:ext uri="{FF2B5EF4-FFF2-40B4-BE49-F238E27FC236}">
                <a16:creationId xmlns:a16="http://schemas.microsoft.com/office/drawing/2014/main" id="{B2311DB6-4DC5-AA70-AE6A-D7BEA4544C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4062" y="5285690"/>
            <a:ext cx="6140302" cy="161586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>
            <a:extLst>
              <a:ext uri="{FF2B5EF4-FFF2-40B4-BE49-F238E27FC236}">
                <a16:creationId xmlns:a16="http://schemas.microsoft.com/office/drawing/2014/main" id="{83D277D5-69CE-6E6C-508E-52725D292A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414" y="2013857"/>
            <a:ext cx="5574509" cy="247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chemeClr val="bg1"/>
                </a:solidFill>
              </a:rPr>
              <a:t>Культурный код может создать более сильную эмоциональную связь с  потребителем</a:t>
            </a:r>
          </a:p>
        </p:txBody>
      </p:sp>
      <p:pic>
        <p:nvPicPr>
          <p:cNvPr id="137" name="Google Shape;137;p6">
            <a:extLst>
              <a:ext uri="{FF2B5EF4-FFF2-40B4-BE49-F238E27FC236}">
                <a16:creationId xmlns:a16="http://schemas.microsoft.com/office/drawing/2014/main" id="{E8703E48-B2FB-A649-4414-0A7A106CC1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1282" y="0"/>
            <a:ext cx="3557079" cy="91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>
            <a:extLst>
              <a:ext uri="{FF2B5EF4-FFF2-40B4-BE49-F238E27FC236}">
                <a16:creationId xmlns:a16="http://schemas.microsoft.com/office/drawing/2014/main" id="{2F3FDD17-8A02-0FDA-58FC-2C3912AB014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57382" y="4272788"/>
            <a:ext cx="1234617" cy="134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>
            <a:extLst>
              <a:ext uri="{FF2B5EF4-FFF2-40B4-BE49-F238E27FC236}">
                <a16:creationId xmlns:a16="http://schemas.microsoft.com/office/drawing/2014/main" id="{234A4A4B-8567-1060-8413-5A2AD6C0E3D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028" y="6121230"/>
            <a:ext cx="1228561" cy="5460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551B53-EC6B-5BD6-300C-F4F04794C2DA}"/>
              </a:ext>
            </a:extLst>
          </p:cNvPr>
          <p:cNvSpPr txBox="1"/>
          <p:nvPr/>
        </p:nvSpPr>
        <p:spPr>
          <a:xfrm>
            <a:off x="1517978" y="6142999"/>
            <a:ext cx="82784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Segoe UI Web (Cyrillic)"/>
              </a:rPr>
              <a:t>Q</a:t>
            </a:r>
            <a:r>
              <a:rPr lang="ru-RU" sz="1000" b="0" i="0" dirty="0">
                <a:solidFill>
                  <a:schemeClr val="bg1"/>
                </a:solidFill>
                <a:effectLst/>
                <a:latin typeface="Segoe UI Web (Cyrillic)"/>
              </a:rPr>
              <a:t>: Считайте ли вы, что товары или услуги с использованием культурных кодов позволяет брендам создавать более резонирующие и эмоциональные связи с потребителями?</a:t>
            </a:r>
          </a:p>
          <a:p>
            <a:r>
              <a:rPr lang="ru-RU" sz="1000" dirty="0">
                <a:solidFill>
                  <a:schemeClr val="bg1"/>
                </a:solidFill>
                <a:latin typeface="Segoe UI Web (Cyrillic)"/>
              </a:rPr>
              <a:t>Выборка 34 руководителя маркетинга российских и зарубежных компаний</a:t>
            </a:r>
            <a:endParaRPr lang="ru-RU" sz="1000" dirty="0">
              <a:solidFill>
                <a:schemeClr val="bg1"/>
              </a:solidFill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AF8FA2B-DCC5-AD06-2FAF-1C773DEE18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0097232"/>
              </p:ext>
            </p:extLst>
          </p:nvPr>
        </p:nvGraphicFramePr>
        <p:xfrm>
          <a:off x="5520293" y="1461188"/>
          <a:ext cx="5245582" cy="376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2802CA4-5AC5-D6CA-082D-98DFEEC1EDF3}"/>
              </a:ext>
            </a:extLst>
          </p:cNvPr>
          <p:cNvSpPr txBox="1"/>
          <p:nvPr/>
        </p:nvSpPr>
        <p:spPr>
          <a:xfrm>
            <a:off x="7217963" y="2761512"/>
            <a:ext cx="61649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</a:rPr>
              <a:t>65%</a:t>
            </a:r>
          </a:p>
        </p:txBody>
      </p:sp>
    </p:spTree>
    <p:extLst>
      <p:ext uri="{BB962C8B-B14F-4D97-AF65-F5344CB8AC3E}">
        <p14:creationId xmlns:p14="http://schemas.microsoft.com/office/powerpoint/2010/main" val="2492271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7F5A4F9B-52B4-20C8-FF75-186112920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>
            <a:extLst>
              <a:ext uri="{FF2B5EF4-FFF2-40B4-BE49-F238E27FC236}">
                <a16:creationId xmlns:a16="http://schemas.microsoft.com/office/drawing/2014/main" id="{A73E08E6-4261-DFDF-8E25-840EF62F67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4903" cy="685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>
            <a:extLst>
              <a:ext uri="{FF2B5EF4-FFF2-40B4-BE49-F238E27FC236}">
                <a16:creationId xmlns:a16="http://schemas.microsoft.com/office/drawing/2014/main" id="{966BB690-E6FB-AEA5-FCDB-84FC2FC971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4062" y="5285690"/>
            <a:ext cx="6140302" cy="161586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>
            <a:extLst>
              <a:ext uri="{FF2B5EF4-FFF2-40B4-BE49-F238E27FC236}">
                <a16:creationId xmlns:a16="http://schemas.microsoft.com/office/drawing/2014/main" id="{6B883183-C6D8-F5CE-C78D-6195AB91A1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414" y="2013857"/>
            <a:ext cx="7707511" cy="178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500" dirty="0">
                <a:solidFill>
                  <a:schemeClr val="bg1"/>
                </a:solidFill>
              </a:rPr>
              <a:t>Обсудим? </a:t>
            </a:r>
          </a:p>
        </p:txBody>
      </p:sp>
      <p:pic>
        <p:nvPicPr>
          <p:cNvPr id="137" name="Google Shape;137;p6">
            <a:extLst>
              <a:ext uri="{FF2B5EF4-FFF2-40B4-BE49-F238E27FC236}">
                <a16:creationId xmlns:a16="http://schemas.microsoft.com/office/drawing/2014/main" id="{8B1CD03B-A72C-FAB4-90F0-AE5A163F84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1282" y="0"/>
            <a:ext cx="3557079" cy="91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>
            <a:extLst>
              <a:ext uri="{FF2B5EF4-FFF2-40B4-BE49-F238E27FC236}">
                <a16:creationId xmlns:a16="http://schemas.microsoft.com/office/drawing/2014/main" id="{F54CB7FE-5676-3DDD-E2C5-5123A58CAF2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57382" y="4272788"/>
            <a:ext cx="1234617" cy="134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>
            <a:extLst>
              <a:ext uri="{FF2B5EF4-FFF2-40B4-BE49-F238E27FC236}">
                <a16:creationId xmlns:a16="http://schemas.microsoft.com/office/drawing/2014/main" id="{32BB42B2-1FC4-27AF-3CC6-F651A5406EE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028" y="6121230"/>
            <a:ext cx="1228561" cy="54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4367B7-4173-29D7-F7DD-E1A96114A4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8990" y="5990677"/>
            <a:ext cx="2636029" cy="73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80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04" y="0"/>
            <a:ext cx="12194903" cy="685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4062" y="5285690"/>
            <a:ext cx="6140302" cy="1615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1282" y="0"/>
            <a:ext cx="3557079" cy="91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57382" y="4272788"/>
            <a:ext cx="1234617" cy="134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028" y="6121230"/>
            <a:ext cx="1228561" cy="5460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E5DC2C-B7E1-299D-98EE-FF3ADFE3A671}"/>
              </a:ext>
            </a:extLst>
          </p:cNvPr>
          <p:cNvSpPr txBox="1"/>
          <p:nvPr/>
        </p:nvSpPr>
        <p:spPr>
          <a:xfrm>
            <a:off x="1352978" y="6394243"/>
            <a:ext cx="82784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chemeClr val="bg1"/>
                </a:solidFill>
                <a:effectLst/>
                <a:latin typeface="Segoe UI Web (Cyrillic)"/>
              </a:rPr>
              <a:t>Q</a:t>
            </a:r>
            <a:r>
              <a:rPr lang="ru-RU" sz="800" b="0" i="0" dirty="0">
                <a:solidFill>
                  <a:schemeClr val="bg1"/>
                </a:solidFill>
                <a:effectLst/>
                <a:latin typeface="Segoe UI Web (Cyrillic)"/>
              </a:rPr>
              <a:t>: Понимаете ли вы что такое российский культурный код?</a:t>
            </a:r>
          </a:p>
          <a:p>
            <a:r>
              <a:rPr lang="ru-RU" sz="800" dirty="0">
                <a:solidFill>
                  <a:schemeClr val="bg1"/>
                </a:solidFill>
                <a:latin typeface="Segoe UI Web (Cyrillic)"/>
              </a:rPr>
              <a:t>Выборка 34 руководителя маркетинга российских и зарубежных кампаний</a:t>
            </a:r>
            <a:r>
              <a:rPr lang="en-US" sz="800" dirty="0">
                <a:solidFill>
                  <a:schemeClr val="bg1"/>
                </a:solidFill>
                <a:latin typeface="Segoe UI Web (Cyrillic)"/>
              </a:rPr>
              <a:t>. OMD </a:t>
            </a:r>
            <a:r>
              <a:rPr lang="en-US" sz="800" dirty="0" err="1">
                <a:solidFill>
                  <a:schemeClr val="bg1"/>
                </a:solidFill>
                <a:latin typeface="Segoe UI Web (Cyrillic)"/>
              </a:rPr>
              <a:t>reasearch</a:t>
            </a:r>
            <a:endParaRPr lang="ru-RU" sz="800" dirty="0">
              <a:solidFill>
                <a:schemeClr val="bg1"/>
              </a:solidFill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6A4BE38E-265F-DFA3-9434-91024A8E0C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9461749"/>
              </p:ext>
            </p:extLst>
          </p:nvPr>
        </p:nvGraphicFramePr>
        <p:xfrm>
          <a:off x="693498" y="996855"/>
          <a:ext cx="9173346" cy="5204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91FF54A-1FFD-7A61-72FB-8BA5968E78C7}"/>
              </a:ext>
            </a:extLst>
          </p:cNvPr>
          <p:cNvSpPr txBox="1"/>
          <p:nvPr/>
        </p:nvSpPr>
        <p:spPr>
          <a:xfrm>
            <a:off x="3962024" y="2868098"/>
            <a:ext cx="27308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Культурный код у всех на слуху, но все ли могут его разгадать?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D3D32-4B4B-0262-950B-0E6FFECCBFCC}"/>
              </a:ext>
            </a:extLst>
          </p:cNvPr>
          <p:cNvSpPr txBox="1"/>
          <p:nvPr/>
        </p:nvSpPr>
        <p:spPr>
          <a:xfrm>
            <a:off x="791034" y="1624124"/>
            <a:ext cx="6164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AF0CFE67-EBBE-45A1-B207-AC64421E3D4B}" type="VALUE">
              <a:rPr lang="en-US" sz="3600" b="1" smtClean="0">
                <a:solidFill>
                  <a:schemeClr val="bg1"/>
                </a:solidFill>
              </a:rPr>
              <a:pPr/>
              <a:t>35%</a:t>
            </a:fld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D75A5-1CDD-CD4E-CB72-5841A836D81F}"/>
              </a:ext>
            </a:extLst>
          </p:cNvPr>
          <p:cNvSpPr txBox="1"/>
          <p:nvPr/>
        </p:nvSpPr>
        <p:spPr>
          <a:xfrm>
            <a:off x="791034" y="4881218"/>
            <a:ext cx="6164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6%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F9507A-89FD-EEE4-73BB-BAE3795D5921}"/>
              </a:ext>
            </a:extLst>
          </p:cNvPr>
          <p:cNvSpPr txBox="1"/>
          <p:nvPr/>
        </p:nvSpPr>
        <p:spPr>
          <a:xfrm>
            <a:off x="8718234" y="2409501"/>
            <a:ext cx="61649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</a:rPr>
              <a:t>59%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7E752-BF71-29B8-2CF7-505C1A8C8251}"/>
              </a:ext>
            </a:extLst>
          </p:cNvPr>
          <p:cNvSpPr txBox="1"/>
          <p:nvPr/>
        </p:nvSpPr>
        <p:spPr>
          <a:xfrm>
            <a:off x="814747" y="2147891"/>
            <a:ext cx="61649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Не понимают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F9D58-02C7-C322-D679-7DC0D06EE441}"/>
              </a:ext>
            </a:extLst>
          </p:cNvPr>
          <p:cNvSpPr txBox="1"/>
          <p:nvPr/>
        </p:nvSpPr>
        <p:spPr>
          <a:xfrm>
            <a:off x="788131" y="5424897"/>
            <a:ext cx="14427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Имеют смутное представление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E71878-37C2-5CF2-4CF5-DE0A59810D6F}"/>
              </a:ext>
            </a:extLst>
          </p:cNvPr>
          <p:cNvSpPr txBox="1"/>
          <p:nvPr/>
        </p:nvSpPr>
        <p:spPr>
          <a:xfrm>
            <a:off x="8797902" y="3523159"/>
            <a:ext cx="14427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Четко понимают </a:t>
            </a:r>
            <a:r>
              <a:rPr lang="en-US" sz="1200" b="1" dirty="0">
                <a:solidFill>
                  <a:schemeClr val="bg1"/>
                </a:solidFill>
              </a:rPr>
              <a:t>“</a:t>
            </a:r>
            <a:r>
              <a:rPr lang="ru-RU" sz="1200" b="1" dirty="0">
                <a:solidFill>
                  <a:schemeClr val="bg1"/>
                </a:solidFill>
              </a:rPr>
              <a:t>ключ</a:t>
            </a:r>
            <a:r>
              <a:rPr lang="en-US" sz="1200" b="1" dirty="0">
                <a:solidFill>
                  <a:schemeClr val="bg1"/>
                </a:solidFill>
              </a:rPr>
              <a:t>” </a:t>
            </a:r>
            <a:r>
              <a:rPr lang="ru-RU" sz="1200" b="1" dirty="0">
                <a:solidFill>
                  <a:schemeClr val="bg1"/>
                </a:solidFill>
              </a:rPr>
              <a:t>культурного кода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B0D14EE-2E92-99F5-3D75-69820CE5A7A9}"/>
              </a:ext>
            </a:extLst>
          </p:cNvPr>
          <p:cNvCxnSpPr>
            <a:cxnSpLocks/>
          </p:cNvCxnSpPr>
          <p:nvPr/>
        </p:nvCxnSpPr>
        <p:spPr>
          <a:xfrm>
            <a:off x="1780674" y="5285690"/>
            <a:ext cx="1359607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62569FEA-EE64-F3EE-4809-C0724484D8E2}"/>
              </a:ext>
            </a:extLst>
          </p:cNvPr>
          <p:cNvCxnSpPr>
            <a:cxnSpLocks/>
          </p:cNvCxnSpPr>
          <p:nvPr/>
        </p:nvCxnSpPr>
        <p:spPr>
          <a:xfrm>
            <a:off x="1884392" y="1955349"/>
            <a:ext cx="1359607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581535C-688C-5B6C-E467-7F797928CF48}"/>
              </a:ext>
            </a:extLst>
          </p:cNvPr>
          <p:cNvCxnSpPr>
            <a:cxnSpLocks/>
          </p:cNvCxnSpPr>
          <p:nvPr/>
        </p:nvCxnSpPr>
        <p:spPr>
          <a:xfrm flipH="1">
            <a:off x="7948383" y="3268715"/>
            <a:ext cx="623197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576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3425" y="6467919"/>
            <a:ext cx="748789" cy="39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1810" y="0"/>
            <a:ext cx="2249779" cy="57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028" y="6121230"/>
            <a:ext cx="1228561" cy="54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9802" y="4338106"/>
            <a:ext cx="7758621" cy="251989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C67170-55BE-378A-04D5-FAEEBAA2F5C3}"/>
              </a:ext>
            </a:extLst>
          </p:cNvPr>
          <p:cNvSpPr txBox="1"/>
          <p:nvPr/>
        </p:nvSpPr>
        <p:spPr>
          <a:xfrm>
            <a:off x="1990105" y="2432757"/>
            <a:ext cx="278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СИМВОЛЫ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372F17-BCB0-CEA7-093F-00C275F9FD81}"/>
              </a:ext>
            </a:extLst>
          </p:cNvPr>
          <p:cNvSpPr txBox="1"/>
          <p:nvPr/>
        </p:nvSpPr>
        <p:spPr>
          <a:xfrm>
            <a:off x="5661414" y="3166382"/>
            <a:ext cx="14427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=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449592-3090-4F84-980B-4DED035611AF}"/>
              </a:ext>
            </a:extLst>
          </p:cNvPr>
          <p:cNvSpPr txBox="1"/>
          <p:nvPr/>
        </p:nvSpPr>
        <p:spPr>
          <a:xfrm>
            <a:off x="6494583" y="3135603"/>
            <a:ext cx="5293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Культурный код</a:t>
            </a:r>
          </a:p>
        </p:txBody>
      </p:sp>
    </p:spTree>
    <p:extLst>
      <p:ext uri="{BB962C8B-B14F-4D97-AF65-F5344CB8AC3E}">
        <p14:creationId xmlns:p14="http://schemas.microsoft.com/office/powerpoint/2010/main" val="724415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5E179295-5272-7C1B-CC02-CC1524657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>
            <a:extLst>
              <a:ext uri="{FF2B5EF4-FFF2-40B4-BE49-F238E27FC236}">
                <a16:creationId xmlns:a16="http://schemas.microsoft.com/office/drawing/2014/main" id="{9E338884-FF4B-1FD0-1BCA-8CF5071636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904" y="478"/>
            <a:ext cx="12194903" cy="685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>
            <a:extLst>
              <a:ext uri="{FF2B5EF4-FFF2-40B4-BE49-F238E27FC236}">
                <a16:creationId xmlns:a16="http://schemas.microsoft.com/office/drawing/2014/main" id="{03F89673-5900-86B2-3824-96FE3DC9AA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64062" y="5285690"/>
            <a:ext cx="6140302" cy="161586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>
            <a:extLst>
              <a:ext uri="{FF2B5EF4-FFF2-40B4-BE49-F238E27FC236}">
                <a16:creationId xmlns:a16="http://schemas.microsoft.com/office/drawing/2014/main" id="{E15807EA-04B3-776E-1558-6434F0EF86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856" y="311779"/>
            <a:ext cx="11553344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Культурный код это…</a:t>
            </a:r>
            <a:br>
              <a:rPr lang="ru-RU" sz="360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</a:br>
            <a:r>
              <a:rPr lang="ru-RU" sz="360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…бросить монетку, чтобы вернуться</a:t>
            </a:r>
          </a:p>
        </p:txBody>
      </p:sp>
      <p:pic>
        <p:nvPicPr>
          <p:cNvPr id="137" name="Google Shape;137;p6">
            <a:extLst>
              <a:ext uri="{FF2B5EF4-FFF2-40B4-BE49-F238E27FC236}">
                <a16:creationId xmlns:a16="http://schemas.microsoft.com/office/drawing/2014/main" id="{640958FF-FFFC-844D-4A4C-79B8118857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71282" y="0"/>
            <a:ext cx="3557079" cy="91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>
            <a:extLst>
              <a:ext uri="{FF2B5EF4-FFF2-40B4-BE49-F238E27FC236}">
                <a16:creationId xmlns:a16="http://schemas.microsoft.com/office/drawing/2014/main" id="{E4C899C0-8023-E3D2-C248-199EB86EC97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57382" y="4272788"/>
            <a:ext cx="1234617" cy="134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>
            <a:extLst>
              <a:ext uri="{FF2B5EF4-FFF2-40B4-BE49-F238E27FC236}">
                <a16:creationId xmlns:a16="http://schemas.microsoft.com/office/drawing/2014/main" id="{1557DE12-C15C-F4A6-5FCC-96756DD9A6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4028" y="6121230"/>
            <a:ext cx="1228561" cy="54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веста">
            <a:hlinkClick r:id="" action="ppaction://media"/>
            <a:extLst>
              <a:ext uri="{FF2B5EF4-FFF2-40B4-BE49-F238E27FC236}">
                <a16:creationId xmlns:a16="http://schemas.microsoft.com/office/drawing/2014/main" id="{06FB54E8-2CE1-96DC-7D5C-72A71CFC5B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2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10843" y="1603223"/>
            <a:ext cx="8199369" cy="46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4AEB04B0-32F9-EAFC-8F91-A79C6B00E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9">
            <a:extLst>
              <a:ext uri="{FF2B5EF4-FFF2-40B4-BE49-F238E27FC236}">
                <a16:creationId xmlns:a16="http://schemas.microsoft.com/office/drawing/2014/main" id="{0040E43B-9431-0C49-9D40-A2DF183E8E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576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9">
            <a:extLst>
              <a:ext uri="{FF2B5EF4-FFF2-40B4-BE49-F238E27FC236}">
                <a16:creationId xmlns:a16="http://schemas.microsoft.com/office/drawing/2014/main" id="{80F58258-34FD-43BF-3975-B23A69693F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3425" y="6467919"/>
            <a:ext cx="748789" cy="39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>
            <a:extLst>
              <a:ext uri="{FF2B5EF4-FFF2-40B4-BE49-F238E27FC236}">
                <a16:creationId xmlns:a16="http://schemas.microsoft.com/office/drawing/2014/main" id="{DDDF8E26-34EE-D1D6-7D91-9DF62E7FFE4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1810" y="0"/>
            <a:ext cx="2249779" cy="57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9">
            <a:extLst>
              <a:ext uri="{FF2B5EF4-FFF2-40B4-BE49-F238E27FC236}">
                <a16:creationId xmlns:a16="http://schemas.microsoft.com/office/drawing/2014/main" id="{A5DB6079-E6FB-4E61-89A5-851E4B28D75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028" y="6121230"/>
            <a:ext cx="1228561" cy="54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>
            <a:extLst>
              <a:ext uri="{FF2B5EF4-FFF2-40B4-BE49-F238E27FC236}">
                <a16:creationId xmlns:a16="http://schemas.microsoft.com/office/drawing/2014/main" id="{92CAF550-4D9E-E959-B4E9-52EE8FEADC5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9802" y="4338106"/>
            <a:ext cx="7758621" cy="251989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78A9DF-2D3F-A3A7-3602-A54EF00A34EA}"/>
              </a:ext>
            </a:extLst>
          </p:cNvPr>
          <p:cNvSpPr txBox="1"/>
          <p:nvPr/>
        </p:nvSpPr>
        <p:spPr>
          <a:xfrm>
            <a:off x="1990105" y="2432757"/>
            <a:ext cx="278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СИМВОЛЫ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1FC962-DD13-5486-C434-E577A0AA2FD1}"/>
              </a:ext>
            </a:extLst>
          </p:cNvPr>
          <p:cNvSpPr txBox="1"/>
          <p:nvPr/>
        </p:nvSpPr>
        <p:spPr>
          <a:xfrm>
            <a:off x="1990105" y="3135603"/>
            <a:ext cx="278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ЦЕННОСТИ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0FA1DF-65CD-5C65-6DB9-B5D9B47746CE}"/>
              </a:ext>
            </a:extLst>
          </p:cNvPr>
          <p:cNvSpPr txBox="1"/>
          <p:nvPr/>
        </p:nvSpPr>
        <p:spPr>
          <a:xfrm>
            <a:off x="2218705" y="2784180"/>
            <a:ext cx="278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+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DA4A04-DE50-E9A0-8762-F380D329B6BF}"/>
              </a:ext>
            </a:extLst>
          </p:cNvPr>
          <p:cNvSpPr txBox="1"/>
          <p:nvPr/>
        </p:nvSpPr>
        <p:spPr>
          <a:xfrm>
            <a:off x="5661414" y="3166382"/>
            <a:ext cx="14427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=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CE259-70AA-2520-30A3-D9B321CCDE35}"/>
              </a:ext>
            </a:extLst>
          </p:cNvPr>
          <p:cNvSpPr txBox="1"/>
          <p:nvPr/>
        </p:nvSpPr>
        <p:spPr>
          <a:xfrm>
            <a:off x="6494583" y="3135603"/>
            <a:ext cx="5293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Культурный код</a:t>
            </a:r>
          </a:p>
        </p:txBody>
      </p:sp>
    </p:spTree>
    <p:extLst>
      <p:ext uri="{BB962C8B-B14F-4D97-AF65-F5344CB8AC3E}">
        <p14:creationId xmlns:p14="http://schemas.microsoft.com/office/powerpoint/2010/main" val="3952126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86F5A026-2E23-8D82-785B-D8CB70350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>
            <a:extLst>
              <a:ext uri="{FF2B5EF4-FFF2-40B4-BE49-F238E27FC236}">
                <a16:creationId xmlns:a16="http://schemas.microsoft.com/office/drawing/2014/main" id="{DEF144B0-C62D-2307-6119-E9B054DE27F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904" y="478"/>
            <a:ext cx="12194903" cy="685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>
            <a:extLst>
              <a:ext uri="{FF2B5EF4-FFF2-40B4-BE49-F238E27FC236}">
                <a16:creationId xmlns:a16="http://schemas.microsoft.com/office/drawing/2014/main" id="{E4C7DE83-849B-3731-E2CC-E76ADDA473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64062" y="5285690"/>
            <a:ext cx="6140302" cy="161586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>
            <a:extLst>
              <a:ext uri="{FF2B5EF4-FFF2-40B4-BE49-F238E27FC236}">
                <a16:creationId xmlns:a16="http://schemas.microsoft.com/office/drawing/2014/main" id="{B6C68467-6C4A-E514-4E0D-E009BB9406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856" y="311779"/>
            <a:ext cx="11553344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Arial"/>
                <a:cs typeface="Arial"/>
              </a:rPr>
              <a:t>Культурный код это…</a:t>
            </a:r>
            <a:br>
              <a:rPr lang="ru-RU" sz="36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3600" dirty="0">
                <a:solidFill>
                  <a:schemeClr val="bg1"/>
                </a:solidFill>
                <a:latin typeface="Arial"/>
                <a:cs typeface="Arial"/>
              </a:rPr>
              <a:t>…ценности, которые мы передаем через года</a:t>
            </a:r>
          </a:p>
        </p:txBody>
      </p:sp>
      <p:pic>
        <p:nvPicPr>
          <p:cNvPr id="137" name="Google Shape;137;p6">
            <a:extLst>
              <a:ext uri="{FF2B5EF4-FFF2-40B4-BE49-F238E27FC236}">
                <a16:creationId xmlns:a16="http://schemas.microsoft.com/office/drawing/2014/main" id="{ACAF09F5-9674-DA1A-C2F5-79424C7C75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71282" y="0"/>
            <a:ext cx="3557079" cy="91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>
            <a:extLst>
              <a:ext uri="{FF2B5EF4-FFF2-40B4-BE49-F238E27FC236}">
                <a16:creationId xmlns:a16="http://schemas.microsoft.com/office/drawing/2014/main" id="{E890DE27-BC1C-3D8D-EFA2-81AB3B9CF5B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57382" y="4272788"/>
            <a:ext cx="1234617" cy="134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>
            <a:extLst>
              <a:ext uri="{FF2B5EF4-FFF2-40B4-BE49-F238E27FC236}">
                <a16:creationId xmlns:a16="http://schemas.microsoft.com/office/drawing/2014/main" id="{30A74591-6811-4357-4F0D-CB2CE06F84F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4028" y="6121230"/>
            <a:ext cx="1228561" cy="54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2521334_Семья_2024">
            <a:hlinkClick r:id="" action="ppaction://media"/>
            <a:extLst>
              <a:ext uri="{FF2B5EF4-FFF2-40B4-BE49-F238E27FC236}">
                <a16:creationId xmlns:a16="http://schemas.microsoft.com/office/drawing/2014/main" id="{3D43EF57-FFED-6579-6FFB-6A25856164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6" end="6347"/>
                </p14:media>
              </p:ext>
            </p:extLst>
          </p:nvPr>
        </p:nvPicPr>
        <p:blipFill>
          <a:blip r:embed="rId11"/>
          <a:srcRect t="14437" b="13105"/>
          <a:stretch/>
        </p:blipFill>
        <p:spPr>
          <a:xfrm>
            <a:off x="697593" y="2225842"/>
            <a:ext cx="4842086" cy="2869105"/>
          </a:xfrm>
          <a:prstGeom prst="rect">
            <a:avLst/>
          </a:prstGeom>
        </p:spPr>
      </p:pic>
      <p:pic>
        <p:nvPicPr>
          <p:cNvPr id="4" name="5ка выручает_15 лет спустя">
            <a:hlinkClick r:id="" action="ppaction://media"/>
            <a:extLst>
              <a:ext uri="{FF2B5EF4-FFF2-40B4-BE49-F238E27FC236}">
                <a16:creationId xmlns:a16="http://schemas.microsoft.com/office/drawing/2014/main" id="{0782DBC1-305A-BA0F-F8BA-31641703AC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408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83723" y="2226982"/>
            <a:ext cx="5056730" cy="284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2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5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AF3B5AF4-F227-5733-3953-E9853F2DE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9">
            <a:extLst>
              <a:ext uri="{FF2B5EF4-FFF2-40B4-BE49-F238E27FC236}">
                <a16:creationId xmlns:a16="http://schemas.microsoft.com/office/drawing/2014/main" id="{281AA569-2E26-9B3D-68B1-F8879F7EB7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576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9">
            <a:extLst>
              <a:ext uri="{FF2B5EF4-FFF2-40B4-BE49-F238E27FC236}">
                <a16:creationId xmlns:a16="http://schemas.microsoft.com/office/drawing/2014/main" id="{85C97E1F-9052-8C1C-37C4-7728B3E1DD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3425" y="6467919"/>
            <a:ext cx="748789" cy="39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>
            <a:extLst>
              <a:ext uri="{FF2B5EF4-FFF2-40B4-BE49-F238E27FC236}">
                <a16:creationId xmlns:a16="http://schemas.microsoft.com/office/drawing/2014/main" id="{C63C741A-8A60-8775-1C6A-E96B58CF128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1810" y="0"/>
            <a:ext cx="2249779" cy="57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9">
            <a:extLst>
              <a:ext uri="{FF2B5EF4-FFF2-40B4-BE49-F238E27FC236}">
                <a16:creationId xmlns:a16="http://schemas.microsoft.com/office/drawing/2014/main" id="{3AC490BB-11AA-D4FB-4BE6-9E72736AECF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028" y="6121230"/>
            <a:ext cx="1228561" cy="54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>
            <a:extLst>
              <a:ext uri="{FF2B5EF4-FFF2-40B4-BE49-F238E27FC236}">
                <a16:creationId xmlns:a16="http://schemas.microsoft.com/office/drawing/2014/main" id="{1727FBAF-440A-7A30-D32E-03003C64BF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9802" y="4338106"/>
            <a:ext cx="7758621" cy="251989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F50D811-D155-DBFD-BA89-97E35AF43726}"/>
              </a:ext>
            </a:extLst>
          </p:cNvPr>
          <p:cNvSpPr txBox="1"/>
          <p:nvPr/>
        </p:nvSpPr>
        <p:spPr>
          <a:xfrm>
            <a:off x="1990105" y="2432757"/>
            <a:ext cx="278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СИМВОЛЫ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A2D6BE-96B4-E05B-B9DE-472638D6BEC6}"/>
              </a:ext>
            </a:extLst>
          </p:cNvPr>
          <p:cNvSpPr txBox="1"/>
          <p:nvPr/>
        </p:nvSpPr>
        <p:spPr>
          <a:xfrm>
            <a:off x="1990105" y="3135603"/>
            <a:ext cx="278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ЦЕННОСТИ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6D308D-E4DE-5961-E876-F7CD578F2FFB}"/>
              </a:ext>
            </a:extLst>
          </p:cNvPr>
          <p:cNvSpPr txBox="1"/>
          <p:nvPr/>
        </p:nvSpPr>
        <p:spPr>
          <a:xfrm>
            <a:off x="1990105" y="3838449"/>
            <a:ext cx="278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НОРМЫ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F6FCBA-19ED-70AE-8AAC-454D606F9C57}"/>
              </a:ext>
            </a:extLst>
          </p:cNvPr>
          <p:cNvSpPr txBox="1"/>
          <p:nvPr/>
        </p:nvSpPr>
        <p:spPr>
          <a:xfrm>
            <a:off x="2218705" y="2784180"/>
            <a:ext cx="278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+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AC0D98-2765-7B8E-DD34-870DD0601287}"/>
              </a:ext>
            </a:extLst>
          </p:cNvPr>
          <p:cNvSpPr txBox="1"/>
          <p:nvPr/>
        </p:nvSpPr>
        <p:spPr>
          <a:xfrm>
            <a:off x="2218705" y="3487026"/>
            <a:ext cx="278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+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1FE9F8-306A-15EF-6A8B-E685513B499A}"/>
              </a:ext>
            </a:extLst>
          </p:cNvPr>
          <p:cNvSpPr txBox="1"/>
          <p:nvPr/>
        </p:nvSpPr>
        <p:spPr>
          <a:xfrm>
            <a:off x="5661414" y="3166382"/>
            <a:ext cx="14427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=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65994-57D6-2E59-1E5D-A6010570E43D}"/>
              </a:ext>
            </a:extLst>
          </p:cNvPr>
          <p:cNvSpPr txBox="1"/>
          <p:nvPr/>
        </p:nvSpPr>
        <p:spPr>
          <a:xfrm>
            <a:off x="6494583" y="3135603"/>
            <a:ext cx="5293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Культурный код</a:t>
            </a:r>
          </a:p>
        </p:txBody>
      </p:sp>
    </p:spTree>
    <p:extLst>
      <p:ext uri="{BB962C8B-B14F-4D97-AF65-F5344CB8AC3E}">
        <p14:creationId xmlns:p14="http://schemas.microsoft.com/office/powerpoint/2010/main" val="1610468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3146FA21-D15F-828A-F881-1B5DA0877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>
            <a:extLst>
              <a:ext uri="{FF2B5EF4-FFF2-40B4-BE49-F238E27FC236}">
                <a16:creationId xmlns:a16="http://schemas.microsoft.com/office/drawing/2014/main" id="{9612D5C6-4869-2EEF-A9B6-52B10E1A85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904" y="478"/>
            <a:ext cx="12194903" cy="685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>
            <a:extLst>
              <a:ext uri="{FF2B5EF4-FFF2-40B4-BE49-F238E27FC236}">
                <a16:creationId xmlns:a16="http://schemas.microsoft.com/office/drawing/2014/main" id="{B8F31129-59C1-019D-B4B6-707C3A93F48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64062" y="5285690"/>
            <a:ext cx="6140302" cy="161586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>
            <a:extLst>
              <a:ext uri="{FF2B5EF4-FFF2-40B4-BE49-F238E27FC236}">
                <a16:creationId xmlns:a16="http://schemas.microsoft.com/office/drawing/2014/main" id="{16123226-E091-66F5-D127-496C750CC2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856" y="311779"/>
            <a:ext cx="11553344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Arial"/>
                <a:cs typeface="Arial"/>
              </a:rPr>
              <a:t>Культурный код это…</a:t>
            </a:r>
            <a:br>
              <a:rPr lang="ru-RU" sz="36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3600" dirty="0">
                <a:solidFill>
                  <a:schemeClr val="bg1"/>
                </a:solidFill>
                <a:latin typeface="Arial"/>
                <a:cs typeface="Arial"/>
              </a:rPr>
              <a:t>…разговоры за чаем </a:t>
            </a:r>
          </a:p>
        </p:txBody>
      </p:sp>
      <p:pic>
        <p:nvPicPr>
          <p:cNvPr id="137" name="Google Shape;137;p6">
            <a:extLst>
              <a:ext uri="{FF2B5EF4-FFF2-40B4-BE49-F238E27FC236}">
                <a16:creationId xmlns:a16="http://schemas.microsoft.com/office/drawing/2014/main" id="{DABA1742-9A56-46B7-36A1-985BF9A57B2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71282" y="0"/>
            <a:ext cx="3557079" cy="91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>
            <a:extLst>
              <a:ext uri="{FF2B5EF4-FFF2-40B4-BE49-F238E27FC236}">
                <a16:creationId xmlns:a16="http://schemas.microsoft.com/office/drawing/2014/main" id="{3B7B6627-C4DF-8206-B7D9-6669715E8B0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57382" y="4272788"/>
            <a:ext cx="1234617" cy="134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>
            <a:extLst>
              <a:ext uri="{FF2B5EF4-FFF2-40B4-BE49-F238E27FC236}">
                <a16:creationId xmlns:a16="http://schemas.microsoft.com/office/drawing/2014/main" id="{379D2FC4-F2F5-871B-E1B8-63C1979CB0D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4028" y="6121230"/>
            <a:ext cx="1228561" cy="54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беседа">
            <a:hlinkClick r:id="" action="ppaction://media"/>
            <a:extLst>
              <a:ext uri="{FF2B5EF4-FFF2-40B4-BE49-F238E27FC236}">
                <a16:creationId xmlns:a16="http://schemas.microsoft.com/office/drawing/2014/main" id="{F7D0368C-C338-19C6-3483-4A8BDF3613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600" end="1493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72154" y="1592027"/>
            <a:ext cx="6258238" cy="469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7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EAF66B60-A9D5-72A1-79D5-92A5F1EC9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9">
            <a:extLst>
              <a:ext uri="{FF2B5EF4-FFF2-40B4-BE49-F238E27FC236}">
                <a16:creationId xmlns:a16="http://schemas.microsoft.com/office/drawing/2014/main" id="{8A617700-33B3-3353-61FE-A900A015B4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576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9">
            <a:extLst>
              <a:ext uri="{FF2B5EF4-FFF2-40B4-BE49-F238E27FC236}">
                <a16:creationId xmlns:a16="http://schemas.microsoft.com/office/drawing/2014/main" id="{AA0B900D-11BB-54D3-72BA-0AF4406AAD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3425" y="6467919"/>
            <a:ext cx="748789" cy="39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>
            <a:extLst>
              <a:ext uri="{FF2B5EF4-FFF2-40B4-BE49-F238E27FC236}">
                <a16:creationId xmlns:a16="http://schemas.microsoft.com/office/drawing/2014/main" id="{FD98A588-DA6F-8814-5BBD-3C44DDE30C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1810" y="0"/>
            <a:ext cx="2249779" cy="57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9">
            <a:extLst>
              <a:ext uri="{FF2B5EF4-FFF2-40B4-BE49-F238E27FC236}">
                <a16:creationId xmlns:a16="http://schemas.microsoft.com/office/drawing/2014/main" id="{64B5547C-1421-2D7C-8FB3-A4ACB050A3C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028" y="6121230"/>
            <a:ext cx="1228561" cy="54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>
            <a:extLst>
              <a:ext uri="{FF2B5EF4-FFF2-40B4-BE49-F238E27FC236}">
                <a16:creationId xmlns:a16="http://schemas.microsoft.com/office/drawing/2014/main" id="{BE048892-724E-5AA5-C642-55D2C0343C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9802" y="4338106"/>
            <a:ext cx="7758621" cy="251989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22CE6F4-9973-5163-3EAA-5E8DF22CED91}"/>
              </a:ext>
            </a:extLst>
          </p:cNvPr>
          <p:cNvSpPr txBox="1"/>
          <p:nvPr/>
        </p:nvSpPr>
        <p:spPr>
          <a:xfrm>
            <a:off x="1990105" y="2432757"/>
            <a:ext cx="278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СИМВОЛЫ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240AD0-F190-530B-EAD9-842260A5A470}"/>
              </a:ext>
            </a:extLst>
          </p:cNvPr>
          <p:cNvSpPr txBox="1"/>
          <p:nvPr/>
        </p:nvSpPr>
        <p:spPr>
          <a:xfrm>
            <a:off x="1990105" y="3135603"/>
            <a:ext cx="278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ЦЕННОСТИ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F5D0AF-2B0F-4432-ED8C-34FAB47312D8}"/>
              </a:ext>
            </a:extLst>
          </p:cNvPr>
          <p:cNvSpPr txBox="1"/>
          <p:nvPr/>
        </p:nvSpPr>
        <p:spPr>
          <a:xfrm>
            <a:off x="1990105" y="3838449"/>
            <a:ext cx="278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НОРМЫ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ADECEE-A5DD-454C-C116-90B2B0C7729F}"/>
              </a:ext>
            </a:extLst>
          </p:cNvPr>
          <p:cNvSpPr txBox="1"/>
          <p:nvPr/>
        </p:nvSpPr>
        <p:spPr>
          <a:xfrm>
            <a:off x="1990104" y="4541292"/>
            <a:ext cx="4797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ПРАКТИКИ И РИТУАЛЫ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95C57E-A318-68FF-0C47-E43616E3F0D6}"/>
              </a:ext>
            </a:extLst>
          </p:cNvPr>
          <p:cNvSpPr txBox="1"/>
          <p:nvPr/>
        </p:nvSpPr>
        <p:spPr>
          <a:xfrm>
            <a:off x="2218705" y="2784180"/>
            <a:ext cx="278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+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AD39D2-96D2-49B5-0281-EBC25BF81AB5}"/>
              </a:ext>
            </a:extLst>
          </p:cNvPr>
          <p:cNvSpPr txBox="1"/>
          <p:nvPr/>
        </p:nvSpPr>
        <p:spPr>
          <a:xfrm>
            <a:off x="2218705" y="3487026"/>
            <a:ext cx="278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+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64D4F7-753F-F92E-8161-C48445DABA0B}"/>
              </a:ext>
            </a:extLst>
          </p:cNvPr>
          <p:cNvSpPr txBox="1"/>
          <p:nvPr/>
        </p:nvSpPr>
        <p:spPr>
          <a:xfrm>
            <a:off x="2218705" y="4189872"/>
            <a:ext cx="278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+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72F45C-C644-ED33-8A6D-51F2A666B976}"/>
              </a:ext>
            </a:extLst>
          </p:cNvPr>
          <p:cNvSpPr txBox="1"/>
          <p:nvPr/>
        </p:nvSpPr>
        <p:spPr>
          <a:xfrm>
            <a:off x="5661414" y="3166382"/>
            <a:ext cx="14427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=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097DE-3C5B-F292-3EFB-BE50BEB2B525}"/>
              </a:ext>
            </a:extLst>
          </p:cNvPr>
          <p:cNvSpPr txBox="1"/>
          <p:nvPr/>
        </p:nvSpPr>
        <p:spPr>
          <a:xfrm>
            <a:off x="6494583" y="3135603"/>
            <a:ext cx="5293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Культурный код</a:t>
            </a:r>
          </a:p>
        </p:txBody>
      </p:sp>
    </p:spTree>
    <p:extLst>
      <p:ext uri="{BB962C8B-B14F-4D97-AF65-F5344CB8AC3E}">
        <p14:creationId xmlns:p14="http://schemas.microsoft.com/office/powerpoint/2010/main" val="3114214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825</Words>
  <Application>Microsoft Office PowerPoint</Application>
  <PresentationFormat>Широкоэкранный</PresentationFormat>
  <Paragraphs>84</Paragraphs>
  <Slides>15</Slides>
  <Notes>15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Bebas Neue</vt:lpstr>
      <vt:lpstr>Segoe UI Web (Cyrillic)</vt:lpstr>
      <vt:lpstr>Arial</vt:lpstr>
      <vt:lpstr>Office Theme</vt:lpstr>
      <vt:lpstr>Культурный рекламный код</vt:lpstr>
      <vt:lpstr>Презентация PowerPoint</vt:lpstr>
      <vt:lpstr>Презентация PowerPoint</vt:lpstr>
      <vt:lpstr>Культурный код это… …бросить монетку, чтобы вернуться</vt:lpstr>
      <vt:lpstr>Презентация PowerPoint</vt:lpstr>
      <vt:lpstr>Культурный код это… …ценности, которые мы передаем через года</vt:lpstr>
      <vt:lpstr>Презентация PowerPoint</vt:lpstr>
      <vt:lpstr>Культурный код это… …разговоры за чаем </vt:lpstr>
      <vt:lpstr>Презентация PowerPoint</vt:lpstr>
      <vt:lpstr>Культурный код это… …когда мы вместе празднуем</vt:lpstr>
      <vt:lpstr>И, важность, использования понятна большинству</vt:lpstr>
      <vt:lpstr>В основе роста интереса к культурному коду в рекламе: социальные изменения</vt:lpstr>
      <vt:lpstr>И в рекламе, пока, это еще не мейнстрим</vt:lpstr>
      <vt:lpstr>Культурный код может создать более сильную эмоциональную связь с  потребителем</vt:lpstr>
      <vt:lpstr>Обсудим?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Vnukova Anna</dc:creator>
  <cp:lastModifiedBy>Pankrashkin Maxim</cp:lastModifiedBy>
  <cp:revision>13</cp:revision>
  <dcterms:created xsi:type="dcterms:W3CDTF">2025-01-27T14:38:25Z</dcterms:created>
  <dcterms:modified xsi:type="dcterms:W3CDTF">2025-03-20T11:01:06Z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2025-01-27T00:00:00Z</vt:filetime>
  </property>
  <property fmtid="{D5CDD505-2E9C-101B-9397-08002B2CF9AE}" pid="3" name="Creator">
    <vt:lpwstr>Adobe Illustrator 26.1 (Macintosh)</vt:lpwstr>
  </property>
  <property fmtid="{D5CDD505-2E9C-101B-9397-08002B2CF9AE}" pid="4" name="LastSaved">
    <vt:filetime>2025-01-27T00:00:00Z</vt:filetime>
  </property>
</Properties>
</file>