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147474738" r:id="rId3"/>
    <p:sldId id="2147474698" r:id="rId4"/>
    <p:sldId id="2147474707" r:id="rId5"/>
    <p:sldId id="2147474709" r:id="rId6"/>
    <p:sldId id="2147474739" r:id="rId7"/>
    <p:sldId id="2147474733" r:id="rId8"/>
    <p:sldId id="2147474734" r:id="rId9"/>
    <p:sldId id="2147474735" r:id="rId10"/>
    <p:sldId id="2147474736" r:id="rId11"/>
    <p:sldId id="2147474729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5D4"/>
    <a:srgbClr val="CFD5F6"/>
    <a:srgbClr val="5067DF"/>
    <a:srgbClr val="143C58"/>
    <a:srgbClr val="AC9D63"/>
    <a:srgbClr val="EDE7D2"/>
    <a:srgbClr val="4185F4"/>
    <a:srgbClr val="1C547B"/>
    <a:srgbClr val="CEC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94762"/>
  </p:normalViewPr>
  <p:slideViewPr>
    <p:cSldViewPr snapToGrid="0">
      <p:cViewPr varScale="1">
        <p:scale>
          <a:sx n="121" d="100"/>
          <a:sy n="121" d="100"/>
        </p:scale>
        <p:origin x="576" y="1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56" d="100"/>
          <a:sy n="156" d="100"/>
        </p:scale>
        <p:origin x="2616" y="176"/>
      </p:cViewPr>
      <p:guideLst>
        <p:guide orient="horz" pos="2160"/>
        <p:guide pos="3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hevchenko\Downloads\Ozon%20-%20&#1055;&#1088;&#1086;&#1076;&#1072;&#1074;&#1094;&#1099;%20-%20&#1054;&#1090;&#1095;&#1077;&#1090;%20&#1087;&#1086;%20&#1076;&#1085;&#1103;&#1084;%2013.03.2024-12.03.2025.%20(13.03.202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hevchenko\Downloads\Ozon%20-%20&#1055;&#1088;&#1086;&#1076;&#1072;&#1074;&#1094;&#1099;%20-%20&#1054;&#1090;&#1095;&#1077;&#1090;%20&#1087;&#1086;%20&#1076;&#1085;&#1103;&#1084;%2013.03.2024-12.03.2025.%20(13.03.2025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Скорость доставки 30-40%</c:v>
                </c:pt>
                <c:pt idx="1">
                  <c:v>Объем продаж 15-30%</c:v>
                </c:pt>
                <c:pt idx="2">
                  <c:v>Реклама 15-25%</c:v>
                </c:pt>
                <c:pt idx="3">
                  <c:v>Конверсия 5-20%</c:v>
                </c:pt>
                <c:pt idx="4">
                  <c:v>Рейтинг товара и отзывы 1-10%</c:v>
                </c:pt>
                <c:pt idx="5">
                  <c:v>Рейтинг продавца 1-10%</c:v>
                </c:pt>
                <c:pt idx="6">
                  <c:v>Участие в акциях 1-10%</c:v>
                </c:pt>
                <c:pt idx="7">
                  <c:v>Рейтинг качества товара до 10%</c:v>
                </c:pt>
                <c:pt idx="8">
                  <c:v>Индекс цены 3-10%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6-5D43-8370-EA658C2700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Скорость доставки 30-40%</c:v>
                </c:pt>
                <c:pt idx="1">
                  <c:v>Объем продаж 15-30%</c:v>
                </c:pt>
                <c:pt idx="2">
                  <c:v>Реклама 15-25%</c:v>
                </c:pt>
                <c:pt idx="3">
                  <c:v>Конверсия 5-20%</c:v>
                </c:pt>
                <c:pt idx="4">
                  <c:v>Рейтинг товара и отзывы 1-10%</c:v>
                </c:pt>
                <c:pt idx="5">
                  <c:v>Рейтинг продавца 1-10%</c:v>
                </c:pt>
                <c:pt idx="6">
                  <c:v>Участие в акциях 1-10%</c:v>
                </c:pt>
                <c:pt idx="7">
                  <c:v>Рейтинг качества товара до 10%</c:v>
                </c:pt>
                <c:pt idx="8">
                  <c:v>Индекс цены 3-10%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2.5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0.5</c:v>
                </c:pt>
                <c:pt idx="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6-5D43-8370-EA658C2700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Скорость доставки 30-40%</c:v>
                </c:pt>
                <c:pt idx="1">
                  <c:v>Объем продаж 15-30%</c:v>
                </c:pt>
                <c:pt idx="2">
                  <c:v>Реклама 15-25%</c:v>
                </c:pt>
                <c:pt idx="3">
                  <c:v>Конверсия 5-20%</c:v>
                </c:pt>
                <c:pt idx="4">
                  <c:v>Рейтинг товара и отзывы 1-10%</c:v>
                </c:pt>
                <c:pt idx="5">
                  <c:v>Рейтинг продавца 1-10%</c:v>
                </c:pt>
                <c:pt idx="6">
                  <c:v>Участие в акциях 1-10%</c:v>
                </c:pt>
                <c:pt idx="7">
                  <c:v>Рейтинг качества товара до 10%</c:v>
                </c:pt>
                <c:pt idx="8">
                  <c:v>Индекс цены 3-10%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2EF6-5D43-8370-EA658C270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5247680"/>
        <c:axId val="355249408"/>
      </c:barChart>
      <c:catAx>
        <c:axId val="35524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C9D6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43C58"/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355249408"/>
        <c:crosses val="autoZero"/>
        <c:auto val="1"/>
        <c:lblAlgn val="ctr"/>
        <c:lblOffset val="100"/>
        <c:noMultiLvlLbl val="0"/>
      </c:catAx>
      <c:valAx>
        <c:axId val="3552494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24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43093867575438083"/>
          <c:y val="2.7416778204740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AC9D63"/>
              </a:solidFill>
              <a:latin typeface="Futura PT Book" panose="020B0502020204020303" pitchFamily="34" charset="77"/>
              <a:ea typeface="+mn-ea"/>
              <a:cs typeface="+mn-cs"/>
            </a:defRPr>
          </a:pPr>
          <a:endParaRPr lang="en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2225" cap="rnd" cmpd="sng" algn="ctr">
              <a:solidFill>
                <a:srgbClr val="AC9D6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143C58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endParaRPr lang="en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23.03.2024</c:v>
                </c:pt>
                <c:pt idx="1">
                  <c:v>24.03.2024</c:v>
                </c:pt>
                <c:pt idx="2">
                  <c:v>25.03.2024</c:v>
                </c:pt>
                <c:pt idx="3">
                  <c:v>26.03.2024</c:v>
                </c:pt>
                <c:pt idx="4">
                  <c:v>27.03.2024</c:v>
                </c:pt>
                <c:pt idx="5">
                  <c:v>28.03.2024</c:v>
                </c:pt>
                <c:pt idx="6">
                  <c:v>29.03.2024</c:v>
                </c:pt>
                <c:pt idx="7">
                  <c:v>30.03.2024</c:v>
                </c:pt>
                <c:pt idx="8">
                  <c:v>31.03.2024</c:v>
                </c:pt>
                <c:pt idx="9">
                  <c:v>01.04.2024</c:v>
                </c:pt>
                <c:pt idx="10">
                  <c:v>02.04.2024</c:v>
                </c:pt>
                <c:pt idx="11">
                  <c:v>03.04.2024</c:v>
                </c:pt>
                <c:pt idx="12">
                  <c:v>04.04.2024</c:v>
                </c:pt>
                <c:pt idx="13">
                  <c:v>05.04.2024</c:v>
                </c:pt>
                <c:pt idx="14">
                  <c:v>06.04.2024</c:v>
                </c:pt>
                <c:pt idx="15">
                  <c:v>07.04.2024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3995</c:v>
                </c:pt>
                <c:pt idx="1">
                  <c:v>4681</c:v>
                </c:pt>
                <c:pt idx="2">
                  <c:v>11053</c:v>
                </c:pt>
                <c:pt idx="3">
                  <c:v>16078</c:v>
                </c:pt>
                <c:pt idx="4">
                  <c:v>16902</c:v>
                </c:pt>
                <c:pt idx="5">
                  <c:v>21942</c:v>
                </c:pt>
                <c:pt idx="6">
                  <c:v>21018</c:v>
                </c:pt>
                <c:pt idx="7">
                  <c:v>23106</c:v>
                </c:pt>
                <c:pt idx="8">
                  <c:v>21048</c:v>
                </c:pt>
                <c:pt idx="9">
                  <c:v>5113</c:v>
                </c:pt>
                <c:pt idx="10">
                  <c:v>4977</c:v>
                </c:pt>
                <c:pt idx="11">
                  <c:v>5975</c:v>
                </c:pt>
                <c:pt idx="12">
                  <c:v>5447</c:v>
                </c:pt>
                <c:pt idx="13">
                  <c:v>5866</c:v>
                </c:pt>
                <c:pt idx="14">
                  <c:v>6075</c:v>
                </c:pt>
                <c:pt idx="15">
                  <c:v>6449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BD-1A48-B7C6-703B22B2CA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2">
                  <a:lumMod val="40000"/>
                  <a:lumOff val="60000"/>
                  <a:alpha val="33000"/>
                </a:schemeClr>
              </a:solidFill>
              <a:round/>
            </a:ln>
            <a:effectLst/>
          </c:spPr>
        </c:dropLines>
        <c:smooth val="0"/>
        <c:axId val="1409317344"/>
        <c:axId val="1516288640"/>
      </c:lineChart>
      <c:catAx>
        <c:axId val="140931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rgbClr val="143C58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RU"/>
          </a:p>
        </c:txPr>
        <c:crossAx val="1516288640"/>
        <c:crosses val="autoZero"/>
        <c:auto val="1"/>
        <c:lblAlgn val="ctr"/>
        <c:lblOffset val="100"/>
        <c:noMultiLvlLbl val="0"/>
      </c:catAx>
      <c:valAx>
        <c:axId val="151628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rgbClr val="143C58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RU"/>
          </a:p>
        </c:txPr>
        <c:crossAx val="14093173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143C58"/>
              </a:solidFill>
              <a:latin typeface="Futura PT Book" panose="020B0502020204020303" pitchFamily="34" charset="77"/>
              <a:ea typeface="+mn-ea"/>
              <a:cs typeface="+mn-cs"/>
            </a:defRPr>
          </a:pPr>
          <a:endParaRPr lang="en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2225" cap="rnd" cmpd="sng" algn="ctr">
              <a:solidFill>
                <a:srgbClr val="AC9D6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43C58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endParaRPr lang="en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Лист2!$A$2:$A$7</c:f>
              <c:strCache>
                <c:ptCount val="6"/>
                <c:pt idx="0">
                  <c:v>19.08.2024</c:v>
                </c:pt>
                <c:pt idx="1">
                  <c:v>20.08.2024</c:v>
                </c:pt>
                <c:pt idx="2">
                  <c:v>21.08.2024</c:v>
                </c:pt>
                <c:pt idx="3">
                  <c:v>22.08.2024</c:v>
                </c:pt>
                <c:pt idx="4">
                  <c:v>23.08.2024</c:v>
                </c:pt>
                <c:pt idx="5">
                  <c:v>24.08.2024</c:v>
                </c:pt>
              </c:strCache>
            </c:strRef>
          </c:cat>
          <c:val>
            <c:numRef>
              <c:f>Лист2!$B$2:$B$7</c:f>
              <c:numCache>
                <c:formatCode>General</c:formatCode>
                <c:ptCount val="6"/>
                <c:pt idx="0">
                  <c:v>8948</c:v>
                </c:pt>
                <c:pt idx="1">
                  <c:v>10348</c:v>
                </c:pt>
                <c:pt idx="2">
                  <c:v>27784</c:v>
                </c:pt>
                <c:pt idx="3">
                  <c:v>26685</c:v>
                </c:pt>
                <c:pt idx="4">
                  <c:v>12597</c:v>
                </c:pt>
                <c:pt idx="5">
                  <c:v>12266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43-1848-B679-92DB1C4307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2">
                  <a:lumMod val="60000"/>
                  <a:lumOff val="40000"/>
                  <a:alpha val="33000"/>
                </a:schemeClr>
              </a:solidFill>
              <a:round/>
            </a:ln>
            <a:effectLst/>
          </c:spPr>
        </c:dropLines>
        <c:smooth val="0"/>
        <c:axId val="1430315552"/>
        <c:axId val="1744025648"/>
      </c:lineChart>
      <c:catAx>
        <c:axId val="143031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rgbClr val="143C58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RU"/>
          </a:p>
        </c:txPr>
        <c:crossAx val="1744025648"/>
        <c:crosses val="autoZero"/>
        <c:auto val="1"/>
        <c:lblAlgn val="ctr"/>
        <c:lblOffset val="100"/>
        <c:noMultiLvlLbl val="0"/>
      </c:catAx>
      <c:valAx>
        <c:axId val="174402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rgbClr val="143C58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RU"/>
          </a:p>
        </c:txPr>
        <c:crossAx val="14303155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6BBE1E-99DB-B6A9-32D5-CE2F0038F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A4326-72E7-2E18-9330-ECBD33CB53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43A6E-4F98-6141-8305-31BDF08FEE38}" type="datetimeFigureOut">
              <a:rPr lang="en-RU" smtClean="0"/>
              <a:t>3/19/25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15AC0-25A4-FF15-644B-39C282FD9B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A3B2A-C410-7D26-F795-13B1D5D258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7AC5-A90F-C243-86CA-2709D323B81F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129161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3C757-1D84-4214-A802-CB4821B92DD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465D-10D3-4FB9-854A-179728D41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6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7465D-10D3-4FB9-854A-179728D418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7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3BC0A-ABD8-2BB2-FD22-FCCE1FF3E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E3121-A999-A52C-5BA1-229308C18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13F5A-E977-807D-BC46-7F1A5B500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8094D-AB03-523E-6D90-BC34A8FD8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7465D-10D3-4FB9-854A-179728D418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3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bg>
      <p:bgPr>
        <a:solidFill>
          <a:srgbClr val="203D5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70196" y="6394440"/>
            <a:ext cx="258625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Image 1" descr="Image 1">
            <a:extLst>
              <a:ext uri="{FF2B5EF4-FFF2-40B4-BE49-F238E27FC236}">
                <a16:creationId xmlns:a16="http://schemas.microsoft.com/office/drawing/2014/main" id="{07683FAF-3D3E-C2E9-6BAF-9D6159B62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719" r="8197" b="15189"/>
          <a:stretch/>
        </p:blipFill>
        <p:spPr>
          <a:xfrm>
            <a:off x="5083480" y="-1"/>
            <a:ext cx="7108519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2_Титульный слайд">
    <p:bg>
      <p:bgPr>
        <a:solidFill>
          <a:srgbClr val="203D5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70196" y="6394440"/>
            <a:ext cx="258625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740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BE1C0-0ECB-053A-6F78-B230503149A5}"/>
              </a:ext>
            </a:extLst>
          </p:cNvPr>
          <p:cNvSpPr/>
          <p:nvPr userDrawn="1"/>
        </p:nvSpPr>
        <p:spPr bwMode="auto">
          <a:xfrm>
            <a:off x="-5723" y="0"/>
            <a:ext cx="522514" cy="6858000"/>
          </a:xfrm>
          <a:prstGeom prst="rect">
            <a:avLst/>
          </a:prstGeom>
          <a:solidFill>
            <a:srgbClr val="203D5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35C5644-D709-F97F-6945-DD2CF6372F4D}"/>
              </a:ext>
            </a:extLst>
          </p:cNvPr>
          <p:cNvSpPr txBox="1"/>
          <p:nvPr userDrawn="1"/>
        </p:nvSpPr>
        <p:spPr bwMode="auto">
          <a:xfrm rot="16200000">
            <a:off x="-2502818" y="3558151"/>
            <a:ext cx="5481696" cy="19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ts val="1700"/>
              </a:lnSpc>
              <a:defRPr sz="1000">
                <a:latin typeface="FuturaPT-Book"/>
                <a:ea typeface="FuturaPT-Book"/>
                <a:cs typeface="FuturaPT-Book"/>
                <a:sym typeface="FuturaPT-Book"/>
              </a:defRPr>
            </a:lvl1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Futura Pro Book"/>
              </a:rPr>
              <a:t>E</a:t>
            </a:r>
            <a:r>
              <a:rPr lang="ru-RU" sz="1000" dirty="0">
                <a:solidFill>
                  <a:schemeClr val="bg1"/>
                </a:solidFill>
                <a:latin typeface="Futura Pro Book"/>
              </a:rPr>
              <a:t>-</a:t>
            </a:r>
            <a:r>
              <a:rPr lang="en-US" sz="1000" dirty="0">
                <a:solidFill>
                  <a:schemeClr val="bg1"/>
                </a:solidFill>
                <a:latin typeface="Futura Pro Book"/>
              </a:rPr>
              <a:t>COMMERCE</a:t>
            </a:r>
            <a:r>
              <a:rPr lang="ru-RU" sz="10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Futura Pro Book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•</a:t>
            </a:r>
            <a:r>
              <a:rPr lang="en-US" dirty="0">
                <a:solidFill>
                  <a:srgbClr val="AC9C63"/>
                </a:solidFill>
              </a:rPr>
              <a:t> </a:t>
            </a:r>
            <a:r>
              <a:rPr lang="ru-RU" dirty="0">
                <a:solidFill>
                  <a:srgbClr val="AC9C63"/>
                </a:solidFill>
              </a:rPr>
              <a:t>ГК </a:t>
            </a:r>
            <a:r>
              <a:rPr lang="en-GB" dirty="0">
                <a:solidFill>
                  <a:srgbClr val="AC9C63"/>
                </a:solidFill>
              </a:rPr>
              <a:t>NATURA SIBERICA </a:t>
            </a:r>
            <a:r>
              <a:rPr lang="en-US" dirty="0">
                <a:solidFill>
                  <a:schemeClr val="bg1"/>
                </a:solidFill>
              </a:rPr>
              <a:t>•</a:t>
            </a:r>
            <a:r>
              <a:rPr lang="en-US" dirty="0">
                <a:solidFill>
                  <a:srgbClr val="AC9C63"/>
                </a:solidFill>
              </a:rPr>
              <a:t> </a:t>
            </a:r>
            <a:r>
              <a:rPr lang="ru-RU" dirty="0">
                <a:solidFill>
                  <a:srgbClr val="AC9C63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202</a:t>
            </a:r>
            <a:r>
              <a:rPr lang="ru-RU" dirty="0">
                <a:solidFill>
                  <a:schemeClr val="bg1"/>
                </a:solidFill>
              </a:rPr>
              <a:t>5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5B7BEC94-F483-BA2C-A29A-5EC620F8335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23227" y="6518818"/>
            <a:ext cx="522514" cy="3391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>
              <a:defRPr sz="1800">
                <a:solidFill>
                  <a:schemeClr val="bg1"/>
                </a:solidFill>
                <a:latin typeface="Futura Pro Book" pitchFamily="2" charset="0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1200" smtClean="0">
                <a:solidFill>
                  <a:srgbClr val="AC9D63"/>
                </a:solidFill>
              </a:rPr>
              <a:pPr/>
              <a:t>‹#›</a:t>
            </a:fld>
            <a:endParaRPr lang="ru-RU" sz="1200" dirty="0">
              <a:solidFill>
                <a:srgbClr val="AC9D63"/>
              </a:solidFill>
            </a:endParaRPr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22C0D06B-50E7-5322-4AB9-E00DD7CBF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85943" y="163667"/>
            <a:ext cx="339182" cy="33918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</p:sldLayoutIdLst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723900" marR="0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1234439" marR="0" indent="-320039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1727199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21844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26416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30988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35560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40132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03D5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5468F528-614A-4937-BDDC-EA647D2750EB}"/>
              </a:ext>
            </a:extLst>
          </p:cNvPr>
          <p:cNvSpPr txBox="1"/>
          <p:nvPr/>
        </p:nvSpPr>
        <p:spPr bwMode="auto">
          <a:xfrm>
            <a:off x="652462" y="4178682"/>
            <a:ext cx="4316066" cy="112338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23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Futura Pro Book"/>
              </a:rPr>
              <a:t>Лукин А.В.</a:t>
            </a:r>
            <a:endParaRPr lang="en-US" sz="2300" b="0" i="0" u="none" strike="noStrike" cap="none" spc="0" dirty="0">
              <a:ln>
                <a:noFill/>
              </a:ln>
              <a:solidFill>
                <a:srgbClr val="AC9D63"/>
              </a:solidFill>
              <a:latin typeface="Futura Pro Book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Действующий член совета ТПП РФ по развитию Электронной Коммерции. Профессионал с более чем 12 летним успешным опытом развития бизнес Online /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Offline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/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Omni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и Digital проектах. Лектор на курсе магистратуры РАНХиГС по предмету Электронная Коммерция.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Futura Pro Book"/>
            </a:endParaRP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3A2278BB-6423-59A5-37CA-8DC94C0FD2DF}"/>
              </a:ext>
            </a:extLst>
          </p:cNvPr>
          <p:cNvSpPr txBox="1"/>
          <p:nvPr/>
        </p:nvSpPr>
        <p:spPr>
          <a:xfrm>
            <a:off x="652462" y="795209"/>
            <a:ext cx="5142163" cy="270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7000"/>
              </a:lnSpc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7200" dirty="0">
                <a:solidFill>
                  <a:schemeClr val="bg1"/>
                </a:solidFill>
                <a:latin typeface="Futura Pro Book"/>
              </a:rPr>
              <a:t>E</a:t>
            </a:r>
            <a:r>
              <a:rPr lang="ru-RU" sz="7200" dirty="0">
                <a:solidFill>
                  <a:schemeClr val="bg1"/>
                </a:solidFill>
                <a:latin typeface="Futura Pro Book"/>
              </a:rPr>
              <a:t>-СO</a:t>
            </a:r>
            <a:r>
              <a:rPr lang="en-US" sz="7200" dirty="0">
                <a:solidFill>
                  <a:schemeClr val="bg1"/>
                </a:solidFill>
                <a:latin typeface="Futura Pro Book"/>
              </a:rPr>
              <a:t>M</a:t>
            </a:r>
          </a:p>
          <a:p>
            <a:pPr>
              <a:lnSpc>
                <a:spcPts val="7000"/>
              </a:lnSpc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7200" dirty="0">
                <a:solidFill>
                  <a:srgbClr val="AC9C63"/>
                </a:solidFill>
                <a:latin typeface="Futura Pro Book" pitchFamily="2" charset="0"/>
              </a:rPr>
              <a:t>ГК NATURA S</a:t>
            </a:r>
            <a:r>
              <a:rPr lang="en-GB" sz="7200" dirty="0">
                <a:solidFill>
                  <a:srgbClr val="AC9C63"/>
                </a:solidFill>
                <a:latin typeface="Futura Pro Book" pitchFamily="2" charset="0"/>
              </a:rPr>
              <a:t>I</a:t>
            </a:r>
            <a:r>
              <a:rPr sz="7200" dirty="0">
                <a:solidFill>
                  <a:srgbClr val="AC9C63"/>
                </a:solidFill>
                <a:latin typeface="Futura Pro Book" pitchFamily="2" charset="0"/>
              </a:rPr>
              <a:t>BERICA</a:t>
            </a:r>
            <a:endParaRPr lang="ru-RU" sz="3200" dirty="0">
              <a:solidFill>
                <a:srgbClr val="AC9C63"/>
              </a:solidFill>
              <a:latin typeface="Futura Pro Book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2445F-60C4-DF24-0611-ADD13783675E}"/>
              </a:ext>
            </a:extLst>
          </p:cNvPr>
          <p:cNvSpPr txBox="1"/>
          <p:nvPr/>
        </p:nvSpPr>
        <p:spPr bwMode="auto">
          <a:xfrm>
            <a:off x="933938" y="426697"/>
            <a:ext cx="105156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C9D63"/>
                </a:solidFill>
                <a:latin typeface="Futura Pro Book"/>
              </a:rPr>
              <a:t>Влияние 48-часовой акции </a:t>
            </a:r>
          </a:p>
        </p:txBody>
      </p:sp>
      <p:graphicFrame>
        <p:nvGraphicFramePr>
          <p:cNvPr id="2" name="Диаграмма 4">
            <a:extLst>
              <a:ext uri="{FF2B5EF4-FFF2-40B4-BE49-F238E27FC236}">
                <a16:creationId xmlns:a16="http://schemas.microsoft.com/office/drawing/2014/main" id="{EDCD9D81-584C-BC36-79D8-9B22154D2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742252"/>
              </p:ext>
            </p:extLst>
          </p:nvPr>
        </p:nvGraphicFramePr>
        <p:xfrm>
          <a:off x="6794499" y="1072903"/>
          <a:ext cx="4930327" cy="376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564FBCFC-30A3-8079-CAA1-3A594FC9B4DE}"/>
              </a:ext>
            </a:extLst>
          </p:cNvPr>
          <p:cNvSpPr/>
          <p:nvPr/>
        </p:nvSpPr>
        <p:spPr>
          <a:xfrm>
            <a:off x="927100" y="1423996"/>
            <a:ext cx="58673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T Book" panose="020B0502020204020303" pitchFamily="34" charset="77"/>
              </a:rPr>
              <a:t>За период акции выручка выросла на 168% по сравнению </a:t>
            </a:r>
            <a:br>
              <a:rPr lang="ru-RU" sz="1600" dirty="0">
                <a:solidFill>
                  <a:srgbClr val="143C58"/>
                </a:solidFill>
                <a:latin typeface="Futura PT Book" panose="020B0502020204020303" pitchFamily="34" charset="77"/>
              </a:rPr>
            </a:br>
            <a:r>
              <a:rPr lang="ru-RU" sz="1600" dirty="0">
                <a:solidFill>
                  <a:srgbClr val="143C58"/>
                </a:solidFill>
                <a:latin typeface="Futura PT Book" panose="020B0502020204020303" pitchFamily="34" charset="77"/>
              </a:rPr>
              <a:t>с обычными днями. Этот рост подтверждает эффективность механики скидок и ограниченного времени предложения.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3C58"/>
              </a:solidFill>
              <a:latin typeface="Futura PT Book" panose="020B05020202040203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T Book" panose="020B0502020204020303" pitchFamily="34" charset="77"/>
              </a:rPr>
              <a:t>Акция была настроена четко на наших покупателей в сегменте. Мы учитывали предпочтения аудитории, что позволило максимизировать эффект и увеличить конверсию.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3C58"/>
              </a:solidFill>
              <a:latin typeface="Futura PT Book" panose="020B05020202040203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T Book" panose="020B0502020204020303" pitchFamily="34" charset="77"/>
              </a:rPr>
              <a:t>Ограниченные по времени акции формируют всплеск спроса. Сжатые сроки стимулируют покупателей принимать решения быстрее, увеличивая конверсию.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3C58"/>
              </a:solidFill>
              <a:latin typeface="Futura PT Book" panose="020B05020202040203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T Book" panose="020B0502020204020303" pitchFamily="34" charset="77"/>
              </a:rPr>
              <a:t>Продуманный </a:t>
            </a:r>
            <a:r>
              <a:rPr lang="ru-RU" sz="1600" dirty="0" err="1">
                <a:solidFill>
                  <a:srgbClr val="143C58"/>
                </a:solidFill>
                <a:latin typeface="Futura PT Book" panose="020B0502020204020303" pitchFamily="34" charset="77"/>
              </a:rPr>
              <a:t>оффер</a:t>
            </a:r>
            <a:r>
              <a:rPr lang="ru-RU" sz="1600" dirty="0">
                <a:solidFill>
                  <a:srgbClr val="143C58"/>
                </a:solidFill>
                <a:latin typeface="Futura PT Book" panose="020B0502020204020303" pitchFamily="34" charset="77"/>
              </a:rPr>
              <a:t> = высокая эффективность. Чем точнее акция соответствует ожиданиям аудитории, тем выше её успех.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8F0EE-8654-8B45-666C-457D054BE4DC}"/>
              </a:ext>
            </a:extLst>
          </p:cNvPr>
          <p:cNvSpPr txBox="1"/>
          <p:nvPr/>
        </p:nvSpPr>
        <p:spPr bwMode="auto">
          <a:xfrm>
            <a:off x="933938" y="5519121"/>
            <a:ext cx="10864362" cy="739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rgbClr val="143C58"/>
                </a:solidFill>
                <a:latin typeface="Futura PT Book" panose="020B0502020204020303" pitchFamily="34" charset="77"/>
              </a:rPr>
              <a:t>Вывод: </a:t>
            </a:r>
            <a:r>
              <a:rPr lang="ru-RU" sz="2400" dirty="0">
                <a:solidFill>
                  <a:srgbClr val="143C58"/>
                </a:solidFill>
                <a:latin typeface="Futura PT Book" panose="020B0502020204020303" pitchFamily="34" charset="77"/>
              </a:rPr>
              <a:t>маркетплейс – 72-часовые акции с четкими условиями, адаптированные под целевой сегмент, способны кратно увеличивать выручку, формируя устойчивый рост.</a:t>
            </a:r>
          </a:p>
        </p:txBody>
      </p:sp>
    </p:spTree>
    <p:extLst>
      <p:ext uri="{BB962C8B-B14F-4D97-AF65-F5344CB8AC3E}">
        <p14:creationId xmlns:p14="http://schemas.microsoft.com/office/powerpoint/2010/main" val="23107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EC35F62A-BA3C-9ECF-ECC3-DA5AF76B3B95}"/>
              </a:ext>
            </a:extLst>
          </p:cNvPr>
          <p:cNvSpPr txBox="1"/>
          <p:nvPr/>
        </p:nvSpPr>
        <p:spPr bwMode="auto">
          <a:xfrm>
            <a:off x="568670" y="4632925"/>
            <a:ext cx="4200891" cy="902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7000"/>
              </a:lnSpc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7200" dirty="0">
                <a:solidFill>
                  <a:srgbClr val="AC9D63"/>
                </a:solidFill>
                <a:latin typeface="Futura Pro Book"/>
              </a:rPr>
              <a:t>Спасибо!</a:t>
            </a:r>
            <a:endParaRPr lang="ru-RU" sz="1400" dirty="0">
              <a:solidFill>
                <a:srgbClr val="AC9D6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39DD5-C497-29A4-813B-2E854311C7A4}"/>
              </a:ext>
            </a:extLst>
          </p:cNvPr>
          <p:cNvSpPr txBox="1"/>
          <p:nvPr/>
        </p:nvSpPr>
        <p:spPr bwMode="auto">
          <a:xfrm>
            <a:off x="514976" y="628101"/>
            <a:ext cx="461973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+7 </a:t>
            </a:r>
            <a:r>
              <a:rPr lang="ru-RU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(</a:t>
            </a:r>
            <a:r>
              <a:rPr lang="en-US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909</a:t>
            </a:r>
            <a:r>
              <a:rPr lang="ru-RU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) </a:t>
            </a:r>
            <a:r>
              <a:rPr lang="en-US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047</a:t>
            </a:r>
            <a:r>
              <a:rPr lang="ru-RU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-</a:t>
            </a:r>
            <a:r>
              <a:rPr lang="en-US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09</a:t>
            </a:r>
            <a:r>
              <a:rPr lang="ru-RU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-</a:t>
            </a:r>
            <a:r>
              <a:rPr lang="en-US" sz="4000" dirty="0">
                <a:solidFill>
                  <a:schemeClr val="bg1"/>
                </a:solidFill>
                <a:latin typeface="Austin Cy Roman"/>
                <a:ea typeface="+mn-ea"/>
                <a:cs typeface="Calibri"/>
              </a:rPr>
              <a:t>09</a:t>
            </a:r>
            <a:endParaRPr lang="ru-RU" sz="4000" dirty="0">
              <a:solidFill>
                <a:schemeClr val="bg1"/>
              </a:solidFill>
              <a:latin typeface="Austin Cy Roman"/>
              <a:ea typeface="+mn-ea"/>
              <a:cs typeface="Calibri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3E352D-428A-8AD5-F9F2-ED5E9BA2394D}"/>
              </a:ext>
            </a:extLst>
          </p:cNvPr>
          <p:cNvSpPr/>
          <p:nvPr/>
        </p:nvSpPr>
        <p:spPr bwMode="auto">
          <a:xfrm>
            <a:off x="610119" y="1578851"/>
            <a:ext cx="2652765" cy="2652765"/>
          </a:xfrm>
          <a:prstGeom prst="roundRect">
            <a:avLst>
              <a:gd name="adj" fmla="val 5682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AC49A-56A1-2110-12C7-2DBF4A1F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12" y="1640003"/>
            <a:ext cx="2443577" cy="25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D15BC7-2951-46A0-8D05-D2E0C3446D7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01E44C-C48A-BC2E-43E1-63CAB61428AD}"/>
              </a:ext>
            </a:extLst>
          </p:cNvPr>
          <p:cNvSpPr txBox="1"/>
          <p:nvPr/>
        </p:nvSpPr>
        <p:spPr bwMode="auto">
          <a:xfrm>
            <a:off x="1151717" y="4232637"/>
            <a:ext cx="989577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3200" dirty="0">
                <a:solidFill>
                  <a:srgbClr val="143C58"/>
                </a:solidFill>
                <a:latin typeface="Futura Pro Book"/>
              </a:rPr>
              <a:t>С чем столкнемся в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6FB75-8351-DAB2-72CC-92EB63177F87}"/>
              </a:ext>
            </a:extLst>
          </p:cNvPr>
          <p:cNvSpPr txBox="1"/>
          <p:nvPr/>
        </p:nvSpPr>
        <p:spPr>
          <a:xfrm>
            <a:off x="2531396" y="1474383"/>
            <a:ext cx="731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>
                <a:solidFill>
                  <a:srgbClr val="143C58"/>
                </a:solidFill>
                <a:latin typeface="Austin Cy Roman" panose="02020503070702030403" pitchFamily="18" charset="77"/>
              </a:rPr>
              <a:t>Вызовы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C88A48F-63A6-A6A8-3D07-FD3885B9B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34" y="5814789"/>
            <a:ext cx="483729" cy="4936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F0205B-BF0A-CEDC-546B-419BFE76C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505" y="518355"/>
            <a:ext cx="1066094" cy="11928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9349ABA-C687-45ED-E3CB-2E5B40FC5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611">
            <a:off x="1629690" y="419890"/>
            <a:ext cx="444770" cy="102239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C6DF5C3-D19A-CC06-9B86-5B4B1AF618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43" y="3742868"/>
            <a:ext cx="401918" cy="4096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ABC64BE-8470-2060-F593-54ADD6C0C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6242">
            <a:off x="7513981" y="4681801"/>
            <a:ext cx="597891" cy="8166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54F172F-DF63-31CA-8D9F-C37A60EB0F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828">
            <a:off x="10160061" y="2669120"/>
            <a:ext cx="985569" cy="15236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EC11FE-872B-36D2-8582-90889914D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90591">
            <a:off x="3710348" y="4904055"/>
            <a:ext cx="1066094" cy="11928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CBE0F4C-E472-84E0-EA79-462ED599C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98901">
            <a:off x="1693104" y="3115557"/>
            <a:ext cx="483729" cy="49360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BD5BF0F-8970-327A-D102-88A417F5E3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6730">
            <a:off x="5456662" y="502653"/>
            <a:ext cx="1017540" cy="140816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DBEE1C8-9AA5-D1D3-1804-7B113C1A2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809472">
            <a:off x="1301382" y="5527185"/>
            <a:ext cx="597891" cy="816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2A8579-00CD-160B-42CF-BBCB702403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439">
            <a:off x="9503762" y="5052079"/>
            <a:ext cx="523821" cy="1203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00705-8178-9639-3EF1-710B1C0E7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113" y="722256"/>
            <a:ext cx="483729" cy="4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F03AA50-2C3A-4762-9997-C2515BB3105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45029" y="1226633"/>
            <a:ext cx="10743260" cy="51074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indent="0" algn="l">
              <a:buNone/>
            </a:pPr>
            <a:r>
              <a:rPr lang="ru-RU" sz="1600" b="1" dirty="0">
                <a:solidFill>
                  <a:srgbClr val="143C58"/>
                </a:solidFill>
                <a:latin typeface="Futura Pro Book"/>
              </a:rPr>
              <a:t>Сложности:</a:t>
            </a:r>
          </a:p>
          <a:p>
            <a:r>
              <a:rPr lang="ru-RU" sz="1600" dirty="0">
                <a:solidFill>
                  <a:srgbClr val="143C58"/>
                </a:solidFill>
                <a:latin typeface="Futura Pro Book"/>
              </a:rPr>
              <a:t>Динамично меняющиеся правила → постоянный мониторинг рынка.</a:t>
            </a:r>
          </a:p>
          <a:p>
            <a:r>
              <a:rPr lang="ru-RU" sz="1600" dirty="0">
                <a:solidFill>
                  <a:srgbClr val="143C58"/>
                </a:solidFill>
                <a:latin typeface="Futura Pro Book"/>
              </a:rPr>
              <a:t>Контроль цен на маркетплейсах → мониторинг конкурентов и автоматизация </a:t>
            </a:r>
            <a:r>
              <a:rPr lang="ru-RU" sz="1600" dirty="0" err="1">
                <a:solidFill>
                  <a:srgbClr val="143C58"/>
                </a:solidFill>
                <a:latin typeface="Futura Pro Book"/>
              </a:rPr>
              <a:t>прайсинга</a:t>
            </a:r>
            <a:r>
              <a:rPr lang="ru-RU" sz="1600" dirty="0">
                <a:solidFill>
                  <a:srgbClr val="143C58"/>
                </a:solidFill>
                <a:latin typeface="Futura Pro Book"/>
              </a:rPr>
              <a:t>.</a:t>
            </a:r>
          </a:p>
          <a:p>
            <a:pPr marL="0" marR="0" indent="0" algn="l">
              <a:buNone/>
            </a:pPr>
            <a:r>
              <a:rPr lang="ru-RU" sz="1600" b="1" dirty="0">
                <a:solidFill>
                  <a:srgbClr val="143C58"/>
                </a:solidFill>
                <a:latin typeface="Futura Pro Book"/>
              </a:rPr>
              <a:t>Результаты:</a:t>
            </a:r>
          </a:p>
          <a:p>
            <a:r>
              <a:rPr lang="ru-RU" sz="1600" dirty="0">
                <a:solidFill>
                  <a:srgbClr val="143C58"/>
                </a:solidFill>
                <a:latin typeface="Futura Pro Book"/>
              </a:rPr>
              <a:t>Бренды, внедрившие гибкую стратегию, снизили влияние конкуренции.</a:t>
            </a:r>
          </a:p>
          <a:p>
            <a:r>
              <a:rPr lang="ru-RU" sz="1600" dirty="0">
                <a:solidFill>
                  <a:srgbClr val="143C58"/>
                </a:solidFill>
                <a:latin typeface="Futura Pro Book"/>
              </a:rPr>
              <a:t>Персонализированные акции увеличили RETENTION RATE на 30%.</a:t>
            </a:r>
          </a:p>
          <a:p>
            <a:pPr marL="0" marR="0" indent="0" algn="l">
              <a:buNone/>
            </a:pPr>
            <a:endParaRPr lang="ru-RU" sz="1600" dirty="0">
              <a:solidFill>
                <a:srgbClr val="143C58"/>
              </a:solidFill>
              <a:latin typeface="Futura Pro Book"/>
            </a:endParaRPr>
          </a:p>
          <a:p>
            <a:pPr marL="0" marR="0" indent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143C58"/>
                </a:solidFill>
                <a:latin typeface="Futura Pro Book"/>
              </a:rPr>
              <a:t>Пример: </a:t>
            </a:r>
            <a:r>
              <a:rPr lang="ru-RU" sz="1600" dirty="0">
                <a:solidFill>
                  <a:srgbClr val="143C58"/>
                </a:solidFill>
                <a:latin typeface="Futura Pro Book"/>
              </a:rPr>
              <a:t>после внедрения всех этих стратегий один из российских BEAUTY-брендов увеличил оборот на 45% за год </a:t>
            </a:r>
          </a:p>
          <a:p>
            <a:pPr marL="0" marR="0" indent="0" algn="l">
              <a:buNone/>
            </a:pPr>
            <a:r>
              <a:rPr lang="ru-RU" sz="1600" b="1" dirty="0">
                <a:solidFill>
                  <a:srgbClr val="143C58"/>
                </a:solidFill>
                <a:latin typeface="Futura Pro Book"/>
              </a:rPr>
              <a:t>Компании часто не знают, с чего начать внедрение изменений, чтобы этого избежать нужно: </a:t>
            </a:r>
          </a:p>
          <a:p>
            <a:r>
              <a:rPr lang="ru-RU" sz="1600" dirty="0">
                <a:solidFill>
                  <a:srgbClr val="143C58"/>
                </a:solidFill>
                <a:latin typeface="Futura Pro Book"/>
              </a:rPr>
              <a:t>Сформировать чек-лист для внедрения </a:t>
            </a:r>
            <a:r>
              <a:rPr lang="ru-RU" sz="1600" dirty="0" err="1">
                <a:solidFill>
                  <a:srgbClr val="143C58"/>
                </a:solidFill>
                <a:latin typeface="Futura Pro Book"/>
              </a:rPr>
              <a:t>e</a:t>
            </a:r>
            <a:r>
              <a:rPr lang="ru-RU" sz="1600" dirty="0">
                <a:solidFill>
                  <a:srgbClr val="143C58"/>
                </a:solidFill>
                <a:latin typeface="Futura Pro Book"/>
              </a:rPr>
              <a:t>-Commerce-стратегий.</a:t>
            </a:r>
          </a:p>
          <a:p>
            <a:r>
              <a:rPr lang="ru-RU" sz="1600" dirty="0">
                <a:solidFill>
                  <a:srgbClr val="143C58"/>
                </a:solidFill>
                <a:latin typeface="Futura Pro Book"/>
              </a:rPr>
              <a:t>Иметь пошаговый план по каждому аспекту (контент, цены, аналитика, маркетинг).</a:t>
            </a:r>
          </a:p>
          <a:p>
            <a:pPr marL="0" marR="0" indent="0" algn="l">
              <a:buNone/>
            </a:pPr>
            <a:r>
              <a:rPr lang="ru-RU" sz="1600" b="1" dirty="0">
                <a:solidFill>
                  <a:srgbClr val="143C58"/>
                </a:solidFill>
                <a:latin typeface="Futura Pro Book"/>
              </a:rPr>
              <a:t>Почему так?</a:t>
            </a:r>
          </a:p>
          <a:p>
            <a:r>
              <a:rPr lang="ru-RU" sz="1600" dirty="0">
                <a:solidFill>
                  <a:srgbClr val="143C58"/>
                </a:solidFill>
                <a:latin typeface="Futura Pro Book"/>
              </a:rPr>
              <a:t>Четкая структура помогает избежать хаотичных действий и потерь бюджета.</a:t>
            </a:r>
          </a:p>
          <a:p>
            <a:pPr marL="0" marR="0" indent="0" algn="l">
              <a:buNone/>
            </a:pPr>
            <a:r>
              <a:rPr lang="ru-RU" sz="1600" dirty="0">
                <a:solidFill>
                  <a:srgbClr val="AC9C63"/>
                </a:solidFill>
                <a:latin typeface="Futura Pro Book"/>
              </a:rPr>
              <a:t>В результате компания получает четкий </a:t>
            </a:r>
            <a:r>
              <a:rPr lang="ru-RU" sz="1600" dirty="0" err="1">
                <a:solidFill>
                  <a:srgbClr val="AC9C63"/>
                </a:solidFill>
                <a:latin typeface="Futura Pro Book"/>
              </a:rPr>
              <a:t>roadmap</a:t>
            </a:r>
            <a:r>
              <a:rPr lang="ru-RU" sz="1600" dirty="0">
                <a:solidFill>
                  <a:srgbClr val="AC9C63"/>
                </a:solidFill>
                <a:latin typeface="Futura Pro Book"/>
              </a:rPr>
              <a:t> по росту продаж на маркетплейсах., </a:t>
            </a:r>
            <a:br>
              <a:rPr lang="ru-RU" sz="1600" dirty="0">
                <a:solidFill>
                  <a:srgbClr val="AC9C63"/>
                </a:solidFill>
                <a:latin typeface="Futura Pro Book"/>
              </a:rPr>
            </a:br>
            <a:r>
              <a:rPr lang="ru-RU" sz="1600" dirty="0">
                <a:solidFill>
                  <a:srgbClr val="AC9C63"/>
                </a:solidFill>
                <a:latin typeface="Futura Pro Book"/>
              </a:rPr>
              <a:t>бренды, следовавшие рекомендациям, увеличили маржинальность без значительных вложений.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2445F-60C4-DF24-0611-ADD13783675E}"/>
              </a:ext>
            </a:extLst>
          </p:cNvPr>
          <p:cNvSpPr txBox="1"/>
          <p:nvPr/>
        </p:nvSpPr>
        <p:spPr bwMode="auto">
          <a:xfrm>
            <a:off x="933938" y="426697"/>
            <a:ext cx="9365621" cy="489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060"/>
              </a:lnSpc>
              <a:defRPr sz="1700" b="1">
                <a:latin typeface="Century Gothic"/>
                <a:ea typeface="Century Gothic"/>
                <a:cs typeface="Century Gothic"/>
              </a:defRPr>
            </a:pPr>
            <a:r>
              <a:rPr lang="ru-RU" sz="2800" b="1" dirty="0">
                <a:solidFill>
                  <a:srgbClr val="AC9D63"/>
                </a:solidFill>
                <a:latin typeface="Futura Pro Book"/>
              </a:rPr>
              <a:t>Основные вызовы и перспективы </a:t>
            </a:r>
            <a:r>
              <a:rPr lang="ru-RU" sz="2800" b="1" dirty="0" err="1">
                <a:solidFill>
                  <a:srgbClr val="AC9D63"/>
                </a:solidFill>
                <a:latin typeface="Futura Pro Book"/>
              </a:rPr>
              <a:t>e</a:t>
            </a:r>
            <a:r>
              <a:rPr lang="ru-RU" sz="2800" b="1" dirty="0">
                <a:solidFill>
                  <a:srgbClr val="AC9D63"/>
                </a:solidFill>
                <a:latin typeface="Futura Pro Book"/>
              </a:rPr>
              <a:t>-Commerce в 2025 году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4D655-B116-71B0-B061-1E531EAB8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608" y="1590333"/>
            <a:ext cx="1957477" cy="3948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668240-9076-1A7F-A96F-519180DB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5614">
            <a:off x="10910335" y="621489"/>
            <a:ext cx="517408" cy="5279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93AAF9-1792-0C03-5E71-BA9EFE495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3465">
            <a:off x="9707129" y="5584506"/>
            <a:ext cx="533577" cy="5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1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148115" y="1880598"/>
            <a:ext cx="9895770" cy="20929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R="0" lvl="0" indent="0" algn="ctr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9000" dirty="0">
                <a:solidFill>
                  <a:srgbClr val="143C58"/>
                </a:solidFill>
                <a:latin typeface="Austin Cy Roman" panose="02020503070702030403" pitchFamily="18" charset="77"/>
              </a:rPr>
              <a:t>Ранжирование </a:t>
            </a:r>
            <a:br>
              <a:rPr lang="ru-RU" sz="9000" dirty="0">
                <a:solidFill>
                  <a:srgbClr val="143C58"/>
                </a:solidFill>
                <a:latin typeface="Austin Cy Roman" panose="02020503070702030403" pitchFamily="18" charset="77"/>
              </a:rPr>
            </a:br>
            <a:r>
              <a:rPr lang="ru-RU" sz="9000" dirty="0">
                <a:solidFill>
                  <a:srgbClr val="143C58"/>
                </a:solidFill>
                <a:latin typeface="Austin Cy Roman" panose="02020503070702030403" pitchFamily="18" charset="77"/>
              </a:rPr>
              <a:t>на площадках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9F9F7-FCC6-6A29-F51B-8A288B6CD2D3}"/>
              </a:ext>
            </a:extLst>
          </p:cNvPr>
          <p:cNvSpPr txBox="1"/>
          <p:nvPr/>
        </p:nvSpPr>
        <p:spPr bwMode="auto">
          <a:xfrm>
            <a:off x="1151717" y="4777180"/>
            <a:ext cx="989577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3200" dirty="0">
                <a:solidFill>
                  <a:srgbClr val="143C58"/>
                </a:solidFill>
                <a:latin typeface="Futura Pro Book"/>
              </a:rPr>
              <a:t>Реклама, отзывы, контент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56E40-C750-0CC9-4E87-AE884A096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643" y="4287411"/>
            <a:ext cx="401918" cy="409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1C34D-AC77-FE6E-2E96-C64B69F9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3683" y="5888943"/>
            <a:ext cx="483729" cy="493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C889C6-A065-B198-5C6A-F1EA7D9CA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115305">
            <a:off x="1582753" y="1148107"/>
            <a:ext cx="444770" cy="1022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E143B9-902A-1F1D-560A-D7D9963AB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46242">
            <a:off x="9270318" y="5108479"/>
            <a:ext cx="597891" cy="816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72CF3-EF37-3C1D-FAAB-6048E8F7D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90591">
            <a:off x="1521189" y="4815964"/>
            <a:ext cx="1252738" cy="1401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4461B-CEC7-76FF-4652-9232C4E83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98901">
            <a:off x="1672936" y="3729174"/>
            <a:ext cx="483729" cy="493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769030-AAD8-B535-1661-971631B53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576730">
            <a:off x="10226521" y="3327159"/>
            <a:ext cx="1176420" cy="1628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7EF85-C82A-B34E-FAE6-CB3A50035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918439">
            <a:off x="4219976" y="266800"/>
            <a:ext cx="523821" cy="1203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581213-37CF-AC39-1ECD-FCD707A56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113" y="722256"/>
            <a:ext cx="483729" cy="493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C79766-4B3F-1A2D-8EA2-61E7460798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5469">
            <a:off x="10355298" y="827980"/>
            <a:ext cx="934542" cy="12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8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F06A47-EBC5-3217-F860-357D2157BC00}"/>
              </a:ext>
            </a:extLst>
          </p:cNvPr>
          <p:cNvSpPr txBox="1"/>
          <p:nvPr/>
        </p:nvSpPr>
        <p:spPr bwMode="auto">
          <a:xfrm>
            <a:off x="933939" y="426697"/>
            <a:ext cx="10658385" cy="571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 sz="1700" b="1">
                <a:latin typeface="Century Gothic"/>
                <a:ea typeface="Century Gothic"/>
                <a:cs typeface="Century Gothic"/>
              </a:defRPr>
            </a:pPr>
            <a:r>
              <a:rPr lang="ru-RU" sz="2800" b="1" dirty="0">
                <a:solidFill>
                  <a:srgbClr val="AC9D63"/>
                </a:solidFill>
                <a:latin typeface="Futura Pro Book"/>
              </a:rPr>
              <a:t>Факторы, влияющие на ранжирование карточки товара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01451-F1AF-C459-362B-59A52767577D}"/>
              </a:ext>
            </a:extLst>
          </p:cNvPr>
          <p:cNvSpPr txBox="1"/>
          <p:nvPr/>
        </p:nvSpPr>
        <p:spPr bwMode="auto">
          <a:xfrm>
            <a:off x="1570616" y="2398955"/>
            <a:ext cx="184731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endParaRPr lang="en-RU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A0B08A2-C13A-AA5F-CCC7-4EC7157D7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620445"/>
              </p:ext>
            </p:extLst>
          </p:nvPr>
        </p:nvGraphicFramePr>
        <p:xfrm>
          <a:off x="1034979" y="1185710"/>
          <a:ext cx="6033085" cy="511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7BAFA8-94EF-AB53-A812-C65AA51EBC30}"/>
              </a:ext>
            </a:extLst>
          </p:cNvPr>
          <p:cNvSpPr txBox="1"/>
          <p:nvPr/>
        </p:nvSpPr>
        <p:spPr>
          <a:xfrm>
            <a:off x="7324183" y="1230089"/>
            <a:ext cx="4062669" cy="1235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400">
                <a:latin typeface="Century Gothic"/>
                <a:ea typeface="Century Gothic"/>
                <a:cs typeface="Century Gothic"/>
              </a:defRPr>
            </a:pPr>
            <a:r>
              <a:rPr lang="ru-RU" sz="1600" b="1" dirty="0">
                <a:solidFill>
                  <a:srgbClr val="143C58"/>
                </a:solidFill>
                <a:latin typeface="Futura Pro Book"/>
              </a:rPr>
              <a:t>Основная задача – вывести карточку в ТОП поисковой выдачи по нужному "ключу":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1400">
                <a:latin typeface="Century Gothic"/>
                <a:ea typeface="Century Gothic"/>
                <a:cs typeface="Century Gothic"/>
              </a:defRPr>
            </a:pPr>
            <a:r>
              <a:rPr lang="ru-RU" sz="1600" dirty="0">
                <a:solidFill>
                  <a:srgbClr val="143C58"/>
                </a:solidFill>
                <a:latin typeface="Futura Pro Book"/>
              </a:rPr>
              <a:t>Органическая выдача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1400">
                <a:latin typeface="Century Gothic"/>
                <a:ea typeface="Century Gothic"/>
                <a:cs typeface="Century Gothic"/>
              </a:defRPr>
            </a:pPr>
            <a:r>
              <a:rPr lang="ru-RU" sz="1600" dirty="0">
                <a:solidFill>
                  <a:srgbClr val="143C58"/>
                </a:solidFill>
                <a:latin typeface="Futura Pro Book"/>
              </a:rPr>
              <a:t>Рекламная выдача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A68D8B15-D403-7FB6-60E7-E11379319E60}"/>
              </a:ext>
            </a:extLst>
          </p:cNvPr>
          <p:cNvSpPr txBox="1">
            <a:spLocks/>
          </p:cNvSpPr>
          <p:nvPr/>
        </p:nvSpPr>
        <p:spPr>
          <a:xfrm>
            <a:off x="7324183" y="2801740"/>
            <a:ext cx="4229384" cy="156966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23900" marR="0" indent="-2667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1234439" marR="0" indent="-320039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1727199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21844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26416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30988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35560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40132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1600" b="1" dirty="0">
                <a:solidFill>
                  <a:srgbClr val="143C58"/>
                </a:solidFill>
                <a:latin typeface="Futura Pro Book" panose="00000500000000000000" pitchFamily="50" charset="0"/>
              </a:rPr>
              <a:t>Факторы показа рекламы </a:t>
            </a: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</a:rPr>
              <a:t>– фильтруют, кому и каким пользователям будет показано объявление.</a:t>
            </a:r>
          </a:p>
          <a:p>
            <a:r>
              <a:rPr lang="ru-RU" sz="1600" b="1" dirty="0">
                <a:solidFill>
                  <a:srgbClr val="143C58"/>
                </a:solidFill>
                <a:latin typeface="Futura Pro Book" panose="00000500000000000000" pitchFamily="50" charset="0"/>
              </a:rPr>
              <a:t>Факторы ранжирования рекламы </a:t>
            </a: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</a:rPr>
              <a:t>– определяют, какое место в списке займёт реклама среди других доступных вариантов.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D31A9-2B29-E831-AEF6-A1B45DD9E3CA}"/>
              </a:ext>
            </a:extLst>
          </p:cNvPr>
          <p:cNvSpPr txBox="1"/>
          <p:nvPr/>
        </p:nvSpPr>
        <p:spPr>
          <a:xfrm>
            <a:off x="7362940" y="4711188"/>
            <a:ext cx="4229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Маркетплейс</a:t>
            </a: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 </a:t>
            </a:r>
            <a:r>
              <a:rPr lang="ru-RU" sz="1600" u="sng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всегда</a:t>
            </a: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 стремится предложить покупателю максимально релевантный товар </a:t>
            </a:r>
            <a:b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</a:b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с самой лучшей ценой.</a:t>
            </a:r>
          </a:p>
          <a:p>
            <a:r>
              <a:rPr lang="ru-RU" sz="1600" b="1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Маркетплейс</a:t>
            </a: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 </a:t>
            </a:r>
            <a:r>
              <a:rPr lang="ru-RU" sz="1600" u="sng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всегда</a:t>
            </a: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 будет </a:t>
            </a:r>
            <a:r>
              <a:rPr lang="ru-RU" sz="1600" dirty="0" err="1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сподвигать</a:t>
            </a: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селлеров</a:t>
            </a:r>
            <a:b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</a:br>
            <a:r>
              <a:rPr lang="ru-RU" sz="1600" dirty="0">
                <a:solidFill>
                  <a:srgbClr val="143C58"/>
                </a:solidFill>
                <a:latin typeface="Futura Pro Book" panose="00000500000000000000" pitchFamily="50" charset="0"/>
                <a:ea typeface="+mj-ea"/>
                <a:cs typeface="+mj-cs"/>
              </a:rPr>
              <a:t> к конкуренции, участию в акциях, продвижению, улучшению сервиса и логистики.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72E374-0CA6-5824-3FA9-7995C2FA771F}"/>
              </a:ext>
            </a:extLst>
          </p:cNvPr>
          <p:cNvCxnSpPr/>
          <p:nvPr/>
        </p:nvCxnSpPr>
        <p:spPr bwMode="auto">
          <a:xfrm>
            <a:off x="7446398" y="2583621"/>
            <a:ext cx="381823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D32A30-A9A0-BEF2-B5E1-5E20C91C9407}"/>
              </a:ext>
            </a:extLst>
          </p:cNvPr>
          <p:cNvCxnSpPr/>
          <p:nvPr/>
        </p:nvCxnSpPr>
        <p:spPr bwMode="auto">
          <a:xfrm>
            <a:off x="7446398" y="4536675"/>
            <a:ext cx="381823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0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C9C355-41AF-CE80-DE62-27A507213AE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AB8229-12EF-D691-2487-3601E964A225}"/>
              </a:ext>
            </a:extLst>
          </p:cNvPr>
          <p:cNvSpPr txBox="1"/>
          <p:nvPr/>
        </p:nvSpPr>
        <p:spPr bwMode="auto">
          <a:xfrm>
            <a:off x="1148115" y="1880598"/>
            <a:ext cx="9895770" cy="1118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R="0" lvl="0" indent="0" algn="ctr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9000" dirty="0">
                <a:solidFill>
                  <a:srgbClr val="143C58"/>
                </a:solidFill>
                <a:latin typeface="Austin Cy Roman" panose="02020503070702030403" pitchFamily="18" charset="77"/>
              </a:rPr>
              <a:t>Мероприятия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A6D78-C83E-ACF4-4245-5CD3ACE81889}"/>
              </a:ext>
            </a:extLst>
          </p:cNvPr>
          <p:cNvSpPr txBox="1"/>
          <p:nvPr/>
        </p:nvSpPr>
        <p:spPr bwMode="auto">
          <a:xfrm>
            <a:off x="1151717" y="4777180"/>
            <a:ext cx="989577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100">
                <a:solidFill>
                  <a:srgbClr val="AC9C6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3200" dirty="0">
                <a:solidFill>
                  <a:srgbClr val="143C58"/>
                </a:solidFill>
                <a:latin typeface="Futura Pro Book"/>
              </a:rPr>
              <a:t>Как справляемся уже сейчас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AE16A-17C6-8876-22F9-459BBC96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643" y="4287411"/>
            <a:ext cx="401918" cy="409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19CAF-1324-7CB3-82DB-2CA28B86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3683" y="5888943"/>
            <a:ext cx="483729" cy="493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8F2EE-529F-3BCC-E6B1-5DA889ACD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115305">
            <a:off x="1582753" y="1148107"/>
            <a:ext cx="444770" cy="1022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95874-741C-9C28-A8F8-F6E040715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46242">
            <a:off x="9270318" y="5108479"/>
            <a:ext cx="597891" cy="816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50B9C-77A7-DCAC-EA52-FB76CB817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90591">
            <a:off x="1521189" y="4815964"/>
            <a:ext cx="1252738" cy="1401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5371C-FC16-2222-D5FC-A2409F2E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98901">
            <a:off x="1672936" y="3729174"/>
            <a:ext cx="483729" cy="493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A87F2B-B297-AC67-B9CD-C5F825612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576730">
            <a:off x="10226521" y="3327159"/>
            <a:ext cx="1176420" cy="1628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785BD0-5A44-9C4E-E7FB-FE5444461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918439">
            <a:off x="4219976" y="266800"/>
            <a:ext cx="523821" cy="1203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B7DB96-550F-2064-C2BB-69D5E3B0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113" y="722256"/>
            <a:ext cx="483729" cy="493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2C1C7F-FB64-757B-E8EA-96C7A369B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5469">
            <a:off x="10355298" y="827980"/>
            <a:ext cx="934542" cy="12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2445F-60C4-DF24-0611-ADD13783675E}"/>
              </a:ext>
            </a:extLst>
          </p:cNvPr>
          <p:cNvSpPr txBox="1"/>
          <p:nvPr/>
        </p:nvSpPr>
        <p:spPr bwMode="auto">
          <a:xfrm>
            <a:off x="933938" y="426697"/>
            <a:ext cx="105156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C9D63"/>
                </a:solidFill>
                <a:latin typeface="Futura Pro Book"/>
                <a:ea typeface="+mn-ea"/>
                <a:cs typeface="+mn-cs"/>
              </a:rPr>
              <a:t>Работа с лояльной базой клиентов – источник стабильного дохода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644B612-22BE-3249-4B1E-EAF86E4B1AEF}"/>
              </a:ext>
            </a:extLst>
          </p:cNvPr>
          <p:cNvSpPr txBox="1">
            <a:spLocks/>
          </p:cNvSpPr>
          <p:nvPr/>
        </p:nvSpPr>
        <p:spPr>
          <a:xfrm>
            <a:off x="1525240" y="4103122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23900" marR="0" indent="-2667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1234439" marR="0" indent="-320039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1727199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21844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26416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30988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35560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40132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D98F1-74BC-732A-371E-A9EC67217D3F}"/>
              </a:ext>
            </a:extLst>
          </p:cNvPr>
          <p:cNvSpPr txBox="1"/>
          <p:nvPr/>
        </p:nvSpPr>
        <p:spPr>
          <a:xfrm>
            <a:off x="933938" y="1030791"/>
            <a:ext cx="81973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43C58"/>
                </a:solidFill>
                <a:latin typeface="Futura PT Book" panose="020B0502020204020303" pitchFamily="34" charset="77"/>
              </a:rPr>
              <a:t>Покупатели, уже знакомые с брендом, приносят 10–15% дополнительной выручки ежемесячно за счёт:</a:t>
            </a:r>
            <a:endParaRPr lang="en-US" sz="2400" b="1" dirty="0">
              <a:solidFill>
                <a:srgbClr val="143C58"/>
              </a:solidFill>
              <a:latin typeface="Futura PT Book" panose="020B0502020204020303" pitchFamily="34" charset="77"/>
            </a:endParaRPr>
          </a:p>
          <a:p>
            <a:endParaRPr lang="ru-RU" sz="2400" dirty="0">
              <a:solidFill>
                <a:srgbClr val="143C58"/>
              </a:solidFill>
              <a:latin typeface="Futura PT Book" panose="020B05020202040203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43C58"/>
                </a:solidFill>
                <a:latin typeface="Futura PT Book" panose="020B0502020204020303" pitchFamily="34" charset="77"/>
              </a:rPr>
              <a:t>Персонализированные рассылки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43C58"/>
                </a:solidFill>
                <a:latin typeface="Futura PT Book" panose="020B0502020204020303" pitchFamily="34" charset="77"/>
              </a:rPr>
              <a:t>Бонусная программа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3C58"/>
                </a:solidFill>
                <a:latin typeface="Futura PT Book" panose="020B0502020204020303" pitchFamily="34" charset="77"/>
              </a:rPr>
              <a:t>UPSALE</a:t>
            </a:r>
            <a:r>
              <a:rPr lang="ru-RU" sz="2400" dirty="0">
                <a:solidFill>
                  <a:srgbClr val="143C58"/>
                </a:solidFill>
                <a:latin typeface="Futura PT Book" panose="020B0502020204020303" pitchFamily="34" charset="77"/>
              </a:rPr>
              <a:t> акции</a:t>
            </a:r>
            <a:endParaRPr lang="en-US" sz="2400" dirty="0">
              <a:solidFill>
                <a:srgbClr val="143C58"/>
              </a:solidFill>
              <a:latin typeface="Futura PT Book" panose="020B0502020204020303" pitchFamily="34" charset="77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E4DD311-CFAA-AC30-0A0C-99864EF779DF}"/>
              </a:ext>
            </a:extLst>
          </p:cNvPr>
          <p:cNvSpPr txBox="1">
            <a:spLocks/>
          </p:cNvSpPr>
          <p:nvPr/>
        </p:nvSpPr>
        <p:spPr>
          <a:xfrm>
            <a:off x="933938" y="5233658"/>
            <a:ext cx="5659536" cy="953135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23900" marR="0" indent="-2667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1234439" marR="0" indent="-320039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1727199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21844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26416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30988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35560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40132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AC9D63"/>
                </a:solidFill>
                <a:latin typeface="Futura Pro Book"/>
              </a:rPr>
              <a:t> Увеличение </a:t>
            </a:r>
            <a:r>
              <a:rPr lang="en-US" sz="2400" dirty="0">
                <a:solidFill>
                  <a:srgbClr val="AC9D63"/>
                </a:solidFill>
                <a:latin typeface="Futura Pro Book"/>
              </a:rPr>
              <a:t>retention </a:t>
            </a:r>
            <a:r>
              <a:rPr lang="ru-RU" sz="2400" b="1" dirty="0">
                <a:solidFill>
                  <a:srgbClr val="AC9D63"/>
                </a:solidFill>
                <a:latin typeface="Futura Pro Book"/>
              </a:rPr>
              <a:t>х1.4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AC9D63"/>
                </a:solidFill>
                <a:latin typeface="Futura Pro Book"/>
              </a:rPr>
              <a:t> Рост числа новых покупателей </a:t>
            </a:r>
            <a:r>
              <a:rPr lang="ru-RU" sz="2400" b="1" dirty="0">
                <a:solidFill>
                  <a:srgbClr val="AC9D63"/>
                </a:solidFill>
                <a:latin typeface="Futura Pro Book"/>
              </a:rPr>
              <a:t>х2</a:t>
            </a:r>
            <a:endParaRPr lang="en-US" sz="2400" b="1" dirty="0">
              <a:solidFill>
                <a:srgbClr val="AC9D63"/>
              </a:solidFill>
              <a:latin typeface="Futura Pro Book"/>
            </a:endParaRPr>
          </a:p>
        </p:txBody>
      </p:sp>
      <p:grpSp>
        <p:nvGrpSpPr>
          <p:cNvPr id="15" name="Группа 8">
            <a:extLst>
              <a:ext uri="{FF2B5EF4-FFF2-40B4-BE49-F238E27FC236}">
                <a16:creationId xmlns:a16="http://schemas.microsoft.com/office/drawing/2014/main" id="{949DD79B-D863-B594-E24B-35464929E1B1}"/>
              </a:ext>
            </a:extLst>
          </p:cNvPr>
          <p:cNvGrpSpPr/>
          <p:nvPr/>
        </p:nvGrpSpPr>
        <p:grpSpPr>
          <a:xfrm>
            <a:off x="6086963" y="2878976"/>
            <a:ext cx="5362575" cy="1590675"/>
            <a:chOff x="471140" y="2633662"/>
            <a:chExt cx="5362575" cy="1590675"/>
          </a:xfrm>
        </p:grpSpPr>
        <p:pic>
          <p:nvPicPr>
            <p:cNvPr id="16" name="Рисунок 5">
              <a:extLst>
                <a:ext uri="{FF2B5EF4-FFF2-40B4-BE49-F238E27FC236}">
                  <a16:creationId xmlns:a16="http://schemas.microsoft.com/office/drawing/2014/main" id="{34442F20-1D8F-2DE4-EDBA-9CE7E98ED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140" y="2633662"/>
              <a:ext cx="2705100" cy="1590675"/>
            </a:xfrm>
            <a:prstGeom prst="rect">
              <a:avLst/>
            </a:prstGeom>
          </p:spPr>
        </p:pic>
        <p:pic>
          <p:nvPicPr>
            <p:cNvPr id="17" name="Рисунок 7">
              <a:extLst>
                <a:ext uri="{FF2B5EF4-FFF2-40B4-BE49-F238E27FC236}">
                  <a16:creationId xmlns:a16="http://schemas.microsoft.com/office/drawing/2014/main" id="{904EECAB-A754-5336-CE4E-05195E9C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6240" y="2662237"/>
              <a:ext cx="2657475" cy="15621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A548F80-C945-D4AB-EFDD-105FD28F7AAF}"/>
              </a:ext>
            </a:extLst>
          </p:cNvPr>
          <p:cNvSpPr txBox="1"/>
          <p:nvPr/>
        </p:nvSpPr>
        <p:spPr>
          <a:xfrm>
            <a:off x="6488699" y="4615289"/>
            <a:ext cx="451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185F4"/>
                </a:solidFill>
                <a:latin typeface="Futura Pro Book"/>
              </a:rPr>
              <a:t>Пример разового запуска по лояльной базе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3FF15D-77C2-62F0-0558-42EDFE91E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1882">
            <a:off x="3453600" y="3312978"/>
            <a:ext cx="1404801" cy="19440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09CCA4-F786-FAED-423D-C7A286ECB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5714">
            <a:off x="9535384" y="1309609"/>
            <a:ext cx="538820" cy="12382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A7B8EC-9437-6A55-D90D-8A03687BD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6246">
            <a:off x="10477030" y="5255137"/>
            <a:ext cx="53882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2040565-7171-4457-BF85-DC4CBCB66CA1}"/>
              </a:ext>
            </a:extLst>
          </p:cNvPr>
          <p:cNvSpPr/>
          <p:nvPr/>
        </p:nvSpPr>
        <p:spPr bwMode="auto">
          <a:xfrm>
            <a:off x="933938" y="5268406"/>
            <a:ext cx="10699262" cy="1096711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2445F-60C4-DF24-0611-ADD13783675E}"/>
              </a:ext>
            </a:extLst>
          </p:cNvPr>
          <p:cNvSpPr txBox="1"/>
          <p:nvPr/>
        </p:nvSpPr>
        <p:spPr bwMode="auto">
          <a:xfrm>
            <a:off x="933938" y="426697"/>
            <a:ext cx="1051560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C9D63"/>
                </a:solidFill>
                <a:latin typeface="Futura Pro Book"/>
                <a:ea typeface="+mn-ea"/>
                <a:cs typeface="+mn-cs"/>
              </a:rPr>
              <a:t>Медийные кампании + сезонные активности = </a:t>
            </a:r>
            <a:br>
              <a:rPr lang="ru-RU" sz="2800" b="1" dirty="0">
                <a:solidFill>
                  <a:srgbClr val="AC9D63"/>
                </a:solidFill>
                <a:latin typeface="Futura Pro Book"/>
                <a:ea typeface="+mn-ea"/>
                <a:cs typeface="+mn-cs"/>
              </a:rPr>
            </a:br>
            <a:r>
              <a:rPr lang="ru-RU" sz="2800" b="1" dirty="0">
                <a:solidFill>
                  <a:srgbClr val="143C58"/>
                </a:solidFill>
                <a:latin typeface="Futura Pro Book"/>
                <a:ea typeface="+mn-ea"/>
                <a:cs typeface="+mn-cs"/>
              </a:rPr>
              <a:t>максимальная конверсия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644B612-22BE-3249-4B1E-EAF86E4B1AEF}"/>
              </a:ext>
            </a:extLst>
          </p:cNvPr>
          <p:cNvSpPr txBox="1">
            <a:spLocks/>
          </p:cNvSpPr>
          <p:nvPr/>
        </p:nvSpPr>
        <p:spPr>
          <a:xfrm>
            <a:off x="1525240" y="4103122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23900" marR="0" indent="-2667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1234439" marR="0" indent="-320039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3pPr>
            <a:lvl4pPr marL="1727199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4pPr>
            <a:lvl5pPr marL="21844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5pPr>
            <a:lvl6pPr marL="26416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6pPr>
            <a:lvl7pPr marL="30988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7pPr>
            <a:lvl8pPr marL="35560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8pPr>
            <a:lvl9pPr marL="4013200" marR="0" indent="-355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defRPr sz="2800" b="0" i="0" u="none" strike="noStrike" cap="none" spc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117D5-158A-5F97-2C6F-987C2536E2B6}"/>
              </a:ext>
            </a:extLst>
          </p:cNvPr>
          <p:cNvSpPr txBox="1"/>
          <p:nvPr/>
        </p:nvSpPr>
        <p:spPr bwMode="auto">
          <a:xfrm>
            <a:off x="933938" y="1701297"/>
            <a:ext cx="10515600" cy="109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Охват вырос на 18% за счёт баннерных кампаний на главной странице, в поиске и категориях.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CTR увеличился с 0,5% до 2,8%, благодаря тестированию креативов и таргетинга.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Продвижение</a:t>
            </a:r>
            <a:r>
              <a:rPr lang="en-US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по категориям, сегментам дало +28% к выручке.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D54CA90-6971-C208-14F0-6B3B8685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528">
            <a:off x="1073343" y="3556778"/>
            <a:ext cx="2415445" cy="10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4126782-9CEC-652B-0C65-B57A1563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528">
            <a:off x="2935261" y="3603413"/>
            <a:ext cx="2398605" cy="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A20D7B60-91BF-92CC-DB6F-24772C9A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528">
            <a:off x="4991364" y="3592652"/>
            <a:ext cx="2408401" cy="10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D3599D9A-F404-0507-2844-AC0769DB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528">
            <a:off x="6936647" y="3603413"/>
            <a:ext cx="2398604" cy="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7B2ACAE2-1471-886E-5034-E3F31640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528">
            <a:off x="9266296" y="3593684"/>
            <a:ext cx="2415448" cy="1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F6A0F0C-5344-202E-CADB-B47B0337CF13}"/>
              </a:ext>
            </a:extLst>
          </p:cNvPr>
          <p:cNvSpPr txBox="1"/>
          <p:nvPr/>
        </p:nvSpPr>
        <p:spPr>
          <a:xfrm>
            <a:off x="933937" y="5452998"/>
            <a:ext cx="1069926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ru-RU" sz="2400" b="1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ВАЖНО: </a:t>
            </a:r>
            <a:r>
              <a:rPr lang="ru-RU" sz="2400" b="1" dirty="0">
                <a:solidFill>
                  <a:srgbClr val="AC9D63"/>
                </a:solidFill>
                <a:latin typeface="Futura Pro Book"/>
                <a:ea typeface="+mj-ea"/>
                <a:cs typeface="+mj-cs"/>
              </a:rPr>
              <a:t>Размещать самую важную информацию и брендинг на первых кадрах лаконично и понятно. Решать боль потребителя.</a:t>
            </a:r>
          </a:p>
        </p:txBody>
      </p:sp>
    </p:spTree>
    <p:extLst>
      <p:ext uri="{BB962C8B-B14F-4D97-AF65-F5344CB8AC3E}">
        <p14:creationId xmlns:p14="http://schemas.microsoft.com/office/powerpoint/2010/main" val="415974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2445F-60C4-DF24-0611-ADD13783675E}"/>
              </a:ext>
            </a:extLst>
          </p:cNvPr>
          <p:cNvSpPr txBox="1"/>
          <p:nvPr/>
        </p:nvSpPr>
        <p:spPr bwMode="auto">
          <a:xfrm>
            <a:off x="933938" y="426697"/>
            <a:ext cx="105156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C9D63"/>
                </a:solidFill>
                <a:latin typeface="Futura Pro Book"/>
              </a:rPr>
              <a:t>Влияние акций на продажи: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4B494-62F0-A8D5-4EA2-C993A7B5D3A4}"/>
              </a:ext>
            </a:extLst>
          </p:cNvPr>
          <p:cNvSpPr txBox="1"/>
          <p:nvPr/>
        </p:nvSpPr>
        <p:spPr bwMode="auto">
          <a:xfrm>
            <a:off x="933938" y="5519121"/>
            <a:ext cx="10902462" cy="739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rgbClr val="143C58"/>
                </a:solidFill>
                <a:latin typeface="Futura PT Book" panose="020B0502020204020303" pitchFamily="34" charset="77"/>
              </a:rPr>
              <a:t>Вывод: </a:t>
            </a:r>
            <a:r>
              <a:rPr lang="ru-RU" sz="2400" dirty="0">
                <a:solidFill>
                  <a:srgbClr val="143C58"/>
                </a:solidFill>
                <a:latin typeface="Futura PT Book" panose="020B0502020204020303" pitchFamily="34" charset="77"/>
              </a:rPr>
              <a:t>маркетплейс – это про активное управление спросом. Грамотное применение акций – ключ к росту и увеличению доли рынка.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B849B-616C-5033-8288-44B602C34A6C}"/>
              </a:ext>
            </a:extLst>
          </p:cNvPr>
          <p:cNvSpPr txBox="1"/>
          <p:nvPr/>
        </p:nvSpPr>
        <p:spPr bwMode="auto">
          <a:xfrm>
            <a:off x="933938" y="4866083"/>
            <a:ext cx="105156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C9D63"/>
                </a:solidFill>
                <a:latin typeface="Futura Pro Book"/>
              </a:rPr>
              <a:t>Простые механики работают лучше сложных скидочных схем.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DED72-DEDD-A3C7-0A8D-5774171D079A}"/>
              </a:ext>
            </a:extLst>
          </p:cNvPr>
          <p:cNvSpPr txBox="1"/>
          <p:nvPr/>
        </p:nvSpPr>
        <p:spPr bwMode="auto">
          <a:xfrm>
            <a:off x="966176" y="1053205"/>
            <a:ext cx="4659924" cy="3671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Запуск собственных промо-механик </a:t>
            </a:r>
            <a:r>
              <a:rPr lang="ru-RU" sz="1600" b="1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(2=1, 3=2 и др.) </a:t>
            </a: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даёт ощутимый рост продаж.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В отдельных случаях мы достигли увеличения </a:t>
            </a:r>
            <a:r>
              <a:rPr lang="ru-RU" sz="1600" b="1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более чем в 2 раза (+109%)</a:t>
            </a: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, подтверждая, что акции – мощный инструмент.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Акции не только стимулируют всплеск, но и повышают базовый уровень продаж.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После завершения промо спрос остаётся </a:t>
            </a:r>
            <a:r>
              <a:rPr lang="ru-RU" sz="1600" b="1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на 20-30% </a:t>
            </a: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выше, что говорит о долгосрочном эффекте вовлечения покупателей.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Чем более простая и выгодная механика – тем выше отдача.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3C58"/>
                </a:solidFill>
                <a:latin typeface="Futura Pro Book"/>
                <a:ea typeface="+mj-ea"/>
                <a:cs typeface="+mj-cs"/>
              </a:rPr>
              <a:t>Чем понятнее условия для покупателя, тем активнее он реагирует. </a:t>
            </a:r>
          </a:p>
        </p:txBody>
      </p:sp>
      <p:graphicFrame>
        <p:nvGraphicFramePr>
          <p:cNvPr id="12" name="Диаграмма 6">
            <a:extLst>
              <a:ext uri="{FF2B5EF4-FFF2-40B4-BE49-F238E27FC236}">
                <a16:creationId xmlns:a16="http://schemas.microsoft.com/office/drawing/2014/main" id="{B696AEB0-7F56-C4F5-27F8-DC5F034D9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18606"/>
              </p:ext>
            </p:extLst>
          </p:nvPr>
        </p:nvGraphicFramePr>
        <p:xfrm>
          <a:off x="5897059" y="1091597"/>
          <a:ext cx="5552479" cy="347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73D4AE5-6675-79DA-0EE7-E4BCF54C1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1927">
            <a:off x="10338893" y="627456"/>
            <a:ext cx="53882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87938"/>
      </p:ext>
    </p:extLst>
  </p:cSld>
  <p:clrMapOvr>
    <a:masterClrMapping/>
  </p:clrMapOvr>
</p:sld>
</file>

<file path=ppt/theme/theme1.xml><?xml version="1.0" encoding="utf-8"?>
<a:theme xmlns:a="http://schemas.openxmlformats.org/drawingml/2006/main" name="7_Тема Office">
  <a:themeElements>
    <a:clrScheme name="Natura Siberica 1">
      <a:dk1>
        <a:srgbClr val="000000"/>
      </a:dk1>
      <a:lt1>
        <a:srgbClr val="FFFFFF"/>
      </a:lt1>
      <a:dk2>
        <a:srgbClr val="153C58"/>
      </a:dk2>
      <a:lt2>
        <a:srgbClr val="5C7E96"/>
      </a:lt2>
      <a:accent1>
        <a:srgbClr val="803232"/>
      </a:accent1>
      <a:accent2>
        <a:srgbClr val="AC9C63"/>
      </a:accent2>
      <a:accent3>
        <a:srgbClr val="EDE7D2"/>
      </a:accent3>
      <a:accent4>
        <a:srgbClr val="468164"/>
      </a:accent4>
      <a:accent5>
        <a:srgbClr val="D6E0E7"/>
      </a:accent5>
      <a:accent6>
        <a:srgbClr val="D7E7D6"/>
      </a:accent6>
      <a:hlink>
        <a:srgbClr val="EEEEEE"/>
      </a:hlink>
      <a:folHlink>
        <a:srgbClr val="CB4C57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tura Siberica 1">
    <a:dk1>
      <a:srgbClr val="000000"/>
    </a:dk1>
    <a:lt1>
      <a:srgbClr val="FFFFFF"/>
    </a:lt1>
    <a:dk2>
      <a:srgbClr val="153C58"/>
    </a:dk2>
    <a:lt2>
      <a:srgbClr val="5C7E96"/>
    </a:lt2>
    <a:accent1>
      <a:srgbClr val="803232"/>
    </a:accent1>
    <a:accent2>
      <a:srgbClr val="AC9C63"/>
    </a:accent2>
    <a:accent3>
      <a:srgbClr val="EDE7D2"/>
    </a:accent3>
    <a:accent4>
      <a:srgbClr val="468164"/>
    </a:accent4>
    <a:accent5>
      <a:srgbClr val="D6E0E7"/>
    </a:accent5>
    <a:accent6>
      <a:srgbClr val="D7E7D6"/>
    </a:accent6>
    <a:hlink>
      <a:srgbClr val="EEEEEE"/>
    </a:hlink>
    <a:folHlink>
      <a:srgbClr val="CB4C5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677</Words>
  <Application>Microsoft Macintosh PowerPoint</Application>
  <DocSecurity>0</DocSecurity>
  <PresentationFormat>Widescreen</PresentationFormat>
  <Paragraphs>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Austin Cy Roman</vt:lpstr>
      <vt:lpstr>Calibri</vt:lpstr>
      <vt:lpstr>Futura Pro Book</vt:lpstr>
      <vt:lpstr>Futura PT Book</vt:lpstr>
      <vt:lpstr>Helvetica</vt:lpstr>
      <vt:lpstr>Wingdings</vt:lpstr>
      <vt:lpstr>7_Тема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Задорина Анастасия</dc:creator>
  <cp:keywords/>
  <dc:description/>
  <cp:lastModifiedBy>Alexander Lukin</cp:lastModifiedBy>
  <cp:revision>151</cp:revision>
  <dcterms:created xsi:type="dcterms:W3CDTF">2023-07-25T19:16:55Z</dcterms:created>
  <dcterms:modified xsi:type="dcterms:W3CDTF">2025-03-19T12:13:00Z</dcterms:modified>
  <cp:category/>
  <dc:identifier/>
  <cp:contentStatus/>
  <dc:language/>
  <cp:version/>
</cp:coreProperties>
</file>