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7" r:id="rId4"/>
    <p:sldMasterId id="214748369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5143500" cx="9144000"/>
  <p:notesSz cx="6858000" cy="9144000"/>
  <p:embeddedFontLst>
    <p:embeddedFont>
      <p:font typeface="Montserrat SemiBold"/>
      <p:regular r:id="rId13"/>
      <p:bold r:id="rId14"/>
      <p:italic r:id="rId15"/>
      <p:boldItalic r:id="rId16"/>
    </p:embeddedFont>
    <p:embeddedFont>
      <p:font typeface="Montserrat"/>
      <p:regular r:id="rId17"/>
      <p:bold r:id="rId18"/>
      <p:italic r:id="rId19"/>
      <p:boldItalic r:id="rId20"/>
    </p:embeddedFont>
    <p:embeddedFont>
      <p:font typeface="Montserrat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22" Type="http://schemas.openxmlformats.org/officeDocument/2006/relationships/font" Target="fonts/MontserratMedium-bold.fntdata"/><Relationship Id="rId21" Type="http://schemas.openxmlformats.org/officeDocument/2006/relationships/font" Target="fonts/MontserratMedium-regular.fntdata"/><Relationship Id="rId24" Type="http://schemas.openxmlformats.org/officeDocument/2006/relationships/font" Target="fonts/MontserratMedium-boldItalic.fntdata"/><Relationship Id="rId23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MontserratSemiBold-regular.fntdata"/><Relationship Id="rId12" Type="http://schemas.openxmlformats.org/officeDocument/2006/relationships/slide" Target="slides/slide6.xml"/><Relationship Id="rId15" Type="http://schemas.openxmlformats.org/officeDocument/2006/relationships/font" Target="fonts/MontserratSemiBold-italic.fntdata"/><Relationship Id="rId14" Type="http://schemas.openxmlformats.org/officeDocument/2006/relationships/font" Target="fonts/MontserratSemiBold-bold.fntdata"/><Relationship Id="rId17" Type="http://schemas.openxmlformats.org/officeDocument/2006/relationships/font" Target="fonts/Montserrat-regular.fntdata"/><Relationship Id="rId16" Type="http://schemas.openxmlformats.org/officeDocument/2006/relationships/font" Target="fonts/MontserratSemiBold-boldItalic.fntdata"/><Relationship Id="rId19" Type="http://schemas.openxmlformats.org/officeDocument/2006/relationships/font" Target="fonts/Montserrat-italic.fntdata"/><Relationship Id="rId1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e9ca815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3e9ca815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4255be1e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4255be1e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4255be1e6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e4255be1e6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e9ca81521_4_1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3e9ca81521_4_1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1799af1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41799af1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4255be1e6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e4255be1e6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gif"/><Relationship Id="rId3" Type="http://schemas.openxmlformats.org/officeDocument/2006/relationships/image" Target="../media/image2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" type="title">
  <p:cSld name="TITLE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525" y="4636550"/>
            <a:ext cx="574449" cy="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OX">
  <p:cSld name="TITLE_1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6"/>
          <p:cNvSpPr txBox="1"/>
          <p:nvPr>
            <p:ph type="ctrTitle"/>
          </p:nvPr>
        </p:nvSpPr>
        <p:spPr>
          <a:xfrm>
            <a:off x="360000" y="1219600"/>
            <a:ext cx="5233500" cy="21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  <a:defRPr sz="4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pic>
        <p:nvPicPr>
          <p:cNvPr id="62" name="Google Shape;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00" y="605152"/>
            <a:ext cx="930751" cy="3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/>
          <p:nvPr/>
        </p:nvSpPr>
        <p:spPr>
          <a:xfrm>
            <a:off x="0" y="0"/>
            <a:ext cx="358500" cy="5152500"/>
          </a:xfrm>
          <a:prstGeom prst="rect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7"/>
          <p:cNvSpPr txBox="1"/>
          <p:nvPr>
            <p:ph type="ctrTitle"/>
          </p:nvPr>
        </p:nvSpPr>
        <p:spPr>
          <a:xfrm>
            <a:off x="764100" y="1833474"/>
            <a:ext cx="68028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subTitle"/>
          </p:nvPr>
        </p:nvSpPr>
        <p:spPr>
          <a:xfrm>
            <a:off x="1053600" y="2569263"/>
            <a:ext cx="6360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" name="Google Shape;67;p17"/>
          <p:cNvSpPr/>
          <p:nvPr/>
        </p:nvSpPr>
        <p:spPr>
          <a:xfrm flipH="1" rot="10800000">
            <a:off x="893957" y="2724362"/>
            <a:ext cx="168300" cy="168300"/>
          </a:xfrm>
          <a:prstGeom prst="rtTriangle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1049" y="4602048"/>
            <a:ext cx="574450" cy="21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1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bg>
      <p:bgPr>
        <a:solidFill>
          <a:schemeClr val="dk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ctrTitle"/>
          </p:nvPr>
        </p:nvSpPr>
        <p:spPr>
          <a:xfrm>
            <a:off x="618300" y="1942950"/>
            <a:ext cx="4000500" cy="12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1" type="subTitle"/>
          </p:nvPr>
        </p:nvSpPr>
        <p:spPr>
          <a:xfrm>
            <a:off x="4977800" y="1942950"/>
            <a:ext cx="3807600" cy="12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8"/>
          <p:cNvSpPr/>
          <p:nvPr/>
        </p:nvSpPr>
        <p:spPr>
          <a:xfrm flipH="1" rot="10800000">
            <a:off x="450007" y="2133637"/>
            <a:ext cx="168300" cy="168300"/>
          </a:xfrm>
          <a:prstGeom prst="rtTriangle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1049" y="4602048"/>
            <a:ext cx="574450" cy="21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1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ctrTitle"/>
          </p:nvPr>
        </p:nvSpPr>
        <p:spPr>
          <a:xfrm>
            <a:off x="360000" y="360000"/>
            <a:ext cx="84255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pic>
        <p:nvPicPr>
          <p:cNvPr id="76" name="Google Shape;7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525" y="4636550"/>
            <a:ext cx="574449" cy="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60000" y="1380900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618300" y="15753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20"/>
          <p:cNvSpPr txBox="1"/>
          <p:nvPr>
            <p:ph type="ctrTitle"/>
          </p:nvPr>
        </p:nvSpPr>
        <p:spPr>
          <a:xfrm>
            <a:off x="360000" y="360000"/>
            <a:ext cx="84255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81" name="Google Shape;81;p20"/>
          <p:cNvSpPr/>
          <p:nvPr/>
        </p:nvSpPr>
        <p:spPr>
          <a:xfrm flipH="1" rot="10800000">
            <a:off x="450007" y="1581549"/>
            <a:ext cx="168300" cy="168300"/>
          </a:xfrm>
          <a:prstGeom prst="rtTriangle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0"/>
          <p:cNvSpPr/>
          <p:nvPr/>
        </p:nvSpPr>
        <p:spPr>
          <a:xfrm flipH="1" rot="10800000">
            <a:off x="450007" y="2374949"/>
            <a:ext cx="168300" cy="168300"/>
          </a:xfrm>
          <a:prstGeom prst="rtTriangle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0"/>
          <p:cNvSpPr/>
          <p:nvPr/>
        </p:nvSpPr>
        <p:spPr>
          <a:xfrm flipH="1" rot="10800000">
            <a:off x="450007" y="3168349"/>
            <a:ext cx="168300" cy="168300"/>
          </a:xfrm>
          <a:prstGeom prst="rtTriangle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525" y="4636550"/>
            <a:ext cx="574449" cy="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>
            <p:ph idx="2" type="body"/>
          </p:nvPr>
        </p:nvSpPr>
        <p:spPr>
          <a:xfrm>
            <a:off x="618300" y="2371850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Google Shape;86;p20"/>
          <p:cNvSpPr txBox="1"/>
          <p:nvPr>
            <p:ph idx="3" type="body"/>
          </p:nvPr>
        </p:nvSpPr>
        <p:spPr>
          <a:xfrm>
            <a:off x="618300" y="3168363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525" y="4636550"/>
            <a:ext cx="574449" cy="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1"/>
          <p:cNvSpPr txBox="1"/>
          <p:nvPr>
            <p:ph type="ctrTitle"/>
          </p:nvPr>
        </p:nvSpPr>
        <p:spPr>
          <a:xfrm>
            <a:off x="360000" y="1976550"/>
            <a:ext cx="382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" type="subTitle"/>
          </p:nvPr>
        </p:nvSpPr>
        <p:spPr>
          <a:xfrm>
            <a:off x="4442500" y="2098584"/>
            <a:ext cx="4343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ctrTitle"/>
          </p:nvPr>
        </p:nvSpPr>
        <p:spPr>
          <a:xfrm>
            <a:off x="360000" y="360000"/>
            <a:ext cx="84255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subTitle"/>
          </p:nvPr>
        </p:nvSpPr>
        <p:spPr>
          <a:xfrm>
            <a:off x="360000" y="1457100"/>
            <a:ext cx="5397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2" type="body"/>
          </p:nvPr>
        </p:nvSpPr>
        <p:spPr>
          <a:xfrm>
            <a:off x="360000" y="1850700"/>
            <a:ext cx="84255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04800" lvl="2" marL="1371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04800" lvl="3" marL="1828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04800" lvl="6" marL="3200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04800" lvl="7" marL="3657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04800" lvl="8" marL="4114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95" name="Google Shape;9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525" y="4636550"/>
            <a:ext cx="574449" cy="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ctrTitle"/>
          </p:nvPr>
        </p:nvSpPr>
        <p:spPr>
          <a:xfrm>
            <a:off x="360000" y="1976550"/>
            <a:ext cx="37350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id="98" name="Google Shape;9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0525" y="4636550"/>
            <a:ext cx="574449" cy="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/>
          <p:nvPr/>
        </p:nvSpPr>
        <p:spPr>
          <a:xfrm>
            <a:off x="0" y="0"/>
            <a:ext cx="358500" cy="5152500"/>
          </a:xfrm>
          <a:prstGeom prst="rect">
            <a:avLst/>
          </a:prstGeom>
          <a:solidFill>
            <a:srgbClr val="F6C5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4"/>
          <p:cNvSpPr txBox="1"/>
          <p:nvPr>
            <p:ph type="ctrTitle"/>
          </p:nvPr>
        </p:nvSpPr>
        <p:spPr>
          <a:xfrm>
            <a:off x="764100" y="1947450"/>
            <a:ext cx="5736300" cy="12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2" name="Google Shape;10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1049" y="4602048"/>
            <a:ext cx="574450" cy="21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1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9" name="Google Shape;109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 1">
  <p:cSld name="TITLE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311700" y="1545075"/>
            <a:ext cx="8355600" cy="14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None/>
              <a:defRPr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subTitle"/>
          </p:nvPr>
        </p:nvSpPr>
        <p:spPr>
          <a:xfrm>
            <a:off x="420150" y="935125"/>
            <a:ext cx="2209200" cy="413400"/>
          </a:xfrm>
          <a:prstGeom prst="rect">
            <a:avLst/>
          </a:prstGeom>
          <a:solidFill>
            <a:srgbClr val="DD3842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4" name="Google Shape;114;p27"/>
          <p:cNvSpPr txBox="1"/>
          <p:nvPr>
            <p:ph idx="2" type="body"/>
          </p:nvPr>
        </p:nvSpPr>
        <p:spPr>
          <a:xfrm>
            <a:off x="2575150" y="3022275"/>
            <a:ext cx="59160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1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/>
          <p:nvPr>
            <p:ph type="title"/>
          </p:nvPr>
        </p:nvSpPr>
        <p:spPr>
          <a:xfrm>
            <a:off x="311700" y="1545075"/>
            <a:ext cx="8355600" cy="14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None/>
              <a:defRPr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17" name="Google Shape;117;p28"/>
          <p:cNvSpPr txBox="1"/>
          <p:nvPr>
            <p:ph idx="1" type="subTitle"/>
          </p:nvPr>
        </p:nvSpPr>
        <p:spPr>
          <a:xfrm>
            <a:off x="420150" y="935125"/>
            <a:ext cx="2209200" cy="413400"/>
          </a:xfrm>
          <a:prstGeom prst="rect">
            <a:avLst/>
          </a:prstGeom>
          <a:solidFill>
            <a:srgbClr val="DD3842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8" name="Google Shape;118;p28"/>
          <p:cNvSpPr txBox="1"/>
          <p:nvPr>
            <p:ph idx="2" type="body"/>
          </p:nvPr>
        </p:nvSpPr>
        <p:spPr>
          <a:xfrm>
            <a:off x="2575150" y="3022275"/>
            <a:ext cx="59160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 1">
  <p:cSld name="TITLE_1_2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1" name="Google Shape;12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3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5" name="Google Shape;125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6" name="Google Shape;12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 2">
  <p:cSld name="TITLE_1_3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/>
          <p:nvPr>
            <p:ph type="title"/>
          </p:nvPr>
        </p:nvSpPr>
        <p:spPr>
          <a:xfrm>
            <a:off x="311700" y="1545075"/>
            <a:ext cx="8355600" cy="14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None/>
              <a:defRPr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29" name="Google Shape;129;p31"/>
          <p:cNvSpPr txBox="1"/>
          <p:nvPr>
            <p:ph idx="1" type="subTitle"/>
          </p:nvPr>
        </p:nvSpPr>
        <p:spPr>
          <a:xfrm>
            <a:off x="420150" y="935125"/>
            <a:ext cx="2209200" cy="413400"/>
          </a:xfrm>
          <a:prstGeom prst="rect">
            <a:avLst/>
          </a:prstGeom>
          <a:solidFill>
            <a:srgbClr val="DD3842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0" name="Google Shape;130;p31"/>
          <p:cNvSpPr txBox="1"/>
          <p:nvPr>
            <p:ph idx="2" type="body"/>
          </p:nvPr>
        </p:nvSpPr>
        <p:spPr>
          <a:xfrm>
            <a:off x="2575150" y="3022275"/>
            <a:ext cx="59160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3" name="Google Shape;133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4" name="Google Shape;13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7" name="Google Shape;137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8" name="Google Shape;13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 3">
  <p:cSld name="TITLE_1_4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/>
          <p:nvPr>
            <p:ph type="title"/>
          </p:nvPr>
        </p:nvSpPr>
        <p:spPr>
          <a:xfrm>
            <a:off x="311700" y="1545075"/>
            <a:ext cx="8355600" cy="14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None/>
              <a:defRPr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41" name="Google Shape;141;p34"/>
          <p:cNvSpPr txBox="1"/>
          <p:nvPr>
            <p:ph idx="1" type="subTitle"/>
          </p:nvPr>
        </p:nvSpPr>
        <p:spPr>
          <a:xfrm>
            <a:off x="420150" y="935125"/>
            <a:ext cx="2209200" cy="413400"/>
          </a:xfrm>
          <a:prstGeom prst="rect">
            <a:avLst/>
          </a:prstGeom>
          <a:solidFill>
            <a:srgbClr val="DD3842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2" name="Google Shape;142;p34"/>
          <p:cNvSpPr txBox="1"/>
          <p:nvPr>
            <p:ph idx="2" type="body"/>
          </p:nvPr>
        </p:nvSpPr>
        <p:spPr>
          <a:xfrm>
            <a:off x="2575150" y="3022275"/>
            <a:ext cx="59160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5" name="Google Shape;145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6" name="Google Shape;14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9" name="Google Shape;149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0" name="Google Shape;15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8">
  <p:cSld name="TITLE_8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3" name="Google Shape;153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4" name="Google Shape;15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 4">
  <p:cSld name="TITLE_1_5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/>
          <p:nvPr>
            <p:ph type="title"/>
          </p:nvPr>
        </p:nvSpPr>
        <p:spPr>
          <a:xfrm>
            <a:off x="311700" y="1545075"/>
            <a:ext cx="8355600" cy="14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None/>
              <a:defRPr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57" name="Google Shape;157;p38"/>
          <p:cNvSpPr txBox="1"/>
          <p:nvPr>
            <p:ph idx="1" type="subTitle"/>
          </p:nvPr>
        </p:nvSpPr>
        <p:spPr>
          <a:xfrm>
            <a:off x="420150" y="935125"/>
            <a:ext cx="2209200" cy="413400"/>
          </a:xfrm>
          <a:prstGeom prst="rect">
            <a:avLst/>
          </a:prstGeom>
          <a:solidFill>
            <a:srgbClr val="DD3842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8" name="Google Shape;158;p38"/>
          <p:cNvSpPr txBox="1"/>
          <p:nvPr>
            <p:ph idx="2" type="body"/>
          </p:nvPr>
        </p:nvSpPr>
        <p:spPr>
          <a:xfrm>
            <a:off x="2575150" y="3022275"/>
            <a:ext cx="59160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1" name="Google Shape;161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2" name="Google Shape;16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0">
  <p:cSld name="TITLE_10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5" name="Google Shape;165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6" name="Google Shape;16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1">
  <p:cSld name="TITLE_1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9" name="Google Shape;169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0" name="Google Shape;17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73" name="Google Shape;173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" name="Google Shape;17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 showMasterSp="0">
  <p:cSld name="TITLE_AND_BODY_4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8" name="Google Shape;17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">
  <p:cSld name="TITLE_AND_BODY_5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81" name="Google Shape;18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2">
  <p:cSld name="TITLE_12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5" name="Google Shape;185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6" name="Google Shape;18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3">
  <p:cSld name="TITLE_13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9" name="Google Shape;189;p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0" name="Google Shape;19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4">
  <p:cSld name="TITLE_14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3" name="Google Shape;193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4" name="Google Shape;19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5">
  <p:cSld name="TITLE_15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7" name="Google Shape;197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8" name="Google Shape;19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01" name="Google Shape;201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2" name="Google Shape;20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6">
  <p:cSld name="TITLE_16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6" name="Google Shape;206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7" name="Google Shape;20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27.xml"/><Relationship Id="rId37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38" Type="http://schemas.openxmlformats.org/officeDocument/2006/relationships/theme" Target="../theme/theme3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60000" y="360000"/>
            <a:ext cx="84255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i="0" sz="2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60000" y="1368600"/>
            <a:ext cx="84255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27">
          <p15:clr>
            <a:srgbClr val="E46962"/>
          </p15:clr>
        </p15:guide>
        <p15:guide id="2" orient="horz" pos="227">
          <p15:clr>
            <a:srgbClr val="E46962"/>
          </p15:clr>
        </p15:guide>
        <p15:guide id="3" orient="horz" pos="3014">
          <p15:clr>
            <a:srgbClr val="E46962"/>
          </p15:clr>
        </p15:guide>
        <p15:guide id="4" pos="5534">
          <p15:clr>
            <a:srgbClr val="E46962"/>
          </p15:clr>
        </p15:guide>
        <p15:guide id="5" pos="28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31.gif"/><Relationship Id="rId7" Type="http://schemas.openxmlformats.org/officeDocument/2006/relationships/image" Target="../media/image27.gif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10.jpg"/><Relationship Id="rId7" Type="http://schemas.openxmlformats.org/officeDocument/2006/relationships/image" Target="../media/image1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22.gif"/><Relationship Id="rId6" Type="http://schemas.openxmlformats.org/officeDocument/2006/relationships/image" Target="../media/image29.gif"/><Relationship Id="rId7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hyperlink" Target="https://vk.cc/cEznnq" TargetMode="External"/><Relationship Id="rId6" Type="http://schemas.openxmlformats.org/officeDocument/2006/relationships/image" Target="../media/image28.png"/><Relationship Id="rId7" Type="http://schemas.openxmlformats.org/officeDocument/2006/relationships/hyperlink" Target="https://vk.cc/cEVn6M" TargetMode="External"/><Relationship Id="rId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3875" y="-505625"/>
            <a:ext cx="10249876" cy="771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2"/>
          <p:cNvSpPr txBox="1"/>
          <p:nvPr/>
        </p:nvSpPr>
        <p:spPr>
          <a:xfrm>
            <a:off x="539825" y="1587175"/>
            <a:ext cx="80877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4" name="Google Shape;21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700" y="3573250"/>
            <a:ext cx="1403702" cy="140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821" y="3673566"/>
            <a:ext cx="1054281" cy="105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2"/>
          <p:cNvSpPr txBox="1"/>
          <p:nvPr/>
        </p:nvSpPr>
        <p:spPr>
          <a:xfrm>
            <a:off x="1768200" y="3705900"/>
            <a:ext cx="322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Наталия Фролова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7" name="Google Shape;217;p52"/>
          <p:cNvSpPr txBox="1"/>
          <p:nvPr/>
        </p:nvSpPr>
        <p:spPr>
          <a:xfrm>
            <a:off x="1768200" y="4085325"/>
            <a:ext cx="32769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 &amp; Co-Founder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рекламной платформы VOX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52"/>
          <p:cNvSpPr txBox="1"/>
          <p:nvPr/>
        </p:nvSpPr>
        <p:spPr>
          <a:xfrm>
            <a:off x="539825" y="1659488"/>
            <a:ext cx="80877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ПРИВЛЕЧЬ ВНИМАНИЕ ПОЛЬЗОВАТЕЛЯ ЗА 2 СЕКУНДЫ?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9" name="Google Shape;21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196" y="477153"/>
            <a:ext cx="832355" cy="266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53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3413187" y="563650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3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3260787" y="-1876788"/>
            <a:ext cx="7288402" cy="655887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3"/>
          <p:cNvSpPr txBox="1"/>
          <p:nvPr/>
        </p:nvSpPr>
        <p:spPr>
          <a:xfrm>
            <a:off x="360000" y="261425"/>
            <a:ext cx="746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ЗАМЕТНАЯ РЕКЛАМА</a:t>
            </a:r>
            <a:r>
              <a:rPr lang="ru" sz="2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VOX</a:t>
            </a:r>
            <a:endParaRPr sz="24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27" name="Google Shape;227;p53"/>
          <p:cNvGrpSpPr/>
          <p:nvPr/>
        </p:nvGrpSpPr>
        <p:grpSpPr>
          <a:xfrm>
            <a:off x="436287" y="1445375"/>
            <a:ext cx="4131521" cy="846600"/>
            <a:chOff x="450000" y="1126338"/>
            <a:chExt cx="4765856" cy="846600"/>
          </a:xfrm>
        </p:grpSpPr>
        <p:sp>
          <p:nvSpPr>
            <p:cNvPr id="228" name="Google Shape;228;p53"/>
            <p:cNvSpPr txBox="1"/>
            <p:nvPr/>
          </p:nvSpPr>
          <p:spPr>
            <a:xfrm>
              <a:off x="602156" y="1126338"/>
              <a:ext cx="4613700" cy="8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Фокусные позиции и высокая видимость</a:t>
              </a:r>
              <a:r>
                <a:rPr lang="ru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78700" lvl="0" marL="3456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000"/>
                <a:buFont typeface="Montserrat"/>
                <a:buChar char="◤"/>
              </a:pPr>
              <a:r>
                <a:rPr lang="ru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х8 больше CTR</a:t>
              </a:r>
              <a:endParaRPr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78700" lvl="0" marL="3456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000"/>
                <a:buFont typeface="Montserrat"/>
                <a:buChar char="◤"/>
              </a:pPr>
              <a:r>
                <a:rPr lang="ru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+45% лучше attention-метрики</a:t>
              </a:r>
              <a:endParaRPr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29" name="Google Shape;229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0000" y="1126338"/>
              <a:ext cx="152150" cy="14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Google Shape;23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4785" y="322650"/>
            <a:ext cx="4254895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3325" y="2660834"/>
            <a:ext cx="4254895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4422" y="416736"/>
            <a:ext cx="3232702" cy="187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3"/>
          <p:cNvPicPr preferRelativeResize="0"/>
          <p:nvPr/>
        </p:nvPicPr>
        <p:blipFill rotWithShape="1">
          <a:blip r:embed="rId7">
            <a:alphaModFix/>
          </a:blip>
          <a:srcRect b="0" l="1777" r="2114" t="0"/>
          <a:stretch/>
        </p:blipFill>
        <p:spPr>
          <a:xfrm>
            <a:off x="5287858" y="2755470"/>
            <a:ext cx="3234274" cy="187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000" y="4752000"/>
            <a:ext cx="574449" cy="197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53"/>
          <p:cNvGrpSpPr/>
          <p:nvPr/>
        </p:nvGrpSpPr>
        <p:grpSpPr>
          <a:xfrm>
            <a:off x="436275" y="2699150"/>
            <a:ext cx="4131531" cy="369300"/>
            <a:chOff x="450000" y="1354938"/>
            <a:chExt cx="4765868" cy="369300"/>
          </a:xfrm>
        </p:grpSpPr>
        <p:sp>
          <p:nvSpPr>
            <p:cNvPr id="236" name="Google Shape;236;p53"/>
            <p:cNvSpPr txBox="1"/>
            <p:nvPr/>
          </p:nvSpPr>
          <p:spPr>
            <a:xfrm>
              <a:off x="602168" y="1354938"/>
              <a:ext cx="4613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Использование WOW-эффектов</a:t>
              </a:r>
              <a:endPara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37" name="Google Shape;237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0000" y="1354938"/>
              <a:ext cx="152150" cy="14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" name="Google Shape;238;p53"/>
          <p:cNvGrpSpPr/>
          <p:nvPr/>
        </p:nvGrpSpPr>
        <p:grpSpPr>
          <a:xfrm>
            <a:off x="436275" y="3475625"/>
            <a:ext cx="4135724" cy="646500"/>
            <a:chOff x="450000" y="1354938"/>
            <a:chExt cx="4618856" cy="646500"/>
          </a:xfrm>
        </p:grpSpPr>
        <p:sp>
          <p:nvSpPr>
            <p:cNvPr id="239" name="Google Shape;239;p53"/>
            <p:cNvSpPr txBox="1"/>
            <p:nvPr/>
          </p:nvSpPr>
          <p:spPr>
            <a:xfrm>
              <a:off x="602156" y="1354938"/>
              <a:ext cx="4466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 место в нейроисследовании</a:t>
              </a:r>
              <a:endParaRPr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рекламных плейсментов НейроБренд</a:t>
              </a:r>
              <a:endPara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40" name="Google Shape;240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0000" y="1354938"/>
              <a:ext cx="152150" cy="142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4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-1185750" y="359112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4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1938450" y="-707688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50" y="4752975"/>
            <a:ext cx="574449" cy="1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6050" y="2133200"/>
            <a:ext cx="5306549" cy="269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4"/>
          <p:cNvPicPr preferRelativeResize="0"/>
          <p:nvPr/>
        </p:nvPicPr>
        <p:blipFill rotWithShape="1">
          <a:blip r:embed="rId6">
            <a:alphaModFix/>
          </a:blip>
          <a:srcRect b="0" l="1551" r="19265" t="0"/>
          <a:stretch/>
        </p:blipFill>
        <p:spPr>
          <a:xfrm>
            <a:off x="601376" y="2253600"/>
            <a:ext cx="4031700" cy="233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1750" y="907025"/>
            <a:ext cx="5306549" cy="269596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4"/>
          <p:cNvSpPr txBox="1"/>
          <p:nvPr/>
        </p:nvSpPr>
        <p:spPr>
          <a:xfrm>
            <a:off x="360000" y="261425"/>
            <a:ext cx="746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DCF6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ВЫДЕЛЯЙСЯ С</a:t>
            </a:r>
            <a:r>
              <a:rPr lang="ru" sz="2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AI</a:t>
            </a:r>
            <a:endParaRPr sz="24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2" name="Google Shape;252;p54"/>
          <p:cNvSpPr txBox="1"/>
          <p:nvPr/>
        </p:nvSpPr>
        <p:spPr>
          <a:xfrm>
            <a:off x="360000" y="1283600"/>
            <a:ext cx="3466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подберёт релевантные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товары, сопоставив их описание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 изображение с контентом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54"/>
          <p:cNvSpPr txBox="1"/>
          <p:nvPr/>
        </p:nvSpPr>
        <p:spPr>
          <a:xfrm>
            <a:off x="4724325" y="3554525"/>
            <a:ext cx="403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Одежда, как на картинке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p54"/>
          <p:cNvPicPr preferRelativeResize="0"/>
          <p:nvPr/>
        </p:nvPicPr>
        <p:blipFill rotWithShape="1">
          <a:blip r:embed="rId7">
            <a:alphaModFix/>
          </a:blip>
          <a:srcRect b="10" l="0" r="0" t="0"/>
          <a:stretch/>
        </p:blipFill>
        <p:spPr>
          <a:xfrm>
            <a:off x="4588975" y="1026000"/>
            <a:ext cx="4032088" cy="233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5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-1185750" y="511512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5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1938450" y="-707688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6050" y="2270225"/>
            <a:ext cx="5306549" cy="269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375" y="2390638"/>
            <a:ext cx="4031700" cy="2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1750" y="907025"/>
            <a:ext cx="5306549" cy="269596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5"/>
          <p:cNvSpPr txBox="1"/>
          <p:nvPr/>
        </p:nvSpPr>
        <p:spPr>
          <a:xfrm>
            <a:off x="4724325" y="3554525"/>
            <a:ext cx="40317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Благодаря такому нестандартному подходу возможно достигать максимальной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вовлечённости пользователей!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Google Shape;265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0000" y="1026000"/>
            <a:ext cx="4031700" cy="233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26650" y="4752975"/>
            <a:ext cx="574449" cy="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5"/>
          <p:cNvSpPr txBox="1"/>
          <p:nvPr/>
        </p:nvSpPr>
        <p:spPr>
          <a:xfrm>
            <a:off x="360000" y="815513"/>
            <a:ext cx="40788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Некоторые доступные опции: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3449" lvl="0" marL="269999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распознавание людей и объектов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изображениях в контенте статей;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3449" lvl="0" marL="269999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определение примерного возраста,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цвета волос, стиля одежды и т.д.;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3449" lvl="0" marL="269999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персонализация креатива под контент.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55"/>
          <p:cNvSpPr txBox="1"/>
          <p:nvPr/>
        </p:nvSpPr>
        <p:spPr>
          <a:xfrm>
            <a:off x="360000" y="261425"/>
            <a:ext cx="746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DCF6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ВЫДЕЛЯЙСЯ С</a:t>
            </a:r>
            <a:r>
              <a:rPr lang="ru" sz="2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AI</a:t>
            </a:r>
            <a:endParaRPr sz="24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6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-1524000" y="-1050600"/>
            <a:ext cx="12268201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50" y="4752975"/>
            <a:ext cx="574449" cy="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6"/>
          <p:cNvSpPr txBox="1"/>
          <p:nvPr/>
        </p:nvSpPr>
        <p:spPr>
          <a:xfrm>
            <a:off x="360000" y="261425"/>
            <a:ext cx="746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ATTENTION</a:t>
            </a:r>
            <a:r>
              <a:rPr lang="ru" sz="2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-МЕТРИКИ</a:t>
            </a:r>
            <a:endParaRPr sz="2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6" name="Google Shape;276;p56"/>
          <p:cNvSpPr/>
          <p:nvPr/>
        </p:nvSpPr>
        <p:spPr>
          <a:xfrm>
            <a:off x="396450" y="957850"/>
            <a:ext cx="4028100" cy="20169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C11F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56"/>
          <p:cNvSpPr/>
          <p:nvPr/>
        </p:nvSpPr>
        <p:spPr>
          <a:xfrm>
            <a:off x="396450" y="3169925"/>
            <a:ext cx="4028100" cy="14406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0078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56"/>
          <p:cNvSpPr/>
          <p:nvPr/>
        </p:nvSpPr>
        <p:spPr>
          <a:xfrm>
            <a:off x="4719450" y="957850"/>
            <a:ext cx="4028100" cy="3652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56"/>
          <p:cNvSpPr txBox="1"/>
          <p:nvPr/>
        </p:nvSpPr>
        <p:spPr>
          <a:xfrm>
            <a:off x="627651" y="998475"/>
            <a:ext cx="20511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1300" lIns="41300" spcFirstLastPara="1" rIns="41300" wrap="square" tIns="413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Weborama</a:t>
            </a:r>
            <a:r>
              <a:rPr lang="ru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56"/>
          <p:cNvSpPr txBox="1"/>
          <p:nvPr/>
        </p:nvSpPr>
        <p:spPr>
          <a:xfrm>
            <a:off x="475250" y="1328175"/>
            <a:ext cx="2051100" cy="14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11F2F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Видимость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креатива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11F2F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Длительность нахождения креатива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в видимой области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56"/>
          <p:cNvSpPr txBox="1"/>
          <p:nvPr/>
        </p:nvSpPr>
        <p:spPr>
          <a:xfrm>
            <a:off x="2361600" y="1328175"/>
            <a:ext cx="20511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11F2F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Время активности вкладки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11F2F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Время взаимодействия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с креативом (скроллы, наведения, клики, свайпы и т.д.)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56"/>
          <p:cNvSpPr txBox="1"/>
          <p:nvPr/>
        </p:nvSpPr>
        <p:spPr>
          <a:xfrm>
            <a:off x="5109901" y="999125"/>
            <a:ext cx="20511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1300" lIns="41300" spcFirstLastPara="1" rIns="41300" wrap="square" tIns="413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TargetADS</a:t>
            </a:r>
            <a:r>
              <a:rPr lang="ru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56"/>
          <p:cNvSpPr txBox="1"/>
          <p:nvPr/>
        </p:nvSpPr>
        <p:spPr>
          <a:xfrm>
            <a:off x="4799250" y="1328825"/>
            <a:ext cx="2051100" cy="29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%, занимаемый рекламным блоком относительно экрана пользователя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Отношение видимой части креатива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к экрану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% видимой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части креатива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527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Количество рекламных блоков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 странице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56"/>
          <p:cNvSpPr txBox="1"/>
          <p:nvPr/>
        </p:nvSpPr>
        <p:spPr>
          <a:xfrm>
            <a:off x="6682800" y="1328825"/>
            <a:ext cx="2051100" cy="30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Расположение рекламного блока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 странице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Время взаимодействия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Наведения курсора на креатив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Интенсивность взаимодействия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Собственная метрика «Качественный показ»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56"/>
          <p:cNvSpPr txBox="1"/>
          <p:nvPr/>
        </p:nvSpPr>
        <p:spPr>
          <a:xfrm>
            <a:off x="627651" y="3210125"/>
            <a:ext cx="20511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1300" lIns="41300" spcFirstLastPara="1" rIns="41300" wrap="square" tIns="413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AdRiver</a:t>
            </a:r>
            <a:r>
              <a:rPr lang="ru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56"/>
          <p:cNvSpPr txBox="1"/>
          <p:nvPr/>
        </p:nvSpPr>
        <p:spPr>
          <a:xfrm>
            <a:off x="475250" y="3539825"/>
            <a:ext cx="20511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8D7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Time in View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8D7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Engagement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8D7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Engagement Time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56"/>
          <p:cNvSpPr txBox="1"/>
          <p:nvPr/>
        </p:nvSpPr>
        <p:spPr>
          <a:xfrm>
            <a:off x="2361600" y="3539825"/>
            <a:ext cx="2051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8D7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Full Animation in View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6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8D7"/>
              </a:buClr>
              <a:buSzPts val="1100"/>
              <a:buFont typeface="Montserrat"/>
              <a:buChar char="◤"/>
            </a:pPr>
            <a:r>
              <a:rPr lang="ru" sz="1100">
                <a:solidFill>
                  <a:srgbClr val="EEEAF1"/>
                </a:solidFill>
                <a:latin typeface="Montserrat"/>
                <a:ea typeface="Montserrat"/>
                <a:cs typeface="Montserrat"/>
                <a:sym typeface="Montserrat"/>
              </a:rPr>
              <a:t>Placement</a:t>
            </a:r>
            <a:endParaRPr sz="1100">
              <a:solidFill>
                <a:srgbClr val="EEEA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7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-841300" y="-479075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7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3036362" y="-479075"/>
            <a:ext cx="7288402" cy="655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50" y="4752975"/>
            <a:ext cx="574449" cy="1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7125" y="1927200"/>
            <a:ext cx="1704450" cy="17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82400" y="1927200"/>
            <a:ext cx="1704450" cy="17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7"/>
          <p:cNvSpPr txBox="1"/>
          <p:nvPr/>
        </p:nvSpPr>
        <p:spPr>
          <a:xfrm>
            <a:off x="1652150" y="3631650"/>
            <a:ext cx="2114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Написать менеджеру VOX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Tg: @katrine_hurricane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57"/>
          <p:cNvSpPr txBox="1"/>
          <p:nvPr/>
        </p:nvSpPr>
        <p:spPr>
          <a:xfrm>
            <a:off x="5097825" y="3631650"/>
            <a:ext cx="267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Подписаться на Tg-канал Hybrid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Tg: @hybridnews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57"/>
          <p:cNvSpPr txBox="1"/>
          <p:nvPr/>
        </p:nvSpPr>
        <p:spPr>
          <a:xfrm>
            <a:off x="0" y="561450"/>
            <a:ext cx="9144000" cy="1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82F"/>
              </a:buClr>
              <a:buSzPts val="1100"/>
              <a:buFont typeface="Arial"/>
              <a:buNone/>
            </a:pPr>
            <a:r>
              <a:rPr lang="ru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Работает на AI,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82F"/>
              </a:buClr>
              <a:buSzPts val="1100"/>
              <a:buFont typeface="Arial"/>
              <a:buNone/>
            </a:pPr>
            <a:r>
              <a:rPr lang="ru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управляется Людьми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VOX">
  <a:themeElements>
    <a:clrScheme name="Simple Light">
      <a:dk1>
        <a:srgbClr val="16182F"/>
      </a:dk1>
      <a:lt1>
        <a:srgbClr val="FFFFFF"/>
      </a:lt1>
      <a:dk2>
        <a:srgbClr val="EEEAF1"/>
      </a:dk2>
      <a:lt2>
        <a:srgbClr val="F6C55A"/>
      </a:lt2>
      <a:accent1>
        <a:srgbClr val="212121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698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