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72" r:id="rId4"/>
    <p:sldId id="264" r:id="rId5"/>
    <p:sldId id="274" r:id="rId6"/>
    <p:sldId id="275" r:id="rId7"/>
  </p:sldIdLst>
  <p:sldSz cx="12192000" cy="6858000"/>
  <p:notesSz cx="12192000" cy="6858000"/>
  <p:embeddedFontLst>
    <p:embeddedFont>
      <p:font typeface="Anaheim" panose="020B0604020202020204" charset="0"/>
      <p:regular r:id="rId9"/>
      <p:bold r:id="rId10"/>
    </p:embeddedFont>
    <p:embeddedFont>
      <p:font typeface="Bebas Neue" panose="020B0606020202050201" pitchFamily="34" charset="0"/>
      <p:regular r:id="rId11"/>
    </p:embeddedFont>
    <p:embeddedFont>
      <p:font typeface="Montserrat" panose="00000500000000000000" pitchFamily="2" charset="-52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2434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6GYeW2yAMAYdSHpVl12+AI+ve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63E"/>
    <a:srgbClr val="FBE1C8"/>
    <a:srgbClr val="D0E7E9"/>
    <a:srgbClr val="48A8F2"/>
    <a:srgbClr val="2D4264"/>
    <a:srgbClr val="091333"/>
    <a:srgbClr val="BBB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5C8660-39E3-4B5A-81A7-65B3869ED75E}" v="493" dt="2025-03-20T16:26:19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>
        <p:guide orient="horz" pos="2409"/>
        <p:guide pos="24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22" Type="http://customschemas.google.com/relationships/presentationmetadata" Target="metadata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091333"/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Динамика и прогноз рождаемости в России</a:t>
            </a:r>
          </a:p>
        </c:rich>
      </c:tx>
      <c:layout>
        <c:manualLayout>
          <c:xMode val="edge"/>
          <c:yMode val="edge"/>
          <c:x val="0.1489442014800797"/>
          <c:y val="4.9744988128935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091333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10738800162841E-2"/>
          <c:y val="0.28668462441239106"/>
          <c:w val="0.88844185230625483"/>
          <c:h val="0.5541796356784283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Рождаемость, тыс.чел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diamond"/>
            <c:size val="12"/>
            <c:spPr>
              <a:solidFill>
                <a:schemeClr val="bg2"/>
              </a:solidFill>
              <a:ln w="9525">
                <a:solidFill>
                  <a:schemeClr val="tx1">
                    <a:lumMod val="15000"/>
                    <a:lumOff val="85000"/>
                    <a:alpha val="97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E9463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 
(прогноз)</c:v>
                </c:pt>
                <c:pt idx="7">
                  <c:v>2026
(прогноз)</c:v>
                </c:pt>
                <c:pt idx="8">
                  <c:v>2027 
(прогноз)</c:v>
                </c:pt>
                <c:pt idx="9">
                  <c:v>2028 
(прогноз)</c:v>
                </c:pt>
                <c:pt idx="10">
                  <c:v>2029 
(прогноз)</c:v>
                </c:pt>
                <c:pt idx="11">
                  <c:v>2030  
(прогноз)</c:v>
                </c:pt>
              </c:strCache>
            </c:strRef>
          </c:cat>
          <c:val>
            <c:numRef>
              <c:f>Лист1!$B$2:$M$2</c:f>
              <c:numCache>
                <c:formatCode>0</c:formatCode>
                <c:ptCount val="12"/>
                <c:pt idx="0">
                  <c:v>1481</c:v>
                </c:pt>
                <c:pt idx="1">
                  <c:v>1437</c:v>
                </c:pt>
                <c:pt idx="2">
                  <c:v>1398</c:v>
                </c:pt>
                <c:pt idx="3">
                  <c:v>1306</c:v>
                </c:pt>
                <c:pt idx="4">
                  <c:v>1265</c:v>
                </c:pt>
                <c:pt idx="5">
                  <c:v>1171.7</c:v>
                </c:pt>
                <c:pt idx="6">
                  <c:v>1153.0999999999999</c:v>
                </c:pt>
                <c:pt idx="7">
                  <c:v>1143.0999999999999</c:v>
                </c:pt>
                <c:pt idx="8">
                  <c:v>1140.4000000000001</c:v>
                </c:pt>
                <c:pt idx="9">
                  <c:v>1155.8</c:v>
                </c:pt>
                <c:pt idx="10">
                  <c:v>1172.0999999999999</c:v>
                </c:pt>
                <c:pt idx="11">
                  <c:v>1181.5999999999999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97-4A1E-B15D-78B55DAA4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6876063"/>
        <c:axId val="546877023"/>
      </c:lineChart>
      <c:catAx>
        <c:axId val="546876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91333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6877023"/>
        <c:crosses val="autoZero"/>
        <c:auto val="1"/>
        <c:lblAlgn val="ctr"/>
        <c:lblOffset val="100"/>
        <c:noMultiLvlLbl val="0"/>
      </c:catAx>
      <c:valAx>
        <c:axId val="546877023"/>
        <c:scaling>
          <c:orientation val="minMax"/>
          <c:min val="8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546876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461695943516363"/>
          <c:y val="0.19244414936167448"/>
          <c:w val="0.42711631145102374"/>
          <c:h val="5.6397786272891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91333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91333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1A0CA725-403F-6CE2-ACBF-A1DD29577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>
            <a:extLst>
              <a:ext uri="{FF2B5EF4-FFF2-40B4-BE49-F238E27FC236}">
                <a16:creationId xmlns:a16="http://schemas.microsoft.com/office/drawing/2014/main" id="{60C0009F-2D97-F739-0174-1665505072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8:notes">
            <a:extLst>
              <a:ext uri="{FF2B5EF4-FFF2-40B4-BE49-F238E27FC236}">
                <a16:creationId xmlns:a16="http://schemas.microsoft.com/office/drawing/2014/main" id="{97B1209C-4657-8D62-55BE-30AEF2DFAC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2804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>
          <a:extLst>
            <a:ext uri="{FF2B5EF4-FFF2-40B4-BE49-F238E27FC236}">
              <a16:creationId xmlns:a16="http://schemas.microsoft.com/office/drawing/2014/main" id="{EBD66409-BAFA-A46C-A1C3-65F75C190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>
            <a:extLst>
              <a:ext uri="{FF2B5EF4-FFF2-40B4-BE49-F238E27FC236}">
                <a16:creationId xmlns:a16="http://schemas.microsoft.com/office/drawing/2014/main" id="{25DA9169-69C9-6E16-6820-0404DB431B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>
            <a:extLst>
              <a:ext uri="{FF2B5EF4-FFF2-40B4-BE49-F238E27FC236}">
                <a16:creationId xmlns:a16="http://schemas.microsoft.com/office/drawing/2014/main" id="{513531C2-A181-DADC-5F6F-CD1324B2F8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7465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>
          <a:extLst>
            <a:ext uri="{FF2B5EF4-FFF2-40B4-BE49-F238E27FC236}">
              <a16:creationId xmlns:a16="http://schemas.microsoft.com/office/drawing/2014/main" id="{5A483EF3-6082-A6DE-0FAA-895C39090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>
            <a:extLst>
              <a:ext uri="{FF2B5EF4-FFF2-40B4-BE49-F238E27FC236}">
                <a16:creationId xmlns:a16="http://schemas.microsoft.com/office/drawing/2014/main" id="{8442F331-0B22-E53B-B70B-DCBF631AAB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:notes">
            <a:extLst>
              <a:ext uri="{FF2B5EF4-FFF2-40B4-BE49-F238E27FC236}">
                <a16:creationId xmlns:a16="http://schemas.microsoft.com/office/drawing/2014/main" id="{7C6F2F6E-234C-7C4B-C24B-7CF4308D27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118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5024289" y="358464"/>
            <a:ext cx="2143421" cy="72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0">
                <a:solidFill>
                  <a:srgbClr val="FF7B00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5024289" y="358464"/>
            <a:ext cx="2143421" cy="72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0">
                <a:solidFill>
                  <a:srgbClr val="FF7B00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915019" y="1836317"/>
            <a:ext cx="10361960" cy="224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5024289" y="358464"/>
            <a:ext cx="2143421" cy="72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 i="0" u="none" strike="noStrike" cap="none">
                <a:solidFill>
                  <a:srgbClr val="FF7B00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915019" y="1836317"/>
            <a:ext cx="10361960" cy="224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" y="0"/>
            <a:ext cx="12192000" cy="6855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1242" y="-893134"/>
            <a:ext cx="6780758" cy="365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662962"/>
            <a:ext cx="7943360" cy="549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51805" y="6113721"/>
            <a:ext cx="1375031" cy="54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1240" y="518908"/>
            <a:ext cx="1597424" cy="305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oogle Shape;50;p1"/>
          <p:cNvGrpSpPr/>
          <p:nvPr/>
        </p:nvGrpSpPr>
        <p:grpSpPr>
          <a:xfrm>
            <a:off x="9507601" y="530998"/>
            <a:ext cx="2074799" cy="380131"/>
            <a:chOff x="9735957" y="266654"/>
            <a:chExt cx="2074799" cy="380131"/>
          </a:xfrm>
        </p:grpSpPr>
        <p:pic>
          <p:nvPicPr>
            <p:cNvPr id="51" name="Google Shape;51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48855" y="266654"/>
              <a:ext cx="328295" cy="3801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174296" y="390282"/>
              <a:ext cx="636460" cy="137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735957" y="363330"/>
              <a:ext cx="919458" cy="1702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" name="Google Shape;54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74691" y="4763731"/>
            <a:ext cx="1017308" cy="110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822962" y="0"/>
            <a:ext cx="3731386" cy="96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2509596"/>
            <a:ext cx="1700390" cy="204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882148" y="6538928"/>
            <a:ext cx="612474" cy="3190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ED4DA64-2491-6571-047F-3D10D208D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8" y="2134108"/>
            <a:ext cx="8496781" cy="1415772"/>
          </a:xfrm>
        </p:spPr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Таргетинги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48A8F2"/>
                </a:solidFill>
              </a:rPr>
              <a:t>vs</a:t>
            </a:r>
            <a:r>
              <a:rPr lang="ru-RU" dirty="0">
                <a:solidFill>
                  <a:schemeClr val="bg1"/>
                </a:solidFill>
              </a:rPr>
              <a:t> реальное попадание в целевую аудиторию</a:t>
            </a:r>
          </a:p>
        </p:txBody>
      </p:sp>
      <p:pic>
        <p:nvPicPr>
          <p:cNvPr id="1026" name="Picture 2" descr="fileItem.name">
            <a:extLst>
              <a:ext uri="{FF2B5EF4-FFF2-40B4-BE49-F238E27FC236}">
                <a16:creationId xmlns:a16="http://schemas.microsoft.com/office/drawing/2014/main" id="{FC92D1A5-1021-3DAA-6687-1C722D24D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482" y="0"/>
            <a:ext cx="3242039" cy="100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Изображение выглядит как Шрифт, Графика, текст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0B09C9-F585-88D1-193E-7746CBF2180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03797" y="4905375"/>
            <a:ext cx="1419102" cy="130403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Графика, Шрифт, творческий подход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2F43BA-2BEF-5917-406B-2F1D40B54C8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75817" y="5102059"/>
            <a:ext cx="988745" cy="9085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ка, Шрифт, графический дизайн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316BA8B-E8B2-177D-67D6-A7871E3D59F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23870" y="5215394"/>
            <a:ext cx="1000205" cy="919107"/>
          </a:xfrm>
          <a:prstGeom prst="rect">
            <a:avLst/>
          </a:prstGeom>
        </p:spPr>
      </p:pic>
      <p:sp>
        <p:nvSpPr>
          <p:cNvPr id="20" name="Заголовок 2">
            <a:extLst>
              <a:ext uri="{FF2B5EF4-FFF2-40B4-BE49-F238E27FC236}">
                <a16:creationId xmlns:a16="http://schemas.microsoft.com/office/drawing/2014/main" id="{D96BD85C-258C-1669-E242-789C027E38B2}"/>
              </a:ext>
            </a:extLst>
          </p:cNvPr>
          <p:cNvSpPr txBox="1">
            <a:spLocks/>
          </p:cNvSpPr>
          <p:nvPr/>
        </p:nvSpPr>
        <p:spPr>
          <a:xfrm>
            <a:off x="2291721" y="4435901"/>
            <a:ext cx="849678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600" b="1" i="0" u="none" strike="noStrike" cap="none">
                <a:solidFill>
                  <a:srgbClr val="FF7B00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600" b="0" dirty="0">
                <a:solidFill>
                  <a:schemeClr val="bg1"/>
                </a:solidFill>
              </a:rPr>
              <a:t>Татьяна Кравцова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4623" y="3404662"/>
            <a:ext cx="6666614" cy="42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636897" y="358464"/>
            <a:ext cx="11345996" cy="167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E9463E"/>
                </a:solidFill>
              </a:rPr>
              <a:t>Целевая аудитория – мамы с детьми 0-3 года</a:t>
            </a:r>
            <a:br>
              <a:rPr lang="ru-RU" sz="3600" dirty="0">
                <a:solidFill>
                  <a:srgbClr val="E9463E"/>
                </a:solidFill>
              </a:rPr>
            </a:br>
            <a:r>
              <a:rPr lang="ru-RU" sz="3600" dirty="0">
                <a:solidFill>
                  <a:srgbClr val="E9463E"/>
                </a:solidFill>
              </a:rPr>
              <a:t>Сложность аудитории в ее постоянном обновлении </a:t>
            </a:r>
            <a:br>
              <a:rPr lang="ru-RU" sz="3600" dirty="0">
                <a:solidFill>
                  <a:srgbClr val="E9463E"/>
                </a:solidFill>
              </a:rPr>
            </a:br>
            <a:r>
              <a:rPr lang="ru-RU" sz="3600" dirty="0">
                <a:solidFill>
                  <a:srgbClr val="E9463E"/>
                </a:solidFill>
              </a:rPr>
              <a:t>  </a:t>
            </a:r>
            <a:endParaRPr sz="3600" dirty="0"/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8480" y="2169469"/>
            <a:ext cx="1513520" cy="164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1666" y="6128390"/>
            <a:ext cx="1200923" cy="5317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E8AF235-CC35-7ECB-F1E3-702B54D71ADC}"/>
              </a:ext>
            </a:extLst>
          </p:cNvPr>
          <p:cNvGrpSpPr/>
          <p:nvPr/>
        </p:nvGrpSpPr>
        <p:grpSpPr>
          <a:xfrm>
            <a:off x="7644824" y="3189773"/>
            <a:ext cx="2757749" cy="1275341"/>
            <a:chOff x="6060559" y="2009552"/>
            <a:chExt cx="2757749" cy="127534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B83B9F-B62E-2BC6-8331-E1F4F2052CD8}"/>
                </a:ext>
              </a:extLst>
            </p:cNvPr>
            <p:cNvSpPr txBox="1"/>
            <p:nvPr/>
          </p:nvSpPr>
          <p:spPr>
            <a:xfrm>
              <a:off x="6060559" y="2009552"/>
              <a:ext cx="258596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600" b="1" dirty="0">
                  <a:solidFill>
                    <a:srgbClr val="E9463E"/>
                  </a:solidFill>
                </a:rPr>
                <a:t>100%</a:t>
              </a:r>
              <a:r>
                <a:rPr lang="en-US" sz="6600" b="1" dirty="0">
                  <a:solidFill>
                    <a:srgbClr val="E9463E"/>
                  </a:solidFill>
                </a:rPr>
                <a:t> </a:t>
              </a:r>
              <a:endParaRPr lang="ru-RU" sz="6600" b="1" dirty="0">
                <a:solidFill>
                  <a:srgbClr val="E9463E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1EF414-BAC8-0DCC-BC09-D62CB387C72D}"/>
                </a:ext>
              </a:extLst>
            </p:cNvPr>
            <p:cNvSpPr txBox="1"/>
            <p:nvPr/>
          </p:nvSpPr>
          <p:spPr>
            <a:xfrm>
              <a:off x="6113721" y="2977116"/>
              <a:ext cx="27045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мам пользуются интернетом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5794566-6206-122A-3D4D-3E228950CBBC}"/>
              </a:ext>
            </a:extLst>
          </p:cNvPr>
          <p:cNvSpPr txBox="1"/>
          <p:nvPr/>
        </p:nvSpPr>
        <p:spPr>
          <a:xfrm>
            <a:off x="1577162" y="6334780"/>
            <a:ext cx="8311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/>
              <a:t>Истоники</a:t>
            </a:r>
            <a:r>
              <a:rPr lang="ru-RU" i="1" dirty="0"/>
              <a:t>: ГКС 2019-2023 (факт), 2024-2030 (средний вариант прогноза)</a:t>
            </a:r>
          </a:p>
          <a:p>
            <a:r>
              <a:rPr lang="en-US" i="1" dirty="0" err="1"/>
              <a:t>Mediascope</a:t>
            </a:r>
            <a:endParaRPr lang="ru-RU" i="1" dirty="0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E48FB90A-144F-50E3-7840-EE2A7C0694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4853993"/>
              </p:ext>
            </p:extLst>
          </p:nvPr>
        </p:nvGraphicFramePr>
        <p:xfrm>
          <a:off x="148854" y="1520464"/>
          <a:ext cx="6315741" cy="483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F14717F-F61A-B219-8079-1EDD79B3ECA9}"/>
              </a:ext>
            </a:extLst>
          </p:cNvPr>
          <p:cNvGrpSpPr/>
          <p:nvPr/>
        </p:nvGrpSpPr>
        <p:grpSpPr>
          <a:xfrm>
            <a:off x="6464613" y="1605525"/>
            <a:ext cx="2317885" cy="1243445"/>
            <a:chOff x="6060559" y="2009552"/>
            <a:chExt cx="2317885" cy="12434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4CB42D-D2F9-E182-B127-EBC19F058DF7}"/>
                </a:ext>
              </a:extLst>
            </p:cNvPr>
            <p:cNvSpPr txBox="1"/>
            <p:nvPr/>
          </p:nvSpPr>
          <p:spPr>
            <a:xfrm>
              <a:off x="6060559" y="2009552"/>
              <a:ext cx="185980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91333"/>
                  </a:solidFill>
                </a:rPr>
                <a:t>~4</a:t>
              </a:r>
              <a:r>
                <a:rPr lang="ru-RU" sz="2800" b="1" dirty="0">
                  <a:solidFill>
                    <a:srgbClr val="091333"/>
                  </a:solidFill>
                </a:rPr>
                <a:t>млн</a:t>
              </a:r>
              <a:endParaRPr lang="ru-RU" sz="6600" b="1" dirty="0">
                <a:solidFill>
                  <a:srgbClr val="091333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4A3C6A0-EBF7-7191-C8A4-F22C27DC998F}"/>
                </a:ext>
              </a:extLst>
            </p:cNvPr>
            <p:cNvSpPr txBox="1"/>
            <p:nvPr/>
          </p:nvSpPr>
          <p:spPr>
            <a:xfrm>
              <a:off x="6220035" y="2945220"/>
              <a:ext cx="2158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мам с детьми 0-3 года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D3E9A51A-91CB-AF4A-5DBE-4E0B5D940BBE}"/>
              </a:ext>
            </a:extLst>
          </p:cNvPr>
          <p:cNvGrpSpPr/>
          <p:nvPr/>
        </p:nvGrpSpPr>
        <p:grpSpPr>
          <a:xfrm>
            <a:off x="8761244" y="1616157"/>
            <a:ext cx="2566728" cy="1243445"/>
            <a:chOff x="6060559" y="2009552"/>
            <a:chExt cx="2566728" cy="124344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B4ABC3-178A-686A-1B02-655BCE8B215E}"/>
                </a:ext>
              </a:extLst>
            </p:cNvPr>
            <p:cNvSpPr txBox="1"/>
            <p:nvPr/>
          </p:nvSpPr>
          <p:spPr>
            <a:xfrm>
              <a:off x="6060559" y="2009552"/>
              <a:ext cx="256672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91333"/>
                  </a:solidFill>
                </a:rPr>
                <a:t>~</a:t>
              </a:r>
              <a:r>
                <a:rPr lang="ru-RU" sz="6600" b="1" dirty="0">
                  <a:solidFill>
                    <a:srgbClr val="091333"/>
                  </a:solidFill>
                </a:rPr>
                <a:t>1,2</a:t>
              </a:r>
              <a:r>
                <a:rPr lang="ru-RU" sz="2800" b="1" dirty="0">
                  <a:solidFill>
                    <a:srgbClr val="091333"/>
                  </a:solidFill>
                </a:rPr>
                <a:t>млн</a:t>
              </a:r>
              <a:endParaRPr lang="ru-RU" sz="6600" b="1" dirty="0">
                <a:solidFill>
                  <a:srgbClr val="091333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B8F6C2-122E-F25B-27B8-C58D09846992}"/>
                </a:ext>
              </a:extLst>
            </p:cNvPr>
            <p:cNvSpPr txBox="1"/>
            <p:nvPr/>
          </p:nvSpPr>
          <p:spPr>
            <a:xfrm>
              <a:off x="6220035" y="2945220"/>
              <a:ext cx="2158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мам с детьми 0-1 года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D85A0BDC-277C-3AB8-2898-D57ED13CC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F60A7D43-0EC0-9AB5-78AB-95C7EB09ED01}"/>
              </a:ext>
            </a:extLst>
          </p:cNvPr>
          <p:cNvSpPr/>
          <p:nvPr/>
        </p:nvSpPr>
        <p:spPr>
          <a:xfrm rot="5400000">
            <a:off x="4802428" y="-2083922"/>
            <a:ext cx="3342056" cy="11437088"/>
          </a:xfrm>
          <a:prstGeom prst="triangle">
            <a:avLst/>
          </a:prstGeom>
          <a:solidFill>
            <a:srgbClr val="FBE1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4" name="Google Shape;154;p8">
            <a:extLst>
              <a:ext uri="{FF2B5EF4-FFF2-40B4-BE49-F238E27FC236}">
                <a16:creationId xmlns:a16="http://schemas.microsoft.com/office/drawing/2014/main" id="{754CD3A8-03EB-7CB8-E234-439B819F75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76477"/>
            <a:ext cx="978551" cy="1176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>
            <a:extLst>
              <a:ext uri="{FF2B5EF4-FFF2-40B4-BE49-F238E27FC236}">
                <a16:creationId xmlns:a16="http://schemas.microsoft.com/office/drawing/2014/main" id="{74917A6F-845C-F514-3722-B1CA744CA4D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4577" y="4263794"/>
            <a:ext cx="7987423" cy="259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8">
            <a:extLst>
              <a:ext uri="{FF2B5EF4-FFF2-40B4-BE49-F238E27FC236}">
                <a16:creationId xmlns:a16="http://schemas.microsoft.com/office/drawing/2014/main" id="{CD9B1B4E-E6FF-0CF4-F1F9-20F115D05B2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3425" y="6467919"/>
            <a:ext cx="748789" cy="39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>
            <a:extLst>
              <a:ext uri="{FF2B5EF4-FFF2-40B4-BE49-F238E27FC236}">
                <a16:creationId xmlns:a16="http://schemas.microsoft.com/office/drawing/2014/main" id="{DF0C374F-6B17-7273-4CF4-EEC84420C8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4522" y="273404"/>
            <a:ext cx="7761766" cy="72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rgbClr val="E9463E"/>
                </a:solidFill>
              </a:rPr>
              <a:t>Таргетинги</a:t>
            </a:r>
            <a:r>
              <a:rPr lang="ru-RU" dirty="0">
                <a:solidFill>
                  <a:srgbClr val="E9463E"/>
                </a:solidFill>
              </a:rPr>
              <a:t> и их точность </a:t>
            </a:r>
            <a:endParaRPr lang="ru-RU" dirty="0"/>
          </a:p>
        </p:txBody>
      </p:sp>
      <p:pic>
        <p:nvPicPr>
          <p:cNvPr id="159" name="Google Shape;159;p8">
            <a:extLst>
              <a:ext uri="{FF2B5EF4-FFF2-40B4-BE49-F238E27FC236}">
                <a16:creationId xmlns:a16="http://schemas.microsoft.com/office/drawing/2014/main" id="{38E422E9-4135-34C6-D90F-B92A5320A31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1666" y="6128390"/>
            <a:ext cx="1200923" cy="5317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64088AA-AEDC-C98D-1788-7C49F0AE5958}"/>
              </a:ext>
            </a:extLst>
          </p:cNvPr>
          <p:cNvGrpSpPr/>
          <p:nvPr/>
        </p:nvGrpSpPr>
        <p:grpSpPr>
          <a:xfrm>
            <a:off x="1223896" y="1880849"/>
            <a:ext cx="923881" cy="766657"/>
            <a:chOff x="4413663" y="1965910"/>
            <a:chExt cx="495771" cy="495771"/>
          </a:xfrm>
        </p:grpSpPr>
        <p:sp>
          <p:nvSpPr>
            <p:cNvPr id="7" name="Google Shape;726;p58">
              <a:extLst>
                <a:ext uri="{FF2B5EF4-FFF2-40B4-BE49-F238E27FC236}">
                  <a16:creationId xmlns:a16="http://schemas.microsoft.com/office/drawing/2014/main" id="{AF8C1EEA-A25E-2049-F938-9AB52F9703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13663" y="1965910"/>
              <a:ext cx="495771" cy="495771"/>
            </a:xfrm>
            <a:prstGeom prst="roundRect">
              <a:avLst>
                <a:gd name="adj" fmla="val 13362"/>
              </a:avLst>
            </a:prstGeom>
            <a:solidFill>
              <a:srgbClr val="006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2FBED03-7F72-21A4-2737-E97848565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82253" y="2034274"/>
              <a:ext cx="331895" cy="331895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28E47D92-E74F-346F-8CB8-EB3B8C92EE43}"/>
              </a:ext>
            </a:extLst>
          </p:cNvPr>
          <p:cNvGrpSpPr/>
          <p:nvPr/>
        </p:nvGrpSpPr>
        <p:grpSpPr>
          <a:xfrm>
            <a:off x="4103965" y="2254103"/>
            <a:ext cx="1010296" cy="839972"/>
            <a:chOff x="4688755" y="2855789"/>
            <a:chExt cx="472837" cy="472837"/>
          </a:xfrm>
        </p:grpSpPr>
        <p:sp>
          <p:nvSpPr>
            <p:cNvPr id="9" name="Google Shape;726;p58">
              <a:extLst>
                <a:ext uri="{FF2B5EF4-FFF2-40B4-BE49-F238E27FC236}">
                  <a16:creationId xmlns:a16="http://schemas.microsoft.com/office/drawing/2014/main" id="{F21C9458-A149-DC44-DEA6-8F8F56AC17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8755" y="2855789"/>
              <a:ext cx="472837" cy="472837"/>
            </a:xfrm>
            <a:prstGeom prst="roundRect">
              <a:avLst>
                <a:gd name="adj" fmla="val 13362"/>
              </a:avLst>
            </a:prstGeom>
            <a:solidFill>
              <a:srgbClr val="006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52341E6-9598-678A-3C02-E1ED880DF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79327" y="2893169"/>
              <a:ext cx="351565" cy="351565"/>
            </a:xfrm>
            <a:prstGeom prst="rect">
              <a:avLst/>
            </a:prstGeom>
          </p:spPr>
        </p:pic>
      </p:grpSp>
      <p:sp>
        <p:nvSpPr>
          <p:cNvPr id="11" name="Google Shape;537;p48">
            <a:extLst>
              <a:ext uri="{FF2B5EF4-FFF2-40B4-BE49-F238E27FC236}">
                <a16:creationId xmlns:a16="http://schemas.microsoft.com/office/drawing/2014/main" id="{17166736-6694-1250-BA23-A337A14363CC}"/>
              </a:ext>
            </a:extLst>
          </p:cNvPr>
          <p:cNvSpPr txBox="1">
            <a:spLocks/>
          </p:cNvSpPr>
          <p:nvPr/>
        </p:nvSpPr>
        <p:spPr>
          <a:xfrm>
            <a:off x="988829" y="1474413"/>
            <a:ext cx="2339161" cy="343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>
              <a:lnSpc>
                <a:spcPct val="100000"/>
              </a:lnSpc>
              <a:buFont typeface="Anaheim"/>
              <a:buNone/>
            </a:pPr>
            <a:r>
              <a:rPr lang="ru-RU" sz="2400" b="1" dirty="0">
                <a:solidFill>
                  <a:schemeClr val="tx1"/>
                </a:solidFill>
                <a:latin typeface="Aptos" panose="020B0004020202020204" pitchFamily="34" charset="0"/>
              </a:rPr>
              <a:t>Пол + Возраст</a:t>
            </a:r>
          </a:p>
        </p:txBody>
      </p:sp>
      <p:sp>
        <p:nvSpPr>
          <p:cNvPr id="12" name="Google Shape;537;p48">
            <a:extLst>
              <a:ext uri="{FF2B5EF4-FFF2-40B4-BE49-F238E27FC236}">
                <a16:creationId xmlns:a16="http://schemas.microsoft.com/office/drawing/2014/main" id="{1BFBA16B-3593-56F5-2BD8-740C97FAEA70}"/>
              </a:ext>
            </a:extLst>
          </p:cNvPr>
          <p:cNvSpPr txBox="1">
            <a:spLocks/>
          </p:cNvSpPr>
          <p:nvPr/>
        </p:nvSpPr>
        <p:spPr>
          <a:xfrm>
            <a:off x="3863975" y="1772350"/>
            <a:ext cx="2343235" cy="25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2"/>
              </a:buClr>
              <a:buSzPts val="1400"/>
              <a:buFont typeface="Anaheim"/>
              <a:buNone/>
              <a:defRPr sz="1800" b="1">
                <a:solidFill>
                  <a:schemeClr val="tx1"/>
                </a:solidFill>
                <a:latin typeface="Aptos" panose="020B0004020202020204" pitchFamily="34" charset="0"/>
                <a:ea typeface="Anaheim"/>
                <a:cs typeface="Anaheim"/>
              </a:defRPr>
            </a:lvl1pPr>
            <a:lvl2pPr marL="9144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2pPr>
            <a:lvl3pPr marL="13716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3pPr>
            <a:lvl4pPr marL="18288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4pPr>
            <a:lvl5pPr marL="22860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5pPr>
            <a:lvl6pPr marL="27432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6pPr>
            <a:lvl7pPr marL="32004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7pPr>
            <a:lvl8pPr marL="36576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8pPr>
            <a:lvl9pPr marL="4114800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9pPr>
          </a:lstStyle>
          <a:p>
            <a:r>
              <a:rPr lang="ru-RU" sz="2400" dirty="0"/>
              <a:t>Пол + Возраст </a:t>
            </a:r>
            <a:r>
              <a:rPr lang="ru-RU" sz="2400" dirty="0">
                <a:solidFill>
                  <a:srgbClr val="E9463E"/>
                </a:solidFill>
              </a:rPr>
              <a:t>+ дети 0-3</a:t>
            </a:r>
          </a:p>
        </p:txBody>
      </p:sp>
      <p:sp>
        <p:nvSpPr>
          <p:cNvPr id="13" name="Google Shape;537;p48">
            <a:extLst>
              <a:ext uri="{FF2B5EF4-FFF2-40B4-BE49-F238E27FC236}">
                <a16:creationId xmlns:a16="http://schemas.microsoft.com/office/drawing/2014/main" id="{67465A90-C9BE-5BC8-F5F4-0DB8E03D7AED}"/>
              </a:ext>
            </a:extLst>
          </p:cNvPr>
          <p:cNvSpPr txBox="1">
            <a:spLocks/>
          </p:cNvSpPr>
          <p:nvPr/>
        </p:nvSpPr>
        <p:spPr>
          <a:xfrm>
            <a:off x="1228057" y="3452151"/>
            <a:ext cx="1185530" cy="42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>
              <a:lnSpc>
                <a:spcPct val="100000"/>
              </a:lnSpc>
              <a:buFont typeface="Anaheim"/>
              <a:buNone/>
            </a:pPr>
            <a:r>
              <a:rPr lang="ru-RU" sz="4000" b="1" dirty="0">
                <a:solidFill>
                  <a:srgbClr val="00625E"/>
                </a:solidFill>
                <a:latin typeface="Aptos" panose="020B0004020202020204" pitchFamily="34" charset="0"/>
              </a:rPr>
              <a:t>62%</a:t>
            </a:r>
          </a:p>
        </p:txBody>
      </p:sp>
      <p:sp>
        <p:nvSpPr>
          <p:cNvPr id="14" name="Google Shape;537;p48">
            <a:extLst>
              <a:ext uri="{FF2B5EF4-FFF2-40B4-BE49-F238E27FC236}">
                <a16:creationId xmlns:a16="http://schemas.microsoft.com/office/drawing/2014/main" id="{CE7B5DDA-61A0-99D2-2179-2CD9AB9259F5}"/>
              </a:ext>
            </a:extLst>
          </p:cNvPr>
          <p:cNvSpPr txBox="1">
            <a:spLocks/>
          </p:cNvSpPr>
          <p:nvPr/>
        </p:nvSpPr>
        <p:spPr>
          <a:xfrm>
            <a:off x="4086731" y="3476273"/>
            <a:ext cx="1314607" cy="36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2"/>
              </a:buClr>
              <a:buSzPts val="1400"/>
              <a:buFont typeface="Anaheim"/>
              <a:buNone/>
              <a:defRPr sz="4000" b="1">
                <a:solidFill>
                  <a:srgbClr val="00625E"/>
                </a:solidFill>
                <a:latin typeface="Aptos" panose="020B0004020202020204" pitchFamily="34" charset="0"/>
                <a:ea typeface="Anaheim"/>
                <a:cs typeface="Anaheim"/>
              </a:defRPr>
            </a:lvl1pPr>
            <a:lvl2pPr marL="9144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2pPr>
            <a:lvl3pPr marL="13716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3pPr>
            <a:lvl4pPr marL="18288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4pPr>
            <a:lvl5pPr marL="22860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5pPr>
            <a:lvl6pPr marL="27432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6pPr>
            <a:lvl7pPr marL="32004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7pPr>
            <a:lvl8pPr marL="36576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8pPr>
            <a:lvl9pPr marL="4114800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9pPr>
          </a:lstStyle>
          <a:p>
            <a:r>
              <a:rPr lang="ru-RU" dirty="0"/>
              <a:t>38%</a:t>
            </a:r>
          </a:p>
        </p:txBody>
      </p:sp>
      <p:sp>
        <p:nvSpPr>
          <p:cNvPr id="15" name="Google Shape;537;p48">
            <a:extLst>
              <a:ext uri="{FF2B5EF4-FFF2-40B4-BE49-F238E27FC236}">
                <a16:creationId xmlns:a16="http://schemas.microsoft.com/office/drawing/2014/main" id="{BA4888F4-8DCF-554B-656B-0565F8323D9F}"/>
              </a:ext>
            </a:extLst>
          </p:cNvPr>
          <p:cNvSpPr txBox="1">
            <a:spLocks/>
          </p:cNvSpPr>
          <p:nvPr/>
        </p:nvSpPr>
        <p:spPr>
          <a:xfrm>
            <a:off x="1612075" y="6377078"/>
            <a:ext cx="10264492" cy="440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>
              <a:lnSpc>
                <a:spcPct val="100000"/>
              </a:lnSpc>
              <a:buFont typeface="Anaheim"/>
              <a:buNone/>
            </a:pPr>
            <a:r>
              <a:rPr lang="ru-RU" sz="1050" dirty="0">
                <a:solidFill>
                  <a:schemeClr val="dk1"/>
                </a:solidFill>
                <a:latin typeface="Montserrat" panose="00000500000000000000" pitchFamily="2" charset="-52"/>
              </a:rPr>
              <a:t>Усредненные данные агентства по нескольким наборам РК с верификацией. Варианты с доходом не набирают достаточного объема, чтобы считаться релевантными</a:t>
            </a:r>
          </a:p>
          <a:p>
            <a:pPr marL="0" indent="0">
              <a:lnSpc>
                <a:spcPct val="100000"/>
              </a:lnSpc>
              <a:buFont typeface="Anaheim"/>
              <a:buNone/>
            </a:pPr>
            <a:r>
              <a:rPr lang="ru-RU" sz="1050" dirty="0">
                <a:solidFill>
                  <a:schemeClr val="dk1"/>
                </a:solidFill>
                <a:latin typeface="Montserrat" panose="00000500000000000000" pitchFamily="2" charset="-52"/>
              </a:rPr>
              <a:t>Проецируя данные по другим </a:t>
            </a:r>
            <a:r>
              <a:rPr lang="ru-RU" sz="1050" dirty="0" err="1">
                <a:solidFill>
                  <a:schemeClr val="dk1"/>
                </a:solidFill>
                <a:latin typeface="Montserrat" panose="00000500000000000000" pitchFamily="2" charset="-52"/>
              </a:rPr>
              <a:t>соц</a:t>
            </a:r>
            <a:r>
              <a:rPr lang="ru-RU" sz="1050" dirty="0">
                <a:solidFill>
                  <a:schemeClr val="dk1"/>
                </a:solidFill>
                <a:latin typeface="Montserrat" panose="00000500000000000000" pitchFamily="2" charset="-52"/>
              </a:rPr>
              <a:t>-дем группам (без детей), можно предполагать что требования к таргетингу по доходу снизят точность еще примерно на треть</a:t>
            </a:r>
          </a:p>
          <a:p>
            <a:pPr marL="0" indent="0">
              <a:lnSpc>
                <a:spcPct val="100000"/>
              </a:lnSpc>
              <a:buFont typeface="Anaheim"/>
              <a:buNone/>
            </a:pPr>
            <a:endParaRPr lang="ru-RU" sz="1050" dirty="0">
              <a:solidFill>
                <a:schemeClr val="dk1"/>
              </a:solidFill>
              <a:latin typeface="Montserrat" panose="00000500000000000000" pitchFamily="2" charset="-52"/>
            </a:endParaRPr>
          </a:p>
          <a:p>
            <a:pPr marL="0" indent="0">
              <a:lnSpc>
                <a:spcPct val="100000"/>
              </a:lnSpc>
              <a:buFont typeface="Anaheim"/>
              <a:buNone/>
            </a:pPr>
            <a:endParaRPr lang="en-US" sz="1050" dirty="0">
              <a:solidFill>
                <a:schemeClr val="dk1"/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Google Shape;537;p48">
            <a:extLst>
              <a:ext uri="{FF2B5EF4-FFF2-40B4-BE49-F238E27FC236}">
                <a16:creationId xmlns:a16="http://schemas.microsoft.com/office/drawing/2014/main" id="{F4DE7D32-820C-5D98-F03A-03331E509322}"/>
              </a:ext>
            </a:extLst>
          </p:cNvPr>
          <p:cNvSpPr txBox="1">
            <a:spLocks/>
          </p:cNvSpPr>
          <p:nvPr/>
        </p:nvSpPr>
        <p:spPr>
          <a:xfrm>
            <a:off x="6731654" y="2080548"/>
            <a:ext cx="3124727" cy="22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2"/>
              </a:buClr>
              <a:buSzPts val="1400"/>
              <a:buFont typeface="Anaheim"/>
              <a:buNone/>
              <a:defRPr sz="1800" b="1">
                <a:solidFill>
                  <a:schemeClr val="tx1"/>
                </a:solidFill>
                <a:latin typeface="Aptos" panose="020B0004020202020204" pitchFamily="34" charset="0"/>
                <a:ea typeface="Anaheim"/>
                <a:cs typeface="Anaheim"/>
              </a:defRPr>
            </a:lvl1pPr>
            <a:lvl2pPr marL="9144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2pPr>
            <a:lvl3pPr marL="13716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3pPr>
            <a:lvl4pPr marL="18288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4pPr>
            <a:lvl5pPr marL="22860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5pPr>
            <a:lvl6pPr marL="27432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6pPr>
            <a:lvl7pPr marL="32004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7pPr>
            <a:lvl8pPr marL="36576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8pPr>
            <a:lvl9pPr marL="4114800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9pPr>
          </a:lstStyle>
          <a:p>
            <a:r>
              <a:rPr lang="ru-RU" sz="2400" dirty="0"/>
              <a:t>Пол + Возраст + </a:t>
            </a:r>
            <a:r>
              <a:rPr lang="ru-RU" sz="2400" dirty="0">
                <a:solidFill>
                  <a:srgbClr val="E9463E"/>
                </a:solidFill>
              </a:rPr>
              <a:t>доход + </a:t>
            </a:r>
            <a:r>
              <a:rPr lang="ru-RU" sz="2400" dirty="0"/>
              <a:t>дети 0-3</a:t>
            </a:r>
          </a:p>
        </p:txBody>
      </p:sp>
      <p:sp>
        <p:nvSpPr>
          <p:cNvPr id="19" name="Google Shape;537;p48">
            <a:extLst>
              <a:ext uri="{FF2B5EF4-FFF2-40B4-BE49-F238E27FC236}">
                <a16:creationId xmlns:a16="http://schemas.microsoft.com/office/drawing/2014/main" id="{7E8868D3-A84D-EC22-960E-0B491C1AD5AE}"/>
              </a:ext>
            </a:extLst>
          </p:cNvPr>
          <p:cNvSpPr txBox="1">
            <a:spLocks/>
          </p:cNvSpPr>
          <p:nvPr/>
        </p:nvSpPr>
        <p:spPr>
          <a:xfrm>
            <a:off x="6946884" y="3476273"/>
            <a:ext cx="1580422" cy="36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2"/>
              </a:buClr>
              <a:buSzPts val="1400"/>
              <a:buFont typeface="Anaheim"/>
              <a:buNone/>
              <a:defRPr sz="4000" b="1">
                <a:solidFill>
                  <a:srgbClr val="00625E"/>
                </a:solidFill>
                <a:latin typeface="Aptos" panose="020B0004020202020204" pitchFamily="34" charset="0"/>
                <a:ea typeface="Anaheim"/>
                <a:cs typeface="Anaheim"/>
              </a:defRPr>
            </a:lvl1pPr>
            <a:lvl2pPr marL="9144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2pPr>
            <a:lvl3pPr marL="13716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3pPr>
            <a:lvl4pPr marL="18288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4pPr>
            <a:lvl5pPr marL="22860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5pPr>
            <a:lvl6pPr marL="27432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6pPr>
            <a:lvl7pPr marL="32004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7pPr>
            <a:lvl8pPr marL="36576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8pPr>
            <a:lvl9pPr marL="4114800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</a:defRPr>
            </a:lvl9pPr>
          </a:lstStyle>
          <a:p>
            <a:r>
              <a:rPr lang="ru-RU" dirty="0"/>
              <a:t>26%</a:t>
            </a:r>
            <a:r>
              <a:rPr lang="ru-RU" sz="2400" dirty="0"/>
              <a:t>*</a:t>
            </a:r>
            <a:endParaRPr lang="ru-RU" dirty="0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807FEBB-5CE0-5363-DC59-AF1AB6F8004C}"/>
              </a:ext>
            </a:extLst>
          </p:cNvPr>
          <p:cNvGrpSpPr/>
          <p:nvPr/>
        </p:nvGrpSpPr>
        <p:grpSpPr>
          <a:xfrm>
            <a:off x="6953491" y="2541183"/>
            <a:ext cx="1010296" cy="839972"/>
            <a:chOff x="4688755" y="2855789"/>
            <a:chExt cx="472837" cy="472837"/>
          </a:xfrm>
        </p:grpSpPr>
        <p:sp>
          <p:nvSpPr>
            <p:cNvPr id="27" name="Google Shape;726;p58">
              <a:extLst>
                <a:ext uri="{FF2B5EF4-FFF2-40B4-BE49-F238E27FC236}">
                  <a16:creationId xmlns:a16="http://schemas.microsoft.com/office/drawing/2014/main" id="{1300A282-4DE5-259C-746E-F830B3A29B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8755" y="2855789"/>
              <a:ext cx="472837" cy="472837"/>
            </a:xfrm>
            <a:prstGeom prst="roundRect">
              <a:avLst>
                <a:gd name="adj" fmla="val 13362"/>
              </a:avLst>
            </a:prstGeom>
            <a:solidFill>
              <a:srgbClr val="006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A0B3BD51-108A-3DAA-A675-8C71B26BF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29565" y="2917110"/>
              <a:ext cx="231957" cy="231957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527951F-DC5A-7FE9-320C-EF485B73725E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</a:blip>
          <a:stretch>
            <a:fillRect/>
          </a:stretch>
        </p:blipFill>
        <p:spPr>
          <a:xfrm>
            <a:off x="7463716" y="2850957"/>
            <a:ext cx="477034" cy="47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81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43425" y="6467919"/>
            <a:ext cx="748789" cy="39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>
            <a:spLocks noGrp="1"/>
          </p:cNvSpPr>
          <p:nvPr>
            <p:ph type="body" idx="1"/>
          </p:nvPr>
        </p:nvSpPr>
        <p:spPr>
          <a:xfrm>
            <a:off x="1340321" y="1379117"/>
            <a:ext cx="10546879" cy="4675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>
              <a:spcBef>
                <a:spcPts val="600"/>
              </a:spcBef>
              <a:buNone/>
            </a:pPr>
            <a:r>
              <a:rPr lang="ru-RU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  Некачественный траффик (фрод)</a:t>
            </a:r>
            <a:endParaRPr lang="en-US" sz="24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None/>
            </a:pPr>
            <a:endParaRPr lang="ru-RU" sz="24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None/>
            </a:pPr>
            <a:r>
              <a:rPr lang="ru-RU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  Условность триггеров для таргетинга в диджитал</a:t>
            </a:r>
            <a:endParaRPr lang="en-US" sz="24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None/>
            </a:pPr>
            <a:endParaRPr lang="ru-RU" sz="24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None/>
            </a:pPr>
            <a:r>
              <a:rPr lang="ru-RU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  Невозможность таргетинга по </a:t>
            </a:r>
            <a:r>
              <a:rPr lang="ru-RU" sz="2400" kern="100" dirty="0" err="1">
                <a:solidFill>
                  <a:schemeClr val="bg1">
                    <a:lumMod val="8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  <a:r>
              <a:rPr lang="ru-RU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solidFill>
                  <a:schemeClr val="bg1">
                    <a:lumMod val="8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многих площадках</a:t>
            </a:r>
            <a:endParaRPr lang="en-US" sz="24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None/>
            </a:pPr>
            <a:endParaRPr lang="ru-RU" sz="24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  </a:t>
            </a:r>
            <a:r>
              <a:rPr lang="ru-RU" sz="2400" kern="100" dirty="0" err="1">
                <a:solidFill>
                  <a:schemeClr val="bg1">
                    <a:lumMod val="8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Нard</a:t>
            </a:r>
            <a:r>
              <a:rPr lang="ru-RU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solidFill>
                  <a:schemeClr val="bg1">
                    <a:lumMod val="8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не панацея при использовании одного устройства несколькими пользователями </a:t>
            </a:r>
            <a:endParaRPr lang="en-US" sz="24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ru-RU" sz="24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  Технологии замера и потеря части данных при </a:t>
            </a:r>
            <a:r>
              <a:rPr lang="ru-RU" sz="2400" kern="100" dirty="0" err="1">
                <a:solidFill>
                  <a:schemeClr val="bg1">
                    <a:lumMod val="8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метчинге</a:t>
            </a:r>
            <a:endParaRPr lang="ru-RU" sz="24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3817089" y="400994"/>
            <a:ext cx="5762845" cy="72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Почему не попадаем? </a:t>
            </a:r>
          </a:p>
        </p:txBody>
      </p:sp>
      <p:pic>
        <p:nvPicPr>
          <p:cNvPr id="168" name="Google Shape;16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81810" y="0"/>
            <a:ext cx="2249779" cy="57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4028" y="6121230"/>
            <a:ext cx="1228561" cy="54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19802" y="4338106"/>
            <a:ext cx="7758621" cy="2519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>
          <a:extLst>
            <a:ext uri="{FF2B5EF4-FFF2-40B4-BE49-F238E27FC236}">
              <a16:creationId xmlns:a16="http://schemas.microsoft.com/office/drawing/2014/main" id="{2F7AB8F1-03D7-92F9-4002-12FA6B38C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4">
            <a:extLst>
              <a:ext uri="{FF2B5EF4-FFF2-40B4-BE49-F238E27FC236}">
                <a16:creationId xmlns:a16="http://schemas.microsoft.com/office/drawing/2014/main" id="{DEC97857-F8F4-9E61-9792-5CC08ADDD6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4">
            <a:extLst>
              <a:ext uri="{FF2B5EF4-FFF2-40B4-BE49-F238E27FC236}">
                <a16:creationId xmlns:a16="http://schemas.microsoft.com/office/drawing/2014/main" id="{A9A9AA41-BF0B-0311-9619-60B16BFB768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4140" y="0"/>
            <a:ext cx="1947163" cy="51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4">
            <a:extLst>
              <a:ext uri="{FF2B5EF4-FFF2-40B4-BE49-F238E27FC236}">
                <a16:creationId xmlns:a16="http://schemas.microsoft.com/office/drawing/2014/main" id="{0BAD1E5C-6882-8A75-721F-C17190C3728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4010" y="6238168"/>
            <a:ext cx="2943174" cy="61212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4">
            <a:extLst>
              <a:ext uri="{FF2B5EF4-FFF2-40B4-BE49-F238E27FC236}">
                <a16:creationId xmlns:a16="http://schemas.microsoft.com/office/drawing/2014/main" id="{F45E2D76-994C-FE70-B887-3F46D95B32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58502" y="358079"/>
            <a:ext cx="5140437" cy="72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48A8F2"/>
                </a:solidFill>
              </a:rPr>
              <a:t>Что делать сейчас?</a:t>
            </a:r>
            <a:endParaRPr lang="ru-RU" dirty="0"/>
          </a:p>
        </p:txBody>
      </p:sp>
      <p:pic>
        <p:nvPicPr>
          <p:cNvPr id="223" name="Google Shape;223;p14">
            <a:extLst>
              <a:ext uri="{FF2B5EF4-FFF2-40B4-BE49-F238E27FC236}">
                <a16:creationId xmlns:a16="http://schemas.microsoft.com/office/drawing/2014/main" id="{950A5E0B-8AD8-95FB-2D77-A5BEFFD001C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4028" y="6121230"/>
            <a:ext cx="1228561" cy="5460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06FB1E-AB8B-7BDF-1367-0DB188AD1398}"/>
              </a:ext>
            </a:extLst>
          </p:cNvPr>
          <p:cNvSpPr txBox="1"/>
          <p:nvPr/>
        </p:nvSpPr>
        <p:spPr>
          <a:xfrm>
            <a:off x="903761" y="2169042"/>
            <a:ext cx="3306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Тестирование площадок и разного рода 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таргетингов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D350C4D5-B755-DAAC-8549-63042788B95C}"/>
              </a:ext>
            </a:extLst>
          </p:cNvPr>
          <p:cNvSpPr/>
          <p:nvPr/>
        </p:nvSpPr>
        <p:spPr>
          <a:xfrm>
            <a:off x="4136067" y="2424222"/>
            <a:ext cx="563525" cy="765545"/>
          </a:xfrm>
          <a:prstGeom prst="rightArrow">
            <a:avLst/>
          </a:prstGeom>
          <a:solidFill>
            <a:srgbClr val="48A8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C38D1E0F-91E7-A7EA-6F38-2F3C6FEA4E0A}"/>
              </a:ext>
            </a:extLst>
          </p:cNvPr>
          <p:cNvSpPr/>
          <p:nvPr/>
        </p:nvSpPr>
        <p:spPr>
          <a:xfrm>
            <a:off x="7761765" y="2413590"/>
            <a:ext cx="563525" cy="765545"/>
          </a:xfrm>
          <a:prstGeom prst="rightArrow">
            <a:avLst/>
          </a:prstGeom>
          <a:solidFill>
            <a:srgbClr val="48A8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7C25A5-480B-0685-9407-3AD90CFEC088}"/>
              </a:ext>
            </a:extLst>
          </p:cNvPr>
          <p:cNvSpPr txBox="1"/>
          <p:nvPr/>
        </p:nvSpPr>
        <p:spPr>
          <a:xfrm>
            <a:off x="9186543" y="2190304"/>
            <a:ext cx="3306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Включение в план площадок с лучшими результатами</a:t>
            </a:r>
            <a:endParaRPr lang="ru-RU" sz="1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Стрелка: изогнутая влево 6">
            <a:extLst>
              <a:ext uri="{FF2B5EF4-FFF2-40B4-BE49-F238E27FC236}">
                <a16:creationId xmlns:a16="http://schemas.microsoft.com/office/drawing/2014/main" id="{F1EFD220-FDDF-6864-1F34-9ECBE9BF6479}"/>
              </a:ext>
            </a:extLst>
          </p:cNvPr>
          <p:cNvSpPr/>
          <p:nvPr/>
        </p:nvSpPr>
        <p:spPr>
          <a:xfrm rot="5400000">
            <a:off x="5236534" y="345557"/>
            <a:ext cx="818707" cy="7570383"/>
          </a:xfrm>
          <a:prstGeom prst="curvedLeftArrow">
            <a:avLst/>
          </a:prstGeom>
          <a:solidFill>
            <a:srgbClr val="48A8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CC90326-A4CC-407E-24BA-89E1FD6390C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255176" y="2319330"/>
            <a:ext cx="700317" cy="70031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A656FC0-8F7C-FCD3-AF34-0DC6285BD741}"/>
              </a:ext>
            </a:extLst>
          </p:cNvPr>
          <p:cNvGrpSpPr/>
          <p:nvPr/>
        </p:nvGrpSpPr>
        <p:grpSpPr>
          <a:xfrm>
            <a:off x="4858737" y="2190308"/>
            <a:ext cx="4019454" cy="850604"/>
            <a:chOff x="4529128" y="2190308"/>
            <a:chExt cx="4019454" cy="85060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3F9DA-2686-37DF-061B-1943DD035690}"/>
                </a:ext>
              </a:extLst>
            </p:cNvPr>
            <p:cNvSpPr txBox="1"/>
            <p:nvPr/>
          </p:nvSpPr>
          <p:spPr>
            <a:xfrm>
              <a:off x="5241856" y="2190308"/>
              <a:ext cx="330672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Замер 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попадания в ЦА </a:t>
              </a:r>
              <a:endParaRPr lang="ru-RU" sz="16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2" name="Рисунок 11" descr="Изображение выглядит как черный, темнот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187C519-B1BD-710C-886F-2D4490CFF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 bright="70000" contrast="-70000"/>
            </a:blip>
            <a:stretch>
              <a:fillRect/>
            </a:stretch>
          </p:blipFill>
          <p:spPr>
            <a:xfrm>
              <a:off x="4529128" y="2234269"/>
              <a:ext cx="806643" cy="806643"/>
            </a:xfrm>
            <a:prstGeom prst="rect">
              <a:avLst/>
            </a:prstGeom>
          </p:spPr>
        </p:pic>
      </p:grpSp>
      <p:pic>
        <p:nvPicPr>
          <p:cNvPr id="15" name="Рисунок 14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FFA0B5-5FA1-3828-B2AB-1BDD65F6F396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</a:blip>
          <a:stretch>
            <a:fillRect/>
          </a:stretch>
        </p:blipFill>
        <p:spPr>
          <a:xfrm>
            <a:off x="8431924" y="2319976"/>
            <a:ext cx="743974" cy="743974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9DE6106-2314-30FF-CF4B-AF604BA802DB}"/>
              </a:ext>
            </a:extLst>
          </p:cNvPr>
          <p:cNvGrpSpPr/>
          <p:nvPr/>
        </p:nvGrpSpPr>
        <p:grpSpPr>
          <a:xfrm>
            <a:off x="3764235" y="4634022"/>
            <a:ext cx="5192226" cy="759876"/>
            <a:chOff x="3147542" y="4634022"/>
            <a:chExt cx="5192226" cy="75987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053F6B-0ED5-7FCF-3250-8AFB3E4B1E04}"/>
                </a:ext>
              </a:extLst>
            </p:cNvPr>
            <p:cNvSpPr txBox="1"/>
            <p:nvPr/>
          </p:nvSpPr>
          <p:spPr>
            <a:xfrm>
              <a:off x="3879474" y="4686012"/>
              <a:ext cx="44602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Aptos" panose="020B0004020202020204" pitchFamily="34" charset="0"/>
                  <a:cs typeface="Times New Roman" panose="02020603050405020304" pitchFamily="18" charset="0"/>
                </a:rPr>
                <a:t>И снова по кругу для увеличения % попадания в вашу ЦА </a:t>
              </a:r>
              <a:endParaRPr lang="ru-RU" sz="16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FDA85D7-F1B3-A38E-7440-110B8152A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lum bright="70000" contrast="-70000"/>
            </a:blip>
            <a:stretch>
              <a:fillRect/>
            </a:stretch>
          </p:blipFill>
          <p:spPr>
            <a:xfrm>
              <a:off x="3147542" y="4634022"/>
              <a:ext cx="746052" cy="746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528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>
          <a:extLst>
            <a:ext uri="{FF2B5EF4-FFF2-40B4-BE49-F238E27FC236}">
              <a16:creationId xmlns:a16="http://schemas.microsoft.com/office/drawing/2014/main" id="{91E70478-4144-362F-D35D-26FB7060D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0">
            <a:extLst>
              <a:ext uri="{FF2B5EF4-FFF2-40B4-BE49-F238E27FC236}">
                <a16:creationId xmlns:a16="http://schemas.microsoft.com/office/drawing/2014/main" id="{C77AB9FC-EC29-C5DC-6F0C-D0614D779A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4439924"/>
            <a:ext cx="3952304" cy="241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0">
            <a:extLst>
              <a:ext uri="{FF2B5EF4-FFF2-40B4-BE49-F238E27FC236}">
                <a16:creationId xmlns:a16="http://schemas.microsoft.com/office/drawing/2014/main" id="{6BF20CB2-3414-A4D1-5CC1-50CE8A055B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"/>
            <a:ext cx="3791407" cy="338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0">
            <a:extLst>
              <a:ext uri="{FF2B5EF4-FFF2-40B4-BE49-F238E27FC236}">
                <a16:creationId xmlns:a16="http://schemas.microsoft.com/office/drawing/2014/main" id="{8E404B02-4C97-25EA-C1F0-204F1366222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46966" y="2315286"/>
            <a:ext cx="941492" cy="102267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0">
            <a:extLst>
              <a:ext uri="{FF2B5EF4-FFF2-40B4-BE49-F238E27FC236}">
                <a16:creationId xmlns:a16="http://schemas.microsoft.com/office/drawing/2014/main" id="{02423DAD-565C-C9F7-E66B-81715AC460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3313" y="358464"/>
            <a:ext cx="6671525" cy="68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/>
            <a:r>
              <a:rPr lang="ru-RU" sz="4400" dirty="0">
                <a:solidFill>
                  <a:srgbClr val="E9463E"/>
                </a:solidFill>
                <a:latin typeface="Aptos" panose="020B0004020202020204" pitchFamily="34" charset="0"/>
              </a:rPr>
              <a:t>Запрос </a:t>
            </a:r>
            <a:r>
              <a:rPr lang="ru-RU" sz="4400" strike="sngStrike" dirty="0">
                <a:solidFill>
                  <a:srgbClr val="E9463E"/>
                </a:solidFill>
                <a:latin typeface="Aptos" panose="020B0004020202020204" pitchFamily="34" charset="0"/>
              </a:rPr>
              <a:t>в</a:t>
            </a:r>
            <a:r>
              <a:rPr lang="ru-RU" sz="4400" dirty="0">
                <a:solidFill>
                  <a:srgbClr val="E9463E"/>
                </a:solidFill>
                <a:latin typeface="Aptos" panose="020B0004020202020204" pitchFamily="34" charset="0"/>
              </a:rPr>
              <a:t> </a:t>
            </a:r>
            <a:r>
              <a:rPr lang="ru-RU" sz="4400" strike="sngStrike" dirty="0">
                <a:solidFill>
                  <a:srgbClr val="E9463E"/>
                </a:solidFill>
                <a:latin typeface="Aptos" panose="020B0004020202020204" pitchFamily="34" charset="0"/>
              </a:rPr>
              <a:t>космос</a:t>
            </a:r>
            <a:r>
              <a:rPr lang="ru-RU" sz="4400" dirty="0">
                <a:solidFill>
                  <a:srgbClr val="E9463E"/>
                </a:solidFill>
                <a:latin typeface="Aptos" panose="020B0004020202020204" pitchFamily="34" charset="0"/>
              </a:rPr>
              <a:t> к рынку</a:t>
            </a:r>
            <a:endParaRPr sz="4400" dirty="0">
              <a:solidFill>
                <a:srgbClr val="E9463E"/>
              </a:solidFill>
              <a:latin typeface="Aptos" panose="020B0004020202020204" pitchFamily="34" charset="0"/>
            </a:endParaRPr>
          </a:p>
        </p:txBody>
      </p:sp>
      <p:pic>
        <p:nvPicPr>
          <p:cNvPr id="179" name="Google Shape;179;p10">
            <a:extLst>
              <a:ext uri="{FF2B5EF4-FFF2-40B4-BE49-F238E27FC236}">
                <a16:creationId xmlns:a16="http://schemas.microsoft.com/office/drawing/2014/main" id="{17C8BF73-17F7-0AC5-D52A-005AE04BAB4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936904"/>
            <a:ext cx="659061" cy="242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0">
            <a:extLst>
              <a:ext uri="{FF2B5EF4-FFF2-40B4-BE49-F238E27FC236}">
                <a16:creationId xmlns:a16="http://schemas.microsoft.com/office/drawing/2014/main" id="{D7094D13-ABE1-C27E-E010-6650FD59A13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1666" y="6128390"/>
            <a:ext cx="1200923" cy="5317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DEC38C-DE8B-ADDA-9E59-7168B098C59A}"/>
              </a:ext>
            </a:extLst>
          </p:cNvPr>
          <p:cNvSpPr txBox="1"/>
          <p:nvPr/>
        </p:nvSpPr>
        <p:spPr>
          <a:xfrm>
            <a:off x="3338611" y="1846159"/>
            <a:ext cx="67729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Закупка с </a:t>
            </a:r>
            <a:r>
              <a:rPr lang="ru-RU" sz="2400" b="1" kern="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коммитментом</a:t>
            </a:r>
            <a:r>
              <a:rPr lang="ru-RU" sz="24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высокий % попадания в Целевую аудиторию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84CA3C-BCA9-5111-BA67-AB9A2ECFDA43}"/>
              </a:ext>
            </a:extLst>
          </p:cNvPr>
          <p:cNvSpPr txBox="1"/>
          <p:nvPr/>
        </p:nvSpPr>
        <p:spPr>
          <a:xfrm>
            <a:off x="287072" y="3664322"/>
            <a:ext cx="35938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 b="1" kern="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latin typeface="Aptos" panose="020B0004020202020204" pitchFamily="34" charset="0"/>
              </a:rPr>
              <a:t>Дальнейшее развитие алгоритмов таргетинга на реальную ЦА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EB2F66-C71D-B142-015F-016A8378E293}"/>
              </a:ext>
            </a:extLst>
          </p:cNvPr>
          <p:cNvSpPr txBox="1"/>
          <p:nvPr/>
        </p:nvSpPr>
        <p:spPr>
          <a:xfrm>
            <a:off x="4399216" y="3664329"/>
            <a:ext cx="35007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800" b="1" kern="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latin typeface="Aptos" panose="020B0004020202020204" pitchFamily="34" charset="0"/>
              </a:rPr>
              <a:t>Технологии быстрого замера попадания в ЦА по ходу кампании для более оперативной оптимизации планов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161A1-1D71-5B02-1914-F43DEBC14E3A}"/>
              </a:ext>
            </a:extLst>
          </p:cNvPr>
          <p:cNvSpPr txBox="1"/>
          <p:nvPr/>
        </p:nvSpPr>
        <p:spPr>
          <a:xfrm>
            <a:off x="8588438" y="3643764"/>
            <a:ext cx="3585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800" b="1" kern="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latin typeface="Aptos" panose="020B0004020202020204" pitchFamily="34" charset="0"/>
              </a:rPr>
              <a:t>Взаимодействие между всеми участниками процесса для поиска решения </a:t>
            </a:r>
          </a:p>
        </p:txBody>
      </p:sp>
    </p:spTree>
    <p:extLst>
      <p:ext uri="{BB962C8B-B14F-4D97-AF65-F5344CB8AC3E}">
        <p14:creationId xmlns:p14="http://schemas.microsoft.com/office/powerpoint/2010/main" val="397358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bcc5e1e-434e-4aed-a491-b9d60af77c71}" enabled="1" method="Standard" siteId="{c69a168e-3c0a-40bf-a000-b0913f81660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Широкоэкранный</PresentationFormat>
  <Paragraphs>42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Anaheim</vt:lpstr>
      <vt:lpstr>Montserrat</vt:lpstr>
      <vt:lpstr>Bebas Neue</vt:lpstr>
      <vt:lpstr>Calibri</vt:lpstr>
      <vt:lpstr>Aptos</vt:lpstr>
      <vt:lpstr>Office Theme</vt:lpstr>
      <vt:lpstr>Таргетинги vs реальное попадание в целевую аудиторию</vt:lpstr>
      <vt:lpstr>Целевая аудитория – мамы с детьми 0-3 года Сложность аудитории в ее постоянном обновлении    </vt:lpstr>
      <vt:lpstr>Таргетинги и их точность </vt:lpstr>
      <vt:lpstr>Почему не попадаем? </vt:lpstr>
      <vt:lpstr>Что делать сейчас?</vt:lpstr>
      <vt:lpstr>Запрос в космос к рынку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Kravtsova Tatiana</dc:creator>
  <cp:lastModifiedBy>Kravtsova Tatiana</cp:lastModifiedBy>
  <cp:revision>1</cp:revision>
  <dcterms:created xsi:type="dcterms:W3CDTF">2025-01-27T14:38:25Z</dcterms:created>
  <dcterms:modified xsi:type="dcterms:W3CDTF">2025-03-20T17:04:51Z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2025-01-27T00:00:00Z</vt:filetime>
  </property>
  <property fmtid="{D5CDD505-2E9C-101B-9397-08002B2CF9AE}" pid="3" name="Creator">
    <vt:lpwstr>Adobe Illustrator 26.1 (Macintosh)</vt:lpwstr>
  </property>
  <property fmtid="{D5CDD505-2E9C-101B-9397-08002B2CF9AE}" pid="4" name="LastSaved">
    <vt:filetime>2025-01-27T00:00:00Z</vt:filetime>
  </property>
</Properties>
</file>