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327" r:id="rId3"/>
    <p:sldId id="259" r:id="rId4"/>
    <p:sldId id="326" r:id="rId5"/>
    <p:sldId id="328" r:id="rId6"/>
    <p:sldId id="316" r:id="rId7"/>
    <p:sldId id="321" r:id="rId8"/>
    <p:sldId id="313" r:id="rId9"/>
    <p:sldId id="315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" pitchFamily="2" charset="0"/>
      <p:regular r:id="rId18"/>
      <p:bold r:id="rId19"/>
      <p:italic r:id="rId20"/>
      <p:boldItalic r:id="rId21"/>
    </p:embeddedFont>
    <p:embeddedFont>
      <p:font typeface="Montserrat ExtraBold" pitchFamily="2" charset="0"/>
      <p:bold r:id="rId22"/>
      <p:italic r:id="rId23"/>
      <p:boldItalic r:id="rId24"/>
    </p:embeddedFont>
    <p:embeddedFont>
      <p:font typeface="Montserrat SemiBold" pitchFamily="2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355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orient="horz" pos="1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031"/>
    <a:srgbClr val="3EA958"/>
    <a:srgbClr val="1D221E"/>
    <a:srgbClr val="07131F"/>
    <a:srgbClr val="294330"/>
    <a:srgbClr val="19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94"/>
    <p:restoredTop sz="94744" autoAdjust="0"/>
  </p:normalViewPr>
  <p:slideViewPr>
    <p:cSldViewPr snapToGrid="0" showGuides="1">
      <p:cViewPr>
        <p:scale>
          <a:sx n="39" d="100"/>
          <a:sy n="39" d="100"/>
        </p:scale>
        <p:origin x="2272" y="1680"/>
      </p:cViewPr>
      <p:guideLst>
        <p:guide orient="horz" pos="346"/>
        <p:guide pos="347"/>
        <p:guide pos="7355"/>
        <p:guide orient="horz" pos="3974"/>
        <p:guide orient="horz" pos="1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33497375328096E-2"/>
          <c:y val="7.3775989268947018E-2"/>
          <c:w val="0.91048277559055113"/>
          <c:h val="0.64173862070058141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3EA958"/>
                </a:gs>
                <a:gs pos="99000">
                  <a:srgbClr val="184031"/>
                </a:gs>
              </a:gsLst>
              <a:lin ang="2700000" scaled="1"/>
            </a:gradFill>
            <a:ln>
              <a:noFill/>
            </a:ln>
            <a:effectLst/>
          </c:spPr>
          <c:cat>
            <c:numRef>
              <c:f>Лист1!$A$2:$A$30</c:f>
              <c:numCache>
                <c:formatCode>m/d/yyyy</c:formatCode>
                <c:ptCount val="29"/>
                <c:pt idx="0">
                  <c:v>45699</c:v>
                </c:pt>
                <c:pt idx="1">
                  <c:v>45700</c:v>
                </c:pt>
                <c:pt idx="2">
                  <c:v>45701</c:v>
                </c:pt>
                <c:pt idx="3">
                  <c:v>45702</c:v>
                </c:pt>
                <c:pt idx="4">
                  <c:v>45703</c:v>
                </c:pt>
                <c:pt idx="5">
                  <c:v>45704</c:v>
                </c:pt>
                <c:pt idx="6">
                  <c:v>45705</c:v>
                </c:pt>
                <c:pt idx="7">
                  <c:v>45706</c:v>
                </c:pt>
                <c:pt idx="8">
                  <c:v>45707</c:v>
                </c:pt>
                <c:pt idx="9">
                  <c:v>45708</c:v>
                </c:pt>
                <c:pt idx="10">
                  <c:v>45709</c:v>
                </c:pt>
                <c:pt idx="11">
                  <c:v>45710</c:v>
                </c:pt>
                <c:pt idx="12">
                  <c:v>45711</c:v>
                </c:pt>
                <c:pt idx="13">
                  <c:v>45712</c:v>
                </c:pt>
                <c:pt idx="14">
                  <c:v>45713</c:v>
                </c:pt>
                <c:pt idx="15">
                  <c:v>45714</c:v>
                </c:pt>
                <c:pt idx="16">
                  <c:v>45715</c:v>
                </c:pt>
                <c:pt idx="17">
                  <c:v>45716</c:v>
                </c:pt>
                <c:pt idx="18">
                  <c:v>45717</c:v>
                </c:pt>
                <c:pt idx="19">
                  <c:v>45718</c:v>
                </c:pt>
                <c:pt idx="20">
                  <c:v>45719</c:v>
                </c:pt>
                <c:pt idx="21">
                  <c:v>45720</c:v>
                </c:pt>
                <c:pt idx="22">
                  <c:v>45721</c:v>
                </c:pt>
                <c:pt idx="23">
                  <c:v>45722</c:v>
                </c:pt>
                <c:pt idx="24">
                  <c:v>45723</c:v>
                </c:pt>
                <c:pt idx="25">
                  <c:v>45724</c:v>
                </c:pt>
                <c:pt idx="26">
                  <c:v>45725</c:v>
                </c:pt>
                <c:pt idx="27">
                  <c:v>45726</c:v>
                </c:pt>
                <c:pt idx="28">
                  <c:v>45727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3.8699999999999998E-2</c:v>
                </c:pt>
                <c:pt idx="1">
                  <c:v>6.7000000000000004E-2</c:v>
                </c:pt>
                <c:pt idx="2">
                  <c:v>6.6900000000000001E-2</c:v>
                </c:pt>
                <c:pt idx="3">
                  <c:v>6.4699999999999994E-2</c:v>
                </c:pt>
                <c:pt idx="4">
                  <c:v>6.2700000000000006E-2</c:v>
                </c:pt>
                <c:pt idx="5">
                  <c:v>5.9200000000000003E-2</c:v>
                </c:pt>
                <c:pt idx="6">
                  <c:v>6.3299999999999995E-2</c:v>
                </c:pt>
                <c:pt idx="7">
                  <c:v>6.6000000000000003E-2</c:v>
                </c:pt>
                <c:pt idx="8">
                  <c:v>6.1199999999999997E-2</c:v>
                </c:pt>
                <c:pt idx="9">
                  <c:v>6.0699999999999997E-2</c:v>
                </c:pt>
                <c:pt idx="10">
                  <c:v>6.1600000000000002E-2</c:v>
                </c:pt>
                <c:pt idx="11">
                  <c:v>5.9400000000000001E-2</c:v>
                </c:pt>
                <c:pt idx="12">
                  <c:v>5.7000000000000002E-2</c:v>
                </c:pt>
                <c:pt idx="13">
                  <c:v>6.6000000000000003E-2</c:v>
                </c:pt>
                <c:pt idx="14">
                  <c:v>6.1800000000000001E-2</c:v>
                </c:pt>
                <c:pt idx="15">
                  <c:v>6.0600000000000001E-2</c:v>
                </c:pt>
                <c:pt idx="16">
                  <c:v>5.6000000000000001E-2</c:v>
                </c:pt>
                <c:pt idx="17">
                  <c:v>5.8200000000000002E-2</c:v>
                </c:pt>
                <c:pt idx="18">
                  <c:v>6.6000000000000003E-2</c:v>
                </c:pt>
                <c:pt idx="19">
                  <c:v>6.2399999999999997E-2</c:v>
                </c:pt>
                <c:pt idx="20">
                  <c:v>6.7199999999999996E-2</c:v>
                </c:pt>
                <c:pt idx="21">
                  <c:v>6.7299999999999999E-2</c:v>
                </c:pt>
                <c:pt idx="22">
                  <c:v>6.6500000000000004E-2</c:v>
                </c:pt>
                <c:pt idx="23">
                  <c:v>6.8900000000000003E-2</c:v>
                </c:pt>
                <c:pt idx="24">
                  <c:v>6.88E-2</c:v>
                </c:pt>
                <c:pt idx="25">
                  <c:v>6.1800000000000001E-2</c:v>
                </c:pt>
                <c:pt idx="26">
                  <c:v>6.0499999999999998E-2</c:v>
                </c:pt>
                <c:pt idx="27">
                  <c:v>6.4799999999999996E-2</c:v>
                </c:pt>
                <c:pt idx="28">
                  <c:v>6.5199999999999994E-2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AD-4348-9B24-1F7B4C939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431264"/>
        <c:axId val="728429824"/>
      </c:areaChart>
      <c:dateAx>
        <c:axId val="7284312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 algn="ctr">
              <a:defRPr sz="800" b="0" i="0" u="none" strike="noStrike" kern="1200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728429824"/>
        <c:crosses val="autoZero"/>
        <c:auto val="1"/>
        <c:lblOffset val="100"/>
        <c:baseTimeUnit val="days"/>
      </c:dateAx>
      <c:valAx>
        <c:axId val="728429824"/>
        <c:scaling>
          <c:orientation val="minMax"/>
          <c:max val="0.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00" b="0" i="0" u="none" strike="noStrike" kern="1200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728431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33497375328096E-2"/>
          <c:y val="7.3775989268947018E-2"/>
          <c:w val="0.91048277559055113"/>
          <c:h val="0.64173862070058141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3EA958"/>
                </a:gs>
                <a:gs pos="99000">
                  <a:srgbClr val="184031"/>
                </a:gs>
              </a:gsLst>
              <a:lin ang="2700000" scaled="1"/>
            </a:gradFill>
            <a:ln>
              <a:noFill/>
            </a:ln>
            <a:effectLst/>
          </c:spPr>
          <c:cat>
            <c:numRef>
              <c:f>Лист1!$A$2:$A$30</c:f>
              <c:numCache>
                <c:formatCode>m/d/yyyy</c:formatCode>
                <c:ptCount val="29"/>
                <c:pt idx="0">
                  <c:v>45699</c:v>
                </c:pt>
                <c:pt idx="1">
                  <c:v>45700</c:v>
                </c:pt>
                <c:pt idx="2">
                  <c:v>45701</c:v>
                </c:pt>
                <c:pt idx="3">
                  <c:v>45702</c:v>
                </c:pt>
                <c:pt idx="4">
                  <c:v>45703</c:v>
                </c:pt>
                <c:pt idx="5">
                  <c:v>45704</c:v>
                </c:pt>
                <c:pt idx="6">
                  <c:v>45705</c:v>
                </c:pt>
                <c:pt idx="7">
                  <c:v>45706</c:v>
                </c:pt>
                <c:pt idx="8">
                  <c:v>45707</c:v>
                </c:pt>
                <c:pt idx="9">
                  <c:v>45708</c:v>
                </c:pt>
                <c:pt idx="10">
                  <c:v>45709</c:v>
                </c:pt>
                <c:pt idx="11">
                  <c:v>45710</c:v>
                </c:pt>
                <c:pt idx="12">
                  <c:v>45711</c:v>
                </c:pt>
                <c:pt idx="13">
                  <c:v>45712</c:v>
                </c:pt>
                <c:pt idx="14">
                  <c:v>45713</c:v>
                </c:pt>
                <c:pt idx="15">
                  <c:v>45714</c:v>
                </c:pt>
                <c:pt idx="16">
                  <c:v>45715</c:v>
                </c:pt>
                <c:pt idx="17">
                  <c:v>45716</c:v>
                </c:pt>
                <c:pt idx="18">
                  <c:v>45717</c:v>
                </c:pt>
                <c:pt idx="19">
                  <c:v>45718</c:v>
                </c:pt>
                <c:pt idx="20">
                  <c:v>45719</c:v>
                </c:pt>
                <c:pt idx="21">
                  <c:v>45720</c:v>
                </c:pt>
                <c:pt idx="22">
                  <c:v>45721</c:v>
                </c:pt>
                <c:pt idx="23">
                  <c:v>45722</c:v>
                </c:pt>
                <c:pt idx="24">
                  <c:v>45723</c:v>
                </c:pt>
                <c:pt idx="25">
                  <c:v>45724</c:v>
                </c:pt>
                <c:pt idx="26">
                  <c:v>45725</c:v>
                </c:pt>
                <c:pt idx="27">
                  <c:v>45726</c:v>
                </c:pt>
                <c:pt idx="28">
                  <c:v>45727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3.8699999999999998E-2</c:v>
                </c:pt>
                <c:pt idx="1">
                  <c:v>6.7000000000000004E-2</c:v>
                </c:pt>
                <c:pt idx="2">
                  <c:v>6.6900000000000001E-2</c:v>
                </c:pt>
                <c:pt idx="3">
                  <c:v>6.4699999999999994E-2</c:v>
                </c:pt>
                <c:pt idx="4">
                  <c:v>6.2700000000000006E-2</c:v>
                </c:pt>
                <c:pt idx="5">
                  <c:v>5.9200000000000003E-2</c:v>
                </c:pt>
                <c:pt idx="6">
                  <c:v>6.3299999999999995E-2</c:v>
                </c:pt>
                <c:pt idx="7">
                  <c:v>6.6000000000000003E-2</c:v>
                </c:pt>
                <c:pt idx="8">
                  <c:v>6.1199999999999997E-2</c:v>
                </c:pt>
                <c:pt idx="9">
                  <c:v>6.0699999999999997E-2</c:v>
                </c:pt>
                <c:pt idx="10">
                  <c:v>6.1600000000000002E-2</c:v>
                </c:pt>
                <c:pt idx="11">
                  <c:v>5.9400000000000001E-2</c:v>
                </c:pt>
                <c:pt idx="12">
                  <c:v>5.7000000000000002E-2</c:v>
                </c:pt>
                <c:pt idx="13">
                  <c:v>6.6000000000000003E-2</c:v>
                </c:pt>
                <c:pt idx="14">
                  <c:v>6.1800000000000001E-2</c:v>
                </c:pt>
                <c:pt idx="15">
                  <c:v>6.0600000000000001E-2</c:v>
                </c:pt>
                <c:pt idx="16">
                  <c:v>5.6000000000000001E-2</c:v>
                </c:pt>
                <c:pt idx="17">
                  <c:v>5.8200000000000002E-2</c:v>
                </c:pt>
                <c:pt idx="18">
                  <c:v>6.6000000000000003E-2</c:v>
                </c:pt>
                <c:pt idx="19">
                  <c:v>6.2399999999999997E-2</c:v>
                </c:pt>
                <c:pt idx="20">
                  <c:v>6.7199999999999996E-2</c:v>
                </c:pt>
                <c:pt idx="21">
                  <c:v>6.7299999999999999E-2</c:v>
                </c:pt>
                <c:pt idx="22">
                  <c:v>6.6500000000000004E-2</c:v>
                </c:pt>
                <c:pt idx="23">
                  <c:v>6.8900000000000003E-2</c:v>
                </c:pt>
                <c:pt idx="24">
                  <c:v>6.88E-2</c:v>
                </c:pt>
                <c:pt idx="25">
                  <c:v>6.1800000000000001E-2</c:v>
                </c:pt>
                <c:pt idx="26">
                  <c:v>6.0499999999999998E-2</c:v>
                </c:pt>
                <c:pt idx="27">
                  <c:v>6.4799999999999996E-2</c:v>
                </c:pt>
                <c:pt idx="28">
                  <c:v>6.5199999999999994E-2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80-5B4D-A1E3-E43114EE4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431264"/>
        <c:axId val="728429824"/>
      </c:areaChart>
      <c:dateAx>
        <c:axId val="7284312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 algn="ctr">
              <a:defRPr sz="800" b="0" i="0" u="none" strike="noStrike" kern="1200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728429824"/>
        <c:crosses val="autoZero"/>
        <c:auto val="1"/>
        <c:lblOffset val="100"/>
        <c:baseTimeUnit val="days"/>
      </c:dateAx>
      <c:valAx>
        <c:axId val="728429824"/>
        <c:scaling>
          <c:orientation val="minMax"/>
          <c:max val="0.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00" b="0" i="0" u="none" strike="noStrike" kern="1200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728431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33497375328096E-2"/>
          <c:y val="7.3775989268947018E-2"/>
          <c:w val="0.91048277559055113"/>
          <c:h val="0.64173862070058141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3EA958"/>
                </a:gs>
                <a:gs pos="99000">
                  <a:srgbClr val="184031"/>
                </a:gs>
              </a:gsLst>
              <a:lin ang="2700000" scaled="1"/>
            </a:gradFill>
            <a:ln>
              <a:noFill/>
            </a:ln>
            <a:effectLst/>
          </c:spPr>
          <c:cat>
            <c:numRef>
              <c:f>Лист1!$A$2:$A$30</c:f>
              <c:numCache>
                <c:formatCode>m/d/yyyy</c:formatCode>
                <c:ptCount val="29"/>
                <c:pt idx="0">
                  <c:v>45699</c:v>
                </c:pt>
                <c:pt idx="1">
                  <c:v>45700</c:v>
                </c:pt>
                <c:pt idx="2">
                  <c:v>45701</c:v>
                </c:pt>
                <c:pt idx="3">
                  <c:v>45702</c:v>
                </c:pt>
                <c:pt idx="4">
                  <c:v>45703</c:v>
                </c:pt>
                <c:pt idx="5">
                  <c:v>45704</c:v>
                </c:pt>
                <c:pt idx="6">
                  <c:v>45705</c:v>
                </c:pt>
                <c:pt idx="7">
                  <c:v>45706</c:v>
                </c:pt>
                <c:pt idx="8">
                  <c:v>45707</c:v>
                </c:pt>
                <c:pt idx="9">
                  <c:v>45708</c:v>
                </c:pt>
                <c:pt idx="10">
                  <c:v>45709</c:v>
                </c:pt>
                <c:pt idx="11">
                  <c:v>45710</c:v>
                </c:pt>
                <c:pt idx="12">
                  <c:v>45711</c:v>
                </c:pt>
                <c:pt idx="13">
                  <c:v>45712</c:v>
                </c:pt>
                <c:pt idx="14">
                  <c:v>45713</c:v>
                </c:pt>
                <c:pt idx="15">
                  <c:v>45714</c:v>
                </c:pt>
                <c:pt idx="16">
                  <c:v>45715</c:v>
                </c:pt>
                <c:pt idx="17">
                  <c:v>45716</c:v>
                </c:pt>
                <c:pt idx="18">
                  <c:v>45717</c:v>
                </c:pt>
                <c:pt idx="19">
                  <c:v>45718</c:v>
                </c:pt>
                <c:pt idx="20">
                  <c:v>45719</c:v>
                </c:pt>
                <c:pt idx="21">
                  <c:v>45720</c:v>
                </c:pt>
                <c:pt idx="22">
                  <c:v>45721</c:v>
                </c:pt>
                <c:pt idx="23">
                  <c:v>45722</c:v>
                </c:pt>
                <c:pt idx="24">
                  <c:v>45723</c:v>
                </c:pt>
                <c:pt idx="25">
                  <c:v>45724</c:v>
                </c:pt>
                <c:pt idx="26">
                  <c:v>45725</c:v>
                </c:pt>
                <c:pt idx="27">
                  <c:v>45726</c:v>
                </c:pt>
                <c:pt idx="28">
                  <c:v>45727</c:v>
                </c:pt>
              </c:numCache>
            </c:num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3.8699999999999998E-2</c:v>
                </c:pt>
                <c:pt idx="1">
                  <c:v>6.7000000000000004E-2</c:v>
                </c:pt>
                <c:pt idx="2">
                  <c:v>6.6900000000000001E-2</c:v>
                </c:pt>
                <c:pt idx="3">
                  <c:v>6.4699999999999994E-2</c:v>
                </c:pt>
                <c:pt idx="4">
                  <c:v>6.2700000000000006E-2</c:v>
                </c:pt>
                <c:pt idx="5">
                  <c:v>5.9200000000000003E-2</c:v>
                </c:pt>
                <c:pt idx="6">
                  <c:v>6.3299999999999995E-2</c:v>
                </c:pt>
                <c:pt idx="7">
                  <c:v>6.6000000000000003E-2</c:v>
                </c:pt>
                <c:pt idx="8">
                  <c:v>6.1199999999999997E-2</c:v>
                </c:pt>
                <c:pt idx="9">
                  <c:v>6.0699999999999997E-2</c:v>
                </c:pt>
                <c:pt idx="10">
                  <c:v>6.1600000000000002E-2</c:v>
                </c:pt>
                <c:pt idx="11">
                  <c:v>5.9400000000000001E-2</c:v>
                </c:pt>
                <c:pt idx="12">
                  <c:v>5.7000000000000002E-2</c:v>
                </c:pt>
                <c:pt idx="13">
                  <c:v>6.6000000000000003E-2</c:v>
                </c:pt>
                <c:pt idx="14">
                  <c:v>6.1800000000000001E-2</c:v>
                </c:pt>
                <c:pt idx="15">
                  <c:v>6.0600000000000001E-2</c:v>
                </c:pt>
                <c:pt idx="16">
                  <c:v>5.6000000000000001E-2</c:v>
                </c:pt>
                <c:pt idx="17">
                  <c:v>5.8200000000000002E-2</c:v>
                </c:pt>
                <c:pt idx="18">
                  <c:v>6.6000000000000003E-2</c:v>
                </c:pt>
                <c:pt idx="19">
                  <c:v>6.2399999999999997E-2</c:v>
                </c:pt>
                <c:pt idx="20">
                  <c:v>6.7199999999999996E-2</c:v>
                </c:pt>
                <c:pt idx="21">
                  <c:v>6.7299999999999999E-2</c:v>
                </c:pt>
                <c:pt idx="22">
                  <c:v>6.6500000000000004E-2</c:v>
                </c:pt>
                <c:pt idx="23">
                  <c:v>6.8900000000000003E-2</c:v>
                </c:pt>
                <c:pt idx="24">
                  <c:v>6.88E-2</c:v>
                </c:pt>
                <c:pt idx="25">
                  <c:v>6.1800000000000001E-2</c:v>
                </c:pt>
                <c:pt idx="26">
                  <c:v>6.0499999999999998E-2</c:v>
                </c:pt>
                <c:pt idx="27">
                  <c:v>6.4799999999999996E-2</c:v>
                </c:pt>
                <c:pt idx="28">
                  <c:v>6.5199999999999994E-2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B6-694A-BF6A-7F795BF07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431264"/>
        <c:axId val="728429824"/>
      </c:areaChart>
      <c:dateAx>
        <c:axId val="7284312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 algn="ctr">
              <a:defRPr sz="800" b="0" i="0" u="none" strike="noStrike" kern="1200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728429824"/>
        <c:crosses val="autoZero"/>
        <c:auto val="1"/>
        <c:lblOffset val="100"/>
        <c:baseTimeUnit val="days"/>
      </c:dateAx>
      <c:valAx>
        <c:axId val="728429824"/>
        <c:scaling>
          <c:orientation val="minMax"/>
          <c:max val="0.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00" b="0" i="0" u="none" strike="noStrike" kern="1200" baseline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728431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0.22608</cdr:y>
    </cdr:to>
    <cdr:sp macro="" textlink="">
      <cdr:nvSpPr>
        <cdr:cNvPr id="2" name="Google Shape;2222;g2c757fca7bd_0_2636">
          <a:extLst xmlns:a="http://schemas.openxmlformats.org/drawingml/2006/main">
            <a:ext uri="{FF2B5EF4-FFF2-40B4-BE49-F238E27FC236}">
              <a16:creationId xmlns:a16="http://schemas.microsoft.com/office/drawing/2014/main" id="{8E2E7643-180E-B8F9-3FA5-1B770B75D8A7}"/>
            </a:ext>
          </a:extLst>
        </cdr:cNvPr>
        <cdr:cNvSpPr/>
      </cdr:nvSpPr>
      <cdr:spPr>
        <a:xfrm xmlns:a="http://schemas.openxmlformats.org/drawingml/2006/main">
          <a:off x="0" y="0"/>
          <a:ext cx="5500255" cy="546404"/>
        </a:xfrm>
        <a:prstGeom xmlns:a="http://schemas.openxmlformats.org/drawingml/2006/main" prst="roundRect">
          <a:avLst>
            <a:gd name="adj" fmla="val 16667"/>
          </a:avLst>
        </a:prstGeom>
        <a:noFill xmlns:a="http://schemas.openxmlformats.org/drawingml/2006/main"/>
        <a:ln xmlns:a="http://schemas.openxmlformats.org/drawingml/2006/main" w="9525" cap="flat" cmpd="sng">
          <a:noFill/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68575" tIns="0" rIns="68575" bIns="14400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1000"/>
            </a:spcBef>
            <a:buClr>
              <a:srgbClr val="000000"/>
            </a:buClr>
            <a:buSzPts val="1300"/>
          </a:pPr>
          <a:r>
            <a:rPr lang="ru-RU" sz="1600" b="1" dirty="0">
              <a:solidFill>
                <a:schemeClr val="bg1"/>
              </a:solidFill>
              <a:latin typeface="Montserrat" panose="00000500000000000000" pitchFamily="2" charset="-52"/>
              <a:sym typeface="Proxima Nova"/>
            </a:rPr>
            <a:t>Доля пользователей со </a:t>
          </a:r>
          <a:r>
            <a:rPr lang="en-US" sz="1600" b="1" dirty="0">
              <a:solidFill>
                <a:schemeClr val="bg1"/>
              </a:solidFill>
              <a:latin typeface="Montserrat" panose="00000500000000000000" pitchFamily="2" charset="-52"/>
              <a:sym typeface="Proxima Nova"/>
            </a:rPr>
            <a:t>Stable id</a:t>
          </a:r>
          <a:endParaRPr sz="1600" b="1" dirty="0">
            <a:solidFill>
              <a:schemeClr val="bg1"/>
            </a:solidFill>
            <a:latin typeface="Montserrat" panose="00000500000000000000" pitchFamily="2" charset="-52"/>
            <a:sym typeface="Proxima Nova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0.22608</cdr:y>
    </cdr:to>
    <cdr:sp macro="" textlink="">
      <cdr:nvSpPr>
        <cdr:cNvPr id="2" name="Google Shape;2222;g2c757fca7bd_0_2636">
          <a:extLst xmlns:a="http://schemas.openxmlformats.org/drawingml/2006/main">
            <a:ext uri="{FF2B5EF4-FFF2-40B4-BE49-F238E27FC236}">
              <a16:creationId xmlns:a16="http://schemas.microsoft.com/office/drawing/2014/main" id="{8E2E7643-180E-B8F9-3FA5-1B770B75D8A7}"/>
            </a:ext>
          </a:extLst>
        </cdr:cNvPr>
        <cdr:cNvSpPr/>
      </cdr:nvSpPr>
      <cdr:spPr>
        <a:xfrm xmlns:a="http://schemas.openxmlformats.org/drawingml/2006/main">
          <a:off x="0" y="0"/>
          <a:ext cx="5500255" cy="546404"/>
        </a:xfrm>
        <a:prstGeom xmlns:a="http://schemas.openxmlformats.org/drawingml/2006/main" prst="roundRect">
          <a:avLst>
            <a:gd name="adj" fmla="val 16667"/>
          </a:avLst>
        </a:prstGeom>
        <a:noFill xmlns:a="http://schemas.openxmlformats.org/drawingml/2006/main"/>
        <a:ln xmlns:a="http://schemas.openxmlformats.org/drawingml/2006/main" w="9525" cap="flat" cmpd="sng">
          <a:noFill/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68575" tIns="0" rIns="68575" bIns="14400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1000"/>
            </a:spcBef>
            <a:buClr>
              <a:srgbClr val="000000"/>
            </a:buClr>
            <a:buSzPts val="1300"/>
          </a:pPr>
          <a:r>
            <a:rPr lang="ru-RU" sz="1600" b="1" dirty="0">
              <a:solidFill>
                <a:schemeClr val="bg1"/>
              </a:solidFill>
              <a:latin typeface="Montserrat" panose="00000500000000000000" pitchFamily="2" charset="-52"/>
              <a:sym typeface="Proxima Nova"/>
            </a:rPr>
            <a:t>Доля пользователей со </a:t>
          </a:r>
          <a:r>
            <a:rPr lang="en-US" sz="1600" b="1" dirty="0">
              <a:solidFill>
                <a:schemeClr val="bg1"/>
              </a:solidFill>
              <a:latin typeface="Montserrat" panose="00000500000000000000" pitchFamily="2" charset="-52"/>
              <a:sym typeface="Proxima Nova"/>
            </a:rPr>
            <a:t>Stable id</a:t>
          </a:r>
          <a:endParaRPr sz="1600" b="1" dirty="0">
            <a:solidFill>
              <a:schemeClr val="bg1"/>
            </a:solidFill>
            <a:latin typeface="Montserrat" panose="00000500000000000000" pitchFamily="2" charset="-52"/>
            <a:sym typeface="Proxima Nova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0.22608</cdr:y>
    </cdr:to>
    <cdr:sp macro="" textlink="">
      <cdr:nvSpPr>
        <cdr:cNvPr id="2" name="Google Shape;2222;g2c757fca7bd_0_2636">
          <a:extLst xmlns:a="http://schemas.openxmlformats.org/drawingml/2006/main">
            <a:ext uri="{FF2B5EF4-FFF2-40B4-BE49-F238E27FC236}">
              <a16:creationId xmlns:a16="http://schemas.microsoft.com/office/drawing/2014/main" id="{8E2E7643-180E-B8F9-3FA5-1B770B75D8A7}"/>
            </a:ext>
          </a:extLst>
        </cdr:cNvPr>
        <cdr:cNvSpPr/>
      </cdr:nvSpPr>
      <cdr:spPr>
        <a:xfrm xmlns:a="http://schemas.openxmlformats.org/drawingml/2006/main">
          <a:off x="0" y="0"/>
          <a:ext cx="5500255" cy="546404"/>
        </a:xfrm>
        <a:prstGeom xmlns:a="http://schemas.openxmlformats.org/drawingml/2006/main" prst="roundRect">
          <a:avLst>
            <a:gd name="adj" fmla="val 16667"/>
          </a:avLst>
        </a:prstGeom>
        <a:noFill xmlns:a="http://schemas.openxmlformats.org/drawingml/2006/main"/>
        <a:ln xmlns:a="http://schemas.openxmlformats.org/drawingml/2006/main" w="9525" cap="flat" cmpd="sng">
          <a:noFill/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68575" tIns="0" rIns="68575" bIns="14400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1000"/>
            </a:spcBef>
            <a:buClr>
              <a:srgbClr val="000000"/>
            </a:buClr>
            <a:buSzPts val="1300"/>
          </a:pPr>
          <a:r>
            <a:rPr lang="ru-RU" sz="1600" b="1" dirty="0">
              <a:solidFill>
                <a:schemeClr val="bg1"/>
              </a:solidFill>
              <a:latin typeface="Montserrat" panose="00000500000000000000" pitchFamily="2" charset="-52"/>
              <a:sym typeface="Proxima Nova"/>
            </a:rPr>
            <a:t>Доля пользователей со </a:t>
          </a:r>
          <a:r>
            <a:rPr lang="en-US" sz="1600" b="1" dirty="0">
              <a:solidFill>
                <a:schemeClr val="bg1"/>
              </a:solidFill>
              <a:latin typeface="Montserrat" panose="00000500000000000000" pitchFamily="2" charset="-52"/>
              <a:sym typeface="Proxima Nova"/>
            </a:rPr>
            <a:t>Stable id</a:t>
          </a:r>
          <a:endParaRPr sz="1600" b="1" dirty="0">
            <a:solidFill>
              <a:schemeClr val="bg1"/>
            </a:solidFill>
            <a:latin typeface="Montserrat" panose="00000500000000000000" pitchFamily="2" charset="-52"/>
            <a:sym typeface="Proxima Nov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4509A-BD80-584D-A52E-FB14A2EF8070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A120C-DC5C-AB42-AD34-61F80632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6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A120C-DC5C-AB42-AD34-61F80632893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7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F0557-A12D-0103-7B26-5F1891EDA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95B8B-AC47-E256-1C75-9FC4B72EE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833115-6091-E8EF-6529-5B6E0D65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5A2D-579D-D5F1-7856-0E29DCF8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6C98B-2FF7-C5E7-1C41-1D98640F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3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EF321-A304-8C13-CD80-EE9AB8FA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24823D-BBF0-AF1C-CAAF-51C307E33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5E1CD0-BB7A-7DE6-ED72-1C7680CD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3F157-DBA5-CAD9-355D-DA027E0C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8C9330-ABFC-2DE9-7E11-47F3BA24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4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DFF976-4E3C-8C12-ED33-04B451C75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21C226-DADD-3709-8E0A-D9B2A7514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9B138D-82ED-27EC-DE63-5ADEADFA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CF68DB-7019-A2B7-6650-01D1AC57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400C8-D4F4-8B25-60BA-F6BDDDB6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4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50C74-0DA2-CCC1-B25D-8C38D997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F3365-A1BB-79B7-21A8-170823DB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060FF-DDEC-4B5C-7AA7-38785CDF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4506F7-ADF9-5E2D-6A8B-844B94BC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5C41E-1D1E-CE28-CD1D-FA8FA1C8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0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4414B-8C73-2AC0-920D-D1C55428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A35EEA-3ABE-1292-63F7-7402089A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57F131-000D-E3B8-F3EA-D2A1A6AF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7CBB42-B8EB-3A23-60DD-7A867D93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E0DA7D-04BE-C43A-997F-2572DA71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2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48584-D89F-FE1E-AE2D-88A558B02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6E8F53-106E-0B41-A9AA-8F7342F53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FDAD22-95C1-F747-E662-C420D03A3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BEF77E-F81E-5B22-121E-6CEADA48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3BB60-C9D8-D027-5BDD-E4311A18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C5037B-DE86-38DB-0BA4-27D75D23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8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B6B0C-F59F-D742-B57A-5D95E61E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BD5738-2D9E-3829-CE69-2D69BDF7D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C0965B-858E-A162-5829-6D928F58A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D9674D-2681-2A97-326A-85B54F461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96E6D0-60F9-6486-657E-9E59AB1D0C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6AA42D-6ADF-C00B-96E9-E9D63E4B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E6FB0E-740A-8B7F-EAEC-01EAE3818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8175BA-291E-3CE2-AA34-2746C448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36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D0962-7BA9-EE72-BE3B-A1226D61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F2602D-9D7C-8D91-E7F0-E3145A86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39D03C-50C1-B1D0-8904-90A44A62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F10D6D-AF66-C5CB-AB20-BCBFD2FF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7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695F1D-361E-C019-5ABA-54D19143A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D93311-48C8-9759-2E97-04EE1DB9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889D4B-BDD9-B4D4-2831-3829F3E59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25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9D068-3DD4-76C9-36A6-6BE3F617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D4A194-B08C-E09A-BECC-E1DEA45D0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22C76-35FF-E762-6EAD-5F3720BD8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43DB0F-23ED-01D1-4E3C-2A71AEA7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58D3FE-6706-1186-0114-8A65C054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C80169-8959-7935-20DD-60F52BD4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78A55-A095-F9C5-704B-6F4B5DAB6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E461C4-CAF3-8209-862B-5860E0840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D527B1-D4E7-082A-5264-A74C19DFA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7C38F5-5508-68B7-2ED2-FAE61977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081050-E7FD-31C7-7B02-A7037D1A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04D2F3-280B-EB7B-40B6-2C2448D3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7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339B6-0C0E-CC68-3D5D-30E03CE9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4CA256-736C-4088-B8A8-2EBEFD148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B5D0DF-2E50-4D22-C7C4-B1F58565A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36BDB-5340-864A-B76C-0C34D8E19B4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E02E3A-F4A5-A791-9C76-D80FB6596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B34B9C-1FE8-711B-F7F4-7FCE1BCE3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D089-D78E-5543-B628-2999A8EAC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microsoft.com/office/2007/relationships/hdphoto" Target="../media/hdphoto4.wdp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jpe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microsoft.com/office/2007/relationships/hdphoto" Target="../media/hdphoto12.wdp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image" Target="../media/image13.jp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25.png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microsoft.com/office/2007/relationships/hdphoto" Target="../media/hdphoto15.wdp"/><Relationship Id="rId3" Type="http://schemas.openxmlformats.org/officeDocument/2006/relationships/image" Target="../media/image12.png"/><Relationship Id="rId21" Type="http://schemas.microsoft.com/office/2007/relationships/hdphoto" Target="../media/hdphoto11.wdp"/><Relationship Id="rId7" Type="http://schemas.openxmlformats.org/officeDocument/2006/relationships/image" Target="../media/image4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24" Type="http://schemas.openxmlformats.org/officeDocument/2006/relationships/image" Target="../media/image27.png"/><Relationship Id="rId32" Type="http://schemas.openxmlformats.org/officeDocument/2006/relationships/image" Target="../media/image28.png"/><Relationship Id="rId5" Type="http://schemas.openxmlformats.org/officeDocument/2006/relationships/image" Target="../media/image26.jpg"/><Relationship Id="rId15" Type="http://schemas.openxmlformats.org/officeDocument/2006/relationships/image" Target="../media/image17.jpeg"/><Relationship Id="rId23" Type="http://schemas.microsoft.com/office/2007/relationships/hdphoto" Target="../media/hdphoto12.wdp"/><Relationship Id="rId28" Type="http://schemas.microsoft.com/office/2007/relationships/hdphoto" Target="../media/hdphoto14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31" Type="http://schemas.openxmlformats.org/officeDocument/2006/relationships/image" Target="../media/image23.png"/><Relationship Id="rId4" Type="http://schemas.openxmlformats.org/officeDocument/2006/relationships/chart" Target="../charts/chart3.xml"/><Relationship Id="rId9" Type="http://schemas.openxmlformats.org/officeDocument/2006/relationships/image" Target="../media/image14.png"/><Relationship Id="rId14" Type="http://schemas.microsoft.com/office/2007/relationships/hdphoto" Target="../media/hdphoto8.wdp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26" Type="http://schemas.openxmlformats.org/officeDocument/2006/relationships/image" Target="../media/image4.png"/><Relationship Id="rId3" Type="http://schemas.microsoft.com/office/2007/relationships/hdphoto" Target="../media/hdphoto6.wdp"/><Relationship Id="rId21" Type="http://schemas.openxmlformats.org/officeDocument/2006/relationships/image" Target="../media/image24.png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image" Target="../media/image22.png"/><Relationship Id="rId25" Type="http://schemas.openxmlformats.org/officeDocument/2006/relationships/image" Target="../media/image10.jpeg"/><Relationship Id="rId2" Type="http://schemas.openxmlformats.org/officeDocument/2006/relationships/image" Target="../media/image14.pn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6.jpg"/><Relationship Id="rId5" Type="http://schemas.microsoft.com/office/2007/relationships/hdphoto" Target="../media/hdphoto7.wdp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10" Type="http://schemas.microsoft.com/office/2007/relationships/hdphoto" Target="../media/hdphoto9.wdp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11.wdp"/><Relationship Id="rId22" Type="http://schemas.openxmlformats.org/officeDocument/2006/relationships/image" Target="../media/image9.png"/><Relationship Id="rId27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1FA706B-DDE9-9E0F-0A00-A56B79BA5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4000"/>
          </a:blip>
          <a:srcRect l="3035" t="2941" r="2199" b="37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C21591-4D0D-C768-C233-F97EFE5EB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18" y="-320678"/>
            <a:ext cx="12353693" cy="12353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C26CC8-804B-E340-7CF5-49E7E43C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33718" y="-5030413"/>
            <a:ext cx="12353693" cy="123536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4ED03-3396-F531-EBE4-7A022BE35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8562" y="-44377"/>
            <a:ext cx="13410992" cy="47914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FEC1DA-C228-A53B-6E6C-193D28788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9806428" y="549275"/>
            <a:ext cx="1505336" cy="1950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FB306F-E1FC-31C1-A03E-F5B449594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130A55-035A-39E1-39F4-AC8866F143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031" t="36821" r="43208"/>
          <a:stretch/>
        </p:blipFill>
        <p:spPr>
          <a:xfrm>
            <a:off x="5169877" y="2286000"/>
            <a:ext cx="1828800" cy="4723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028B38-D035-B0CF-91B5-B0E480946E69}"/>
              </a:ext>
            </a:extLst>
          </p:cNvPr>
          <p:cNvSpPr txBox="1"/>
          <p:nvPr/>
        </p:nvSpPr>
        <p:spPr>
          <a:xfrm>
            <a:off x="7414831" y="1250513"/>
            <a:ext cx="3769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effectLst/>
                <a:latin typeface="Montserrat" pitchFamily="2" charset="0"/>
              </a:rPr>
              <a:t>[ </a:t>
            </a:r>
            <a:r>
              <a:rPr lang="ru-RU" sz="4000" dirty="0">
                <a:solidFill>
                  <a:schemeClr val="bg1"/>
                </a:solidFill>
                <a:effectLst/>
                <a:latin typeface="Montserrat" pitchFamily="2" charset="0"/>
              </a:rPr>
              <a:t>в </a:t>
            </a:r>
            <a:r>
              <a:rPr lang="en-US" sz="4000" dirty="0">
                <a:solidFill>
                  <a:schemeClr val="bg1"/>
                </a:solidFill>
                <a:effectLst/>
                <a:latin typeface="Montserrat" pitchFamily="2" charset="0"/>
              </a:rPr>
              <a:t>digital ]</a:t>
            </a:r>
            <a:endParaRPr lang="ru-RU" sz="4000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CEB5EE-3A83-A8F1-9152-3229D2C3CF62}"/>
              </a:ext>
            </a:extLst>
          </p:cNvPr>
          <p:cNvSpPr txBox="1"/>
          <p:nvPr/>
        </p:nvSpPr>
        <p:spPr>
          <a:xfrm>
            <a:off x="1844580" y="3504458"/>
            <a:ext cx="3305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Почему успех не всегда то, чем кажется?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A8519B-6C40-EF63-57FD-CDAE84E323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9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>
            <a:off x="0" y="723451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845A3-5767-6D4E-FA26-4E14AC71E4E4}"/>
              </a:ext>
            </a:extLst>
          </p:cNvPr>
          <p:cNvSpPr txBox="1"/>
          <p:nvPr/>
        </p:nvSpPr>
        <p:spPr>
          <a:xfrm>
            <a:off x="-8489937" y="549275"/>
            <a:ext cx="951376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Ошибка выжившего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– человек обращает внимание только на успешный опыт,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а неудачные кейсы игнорирует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DF72FF9-A76E-3C1F-7431-5A9EC00A64EA}"/>
              </a:ext>
            </a:extLst>
          </p:cNvPr>
          <p:cNvGrpSpPr/>
          <p:nvPr/>
        </p:nvGrpSpPr>
        <p:grpSpPr>
          <a:xfrm>
            <a:off x="550863" y="10364919"/>
            <a:ext cx="4459339" cy="1626366"/>
            <a:chOff x="550863" y="3130402"/>
            <a:chExt cx="4459339" cy="1626366"/>
          </a:xfrm>
        </p:grpSpPr>
        <p:sp>
          <p:nvSpPr>
            <p:cNvPr id="6" name="Прямоугольник: скругленные углы 86">
              <a:extLst>
                <a:ext uri="{FF2B5EF4-FFF2-40B4-BE49-F238E27FC236}">
                  <a16:creationId xmlns:a16="http://schemas.microsoft.com/office/drawing/2014/main" id="{233DD967-CD26-8BEC-AA4B-D5B2AD02A812}"/>
                </a:ext>
              </a:extLst>
            </p:cNvPr>
            <p:cNvSpPr/>
            <p:nvPr/>
          </p:nvSpPr>
          <p:spPr>
            <a:xfrm>
              <a:off x="550863" y="3130402"/>
              <a:ext cx="4459339" cy="1626366"/>
            </a:xfrm>
            <a:prstGeom prst="roundRect">
              <a:avLst>
                <a:gd name="adj" fmla="val 9045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765DB0-1C43-44DB-1185-7244FA4DB34F}"/>
                </a:ext>
              </a:extLst>
            </p:cNvPr>
            <p:cNvSpPr txBox="1"/>
            <p:nvPr/>
          </p:nvSpPr>
          <p:spPr>
            <a:xfrm>
              <a:off x="727033" y="3343421"/>
              <a:ext cx="415934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Неполная информация ведет к ошибочным решениям</a:t>
              </a:r>
              <a:endParaRPr lang="ru-RU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D17E7D-C216-0425-AC0C-05D11154CA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0" y="3014472"/>
            <a:ext cx="5160264" cy="5160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D1343-F116-7B92-36B8-8F69FA7DAAD5}"/>
              </a:ext>
            </a:extLst>
          </p:cNvPr>
          <p:cNvSpPr txBox="1"/>
          <p:nvPr/>
        </p:nvSpPr>
        <p:spPr>
          <a:xfrm>
            <a:off x="15151934" y="2524222"/>
            <a:ext cx="2502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А что, вон же он летит и я полечу!</a:t>
            </a:r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3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B061B6-957D-DA39-5F1F-054125FA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B93BD8B-AED5-8064-1BAF-5CF3F03E1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10135802" y="549275"/>
            <a:ext cx="1505336" cy="195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68182E-5483-A77C-6EB8-CD17A01F6571}"/>
              </a:ext>
            </a:extLst>
          </p:cNvPr>
          <p:cNvSpPr txBox="1"/>
          <p:nvPr/>
        </p:nvSpPr>
        <p:spPr>
          <a:xfrm>
            <a:off x="465804" y="549275"/>
            <a:ext cx="951376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Ошибка выжившего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– человек обращает внимание только на успешный опыт,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а неудачные кейсы игнорирует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DDB8225-709E-07F1-654E-D1B82C2EE7CB}"/>
              </a:ext>
            </a:extLst>
          </p:cNvPr>
          <p:cNvGrpSpPr/>
          <p:nvPr/>
        </p:nvGrpSpPr>
        <p:grpSpPr>
          <a:xfrm>
            <a:off x="550863" y="3130402"/>
            <a:ext cx="4459339" cy="1626366"/>
            <a:chOff x="550863" y="3130402"/>
            <a:chExt cx="4459339" cy="1626366"/>
          </a:xfrm>
        </p:grpSpPr>
        <p:sp>
          <p:nvSpPr>
            <p:cNvPr id="7" name="Прямоугольник: скругленные углы 86">
              <a:extLst>
                <a:ext uri="{FF2B5EF4-FFF2-40B4-BE49-F238E27FC236}">
                  <a16:creationId xmlns:a16="http://schemas.microsoft.com/office/drawing/2014/main" id="{42151E10-6D56-3D4A-4B30-87C9C2334365}"/>
                </a:ext>
              </a:extLst>
            </p:cNvPr>
            <p:cNvSpPr/>
            <p:nvPr/>
          </p:nvSpPr>
          <p:spPr>
            <a:xfrm>
              <a:off x="550863" y="3130402"/>
              <a:ext cx="4459339" cy="1626366"/>
            </a:xfrm>
            <a:prstGeom prst="roundRect">
              <a:avLst>
                <a:gd name="adj" fmla="val 9045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7E2220-DEB1-BB28-5D91-A425473F6C83}"/>
                </a:ext>
              </a:extLst>
            </p:cNvPr>
            <p:cNvSpPr txBox="1"/>
            <p:nvPr/>
          </p:nvSpPr>
          <p:spPr>
            <a:xfrm>
              <a:off x="727033" y="3343421"/>
              <a:ext cx="415934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Неполная информация ведет к ошибочным решениям</a:t>
              </a:r>
              <a:endParaRPr lang="ru-RU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35260E-FF0B-17F3-94B9-4C81CFB76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799" y="3014472"/>
            <a:ext cx="5160264" cy="5160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AF84D-69AB-1279-C28C-F0D55990D453}"/>
              </a:ext>
            </a:extLst>
          </p:cNvPr>
          <p:cNvSpPr txBox="1"/>
          <p:nvPr/>
        </p:nvSpPr>
        <p:spPr>
          <a:xfrm>
            <a:off x="9475733" y="2524222"/>
            <a:ext cx="2502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А что, вон же он летит и я полечу!</a:t>
            </a:r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1BC85B8-0478-7E1F-367D-C048B2320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34000"/>
          </a:blip>
          <a:srcRect l="3035" t="2941" r="2199" b="3775"/>
          <a:stretch/>
        </p:blipFill>
        <p:spPr bwMode="auto">
          <a:xfrm>
            <a:off x="0" y="723451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9B488F-2823-F667-22C1-3150F5901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7451" y="1104710"/>
            <a:ext cx="12353693" cy="12353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35C77F-DF12-3FE7-3607-0FDD45B6B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234518" y="-7477778"/>
            <a:ext cx="12353693" cy="123536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1FBC81-843D-A0FD-50A4-489780543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8562" y="-4242199"/>
            <a:ext cx="13410992" cy="47914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5A7E16-CB42-9693-0E6A-049013775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9806428" y="549275"/>
            <a:ext cx="1505336" cy="1950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01FDF3-DC50-D820-63C7-6D4CA2110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234518"/>
            <a:ext cx="12192000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AA92F9-AFA3-7C62-EFDF-70C09ED93FB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031" t="36821" r="43208"/>
          <a:stretch/>
        </p:blipFill>
        <p:spPr>
          <a:xfrm>
            <a:off x="5169877" y="8633011"/>
            <a:ext cx="1828800" cy="4723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40B17E-B858-4F78-38D2-83E6E7933510}"/>
              </a:ext>
            </a:extLst>
          </p:cNvPr>
          <p:cNvSpPr txBox="1"/>
          <p:nvPr/>
        </p:nvSpPr>
        <p:spPr>
          <a:xfrm>
            <a:off x="7414831" y="-3133228"/>
            <a:ext cx="3769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effectLst/>
                <a:latin typeface="Montserrat" pitchFamily="2" charset="0"/>
              </a:rPr>
              <a:t>[ </a:t>
            </a:r>
            <a:r>
              <a:rPr lang="ru-RU" sz="4000" dirty="0">
                <a:solidFill>
                  <a:schemeClr val="bg1"/>
                </a:solidFill>
                <a:effectLst/>
                <a:latin typeface="Montserrat" pitchFamily="2" charset="0"/>
              </a:rPr>
              <a:t>в </a:t>
            </a:r>
            <a:r>
              <a:rPr lang="en-US" sz="4000" dirty="0">
                <a:solidFill>
                  <a:schemeClr val="bg1"/>
                </a:solidFill>
                <a:effectLst/>
                <a:latin typeface="Montserrat" pitchFamily="2" charset="0"/>
              </a:rPr>
              <a:t>digital ]</a:t>
            </a:r>
            <a:endParaRPr lang="ru-RU" sz="4000" dirty="0">
              <a:solidFill>
                <a:schemeClr val="bg1"/>
              </a:solidFill>
              <a:effectLst/>
              <a:latin typeface="Montserra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5B8E1-94CA-4484-FE5E-BBA2F44FD4EF}"/>
              </a:ext>
            </a:extLst>
          </p:cNvPr>
          <p:cNvSpPr txBox="1"/>
          <p:nvPr/>
        </p:nvSpPr>
        <p:spPr>
          <a:xfrm>
            <a:off x="1844580" y="-879283"/>
            <a:ext cx="3305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Почему успех не всегда то, чем кажется?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684149-F64F-ABDA-B47E-3BAF7705F7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9199"/>
          <a:stretch/>
        </p:blipFill>
        <p:spPr>
          <a:xfrm>
            <a:off x="-4059841" y="5963478"/>
            <a:ext cx="12353693" cy="75111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BC2736E-112B-2341-7D3A-0AF4BDFAD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6419" y="-7682302"/>
            <a:ext cx="12353693" cy="123536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85DF45-2C41-A63B-BAB8-079D00E02556}"/>
              </a:ext>
            </a:extLst>
          </p:cNvPr>
          <p:cNvSpPr txBox="1"/>
          <p:nvPr/>
        </p:nvSpPr>
        <p:spPr>
          <a:xfrm>
            <a:off x="436561" y="-1887800"/>
            <a:ext cx="612883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«Усложнение»</a:t>
            </a:r>
            <a:b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</a:br>
            <a:r>
              <a:rPr lang="en-US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digital</a:t>
            </a:r>
            <a:r>
              <a:rPr lang="en-US" sz="4800" dirty="0">
                <a:solidFill>
                  <a:schemeClr val="bg1"/>
                </a:solidFill>
                <a:latin typeface="Montserrat ExtraBold" pitchFamily="2" charset="-52"/>
              </a:rPr>
              <a:t>-</a:t>
            </a:r>
            <a: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рынка</a:t>
            </a:r>
            <a:endParaRPr lang="ru-RU" sz="48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E1FA92-DB55-84A0-E414-8C5FA786D62A}"/>
              </a:ext>
            </a:extLst>
          </p:cNvPr>
          <p:cNvGrpSpPr/>
          <p:nvPr/>
        </p:nvGrpSpPr>
        <p:grpSpPr>
          <a:xfrm>
            <a:off x="13838757" y="549275"/>
            <a:ext cx="4839286" cy="1808914"/>
            <a:chOff x="6801852" y="549275"/>
            <a:chExt cx="4839286" cy="1808914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7B4BD42B-88A1-1CBE-0732-A8014302146A}"/>
                </a:ext>
              </a:extLst>
            </p:cNvPr>
            <p:cNvSpPr/>
            <p:nvPr/>
          </p:nvSpPr>
          <p:spPr>
            <a:xfrm>
              <a:off x="7058526" y="549275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31CFAC9A-B1F0-420E-2C6F-A6B571152283}"/>
                </a:ext>
              </a:extLst>
            </p:cNvPr>
            <p:cNvSpPr/>
            <p:nvPr/>
          </p:nvSpPr>
          <p:spPr>
            <a:xfrm>
              <a:off x="6801852" y="1172995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6427B0FD-6C04-4C1C-3415-3C263CA53870}"/>
                </a:ext>
              </a:extLst>
            </p:cNvPr>
            <p:cNvSpPr/>
            <p:nvPr/>
          </p:nvSpPr>
          <p:spPr>
            <a:xfrm>
              <a:off x="6888776" y="1259919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5788BC-AF14-5DDD-4760-E52B46E94366}"/>
                </a:ext>
              </a:extLst>
            </p:cNvPr>
            <p:cNvSpPr txBox="1"/>
            <p:nvPr/>
          </p:nvSpPr>
          <p:spPr>
            <a:xfrm>
              <a:off x="7517110" y="1014636"/>
              <a:ext cx="4124028" cy="980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Людей не становится больше – их становиться меньше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AC22DD1-11A1-745E-B9DD-3833C89F2F5B}"/>
              </a:ext>
            </a:extLst>
          </p:cNvPr>
          <p:cNvGrpSpPr/>
          <p:nvPr/>
        </p:nvGrpSpPr>
        <p:grpSpPr>
          <a:xfrm>
            <a:off x="13838757" y="2514667"/>
            <a:ext cx="4839286" cy="1808914"/>
            <a:chOff x="6801852" y="2514667"/>
            <a:chExt cx="4839286" cy="1808914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E2EC8EC5-E583-3A37-37B5-0CEB6D813B3C}"/>
                </a:ext>
              </a:extLst>
            </p:cNvPr>
            <p:cNvSpPr/>
            <p:nvPr/>
          </p:nvSpPr>
          <p:spPr>
            <a:xfrm>
              <a:off x="7058526" y="2514667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0680BCA9-75DD-E16D-1F24-C83F9EF87D50}"/>
                </a:ext>
              </a:extLst>
            </p:cNvPr>
            <p:cNvSpPr/>
            <p:nvPr/>
          </p:nvSpPr>
          <p:spPr>
            <a:xfrm>
              <a:off x="6801852" y="3138387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64A160AA-1B6F-8401-40A1-31F274387CAB}"/>
                </a:ext>
              </a:extLst>
            </p:cNvPr>
            <p:cNvSpPr/>
            <p:nvPr/>
          </p:nvSpPr>
          <p:spPr>
            <a:xfrm>
              <a:off x="6888776" y="3225311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0B2A1EB-50E8-0AA4-DE53-41FCECB22614}"/>
                </a:ext>
              </a:extLst>
            </p:cNvPr>
            <p:cNvSpPr txBox="1"/>
            <p:nvPr/>
          </p:nvSpPr>
          <p:spPr>
            <a:xfrm>
              <a:off x="7517110" y="2982593"/>
              <a:ext cx="3912890" cy="9808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Индекс потребительской уверенности падает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2212747-C288-2129-9506-D3EA02F4D4CF}"/>
              </a:ext>
            </a:extLst>
          </p:cNvPr>
          <p:cNvGrpSpPr/>
          <p:nvPr/>
        </p:nvGrpSpPr>
        <p:grpSpPr>
          <a:xfrm>
            <a:off x="6801852" y="7530616"/>
            <a:ext cx="4839286" cy="1808914"/>
            <a:chOff x="6801852" y="4509120"/>
            <a:chExt cx="4839286" cy="1808914"/>
          </a:xfrm>
        </p:grpSpPr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6EB46891-AC8E-2F56-8904-52EE79366CCE}"/>
                </a:ext>
              </a:extLst>
            </p:cNvPr>
            <p:cNvSpPr/>
            <p:nvPr/>
          </p:nvSpPr>
          <p:spPr>
            <a:xfrm>
              <a:off x="7058526" y="4509120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C1141EB1-D551-3438-B76A-3F2AC2CA7B94}"/>
                </a:ext>
              </a:extLst>
            </p:cNvPr>
            <p:cNvSpPr/>
            <p:nvPr/>
          </p:nvSpPr>
          <p:spPr>
            <a:xfrm>
              <a:off x="6801852" y="5132840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CDAE10A7-35D5-2555-E8D2-9FDB52140F30}"/>
                </a:ext>
              </a:extLst>
            </p:cNvPr>
            <p:cNvSpPr/>
            <p:nvPr/>
          </p:nvSpPr>
          <p:spPr>
            <a:xfrm>
              <a:off x="6888776" y="5219764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27A4F4-41C3-6066-644C-CC4827D57D72}"/>
                </a:ext>
              </a:extLst>
            </p:cNvPr>
            <p:cNvSpPr txBox="1"/>
            <p:nvPr/>
          </p:nvSpPr>
          <p:spPr>
            <a:xfrm>
              <a:off x="7517109" y="4977046"/>
              <a:ext cx="3487963" cy="9808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Montserrat" pitchFamily="2" charset="0"/>
                </a:rPr>
                <a:t>П</a:t>
              </a: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ерепродажа одного и того же трафика</a:t>
              </a:r>
            </a:p>
          </p:txBody>
        </p:sp>
      </p:grpSp>
      <p:pic>
        <p:nvPicPr>
          <p:cNvPr id="54" name="Picture 4" descr="Picture background">
            <a:extLst>
              <a:ext uri="{FF2B5EF4-FFF2-40B4-BE49-F238E27FC236}">
                <a16:creationId xmlns:a16="http://schemas.microsoft.com/office/drawing/2014/main" id="{C52C394E-41F7-12A2-C602-78CE5932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5308">
            <a:off x="-7305075" y="1406100"/>
            <a:ext cx="635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Picture background">
            <a:extLst>
              <a:ext uri="{FF2B5EF4-FFF2-40B4-BE49-F238E27FC236}">
                <a16:creationId xmlns:a16="http://schemas.microsoft.com/office/drawing/2014/main" id="{73C764E8-15C8-E43F-C16F-6A1C0B27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7854">
            <a:off x="6478043" y="7551118"/>
            <a:ext cx="2525249" cy="2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Picture background">
            <a:extLst>
              <a:ext uri="{FF2B5EF4-FFF2-40B4-BE49-F238E27FC236}">
                <a16:creationId xmlns:a16="http://schemas.microsoft.com/office/drawing/2014/main" id="{C68859A7-8272-A7FD-ADB1-97234F37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0491">
            <a:off x="-1843938" y="-2313129"/>
            <a:ext cx="1602859" cy="17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89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421A15-33D8-C49A-2C31-2F87E4733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>
            <a:off x="0" y="7234517"/>
            <a:ext cx="12192000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0ACE83-BC4B-BB70-AA34-A78173DAF8E5}"/>
              </a:ext>
            </a:extLst>
          </p:cNvPr>
          <p:cNvSpPr txBox="1"/>
          <p:nvPr/>
        </p:nvSpPr>
        <p:spPr>
          <a:xfrm>
            <a:off x="-8489937" y="549275"/>
            <a:ext cx="951376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Ошибка выжившего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– человек обращает внимание только на успешный опыт,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а неудачные кейсы игнорирует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7A68763-42CD-DDBE-D76D-5BED39730807}"/>
              </a:ext>
            </a:extLst>
          </p:cNvPr>
          <p:cNvGrpSpPr/>
          <p:nvPr/>
        </p:nvGrpSpPr>
        <p:grpSpPr>
          <a:xfrm>
            <a:off x="550863" y="10364919"/>
            <a:ext cx="4459339" cy="1626366"/>
            <a:chOff x="550863" y="3130402"/>
            <a:chExt cx="4459339" cy="1626366"/>
          </a:xfrm>
        </p:grpSpPr>
        <p:sp>
          <p:nvSpPr>
            <p:cNvPr id="38" name="Прямоугольник: скругленные углы 86">
              <a:extLst>
                <a:ext uri="{FF2B5EF4-FFF2-40B4-BE49-F238E27FC236}">
                  <a16:creationId xmlns:a16="http://schemas.microsoft.com/office/drawing/2014/main" id="{FF3DF844-F716-97F2-CA18-B2D565EDD226}"/>
                </a:ext>
              </a:extLst>
            </p:cNvPr>
            <p:cNvSpPr/>
            <p:nvPr/>
          </p:nvSpPr>
          <p:spPr>
            <a:xfrm>
              <a:off x="550863" y="3130402"/>
              <a:ext cx="4459339" cy="1626366"/>
            </a:xfrm>
            <a:prstGeom prst="roundRect">
              <a:avLst>
                <a:gd name="adj" fmla="val 9045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024F3C-A6B8-A10B-91D5-9C847BB4DF49}"/>
                </a:ext>
              </a:extLst>
            </p:cNvPr>
            <p:cNvSpPr txBox="1"/>
            <p:nvPr/>
          </p:nvSpPr>
          <p:spPr>
            <a:xfrm>
              <a:off x="727033" y="3343421"/>
              <a:ext cx="415934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Неполная информация ведет к ошибочным решениям</a:t>
              </a:r>
              <a:endParaRPr lang="ru-RU" sz="24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88A0680-B21B-B568-9A92-79EE04018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3014472"/>
            <a:ext cx="5160264" cy="516026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ED282E1-D6F1-AC71-5AA5-D4257F5867F0}"/>
              </a:ext>
            </a:extLst>
          </p:cNvPr>
          <p:cNvSpPr txBox="1"/>
          <p:nvPr/>
        </p:nvSpPr>
        <p:spPr>
          <a:xfrm>
            <a:off x="15151934" y="2524222"/>
            <a:ext cx="2502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/>
                <a:latin typeface="Montserrat" pitchFamily="2" charset="0"/>
              </a:rPr>
              <a:t>А что, вон же он летит и я полечу!</a:t>
            </a:r>
            <a:endParaRPr lang="ru-RU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0" name="Picture 4" descr="Picture background">
            <a:extLst>
              <a:ext uri="{FF2B5EF4-FFF2-40B4-BE49-F238E27FC236}">
                <a16:creationId xmlns:a16="http://schemas.microsoft.com/office/drawing/2014/main" id="{F4F1F2D5-D1A6-B5AE-345B-5FA594E5D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FFA963-A65D-4761-F997-83AF50420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199"/>
          <a:stretch/>
        </p:blipFill>
        <p:spPr>
          <a:xfrm>
            <a:off x="-4059841" y="0"/>
            <a:ext cx="12353693" cy="7511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7A6A4F-56DF-C90B-A50F-AC803531E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080" y="-5495693"/>
            <a:ext cx="12353693" cy="12353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85498-7F2C-EBCE-C641-8B47F1DA5A8C}"/>
              </a:ext>
            </a:extLst>
          </p:cNvPr>
          <p:cNvSpPr txBox="1"/>
          <p:nvPr/>
        </p:nvSpPr>
        <p:spPr>
          <a:xfrm>
            <a:off x="436561" y="457835"/>
            <a:ext cx="612883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«Усложнение»</a:t>
            </a:r>
            <a:b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</a:br>
            <a:r>
              <a:rPr lang="en-US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digital</a:t>
            </a:r>
            <a:r>
              <a:rPr lang="en-US" sz="4800" dirty="0">
                <a:solidFill>
                  <a:schemeClr val="bg1"/>
                </a:solidFill>
                <a:latin typeface="Montserrat ExtraBold" pitchFamily="2" charset="-52"/>
              </a:rPr>
              <a:t>-</a:t>
            </a:r>
            <a: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рынка</a:t>
            </a:r>
            <a:endParaRPr lang="ru-RU" sz="48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3C36183-3FF8-1631-9FAA-472C5E1BD2DA}"/>
              </a:ext>
            </a:extLst>
          </p:cNvPr>
          <p:cNvGrpSpPr/>
          <p:nvPr/>
        </p:nvGrpSpPr>
        <p:grpSpPr>
          <a:xfrm>
            <a:off x="6801852" y="549275"/>
            <a:ext cx="4839286" cy="1808914"/>
            <a:chOff x="6801852" y="549275"/>
            <a:chExt cx="4839286" cy="1808914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76351F84-2A5B-B683-3FBE-CCF10C3F05B5}"/>
                </a:ext>
              </a:extLst>
            </p:cNvPr>
            <p:cNvSpPr/>
            <p:nvPr/>
          </p:nvSpPr>
          <p:spPr>
            <a:xfrm>
              <a:off x="7058526" y="549275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D55A339-B47F-F7F2-DE3D-BC38F02BCCDE}"/>
                </a:ext>
              </a:extLst>
            </p:cNvPr>
            <p:cNvSpPr/>
            <p:nvPr/>
          </p:nvSpPr>
          <p:spPr>
            <a:xfrm>
              <a:off x="6801852" y="1172995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99401F8-AFC1-89F4-38AF-0FF8570D8265}"/>
                </a:ext>
              </a:extLst>
            </p:cNvPr>
            <p:cNvSpPr/>
            <p:nvPr/>
          </p:nvSpPr>
          <p:spPr>
            <a:xfrm>
              <a:off x="6888776" y="1259919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B948C5-7F14-908B-B994-E9B76142F05E}"/>
                </a:ext>
              </a:extLst>
            </p:cNvPr>
            <p:cNvSpPr txBox="1"/>
            <p:nvPr/>
          </p:nvSpPr>
          <p:spPr>
            <a:xfrm>
              <a:off x="7517110" y="1014636"/>
              <a:ext cx="4124028" cy="980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Людей не становится больше – их становиться меньше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705CFD8-E3EB-10FE-A098-7C194EB73EC8}"/>
              </a:ext>
            </a:extLst>
          </p:cNvPr>
          <p:cNvGrpSpPr/>
          <p:nvPr/>
        </p:nvGrpSpPr>
        <p:grpSpPr>
          <a:xfrm>
            <a:off x="6801852" y="2514667"/>
            <a:ext cx="4839286" cy="1808914"/>
            <a:chOff x="6801852" y="2514667"/>
            <a:chExt cx="4839286" cy="1808914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F0D0E667-0BC7-1935-3994-AB5AF01CF57A}"/>
                </a:ext>
              </a:extLst>
            </p:cNvPr>
            <p:cNvSpPr/>
            <p:nvPr/>
          </p:nvSpPr>
          <p:spPr>
            <a:xfrm>
              <a:off x="7058526" y="2514667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37AE6BFF-B630-92AE-18F4-0EAC7CED0C9F}"/>
                </a:ext>
              </a:extLst>
            </p:cNvPr>
            <p:cNvSpPr/>
            <p:nvPr/>
          </p:nvSpPr>
          <p:spPr>
            <a:xfrm>
              <a:off x="6801852" y="3138387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8FD51CCF-EDB8-76EC-2D40-2C7E82464B07}"/>
                </a:ext>
              </a:extLst>
            </p:cNvPr>
            <p:cNvSpPr/>
            <p:nvPr/>
          </p:nvSpPr>
          <p:spPr>
            <a:xfrm>
              <a:off x="6888776" y="3225311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9CA53C-9E15-BB8F-9F3E-9160737D1CFB}"/>
                </a:ext>
              </a:extLst>
            </p:cNvPr>
            <p:cNvSpPr txBox="1"/>
            <p:nvPr/>
          </p:nvSpPr>
          <p:spPr>
            <a:xfrm>
              <a:off x="7517110" y="2982593"/>
              <a:ext cx="3912890" cy="9808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Индекс потребительской уверенности падает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19911A0-8D27-7C72-A532-C8435F21238E}"/>
              </a:ext>
            </a:extLst>
          </p:cNvPr>
          <p:cNvGrpSpPr/>
          <p:nvPr/>
        </p:nvGrpSpPr>
        <p:grpSpPr>
          <a:xfrm>
            <a:off x="6801852" y="4509120"/>
            <a:ext cx="4839286" cy="1808914"/>
            <a:chOff x="6801852" y="4509120"/>
            <a:chExt cx="4839286" cy="1808914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2ACEDEFC-3E70-DC69-B50B-CC4F20D705CC}"/>
                </a:ext>
              </a:extLst>
            </p:cNvPr>
            <p:cNvSpPr/>
            <p:nvPr/>
          </p:nvSpPr>
          <p:spPr>
            <a:xfrm>
              <a:off x="7058526" y="4509120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7EA0246-9920-22FE-CA97-F536D2013997}"/>
                </a:ext>
              </a:extLst>
            </p:cNvPr>
            <p:cNvSpPr/>
            <p:nvPr/>
          </p:nvSpPr>
          <p:spPr>
            <a:xfrm>
              <a:off x="6801852" y="5132840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06076A7-2FBC-7226-58A1-02CA979CE5F9}"/>
                </a:ext>
              </a:extLst>
            </p:cNvPr>
            <p:cNvSpPr/>
            <p:nvPr/>
          </p:nvSpPr>
          <p:spPr>
            <a:xfrm>
              <a:off x="6888776" y="5219764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E74960-F514-EBD4-8A88-36B80683D648}"/>
                </a:ext>
              </a:extLst>
            </p:cNvPr>
            <p:cNvSpPr txBox="1"/>
            <p:nvPr/>
          </p:nvSpPr>
          <p:spPr>
            <a:xfrm>
              <a:off x="7517109" y="4977046"/>
              <a:ext cx="3487963" cy="9808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Montserrat" pitchFamily="2" charset="0"/>
                </a:rPr>
                <a:t>П</a:t>
              </a: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ерепродажа одного и того же трафика</a:t>
              </a:r>
            </a:p>
          </p:txBody>
        </p:sp>
      </p:grp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5B25FEF-BF6E-AB7B-B862-5E2A9B02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8274">
            <a:off x="-1669288" y="2651760"/>
            <a:ext cx="635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Picture background">
            <a:extLst>
              <a:ext uri="{FF2B5EF4-FFF2-40B4-BE49-F238E27FC236}">
                <a16:creationId xmlns:a16="http://schemas.microsoft.com/office/drawing/2014/main" id="{13FEB7E6-4D43-E1FC-CB30-802EBBFA5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8274">
            <a:off x="3893869" y="3734492"/>
            <a:ext cx="2525249" cy="2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Picture background">
            <a:extLst>
              <a:ext uri="{FF2B5EF4-FFF2-40B4-BE49-F238E27FC236}">
                <a16:creationId xmlns:a16="http://schemas.microsoft.com/office/drawing/2014/main" id="{964C27C6-840A-596E-E08C-4565C831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8274">
            <a:off x="2844118" y="1980575"/>
            <a:ext cx="1602859" cy="17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592C869-27AC-E266-648C-E637486B547D}"/>
              </a:ext>
            </a:extLst>
          </p:cNvPr>
          <p:cNvSpPr txBox="1"/>
          <p:nvPr/>
        </p:nvSpPr>
        <p:spPr>
          <a:xfrm>
            <a:off x="465803" y="-1381125"/>
            <a:ext cx="8820087" cy="538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Людей не становится больше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83FFC4-B30E-E86E-46B4-56C0B993265B}"/>
              </a:ext>
            </a:extLst>
          </p:cNvPr>
          <p:cNvSpPr txBox="1"/>
          <p:nvPr/>
        </p:nvSpPr>
        <p:spPr>
          <a:xfrm>
            <a:off x="465137" y="-810086"/>
            <a:ext cx="8736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Montserrat" pitchFamily="2" charset="0"/>
              </a:rPr>
              <a:t>Распределение аудитории по возрастным группам с 1970 по 2030 год</a:t>
            </a:r>
            <a:endParaRPr lang="ru-RU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31B325A-5C08-CD61-D70C-366A90F90E03}"/>
              </a:ext>
            </a:extLst>
          </p:cNvPr>
          <p:cNvGrpSpPr/>
          <p:nvPr/>
        </p:nvGrpSpPr>
        <p:grpSpPr>
          <a:xfrm>
            <a:off x="551384" y="7091947"/>
            <a:ext cx="11093068" cy="4576178"/>
            <a:chOff x="551384" y="1732547"/>
            <a:chExt cx="11093068" cy="4576178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B2D45A1F-BD25-33CD-8F85-D5BE01285745}"/>
                </a:ext>
              </a:extLst>
            </p:cNvPr>
            <p:cNvSpPr/>
            <p:nvPr/>
          </p:nvSpPr>
          <p:spPr>
            <a:xfrm>
              <a:off x="1700463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63E1638-CEF8-EB7C-8841-38137CE0F4DD}"/>
                </a:ext>
              </a:extLst>
            </p:cNvPr>
            <p:cNvSpPr/>
            <p:nvPr/>
          </p:nvSpPr>
          <p:spPr>
            <a:xfrm>
              <a:off x="313598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93348B18-1803-EF55-9B6F-AE57540F5627}"/>
                </a:ext>
              </a:extLst>
            </p:cNvPr>
            <p:cNvSpPr/>
            <p:nvPr/>
          </p:nvSpPr>
          <p:spPr>
            <a:xfrm>
              <a:off x="455792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E534FE88-4BB4-B528-3A2A-6BD695744678}"/>
                </a:ext>
              </a:extLst>
            </p:cNvPr>
            <p:cNvSpPr/>
            <p:nvPr/>
          </p:nvSpPr>
          <p:spPr>
            <a:xfrm>
              <a:off x="5993256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C0A80751-2068-5B06-D941-29D8F45DB5E0}"/>
                </a:ext>
              </a:extLst>
            </p:cNvPr>
            <p:cNvSpPr/>
            <p:nvPr/>
          </p:nvSpPr>
          <p:spPr>
            <a:xfrm>
              <a:off x="741804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85BF8390-0DAF-7EB4-668E-F270EEAF85D6}"/>
                </a:ext>
              </a:extLst>
            </p:cNvPr>
            <p:cNvSpPr/>
            <p:nvPr/>
          </p:nvSpPr>
          <p:spPr>
            <a:xfrm>
              <a:off x="8832304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F4560FA-AF5B-72F6-F3DF-CF9229E9A7D9}"/>
                </a:ext>
              </a:extLst>
            </p:cNvPr>
            <p:cNvSpPr/>
            <p:nvPr/>
          </p:nvSpPr>
          <p:spPr>
            <a:xfrm>
              <a:off x="10272464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A3EBCBD-7F84-64A2-24CA-165043DF665B}"/>
                </a:ext>
              </a:extLst>
            </p:cNvPr>
            <p:cNvSpPr txBox="1"/>
            <p:nvPr/>
          </p:nvSpPr>
          <p:spPr>
            <a:xfrm>
              <a:off x="1935027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1970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59" name="Прямоугольник с двумя скругленными соседними углами 58">
              <a:extLst>
                <a:ext uri="{FF2B5EF4-FFF2-40B4-BE49-F238E27FC236}">
                  <a16:creationId xmlns:a16="http://schemas.microsoft.com/office/drawing/2014/main" id="{BCB64086-FB74-C32A-7918-A80813BD08BF}"/>
                </a:ext>
              </a:extLst>
            </p:cNvPr>
            <p:cNvSpPr/>
            <p:nvPr/>
          </p:nvSpPr>
          <p:spPr>
            <a:xfrm>
              <a:off x="1704748" y="4904065"/>
              <a:ext cx="1374553" cy="918029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с двумя скругленными соседними углами 59">
              <a:extLst>
                <a:ext uri="{FF2B5EF4-FFF2-40B4-BE49-F238E27FC236}">
                  <a16:creationId xmlns:a16="http://schemas.microsoft.com/office/drawing/2014/main" id="{2087D8C2-A79E-2179-8904-406BAE076CFC}"/>
                </a:ext>
              </a:extLst>
            </p:cNvPr>
            <p:cNvSpPr/>
            <p:nvPr/>
          </p:nvSpPr>
          <p:spPr>
            <a:xfrm>
              <a:off x="3131721" y="5023924"/>
              <a:ext cx="1374553" cy="79817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с двумя скругленными соседними углами 60">
              <a:extLst>
                <a:ext uri="{FF2B5EF4-FFF2-40B4-BE49-F238E27FC236}">
                  <a16:creationId xmlns:a16="http://schemas.microsoft.com/office/drawing/2014/main" id="{207BEC72-410D-DF47-C2F2-C2A8263DD49D}"/>
                </a:ext>
              </a:extLst>
            </p:cNvPr>
            <p:cNvSpPr/>
            <p:nvPr/>
          </p:nvSpPr>
          <p:spPr>
            <a:xfrm>
              <a:off x="4558694" y="5172514"/>
              <a:ext cx="1374553" cy="64958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с двумя скругленными соседними углами 61">
              <a:extLst>
                <a:ext uri="{FF2B5EF4-FFF2-40B4-BE49-F238E27FC236}">
                  <a16:creationId xmlns:a16="http://schemas.microsoft.com/office/drawing/2014/main" id="{214A66A7-ADBB-E310-25B3-609D840FF99C}"/>
                </a:ext>
              </a:extLst>
            </p:cNvPr>
            <p:cNvSpPr/>
            <p:nvPr/>
          </p:nvSpPr>
          <p:spPr>
            <a:xfrm>
              <a:off x="5985667" y="5263954"/>
              <a:ext cx="1374553" cy="55814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с двумя скругленными соседними углами 62">
              <a:extLst>
                <a:ext uri="{FF2B5EF4-FFF2-40B4-BE49-F238E27FC236}">
                  <a16:creationId xmlns:a16="http://schemas.microsoft.com/office/drawing/2014/main" id="{C8D8032D-7E93-8B98-FAB0-0EF8DA442B1E}"/>
                </a:ext>
              </a:extLst>
            </p:cNvPr>
            <p:cNvSpPr/>
            <p:nvPr/>
          </p:nvSpPr>
          <p:spPr>
            <a:xfrm>
              <a:off x="7412640" y="5275384"/>
              <a:ext cx="1374553" cy="54671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4" name="Прямоугольник с двумя скругленными соседними углами 1023">
              <a:extLst>
                <a:ext uri="{FF2B5EF4-FFF2-40B4-BE49-F238E27FC236}">
                  <a16:creationId xmlns:a16="http://schemas.microsoft.com/office/drawing/2014/main" id="{D59BA0EF-2F9D-DF5E-B128-4B2BEDE20738}"/>
                </a:ext>
              </a:extLst>
            </p:cNvPr>
            <p:cNvSpPr/>
            <p:nvPr/>
          </p:nvSpPr>
          <p:spPr>
            <a:xfrm>
              <a:off x="8839613" y="5206804"/>
              <a:ext cx="1374553" cy="61529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5" name="Прямоугольник с двумя скругленными соседними углами 1024">
              <a:extLst>
                <a:ext uri="{FF2B5EF4-FFF2-40B4-BE49-F238E27FC236}">
                  <a16:creationId xmlns:a16="http://schemas.microsoft.com/office/drawing/2014/main" id="{B3B6BA2B-3706-F3E4-3A71-09834995302B}"/>
                </a:ext>
              </a:extLst>
            </p:cNvPr>
            <p:cNvSpPr/>
            <p:nvPr/>
          </p:nvSpPr>
          <p:spPr>
            <a:xfrm>
              <a:off x="10266585" y="5252524"/>
              <a:ext cx="1374553" cy="56957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7" name="Прямоугольник с двумя скругленными соседними углами 1026">
              <a:extLst>
                <a:ext uri="{FF2B5EF4-FFF2-40B4-BE49-F238E27FC236}">
                  <a16:creationId xmlns:a16="http://schemas.microsoft.com/office/drawing/2014/main" id="{E80A91F3-1EF8-9BE8-6EC0-A52BD74713B3}"/>
                </a:ext>
              </a:extLst>
            </p:cNvPr>
            <p:cNvSpPr/>
            <p:nvPr/>
          </p:nvSpPr>
          <p:spPr>
            <a:xfrm>
              <a:off x="1704748" y="4036764"/>
              <a:ext cx="1374553" cy="728178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9" name="Прямоугольник с двумя скругленными соседними углами 1028">
              <a:extLst>
                <a:ext uri="{FF2B5EF4-FFF2-40B4-BE49-F238E27FC236}">
                  <a16:creationId xmlns:a16="http://schemas.microsoft.com/office/drawing/2014/main" id="{BB212A33-DC9F-3D59-7BBE-7EDBD74F61FE}"/>
                </a:ext>
              </a:extLst>
            </p:cNvPr>
            <p:cNvSpPr/>
            <p:nvPr/>
          </p:nvSpPr>
          <p:spPr>
            <a:xfrm>
              <a:off x="3131721" y="3846913"/>
              <a:ext cx="1374553" cy="918029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0" name="Прямоугольник с двумя скругленными соседними углами 1029">
              <a:extLst>
                <a:ext uri="{FF2B5EF4-FFF2-40B4-BE49-F238E27FC236}">
                  <a16:creationId xmlns:a16="http://schemas.microsoft.com/office/drawing/2014/main" id="{8FBDBC7A-1E75-CF15-857B-11049E875B3C}"/>
                </a:ext>
              </a:extLst>
            </p:cNvPr>
            <p:cNvSpPr/>
            <p:nvPr/>
          </p:nvSpPr>
          <p:spPr>
            <a:xfrm>
              <a:off x="4558694" y="3973702"/>
              <a:ext cx="1374553" cy="791240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1" name="Прямоугольник с двумя скругленными соседними углами 1030">
              <a:extLst>
                <a:ext uri="{FF2B5EF4-FFF2-40B4-BE49-F238E27FC236}">
                  <a16:creationId xmlns:a16="http://schemas.microsoft.com/office/drawing/2014/main" id="{773F95CE-E687-11C9-11E2-DB8B8D26EF69}"/>
                </a:ext>
              </a:extLst>
            </p:cNvPr>
            <p:cNvSpPr/>
            <p:nvPr/>
          </p:nvSpPr>
          <p:spPr>
            <a:xfrm>
              <a:off x="5985667" y="3910640"/>
              <a:ext cx="1374553" cy="854302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2" name="Прямоугольник с двумя скругленными соседними углами 1031">
              <a:extLst>
                <a:ext uri="{FF2B5EF4-FFF2-40B4-BE49-F238E27FC236}">
                  <a16:creationId xmlns:a16="http://schemas.microsoft.com/office/drawing/2014/main" id="{3D9048FD-94C3-F8B4-5007-DBC253262F72}"/>
                </a:ext>
              </a:extLst>
            </p:cNvPr>
            <p:cNvSpPr/>
            <p:nvPr/>
          </p:nvSpPr>
          <p:spPr>
            <a:xfrm>
              <a:off x="7412640" y="3921150"/>
              <a:ext cx="1374553" cy="843792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3" name="Прямоугольник с двумя скругленными соседними углами 1032">
              <a:extLst>
                <a:ext uri="{FF2B5EF4-FFF2-40B4-BE49-F238E27FC236}">
                  <a16:creationId xmlns:a16="http://schemas.microsoft.com/office/drawing/2014/main" id="{ACB8A247-6DE6-634F-64D7-4C602B4EE327}"/>
                </a:ext>
              </a:extLst>
            </p:cNvPr>
            <p:cNvSpPr/>
            <p:nvPr/>
          </p:nvSpPr>
          <p:spPr>
            <a:xfrm>
              <a:off x="8839613" y="4047274"/>
              <a:ext cx="1374553" cy="717668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4" name="Прямоугольник с двумя скругленными соседними углами 1033">
              <a:extLst>
                <a:ext uri="{FF2B5EF4-FFF2-40B4-BE49-F238E27FC236}">
                  <a16:creationId xmlns:a16="http://schemas.microsoft.com/office/drawing/2014/main" id="{5B346DA2-89AA-1322-713B-F5BDCC6DC126}"/>
                </a:ext>
              </a:extLst>
            </p:cNvPr>
            <p:cNvSpPr/>
            <p:nvPr/>
          </p:nvSpPr>
          <p:spPr>
            <a:xfrm>
              <a:off x="10266585" y="4146597"/>
              <a:ext cx="1374553" cy="618345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5" name="Прямоугольник с двумя скругленными соседними углами 1034">
              <a:extLst>
                <a:ext uri="{FF2B5EF4-FFF2-40B4-BE49-F238E27FC236}">
                  <a16:creationId xmlns:a16="http://schemas.microsoft.com/office/drawing/2014/main" id="{8578A244-899C-61BE-94D0-DF13F84BE1D7}"/>
                </a:ext>
              </a:extLst>
            </p:cNvPr>
            <p:cNvSpPr/>
            <p:nvPr/>
          </p:nvSpPr>
          <p:spPr>
            <a:xfrm>
              <a:off x="1704748" y="3081131"/>
              <a:ext cx="1374553" cy="594323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6" name="Прямоугольник с двумя скругленными соседними углами 1035">
              <a:extLst>
                <a:ext uri="{FF2B5EF4-FFF2-40B4-BE49-F238E27FC236}">
                  <a16:creationId xmlns:a16="http://schemas.microsoft.com/office/drawing/2014/main" id="{E6604F31-BD14-AD2A-2B82-AE70D53D3399}"/>
                </a:ext>
              </a:extLst>
            </p:cNvPr>
            <p:cNvSpPr/>
            <p:nvPr/>
          </p:nvSpPr>
          <p:spPr>
            <a:xfrm>
              <a:off x="3131721" y="3044964"/>
              <a:ext cx="1374553" cy="630490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7" name="Прямоугольник с двумя скругленными соседними углами 1036">
              <a:extLst>
                <a:ext uri="{FF2B5EF4-FFF2-40B4-BE49-F238E27FC236}">
                  <a16:creationId xmlns:a16="http://schemas.microsoft.com/office/drawing/2014/main" id="{FC2BDC4D-5A24-8F16-CE8E-47B3E1E4F6B2}"/>
                </a:ext>
              </a:extLst>
            </p:cNvPr>
            <p:cNvSpPr/>
            <p:nvPr/>
          </p:nvSpPr>
          <p:spPr>
            <a:xfrm>
              <a:off x="4558694" y="2907696"/>
              <a:ext cx="1374553" cy="76775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8" name="Прямоугольник с двумя скругленными соседними углами 1037">
              <a:extLst>
                <a:ext uri="{FF2B5EF4-FFF2-40B4-BE49-F238E27FC236}">
                  <a16:creationId xmlns:a16="http://schemas.microsoft.com/office/drawing/2014/main" id="{9789C4C9-CB70-E70F-E99A-D7B529853B80}"/>
                </a:ext>
              </a:extLst>
            </p:cNvPr>
            <p:cNvSpPr/>
            <p:nvPr/>
          </p:nvSpPr>
          <p:spPr>
            <a:xfrm>
              <a:off x="5985667" y="2897186"/>
              <a:ext cx="1374553" cy="77826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9" name="Прямоугольник с двумя скругленными соседними углами 1038">
              <a:extLst>
                <a:ext uri="{FF2B5EF4-FFF2-40B4-BE49-F238E27FC236}">
                  <a16:creationId xmlns:a16="http://schemas.microsoft.com/office/drawing/2014/main" id="{82BA4813-C4CA-BABE-F048-03A412101498}"/>
                </a:ext>
              </a:extLst>
            </p:cNvPr>
            <p:cNvSpPr/>
            <p:nvPr/>
          </p:nvSpPr>
          <p:spPr>
            <a:xfrm>
              <a:off x="7412640" y="2897186"/>
              <a:ext cx="1374553" cy="77826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0" name="Прямоугольник с двумя скругленными соседними углами 1039">
              <a:extLst>
                <a:ext uri="{FF2B5EF4-FFF2-40B4-BE49-F238E27FC236}">
                  <a16:creationId xmlns:a16="http://schemas.microsoft.com/office/drawing/2014/main" id="{96389835-1419-47FF-AFB3-64BC3FF1181D}"/>
                </a:ext>
              </a:extLst>
            </p:cNvPr>
            <p:cNvSpPr/>
            <p:nvPr/>
          </p:nvSpPr>
          <p:spPr>
            <a:xfrm>
              <a:off x="8839613" y="2918207"/>
              <a:ext cx="1374553" cy="757247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1" name="Прямоугольник с двумя скругленными соседними углами 1040">
              <a:extLst>
                <a:ext uri="{FF2B5EF4-FFF2-40B4-BE49-F238E27FC236}">
                  <a16:creationId xmlns:a16="http://schemas.microsoft.com/office/drawing/2014/main" id="{534CEB15-A57E-3DA4-A43C-63F8A05ABAEB}"/>
                </a:ext>
              </a:extLst>
            </p:cNvPr>
            <p:cNvSpPr/>
            <p:nvPr/>
          </p:nvSpPr>
          <p:spPr>
            <a:xfrm>
              <a:off x="10266585" y="2823614"/>
              <a:ext cx="1374553" cy="851840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2" name="Прямоугольник с двумя скругленными соседними углами 1041">
              <a:extLst>
                <a:ext uri="{FF2B5EF4-FFF2-40B4-BE49-F238E27FC236}">
                  <a16:creationId xmlns:a16="http://schemas.microsoft.com/office/drawing/2014/main" id="{38B818F3-FD01-1EA0-6460-03BCA1319007}"/>
                </a:ext>
              </a:extLst>
            </p:cNvPr>
            <p:cNvSpPr/>
            <p:nvPr/>
          </p:nvSpPr>
          <p:spPr>
            <a:xfrm>
              <a:off x="1704748" y="2253091"/>
              <a:ext cx="1374553" cy="367184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3" name="Прямоугольник с двумя скругленными соседними углами 1042">
              <a:extLst>
                <a:ext uri="{FF2B5EF4-FFF2-40B4-BE49-F238E27FC236}">
                  <a16:creationId xmlns:a16="http://schemas.microsoft.com/office/drawing/2014/main" id="{C9C0F8DB-7EAB-7487-ED18-4858203CBB21}"/>
                </a:ext>
              </a:extLst>
            </p:cNvPr>
            <p:cNvSpPr/>
            <p:nvPr/>
          </p:nvSpPr>
          <p:spPr>
            <a:xfrm>
              <a:off x="3131721" y="2135532"/>
              <a:ext cx="1374553" cy="48474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4" name="Прямоугольник с двумя скругленными соседними углами 1043">
              <a:extLst>
                <a:ext uri="{FF2B5EF4-FFF2-40B4-BE49-F238E27FC236}">
                  <a16:creationId xmlns:a16="http://schemas.microsoft.com/office/drawing/2014/main" id="{07F0B052-3326-F8AC-03D1-1EB0117B8BB3}"/>
                </a:ext>
              </a:extLst>
            </p:cNvPr>
            <p:cNvSpPr/>
            <p:nvPr/>
          </p:nvSpPr>
          <p:spPr>
            <a:xfrm>
              <a:off x="4558694" y="2077112"/>
              <a:ext cx="1374553" cy="54316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5" name="Прямоугольник с двумя скругленными соседними углами 1044">
              <a:extLst>
                <a:ext uri="{FF2B5EF4-FFF2-40B4-BE49-F238E27FC236}">
                  <a16:creationId xmlns:a16="http://schemas.microsoft.com/office/drawing/2014/main" id="{ECC0811F-85A4-CA36-1FC3-FC874BA9CF00}"/>
                </a:ext>
              </a:extLst>
            </p:cNvPr>
            <p:cNvSpPr/>
            <p:nvPr/>
          </p:nvSpPr>
          <p:spPr>
            <a:xfrm>
              <a:off x="5985667" y="2110163"/>
              <a:ext cx="1374553" cy="510112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6" name="Прямоугольник с двумя скругленными соседними углами 1045">
              <a:extLst>
                <a:ext uri="{FF2B5EF4-FFF2-40B4-BE49-F238E27FC236}">
                  <a16:creationId xmlns:a16="http://schemas.microsoft.com/office/drawing/2014/main" id="{05A8AFA5-1326-7BA6-C9FE-42F1D2898567}"/>
                </a:ext>
              </a:extLst>
            </p:cNvPr>
            <p:cNvSpPr/>
            <p:nvPr/>
          </p:nvSpPr>
          <p:spPr>
            <a:xfrm>
              <a:off x="7412640" y="2043192"/>
              <a:ext cx="1374553" cy="57708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7" name="Прямоугольник с двумя скругленными соседними углами 1046">
              <a:extLst>
                <a:ext uri="{FF2B5EF4-FFF2-40B4-BE49-F238E27FC236}">
                  <a16:creationId xmlns:a16="http://schemas.microsoft.com/office/drawing/2014/main" id="{2278EBDC-B6AF-0577-060A-00902E913C7B}"/>
                </a:ext>
              </a:extLst>
            </p:cNvPr>
            <p:cNvSpPr/>
            <p:nvPr/>
          </p:nvSpPr>
          <p:spPr>
            <a:xfrm>
              <a:off x="8839613" y="1939401"/>
              <a:ext cx="1374553" cy="680874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8" name="Прямоугольник с двумя скругленными соседними углами 1047">
              <a:extLst>
                <a:ext uri="{FF2B5EF4-FFF2-40B4-BE49-F238E27FC236}">
                  <a16:creationId xmlns:a16="http://schemas.microsoft.com/office/drawing/2014/main" id="{64AE343C-D379-FFBF-D598-1D78BB6737CD}"/>
                </a:ext>
              </a:extLst>
            </p:cNvPr>
            <p:cNvSpPr/>
            <p:nvPr/>
          </p:nvSpPr>
          <p:spPr>
            <a:xfrm>
              <a:off x="10266585" y="1864022"/>
              <a:ext cx="1374553" cy="75625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492272E3-3A46-DF84-6982-AD731465C99C}"/>
                </a:ext>
              </a:extLst>
            </p:cNvPr>
            <p:cNvSpPr txBox="1"/>
            <p:nvPr/>
          </p:nvSpPr>
          <p:spPr>
            <a:xfrm>
              <a:off x="3362000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1989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60B7FE2F-D2F6-34E1-9267-C4E6A6E633D9}"/>
                </a:ext>
              </a:extLst>
            </p:cNvPr>
            <p:cNvSpPr txBox="1"/>
            <p:nvPr/>
          </p:nvSpPr>
          <p:spPr>
            <a:xfrm>
              <a:off x="4788973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2002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014E2E2E-627E-72D7-D5AA-D04FF1F63E21}"/>
                </a:ext>
              </a:extLst>
            </p:cNvPr>
            <p:cNvSpPr txBox="1"/>
            <p:nvPr/>
          </p:nvSpPr>
          <p:spPr>
            <a:xfrm>
              <a:off x="6215946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2010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26B947DC-A9D8-AC6B-F132-D761538743F3}"/>
                </a:ext>
              </a:extLst>
            </p:cNvPr>
            <p:cNvSpPr txBox="1"/>
            <p:nvPr/>
          </p:nvSpPr>
          <p:spPr>
            <a:xfrm>
              <a:off x="7642919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2014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61FA853B-1951-5431-9471-EB812099F729}"/>
                </a:ext>
              </a:extLst>
            </p:cNvPr>
            <p:cNvSpPr txBox="1"/>
            <p:nvPr/>
          </p:nvSpPr>
          <p:spPr>
            <a:xfrm>
              <a:off x="9069892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2023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EA346104-D5CC-B9DE-03C9-BA906532FAFA}"/>
                </a:ext>
              </a:extLst>
            </p:cNvPr>
            <p:cNvSpPr txBox="1"/>
            <p:nvPr/>
          </p:nvSpPr>
          <p:spPr>
            <a:xfrm>
              <a:off x="10496864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2030п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97788921-D6AB-FFD6-A9A5-8B50863BC437}"/>
                </a:ext>
              </a:extLst>
            </p:cNvPr>
            <p:cNvSpPr txBox="1"/>
            <p:nvPr/>
          </p:nvSpPr>
          <p:spPr>
            <a:xfrm>
              <a:off x="551384" y="5178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&lt;</a:t>
              </a:r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19</a:t>
              </a:r>
            </a:p>
          </p:txBody>
        </p:sp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4344EC36-A718-805C-11DC-590288150E94}"/>
                </a:ext>
              </a:extLst>
            </p:cNvPr>
            <p:cNvSpPr txBox="1"/>
            <p:nvPr/>
          </p:nvSpPr>
          <p:spPr>
            <a:xfrm>
              <a:off x="551384" y="411408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20-39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35CA7FF8-939D-7131-C0AA-E707367E30EC}"/>
                </a:ext>
              </a:extLst>
            </p:cNvPr>
            <p:cNvSpPr txBox="1"/>
            <p:nvPr/>
          </p:nvSpPr>
          <p:spPr>
            <a:xfrm>
              <a:off x="551384" y="304976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-59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7897A5E2-580B-6004-E712-94C79E731DA6}"/>
                </a:ext>
              </a:extLst>
            </p:cNvPr>
            <p:cNvSpPr txBox="1"/>
            <p:nvPr/>
          </p:nvSpPr>
          <p:spPr>
            <a:xfrm>
              <a:off x="551384" y="198544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Montserrat" pitchFamily="2" charset="0"/>
                </a:rPr>
                <a:t>&gt;60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64D7A1F1-609C-48E7-32D9-28A2791BDDC4}"/>
                </a:ext>
              </a:extLst>
            </p:cNvPr>
            <p:cNvSpPr txBox="1"/>
            <p:nvPr/>
          </p:nvSpPr>
          <p:spPr>
            <a:xfrm>
              <a:off x="1935027" y="5178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47</a:t>
              </a:r>
            </a:p>
          </p:txBody>
        </p:sp>
        <p:sp>
          <p:nvSpPr>
            <p:cNvPr id="1060" name="TextBox 1059">
              <a:extLst>
                <a:ext uri="{FF2B5EF4-FFF2-40B4-BE49-F238E27FC236}">
                  <a16:creationId xmlns:a16="http://schemas.microsoft.com/office/drawing/2014/main" id="{C9BAB0CD-C11E-0201-40C5-E29B98176DAC}"/>
                </a:ext>
              </a:extLst>
            </p:cNvPr>
            <p:cNvSpPr txBox="1"/>
            <p:nvPr/>
          </p:nvSpPr>
          <p:spPr>
            <a:xfrm>
              <a:off x="10496864" y="537272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31</a:t>
              </a:r>
            </a:p>
          </p:txBody>
        </p:sp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B8E573D6-8DB6-3C69-80BA-635142C59ACC}"/>
                </a:ext>
              </a:extLst>
            </p:cNvPr>
            <p:cNvSpPr txBox="1"/>
            <p:nvPr/>
          </p:nvSpPr>
          <p:spPr>
            <a:xfrm>
              <a:off x="9069892" y="532978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33</a:t>
              </a: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F796D6A1-00F6-6B40-F6A7-2B81714E32AB}"/>
                </a:ext>
              </a:extLst>
            </p:cNvPr>
            <p:cNvSpPr txBox="1"/>
            <p:nvPr/>
          </p:nvSpPr>
          <p:spPr>
            <a:xfrm>
              <a:off x="7642919" y="53612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5214E465-693F-642F-1ECC-485B1109DA22}"/>
                </a:ext>
              </a:extLst>
            </p:cNvPr>
            <p:cNvSpPr txBox="1"/>
            <p:nvPr/>
          </p:nvSpPr>
          <p:spPr>
            <a:xfrm>
              <a:off x="6215946" y="535835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AE9D3D0D-83BB-6449-7121-E9934114A8E1}"/>
                </a:ext>
              </a:extLst>
            </p:cNvPr>
            <p:cNvSpPr txBox="1"/>
            <p:nvPr/>
          </p:nvSpPr>
          <p:spPr>
            <a:xfrm>
              <a:off x="4788973" y="531263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37</a:t>
              </a:r>
            </a:p>
          </p:txBody>
        </p: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D9642D10-C974-51B7-1CF2-6D6A127CA4EE}"/>
                </a:ext>
              </a:extLst>
            </p:cNvPr>
            <p:cNvSpPr txBox="1"/>
            <p:nvPr/>
          </p:nvSpPr>
          <p:spPr>
            <a:xfrm>
              <a:off x="3362000" y="523834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44</a:t>
              </a:r>
            </a:p>
          </p:txBody>
        </p:sp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FB3D670B-0044-9394-5C3B-D59BBEF8C740}"/>
                </a:ext>
              </a:extLst>
            </p:cNvPr>
            <p:cNvSpPr txBox="1"/>
            <p:nvPr/>
          </p:nvSpPr>
          <p:spPr>
            <a:xfrm>
              <a:off x="1935027" y="4216187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38</a:t>
              </a:r>
            </a:p>
          </p:txBody>
        </p: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2194A467-87FA-499B-51B3-9D338F80C22D}"/>
                </a:ext>
              </a:extLst>
            </p:cNvPr>
            <p:cNvSpPr txBox="1"/>
            <p:nvPr/>
          </p:nvSpPr>
          <p:spPr>
            <a:xfrm>
              <a:off x="10496864" y="427110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32</a:t>
              </a:r>
            </a:p>
          </p:txBody>
        </p: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42DA445A-2420-6987-C90C-5DAE42A7E87B}"/>
                </a:ext>
              </a:extLst>
            </p:cNvPr>
            <p:cNvSpPr txBox="1"/>
            <p:nvPr/>
          </p:nvSpPr>
          <p:spPr>
            <a:xfrm>
              <a:off x="9069892" y="4221442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39</a:t>
              </a: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2EEEDC35-7524-5215-4768-B9E8EAF5F656}"/>
                </a:ext>
              </a:extLst>
            </p:cNvPr>
            <p:cNvSpPr txBox="1"/>
            <p:nvPr/>
          </p:nvSpPr>
          <p:spPr>
            <a:xfrm>
              <a:off x="7642919" y="415838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45</a:t>
              </a:r>
            </a:p>
          </p:txBody>
        </p:sp>
        <p:sp>
          <p:nvSpPr>
            <p:cNvPr id="1070" name="TextBox 1069">
              <a:extLst>
                <a:ext uri="{FF2B5EF4-FFF2-40B4-BE49-F238E27FC236}">
                  <a16:creationId xmlns:a16="http://schemas.microsoft.com/office/drawing/2014/main" id="{05834246-9780-FDA2-803F-115C73FEC4FF}"/>
                </a:ext>
              </a:extLst>
            </p:cNvPr>
            <p:cNvSpPr txBox="1"/>
            <p:nvPr/>
          </p:nvSpPr>
          <p:spPr>
            <a:xfrm>
              <a:off x="6215946" y="4153125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45</a:t>
              </a:r>
            </a:p>
          </p:txBody>
        </p:sp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B293F539-C234-E955-3A11-E3C03C978172}"/>
                </a:ext>
              </a:extLst>
            </p:cNvPr>
            <p:cNvSpPr txBox="1"/>
            <p:nvPr/>
          </p:nvSpPr>
          <p:spPr>
            <a:xfrm>
              <a:off x="4788973" y="4184656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42</a:t>
              </a:r>
            </a:p>
          </p:txBody>
        </p:sp>
        <p:sp>
          <p:nvSpPr>
            <p:cNvPr id="1072" name="TextBox 1071">
              <a:extLst>
                <a:ext uri="{FF2B5EF4-FFF2-40B4-BE49-F238E27FC236}">
                  <a16:creationId xmlns:a16="http://schemas.microsoft.com/office/drawing/2014/main" id="{1D683827-43DB-55E7-DF4F-A1BB225605AF}"/>
                </a:ext>
              </a:extLst>
            </p:cNvPr>
            <p:cNvSpPr txBox="1"/>
            <p:nvPr/>
          </p:nvSpPr>
          <p:spPr>
            <a:xfrm>
              <a:off x="3362000" y="41319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47</a:t>
              </a:r>
            </a:p>
          </p:txBody>
        </p:sp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F6A12557-26C7-7246-83FD-D2014EB5F299}"/>
                </a:ext>
              </a:extLst>
            </p:cNvPr>
            <p:cNvSpPr txBox="1"/>
            <p:nvPr/>
          </p:nvSpPr>
          <p:spPr>
            <a:xfrm>
              <a:off x="1935027" y="3210449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074" name="TextBox 1073">
              <a:extLst>
                <a:ext uri="{FF2B5EF4-FFF2-40B4-BE49-F238E27FC236}">
                  <a16:creationId xmlns:a16="http://schemas.microsoft.com/office/drawing/2014/main" id="{381433A2-75FE-F822-A55F-126B7C023FDE}"/>
                </a:ext>
              </a:extLst>
            </p:cNvPr>
            <p:cNvSpPr txBox="1"/>
            <p:nvPr/>
          </p:nvSpPr>
          <p:spPr>
            <a:xfrm>
              <a:off x="10496864" y="306486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44</a:t>
              </a:r>
            </a:p>
          </p:txBody>
        </p:sp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5EEDA5D9-71D0-278B-9222-60B1649AA6FB}"/>
                </a:ext>
              </a:extLst>
            </p:cNvPr>
            <p:cNvSpPr txBox="1"/>
            <p:nvPr/>
          </p:nvSpPr>
          <p:spPr>
            <a:xfrm>
              <a:off x="9069892" y="311216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</a:p>
          </p:txBody>
        </p:sp>
        <p:sp>
          <p:nvSpPr>
            <p:cNvPr id="1076" name="TextBox 1075">
              <a:extLst>
                <a:ext uri="{FF2B5EF4-FFF2-40B4-BE49-F238E27FC236}">
                  <a16:creationId xmlns:a16="http://schemas.microsoft.com/office/drawing/2014/main" id="{E19E0B79-CAAD-9272-9EAA-EB9CB338522A}"/>
                </a:ext>
              </a:extLst>
            </p:cNvPr>
            <p:cNvSpPr txBox="1"/>
            <p:nvPr/>
          </p:nvSpPr>
          <p:spPr>
            <a:xfrm>
              <a:off x="7642919" y="310165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41</a:t>
              </a:r>
            </a:p>
          </p:txBody>
        </p:sp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EACE0C10-1640-D61E-6474-E238BA9158A9}"/>
                </a:ext>
              </a:extLst>
            </p:cNvPr>
            <p:cNvSpPr txBox="1"/>
            <p:nvPr/>
          </p:nvSpPr>
          <p:spPr>
            <a:xfrm>
              <a:off x="6215946" y="310165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41</a:t>
              </a:r>
            </a:p>
          </p:txBody>
        </p:sp>
        <p:sp>
          <p:nvSpPr>
            <p:cNvPr id="1078" name="TextBox 1077">
              <a:extLst>
                <a:ext uri="{FF2B5EF4-FFF2-40B4-BE49-F238E27FC236}">
                  <a16:creationId xmlns:a16="http://schemas.microsoft.com/office/drawing/2014/main" id="{6EE9141C-719E-5F8D-542E-3F5E302AF956}"/>
                </a:ext>
              </a:extLst>
            </p:cNvPr>
            <p:cNvSpPr txBox="1"/>
            <p:nvPr/>
          </p:nvSpPr>
          <p:spPr>
            <a:xfrm>
              <a:off x="4788973" y="3106909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4D99ACF7-9B72-B2B7-B577-AA9AE090163D}"/>
                </a:ext>
              </a:extLst>
            </p:cNvPr>
            <p:cNvSpPr txBox="1"/>
            <p:nvPr/>
          </p:nvSpPr>
          <p:spPr>
            <a:xfrm>
              <a:off x="3362000" y="319993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34</a:t>
              </a:r>
            </a:p>
          </p:txBody>
        </p:sp>
        <p:sp>
          <p:nvSpPr>
            <p:cNvPr id="1080" name="TextBox 1079">
              <a:extLst>
                <a:ext uri="{FF2B5EF4-FFF2-40B4-BE49-F238E27FC236}">
                  <a16:creationId xmlns:a16="http://schemas.microsoft.com/office/drawing/2014/main" id="{04AB41FA-1D60-6405-6A2E-C321081DECAE}"/>
                </a:ext>
              </a:extLst>
            </p:cNvPr>
            <p:cNvSpPr txBox="1"/>
            <p:nvPr/>
          </p:nvSpPr>
          <p:spPr>
            <a:xfrm>
              <a:off x="1935027" y="2263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15</a:t>
              </a:r>
            </a:p>
          </p:txBody>
        </p:sp>
        <p:sp>
          <p:nvSpPr>
            <p:cNvPr id="1081" name="TextBox 1080">
              <a:extLst>
                <a:ext uri="{FF2B5EF4-FFF2-40B4-BE49-F238E27FC236}">
                  <a16:creationId xmlns:a16="http://schemas.microsoft.com/office/drawing/2014/main" id="{00DACD81-B56A-3ACD-175C-AB7E8325DD24}"/>
                </a:ext>
              </a:extLst>
            </p:cNvPr>
            <p:cNvSpPr txBox="1"/>
            <p:nvPr/>
          </p:nvSpPr>
          <p:spPr>
            <a:xfrm>
              <a:off x="10496864" y="2064511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36</a:t>
              </a:r>
            </a:p>
          </p:txBody>
        </p:sp>
        <p:sp>
          <p:nvSpPr>
            <p:cNvPr id="1082" name="TextBox 1081">
              <a:extLst>
                <a:ext uri="{FF2B5EF4-FFF2-40B4-BE49-F238E27FC236}">
                  <a16:creationId xmlns:a16="http://schemas.microsoft.com/office/drawing/2014/main" id="{19A17250-0E76-6F6F-4731-95409BD041DD}"/>
                </a:ext>
              </a:extLst>
            </p:cNvPr>
            <p:cNvSpPr txBox="1"/>
            <p:nvPr/>
          </p:nvSpPr>
          <p:spPr>
            <a:xfrm>
              <a:off x="9069892" y="2136927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34</a:t>
              </a:r>
            </a:p>
          </p:txBody>
        </p:sp>
        <p:sp>
          <p:nvSpPr>
            <p:cNvPr id="1083" name="TextBox 1082">
              <a:extLst>
                <a:ext uri="{FF2B5EF4-FFF2-40B4-BE49-F238E27FC236}">
                  <a16:creationId xmlns:a16="http://schemas.microsoft.com/office/drawing/2014/main" id="{38FD4BC0-6123-94DB-4C2F-94FBF9B9C19E}"/>
                </a:ext>
              </a:extLst>
            </p:cNvPr>
            <p:cNvSpPr txBox="1"/>
            <p:nvPr/>
          </p:nvSpPr>
          <p:spPr>
            <a:xfrm>
              <a:off x="7642919" y="216882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28</a:t>
              </a:r>
            </a:p>
          </p:txBody>
        </p:sp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5D5BBD05-2556-F225-3006-88F78F8859D1}"/>
                </a:ext>
              </a:extLst>
            </p:cNvPr>
            <p:cNvSpPr txBox="1"/>
            <p:nvPr/>
          </p:nvSpPr>
          <p:spPr>
            <a:xfrm>
              <a:off x="6215946" y="217933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26</a:t>
              </a:r>
            </a:p>
          </p:txBody>
        </p:sp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35275B42-C40B-D722-D9B0-8412F538CFA4}"/>
                </a:ext>
              </a:extLst>
            </p:cNvPr>
            <p:cNvSpPr txBox="1"/>
            <p:nvPr/>
          </p:nvSpPr>
          <p:spPr>
            <a:xfrm>
              <a:off x="4788973" y="216882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27</a:t>
              </a:r>
            </a:p>
          </p:txBody>
        </p: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07E594BB-242B-D8AD-99AE-AA6813974BD6}"/>
                </a:ext>
              </a:extLst>
            </p:cNvPr>
            <p:cNvSpPr txBox="1"/>
            <p:nvPr/>
          </p:nvSpPr>
          <p:spPr>
            <a:xfrm>
              <a:off x="3362000" y="2189841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23</a:t>
              </a:r>
            </a:p>
          </p:txBody>
        </p:sp>
        <p:cxnSp>
          <p:nvCxnSpPr>
            <p:cNvPr id="1087" name="Прямая соединительная линия 1086">
              <a:extLst>
                <a:ext uri="{FF2B5EF4-FFF2-40B4-BE49-F238E27FC236}">
                  <a16:creationId xmlns:a16="http://schemas.microsoft.com/office/drawing/2014/main" id="{8DE326AC-45FC-6DAE-264A-C46FF072CDB9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5814050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Прямая соединительная линия 1087">
              <a:extLst>
                <a:ext uri="{FF2B5EF4-FFF2-40B4-BE49-F238E27FC236}">
                  <a16:creationId xmlns:a16="http://schemas.microsoft.com/office/drawing/2014/main" id="{AB68D2F6-6281-7A05-F3D3-1E287B57A2C2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4762427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Прямая соединительная линия 1088">
              <a:extLst>
                <a:ext uri="{FF2B5EF4-FFF2-40B4-BE49-F238E27FC236}">
                  <a16:creationId xmlns:a16="http://schemas.microsoft.com/office/drawing/2014/main" id="{51FBCAEF-3901-4833-40A9-5E878C0E5E3C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3668174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Прямая соединительная линия 1089">
              <a:extLst>
                <a:ext uri="{FF2B5EF4-FFF2-40B4-BE49-F238E27FC236}">
                  <a16:creationId xmlns:a16="http://schemas.microsoft.com/office/drawing/2014/main" id="{FE567590-D6E4-C471-0E03-F533A46C8342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2625337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2632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Picture background">
            <a:extLst>
              <a:ext uri="{FF2B5EF4-FFF2-40B4-BE49-F238E27FC236}">
                <a16:creationId xmlns:a16="http://schemas.microsoft.com/office/drawing/2014/main" id="{F4F1F2D5-D1A6-B5AE-345B-5FA594E5D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A46FA1-D9A3-1D8D-575B-B365B277E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199"/>
          <a:stretch/>
        </p:blipFill>
        <p:spPr>
          <a:xfrm>
            <a:off x="-4059841" y="5963478"/>
            <a:ext cx="12353693" cy="7511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B9B47-1E6A-C671-9D49-E643932B059B}"/>
              </a:ext>
            </a:extLst>
          </p:cNvPr>
          <p:cNvSpPr txBox="1"/>
          <p:nvPr/>
        </p:nvSpPr>
        <p:spPr>
          <a:xfrm>
            <a:off x="436561" y="-1887800"/>
            <a:ext cx="612883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«Усложнение»</a:t>
            </a:r>
            <a:b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</a:br>
            <a:r>
              <a:rPr lang="en-US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digital</a:t>
            </a:r>
            <a:r>
              <a:rPr lang="en-US" sz="4800" dirty="0">
                <a:solidFill>
                  <a:schemeClr val="bg1"/>
                </a:solidFill>
                <a:latin typeface="Montserrat ExtraBold" pitchFamily="2" charset="-52"/>
              </a:rPr>
              <a:t>-</a:t>
            </a:r>
            <a:r>
              <a:rPr lang="ru-RU" sz="4800" dirty="0">
                <a:solidFill>
                  <a:schemeClr val="bg1"/>
                </a:solidFill>
                <a:effectLst/>
                <a:latin typeface="Montserrat ExtraBold" pitchFamily="2" charset="-52"/>
              </a:rPr>
              <a:t>рынка</a:t>
            </a:r>
            <a:endParaRPr lang="ru-RU" sz="4800" dirty="0">
              <a:solidFill>
                <a:schemeClr val="bg1"/>
              </a:solidFill>
              <a:latin typeface="Montserrat ExtraBold" pitchFamily="2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228111C-9ADC-6491-515B-228258943447}"/>
              </a:ext>
            </a:extLst>
          </p:cNvPr>
          <p:cNvGrpSpPr/>
          <p:nvPr/>
        </p:nvGrpSpPr>
        <p:grpSpPr>
          <a:xfrm>
            <a:off x="13838757" y="549275"/>
            <a:ext cx="4839286" cy="1808914"/>
            <a:chOff x="6801852" y="549275"/>
            <a:chExt cx="4839286" cy="1808914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A498EA78-287C-195F-861A-2C6DF3BD8086}"/>
                </a:ext>
              </a:extLst>
            </p:cNvPr>
            <p:cNvSpPr/>
            <p:nvPr/>
          </p:nvSpPr>
          <p:spPr>
            <a:xfrm>
              <a:off x="7058526" y="549275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1A9BACBE-A935-7B1E-C323-CA840BF0B56F}"/>
                </a:ext>
              </a:extLst>
            </p:cNvPr>
            <p:cNvSpPr/>
            <p:nvPr/>
          </p:nvSpPr>
          <p:spPr>
            <a:xfrm>
              <a:off x="6801852" y="1172995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CE990ED-492F-20FE-4D9E-369ED35DBE94}"/>
                </a:ext>
              </a:extLst>
            </p:cNvPr>
            <p:cNvSpPr/>
            <p:nvPr/>
          </p:nvSpPr>
          <p:spPr>
            <a:xfrm>
              <a:off x="6888776" y="1259919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A59A9-C5F2-62C2-D852-38A8D014F0BD}"/>
                </a:ext>
              </a:extLst>
            </p:cNvPr>
            <p:cNvSpPr txBox="1"/>
            <p:nvPr/>
          </p:nvSpPr>
          <p:spPr>
            <a:xfrm>
              <a:off x="7517110" y="1014636"/>
              <a:ext cx="4124028" cy="980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Людей не становится больше – их становиться меньше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CF92B26-3432-D289-582C-78F033FF4AD8}"/>
              </a:ext>
            </a:extLst>
          </p:cNvPr>
          <p:cNvGrpSpPr/>
          <p:nvPr/>
        </p:nvGrpSpPr>
        <p:grpSpPr>
          <a:xfrm>
            <a:off x="13838757" y="2514667"/>
            <a:ext cx="4839286" cy="1808914"/>
            <a:chOff x="6801852" y="2514667"/>
            <a:chExt cx="4839286" cy="1808914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2E8D426D-08F6-B472-0703-A464317EE461}"/>
                </a:ext>
              </a:extLst>
            </p:cNvPr>
            <p:cNvSpPr/>
            <p:nvPr/>
          </p:nvSpPr>
          <p:spPr>
            <a:xfrm>
              <a:off x="7058526" y="2514667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7CED683D-737B-1050-188F-B2F78BCB3928}"/>
                </a:ext>
              </a:extLst>
            </p:cNvPr>
            <p:cNvSpPr/>
            <p:nvPr/>
          </p:nvSpPr>
          <p:spPr>
            <a:xfrm>
              <a:off x="6801852" y="3138387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FFF66EA9-4B4E-0A2F-74BC-7055AF73A020}"/>
                </a:ext>
              </a:extLst>
            </p:cNvPr>
            <p:cNvSpPr/>
            <p:nvPr/>
          </p:nvSpPr>
          <p:spPr>
            <a:xfrm>
              <a:off x="6888776" y="3225311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55566-6BB8-B472-3AA6-15C00E97B200}"/>
                </a:ext>
              </a:extLst>
            </p:cNvPr>
            <p:cNvSpPr txBox="1"/>
            <p:nvPr/>
          </p:nvSpPr>
          <p:spPr>
            <a:xfrm>
              <a:off x="7517110" y="2982593"/>
              <a:ext cx="3912890" cy="9808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Индекс потребительской уверенности падает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54F3BEA-DCEA-5BB9-F0A5-032AA0774682}"/>
              </a:ext>
            </a:extLst>
          </p:cNvPr>
          <p:cNvGrpSpPr/>
          <p:nvPr/>
        </p:nvGrpSpPr>
        <p:grpSpPr>
          <a:xfrm>
            <a:off x="6801852" y="7530616"/>
            <a:ext cx="4839286" cy="1808914"/>
            <a:chOff x="6801852" y="4509120"/>
            <a:chExt cx="4839286" cy="1808914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F65DCC58-AD31-66A4-B9B0-B9E16E13B650}"/>
                </a:ext>
              </a:extLst>
            </p:cNvPr>
            <p:cNvSpPr/>
            <p:nvPr/>
          </p:nvSpPr>
          <p:spPr>
            <a:xfrm>
              <a:off x="7058526" y="4509120"/>
              <a:ext cx="4582612" cy="180891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6854F56-CA44-ADBE-4529-09F454E9963E}"/>
                </a:ext>
              </a:extLst>
            </p:cNvPr>
            <p:cNvSpPr/>
            <p:nvPr/>
          </p:nvSpPr>
          <p:spPr>
            <a:xfrm>
              <a:off x="6801852" y="5132840"/>
              <a:ext cx="561474" cy="561474"/>
            </a:xfrm>
            <a:prstGeom prst="ellipse">
              <a:avLst/>
            </a:prstGeom>
            <a:solidFill>
              <a:srgbClr val="194234"/>
            </a:solidFill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1A1BDD8-B928-C186-E8D7-A26298F19C03}"/>
                </a:ext>
              </a:extLst>
            </p:cNvPr>
            <p:cNvSpPr/>
            <p:nvPr/>
          </p:nvSpPr>
          <p:spPr>
            <a:xfrm>
              <a:off x="6888776" y="5219764"/>
              <a:ext cx="387626" cy="387626"/>
            </a:xfrm>
            <a:prstGeom prst="ellipse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1B17B3-F1BE-6A6D-421C-5595A936D4F3}"/>
                </a:ext>
              </a:extLst>
            </p:cNvPr>
            <p:cNvSpPr txBox="1"/>
            <p:nvPr/>
          </p:nvSpPr>
          <p:spPr>
            <a:xfrm>
              <a:off x="7517109" y="4977046"/>
              <a:ext cx="3487963" cy="9808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Montserrat" pitchFamily="2" charset="0"/>
                </a:rPr>
                <a:t>П</a:t>
              </a:r>
              <a:r>
                <a:rPr lang="ru-RU" sz="24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ерепродажа одного и того же трафика</a:t>
              </a:r>
            </a:p>
          </p:txBody>
        </p:sp>
      </p:grpSp>
      <p:pic>
        <p:nvPicPr>
          <p:cNvPr id="20" name="Picture 4" descr="Picture background">
            <a:extLst>
              <a:ext uri="{FF2B5EF4-FFF2-40B4-BE49-F238E27FC236}">
                <a16:creationId xmlns:a16="http://schemas.microsoft.com/office/drawing/2014/main" id="{27423490-502E-0DFB-B9FF-E951EEFD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5308">
            <a:off x="-7305075" y="1406100"/>
            <a:ext cx="635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F12A940B-4197-2B42-F659-BA644B7B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7854">
            <a:off x="6478043" y="7551118"/>
            <a:ext cx="2525249" cy="2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cture background">
            <a:extLst>
              <a:ext uri="{FF2B5EF4-FFF2-40B4-BE49-F238E27FC236}">
                <a16:creationId xmlns:a16="http://schemas.microsoft.com/office/drawing/2014/main" id="{7B7DCC92-B3A3-46B3-DAD5-F19219D0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0491">
            <a:off x="-1843938" y="-2313129"/>
            <a:ext cx="1602859" cy="17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B93BD8B-AED5-8064-1BAF-5CF3F03E1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10135802" y="549275"/>
            <a:ext cx="1505336" cy="195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68182E-5483-A77C-6EB8-CD17A01F6571}"/>
              </a:ext>
            </a:extLst>
          </p:cNvPr>
          <p:cNvSpPr txBox="1"/>
          <p:nvPr/>
        </p:nvSpPr>
        <p:spPr>
          <a:xfrm>
            <a:off x="465803" y="549275"/>
            <a:ext cx="8820087" cy="538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Людей не становится больше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39A91F-CFFB-9DAC-9320-AA137D1133FF}"/>
              </a:ext>
            </a:extLst>
          </p:cNvPr>
          <p:cNvSpPr txBox="1"/>
          <p:nvPr/>
        </p:nvSpPr>
        <p:spPr>
          <a:xfrm>
            <a:off x="464598" y="6308725"/>
            <a:ext cx="2036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Источник: Росстат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57595-B573-CE48-78A1-2AFED2D1DD7B}"/>
              </a:ext>
            </a:extLst>
          </p:cNvPr>
          <p:cNvSpPr txBox="1"/>
          <p:nvPr/>
        </p:nvSpPr>
        <p:spPr>
          <a:xfrm>
            <a:off x="465137" y="1120314"/>
            <a:ext cx="8736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Montserrat" pitchFamily="2" charset="0"/>
              </a:rPr>
              <a:t>Распределение аудитории по возрастным группам с 1970 по 2030 год</a:t>
            </a:r>
            <a:endParaRPr lang="ru-RU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98329D5-8884-DE07-72A1-1C8A7EFAF121}"/>
              </a:ext>
            </a:extLst>
          </p:cNvPr>
          <p:cNvGrpSpPr/>
          <p:nvPr/>
        </p:nvGrpSpPr>
        <p:grpSpPr>
          <a:xfrm>
            <a:off x="551384" y="1732547"/>
            <a:ext cx="11093068" cy="4576178"/>
            <a:chOff x="551384" y="1732547"/>
            <a:chExt cx="11093068" cy="4576178"/>
          </a:xfrm>
        </p:grpSpPr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3A519D8F-E39C-591A-953E-9D947272608A}"/>
                </a:ext>
              </a:extLst>
            </p:cNvPr>
            <p:cNvSpPr/>
            <p:nvPr/>
          </p:nvSpPr>
          <p:spPr>
            <a:xfrm>
              <a:off x="1700463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7763CDF2-1141-8562-9C86-B477C9224C60}"/>
                </a:ext>
              </a:extLst>
            </p:cNvPr>
            <p:cNvSpPr/>
            <p:nvPr/>
          </p:nvSpPr>
          <p:spPr>
            <a:xfrm>
              <a:off x="313598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724C4952-2565-F9F9-5326-15BF4467B4DA}"/>
                </a:ext>
              </a:extLst>
            </p:cNvPr>
            <p:cNvSpPr/>
            <p:nvPr/>
          </p:nvSpPr>
          <p:spPr>
            <a:xfrm>
              <a:off x="455792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D28CA8AB-69EA-164F-639A-DD3462CF492B}"/>
                </a:ext>
              </a:extLst>
            </p:cNvPr>
            <p:cNvSpPr/>
            <p:nvPr/>
          </p:nvSpPr>
          <p:spPr>
            <a:xfrm>
              <a:off x="5993256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рямоугольник 137">
              <a:extLst>
                <a:ext uri="{FF2B5EF4-FFF2-40B4-BE49-F238E27FC236}">
                  <a16:creationId xmlns:a16="http://schemas.microsoft.com/office/drawing/2014/main" id="{9B1A73E0-5197-16B0-EB3F-746EC6EB873A}"/>
                </a:ext>
              </a:extLst>
            </p:cNvPr>
            <p:cNvSpPr/>
            <p:nvPr/>
          </p:nvSpPr>
          <p:spPr>
            <a:xfrm>
              <a:off x="741804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0C092DE8-119B-D114-F3EB-E0EEF8EE853C}"/>
                </a:ext>
              </a:extLst>
            </p:cNvPr>
            <p:cNvSpPr/>
            <p:nvPr/>
          </p:nvSpPr>
          <p:spPr>
            <a:xfrm>
              <a:off x="8832304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id="{3051FA8F-B46A-C53D-8918-EF3683A10458}"/>
                </a:ext>
              </a:extLst>
            </p:cNvPr>
            <p:cNvSpPr/>
            <p:nvPr/>
          </p:nvSpPr>
          <p:spPr>
            <a:xfrm>
              <a:off x="10272464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FC7D17-8445-796C-B1E7-2C96616D73E5}"/>
                </a:ext>
              </a:extLst>
            </p:cNvPr>
            <p:cNvSpPr txBox="1"/>
            <p:nvPr/>
          </p:nvSpPr>
          <p:spPr>
            <a:xfrm>
              <a:off x="1935027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1970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40" name="Прямоугольник с двумя скругленными соседними углами 39">
              <a:extLst>
                <a:ext uri="{FF2B5EF4-FFF2-40B4-BE49-F238E27FC236}">
                  <a16:creationId xmlns:a16="http://schemas.microsoft.com/office/drawing/2014/main" id="{E4775C5C-C158-2B02-EAA5-362588A66F15}"/>
                </a:ext>
              </a:extLst>
            </p:cNvPr>
            <p:cNvSpPr/>
            <p:nvPr/>
          </p:nvSpPr>
          <p:spPr>
            <a:xfrm>
              <a:off x="1704748" y="4904065"/>
              <a:ext cx="1374553" cy="918029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с двумя скругленными соседними углами 40">
              <a:extLst>
                <a:ext uri="{FF2B5EF4-FFF2-40B4-BE49-F238E27FC236}">
                  <a16:creationId xmlns:a16="http://schemas.microsoft.com/office/drawing/2014/main" id="{36409C47-8D1F-6486-3555-E3F30A836874}"/>
                </a:ext>
              </a:extLst>
            </p:cNvPr>
            <p:cNvSpPr/>
            <p:nvPr/>
          </p:nvSpPr>
          <p:spPr>
            <a:xfrm>
              <a:off x="3131721" y="5023924"/>
              <a:ext cx="1374553" cy="79817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с двумя скругленными соседними углами 42">
              <a:extLst>
                <a:ext uri="{FF2B5EF4-FFF2-40B4-BE49-F238E27FC236}">
                  <a16:creationId xmlns:a16="http://schemas.microsoft.com/office/drawing/2014/main" id="{819EC1DA-D729-B3A7-7DF4-153906F2ED30}"/>
                </a:ext>
              </a:extLst>
            </p:cNvPr>
            <p:cNvSpPr/>
            <p:nvPr/>
          </p:nvSpPr>
          <p:spPr>
            <a:xfrm>
              <a:off x="4558694" y="5172514"/>
              <a:ext cx="1374553" cy="64958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с двумя скругленными соседними углами 44">
              <a:extLst>
                <a:ext uri="{FF2B5EF4-FFF2-40B4-BE49-F238E27FC236}">
                  <a16:creationId xmlns:a16="http://schemas.microsoft.com/office/drawing/2014/main" id="{2D5CA371-1941-7F4A-0881-2A12BC849518}"/>
                </a:ext>
              </a:extLst>
            </p:cNvPr>
            <p:cNvSpPr/>
            <p:nvPr/>
          </p:nvSpPr>
          <p:spPr>
            <a:xfrm>
              <a:off x="5985667" y="5263954"/>
              <a:ext cx="1374553" cy="55814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с двумя скругленными соседними углами 45">
              <a:extLst>
                <a:ext uri="{FF2B5EF4-FFF2-40B4-BE49-F238E27FC236}">
                  <a16:creationId xmlns:a16="http://schemas.microsoft.com/office/drawing/2014/main" id="{5C94AD8A-C153-251D-6FC6-7DE9139F3418}"/>
                </a:ext>
              </a:extLst>
            </p:cNvPr>
            <p:cNvSpPr/>
            <p:nvPr/>
          </p:nvSpPr>
          <p:spPr>
            <a:xfrm>
              <a:off x="7412640" y="5275384"/>
              <a:ext cx="1374553" cy="54671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с двумя скругленными соседними углами 46">
              <a:extLst>
                <a:ext uri="{FF2B5EF4-FFF2-40B4-BE49-F238E27FC236}">
                  <a16:creationId xmlns:a16="http://schemas.microsoft.com/office/drawing/2014/main" id="{0BC0A239-6AF5-1E72-E058-5B807E1E237D}"/>
                </a:ext>
              </a:extLst>
            </p:cNvPr>
            <p:cNvSpPr/>
            <p:nvPr/>
          </p:nvSpPr>
          <p:spPr>
            <a:xfrm>
              <a:off x="8839613" y="5206804"/>
              <a:ext cx="1374553" cy="61529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с двумя скругленными соседними углами 48">
              <a:extLst>
                <a:ext uri="{FF2B5EF4-FFF2-40B4-BE49-F238E27FC236}">
                  <a16:creationId xmlns:a16="http://schemas.microsoft.com/office/drawing/2014/main" id="{73FF9D6F-8702-F452-BFBD-BBB03F02E06D}"/>
                </a:ext>
              </a:extLst>
            </p:cNvPr>
            <p:cNvSpPr/>
            <p:nvPr/>
          </p:nvSpPr>
          <p:spPr>
            <a:xfrm>
              <a:off x="10266585" y="5252524"/>
              <a:ext cx="1374553" cy="56957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с двумя скругленными соседними углами 63">
              <a:extLst>
                <a:ext uri="{FF2B5EF4-FFF2-40B4-BE49-F238E27FC236}">
                  <a16:creationId xmlns:a16="http://schemas.microsoft.com/office/drawing/2014/main" id="{DF1769D1-AD97-1C64-1A23-6278DD631D22}"/>
                </a:ext>
              </a:extLst>
            </p:cNvPr>
            <p:cNvSpPr/>
            <p:nvPr/>
          </p:nvSpPr>
          <p:spPr>
            <a:xfrm>
              <a:off x="1704748" y="4036764"/>
              <a:ext cx="1374553" cy="728178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с двумя скругленными соседними углами 64">
              <a:extLst>
                <a:ext uri="{FF2B5EF4-FFF2-40B4-BE49-F238E27FC236}">
                  <a16:creationId xmlns:a16="http://schemas.microsoft.com/office/drawing/2014/main" id="{F0815E58-5FAD-A750-CCD5-61FDC94F7062}"/>
                </a:ext>
              </a:extLst>
            </p:cNvPr>
            <p:cNvSpPr/>
            <p:nvPr/>
          </p:nvSpPr>
          <p:spPr>
            <a:xfrm>
              <a:off x="3131721" y="3846913"/>
              <a:ext cx="1374553" cy="918029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с двумя скругленными соседними углами 65">
              <a:extLst>
                <a:ext uri="{FF2B5EF4-FFF2-40B4-BE49-F238E27FC236}">
                  <a16:creationId xmlns:a16="http://schemas.microsoft.com/office/drawing/2014/main" id="{8AE94A6D-76F5-4625-1EB0-F96CA32F0D07}"/>
                </a:ext>
              </a:extLst>
            </p:cNvPr>
            <p:cNvSpPr/>
            <p:nvPr/>
          </p:nvSpPr>
          <p:spPr>
            <a:xfrm>
              <a:off x="4558694" y="3973702"/>
              <a:ext cx="1374553" cy="791240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с двумя скругленными соседними углами 66">
              <a:extLst>
                <a:ext uri="{FF2B5EF4-FFF2-40B4-BE49-F238E27FC236}">
                  <a16:creationId xmlns:a16="http://schemas.microsoft.com/office/drawing/2014/main" id="{38F3052C-C1FD-92A6-1A16-58C74D25A195}"/>
                </a:ext>
              </a:extLst>
            </p:cNvPr>
            <p:cNvSpPr/>
            <p:nvPr/>
          </p:nvSpPr>
          <p:spPr>
            <a:xfrm>
              <a:off x="5985667" y="3910640"/>
              <a:ext cx="1374553" cy="854302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с двумя скругленными соседними углами 67">
              <a:extLst>
                <a:ext uri="{FF2B5EF4-FFF2-40B4-BE49-F238E27FC236}">
                  <a16:creationId xmlns:a16="http://schemas.microsoft.com/office/drawing/2014/main" id="{2195B652-79E1-9F89-32F7-622B8395FA26}"/>
                </a:ext>
              </a:extLst>
            </p:cNvPr>
            <p:cNvSpPr/>
            <p:nvPr/>
          </p:nvSpPr>
          <p:spPr>
            <a:xfrm>
              <a:off x="7412640" y="3921150"/>
              <a:ext cx="1374553" cy="843792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с двумя скругленными соседними углами 68">
              <a:extLst>
                <a:ext uri="{FF2B5EF4-FFF2-40B4-BE49-F238E27FC236}">
                  <a16:creationId xmlns:a16="http://schemas.microsoft.com/office/drawing/2014/main" id="{C6EFDAFD-F2E3-33BF-528C-A3455C1D252B}"/>
                </a:ext>
              </a:extLst>
            </p:cNvPr>
            <p:cNvSpPr/>
            <p:nvPr/>
          </p:nvSpPr>
          <p:spPr>
            <a:xfrm>
              <a:off x="8839613" y="4047274"/>
              <a:ext cx="1374553" cy="717668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с двумя скругленными соседними углами 69">
              <a:extLst>
                <a:ext uri="{FF2B5EF4-FFF2-40B4-BE49-F238E27FC236}">
                  <a16:creationId xmlns:a16="http://schemas.microsoft.com/office/drawing/2014/main" id="{54A79364-0C48-A774-E9D2-CC39095DAE7D}"/>
                </a:ext>
              </a:extLst>
            </p:cNvPr>
            <p:cNvSpPr/>
            <p:nvPr/>
          </p:nvSpPr>
          <p:spPr>
            <a:xfrm>
              <a:off x="10266585" y="4146597"/>
              <a:ext cx="1374553" cy="618345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с двумя скругленными соседними углами 70">
              <a:extLst>
                <a:ext uri="{FF2B5EF4-FFF2-40B4-BE49-F238E27FC236}">
                  <a16:creationId xmlns:a16="http://schemas.microsoft.com/office/drawing/2014/main" id="{FEE94F52-FA59-32F3-4DC8-B942A8FA1F49}"/>
                </a:ext>
              </a:extLst>
            </p:cNvPr>
            <p:cNvSpPr/>
            <p:nvPr/>
          </p:nvSpPr>
          <p:spPr>
            <a:xfrm>
              <a:off x="1704748" y="3081131"/>
              <a:ext cx="1374553" cy="594323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с двумя скругленными соседними углами 71">
              <a:extLst>
                <a:ext uri="{FF2B5EF4-FFF2-40B4-BE49-F238E27FC236}">
                  <a16:creationId xmlns:a16="http://schemas.microsoft.com/office/drawing/2014/main" id="{2FDAC586-DBA4-AD98-986A-E6792B267257}"/>
                </a:ext>
              </a:extLst>
            </p:cNvPr>
            <p:cNvSpPr/>
            <p:nvPr/>
          </p:nvSpPr>
          <p:spPr>
            <a:xfrm>
              <a:off x="3131721" y="3044964"/>
              <a:ext cx="1374553" cy="630490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с двумя скругленными соседними углами 72">
              <a:extLst>
                <a:ext uri="{FF2B5EF4-FFF2-40B4-BE49-F238E27FC236}">
                  <a16:creationId xmlns:a16="http://schemas.microsoft.com/office/drawing/2014/main" id="{E9742C85-52E2-D164-7626-CC78243756A7}"/>
                </a:ext>
              </a:extLst>
            </p:cNvPr>
            <p:cNvSpPr/>
            <p:nvPr/>
          </p:nvSpPr>
          <p:spPr>
            <a:xfrm>
              <a:off x="4558694" y="2907696"/>
              <a:ext cx="1374553" cy="76775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с двумя скругленными соседними углами 73">
              <a:extLst>
                <a:ext uri="{FF2B5EF4-FFF2-40B4-BE49-F238E27FC236}">
                  <a16:creationId xmlns:a16="http://schemas.microsoft.com/office/drawing/2014/main" id="{41E1C2AC-BE8F-6725-1943-91A9FAD3291F}"/>
                </a:ext>
              </a:extLst>
            </p:cNvPr>
            <p:cNvSpPr/>
            <p:nvPr/>
          </p:nvSpPr>
          <p:spPr>
            <a:xfrm>
              <a:off x="5985667" y="2897186"/>
              <a:ext cx="1374553" cy="77826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с двумя скругленными соседними углами 74">
              <a:extLst>
                <a:ext uri="{FF2B5EF4-FFF2-40B4-BE49-F238E27FC236}">
                  <a16:creationId xmlns:a16="http://schemas.microsoft.com/office/drawing/2014/main" id="{BB52F501-BF3C-D08F-A7AA-AAF879715330}"/>
                </a:ext>
              </a:extLst>
            </p:cNvPr>
            <p:cNvSpPr/>
            <p:nvPr/>
          </p:nvSpPr>
          <p:spPr>
            <a:xfrm>
              <a:off x="7412640" y="2897186"/>
              <a:ext cx="1374553" cy="77826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с двумя скругленными соседними углами 75">
              <a:extLst>
                <a:ext uri="{FF2B5EF4-FFF2-40B4-BE49-F238E27FC236}">
                  <a16:creationId xmlns:a16="http://schemas.microsoft.com/office/drawing/2014/main" id="{9EFC29F9-63BF-1DB2-C942-B4AD906E4A7B}"/>
                </a:ext>
              </a:extLst>
            </p:cNvPr>
            <p:cNvSpPr/>
            <p:nvPr/>
          </p:nvSpPr>
          <p:spPr>
            <a:xfrm>
              <a:off x="8839613" y="2918207"/>
              <a:ext cx="1374553" cy="757247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с двумя скругленными соседними углами 76">
              <a:extLst>
                <a:ext uri="{FF2B5EF4-FFF2-40B4-BE49-F238E27FC236}">
                  <a16:creationId xmlns:a16="http://schemas.microsoft.com/office/drawing/2014/main" id="{E87A98CA-50F3-8F8D-611A-A4B1915A79D6}"/>
                </a:ext>
              </a:extLst>
            </p:cNvPr>
            <p:cNvSpPr/>
            <p:nvPr/>
          </p:nvSpPr>
          <p:spPr>
            <a:xfrm>
              <a:off x="10266585" y="2823614"/>
              <a:ext cx="1374553" cy="851840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с двумя скругленными соседними углами 77">
              <a:extLst>
                <a:ext uri="{FF2B5EF4-FFF2-40B4-BE49-F238E27FC236}">
                  <a16:creationId xmlns:a16="http://schemas.microsoft.com/office/drawing/2014/main" id="{02118A0B-F0E2-0E73-8D8D-6640D206A532}"/>
                </a:ext>
              </a:extLst>
            </p:cNvPr>
            <p:cNvSpPr/>
            <p:nvPr/>
          </p:nvSpPr>
          <p:spPr>
            <a:xfrm>
              <a:off x="1704748" y="2253091"/>
              <a:ext cx="1374553" cy="367184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с двумя скругленными соседними углами 78">
              <a:extLst>
                <a:ext uri="{FF2B5EF4-FFF2-40B4-BE49-F238E27FC236}">
                  <a16:creationId xmlns:a16="http://schemas.microsoft.com/office/drawing/2014/main" id="{860E2972-B3C7-F12B-2CE3-8AB822615D71}"/>
                </a:ext>
              </a:extLst>
            </p:cNvPr>
            <p:cNvSpPr/>
            <p:nvPr/>
          </p:nvSpPr>
          <p:spPr>
            <a:xfrm>
              <a:off x="3131721" y="2135532"/>
              <a:ext cx="1374553" cy="48474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с двумя скругленными соседними углами 79">
              <a:extLst>
                <a:ext uri="{FF2B5EF4-FFF2-40B4-BE49-F238E27FC236}">
                  <a16:creationId xmlns:a16="http://schemas.microsoft.com/office/drawing/2014/main" id="{7DE80207-32E9-48AD-EB3C-97470DAC9AFE}"/>
                </a:ext>
              </a:extLst>
            </p:cNvPr>
            <p:cNvSpPr/>
            <p:nvPr/>
          </p:nvSpPr>
          <p:spPr>
            <a:xfrm>
              <a:off x="4558694" y="2077112"/>
              <a:ext cx="1374553" cy="54316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с двумя скругленными соседними углами 80">
              <a:extLst>
                <a:ext uri="{FF2B5EF4-FFF2-40B4-BE49-F238E27FC236}">
                  <a16:creationId xmlns:a16="http://schemas.microsoft.com/office/drawing/2014/main" id="{B3F63F11-80EB-2219-331A-8C35F1E87A7A}"/>
                </a:ext>
              </a:extLst>
            </p:cNvPr>
            <p:cNvSpPr/>
            <p:nvPr/>
          </p:nvSpPr>
          <p:spPr>
            <a:xfrm>
              <a:off x="5985667" y="2110163"/>
              <a:ext cx="1374553" cy="510112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с двумя скругленными соседними углами 81">
              <a:extLst>
                <a:ext uri="{FF2B5EF4-FFF2-40B4-BE49-F238E27FC236}">
                  <a16:creationId xmlns:a16="http://schemas.microsoft.com/office/drawing/2014/main" id="{44B9B386-357D-5D89-B1F5-5D896B366D5C}"/>
                </a:ext>
              </a:extLst>
            </p:cNvPr>
            <p:cNvSpPr/>
            <p:nvPr/>
          </p:nvSpPr>
          <p:spPr>
            <a:xfrm>
              <a:off x="7412640" y="2043192"/>
              <a:ext cx="1374553" cy="57708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с двумя скругленными соседними углами 82">
              <a:extLst>
                <a:ext uri="{FF2B5EF4-FFF2-40B4-BE49-F238E27FC236}">
                  <a16:creationId xmlns:a16="http://schemas.microsoft.com/office/drawing/2014/main" id="{3A6B8CEE-4A71-7405-30A1-20503B9BD393}"/>
                </a:ext>
              </a:extLst>
            </p:cNvPr>
            <p:cNvSpPr/>
            <p:nvPr/>
          </p:nvSpPr>
          <p:spPr>
            <a:xfrm>
              <a:off x="8839613" y="1939401"/>
              <a:ext cx="1374553" cy="680874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с двумя скругленными соседними углами 83">
              <a:extLst>
                <a:ext uri="{FF2B5EF4-FFF2-40B4-BE49-F238E27FC236}">
                  <a16:creationId xmlns:a16="http://schemas.microsoft.com/office/drawing/2014/main" id="{AAA089AB-082D-8E77-8D91-FDB9C9F61CC2}"/>
                </a:ext>
              </a:extLst>
            </p:cNvPr>
            <p:cNvSpPr/>
            <p:nvPr/>
          </p:nvSpPr>
          <p:spPr>
            <a:xfrm>
              <a:off x="10266585" y="1864022"/>
              <a:ext cx="1374553" cy="75625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4DB4AA-91B4-5417-7C72-80F2B4EC1C26}"/>
                </a:ext>
              </a:extLst>
            </p:cNvPr>
            <p:cNvSpPr txBox="1"/>
            <p:nvPr/>
          </p:nvSpPr>
          <p:spPr>
            <a:xfrm>
              <a:off x="3362000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1989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EBDD693-1460-7A99-B993-B29C389EEE27}"/>
                </a:ext>
              </a:extLst>
            </p:cNvPr>
            <p:cNvSpPr txBox="1"/>
            <p:nvPr/>
          </p:nvSpPr>
          <p:spPr>
            <a:xfrm>
              <a:off x="4788973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2002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D373C61-A02A-CE48-4FAB-E93ADECF5BC7}"/>
                </a:ext>
              </a:extLst>
            </p:cNvPr>
            <p:cNvSpPr txBox="1"/>
            <p:nvPr/>
          </p:nvSpPr>
          <p:spPr>
            <a:xfrm>
              <a:off x="6215946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2010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6E806-D127-6A37-A612-D01B75165C11}"/>
                </a:ext>
              </a:extLst>
            </p:cNvPr>
            <p:cNvSpPr txBox="1"/>
            <p:nvPr/>
          </p:nvSpPr>
          <p:spPr>
            <a:xfrm>
              <a:off x="7642919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2014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0268A7F-B0D6-E77E-7D31-FD7FCFA04DA5}"/>
                </a:ext>
              </a:extLst>
            </p:cNvPr>
            <p:cNvSpPr txBox="1"/>
            <p:nvPr/>
          </p:nvSpPr>
          <p:spPr>
            <a:xfrm>
              <a:off x="9069892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2023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DC0DD8F-D494-0213-38F7-4E5E5DBE917C}"/>
                </a:ext>
              </a:extLst>
            </p:cNvPr>
            <p:cNvSpPr txBox="1"/>
            <p:nvPr/>
          </p:nvSpPr>
          <p:spPr>
            <a:xfrm>
              <a:off x="10496864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2030п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3D7862C-F861-E135-497A-AA478B4CD392}"/>
                </a:ext>
              </a:extLst>
            </p:cNvPr>
            <p:cNvSpPr txBox="1"/>
            <p:nvPr/>
          </p:nvSpPr>
          <p:spPr>
            <a:xfrm>
              <a:off x="551384" y="5178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&lt;</a:t>
              </a:r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19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1E9D327-DDA8-AA08-76D6-FB3FD819156E}"/>
                </a:ext>
              </a:extLst>
            </p:cNvPr>
            <p:cNvSpPr txBox="1"/>
            <p:nvPr/>
          </p:nvSpPr>
          <p:spPr>
            <a:xfrm>
              <a:off x="551384" y="411408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20-39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3D725FC-59BA-1F16-D266-DCE3CC6BEA78}"/>
                </a:ext>
              </a:extLst>
            </p:cNvPr>
            <p:cNvSpPr txBox="1"/>
            <p:nvPr/>
          </p:nvSpPr>
          <p:spPr>
            <a:xfrm>
              <a:off x="551384" y="304976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-59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D883FC6-5E1B-63F4-3A69-D57650236537}"/>
                </a:ext>
              </a:extLst>
            </p:cNvPr>
            <p:cNvSpPr txBox="1"/>
            <p:nvPr/>
          </p:nvSpPr>
          <p:spPr>
            <a:xfrm>
              <a:off x="551384" y="198544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Montserrat" pitchFamily="2" charset="0"/>
                </a:rPr>
                <a:t>&gt;60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C3BE39A-A62E-0AD6-30B9-124FB452FADF}"/>
                </a:ext>
              </a:extLst>
            </p:cNvPr>
            <p:cNvSpPr txBox="1"/>
            <p:nvPr/>
          </p:nvSpPr>
          <p:spPr>
            <a:xfrm>
              <a:off x="1935027" y="5178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ED2D0B5-769C-4A13-C7D2-324D204C348C}"/>
                </a:ext>
              </a:extLst>
            </p:cNvPr>
            <p:cNvSpPr txBox="1"/>
            <p:nvPr/>
          </p:nvSpPr>
          <p:spPr>
            <a:xfrm>
              <a:off x="10496864" y="537272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31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C4D07B9-FECF-BC5C-0048-17C51EFF1D7E}"/>
                </a:ext>
              </a:extLst>
            </p:cNvPr>
            <p:cNvSpPr txBox="1"/>
            <p:nvPr/>
          </p:nvSpPr>
          <p:spPr>
            <a:xfrm>
              <a:off x="9069892" y="532978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811C754-5FAC-CCA9-ABB3-6D42E633E798}"/>
                </a:ext>
              </a:extLst>
            </p:cNvPr>
            <p:cNvSpPr txBox="1"/>
            <p:nvPr/>
          </p:nvSpPr>
          <p:spPr>
            <a:xfrm>
              <a:off x="7642919" y="53612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7E8D942-8611-20A9-1EA9-645DA1E85FBE}"/>
                </a:ext>
              </a:extLst>
            </p:cNvPr>
            <p:cNvSpPr txBox="1"/>
            <p:nvPr/>
          </p:nvSpPr>
          <p:spPr>
            <a:xfrm>
              <a:off x="6215946" y="535835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7211015-5880-737C-5B29-4250A4CDA32A}"/>
                </a:ext>
              </a:extLst>
            </p:cNvPr>
            <p:cNvSpPr txBox="1"/>
            <p:nvPr/>
          </p:nvSpPr>
          <p:spPr>
            <a:xfrm>
              <a:off x="4788973" y="531263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37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11226C7-1829-834C-DBA5-B0D0A3013E3D}"/>
                </a:ext>
              </a:extLst>
            </p:cNvPr>
            <p:cNvSpPr txBox="1"/>
            <p:nvPr/>
          </p:nvSpPr>
          <p:spPr>
            <a:xfrm>
              <a:off x="3362000" y="523834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44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C57446F-6251-8196-DB8C-31270962A5C9}"/>
                </a:ext>
              </a:extLst>
            </p:cNvPr>
            <p:cNvSpPr txBox="1"/>
            <p:nvPr/>
          </p:nvSpPr>
          <p:spPr>
            <a:xfrm>
              <a:off x="1935027" y="4216187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38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79A1DFE-FBFD-1D3D-102C-135ADC3E4257}"/>
                </a:ext>
              </a:extLst>
            </p:cNvPr>
            <p:cNvSpPr txBox="1"/>
            <p:nvPr/>
          </p:nvSpPr>
          <p:spPr>
            <a:xfrm>
              <a:off x="10496864" y="427110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D23DE92-076C-BE06-F76B-988B5E7EAA5C}"/>
                </a:ext>
              </a:extLst>
            </p:cNvPr>
            <p:cNvSpPr txBox="1"/>
            <p:nvPr/>
          </p:nvSpPr>
          <p:spPr>
            <a:xfrm>
              <a:off x="9069892" y="4221442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39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B590E59-4A33-74DC-3573-58D3E9549D25}"/>
                </a:ext>
              </a:extLst>
            </p:cNvPr>
            <p:cNvSpPr txBox="1"/>
            <p:nvPr/>
          </p:nvSpPr>
          <p:spPr>
            <a:xfrm>
              <a:off x="7642919" y="415838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45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17BAD78-0387-381C-659B-D451BDCDDF14}"/>
                </a:ext>
              </a:extLst>
            </p:cNvPr>
            <p:cNvSpPr txBox="1"/>
            <p:nvPr/>
          </p:nvSpPr>
          <p:spPr>
            <a:xfrm>
              <a:off x="6215946" y="4153125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45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02E80E1-819C-212F-BD97-D3B818D13D2F}"/>
                </a:ext>
              </a:extLst>
            </p:cNvPr>
            <p:cNvSpPr txBox="1"/>
            <p:nvPr/>
          </p:nvSpPr>
          <p:spPr>
            <a:xfrm>
              <a:off x="4788973" y="4184656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42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F8F165B-25D0-8B4C-D220-ABF782EA455A}"/>
                </a:ext>
              </a:extLst>
            </p:cNvPr>
            <p:cNvSpPr txBox="1"/>
            <p:nvPr/>
          </p:nvSpPr>
          <p:spPr>
            <a:xfrm>
              <a:off x="3362000" y="41319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47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B84934A-3A24-8FA8-23B6-4C79DE38E8A1}"/>
                </a:ext>
              </a:extLst>
            </p:cNvPr>
            <p:cNvSpPr txBox="1"/>
            <p:nvPr/>
          </p:nvSpPr>
          <p:spPr>
            <a:xfrm>
              <a:off x="1935027" y="3210449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ACE0E2D-5EEB-8882-07B5-72FF102E97B1}"/>
                </a:ext>
              </a:extLst>
            </p:cNvPr>
            <p:cNvSpPr txBox="1"/>
            <p:nvPr/>
          </p:nvSpPr>
          <p:spPr>
            <a:xfrm>
              <a:off x="10496864" y="306486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44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D16E9A-7AA8-0E7D-D7E3-A79B1C244513}"/>
                </a:ext>
              </a:extLst>
            </p:cNvPr>
            <p:cNvSpPr txBox="1"/>
            <p:nvPr/>
          </p:nvSpPr>
          <p:spPr>
            <a:xfrm>
              <a:off x="9069892" y="311216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425473A-9B62-0646-DA86-EDC36C4FC4DE}"/>
                </a:ext>
              </a:extLst>
            </p:cNvPr>
            <p:cNvSpPr txBox="1"/>
            <p:nvPr/>
          </p:nvSpPr>
          <p:spPr>
            <a:xfrm>
              <a:off x="7642919" y="310165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41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0397F2B-9E13-BFDD-A819-9A773DB97E9A}"/>
                </a:ext>
              </a:extLst>
            </p:cNvPr>
            <p:cNvSpPr txBox="1"/>
            <p:nvPr/>
          </p:nvSpPr>
          <p:spPr>
            <a:xfrm>
              <a:off x="6215946" y="310165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41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2876FCE-AE47-797A-2B0A-6762849889D8}"/>
                </a:ext>
              </a:extLst>
            </p:cNvPr>
            <p:cNvSpPr txBox="1"/>
            <p:nvPr/>
          </p:nvSpPr>
          <p:spPr>
            <a:xfrm>
              <a:off x="4788973" y="3106909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80C4296-49FB-4A68-E126-C3C0179C8B97}"/>
                </a:ext>
              </a:extLst>
            </p:cNvPr>
            <p:cNvSpPr txBox="1"/>
            <p:nvPr/>
          </p:nvSpPr>
          <p:spPr>
            <a:xfrm>
              <a:off x="3362000" y="319993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34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F76173D-3998-074B-5E71-CB73F54430F7}"/>
                </a:ext>
              </a:extLst>
            </p:cNvPr>
            <p:cNvSpPr txBox="1"/>
            <p:nvPr/>
          </p:nvSpPr>
          <p:spPr>
            <a:xfrm>
              <a:off x="1935027" y="2263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15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35C95CC-5A75-282F-5F3F-3FD7C69F38BA}"/>
                </a:ext>
              </a:extLst>
            </p:cNvPr>
            <p:cNvSpPr txBox="1"/>
            <p:nvPr/>
          </p:nvSpPr>
          <p:spPr>
            <a:xfrm>
              <a:off x="10496864" y="2064511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36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2A0D902-6305-545A-6979-98A106A3230F}"/>
                </a:ext>
              </a:extLst>
            </p:cNvPr>
            <p:cNvSpPr txBox="1"/>
            <p:nvPr/>
          </p:nvSpPr>
          <p:spPr>
            <a:xfrm>
              <a:off x="9069892" y="2136927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34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BC48DA6-80C7-E942-71C9-158DF5601CD0}"/>
                </a:ext>
              </a:extLst>
            </p:cNvPr>
            <p:cNvSpPr txBox="1"/>
            <p:nvPr/>
          </p:nvSpPr>
          <p:spPr>
            <a:xfrm>
              <a:off x="7642919" y="216882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28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A145114-1B36-145F-A394-C290BC130F4D}"/>
                </a:ext>
              </a:extLst>
            </p:cNvPr>
            <p:cNvSpPr txBox="1"/>
            <p:nvPr/>
          </p:nvSpPr>
          <p:spPr>
            <a:xfrm>
              <a:off x="6215946" y="217933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26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785457F-DB33-A713-5437-2952B1C07616}"/>
                </a:ext>
              </a:extLst>
            </p:cNvPr>
            <p:cNvSpPr txBox="1"/>
            <p:nvPr/>
          </p:nvSpPr>
          <p:spPr>
            <a:xfrm>
              <a:off x="4788973" y="216882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27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9E0B84C-DCE6-910D-00CC-3AA7999A3DC9}"/>
                </a:ext>
              </a:extLst>
            </p:cNvPr>
            <p:cNvSpPr txBox="1"/>
            <p:nvPr/>
          </p:nvSpPr>
          <p:spPr>
            <a:xfrm>
              <a:off x="3362000" y="2189841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23</a:t>
              </a:r>
            </a:p>
          </p:txBody>
        </p: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DD55355E-9907-1F7E-9A78-A24C120DDD61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5814050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id="{EF678316-5C75-7E38-279A-1F0115F600DF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4762427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>
              <a:extLst>
                <a:ext uri="{FF2B5EF4-FFF2-40B4-BE49-F238E27FC236}">
                  <a16:creationId xmlns:a16="http://schemas.microsoft.com/office/drawing/2014/main" id="{2DCC1502-F4FC-99E7-CF18-388D1055C5A6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3668174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C577D83B-1498-6BD4-6FCE-99E8F76279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2625337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D20C74A1-6946-7610-0AC6-85B44ABBDD4A}"/>
              </a:ext>
            </a:extLst>
          </p:cNvPr>
          <p:cNvSpPr txBox="1"/>
          <p:nvPr/>
        </p:nvSpPr>
        <p:spPr>
          <a:xfrm>
            <a:off x="465803" y="-1685925"/>
            <a:ext cx="782685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effectLst/>
                <a:latin typeface="Montserrat" pitchFamily="2" charset="0"/>
              </a:rPr>
              <a:t>Индекс потребительской уверенности 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93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Picture background">
            <a:extLst>
              <a:ext uri="{FF2B5EF4-FFF2-40B4-BE49-F238E27FC236}">
                <a16:creationId xmlns:a16="http://schemas.microsoft.com/office/drawing/2014/main" id="{F4F1F2D5-D1A6-B5AE-345B-5FA594E5D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3440053-638D-B7D1-3922-73EC29090B52}"/>
              </a:ext>
            </a:extLst>
          </p:cNvPr>
          <p:cNvSpPr txBox="1"/>
          <p:nvPr/>
        </p:nvSpPr>
        <p:spPr>
          <a:xfrm>
            <a:off x="465803" y="-1381125"/>
            <a:ext cx="8820087" cy="538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itchFamily="2" charset="0"/>
              </a:rPr>
              <a:t>Людей не становится больше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C1DA47-2539-0BB2-8AAD-AD143F37F859}"/>
              </a:ext>
            </a:extLst>
          </p:cNvPr>
          <p:cNvSpPr txBox="1"/>
          <p:nvPr/>
        </p:nvSpPr>
        <p:spPr>
          <a:xfrm>
            <a:off x="465137" y="-810086"/>
            <a:ext cx="8736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Montserrat" pitchFamily="2" charset="0"/>
              </a:rPr>
              <a:t>Распределение аудитории по возрастным группам с 1970 по 2030 год</a:t>
            </a:r>
            <a:endParaRPr lang="ru-RU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4E67458-1861-A2E0-ED7D-1E319F8B3C63}"/>
              </a:ext>
            </a:extLst>
          </p:cNvPr>
          <p:cNvGrpSpPr/>
          <p:nvPr/>
        </p:nvGrpSpPr>
        <p:grpSpPr>
          <a:xfrm>
            <a:off x="551384" y="7091947"/>
            <a:ext cx="11093068" cy="4576178"/>
            <a:chOff x="551384" y="1732547"/>
            <a:chExt cx="11093068" cy="4576178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42374B6-8CB7-135F-4307-8A1A51305BB7}"/>
                </a:ext>
              </a:extLst>
            </p:cNvPr>
            <p:cNvSpPr/>
            <p:nvPr/>
          </p:nvSpPr>
          <p:spPr>
            <a:xfrm>
              <a:off x="1700463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F20EEB8-FB69-3EC4-26EC-D90D30954795}"/>
                </a:ext>
              </a:extLst>
            </p:cNvPr>
            <p:cNvSpPr/>
            <p:nvPr/>
          </p:nvSpPr>
          <p:spPr>
            <a:xfrm>
              <a:off x="313598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B166139A-C782-370A-5DEF-89802DFC03E2}"/>
                </a:ext>
              </a:extLst>
            </p:cNvPr>
            <p:cNvSpPr/>
            <p:nvPr/>
          </p:nvSpPr>
          <p:spPr>
            <a:xfrm>
              <a:off x="455792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B8A9B5E0-6C1C-6F15-44B7-84005CBD72CF}"/>
                </a:ext>
              </a:extLst>
            </p:cNvPr>
            <p:cNvSpPr/>
            <p:nvPr/>
          </p:nvSpPr>
          <p:spPr>
            <a:xfrm>
              <a:off x="5993256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D940EA1D-8D6F-12C1-BF55-D68E54DE9AB5}"/>
                </a:ext>
              </a:extLst>
            </p:cNvPr>
            <p:cNvSpPr/>
            <p:nvPr/>
          </p:nvSpPr>
          <p:spPr>
            <a:xfrm>
              <a:off x="7418048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A8B0963D-8B6C-0A2B-6BC9-775D122F1CDA}"/>
                </a:ext>
              </a:extLst>
            </p:cNvPr>
            <p:cNvSpPr/>
            <p:nvPr/>
          </p:nvSpPr>
          <p:spPr>
            <a:xfrm>
              <a:off x="8832304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61A1F2A3-82BD-7AFD-DB68-3228B4AE7BAC}"/>
                </a:ext>
              </a:extLst>
            </p:cNvPr>
            <p:cNvSpPr/>
            <p:nvPr/>
          </p:nvSpPr>
          <p:spPr>
            <a:xfrm>
              <a:off x="10272464" y="1732547"/>
              <a:ext cx="1371988" cy="3890211"/>
            </a:xfrm>
            <a:prstGeom prst="rect">
              <a:avLst/>
            </a:prstGeom>
            <a:gradFill flip="none" rotWithShape="1">
              <a:gsLst>
                <a:gs pos="0">
                  <a:srgbClr val="3EA958">
                    <a:alpha val="0"/>
                  </a:srgbClr>
                </a:gs>
                <a:gs pos="99000">
                  <a:srgbClr val="3EA958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A521AF1-9BCB-4709-FFDC-EDA344CD4B29}"/>
                </a:ext>
              </a:extLst>
            </p:cNvPr>
            <p:cNvSpPr txBox="1"/>
            <p:nvPr/>
          </p:nvSpPr>
          <p:spPr>
            <a:xfrm>
              <a:off x="1935027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1970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23" name="Прямоугольник с двумя скругленными соседними углами 122">
              <a:extLst>
                <a:ext uri="{FF2B5EF4-FFF2-40B4-BE49-F238E27FC236}">
                  <a16:creationId xmlns:a16="http://schemas.microsoft.com/office/drawing/2014/main" id="{77E01212-401D-2C3F-448B-32A01C57DC75}"/>
                </a:ext>
              </a:extLst>
            </p:cNvPr>
            <p:cNvSpPr/>
            <p:nvPr/>
          </p:nvSpPr>
          <p:spPr>
            <a:xfrm>
              <a:off x="1704748" y="4904065"/>
              <a:ext cx="1374553" cy="918029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рямоугольник с двумя скругленными соседними углами 123">
              <a:extLst>
                <a:ext uri="{FF2B5EF4-FFF2-40B4-BE49-F238E27FC236}">
                  <a16:creationId xmlns:a16="http://schemas.microsoft.com/office/drawing/2014/main" id="{A6474A36-D3DE-4AD8-4959-7525BA2C7C43}"/>
                </a:ext>
              </a:extLst>
            </p:cNvPr>
            <p:cNvSpPr/>
            <p:nvPr/>
          </p:nvSpPr>
          <p:spPr>
            <a:xfrm>
              <a:off x="3131721" y="5023924"/>
              <a:ext cx="1374553" cy="79817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рямоугольник с двумя скругленными соседними углами 124">
              <a:extLst>
                <a:ext uri="{FF2B5EF4-FFF2-40B4-BE49-F238E27FC236}">
                  <a16:creationId xmlns:a16="http://schemas.microsoft.com/office/drawing/2014/main" id="{ED522989-74F2-C688-EF99-CFDE4A9A683C}"/>
                </a:ext>
              </a:extLst>
            </p:cNvPr>
            <p:cNvSpPr/>
            <p:nvPr/>
          </p:nvSpPr>
          <p:spPr>
            <a:xfrm>
              <a:off x="4558694" y="5172514"/>
              <a:ext cx="1374553" cy="64958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рямоугольник с двумя скругленными соседними углами 125">
              <a:extLst>
                <a:ext uri="{FF2B5EF4-FFF2-40B4-BE49-F238E27FC236}">
                  <a16:creationId xmlns:a16="http://schemas.microsoft.com/office/drawing/2014/main" id="{74225F60-A6D0-FAB5-65CE-C8C64B7DA9FF}"/>
                </a:ext>
              </a:extLst>
            </p:cNvPr>
            <p:cNvSpPr/>
            <p:nvPr/>
          </p:nvSpPr>
          <p:spPr>
            <a:xfrm>
              <a:off x="5985667" y="5263954"/>
              <a:ext cx="1374553" cy="55814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рямоугольник с двумя скругленными соседними углами 126">
              <a:extLst>
                <a:ext uri="{FF2B5EF4-FFF2-40B4-BE49-F238E27FC236}">
                  <a16:creationId xmlns:a16="http://schemas.microsoft.com/office/drawing/2014/main" id="{EE4EB028-E587-1BC3-8266-7A9DB14BDC7F}"/>
                </a:ext>
              </a:extLst>
            </p:cNvPr>
            <p:cNvSpPr/>
            <p:nvPr/>
          </p:nvSpPr>
          <p:spPr>
            <a:xfrm>
              <a:off x="7412640" y="5275384"/>
              <a:ext cx="1374553" cy="54671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рямоугольник с двумя скругленными соседними углами 127">
              <a:extLst>
                <a:ext uri="{FF2B5EF4-FFF2-40B4-BE49-F238E27FC236}">
                  <a16:creationId xmlns:a16="http://schemas.microsoft.com/office/drawing/2014/main" id="{8B9CE4C9-F1D6-9C9C-27C9-9929B924293A}"/>
                </a:ext>
              </a:extLst>
            </p:cNvPr>
            <p:cNvSpPr/>
            <p:nvPr/>
          </p:nvSpPr>
          <p:spPr>
            <a:xfrm>
              <a:off x="8839613" y="5206804"/>
              <a:ext cx="1374553" cy="61529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рямоугольник с двумя скругленными соседними углами 128">
              <a:extLst>
                <a:ext uri="{FF2B5EF4-FFF2-40B4-BE49-F238E27FC236}">
                  <a16:creationId xmlns:a16="http://schemas.microsoft.com/office/drawing/2014/main" id="{7A0302B1-B03B-4691-1112-5FEBBBE137E7}"/>
                </a:ext>
              </a:extLst>
            </p:cNvPr>
            <p:cNvSpPr/>
            <p:nvPr/>
          </p:nvSpPr>
          <p:spPr>
            <a:xfrm>
              <a:off x="10266585" y="5252524"/>
              <a:ext cx="1374553" cy="569570"/>
            </a:xfrm>
            <a:prstGeom prst="round2SameRect">
              <a:avLst/>
            </a:prstGeom>
            <a:solidFill>
              <a:srgbClr val="3EA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с двумя скругленными соседними углами 129">
              <a:extLst>
                <a:ext uri="{FF2B5EF4-FFF2-40B4-BE49-F238E27FC236}">
                  <a16:creationId xmlns:a16="http://schemas.microsoft.com/office/drawing/2014/main" id="{2DFD4A5E-4B15-D8DE-DD73-38BBE042E840}"/>
                </a:ext>
              </a:extLst>
            </p:cNvPr>
            <p:cNvSpPr/>
            <p:nvPr/>
          </p:nvSpPr>
          <p:spPr>
            <a:xfrm>
              <a:off x="1704748" y="4036764"/>
              <a:ext cx="1374553" cy="728178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рямоугольник с двумя скругленными соседними углами 130">
              <a:extLst>
                <a:ext uri="{FF2B5EF4-FFF2-40B4-BE49-F238E27FC236}">
                  <a16:creationId xmlns:a16="http://schemas.microsoft.com/office/drawing/2014/main" id="{CBDC4734-443B-B448-2EBB-E0B0384047E2}"/>
                </a:ext>
              </a:extLst>
            </p:cNvPr>
            <p:cNvSpPr/>
            <p:nvPr/>
          </p:nvSpPr>
          <p:spPr>
            <a:xfrm>
              <a:off x="3131721" y="3846913"/>
              <a:ext cx="1374553" cy="918029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рямоугольник с двумя скругленными соседними углами 131">
              <a:extLst>
                <a:ext uri="{FF2B5EF4-FFF2-40B4-BE49-F238E27FC236}">
                  <a16:creationId xmlns:a16="http://schemas.microsoft.com/office/drawing/2014/main" id="{80EDCCC3-9E0E-CA32-85A0-D1FCD2216BF9}"/>
                </a:ext>
              </a:extLst>
            </p:cNvPr>
            <p:cNvSpPr/>
            <p:nvPr/>
          </p:nvSpPr>
          <p:spPr>
            <a:xfrm>
              <a:off x="4558694" y="3973702"/>
              <a:ext cx="1374553" cy="791240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Прямоугольник с двумя скругленными соседними углами 132">
              <a:extLst>
                <a:ext uri="{FF2B5EF4-FFF2-40B4-BE49-F238E27FC236}">
                  <a16:creationId xmlns:a16="http://schemas.microsoft.com/office/drawing/2014/main" id="{49522D26-E93D-FF43-1BA9-46753C8C02D1}"/>
                </a:ext>
              </a:extLst>
            </p:cNvPr>
            <p:cNvSpPr/>
            <p:nvPr/>
          </p:nvSpPr>
          <p:spPr>
            <a:xfrm>
              <a:off x="5985667" y="3910640"/>
              <a:ext cx="1374553" cy="854302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Прямоугольник с двумя скругленными соседними углами 140">
              <a:extLst>
                <a:ext uri="{FF2B5EF4-FFF2-40B4-BE49-F238E27FC236}">
                  <a16:creationId xmlns:a16="http://schemas.microsoft.com/office/drawing/2014/main" id="{B19BEA0F-F5DD-68B9-05A3-F7B59B010201}"/>
                </a:ext>
              </a:extLst>
            </p:cNvPr>
            <p:cNvSpPr/>
            <p:nvPr/>
          </p:nvSpPr>
          <p:spPr>
            <a:xfrm>
              <a:off x="7412640" y="3921150"/>
              <a:ext cx="1374553" cy="843792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с двумя скругленными соседними углами 142">
              <a:extLst>
                <a:ext uri="{FF2B5EF4-FFF2-40B4-BE49-F238E27FC236}">
                  <a16:creationId xmlns:a16="http://schemas.microsoft.com/office/drawing/2014/main" id="{2EF58161-30EE-5B9A-B5DB-8D67505A0F07}"/>
                </a:ext>
              </a:extLst>
            </p:cNvPr>
            <p:cNvSpPr/>
            <p:nvPr/>
          </p:nvSpPr>
          <p:spPr>
            <a:xfrm>
              <a:off x="8839613" y="4047274"/>
              <a:ext cx="1374553" cy="717668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с двумя скругленными соседними углами 146">
              <a:extLst>
                <a:ext uri="{FF2B5EF4-FFF2-40B4-BE49-F238E27FC236}">
                  <a16:creationId xmlns:a16="http://schemas.microsoft.com/office/drawing/2014/main" id="{0652883E-F77C-736C-3A28-F38B5FB2F07F}"/>
                </a:ext>
              </a:extLst>
            </p:cNvPr>
            <p:cNvSpPr/>
            <p:nvPr/>
          </p:nvSpPr>
          <p:spPr>
            <a:xfrm>
              <a:off x="10266585" y="4146597"/>
              <a:ext cx="1374553" cy="618345"/>
            </a:xfrm>
            <a:prstGeom prst="round2SameRect">
              <a:avLst/>
            </a:prstGeom>
            <a:solidFill>
              <a:srgbClr val="3EA95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с двумя скругленными соседними углами 147">
              <a:extLst>
                <a:ext uri="{FF2B5EF4-FFF2-40B4-BE49-F238E27FC236}">
                  <a16:creationId xmlns:a16="http://schemas.microsoft.com/office/drawing/2014/main" id="{78F388D9-08E0-01ED-EB19-699FA6E014AD}"/>
                </a:ext>
              </a:extLst>
            </p:cNvPr>
            <p:cNvSpPr/>
            <p:nvPr/>
          </p:nvSpPr>
          <p:spPr>
            <a:xfrm>
              <a:off x="1704748" y="3081131"/>
              <a:ext cx="1374553" cy="594323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рямоугольник с двумя скругленными соседними углами 148">
              <a:extLst>
                <a:ext uri="{FF2B5EF4-FFF2-40B4-BE49-F238E27FC236}">
                  <a16:creationId xmlns:a16="http://schemas.microsoft.com/office/drawing/2014/main" id="{5B4DE931-6B07-AFF0-F405-0183EB08F9AC}"/>
                </a:ext>
              </a:extLst>
            </p:cNvPr>
            <p:cNvSpPr/>
            <p:nvPr/>
          </p:nvSpPr>
          <p:spPr>
            <a:xfrm>
              <a:off x="3131721" y="3044964"/>
              <a:ext cx="1374553" cy="630490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рямоугольник с двумя скругленными соседними углами 149">
              <a:extLst>
                <a:ext uri="{FF2B5EF4-FFF2-40B4-BE49-F238E27FC236}">
                  <a16:creationId xmlns:a16="http://schemas.microsoft.com/office/drawing/2014/main" id="{36E53AEF-8429-E9CF-0B53-E40D945A7918}"/>
                </a:ext>
              </a:extLst>
            </p:cNvPr>
            <p:cNvSpPr/>
            <p:nvPr/>
          </p:nvSpPr>
          <p:spPr>
            <a:xfrm>
              <a:off x="4558694" y="2907696"/>
              <a:ext cx="1374553" cy="76775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с двумя скругленными соседними углами 150">
              <a:extLst>
                <a:ext uri="{FF2B5EF4-FFF2-40B4-BE49-F238E27FC236}">
                  <a16:creationId xmlns:a16="http://schemas.microsoft.com/office/drawing/2014/main" id="{7CFEF996-42D2-D5DE-48C8-846D20CA7729}"/>
                </a:ext>
              </a:extLst>
            </p:cNvPr>
            <p:cNvSpPr/>
            <p:nvPr/>
          </p:nvSpPr>
          <p:spPr>
            <a:xfrm>
              <a:off x="5985667" y="2897186"/>
              <a:ext cx="1374553" cy="77826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Прямоугольник с двумя скругленными соседними углами 151">
              <a:extLst>
                <a:ext uri="{FF2B5EF4-FFF2-40B4-BE49-F238E27FC236}">
                  <a16:creationId xmlns:a16="http://schemas.microsoft.com/office/drawing/2014/main" id="{FFD69CB3-D16C-BAE5-F7F0-8C2C29E9FE93}"/>
                </a:ext>
              </a:extLst>
            </p:cNvPr>
            <p:cNvSpPr/>
            <p:nvPr/>
          </p:nvSpPr>
          <p:spPr>
            <a:xfrm>
              <a:off x="7412640" y="2897186"/>
              <a:ext cx="1374553" cy="778268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с двумя скругленными соседними углами 152">
              <a:extLst>
                <a:ext uri="{FF2B5EF4-FFF2-40B4-BE49-F238E27FC236}">
                  <a16:creationId xmlns:a16="http://schemas.microsoft.com/office/drawing/2014/main" id="{9F5049A1-941B-64B1-D7B7-1C30A8E3070B}"/>
                </a:ext>
              </a:extLst>
            </p:cNvPr>
            <p:cNvSpPr/>
            <p:nvPr/>
          </p:nvSpPr>
          <p:spPr>
            <a:xfrm>
              <a:off x="8839613" y="2918207"/>
              <a:ext cx="1374553" cy="757247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с двумя скругленными соседними углами 153">
              <a:extLst>
                <a:ext uri="{FF2B5EF4-FFF2-40B4-BE49-F238E27FC236}">
                  <a16:creationId xmlns:a16="http://schemas.microsoft.com/office/drawing/2014/main" id="{7598E3A1-602B-2F2C-83CC-6CC7CC16B586}"/>
                </a:ext>
              </a:extLst>
            </p:cNvPr>
            <p:cNvSpPr/>
            <p:nvPr/>
          </p:nvSpPr>
          <p:spPr>
            <a:xfrm>
              <a:off x="10266585" y="2823614"/>
              <a:ext cx="1374553" cy="851840"/>
            </a:xfrm>
            <a:prstGeom prst="round2SameRect">
              <a:avLst/>
            </a:prstGeom>
            <a:solidFill>
              <a:srgbClr val="3EA958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с двумя скругленными соседними углами 154">
              <a:extLst>
                <a:ext uri="{FF2B5EF4-FFF2-40B4-BE49-F238E27FC236}">
                  <a16:creationId xmlns:a16="http://schemas.microsoft.com/office/drawing/2014/main" id="{321F833E-1EBE-0A42-3275-4F3FAE63812C}"/>
                </a:ext>
              </a:extLst>
            </p:cNvPr>
            <p:cNvSpPr/>
            <p:nvPr/>
          </p:nvSpPr>
          <p:spPr>
            <a:xfrm>
              <a:off x="1704748" y="2253091"/>
              <a:ext cx="1374553" cy="367184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с двумя скругленными соседними углами 155">
              <a:extLst>
                <a:ext uri="{FF2B5EF4-FFF2-40B4-BE49-F238E27FC236}">
                  <a16:creationId xmlns:a16="http://schemas.microsoft.com/office/drawing/2014/main" id="{70C9E13F-0C1A-D9B9-39D8-EF8FE8C22EB5}"/>
                </a:ext>
              </a:extLst>
            </p:cNvPr>
            <p:cNvSpPr/>
            <p:nvPr/>
          </p:nvSpPr>
          <p:spPr>
            <a:xfrm>
              <a:off x="3131721" y="2135532"/>
              <a:ext cx="1374553" cy="48474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с двумя скругленными соседними углами 156">
              <a:extLst>
                <a:ext uri="{FF2B5EF4-FFF2-40B4-BE49-F238E27FC236}">
                  <a16:creationId xmlns:a16="http://schemas.microsoft.com/office/drawing/2014/main" id="{26D8D340-24CA-0E00-F8A9-37745E9F2E02}"/>
                </a:ext>
              </a:extLst>
            </p:cNvPr>
            <p:cNvSpPr/>
            <p:nvPr/>
          </p:nvSpPr>
          <p:spPr>
            <a:xfrm>
              <a:off x="4558694" y="2077112"/>
              <a:ext cx="1374553" cy="54316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с двумя скругленными соседними углами 157">
              <a:extLst>
                <a:ext uri="{FF2B5EF4-FFF2-40B4-BE49-F238E27FC236}">
                  <a16:creationId xmlns:a16="http://schemas.microsoft.com/office/drawing/2014/main" id="{D64444CD-78B0-225E-D471-DF50B7352424}"/>
                </a:ext>
              </a:extLst>
            </p:cNvPr>
            <p:cNvSpPr/>
            <p:nvPr/>
          </p:nvSpPr>
          <p:spPr>
            <a:xfrm>
              <a:off x="5985667" y="2110163"/>
              <a:ext cx="1374553" cy="510112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с двумя скругленными соседними углами 158">
              <a:extLst>
                <a:ext uri="{FF2B5EF4-FFF2-40B4-BE49-F238E27FC236}">
                  <a16:creationId xmlns:a16="http://schemas.microsoft.com/office/drawing/2014/main" id="{D088A4D3-A81F-5613-1BB1-99DA417A4518}"/>
                </a:ext>
              </a:extLst>
            </p:cNvPr>
            <p:cNvSpPr/>
            <p:nvPr/>
          </p:nvSpPr>
          <p:spPr>
            <a:xfrm>
              <a:off x="7412640" y="2043192"/>
              <a:ext cx="1374553" cy="57708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с двумя скругленными соседними углами 159">
              <a:extLst>
                <a:ext uri="{FF2B5EF4-FFF2-40B4-BE49-F238E27FC236}">
                  <a16:creationId xmlns:a16="http://schemas.microsoft.com/office/drawing/2014/main" id="{083044BF-97B4-B0B2-D782-1F0DB028B3EB}"/>
                </a:ext>
              </a:extLst>
            </p:cNvPr>
            <p:cNvSpPr/>
            <p:nvPr/>
          </p:nvSpPr>
          <p:spPr>
            <a:xfrm>
              <a:off x="8839613" y="1939401"/>
              <a:ext cx="1374553" cy="680874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с двумя скругленными соседними углами 160">
              <a:extLst>
                <a:ext uri="{FF2B5EF4-FFF2-40B4-BE49-F238E27FC236}">
                  <a16:creationId xmlns:a16="http://schemas.microsoft.com/office/drawing/2014/main" id="{A26FA1EC-50DF-CE0A-C9F2-24CCB9278676}"/>
                </a:ext>
              </a:extLst>
            </p:cNvPr>
            <p:cNvSpPr/>
            <p:nvPr/>
          </p:nvSpPr>
          <p:spPr>
            <a:xfrm>
              <a:off x="10266585" y="1864022"/>
              <a:ext cx="1374553" cy="756253"/>
            </a:xfrm>
            <a:prstGeom prst="round2SameRect">
              <a:avLst/>
            </a:prstGeom>
            <a:solidFill>
              <a:srgbClr val="3EA95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BF94566-8FBF-5C8F-64ED-6AE6852385FB}"/>
                </a:ext>
              </a:extLst>
            </p:cNvPr>
            <p:cNvSpPr txBox="1"/>
            <p:nvPr/>
          </p:nvSpPr>
          <p:spPr>
            <a:xfrm>
              <a:off x="3362000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1989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4435DDF8-4559-002F-5D86-82C693003B08}"/>
                </a:ext>
              </a:extLst>
            </p:cNvPr>
            <p:cNvSpPr txBox="1"/>
            <p:nvPr/>
          </p:nvSpPr>
          <p:spPr>
            <a:xfrm>
              <a:off x="4788973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2002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EBEC785-AFE1-94E6-C851-934B2C988656}"/>
                </a:ext>
              </a:extLst>
            </p:cNvPr>
            <p:cNvSpPr txBox="1"/>
            <p:nvPr/>
          </p:nvSpPr>
          <p:spPr>
            <a:xfrm>
              <a:off x="6215946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2010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548C14EC-A398-81AE-1AEF-2E09408273AC}"/>
                </a:ext>
              </a:extLst>
            </p:cNvPr>
            <p:cNvSpPr txBox="1"/>
            <p:nvPr/>
          </p:nvSpPr>
          <p:spPr>
            <a:xfrm>
              <a:off x="7642919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2014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BC70460-9DDC-5D0F-D6FF-398337C226D2}"/>
                </a:ext>
              </a:extLst>
            </p:cNvPr>
            <p:cNvSpPr txBox="1"/>
            <p:nvPr/>
          </p:nvSpPr>
          <p:spPr>
            <a:xfrm>
              <a:off x="9069892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2023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1FB6D0F-1C10-BD4D-B667-52F978262E81}"/>
                </a:ext>
              </a:extLst>
            </p:cNvPr>
            <p:cNvSpPr txBox="1"/>
            <p:nvPr/>
          </p:nvSpPr>
          <p:spPr>
            <a:xfrm>
              <a:off x="10496864" y="59393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2030п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5DDEFB4D-3E79-3A0A-0263-B19837C203A6}"/>
                </a:ext>
              </a:extLst>
            </p:cNvPr>
            <p:cNvSpPr txBox="1"/>
            <p:nvPr/>
          </p:nvSpPr>
          <p:spPr>
            <a:xfrm>
              <a:off x="551384" y="5178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&lt;</a:t>
              </a:r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19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909E8180-186E-0AA3-E4F1-25E5F011777B}"/>
                </a:ext>
              </a:extLst>
            </p:cNvPr>
            <p:cNvSpPr txBox="1"/>
            <p:nvPr/>
          </p:nvSpPr>
          <p:spPr>
            <a:xfrm>
              <a:off x="551384" y="411408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20-39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D3218605-2303-C474-4622-68E39271A6F9}"/>
                </a:ext>
              </a:extLst>
            </p:cNvPr>
            <p:cNvSpPr txBox="1"/>
            <p:nvPr/>
          </p:nvSpPr>
          <p:spPr>
            <a:xfrm>
              <a:off x="551384" y="304976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  <a:r>
                <a:rPr lang="ru-RU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-59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A3D74180-1EA2-A5E0-B17B-D229FA0635B1}"/>
                </a:ext>
              </a:extLst>
            </p:cNvPr>
            <p:cNvSpPr txBox="1"/>
            <p:nvPr/>
          </p:nvSpPr>
          <p:spPr>
            <a:xfrm>
              <a:off x="551384" y="198544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Montserrat" pitchFamily="2" charset="0"/>
                </a:rPr>
                <a:t>&gt;60</a:t>
              </a:r>
              <a:endParaRPr lang="ru-RU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8477B80-D966-ABE0-A4A4-81417CBA26C8}"/>
                </a:ext>
              </a:extLst>
            </p:cNvPr>
            <p:cNvSpPr txBox="1"/>
            <p:nvPr/>
          </p:nvSpPr>
          <p:spPr>
            <a:xfrm>
              <a:off x="1935027" y="5178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47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4CABDE5-F62E-C21A-A16B-89862CD35DF2}"/>
                </a:ext>
              </a:extLst>
            </p:cNvPr>
            <p:cNvSpPr txBox="1"/>
            <p:nvPr/>
          </p:nvSpPr>
          <p:spPr>
            <a:xfrm>
              <a:off x="10496864" y="537272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31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A2ECEDF-ABDB-E476-8D40-824C77190AC7}"/>
                </a:ext>
              </a:extLst>
            </p:cNvPr>
            <p:cNvSpPr txBox="1"/>
            <p:nvPr/>
          </p:nvSpPr>
          <p:spPr>
            <a:xfrm>
              <a:off x="9069892" y="532978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33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D3C0B1A7-9315-F52D-491D-49D6A81570D0}"/>
                </a:ext>
              </a:extLst>
            </p:cNvPr>
            <p:cNvSpPr txBox="1"/>
            <p:nvPr/>
          </p:nvSpPr>
          <p:spPr>
            <a:xfrm>
              <a:off x="7642919" y="53612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BF6926E5-50A4-AB7B-F78B-CC5956095753}"/>
                </a:ext>
              </a:extLst>
            </p:cNvPr>
            <p:cNvSpPr txBox="1"/>
            <p:nvPr/>
          </p:nvSpPr>
          <p:spPr>
            <a:xfrm>
              <a:off x="6215946" y="535835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F32B5FE-A20A-9A76-7349-9DABDA7D4FD4}"/>
                </a:ext>
              </a:extLst>
            </p:cNvPr>
            <p:cNvSpPr txBox="1"/>
            <p:nvPr/>
          </p:nvSpPr>
          <p:spPr>
            <a:xfrm>
              <a:off x="4788973" y="531263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37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EBFAD6C-0849-0B6D-9541-428FC9C9875F}"/>
                </a:ext>
              </a:extLst>
            </p:cNvPr>
            <p:cNvSpPr txBox="1"/>
            <p:nvPr/>
          </p:nvSpPr>
          <p:spPr>
            <a:xfrm>
              <a:off x="3362000" y="523834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44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E7C629D-33A6-CA9C-99DE-15D5F8AFE2F1}"/>
                </a:ext>
              </a:extLst>
            </p:cNvPr>
            <p:cNvSpPr txBox="1"/>
            <p:nvPr/>
          </p:nvSpPr>
          <p:spPr>
            <a:xfrm>
              <a:off x="1935027" y="4216187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38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F95C4BE-3170-8A7D-B754-946982A40258}"/>
                </a:ext>
              </a:extLst>
            </p:cNvPr>
            <p:cNvSpPr txBox="1"/>
            <p:nvPr/>
          </p:nvSpPr>
          <p:spPr>
            <a:xfrm>
              <a:off x="10496864" y="427110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32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FDAB745-60D5-99EE-6A90-EC6A343C9CB5}"/>
                </a:ext>
              </a:extLst>
            </p:cNvPr>
            <p:cNvSpPr txBox="1"/>
            <p:nvPr/>
          </p:nvSpPr>
          <p:spPr>
            <a:xfrm>
              <a:off x="9069892" y="4221442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39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3B9A924-CA41-553F-AB87-6FCADEF7EA58}"/>
                </a:ext>
              </a:extLst>
            </p:cNvPr>
            <p:cNvSpPr txBox="1"/>
            <p:nvPr/>
          </p:nvSpPr>
          <p:spPr>
            <a:xfrm>
              <a:off x="7642919" y="415838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45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635E5E2-3CC3-B52C-9207-F309B6F60310}"/>
                </a:ext>
              </a:extLst>
            </p:cNvPr>
            <p:cNvSpPr txBox="1"/>
            <p:nvPr/>
          </p:nvSpPr>
          <p:spPr>
            <a:xfrm>
              <a:off x="6215946" y="4153125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45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AF244711-6E15-9C7C-8F2D-11BC46C23F21}"/>
                </a:ext>
              </a:extLst>
            </p:cNvPr>
            <p:cNvSpPr txBox="1"/>
            <p:nvPr/>
          </p:nvSpPr>
          <p:spPr>
            <a:xfrm>
              <a:off x="4788973" y="4184656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1B92B63A-7157-EA61-8EE7-A07BA7D56940}"/>
                </a:ext>
              </a:extLst>
            </p:cNvPr>
            <p:cNvSpPr txBox="1"/>
            <p:nvPr/>
          </p:nvSpPr>
          <p:spPr>
            <a:xfrm>
              <a:off x="3362000" y="413199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47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31321CC-50E4-F994-8C5F-7C9C9D3ACD22}"/>
                </a:ext>
              </a:extLst>
            </p:cNvPr>
            <p:cNvSpPr txBox="1"/>
            <p:nvPr/>
          </p:nvSpPr>
          <p:spPr>
            <a:xfrm>
              <a:off x="1935027" y="3210449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30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659C568-757B-4643-C890-202091F2A7D9}"/>
                </a:ext>
              </a:extLst>
            </p:cNvPr>
            <p:cNvSpPr txBox="1"/>
            <p:nvPr/>
          </p:nvSpPr>
          <p:spPr>
            <a:xfrm>
              <a:off x="10496864" y="306486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44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1AF6A31-82DE-840F-26E1-36F8AE566A29}"/>
                </a:ext>
              </a:extLst>
            </p:cNvPr>
            <p:cNvSpPr txBox="1"/>
            <p:nvPr/>
          </p:nvSpPr>
          <p:spPr>
            <a:xfrm>
              <a:off x="9069892" y="311216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C93163C-5C18-F886-3728-2E312869A12D}"/>
                </a:ext>
              </a:extLst>
            </p:cNvPr>
            <p:cNvSpPr txBox="1"/>
            <p:nvPr/>
          </p:nvSpPr>
          <p:spPr>
            <a:xfrm>
              <a:off x="7642919" y="310165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41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326A659-9EA9-5D6C-1E03-51D5D894F333}"/>
                </a:ext>
              </a:extLst>
            </p:cNvPr>
            <p:cNvSpPr txBox="1"/>
            <p:nvPr/>
          </p:nvSpPr>
          <p:spPr>
            <a:xfrm>
              <a:off x="6215946" y="3101654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41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E0E8FF1-8C51-E913-50EB-59A50E1C1F20}"/>
                </a:ext>
              </a:extLst>
            </p:cNvPr>
            <p:cNvSpPr txBox="1"/>
            <p:nvPr/>
          </p:nvSpPr>
          <p:spPr>
            <a:xfrm>
              <a:off x="4788973" y="3106909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40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3DFD97F-7253-0757-FCC3-D278CC5F127D}"/>
                </a:ext>
              </a:extLst>
            </p:cNvPr>
            <p:cNvSpPr txBox="1"/>
            <p:nvPr/>
          </p:nvSpPr>
          <p:spPr>
            <a:xfrm>
              <a:off x="3362000" y="3199938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34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54C4969-F0E0-B21E-CA6B-8550F690D931}"/>
                </a:ext>
              </a:extLst>
            </p:cNvPr>
            <p:cNvSpPr txBox="1"/>
            <p:nvPr/>
          </p:nvSpPr>
          <p:spPr>
            <a:xfrm>
              <a:off x="1935027" y="2263413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15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5145CCAF-CFF5-8FAD-9D49-A628C4F57BF6}"/>
                </a:ext>
              </a:extLst>
            </p:cNvPr>
            <p:cNvSpPr txBox="1"/>
            <p:nvPr/>
          </p:nvSpPr>
          <p:spPr>
            <a:xfrm>
              <a:off x="10496864" y="2064511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36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7D4EDEE-B39B-7C8A-42D7-23302E610AD6}"/>
                </a:ext>
              </a:extLst>
            </p:cNvPr>
            <p:cNvSpPr txBox="1"/>
            <p:nvPr/>
          </p:nvSpPr>
          <p:spPr>
            <a:xfrm>
              <a:off x="9069892" y="2136927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34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79B0F4B5-0E74-D8CA-1B87-6CDE8C014178}"/>
                </a:ext>
              </a:extLst>
            </p:cNvPr>
            <p:cNvSpPr txBox="1"/>
            <p:nvPr/>
          </p:nvSpPr>
          <p:spPr>
            <a:xfrm>
              <a:off x="7642919" y="216882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28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751A788-1DE4-DDAA-8709-0B931467AD54}"/>
                </a:ext>
              </a:extLst>
            </p:cNvPr>
            <p:cNvSpPr txBox="1"/>
            <p:nvPr/>
          </p:nvSpPr>
          <p:spPr>
            <a:xfrm>
              <a:off x="6215946" y="217933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26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5726BC4B-E770-EEBC-3700-70AC8D2EFF83}"/>
                </a:ext>
              </a:extLst>
            </p:cNvPr>
            <p:cNvSpPr txBox="1"/>
            <p:nvPr/>
          </p:nvSpPr>
          <p:spPr>
            <a:xfrm>
              <a:off x="4788973" y="2168820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27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9C89BFA0-D973-A90B-1028-303BB79F449A}"/>
                </a:ext>
              </a:extLst>
            </p:cNvPr>
            <p:cNvSpPr txBox="1"/>
            <p:nvPr/>
          </p:nvSpPr>
          <p:spPr>
            <a:xfrm>
              <a:off x="3362000" y="2189841"/>
              <a:ext cx="9139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0"/>
                </a:rPr>
                <a:t>23</a:t>
              </a:r>
            </a:p>
          </p:txBody>
        </p:sp>
        <p:cxnSp>
          <p:nvCxnSpPr>
            <p:cNvPr id="200" name="Прямая соединительная линия 199">
              <a:extLst>
                <a:ext uri="{FF2B5EF4-FFF2-40B4-BE49-F238E27FC236}">
                  <a16:creationId xmlns:a16="http://schemas.microsoft.com/office/drawing/2014/main" id="{45D04B60-DFDD-9063-50DF-F296EEBE4F2A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5814050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>
              <a:extLst>
                <a:ext uri="{FF2B5EF4-FFF2-40B4-BE49-F238E27FC236}">
                  <a16:creationId xmlns:a16="http://schemas.microsoft.com/office/drawing/2014/main" id="{7C6008F0-F0C9-DED3-AE7E-EDA2B32083DA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4762427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id="{85DCE120-C1AF-0BFD-B810-51020185F73C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3668174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Прямая соединительная линия 202">
              <a:extLst>
                <a:ext uri="{FF2B5EF4-FFF2-40B4-BE49-F238E27FC236}">
                  <a16:creationId xmlns:a16="http://schemas.microsoft.com/office/drawing/2014/main" id="{3D0B8DF3-B538-4321-6E43-9B71721C1FEA}"/>
                </a:ext>
              </a:extLst>
            </p:cNvPr>
            <p:cNvCxnSpPr>
              <a:cxnSpLocks/>
            </p:cNvCxnSpPr>
            <p:nvPr/>
          </p:nvCxnSpPr>
          <p:spPr>
            <a:xfrm>
              <a:off x="1694329" y="2625337"/>
              <a:ext cx="9946809" cy="0"/>
            </a:xfrm>
            <a:prstGeom prst="line">
              <a:avLst/>
            </a:prstGeom>
            <a:ln w="952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B028426-2469-B533-FBBC-33E864BE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53" y="-5495693"/>
            <a:ext cx="12353693" cy="1235369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DEF012E-D559-4C15-8CEB-9A6EF065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0984" y="2060848"/>
            <a:ext cx="12353693" cy="123536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B93BD8B-AED5-8064-1BAF-5CF3F03E1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10135802" y="549275"/>
            <a:ext cx="1505336" cy="195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68182E-5483-A77C-6EB8-CD17A01F6571}"/>
              </a:ext>
            </a:extLst>
          </p:cNvPr>
          <p:cNvSpPr txBox="1"/>
          <p:nvPr/>
        </p:nvSpPr>
        <p:spPr>
          <a:xfrm>
            <a:off x="465803" y="549275"/>
            <a:ext cx="782685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itchFamily="2" charset="0"/>
              </a:rPr>
              <a:t>Индекс потребительской уверенности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39A91F-CFFB-9DAC-9320-AA137D1133FF}"/>
              </a:ext>
            </a:extLst>
          </p:cNvPr>
          <p:cNvSpPr txBox="1"/>
          <p:nvPr/>
        </p:nvSpPr>
        <p:spPr>
          <a:xfrm>
            <a:off x="464598" y="6308725"/>
            <a:ext cx="2036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Источник: Росстат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BE0EE-FF3B-022C-FBA3-6666E079F8A0}"/>
              </a:ext>
            </a:extLst>
          </p:cNvPr>
          <p:cNvSpPr txBox="1"/>
          <p:nvPr/>
        </p:nvSpPr>
        <p:spPr>
          <a:xfrm>
            <a:off x="771584" y="1991846"/>
            <a:ext cx="379302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Montserrat" pitchFamily="2" charset="0"/>
              </a:rPr>
              <a:t>%</a:t>
            </a:r>
            <a:endParaRPr lang="ru-RU" sz="16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EAC61-2C71-36FD-63A6-146F6F11F4B3}"/>
              </a:ext>
            </a:extLst>
          </p:cNvPr>
          <p:cNvSpPr txBox="1"/>
          <p:nvPr/>
        </p:nvSpPr>
        <p:spPr>
          <a:xfrm>
            <a:off x="562457" y="2267928"/>
            <a:ext cx="379302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F919-0450-8FF7-3CEF-84BE012AD7A8}"/>
              </a:ext>
            </a:extLst>
          </p:cNvPr>
          <p:cNvSpPr txBox="1"/>
          <p:nvPr/>
        </p:nvSpPr>
        <p:spPr>
          <a:xfrm>
            <a:off x="449973" y="2996952"/>
            <a:ext cx="606318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-10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C6606-9BD3-FE7F-8F1F-8FB8D9602076}"/>
              </a:ext>
            </a:extLst>
          </p:cNvPr>
          <p:cNvSpPr txBox="1"/>
          <p:nvPr/>
        </p:nvSpPr>
        <p:spPr>
          <a:xfrm>
            <a:off x="449973" y="3789040"/>
            <a:ext cx="606318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-20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F981E-D22A-5CB9-2C46-64B6A7BC91C2}"/>
              </a:ext>
            </a:extLst>
          </p:cNvPr>
          <p:cNvSpPr txBox="1"/>
          <p:nvPr/>
        </p:nvSpPr>
        <p:spPr>
          <a:xfrm>
            <a:off x="449973" y="4581128"/>
            <a:ext cx="606318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-30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043CE-359F-8D1E-2B9C-F569DA117226}"/>
              </a:ext>
            </a:extLst>
          </p:cNvPr>
          <p:cNvSpPr txBox="1"/>
          <p:nvPr/>
        </p:nvSpPr>
        <p:spPr>
          <a:xfrm>
            <a:off x="449973" y="5301208"/>
            <a:ext cx="606318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-40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F8FC3-E494-6198-B4F4-D65AC100FB13}"/>
              </a:ext>
            </a:extLst>
          </p:cNvPr>
          <p:cNvSpPr txBox="1"/>
          <p:nvPr/>
        </p:nvSpPr>
        <p:spPr>
          <a:xfrm>
            <a:off x="1120627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008416-6DBF-A699-DE5D-9336E7A245AB}"/>
              </a:ext>
            </a:extLst>
          </p:cNvPr>
          <p:cNvSpPr txBox="1"/>
          <p:nvPr/>
        </p:nvSpPr>
        <p:spPr>
          <a:xfrm>
            <a:off x="2012341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B52E1-B05C-3E0E-0DE0-F327782378B1}"/>
              </a:ext>
            </a:extLst>
          </p:cNvPr>
          <p:cNvSpPr txBox="1"/>
          <p:nvPr/>
        </p:nvSpPr>
        <p:spPr>
          <a:xfrm>
            <a:off x="2904055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7EAC9-F1D5-CB4E-598B-97AC7DCFD701}"/>
              </a:ext>
            </a:extLst>
          </p:cNvPr>
          <p:cNvSpPr txBox="1"/>
          <p:nvPr/>
        </p:nvSpPr>
        <p:spPr>
          <a:xfrm>
            <a:off x="3795769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F4C2B-8944-CF7E-9ADB-F3C8AFC915E6}"/>
              </a:ext>
            </a:extLst>
          </p:cNvPr>
          <p:cNvSpPr txBox="1"/>
          <p:nvPr/>
        </p:nvSpPr>
        <p:spPr>
          <a:xfrm>
            <a:off x="4687483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BB50AA-06E2-F375-EA4D-314FDB920164}"/>
              </a:ext>
            </a:extLst>
          </p:cNvPr>
          <p:cNvSpPr txBox="1"/>
          <p:nvPr/>
        </p:nvSpPr>
        <p:spPr>
          <a:xfrm>
            <a:off x="5579197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679B52-09EB-D61C-8B30-C05D3C08FD39}"/>
              </a:ext>
            </a:extLst>
          </p:cNvPr>
          <p:cNvSpPr txBox="1"/>
          <p:nvPr/>
        </p:nvSpPr>
        <p:spPr>
          <a:xfrm>
            <a:off x="6470911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7F0985-0CA1-C5F5-1925-0AE04A4786E0}"/>
              </a:ext>
            </a:extLst>
          </p:cNvPr>
          <p:cNvSpPr txBox="1"/>
          <p:nvPr/>
        </p:nvSpPr>
        <p:spPr>
          <a:xfrm>
            <a:off x="7362625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EAD49-B68D-B0E9-94D9-F6C9B6F05EB1}"/>
              </a:ext>
            </a:extLst>
          </p:cNvPr>
          <p:cNvSpPr txBox="1"/>
          <p:nvPr/>
        </p:nvSpPr>
        <p:spPr>
          <a:xfrm>
            <a:off x="8254339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35A75-CB83-24A3-E0E2-D01FB6B2CE7D}"/>
              </a:ext>
            </a:extLst>
          </p:cNvPr>
          <p:cNvSpPr txBox="1"/>
          <p:nvPr/>
        </p:nvSpPr>
        <p:spPr>
          <a:xfrm>
            <a:off x="9146053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CB09B3-5F64-A27A-FE73-DEA4969A4FA6}"/>
              </a:ext>
            </a:extLst>
          </p:cNvPr>
          <p:cNvSpPr txBox="1"/>
          <p:nvPr/>
        </p:nvSpPr>
        <p:spPr>
          <a:xfrm>
            <a:off x="10037767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91176-E68C-8B40-0FC5-6A569AF5F28F}"/>
              </a:ext>
            </a:extLst>
          </p:cNvPr>
          <p:cNvSpPr txBox="1"/>
          <p:nvPr/>
        </p:nvSpPr>
        <p:spPr>
          <a:xfrm>
            <a:off x="10929480" y="5798444"/>
            <a:ext cx="723937" cy="29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2025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B1A26C1-DFA1-257B-3C7F-00216223503D}"/>
              </a:ext>
            </a:extLst>
          </p:cNvPr>
          <p:cNvCxnSpPr/>
          <p:nvPr/>
        </p:nvCxnSpPr>
        <p:spPr>
          <a:xfrm>
            <a:off x="1072055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9F16A5F-FF47-D56A-DFE9-4227E9090ACA}"/>
              </a:ext>
            </a:extLst>
          </p:cNvPr>
          <p:cNvCxnSpPr/>
          <p:nvPr/>
        </p:nvCxnSpPr>
        <p:spPr>
          <a:xfrm>
            <a:off x="1956710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501CD84D-9430-3863-4291-B29DDD24FE30}"/>
              </a:ext>
            </a:extLst>
          </p:cNvPr>
          <p:cNvCxnSpPr/>
          <p:nvPr/>
        </p:nvCxnSpPr>
        <p:spPr>
          <a:xfrm>
            <a:off x="2841365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809A3B7-2CC0-4085-00C1-9B823B9229B1}"/>
              </a:ext>
            </a:extLst>
          </p:cNvPr>
          <p:cNvCxnSpPr/>
          <p:nvPr/>
        </p:nvCxnSpPr>
        <p:spPr>
          <a:xfrm>
            <a:off x="3726020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0F96A9AE-4DDD-E41B-B520-9B5B34F7D246}"/>
              </a:ext>
            </a:extLst>
          </p:cNvPr>
          <p:cNvCxnSpPr/>
          <p:nvPr/>
        </p:nvCxnSpPr>
        <p:spPr>
          <a:xfrm>
            <a:off x="4610675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99894EB-D194-7602-4009-45E5292B4F08}"/>
              </a:ext>
            </a:extLst>
          </p:cNvPr>
          <p:cNvCxnSpPr/>
          <p:nvPr/>
        </p:nvCxnSpPr>
        <p:spPr>
          <a:xfrm>
            <a:off x="5495330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C2FAF1E-5ECB-F04D-34AC-9F2CD403C2C3}"/>
              </a:ext>
            </a:extLst>
          </p:cNvPr>
          <p:cNvCxnSpPr/>
          <p:nvPr/>
        </p:nvCxnSpPr>
        <p:spPr>
          <a:xfrm>
            <a:off x="7264640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1731B879-15A3-0464-0175-746FFBFF1CA2}"/>
              </a:ext>
            </a:extLst>
          </p:cNvPr>
          <p:cNvCxnSpPr/>
          <p:nvPr/>
        </p:nvCxnSpPr>
        <p:spPr>
          <a:xfrm>
            <a:off x="6379985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ED0A8FBF-4404-5A8B-3977-18D8B8CDCE8B}"/>
              </a:ext>
            </a:extLst>
          </p:cNvPr>
          <p:cNvCxnSpPr/>
          <p:nvPr/>
        </p:nvCxnSpPr>
        <p:spPr>
          <a:xfrm>
            <a:off x="8149295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0131CD2E-2B0E-9BB7-5391-5165230B0FEB}"/>
              </a:ext>
            </a:extLst>
          </p:cNvPr>
          <p:cNvCxnSpPr/>
          <p:nvPr/>
        </p:nvCxnSpPr>
        <p:spPr>
          <a:xfrm>
            <a:off x="9033950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716786B3-5021-E7D2-CD5C-D8A42A4F0B7A}"/>
              </a:ext>
            </a:extLst>
          </p:cNvPr>
          <p:cNvCxnSpPr/>
          <p:nvPr/>
        </p:nvCxnSpPr>
        <p:spPr>
          <a:xfrm>
            <a:off x="9918605" y="1970690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3479B873-B118-B98B-E831-07357F18846E}"/>
              </a:ext>
            </a:extLst>
          </p:cNvPr>
          <p:cNvCxnSpPr/>
          <p:nvPr/>
        </p:nvCxnSpPr>
        <p:spPr>
          <a:xfrm>
            <a:off x="10803260" y="2060848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A61D3680-EC10-9A60-3B25-25384A89F750}"/>
              </a:ext>
            </a:extLst>
          </p:cNvPr>
          <p:cNvCxnSpPr/>
          <p:nvPr/>
        </p:nvCxnSpPr>
        <p:spPr>
          <a:xfrm>
            <a:off x="11687914" y="2060848"/>
            <a:ext cx="0" cy="41778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63AB6C0-3AFF-7C29-54AF-8E3861145053}"/>
              </a:ext>
            </a:extLst>
          </p:cNvPr>
          <p:cNvSpPr/>
          <p:nvPr/>
        </p:nvSpPr>
        <p:spPr>
          <a:xfrm>
            <a:off x="1087821" y="2806262"/>
            <a:ext cx="9963807" cy="2002221"/>
          </a:xfrm>
          <a:custGeom>
            <a:avLst/>
            <a:gdLst>
              <a:gd name="connsiteX0" fmla="*/ 0 w 9963807"/>
              <a:gd name="connsiteY0" fmla="*/ 457200 h 2002221"/>
              <a:gd name="connsiteX1" fmla="*/ 220717 w 9963807"/>
              <a:gd name="connsiteY1" fmla="*/ 0 h 2002221"/>
              <a:gd name="connsiteX2" fmla="*/ 441434 w 9963807"/>
              <a:gd name="connsiteY2" fmla="*/ 110359 h 2002221"/>
              <a:gd name="connsiteX3" fmla="*/ 882869 w 9963807"/>
              <a:gd name="connsiteY3" fmla="*/ 2002221 h 2002221"/>
              <a:gd name="connsiteX4" fmla="*/ 1119351 w 9963807"/>
              <a:gd name="connsiteY4" fmla="*/ 1324304 h 2002221"/>
              <a:gd name="connsiteX5" fmla="*/ 1371600 w 9963807"/>
              <a:gd name="connsiteY5" fmla="*/ 1418897 h 2002221"/>
              <a:gd name="connsiteX6" fmla="*/ 1576551 w 9963807"/>
              <a:gd name="connsiteY6" fmla="*/ 1513490 h 2002221"/>
              <a:gd name="connsiteX7" fmla="*/ 1797269 w 9963807"/>
              <a:gd name="connsiteY7" fmla="*/ 1860331 h 2002221"/>
              <a:gd name="connsiteX8" fmla="*/ 2065282 w 9963807"/>
              <a:gd name="connsiteY8" fmla="*/ 1513490 h 2002221"/>
              <a:gd name="connsiteX9" fmla="*/ 2175641 w 9963807"/>
              <a:gd name="connsiteY9" fmla="*/ 1229710 h 2002221"/>
              <a:gd name="connsiteX10" fmla="*/ 2254469 w 9963807"/>
              <a:gd name="connsiteY10" fmla="*/ 993228 h 2002221"/>
              <a:gd name="connsiteX11" fmla="*/ 2538248 w 9963807"/>
              <a:gd name="connsiteY11" fmla="*/ 914400 h 2002221"/>
              <a:gd name="connsiteX12" fmla="*/ 2743200 w 9963807"/>
              <a:gd name="connsiteY12" fmla="*/ 693683 h 2002221"/>
              <a:gd name="connsiteX13" fmla="*/ 2963917 w 9963807"/>
              <a:gd name="connsiteY13" fmla="*/ 599090 h 2002221"/>
              <a:gd name="connsiteX14" fmla="*/ 3168869 w 9963807"/>
              <a:gd name="connsiteY14" fmla="*/ 378372 h 2002221"/>
              <a:gd name="connsiteX15" fmla="*/ 3436882 w 9963807"/>
              <a:gd name="connsiteY15" fmla="*/ 425669 h 2002221"/>
              <a:gd name="connsiteX16" fmla="*/ 3626069 w 9963807"/>
              <a:gd name="connsiteY16" fmla="*/ 157655 h 2002221"/>
              <a:gd name="connsiteX17" fmla="*/ 3862551 w 9963807"/>
              <a:gd name="connsiteY17" fmla="*/ 157655 h 2002221"/>
              <a:gd name="connsiteX18" fmla="*/ 4051738 w 9963807"/>
              <a:gd name="connsiteY18" fmla="*/ 567559 h 2002221"/>
              <a:gd name="connsiteX19" fmla="*/ 4288220 w 9963807"/>
              <a:gd name="connsiteY19" fmla="*/ 882869 h 2002221"/>
              <a:gd name="connsiteX20" fmla="*/ 4808482 w 9963807"/>
              <a:gd name="connsiteY20" fmla="*/ 677917 h 2002221"/>
              <a:gd name="connsiteX21" fmla="*/ 4997669 w 9963807"/>
              <a:gd name="connsiteY21" fmla="*/ 520262 h 2002221"/>
              <a:gd name="connsiteX22" fmla="*/ 5202620 w 9963807"/>
              <a:gd name="connsiteY22" fmla="*/ 536028 h 2002221"/>
              <a:gd name="connsiteX23" fmla="*/ 5423338 w 9963807"/>
              <a:gd name="connsiteY23" fmla="*/ 425669 h 2002221"/>
              <a:gd name="connsiteX24" fmla="*/ 5644055 w 9963807"/>
              <a:gd name="connsiteY24" fmla="*/ 1860331 h 2002221"/>
              <a:gd name="connsiteX25" fmla="*/ 5880538 w 9963807"/>
              <a:gd name="connsiteY25" fmla="*/ 1261241 h 2002221"/>
              <a:gd name="connsiteX26" fmla="*/ 6101255 w 9963807"/>
              <a:gd name="connsiteY26" fmla="*/ 1545021 h 2002221"/>
              <a:gd name="connsiteX27" fmla="*/ 6337738 w 9963807"/>
              <a:gd name="connsiteY27" fmla="*/ 1135117 h 2002221"/>
              <a:gd name="connsiteX28" fmla="*/ 6526924 w 9963807"/>
              <a:gd name="connsiteY28" fmla="*/ 930166 h 2002221"/>
              <a:gd name="connsiteX29" fmla="*/ 6763407 w 9963807"/>
              <a:gd name="connsiteY29" fmla="*/ 1008993 h 2002221"/>
              <a:gd name="connsiteX30" fmla="*/ 7015655 w 9963807"/>
              <a:gd name="connsiteY30" fmla="*/ 1324304 h 2002221"/>
              <a:gd name="connsiteX31" fmla="*/ 7220607 w 9963807"/>
              <a:gd name="connsiteY31" fmla="*/ 1198179 h 2002221"/>
              <a:gd name="connsiteX32" fmla="*/ 7472855 w 9963807"/>
              <a:gd name="connsiteY32" fmla="*/ 1907628 h 2002221"/>
              <a:gd name="connsiteX33" fmla="*/ 7677807 w 9963807"/>
              <a:gd name="connsiteY33" fmla="*/ 1261241 h 2002221"/>
              <a:gd name="connsiteX34" fmla="*/ 7914289 w 9963807"/>
              <a:gd name="connsiteY34" fmla="*/ 1340069 h 2002221"/>
              <a:gd name="connsiteX35" fmla="*/ 8150772 w 9963807"/>
              <a:gd name="connsiteY35" fmla="*/ 930166 h 2002221"/>
              <a:gd name="connsiteX36" fmla="*/ 8387255 w 9963807"/>
              <a:gd name="connsiteY36" fmla="*/ 709448 h 2002221"/>
              <a:gd name="connsiteX37" fmla="*/ 8623738 w 9963807"/>
              <a:gd name="connsiteY37" fmla="*/ 504497 h 2002221"/>
              <a:gd name="connsiteX38" fmla="*/ 8844455 w 9963807"/>
              <a:gd name="connsiteY38" fmla="*/ 536028 h 2002221"/>
              <a:gd name="connsiteX39" fmla="*/ 9049407 w 9963807"/>
              <a:gd name="connsiteY39" fmla="*/ 78828 h 2002221"/>
              <a:gd name="connsiteX40" fmla="*/ 9285889 w 9963807"/>
              <a:gd name="connsiteY40" fmla="*/ 0 h 2002221"/>
              <a:gd name="connsiteX41" fmla="*/ 9538138 w 9963807"/>
              <a:gd name="connsiteY41" fmla="*/ 78828 h 2002221"/>
              <a:gd name="connsiteX42" fmla="*/ 9963807 w 9963807"/>
              <a:gd name="connsiteY42" fmla="*/ 425669 h 200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963807" h="2002221">
                <a:moveTo>
                  <a:pt x="0" y="457200"/>
                </a:moveTo>
                <a:lnTo>
                  <a:pt x="220717" y="0"/>
                </a:lnTo>
                <a:lnTo>
                  <a:pt x="441434" y="110359"/>
                </a:lnTo>
                <a:lnTo>
                  <a:pt x="882869" y="2002221"/>
                </a:lnTo>
                <a:lnTo>
                  <a:pt x="1119351" y="1324304"/>
                </a:lnTo>
                <a:lnTo>
                  <a:pt x="1371600" y="1418897"/>
                </a:lnTo>
                <a:lnTo>
                  <a:pt x="1576551" y="1513490"/>
                </a:lnTo>
                <a:lnTo>
                  <a:pt x="1797269" y="1860331"/>
                </a:lnTo>
                <a:lnTo>
                  <a:pt x="2065282" y="1513490"/>
                </a:lnTo>
                <a:lnTo>
                  <a:pt x="2175641" y="1229710"/>
                </a:lnTo>
                <a:lnTo>
                  <a:pt x="2254469" y="993228"/>
                </a:lnTo>
                <a:lnTo>
                  <a:pt x="2538248" y="914400"/>
                </a:lnTo>
                <a:lnTo>
                  <a:pt x="2743200" y="693683"/>
                </a:lnTo>
                <a:lnTo>
                  <a:pt x="2963917" y="599090"/>
                </a:lnTo>
                <a:lnTo>
                  <a:pt x="3168869" y="378372"/>
                </a:lnTo>
                <a:lnTo>
                  <a:pt x="3436882" y="425669"/>
                </a:lnTo>
                <a:lnTo>
                  <a:pt x="3626069" y="157655"/>
                </a:lnTo>
                <a:lnTo>
                  <a:pt x="3862551" y="157655"/>
                </a:lnTo>
                <a:lnTo>
                  <a:pt x="4051738" y="567559"/>
                </a:lnTo>
                <a:lnTo>
                  <a:pt x="4288220" y="882869"/>
                </a:lnTo>
                <a:lnTo>
                  <a:pt x="4808482" y="677917"/>
                </a:lnTo>
                <a:lnTo>
                  <a:pt x="4997669" y="520262"/>
                </a:lnTo>
                <a:lnTo>
                  <a:pt x="5202620" y="536028"/>
                </a:lnTo>
                <a:lnTo>
                  <a:pt x="5423338" y="425669"/>
                </a:lnTo>
                <a:lnTo>
                  <a:pt x="5644055" y="1860331"/>
                </a:lnTo>
                <a:lnTo>
                  <a:pt x="5880538" y="1261241"/>
                </a:lnTo>
                <a:lnTo>
                  <a:pt x="6101255" y="1545021"/>
                </a:lnTo>
                <a:lnTo>
                  <a:pt x="6337738" y="1135117"/>
                </a:lnTo>
                <a:lnTo>
                  <a:pt x="6526924" y="930166"/>
                </a:lnTo>
                <a:lnTo>
                  <a:pt x="6763407" y="1008993"/>
                </a:lnTo>
                <a:lnTo>
                  <a:pt x="7015655" y="1324304"/>
                </a:lnTo>
                <a:lnTo>
                  <a:pt x="7220607" y="1198179"/>
                </a:lnTo>
                <a:lnTo>
                  <a:pt x="7472855" y="1907628"/>
                </a:lnTo>
                <a:lnTo>
                  <a:pt x="7677807" y="1261241"/>
                </a:lnTo>
                <a:lnTo>
                  <a:pt x="7914289" y="1340069"/>
                </a:lnTo>
                <a:lnTo>
                  <a:pt x="8150772" y="930166"/>
                </a:lnTo>
                <a:lnTo>
                  <a:pt x="8387255" y="709448"/>
                </a:lnTo>
                <a:lnTo>
                  <a:pt x="8623738" y="504497"/>
                </a:lnTo>
                <a:lnTo>
                  <a:pt x="8844455" y="536028"/>
                </a:lnTo>
                <a:lnTo>
                  <a:pt x="9049407" y="78828"/>
                </a:lnTo>
                <a:lnTo>
                  <a:pt x="9285889" y="0"/>
                </a:lnTo>
                <a:lnTo>
                  <a:pt x="9538138" y="78828"/>
                </a:lnTo>
                <a:lnTo>
                  <a:pt x="9963807" y="425669"/>
                </a:lnTo>
              </a:path>
            </a:pathLst>
          </a:custGeom>
          <a:noFill/>
          <a:ln w="76200" cap="rnd">
            <a:solidFill>
              <a:srgbClr val="3EA9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80F97F7-56FD-ECCD-A124-5C82AC565946}"/>
              </a:ext>
            </a:extLst>
          </p:cNvPr>
          <p:cNvSpPr txBox="1"/>
          <p:nvPr/>
        </p:nvSpPr>
        <p:spPr>
          <a:xfrm>
            <a:off x="550863" y="-2561844"/>
            <a:ext cx="9119137" cy="10895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/>
              <a:t>Динамика численности </a:t>
            </a:r>
            <a:br>
              <a:rPr lang="en-US" sz="3600" dirty="0"/>
            </a:br>
            <a:r>
              <a:rPr lang="ru-RU" sz="3600" dirty="0" err="1"/>
              <a:t>кастомных</a:t>
            </a:r>
            <a:r>
              <a:rPr lang="ru-RU" sz="3600" dirty="0"/>
              <a:t> целевых аудиторий</a:t>
            </a:r>
          </a:p>
        </p:txBody>
      </p:sp>
      <p:grpSp>
        <p:nvGrpSpPr>
          <p:cNvPr id="281" name="Группа 280">
            <a:extLst>
              <a:ext uri="{FF2B5EF4-FFF2-40B4-BE49-F238E27FC236}">
                <a16:creationId xmlns:a16="http://schemas.microsoft.com/office/drawing/2014/main" id="{8E4D4CCA-E6B4-1652-36D9-E8FA76010A79}"/>
              </a:ext>
            </a:extLst>
          </p:cNvPr>
          <p:cNvGrpSpPr/>
          <p:nvPr/>
        </p:nvGrpSpPr>
        <p:grpSpPr>
          <a:xfrm>
            <a:off x="550863" y="7529160"/>
            <a:ext cx="11185026" cy="3626379"/>
            <a:chOff x="550863" y="2773680"/>
            <a:chExt cx="11185026" cy="3626379"/>
          </a:xfrm>
        </p:grpSpPr>
        <p:grpSp>
          <p:nvGrpSpPr>
            <p:cNvPr id="282" name="Группа 281">
              <a:extLst>
                <a:ext uri="{FF2B5EF4-FFF2-40B4-BE49-F238E27FC236}">
                  <a16:creationId xmlns:a16="http://schemas.microsoft.com/office/drawing/2014/main" id="{E036C17C-8B13-3117-8B59-581B122FCE73}"/>
                </a:ext>
              </a:extLst>
            </p:cNvPr>
            <p:cNvGrpSpPr/>
            <p:nvPr/>
          </p:nvGrpSpPr>
          <p:grpSpPr>
            <a:xfrm>
              <a:off x="555401" y="2847350"/>
              <a:ext cx="1114904" cy="573775"/>
              <a:chOff x="555401" y="2847350"/>
              <a:chExt cx="1114904" cy="573775"/>
            </a:xfrm>
          </p:grpSpPr>
          <p:sp>
            <p:nvSpPr>
              <p:cNvPr id="354" name="Прямоугольник: скругленные углы 194">
                <a:extLst>
                  <a:ext uri="{FF2B5EF4-FFF2-40B4-BE49-F238E27FC236}">
                    <a16:creationId xmlns:a16="http://schemas.microsoft.com/office/drawing/2014/main" id="{A07A258D-AEB8-1B76-CCF1-32ED15F71CC2}"/>
                  </a:ext>
                </a:extLst>
              </p:cNvPr>
              <p:cNvSpPr/>
              <p:nvPr/>
            </p:nvSpPr>
            <p:spPr>
              <a:xfrm>
                <a:off x="555401" y="2847350"/>
                <a:ext cx="1114904" cy="573775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EAAD8BBE-E7CB-FB31-775E-D3F296C4CDBE}"/>
                  </a:ext>
                </a:extLst>
              </p:cNvPr>
              <p:cNvSpPr txBox="1"/>
              <p:nvPr/>
            </p:nvSpPr>
            <p:spPr>
              <a:xfrm>
                <a:off x="701439" y="2918794"/>
                <a:ext cx="920965" cy="430887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2200">
                    <a:solidFill>
                      <a:schemeClr val="bg1"/>
                    </a:solidFill>
                    <a:effectLst/>
                    <a:latin typeface="Montserrat SemiBold" pitchFamily="2" charset="-52"/>
                  </a:defRPr>
                </a:lvl1pPr>
              </a:lstStyle>
              <a:p>
                <a:r>
                  <a:rPr lang="ru-RU" dirty="0"/>
                  <a:t>18-45</a:t>
                </a:r>
              </a:p>
            </p:txBody>
          </p:sp>
        </p:grpSp>
        <p:grpSp>
          <p:nvGrpSpPr>
            <p:cNvPr id="283" name="Группа 282">
              <a:extLst>
                <a:ext uri="{FF2B5EF4-FFF2-40B4-BE49-F238E27FC236}">
                  <a16:creationId xmlns:a16="http://schemas.microsoft.com/office/drawing/2014/main" id="{76827E91-00B7-38E9-B7A1-E7296A59328C}"/>
                </a:ext>
              </a:extLst>
            </p:cNvPr>
            <p:cNvGrpSpPr/>
            <p:nvPr/>
          </p:nvGrpSpPr>
          <p:grpSpPr>
            <a:xfrm>
              <a:off x="550863" y="3619603"/>
              <a:ext cx="573775" cy="2780456"/>
              <a:chOff x="550863" y="3333402"/>
              <a:chExt cx="573775" cy="2780456"/>
            </a:xfrm>
          </p:grpSpPr>
          <p:sp>
            <p:nvSpPr>
              <p:cNvPr id="351" name="Прямоугольник: скругленные углы 39">
                <a:extLst>
                  <a:ext uri="{FF2B5EF4-FFF2-40B4-BE49-F238E27FC236}">
                    <a16:creationId xmlns:a16="http://schemas.microsoft.com/office/drawing/2014/main" id="{0A47BE04-BDF0-AFDF-40AC-A34FF3D7B7BA}"/>
                  </a:ext>
                </a:extLst>
              </p:cNvPr>
              <p:cNvSpPr/>
              <p:nvPr/>
            </p:nvSpPr>
            <p:spPr>
              <a:xfrm>
                <a:off x="600021" y="3780914"/>
                <a:ext cx="489397" cy="1885432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23F0AC12-5863-AEF6-1DE4-FFFD9B1E7E54}"/>
                  </a:ext>
                </a:extLst>
              </p:cNvPr>
              <p:cNvSpPr txBox="1"/>
              <p:nvPr/>
            </p:nvSpPr>
            <p:spPr>
              <a:xfrm>
                <a:off x="550863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A1B2D7E7-80C3-7A48-9A7B-A10EE435BC70}"/>
                  </a:ext>
                </a:extLst>
              </p:cNvPr>
              <p:cNvSpPr txBox="1"/>
              <p:nvPr/>
            </p:nvSpPr>
            <p:spPr>
              <a:xfrm>
                <a:off x="550863" y="33334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53,81</a:t>
                </a:r>
                <a:endParaRPr lang="en-US" dirty="0">
                  <a:latin typeface="Montserrat SemiBold" pitchFamily="2" charset="-52"/>
                </a:endParaRPr>
              </a:p>
            </p:txBody>
          </p:sp>
        </p:grpSp>
        <p:grpSp>
          <p:nvGrpSpPr>
            <p:cNvPr id="284" name="Группа 283">
              <a:extLst>
                <a:ext uri="{FF2B5EF4-FFF2-40B4-BE49-F238E27FC236}">
                  <a16:creationId xmlns:a16="http://schemas.microsoft.com/office/drawing/2014/main" id="{6605AF76-BF7D-DF20-E77C-4E4812954A22}"/>
                </a:ext>
              </a:extLst>
            </p:cNvPr>
            <p:cNvGrpSpPr/>
            <p:nvPr/>
          </p:nvGrpSpPr>
          <p:grpSpPr>
            <a:xfrm>
              <a:off x="1226329" y="3619603"/>
              <a:ext cx="573775" cy="2780456"/>
              <a:chOff x="1150714" y="3333402"/>
              <a:chExt cx="573775" cy="2780456"/>
            </a:xfrm>
          </p:grpSpPr>
          <p:sp>
            <p:nvSpPr>
              <p:cNvPr id="348" name="TextBox 347">
                <a:extLst>
                  <a:ext uri="{FF2B5EF4-FFF2-40B4-BE49-F238E27FC236}">
                    <a16:creationId xmlns:a16="http://schemas.microsoft.com/office/drawing/2014/main" id="{A75C8407-E228-5646-2FF8-74FA9CDCAE28}"/>
                  </a:ext>
                </a:extLst>
              </p:cNvPr>
              <p:cNvSpPr txBox="1"/>
              <p:nvPr/>
            </p:nvSpPr>
            <p:spPr>
              <a:xfrm>
                <a:off x="1150714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EC433234-B2BE-9E36-63D9-C23B6D3AC6E6}"/>
                  </a:ext>
                </a:extLst>
              </p:cNvPr>
              <p:cNvSpPr txBox="1"/>
              <p:nvPr/>
            </p:nvSpPr>
            <p:spPr>
              <a:xfrm>
                <a:off x="1150714" y="33334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53,14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350" name="Прямоугольник: скругленные углы 40">
                <a:extLst>
                  <a:ext uri="{FF2B5EF4-FFF2-40B4-BE49-F238E27FC236}">
                    <a16:creationId xmlns:a16="http://schemas.microsoft.com/office/drawing/2014/main" id="{C0A29625-CE51-1302-0E00-87F2A0C31F27}"/>
                  </a:ext>
                </a:extLst>
              </p:cNvPr>
              <p:cNvSpPr/>
              <p:nvPr/>
            </p:nvSpPr>
            <p:spPr>
              <a:xfrm>
                <a:off x="1192903" y="3823578"/>
                <a:ext cx="489397" cy="1842768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85" name="Группа 284">
              <a:extLst>
                <a:ext uri="{FF2B5EF4-FFF2-40B4-BE49-F238E27FC236}">
                  <a16:creationId xmlns:a16="http://schemas.microsoft.com/office/drawing/2014/main" id="{6D24B6D5-C5E3-3B0D-1941-8FBD7D10F43B}"/>
                </a:ext>
              </a:extLst>
            </p:cNvPr>
            <p:cNvGrpSpPr/>
            <p:nvPr/>
          </p:nvGrpSpPr>
          <p:grpSpPr>
            <a:xfrm>
              <a:off x="1800104" y="3619603"/>
              <a:ext cx="681996" cy="2780456"/>
              <a:chOff x="1750565" y="3333402"/>
              <a:chExt cx="681996" cy="2780456"/>
            </a:xfrm>
          </p:grpSpPr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4E64C162-9F72-715B-EB19-E8619ABFEAA0}"/>
                  </a:ext>
                </a:extLst>
              </p:cNvPr>
              <p:cNvSpPr txBox="1"/>
              <p:nvPr/>
            </p:nvSpPr>
            <p:spPr>
              <a:xfrm>
                <a:off x="1804675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3C7669F5-6A7D-990A-92B7-36CE12E0F4ED}"/>
                  </a:ext>
                </a:extLst>
              </p:cNvPr>
              <p:cNvSpPr txBox="1"/>
              <p:nvPr/>
            </p:nvSpPr>
            <p:spPr>
              <a:xfrm>
                <a:off x="1750565" y="3333402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53,86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347" name="Прямоугольник: скругленные углы 44">
                <a:extLst>
                  <a:ext uri="{FF2B5EF4-FFF2-40B4-BE49-F238E27FC236}">
                    <a16:creationId xmlns:a16="http://schemas.microsoft.com/office/drawing/2014/main" id="{AFD76B34-AA96-CC36-11BA-0A795B0A59A3}"/>
                  </a:ext>
                </a:extLst>
              </p:cNvPr>
              <p:cNvSpPr/>
              <p:nvPr/>
            </p:nvSpPr>
            <p:spPr>
              <a:xfrm>
                <a:off x="1846864" y="3711435"/>
                <a:ext cx="489397" cy="1954911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86" name="Группа 285">
              <a:extLst>
                <a:ext uri="{FF2B5EF4-FFF2-40B4-BE49-F238E27FC236}">
                  <a16:creationId xmlns:a16="http://schemas.microsoft.com/office/drawing/2014/main" id="{3E3323F5-58C4-1C87-0235-3122B4DAC9DB}"/>
                </a:ext>
              </a:extLst>
            </p:cNvPr>
            <p:cNvGrpSpPr/>
            <p:nvPr/>
          </p:nvGrpSpPr>
          <p:grpSpPr>
            <a:xfrm>
              <a:off x="2458638" y="3619603"/>
              <a:ext cx="681996" cy="2780456"/>
              <a:chOff x="2458638" y="3333402"/>
              <a:chExt cx="681996" cy="2780456"/>
            </a:xfrm>
          </p:grpSpPr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CC0C4742-3CA9-E872-2034-A317EC14EDD1}"/>
                  </a:ext>
                </a:extLst>
              </p:cNvPr>
              <p:cNvSpPr txBox="1"/>
              <p:nvPr/>
            </p:nvSpPr>
            <p:spPr>
              <a:xfrm>
                <a:off x="2512749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765B5E95-EEC8-53B7-7AEC-330C3F6FFC6E}"/>
                  </a:ext>
                </a:extLst>
              </p:cNvPr>
              <p:cNvSpPr txBox="1"/>
              <p:nvPr/>
            </p:nvSpPr>
            <p:spPr>
              <a:xfrm>
                <a:off x="2458638" y="3333402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53,76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344" name="Прямоугольник: скругленные углы 45">
                <a:extLst>
                  <a:ext uri="{FF2B5EF4-FFF2-40B4-BE49-F238E27FC236}">
                    <a16:creationId xmlns:a16="http://schemas.microsoft.com/office/drawing/2014/main" id="{C93979D1-2A5C-1CEA-06F7-DF4D5F1589AD}"/>
                  </a:ext>
                </a:extLst>
              </p:cNvPr>
              <p:cNvSpPr/>
              <p:nvPr/>
            </p:nvSpPr>
            <p:spPr>
              <a:xfrm>
                <a:off x="2554938" y="3797698"/>
                <a:ext cx="489397" cy="1868647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77711C1B-1E65-B7C6-E82A-ADF5E7728D4D}"/>
                </a:ext>
              </a:extLst>
            </p:cNvPr>
            <p:cNvSpPr txBox="1"/>
            <p:nvPr/>
          </p:nvSpPr>
          <p:spPr>
            <a:xfrm>
              <a:off x="3613618" y="2918794"/>
              <a:ext cx="1192661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Ж 25-45</a:t>
              </a:r>
            </a:p>
          </p:txBody>
        </p:sp>
        <p:grpSp>
          <p:nvGrpSpPr>
            <p:cNvPr id="288" name="Группа 287">
              <a:extLst>
                <a:ext uri="{FF2B5EF4-FFF2-40B4-BE49-F238E27FC236}">
                  <a16:creationId xmlns:a16="http://schemas.microsoft.com/office/drawing/2014/main" id="{2A5B38BA-4560-41E1-88CE-76415A93B3F7}"/>
                </a:ext>
              </a:extLst>
            </p:cNvPr>
            <p:cNvGrpSpPr/>
            <p:nvPr/>
          </p:nvGrpSpPr>
          <p:grpSpPr>
            <a:xfrm>
              <a:off x="3415948" y="4492620"/>
              <a:ext cx="573775" cy="1907439"/>
              <a:chOff x="3415948" y="4492620"/>
              <a:chExt cx="573775" cy="1907439"/>
            </a:xfrm>
          </p:grpSpPr>
          <p:sp>
            <p:nvSpPr>
              <p:cNvPr id="339" name="Прямоугольник: скругленные углы 111">
                <a:extLst>
                  <a:ext uri="{FF2B5EF4-FFF2-40B4-BE49-F238E27FC236}">
                    <a16:creationId xmlns:a16="http://schemas.microsoft.com/office/drawing/2014/main" id="{5549F513-FE4B-D041-211D-519441CDF3E5}"/>
                  </a:ext>
                </a:extLst>
              </p:cNvPr>
              <p:cNvSpPr/>
              <p:nvPr/>
            </p:nvSpPr>
            <p:spPr>
              <a:xfrm>
                <a:off x="3465106" y="4940133"/>
                <a:ext cx="489397" cy="10124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5B7E3BD1-D1B2-B1EA-7EFA-275EE1E57C87}"/>
                  </a:ext>
                </a:extLst>
              </p:cNvPr>
              <p:cNvSpPr txBox="1"/>
              <p:nvPr/>
            </p:nvSpPr>
            <p:spPr>
              <a:xfrm>
                <a:off x="3415948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CC8A250E-9EC6-7D04-B7F3-1A4E00375E38}"/>
                  </a:ext>
                </a:extLst>
              </p:cNvPr>
              <p:cNvSpPr txBox="1"/>
              <p:nvPr/>
            </p:nvSpPr>
            <p:spPr>
              <a:xfrm>
                <a:off x="3415948" y="4492620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21,73</a:t>
                </a:r>
              </a:p>
            </p:txBody>
          </p:sp>
        </p:grpSp>
        <p:grpSp>
          <p:nvGrpSpPr>
            <p:cNvPr id="289" name="Группа 288">
              <a:extLst>
                <a:ext uri="{FF2B5EF4-FFF2-40B4-BE49-F238E27FC236}">
                  <a16:creationId xmlns:a16="http://schemas.microsoft.com/office/drawing/2014/main" id="{B163D1A6-64E3-8559-364E-DFA1C79DD1FF}"/>
                </a:ext>
              </a:extLst>
            </p:cNvPr>
            <p:cNvGrpSpPr/>
            <p:nvPr/>
          </p:nvGrpSpPr>
          <p:grpSpPr>
            <a:xfrm>
              <a:off x="4091414" y="4492620"/>
              <a:ext cx="573775" cy="1907439"/>
              <a:chOff x="4091414" y="4492620"/>
              <a:chExt cx="573775" cy="1907439"/>
            </a:xfrm>
          </p:grpSpPr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77E14046-F534-D004-98D0-9552E109A1E5}"/>
                  </a:ext>
                </a:extLst>
              </p:cNvPr>
              <p:cNvSpPr txBox="1"/>
              <p:nvPr/>
            </p:nvSpPr>
            <p:spPr>
              <a:xfrm>
                <a:off x="4091414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2E9C8ED0-3777-BF3B-EDED-8892BD2124E3}"/>
                  </a:ext>
                </a:extLst>
              </p:cNvPr>
              <p:cNvSpPr txBox="1"/>
              <p:nvPr/>
            </p:nvSpPr>
            <p:spPr>
              <a:xfrm>
                <a:off x="4091414" y="4492620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21,69</a:t>
                </a:r>
              </a:p>
            </p:txBody>
          </p:sp>
          <p:sp>
            <p:nvSpPr>
              <p:cNvPr id="338" name="Прямоугольник: скругленные углы 117">
                <a:extLst>
                  <a:ext uri="{FF2B5EF4-FFF2-40B4-BE49-F238E27FC236}">
                    <a16:creationId xmlns:a16="http://schemas.microsoft.com/office/drawing/2014/main" id="{ABE4E8E5-040B-D4E0-A01B-9C6219C54FFF}"/>
                  </a:ext>
                </a:extLst>
              </p:cNvPr>
              <p:cNvSpPr/>
              <p:nvPr/>
            </p:nvSpPr>
            <p:spPr>
              <a:xfrm>
                <a:off x="4133603" y="5032805"/>
                <a:ext cx="489397" cy="919741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90" name="Группа 289">
              <a:extLst>
                <a:ext uri="{FF2B5EF4-FFF2-40B4-BE49-F238E27FC236}">
                  <a16:creationId xmlns:a16="http://schemas.microsoft.com/office/drawing/2014/main" id="{8F3AC8BA-8A13-89DF-B04C-1E1920E905DA}"/>
                </a:ext>
              </a:extLst>
            </p:cNvPr>
            <p:cNvGrpSpPr/>
            <p:nvPr/>
          </p:nvGrpSpPr>
          <p:grpSpPr>
            <a:xfrm>
              <a:off x="4665189" y="4492620"/>
              <a:ext cx="681996" cy="1907439"/>
              <a:chOff x="4665189" y="4492620"/>
              <a:chExt cx="681996" cy="1907439"/>
            </a:xfrm>
          </p:grpSpPr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73E646EE-7C87-A1E4-8D76-81555E960F29}"/>
                  </a:ext>
                </a:extLst>
              </p:cNvPr>
              <p:cNvSpPr txBox="1"/>
              <p:nvPr/>
            </p:nvSpPr>
            <p:spPr>
              <a:xfrm>
                <a:off x="4719299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3409F346-680E-86DF-361A-D657896E7E96}"/>
                  </a:ext>
                </a:extLst>
              </p:cNvPr>
              <p:cNvSpPr txBox="1"/>
              <p:nvPr/>
            </p:nvSpPr>
            <p:spPr>
              <a:xfrm>
                <a:off x="4665189" y="4492620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22,16</a:t>
                </a:r>
              </a:p>
            </p:txBody>
          </p:sp>
          <p:sp>
            <p:nvSpPr>
              <p:cNvPr id="335" name="Прямоугольник: скругленные углы 121">
                <a:extLst>
                  <a:ext uri="{FF2B5EF4-FFF2-40B4-BE49-F238E27FC236}">
                    <a16:creationId xmlns:a16="http://schemas.microsoft.com/office/drawing/2014/main" id="{20FB682B-7CC7-06B0-25D6-BFFB665ECE1F}"/>
                  </a:ext>
                </a:extLst>
              </p:cNvPr>
              <p:cNvSpPr/>
              <p:nvPr/>
            </p:nvSpPr>
            <p:spPr>
              <a:xfrm>
                <a:off x="4761488" y="4843025"/>
                <a:ext cx="489397" cy="110952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91" name="Группа 290">
              <a:extLst>
                <a:ext uri="{FF2B5EF4-FFF2-40B4-BE49-F238E27FC236}">
                  <a16:creationId xmlns:a16="http://schemas.microsoft.com/office/drawing/2014/main" id="{D78C3B16-779C-796F-C97F-AFA15034192C}"/>
                </a:ext>
              </a:extLst>
            </p:cNvPr>
            <p:cNvGrpSpPr/>
            <p:nvPr/>
          </p:nvGrpSpPr>
          <p:grpSpPr>
            <a:xfrm>
              <a:off x="5323723" y="4492620"/>
              <a:ext cx="681996" cy="1907439"/>
              <a:chOff x="5323723" y="4492620"/>
              <a:chExt cx="681996" cy="1907439"/>
            </a:xfrm>
          </p:grpSpPr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2E515225-54BF-0FC2-1AC9-DAA82A940CE2}"/>
                  </a:ext>
                </a:extLst>
              </p:cNvPr>
              <p:cNvSpPr txBox="1"/>
              <p:nvPr/>
            </p:nvSpPr>
            <p:spPr>
              <a:xfrm>
                <a:off x="5377834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47A5AA41-A4B8-2D9B-829D-DAEF62A27A9A}"/>
                  </a:ext>
                </a:extLst>
              </p:cNvPr>
              <p:cNvSpPr txBox="1"/>
              <p:nvPr/>
            </p:nvSpPr>
            <p:spPr>
              <a:xfrm>
                <a:off x="5323723" y="4492620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22,07</a:t>
                </a:r>
              </a:p>
            </p:txBody>
          </p:sp>
          <p:sp>
            <p:nvSpPr>
              <p:cNvPr id="332" name="Прямоугольник: скругленные углы 136">
                <a:extLst>
                  <a:ext uri="{FF2B5EF4-FFF2-40B4-BE49-F238E27FC236}">
                    <a16:creationId xmlns:a16="http://schemas.microsoft.com/office/drawing/2014/main" id="{54FDEB92-A4AA-2F1C-912B-9C214348C273}"/>
                  </a:ext>
                </a:extLst>
              </p:cNvPr>
              <p:cNvSpPr/>
              <p:nvPr/>
            </p:nvSpPr>
            <p:spPr>
              <a:xfrm>
                <a:off x="5420023" y="4940133"/>
                <a:ext cx="489397" cy="10124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CAD2F757-07EE-A001-DFCB-98DA96B4B432}"/>
                </a:ext>
              </a:extLst>
            </p:cNvPr>
            <p:cNvSpPr txBox="1"/>
            <p:nvPr/>
          </p:nvSpPr>
          <p:spPr>
            <a:xfrm>
              <a:off x="6504670" y="2918794"/>
              <a:ext cx="920965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М 35+</a:t>
              </a:r>
            </a:p>
          </p:txBody>
        </p:sp>
        <p:grpSp>
          <p:nvGrpSpPr>
            <p:cNvPr id="293" name="Группа 292">
              <a:extLst>
                <a:ext uri="{FF2B5EF4-FFF2-40B4-BE49-F238E27FC236}">
                  <a16:creationId xmlns:a16="http://schemas.microsoft.com/office/drawing/2014/main" id="{1899BCA7-866C-B7E8-0888-579CBF27E9BE}"/>
                </a:ext>
              </a:extLst>
            </p:cNvPr>
            <p:cNvGrpSpPr/>
            <p:nvPr/>
          </p:nvGrpSpPr>
          <p:grpSpPr>
            <a:xfrm>
              <a:off x="6281033" y="4320002"/>
              <a:ext cx="573775" cy="2080057"/>
              <a:chOff x="6281033" y="4320002"/>
              <a:chExt cx="573775" cy="2080057"/>
            </a:xfrm>
          </p:grpSpPr>
          <p:sp>
            <p:nvSpPr>
              <p:cNvPr id="327" name="Прямоугольник: скругленные углы 139">
                <a:extLst>
                  <a:ext uri="{FF2B5EF4-FFF2-40B4-BE49-F238E27FC236}">
                    <a16:creationId xmlns:a16="http://schemas.microsoft.com/office/drawing/2014/main" id="{AD43781A-57E8-C79E-F351-9F2A76DA5EE1}"/>
                  </a:ext>
                </a:extLst>
              </p:cNvPr>
              <p:cNvSpPr/>
              <p:nvPr/>
            </p:nvSpPr>
            <p:spPr>
              <a:xfrm>
                <a:off x="6330191" y="4901835"/>
                <a:ext cx="489397" cy="1050711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638950FA-7CCE-179B-10BA-D155F3EE70E2}"/>
                  </a:ext>
                </a:extLst>
              </p:cNvPr>
              <p:cNvSpPr txBox="1"/>
              <p:nvPr/>
            </p:nvSpPr>
            <p:spPr>
              <a:xfrm>
                <a:off x="6281033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87E3B7EC-DA87-784A-0DED-C5651BC0E956}"/>
                  </a:ext>
                </a:extLst>
              </p:cNvPr>
              <p:cNvSpPr txBox="1"/>
              <p:nvPr/>
            </p:nvSpPr>
            <p:spPr>
              <a:xfrm>
                <a:off x="6281033" y="43200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28,11</a:t>
                </a:r>
              </a:p>
            </p:txBody>
          </p:sp>
        </p:grp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0F681EBB-6AC2-53FC-8085-2E0A0585A2EE}"/>
                </a:ext>
              </a:extLst>
            </p:cNvPr>
            <p:cNvSpPr txBox="1"/>
            <p:nvPr/>
          </p:nvSpPr>
          <p:spPr>
            <a:xfrm>
              <a:off x="6956499" y="6061505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/>
                <a:t>2023</a:t>
              </a:r>
              <a:endParaRPr lang="en-US" dirty="0"/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20EBECF7-F2DC-5C89-891C-7DE42C7175C1}"/>
                </a:ext>
              </a:extLst>
            </p:cNvPr>
            <p:cNvSpPr txBox="1"/>
            <p:nvPr/>
          </p:nvSpPr>
          <p:spPr>
            <a:xfrm>
              <a:off x="6956499" y="4320002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>
                  <a:latin typeface="Montserrat SemiBold" pitchFamily="2" charset="-52"/>
                </a:rPr>
                <a:t>29,82</a:t>
              </a:r>
            </a:p>
          </p:txBody>
        </p:sp>
        <p:sp>
          <p:nvSpPr>
            <p:cNvPr id="296" name="Прямоугольник: скругленные углы 159">
              <a:extLst>
                <a:ext uri="{FF2B5EF4-FFF2-40B4-BE49-F238E27FC236}">
                  <a16:creationId xmlns:a16="http://schemas.microsoft.com/office/drawing/2014/main" id="{D8F87121-1E1E-AFD9-FBB5-D04652CC4494}"/>
                </a:ext>
              </a:extLst>
            </p:cNvPr>
            <p:cNvSpPr/>
            <p:nvPr/>
          </p:nvSpPr>
          <p:spPr>
            <a:xfrm>
              <a:off x="6998688" y="4832857"/>
              <a:ext cx="489397" cy="111969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0D4AF9A1-CA63-A68E-CA82-1EF890698C3B}"/>
                </a:ext>
              </a:extLst>
            </p:cNvPr>
            <p:cNvSpPr txBox="1"/>
            <p:nvPr/>
          </p:nvSpPr>
          <p:spPr>
            <a:xfrm>
              <a:off x="7584384" y="6061505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/>
                <a:t>2024</a:t>
              </a:r>
              <a:endParaRPr lang="en-US" dirty="0"/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EF0536ED-B30E-9A7C-1A19-67D48CE010E2}"/>
                </a:ext>
              </a:extLst>
            </p:cNvPr>
            <p:cNvSpPr txBox="1"/>
            <p:nvPr/>
          </p:nvSpPr>
          <p:spPr>
            <a:xfrm>
              <a:off x="7530274" y="4320002"/>
              <a:ext cx="681996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>
                  <a:latin typeface="Montserrat SemiBold" pitchFamily="2" charset="-52"/>
                </a:rPr>
                <a:t>29,71</a:t>
              </a:r>
            </a:p>
          </p:txBody>
        </p:sp>
        <p:sp>
          <p:nvSpPr>
            <p:cNvPr id="299" name="Прямоугольник: скругленные углы 163">
              <a:extLst>
                <a:ext uri="{FF2B5EF4-FFF2-40B4-BE49-F238E27FC236}">
                  <a16:creationId xmlns:a16="http://schemas.microsoft.com/office/drawing/2014/main" id="{9EE3A6B1-5258-547A-6ECE-5A81BF97A674}"/>
                </a:ext>
              </a:extLst>
            </p:cNvPr>
            <p:cNvSpPr/>
            <p:nvPr/>
          </p:nvSpPr>
          <p:spPr>
            <a:xfrm>
              <a:off x="7626573" y="4868903"/>
              <a:ext cx="489397" cy="1083644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0" name="Группа 299">
              <a:extLst>
                <a:ext uri="{FF2B5EF4-FFF2-40B4-BE49-F238E27FC236}">
                  <a16:creationId xmlns:a16="http://schemas.microsoft.com/office/drawing/2014/main" id="{D5DC9A1C-076E-8CED-9CBB-9FF76E2CF3C0}"/>
                </a:ext>
              </a:extLst>
            </p:cNvPr>
            <p:cNvGrpSpPr/>
            <p:nvPr/>
          </p:nvGrpSpPr>
          <p:grpSpPr>
            <a:xfrm>
              <a:off x="8202818" y="4320002"/>
              <a:ext cx="629207" cy="2080057"/>
              <a:chOff x="8202818" y="4320002"/>
              <a:chExt cx="629207" cy="2080057"/>
            </a:xfrm>
          </p:grpSpPr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55E8D2F4-9842-112B-D90D-ACEB000964EC}"/>
                  </a:ext>
                </a:extLst>
              </p:cNvPr>
              <p:cNvSpPr txBox="1"/>
              <p:nvPr/>
            </p:nvSpPr>
            <p:spPr>
              <a:xfrm>
                <a:off x="8242919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9412E7B7-F471-0C05-723D-2D59FCB80827}"/>
                  </a:ext>
                </a:extLst>
              </p:cNvPr>
              <p:cNvSpPr txBox="1"/>
              <p:nvPr/>
            </p:nvSpPr>
            <p:spPr>
              <a:xfrm>
                <a:off x="8202818" y="4320002"/>
                <a:ext cx="629207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30,43</a:t>
                </a:r>
              </a:p>
            </p:txBody>
          </p:sp>
          <p:sp>
            <p:nvSpPr>
              <p:cNvPr id="326" name="Прямоугольник: скругленные углы 167">
                <a:extLst>
                  <a:ext uri="{FF2B5EF4-FFF2-40B4-BE49-F238E27FC236}">
                    <a16:creationId xmlns:a16="http://schemas.microsoft.com/office/drawing/2014/main" id="{CAC579D1-28CE-82FF-12C6-86CA3374D436}"/>
                  </a:ext>
                </a:extLst>
              </p:cNvPr>
              <p:cNvSpPr/>
              <p:nvPr/>
            </p:nvSpPr>
            <p:spPr>
              <a:xfrm>
                <a:off x="8285108" y="4779377"/>
                <a:ext cx="489397" cy="117317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37BA1454-6F46-2E0F-FF61-EC8507B3598C}"/>
                </a:ext>
              </a:extLst>
            </p:cNvPr>
            <p:cNvSpPr txBox="1"/>
            <p:nvPr/>
          </p:nvSpPr>
          <p:spPr>
            <a:xfrm>
              <a:off x="9361101" y="2918794"/>
              <a:ext cx="1180421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М 25-44</a:t>
              </a:r>
            </a:p>
          </p:txBody>
        </p:sp>
        <p:grpSp>
          <p:nvGrpSpPr>
            <p:cNvPr id="302" name="Группа 301">
              <a:extLst>
                <a:ext uri="{FF2B5EF4-FFF2-40B4-BE49-F238E27FC236}">
                  <a16:creationId xmlns:a16="http://schemas.microsoft.com/office/drawing/2014/main" id="{E314A11A-9DD0-48A0-CC94-1EEA4DDF7FE0}"/>
                </a:ext>
              </a:extLst>
            </p:cNvPr>
            <p:cNvGrpSpPr/>
            <p:nvPr/>
          </p:nvGrpSpPr>
          <p:grpSpPr>
            <a:xfrm>
              <a:off x="9146118" y="4559055"/>
              <a:ext cx="573775" cy="1841004"/>
              <a:chOff x="550863" y="4272854"/>
              <a:chExt cx="573775" cy="1841004"/>
            </a:xfrm>
          </p:grpSpPr>
          <p:sp>
            <p:nvSpPr>
              <p:cNvPr id="32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46A58E80-F21F-09B1-249B-233E1C2AD37C}"/>
                  </a:ext>
                </a:extLst>
              </p:cNvPr>
              <p:cNvSpPr/>
              <p:nvPr/>
            </p:nvSpPr>
            <p:spPr>
              <a:xfrm>
                <a:off x="600021" y="4649940"/>
                <a:ext cx="489397" cy="101640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47B1503F-095A-06DA-6D38-FD4450789FEB}"/>
                  </a:ext>
                </a:extLst>
              </p:cNvPr>
              <p:cNvSpPr txBox="1"/>
              <p:nvPr/>
            </p:nvSpPr>
            <p:spPr>
              <a:xfrm>
                <a:off x="550863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366569D7-026E-7761-D737-8952F57A5C9C}"/>
                  </a:ext>
                </a:extLst>
              </p:cNvPr>
              <p:cNvSpPr txBox="1"/>
              <p:nvPr/>
            </p:nvSpPr>
            <p:spPr>
              <a:xfrm>
                <a:off x="550863" y="427285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20,35</a:t>
                </a:r>
              </a:p>
            </p:txBody>
          </p:sp>
        </p:grpSp>
        <p:grpSp>
          <p:nvGrpSpPr>
            <p:cNvPr id="303" name="Группа 302">
              <a:extLst>
                <a:ext uri="{FF2B5EF4-FFF2-40B4-BE49-F238E27FC236}">
                  <a16:creationId xmlns:a16="http://schemas.microsoft.com/office/drawing/2014/main" id="{9CE84459-AD21-343B-711E-90EEBA22204E}"/>
                </a:ext>
              </a:extLst>
            </p:cNvPr>
            <p:cNvGrpSpPr/>
            <p:nvPr/>
          </p:nvGrpSpPr>
          <p:grpSpPr>
            <a:xfrm>
              <a:off x="9821584" y="4559055"/>
              <a:ext cx="573775" cy="1841004"/>
              <a:chOff x="1150714" y="4272854"/>
              <a:chExt cx="573775" cy="1841004"/>
            </a:xfrm>
          </p:grpSpPr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D5B8E22F-A3F7-6200-8B56-621463F20895}"/>
                  </a:ext>
                </a:extLst>
              </p:cNvPr>
              <p:cNvSpPr txBox="1"/>
              <p:nvPr/>
            </p:nvSpPr>
            <p:spPr>
              <a:xfrm>
                <a:off x="1150714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A1A0A8BE-19BA-8A76-AE94-24BEB7DFB192}"/>
                  </a:ext>
                </a:extLst>
              </p:cNvPr>
              <p:cNvSpPr txBox="1"/>
              <p:nvPr/>
            </p:nvSpPr>
            <p:spPr>
              <a:xfrm>
                <a:off x="1150714" y="427285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20,26</a:t>
                </a:r>
              </a:p>
            </p:txBody>
          </p:sp>
          <p:sp>
            <p:nvSpPr>
              <p:cNvPr id="320" name="Прямоугольник: скругленные углы 176">
                <a:extLst>
                  <a:ext uri="{FF2B5EF4-FFF2-40B4-BE49-F238E27FC236}">
                    <a16:creationId xmlns:a16="http://schemas.microsoft.com/office/drawing/2014/main" id="{0E6F137C-8253-24F6-5DEB-45CB89A086B1}"/>
                  </a:ext>
                </a:extLst>
              </p:cNvPr>
              <p:cNvSpPr/>
              <p:nvPr/>
            </p:nvSpPr>
            <p:spPr>
              <a:xfrm>
                <a:off x="1192903" y="4694846"/>
                <a:ext cx="489397" cy="971499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4" name="Группа 303">
              <a:extLst>
                <a:ext uri="{FF2B5EF4-FFF2-40B4-BE49-F238E27FC236}">
                  <a16:creationId xmlns:a16="http://schemas.microsoft.com/office/drawing/2014/main" id="{4E68D58A-339A-9FD8-E14F-48B92AE5C965}"/>
                </a:ext>
              </a:extLst>
            </p:cNvPr>
            <p:cNvGrpSpPr/>
            <p:nvPr/>
          </p:nvGrpSpPr>
          <p:grpSpPr>
            <a:xfrm>
              <a:off x="10395359" y="4559055"/>
              <a:ext cx="681996" cy="1841004"/>
              <a:chOff x="1750565" y="4272854"/>
              <a:chExt cx="681996" cy="1841004"/>
            </a:xfrm>
          </p:grpSpPr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9719BEE4-303B-DD93-0139-3FE09A6604BF}"/>
                  </a:ext>
                </a:extLst>
              </p:cNvPr>
              <p:cNvSpPr txBox="1"/>
              <p:nvPr/>
            </p:nvSpPr>
            <p:spPr>
              <a:xfrm>
                <a:off x="1804675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F28E9AE7-13AF-221C-7E3E-FDE0A3B1A357}"/>
                  </a:ext>
                </a:extLst>
              </p:cNvPr>
              <p:cNvSpPr txBox="1"/>
              <p:nvPr/>
            </p:nvSpPr>
            <p:spPr>
              <a:xfrm>
                <a:off x="1750565" y="4272854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20,16</a:t>
                </a:r>
              </a:p>
            </p:txBody>
          </p:sp>
          <p:sp>
            <p:nvSpPr>
              <p:cNvPr id="317" name="Прямоугольник: скругленные углы 180">
                <a:extLst>
                  <a:ext uri="{FF2B5EF4-FFF2-40B4-BE49-F238E27FC236}">
                    <a16:creationId xmlns:a16="http://schemas.microsoft.com/office/drawing/2014/main" id="{4644EC49-0B9D-5AE1-ECE9-C8D643F3CD50}"/>
                  </a:ext>
                </a:extLst>
              </p:cNvPr>
              <p:cNvSpPr/>
              <p:nvPr/>
            </p:nvSpPr>
            <p:spPr>
              <a:xfrm>
                <a:off x="1846864" y="4729352"/>
                <a:ext cx="489397" cy="93699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5" name="Группа 304">
              <a:extLst>
                <a:ext uri="{FF2B5EF4-FFF2-40B4-BE49-F238E27FC236}">
                  <a16:creationId xmlns:a16="http://schemas.microsoft.com/office/drawing/2014/main" id="{5BC25250-8078-1842-C648-EC57468FB4A7}"/>
                </a:ext>
              </a:extLst>
            </p:cNvPr>
            <p:cNvGrpSpPr/>
            <p:nvPr/>
          </p:nvGrpSpPr>
          <p:grpSpPr>
            <a:xfrm>
              <a:off x="11053893" y="4559055"/>
              <a:ext cx="681996" cy="1841004"/>
              <a:chOff x="2458638" y="4272854"/>
              <a:chExt cx="681996" cy="1841004"/>
            </a:xfrm>
          </p:grpSpPr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215A174F-25A2-1305-6EE7-72987DABBD0E}"/>
                  </a:ext>
                </a:extLst>
              </p:cNvPr>
              <p:cNvSpPr txBox="1"/>
              <p:nvPr/>
            </p:nvSpPr>
            <p:spPr>
              <a:xfrm>
                <a:off x="2512749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AC9E2C7D-C931-9587-A6D8-AD95C675F015}"/>
                  </a:ext>
                </a:extLst>
              </p:cNvPr>
              <p:cNvSpPr txBox="1"/>
              <p:nvPr/>
            </p:nvSpPr>
            <p:spPr>
              <a:xfrm>
                <a:off x="2458638" y="4272854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20,00</a:t>
                </a:r>
              </a:p>
            </p:txBody>
          </p:sp>
          <p:sp>
            <p:nvSpPr>
              <p:cNvPr id="314" name="Прямоугольник: скругленные углы 184">
                <a:extLst>
                  <a:ext uri="{FF2B5EF4-FFF2-40B4-BE49-F238E27FC236}">
                    <a16:creationId xmlns:a16="http://schemas.microsoft.com/office/drawing/2014/main" id="{79479858-0590-E1E7-7DB2-1DE1DB00F03A}"/>
                  </a:ext>
                </a:extLst>
              </p:cNvPr>
              <p:cNvSpPr/>
              <p:nvPr/>
            </p:nvSpPr>
            <p:spPr>
              <a:xfrm>
                <a:off x="2554938" y="4763857"/>
                <a:ext cx="489397" cy="902488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6" name="Прямоугольник: скругленные углы 191">
              <a:extLst>
                <a:ext uri="{FF2B5EF4-FFF2-40B4-BE49-F238E27FC236}">
                  <a16:creationId xmlns:a16="http://schemas.microsoft.com/office/drawing/2014/main" id="{04CC9AE2-739C-AEE5-EEBA-23605DD1C349}"/>
                </a:ext>
              </a:extLst>
            </p:cNvPr>
            <p:cNvSpPr/>
            <p:nvPr/>
          </p:nvSpPr>
          <p:spPr>
            <a:xfrm>
              <a:off x="3461818" y="2847350"/>
              <a:ext cx="1496261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Прямоугольник: скругленные углы 192">
              <a:extLst>
                <a:ext uri="{FF2B5EF4-FFF2-40B4-BE49-F238E27FC236}">
                  <a16:creationId xmlns:a16="http://schemas.microsoft.com/office/drawing/2014/main" id="{CCCF9A9D-C560-4E4E-9BEC-155719E7C5FA}"/>
                </a:ext>
              </a:extLst>
            </p:cNvPr>
            <p:cNvSpPr/>
            <p:nvPr/>
          </p:nvSpPr>
          <p:spPr>
            <a:xfrm>
              <a:off x="6328548" y="2847350"/>
              <a:ext cx="1159538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Прямоугольник: скругленные углы 193">
              <a:extLst>
                <a:ext uri="{FF2B5EF4-FFF2-40B4-BE49-F238E27FC236}">
                  <a16:creationId xmlns:a16="http://schemas.microsoft.com/office/drawing/2014/main" id="{7B753A30-0FB7-61AC-5E13-A98935F84494}"/>
                </a:ext>
              </a:extLst>
            </p:cNvPr>
            <p:cNvSpPr/>
            <p:nvPr/>
          </p:nvSpPr>
          <p:spPr>
            <a:xfrm>
              <a:off x="9193631" y="2847350"/>
              <a:ext cx="1486205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9" name="Прямая соединительная линия 308">
              <a:extLst>
                <a:ext uri="{FF2B5EF4-FFF2-40B4-BE49-F238E27FC236}">
                  <a16:creationId xmlns:a16="http://schemas.microsoft.com/office/drawing/2014/main" id="{B6E11339-BC2E-A8CA-E3DB-7802438179F5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91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>
              <a:extLst>
                <a:ext uri="{FF2B5EF4-FFF2-40B4-BE49-F238E27FC236}">
                  <a16:creationId xmlns:a16="http://schemas.microsoft.com/office/drawing/2014/main" id="{CA1E1577-3648-B3F0-7FAB-8BF2948C48B3}"/>
                </a:ext>
              </a:extLst>
            </p:cNvPr>
            <p:cNvCxnSpPr>
              <a:cxnSpLocks/>
            </p:cNvCxnSpPr>
            <p:nvPr/>
          </p:nvCxnSpPr>
          <p:spPr>
            <a:xfrm>
              <a:off x="6143376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>
              <a:extLst>
                <a:ext uri="{FF2B5EF4-FFF2-40B4-BE49-F238E27FC236}">
                  <a16:creationId xmlns:a16="http://schemas.microsoft.com/office/drawing/2014/main" id="{88BC7CD2-4A66-5A4C-FFA6-FB549D308C2F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06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5871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Рисунок 217" descr="Изображение выглядит как свет, зеленый, северное сия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9CE6A-BE25-8681-5E35-C14B1209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B93BD8B-AED5-8064-1BAF-5CF3F03E1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10156075" y="549275"/>
            <a:ext cx="1505336" cy="195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68182E-5483-A77C-6EB8-CD17A01F6571}"/>
              </a:ext>
            </a:extLst>
          </p:cNvPr>
          <p:cNvSpPr txBox="1"/>
          <p:nvPr/>
        </p:nvSpPr>
        <p:spPr>
          <a:xfrm>
            <a:off x="550863" y="495926"/>
            <a:ext cx="9119137" cy="10895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0"/>
              </a:rPr>
              <a:t>Динамика численности </a:t>
            </a:r>
            <a:br>
              <a:rPr lang="en-US" sz="3600" b="1" dirty="0">
                <a:latin typeface="Montserrat" pitchFamily="2" charset="0"/>
              </a:rPr>
            </a:br>
            <a:r>
              <a:rPr lang="ru-RU" sz="3600" b="1" dirty="0" err="1">
                <a:latin typeface="Montserrat" pitchFamily="2" charset="0"/>
              </a:rPr>
              <a:t>кастомных</a:t>
            </a:r>
            <a:r>
              <a:rPr lang="ru-RU" sz="3600" b="1" dirty="0">
                <a:latin typeface="Montserrat" pitchFamily="2" charset="0"/>
              </a:rPr>
              <a:t> целевых аудиторий</a:t>
            </a:r>
          </a:p>
        </p:txBody>
      </p:sp>
      <p:grpSp>
        <p:nvGrpSpPr>
          <p:cNvPr id="219" name="Группа 218">
            <a:extLst>
              <a:ext uri="{FF2B5EF4-FFF2-40B4-BE49-F238E27FC236}">
                <a16:creationId xmlns:a16="http://schemas.microsoft.com/office/drawing/2014/main" id="{31ED4BD0-B11F-D2E6-5B4A-689547578409}"/>
              </a:ext>
            </a:extLst>
          </p:cNvPr>
          <p:cNvGrpSpPr/>
          <p:nvPr/>
        </p:nvGrpSpPr>
        <p:grpSpPr>
          <a:xfrm>
            <a:off x="550863" y="2071335"/>
            <a:ext cx="11185026" cy="3626379"/>
            <a:chOff x="550863" y="2773680"/>
            <a:chExt cx="11185026" cy="3626379"/>
          </a:xfrm>
        </p:grpSpPr>
        <p:grpSp>
          <p:nvGrpSpPr>
            <p:cNvPr id="196" name="Группа 195">
              <a:extLst>
                <a:ext uri="{FF2B5EF4-FFF2-40B4-BE49-F238E27FC236}">
                  <a16:creationId xmlns:a16="http://schemas.microsoft.com/office/drawing/2014/main" id="{4603BEEB-A76F-B9C3-251B-F6BF4131F54A}"/>
                </a:ext>
              </a:extLst>
            </p:cNvPr>
            <p:cNvGrpSpPr/>
            <p:nvPr/>
          </p:nvGrpSpPr>
          <p:grpSpPr>
            <a:xfrm>
              <a:off x="555401" y="2847350"/>
              <a:ext cx="1114904" cy="573775"/>
              <a:chOff x="555401" y="2847350"/>
              <a:chExt cx="1114904" cy="573775"/>
            </a:xfrm>
          </p:grpSpPr>
          <p:sp>
            <p:nvSpPr>
              <p:cNvPr id="195" name="Прямоугольник: скругленные углы 194">
                <a:extLst>
                  <a:ext uri="{FF2B5EF4-FFF2-40B4-BE49-F238E27FC236}">
                    <a16:creationId xmlns:a16="http://schemas.microsoft.com/office/drawing/2014/main" id="{26CAFEFF-A0BB-93B4-4719-CD947456F182}"/>
                  </a:ext>
                </a:extLst>
              </p:cNvPr>
              <p:cNvSpPr/>
              <p:nvPr/>
            </p:nvSpPr>
            <p:spPr>
              <a:xfrm>
                <a:off x="555401" y="2847350"/>
                <a:ext cx="1114904" cy="573775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22B092-1C5E-B8BE-9AEC-2DC1B0D0CC00}"/>
                  </a:ext>
                </a:extLst>
              </p:cNvPr>
              <p:cNvSpPr txBox="1"/>
              <p:nvPr/>
            </p:nvSpPr>
            <p:spPr>
              <a:xfrm>
                <a:off x="701439" y="2918794"/>
                <a:ext cx="920965" cy="430887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2200">
                    <a:solidFill>
                      <a:schemeClr val="bg1"/>
                    </a:solidFill>
                    <a:effectLst/>
                    <a:latin typeface="Montserrat SemiBold" pitchFamily="2" charset="-52"/>
                  </a:defRPr>
                </a:lvl1pPr>
              </a:lstStyle>
              <a:p>
                <a:r>
                  <a:rPr lang="ru-RU" dirty="0"/>
                  <a:t>18-45</a:t>
                </a:r>
              </a:p>
            </p:txBody>
          </p:sp>
        </p:grpSp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EBA124CA-AC98-351D-2A43-AA1E6034D785}"/>
                </a:ext>
              </a:extLst>
            </p:cNvPr>
            <p:cNvGrpSpPr/>
            <p:nvPr/>
          </p:nvGrpSpPr>
          <p:grpSpPr>
            <a:xfrm>
              <a:off x="550863" y="3619603"/>
              <a:ext cx="573775" cy="2780456"/>
              <a:chOff x="550863" y="3333402"/>
              <a:chExt cx="573775" cy="2780456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C21920BF-6758-5056-A829-D5F3CF363DEF}"/>
                  </a:ext>
                </a:extLst>
              </p:cNvPr>
              <p:cNvSpPr/>
              <p:nvPr/>
            </p:nvSpPr>
            <p:spPr>
              <a:xfrm>
                <a:off x="600021" y="3780914"/>
                <a:ext cx="489397" cy="1885432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2B2B09-F2F7-E19F-850F-17E71001958D}"/>
                  </a:ext>
                </a:extLst>
              </p:cNvPr>
              <p:cNvSpPr txBox="1"/>
              <p:nvPr/>
            </p:nvSpPr>
            <p:spPr>
              <a:xfrm>
                <a:off x="550863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77D382-DB92-EC51-6FAE-78AD34E56F18}"/>
                  </a:ext>
                </a:extLst>
              </p:cNvPr>
              <p:cNvSpPr txBox="1"/>
              <p:nvPr/>
            </p:nvSpPr>
            <p:spPr>
              <a:xfrm>
                <a:off x="550863" y="33334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53,81</a:t>
                </a:r>
                <a:endParaRPr lang="en-US" dirty="0">
                  <a:latin typeface="Montserrat SemiBold" pitchFamily="2" charset="-52"/>
                </a:endParaRPr>
              </a:p>
            </p:txBody>
          </p:sp>
        </p:grpSp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F1BE28F0-DDDC-8EFF-67C4-6628E7E8DA96}"/>
                </a:ext>
              </a:extLst>
            </p:cNvPr>
            <p:cNvGrpSpPr/>
            <p:nvPr/>
          </p:nvGrpSpPr>
          <p:grpSpPr>
            <a:xfrm>
              <a:off x="1226329" y="3619603"/>
              <a:ext cx="573775" cy="2780456"/>
              <a:chOff x="1150714" y="3333402"/>
              <a:chExt cx="573775" cy="278045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79C779-0152-83C7-B23C-5DA0D8AE0484}"/>
                  </a:ext>
                </a:extLst>
              </p:cNvPr>
              <p:cNvSpPr txBox="1"/>
              <p:nvPr/>
            </p:nvSpPr>
            <p:spPr>
              <a:xfrm>
                <a:off x="1150714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31B0EE-5AD8-679E-E59F-CDE2E3F1C3DF}"/>
                  </a:ext>
                </a:extLst>
              </p:cNvPr>
              <p:cNvSpPr txBox="1"/>
              <p:nvPr/>
            </p:nvSpPr>
            <p:spPr>
              <a:xfrm>
                <a:off x="1150714" y="33334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53,14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B4FA7AE0-3AA2-C7B1-FD03-07E17C146E5B}"/>
                  </a:ext>
                </a:extLst>
              </p:cNvPr>
              <p:cNvSpPr/>
              <p:nvPr/>
            </p:nvSpPr>
            <p:spPr>
              <a:xfrm>
                <a:off x="1192903" y="3823578"/>
                <a:ext cx="489397" cy="1842768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F7B9364C-2B3B-3630-8933-332C6B9C3C59}"/>
                </a:ext>
              </a:extLst>
            </p:cNvPr>
            <p:cNvGrpSpPr/>
            <p:nvPr/>
          </p:nvGrpSpPr>
          <p:grpSpPr>
            <a:xfrm>
              <a:off x="1800104" y="3619603"/>
              <a:ext cx="681996" cy="2780456"/>
              <a:chOff x="1750565" y="3333402"/>
              <a:chExt cx="681996" cy="278045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C2E893-1120-8F4F-141E-4D312E060A3C}"/>
                  </a:ext>
                </a:extLst>
              </p:cNvPr>
              <p:cNvSpPr txBox="1"/>
              <p:nvPr/>
            </p:nvSpPr>
            <p:spPr>
              <a:xfrm>
                <a:off x="1804675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65789D-5507-1CBC-284C-4D21C04604E7}"/>
                  </a:ext>
                </a:extLst>
              </p:cNvPr>
              <p:cNvSpPr txBox="1"/>
              <p:nvPr/>
            </p:nvSpPr>
            <p:spPr>
              <a:xfrm>
                <a:off x="1750565" y="3333402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53,86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41D901AD-0972-2AF4-B660-0C820082BB4F}"/>
                  </a:ext>
                </a:extLst>
              </p:cNvPr>
              <p:cNvSpPr/>
              <p:nvPr/>
            </p:nvSpPr>
            <p:spPr>
              <a:xfrm>
                <a:off x="1846864" y="3711435"/>
                <a:ext cx="489397" cy="1954911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D3237F6A-59D6-07BB-DCA1-32633D01AC4D}"/>
                </a:ext>
              </a:extLst>
            </p:cNvPr>
            <p:cNvGrpSpPr/>
            <p:nvPr/>
          </p:nvGrpSpPr>
          <p:grpSpPr>
            <a:xfrm>
              <a:off x="2458638" y="3619603"/>
              <a:ext cx="681996" cy="2780456"/>
              <a:chOff x="2458638" y="3333402"/>
              <a:chExt cx="681996" cy="278045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95FBF0-BD8E-2A27-BDD8-2574ACEAA7FE}"/>
                  </a:ext>
                </a:extLst>
              </p:cNvPr>
              <p:cNvSpPr txBox="1"/>
              <p:nvPr/>
            </p:nvSpPr>
            <p:spPr>
              <a:xfrm>
                <a:off x="2512749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34D92E-BA2F-CDF9-90F6-C85A0F00EEAA}"/>
                  </a:ext>
                </a:extLst>
              </p:cNvPr>
              <p:cNvSpPr txBox="1"/>
              <p:nvPr/>
            </p:nvSpPr>
            <p:spPr>
              <a:xfrm>
                <a:off x="2458638" y="3333402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53,76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7F4F6387-6629-D561-C746-5690F8C8299D}"/>
                  </a:ext>
                </a:extLst>
              </p:cNvPr>
              <p:cNvSpPr/>
              <p:nvPr/>
            </p:nvSpPr>
            <p:spPr>
              <a:xfrm>
                <a:off x="2554938" y="3797698"/>
                <a:ext cx="489397" cy="1868647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B72BD46-D866-7C21-3254-BF76D631F545}"/>
                </a:ext>
              </a:extLst>
            </p:cNvPr>
            <p:cNvSpPr txBox="1"/>
            <p:nvPr/>
          </p:nvSpPr>
          <p:spPr>
            <a:xfrm>
              <a:off x="3613618" y="2918794"/>
              <a:ext cx="1192661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Ж 25-45</a:t>
              </a:r>
            </a:p>
          </p:txBody>
        </p: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5913C9FD-80E0-FAC3-8916-63381919C77B}"/>
                </a:ext>
              </a:extLst>
            </p:cNvPr>
            <p:cNvGrpSpPr/>
            <p:nvPr/>
          </p:nvGrpSpPr>
          <p:grpSpPr>
            <a:xfrm>
              <a:off x="3415948" y="4492620"/>
              <a:ext cx="573775" cy="1907439"/>
              <a:chOff x="3415948" y="4492620"/>
              <a:chExt cx="573775" cy="1907439"/>
            </a:xfrm>
          </p:grpSpPr>
          <p:sp>
            <p:nvSpPr>
              <p:cNvPr id="112" name="Прямоугольник: скругленные углы 111">
                <a:extLst>
                  <a:ext uri="{FF2B5EF4-FFF2-40B4-BE49-F238E27FC236}">
                    <a16:creationId xmlns:a16="http://schemas.microsoft.com/office/drawing/2014/main" id="{1B3089F4-9939-A97B-97BF-6B62218AD192}"/>
                  </a:ext>
                </a:extLst>
              </p:cNvPr>
              <p:cNvSpPr/>
              <p:nvPr/>
            </p:nvSpPr>
            <p:spPr>
              <a:xfrm>
                <a:off x="3465106" y="4940133"/>
                <a:ext cx="489397" cy="10124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354A772-D7D9-1813-897E-C2625EB3229F}"/>
                  </a:ext>
                </a:extLst>
              </p:cNvPr>
              <p:cNvSpPr txBox="1"/>
              <p:nvPr/>
            </p:nvSpPr>
            <p:spPr>
              <a:xfrm>
                <a:off x="3415948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10AD8A6-C8F0-229A-88BF-EA162DD33DBC}"/>
                  </a:ext>
                </a:extLst>
              </p:cNvPr>
              <p:cNvSpPr txBox="1"/>
              <p:nvPr/>
            </p:nvSpPr>
            <p:spPr>
              <a:xfrm>
                <a:off x="3415948" y="4492620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21,73</a:t>
                </a:r>
              </a:p>
            </p:txBody>
          </p:sp>
        </p:grpSp>
        <p:grpSp>
          <p:nvGrpSpPr>
            <p:cNvPr id="204" name="Группа 203">
              <a:extLst>
                <a:ext uri="{FF2B5EF4-FFF2-40B4-BE49-F238E27FC236}">
                  <a16:creationId xmlns:a16="http://schemas.microsoft.com/office/drawing/2014/main" id="{24800743-DFE7-EC12-2F31-A71AC0CEA3BE}"/>
                </a:ext>
              </a:extLst>
            </p:cNvPr>
            <p:cNvGrpSpPr/>
            <p:nvPr/>
          </p:nvGrpSpPr>
          <p:grpSpPr>
            <a:xfrm>
              <a:off x="4091414" y="4492620"/>
              <a:ext cx="573775" cy="1907439"/>
              <a:chOff x="4091414" y="4492620"/>
              <a:chExt cx="573775" cy="1907439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356348C-E65E-EDC0-DAF2-81E4DA506DC6}"/>
                  </a:ext>
                </a:extLst>
              </p:cNvPr>
              <p:cNvSpPr txBox="1"/>
              <p:nvPr/>
            </p:nvSpPr>
            <p:spPr>
              <a:xfrm>
                <a:off x="4091414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8EEFF6E-C87E-89A7-3092-178BB45766AA}"/>
                  </a:ext>
                </a:extLst>
              </p:cNvPr>
              <p:cNvSpPr txBox="1"/>
              <p:nvPr/>
            </p:nvSpPr>
            <p:spPr>
              <a:xfrm>
                <a:off x="4091414" y="4492620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21,69</a:t>
                </a:r>
              </a:p>
            </p:txBody>
          </p:sp>
          <p:sp>
            <p:nvSpPr>
              <p:cNvPr id="118" name="Прямоугольник: скругленные углы 117">
                <a:extLst>
                  <a:ext uri="{FF2B5EF4-FFF2-40B4-BE49-F238E27FC236}">
                    <a16:creationId xmlns:a16="http://schemas.microsoft.com/office/drawing/2014/main" id="{7175B3F9-15D6-C274-7683-576D694EC25E}"/>
                  </a:ext>
                </a:extLst>
              </p:cNvPr>
              <p:cNvSpPr/>
              <p:nvPr/>
            </p:nvSpPr>
            <p:spPr>
              <a:xfrm>
                <a:off x="4133603" y="5032805"/>
                <a:ext cx="489397" cy="919741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5" name="Группа 204">
              <a:extLst>
                <a:ext uri="{FF2B5EF4-FFF2-40B4-BE49-F238E27FC236}">
                  <a16:creationId xmlns:a16="http://schemas.microsoft.com/office/drawing/2014/main" id="{7C1563DD-41F9-DD62-C8CF-BA21E389EA14}"/>
                </a:ext>
              </a:extLst>
            </p:cNvPr>
            <p:cNvGrpSpPr/>
            <p:nvPr/>
          </p:nvGrpSpPr>
          <p:grpSpPr>
            <a:xfrm>
              <a:off x="4665189" y="4492620"/>
              <a:ext cx="681996" cy="1907439"/>
              <a:chOff x="4665189" y="4492620"/>
              <a:chExt cx="681996" cy="1907439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8A46FAA-78A5-5740-A1F9-88AEE4357911}"/>
                  </a:ext>
                </a:extLst>
              </p:cNvPr>
              <p:cNvSpPr txBox="1"/>
              <p:nvPr/>
            </p:nvSpPr>
            <p:spPr>
              <a:xfrm>
                <a:off x="4719299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DFDF2D7-94E1-0D05-C700-5416F0229ED7}"/>
                  </a:ext>
                </a:extLst>
              </p:cNvPr>
              <p:cNvSpPr txBox="1"/>
              <p:nvPr/>
            </p:nvSpPr>
            <p:spPr>
              <a:xfrm>
                <a:off x="4665189" y="4492620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22,16</a:t>
                </a:r>
              </a:p>
            </p:txBody>
          </p:sp>
          <p:sp>
            <p:nvSpPr>
              <p:cNvPr id="122" name="Прямоугольник: скругленные углы 121">
                <a:extLst>
                  <a:ext uri="{FF2B5EF4-FFF2-40B4-BE49-F238E27FC236}">
                    <a16:creationId xmlns:a16="http://schemas.microsoft.com/office/drawing/2014/main" id="{F38437F8-CA1E-D8FD-ECB2-E7C845439CA8}"/>
                  </a:ext>
                </a:extLst>
              </p:cNvPr>
              <p:cNvSpPr/>
              <p:nvPr/>
            </p:nvSpPr>
            <p:spPr>
              <a:xfrm>
                <a:off x="4761488" y="4843025"/>
                <a:ext cx="489397" cy="110952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6" name="Группа 205">
              <a:extLst>
                <a:ext uri="{FF2B5EF4-FFF2-40B4-BE49-F238E27FC236}">
                  <a16:creationId xmlns:a16="http://schemas.microsoft.com/office/drawing/2014/main" id="{D314BF0A-5055-7F3F-3CD4-B647E4A9478F}"/>
                </a:ext>
              </a:extLst>
            </p:cNvPr>
            <p:cNvGrpSpPr/>
            <p:nvPr/>
          </p:nvGrpSpPr>
          <p:grpSpPr>
            <a:xfrm>
              <a:off x="5323723" y="4492620"/>
              <a:ext cx="681996" cy="1907439"/>
              <a:chOff x="5323723" y="4492620"/>
              <a:chExt cx="681996" cy="1907439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D205BD6-004D-3007-9EC1-FC3DEAE0B5F0}"/>
                  </a:ext>
                </a:extLst>
              </p:cNvPr>
              <p:cNvSpPr txBox="1"/>
              <p:nvPr/>
            </p:nvSpPr>
            <p:spPr>
              <a:xfrm>
                <a:off x="5377834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5ED54D71-D423-5306-D3C4-745AE8A97307}"/>
                  </a:ext>
                </a:extLst>
              </p:cNvPr>
              <p:cNvSpPr txBox="1"/>
              <p:nvPr/>
            </p:nvSpPr>
            <p:spPr>
              <a:xfrm>
                <a:off x="5323723" y="4492620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22,07</a:t>
                </a:r>
              </a:p>
            </p:txBody>
          </p:sp>
          <p:sp>
            <p:nvSpPr>
              <p:cNvPr id="137" name="Прямоугольник: скругленные углы 136">
                <a:extLst>
                  <a:ext uri="{FF2B5EF4-FFF2-40B4-BE49-F238E27FC236}">
                    <a16:creationId xmlns:a16="http://schemas.microsoft.com/office/drawing/2014/main" id="{80A6FE23-7B9A-00BA-0EE1-10CD218220E1}"/>
                  </a:ext>
                </a:extLst>
              </p:cNvPr>
              <p:cNvSpPr/>
              <p:nvPr/>
            </p:nvSpPr>
            <p:spPr>
              <a:xfrm>
                <a:off x="5420023" y="4940133"/>
                <a:ext cx="489397" cy="10124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ED0F608-DEF6-E9AD-FD55-A48BD8AFDB58}"/>
                </a:ext>
              </a:extLst>
            </p:cNvPr>
            <p:cNvSpPr txBox="1"/>
            <p:nvPr/>
          </p:nvSpPr>
          <p:spPr>
            <a:xfrm>
              <a:off x="6504670" y="2918794"/>
              <a:ext cx="920965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М 35+</a:t>
              </a:r>
            </a:p>
          </p:txBody>
        </p:sp>
        <p:grpSp>
          <p:nvGrpSpPr>
            <p:cNvPr id="207" name="Группа 206">
              <a:extLst>
                <a:ext uri="{FF2B5EF4-FFF2-40B4-BE49-F238E27FC236}">
                  <a16:creationId xmlns:a16="http://schemas.microsoft.com/office/drawing/2014/main" id="{C3CE2FAC-44A6-BDB9-9873-C20B803752C8}"/>
                </a:ext>
              </a:extLst>
            </p:cNvPr>
            <p:cNvGrpSpPr/>
            <p:nvPr/>
          </p:nvGrpSpPr>
          <p:grpSpPr>
            <a:xfrm>
              <a:off x="6281033" y="4320002"/>
              <a:ext cx="573775" cy="2080057"/>
              <a:chOff x="6281033" y="4320002"/>
              <a:chExt cx="573775" cy="2080057"/>
            </a:xfrm>
          </p:grpSpPr>
          <p:sp>
            <p:nvSpPr>
              <p:cNvPr id="140" name="Прямоугольник: скругленные углы 139">
                <a:extLst>
                  <a:ext uri="{FF2B5EF4-FFF2-40B4-BE49-F238E27FC236}">
                    <a16:creationId xmlns:a16="http://schemas.microsoft.com/office/drawing/2014/main" id="{0242C0F0-4AF4-A1AB-EE59-6C1C27C154EE}"/>
                  </a:ext>
                </a:extLst>
              </p:cNvPr>
              <p:cNvSpPr/>
              <p:nvPr/>
            </p:nvSpPr>
            <p:spPr>
              <a:xfrm>
                <a:off x="6330191" y="4901835"/>
                <a:ext cx="489397" cy="1050711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61382AA-73E2-D6E6-8713-4BF7A4F3A142}"/>
                  </a:ext>
                </a:extLst>
              </p:cNvPr>
              <p:cNvSpPr txBox="1"/>
              <p:nvPr/>
            </p:nvSpPr>
            <p:spPr>
              <a:xfrm>
                <a:off x="6281033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77B019C-3693-0D8B-1B39-D1972AE4CD51}"/>
                  </a:ext>
                </a:extLst>
              </p:cNvPr>
              <p:cNvSpPr txBox="1"/>
              <p:nvPr/>
            </p:nvSpPr>
            <p:spPr>
              <a:xfrm>
                <a:off x="6281033" y="43200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28,11</a:t>
                </a: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D6C144C-241C-61F8-BBB4-6CDCB62D0F71}"/>
                </a:ext>
              </a:extLst>
            </p:cNvPr>
            <p:cNvSpPr txBox="1"/>
            <p:nvPr/>
          </p:nvSpPr>
          <p:spPr>
            <a:xfrm>
              <a:off x="6956499" y="6061505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/>
                <a:t>2023</a:t>
              </a:r>
              <a:endParaRPr lang="en-US" dirty="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39B7210-CEB2-64DC-275A-0ABC02A61740}"/>
                </a:ext>
              </a:extLst>
            </p:cNvPr>
            <p:cNvSpPr txBox="1"/>
            <p:nvPr/>
          </p:nvSpPr>
          <p:spPr>
            <a:xfrm>
              <a:off x="6956499" y="4320002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>
                  <a:latin typeface="Montserrat SemiBold" pitchFamily="2" charset="-52"/>
                </a:rPr>
                <a:t>29,82</a:t>
              </a:r>
            </a:p>
          </p:txBody>
        </p:sp>
        <p:sp>
          <p:nvSpPr>
            <p:cNvPr id="160" name="Прямоугольник: скругленные углы 159">
              <a:extLst>
                <a:ext uri="{FF2B5EF4-FFF2-40B4-BE49-F238E27FC236}">
                  <a16:creationId xmlns:a16="http://schemas.microsoft.com/office/drawing/2014/main" id="{AB395ACB-6845-B0C6-E67F-C75B635E096B}"/>
                </a:ext>
              </a:extLst>
            </p:cNvPr>
            <p:cNvSpPr/>
            <p:nvPr/>
          </p:nvSpPr>
          <p:spPr>
            <a:xfrm>
              <a:off x="6998688" y="4832857"/>
              <a:ext cx="489397" cy="111969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F1E8408-EBE7-AEB9-977F-AED326D3D80A}"/>
                </a:ext>
              </a:extLst>
            </p:cNvPr>
            <p:cNvSpPr txBox="1"/>
            <p:nvPr/>
          </p:nvSpPr>
          <p:spPr>
            <a:xfrm>
              <a:off x="7584384" y="6061505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/>
                <a:t>2024</a:t>
              </a:r>
              <a:endParaRPr lang="en-US" dirty="0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2AAD721F-A054-88CB-C743-EA4666939BA7}"/>
                </a:ext>
              </a:extLst>
            </p:cNvPr>
            <p:cNvSpPr txBox="1"/>
            <p:nvPr/>
          </p:nvSpPr>
          <p:spPr>
            <a:xfrm>
              <a:off x="7530274" y="4320002"/>
              <a:ext cx="681996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>
                  <a:latin typeface="Montserrat SemiBold" pitchFamily="2" charset="-52"/>
                </a:rPr>
                <a:t>29,71</a:t>
              </a:r>
            </a:p>
          </p:txBody>
        </p:sp>
        <p:sp>
          <p:nvSpPr>
            <p:cNvPr id="164" name="Прямоугольник: скругленные углы 163">
              <a:extLst>
                <a:ext uri="{FF2B5EF4-FFF2-40B4-BE49-F238E27FC236}">
                  <a16:creationId xmlns:a16="http://schemas.microsoft.com/office/drawing/2014/main" id="{3A9EC968-50A4-A63E-303D-FA9F44927B2B}"/>
                </a:ext>
              </a:extLst>
            </p:cNvPr>
            <p:cNvSpPr/>
            <p:nvPr/>
          </p:nvSpPr>
          <p:spPr>
            <a:xfrm>
              <a:off x="7626573" y="4868903"/>
              <a:ext cx="489397" cy="1083644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8" name="Группа 207">
              <a:extLst>
                <a:ext uri="{FF2B5EF4-FFF2-40B4-BE49-F238E27FC236}">
                  <a16:creationId xmlns:a16="http://schemas.microsoft.com/office/drawing/2014/main" id="{800E357E-49E3-6B72-D277-F433BF822AE2}"/>
                </a:ext>
              </a:extLst>
            </p:cNvPr>
            <p:cNvGrpSpPr/>
            <p:nvPr/>
          </p:nvGrpSpPr>
          <p:grpSpPr>
            <a:xfrm>
              <a:off x="8202818" y="4320002"/>
              <a:ext cx="629207" cy="2080057"/>
              <a:chOff x="8202818" y="4320002"/>
              <a:chExt cx="629207" cy="2080057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0EA302E-0B0D-E5D0-767B-DEABCCD8FA1D}"/>
                  </a:ext>
                </a:extLst>
              </p:cNvPr>
              <p:cNvSpPr txBox="1"/>
              <p:nvPr/>
            </p:nvSpPr>
            <p:spPr>
              <a:xfrm>
                <a:off x="8242919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358BABA5-2CA8-7CE3-038D-1BCE75FF531F}"/>
                  </a:ext>
                </a:extLst>
              </p:cNvPr>
              <p:cNvSpPr txBox="1"/>
              <p:nvPr/>
            </p:nvSpPr>
            <p:spPr>
              <a:xfrm>
                <a:off x="8202818" y="4320002"/>
                <a:ext cx="629207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30,43</a:t>
                </a:r>
              </a:p>
            </p:txBody>
          </p:sp>
          <p:sp>
            <p:nvSpPr>
              <p:cNvPr id="168" name="Прямоугольник: скругленные углы 167">
                <a:extLst>
                  <a:ext uri="{FF2B5EF4-FFF2-40B4-BE49-F238E27FC236}">
                    <a16:creationId xmlns:a16="http://schemas.microsoft.com/office/drawing/2014/main" id="{9A2BA3F5-C190-5BA4-4E95-95ED317E17A1}"/>
                  </a:ext>
                </a:extLst>
              </p:cNvPr>
              <p:cNvSpPr/>
              <p:nvPr/>
            </p:nvSpPr>
            <p:spPr>
              <a:xfrm>
                <a:off x="8285108" y="4779377"/>
                <a:ext cx="489397" cy="117317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2D7642E-BB1E-4624-249C-CF2C70FE5C96}"/>
                </a:ext>
              </a:extLst>
            </p:cNvPr>
            <p:cNvSpPr txBox="1"/>
            <p:nvPr/>
          </p:nvSpPr>
          <p:spPr>
            <a:xfrm>
              <a:off x="9361101" y="2918794"/>
              <a:ext cx="1180421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М 25-44</a:t>
              </a:r>
            </a:p>
          </p:txBody>
        </p:sp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211612A3-DD5B-E0EB-9875-5B19FB2D2260}"/>
                </a:ext>
              </a:extLst>
            </p:cNvPr>
            <p:cNvGrpSpPr/>
            <p:nvPr/>
          </p:nvGrpSpPr>
          <p:grpSpPr>
            <a:xfrm>
              <a:off x="9146118" y="4559055"/>
              <a:ext cx="573775" cy="1841004"/>
              <a:chOff x="550863" y="4272854"/>
              <a:chExt cx="573775" cy="1841004"/>
            </a:xfrm>
          </p:grpSpPr>
          <p:sp>
            <p:nvSpPr>
              <p:cNvPr id="17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1D400C9F-B902-AFA5-4FC2-8FE8A5790384}"/>
                  </a:ext>
                </a:extLst>
              </p:cNvPr>
              <p:cNvSpPr/>
              <p:nvPr/>
            </p:nvSpPr>
            <p:spPr>
              <a:xfrm>
                <a:off x="600021" y="4649940"/>
                <a:ext cx="489397" cy="101640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B1FBBAA-7D63-E493-3302-46C30B1B2DC9}"/>
                  </a:ext>
                </a:extLst>
              </p:cNvPr>
              <p:cNvSpPr txBox="1"/>
              <p:nvPr/>
            </p:nvSpPr>
            <p:spPr>
              <a:xfrm>
                <a:off x="550863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F8B080B7-88F5-EC5E-BC7E-585FB34748A8}"/>
                  </a:ext>
                </a:extLst>
              </p:cNvPr>
              <p:cNvSpPr txBox="1"/>
              <p:nvPr/>
            </p:nvSpPr>
            <p:spPr>
              <a:xfrm>
                <a:off x="550863" y="427285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20,35</a:t>
                </a:r>
              </a:p>
            </p:txBody>
          </p:sp>
        </p:grp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51DC963A-B2D9-A8FB-6AB5-0650D145F69E}"/>
                </a:ext>
              </a:extLst>
            </p:cNvPr>
            <p:cNvGrpSpPr/>
            <p:nvPr/>
          </p:nvGrpSpPr>
          <p:grpSpPr>
            <a:xfrm>
              <a:off x="9821584" y="4559055"/>
              <a:ext cx="573775" cy="1841004"/>
              <a:chOff x="1150714" y="4272854"/>
              <a:chExt cx="573775" cy="1841004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AC282D8D-337E-73E5-9950-77C92A104E40}"/>
                  </a:ext>
                </a:extLst>
              </p:cNvPr>
              <p:cNvSpPr txBox="1"/>
              <p:nvPr/>
            </p:nvSpPr>
            <p:spPr>
              <a:xfrm>
                <a:off x="1150714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838A48DF-85C2-EFC7-174E-CBD82F8D2DDE}"/>
                  </a:ext>
                </a:extLst>
              </p:cNvPr>
              <p:cNvSpPr txBox="1"/>
              <p:nvPr/>
            </p:nvSpPr>
            <p:spPr>
              <a:xfrm>
                <a:off x="1150714" y="427285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20,26</a:t>
                </a:r>
              </a:p>
            </p:txBody>
          </p:sp>
          <p:sp>
            <p:nvSpPr>
              <p:cNvPr id="177" name="Прямоугольник: скругленные углы 176">
                <a:extLst>
                  <a:ext uri="{FF2B5EF4-FFF2-40B4-BE49-F238E27FC236}">
                    <a16:creationId xmlns:a16="http://schemas.microsoft.com/office/drawing/2014/main" id="{05B7E5C9-3DBB-BF06-706D-4C1E15E1B1BE}"/>
                  </a:ext>
                </a:extLst>
              </p:cNvPr>
              <p:cNvSpPr/>
              <p:nvPr/>
            </p:nvSpPr>
            <p:spPr>
              <a:xfrm>
                <a:off x="1192903" y="4694846"/>
                <a:ext cx="489397" cy="971499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8" name="Группа 177">
              <a:extLst>
                <a:ext uri="{FF2B5EF4-FFF2-40B4-BE49-F238E27FC236}">
                  <a16:creationId xmlns:a16="http://schemas.microsoft.com/office/drawing/2014/main" id="{4B45C922-59D5-E9F5-703D-04C9E8B731E8}"/>
                </a:ext>
              </a:extLst>
            </p:cNvPr>
            <p:cNvGrpSpPr/>
            <p:nvPr/>
          </p:nvGrpSpPr>
          <p:grpSpPr>
            <a:xfrm>
              <a:off x="10395359" y="4559055"/>
              <a:ext cx="681996" cy="1841004"/>
              <a:chOff x="1750565" y="4272854"/>
              <a:chExt cx="681996" cy="1841004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A69D192-D652-E857-B70E-553379CA8F39}"/>
                  </a:ext>
                </a:extLst>
              </p:cNvPr>
              <p:cNvSpPr txBox="1"/>
              <p:nvPr/>
            </p:nvSpPr>
            <p:spPr>
              <a:xfrm>
                <a:off x="1804675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8D0E93F-37DD-BF7F-00F5-CD3B764C4107}"/>
                  </a:ext>
                </a:extLst>
              </p:cNvPr>
              <p:cNvSpPr txBox="1"/>
              <p:nvPr/>
            </p:nvSpPr>
            <p:spPr>
              <a:xfrm>
                <a:off x="1750565" y="4272854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20,16</a:t>
                </a:r>
              </a:p>
            </p:txBody>
          </p:sp>
          <p:sp>
            <p:nvSpPr>
              <p:cNvPr id="181" name="Прямоугольник: скругленные углы 180">
                <a:extLst>
                  <a:ext uri="{FF2B5EF4-FFF2-40B4-BE49-F238E27FC236}">
                    <a16:creationId xmlns:a16="http://schemas.microsoft.com/office/drawing/2014/main" id="{F7D522BF-50E5-FCDE-5AB4-D6DC8AAC6AF1}"/>
                  </a:ext>
                </a:extLst>
              </p:cNvPr>
              <p:cNvSpPr/>
              <p:nvPr/>
            </p:nvSpPr>
            <p:spPr>
              <a:xfrm>
                <a:off x="1846864" y="4729352"/>
                <a:ext cx="489397" cy="93699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82" name="Группа 181">
              <a:extLst>
                <a:ext uri="{FF2B5EF4-FFF2-40B4-BE49-F238E27FC236}">
                  <a16:creationId xmlns:a16="http://schemas.microsoft.com/office/drawing/2014/main" id="{EA7BA5D7-6FA9-7BC0-BAE8-168EAF84F298}"/>
                </a:ext>
              </a:extLst>
            </p:cNvPr>
            <p:cNvGrpSpPr/>
            <p:nvPr/>
          </p:nvGrpSpPr>
          <p:grpSpPr>
            <a:xfrm>
              <a:off x="11053893" y="4559055"/>
              <a:ext cx="681996" cy="1841004"/>
              <a:chOff x="2458638" y="4272854"/>
              <a:chExt cx="681996" cy="1841004"/>
            </a:xfrm>
          </p:grpSpPr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C35EDB5-A777-FAAA-9A8C-6AD5CDBDDF91}"/>
                  </a:ext>
                </a:extLst>
              </p:cNvPr>
              <p:cNvSpPr txBox="1"/>
              <p:nvPr/>
            </p:nvSpPr>
            <p:spPr>
              <a:xfrm>
                <a:off x="2512749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6D95CC66-61FE-FF4C-AC57-B4AEB12C2F04}"/>
                  </a:ext>
                </a:extLst>
              </p:cNvPr>
              <p:cNvSpPr txBox="1"/>
              <p:nvPr/>
            </p:nvSpPr>
            <p:spPr>
              <a:xfrm>
                <a:off x="2458638" y="4272854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20,00</a:t>
                </a:r>
              </a:p>
            </p:txBody>
          </p:sp>
          <p:sp>
            <p:nvSpPr>
              <p:cNvPr id="185" name="Прямоугольник: скругленные углы 184">
                <a:extLst>
                  <a:ext uri="{FF2B5EF4-FFF2-40B4-BE49-F238E27FC236}">
                    <a16:creationId xmlns:a16="http://schemas.microsoft.com/office/drawing/2014/main" id="{1BA4FA98-F566-E304-9F48-ED8935272978}"/>
                  </a:ext>
                </a:extLst>
              </p:cNvPr>
              <p:cNvSpPr/>
              <p:nvPr/>
            </p:nvSpPr>
            <p:spPr>
              <a:xfrm>
                <a:off x="2554938" y="4763857"/>
                <a:ext cx="489397" cy="902488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2" name="Прямоугольник: скругленные углы 191">
              <a:extLst>
                <a:ext uri="{FF2B5EF4-FFF2-40B4-BE49-F238E27FC236}">
                  <a16:creationId xmlns:a16="http://schemas.microsoft.com/office/drawing/2014/main" id="{30D78272-AE53-0ABC-FF83-89D880ABA659}"/>
                </a:ext>
              </a:extLst>
            </p:cNvPr>
            <p:cNvSpPr/>
            <p:nvPr/>
          </p:nvSpPr>
          <p:spPr>
            <a:xfrm>
              <a:off x="3461818" y="2847350"/>
              <a:ext cx="1496261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Прямоугольник: скругленные углы 192">
              <a:extLst>
                <a:ext uri="{FF2B5EF4-FFF2-40B4-BE49-F238E27FC236}">
                  <a16:creationId xmlns:a16="http://schemas.microsoft.com/office/drawing/2014/main" id="{1161BB65-23D9-3438-7A42-7C271FFD9F65}"/>
                </a:ext>
              </a:extLst>
            </p:cNvPr>
            <p:cNvSpPr/>
            <p:nvPr/>
          </p:nvSpPr>
          <p:spPr>
            <a:xfrm>
              <a:off x="6328548" y="2847350"/>
              <a:ext cx="1159538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Прямоугольник: скругленные углы 193">
              <a:extLst>
                <a:ext uri="{FF2B5EF4-FFF2-40B4-BE49-F238E27FC236}">
                  <a16:creationId xmlns:a16="http://schemas.microsoft.com/office/drawing/2014/main" id="{94657328-7D5C-93AC-4BDE-568870ED77D3}"/>
                </a:ext>
              </a:extLst>
            </p:cNvPr>
            <p:cNvSpPr/>
            <p:nvPr/>
          </p:nvSpPr>
          <p:spPr>
            <a:xfrm>
              <a:off x="9193631" y="2847350"/>
              <a:ext cx="1486205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8" name="Прямая соединительная линия 197">
              <a:extLst>
                <a:ext uri="{FF2B5EF4-FFF2-40B4-BE49-F238E27FC236}">
                  <a16:creationId xmlns:a16="http://schemas.microsoft.com/office/drawing/2014/main" id="{28D43CFD-EAB5-A835-685D-17752C13448A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91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>
              <a:extLst>
                <a:ext uri="{FF2B5EF4-FFF2-40B4-BE49-F238E27FC236}">
                  <a16:creationId xmlns:a16="http://schemas.microsoft.com/office/drawing/2014/main" id="{B7598242-0F7D-F480-2FE3-7A2937562487}"/>
                </a:ext>
              </a:extLst>
            </p:cNvPr>
            <p:cNvCxnSpPr>
              <a:cxnSpLocks/>
            </p:cNvCxnSpPr>
            <p:nvPr/>
          </p:nvCxnSpPr>
          <p:spPr>
            <a:xfrm>
              <a:off x="6143376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id="{D3DCBE28-4280-BF2C-54C6-1ABC744FB7C3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06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C44F82B1-251E-B0DD-5E9B-D3F31C6ABBB9}"/>
              </a:ext>
            </a:extLst>
          </p:cNvPr>
          <p:cNvSpPr txBox="1"/>
          <p:nvPr/>
        </p:nvSpPr>
        <p:spPr>
          <a:xfrm>
            <a:off x="550863" y="6308725"/>
            <a:ext cx="5728263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effectLst/>
                <a:latin typeface="Montserrat" pitchFamily="2" charset="0"/>
              </a:defRPr>
            </a:lvl1pPr>
          </a:lstStyle>
          <a:p>
            <a:r>
              <a:rPr lang="ru-RU" sz="1200" dirty="0"/>
              <a:t>Источник: </a:t>
            </a:r>
            <a:r>
              <a:rPr lang="en-US" sz="1200" dirty="0" err="1"/>
              <a:t>Mediascope</a:t>
            </a:r>
            <a:r>
              <a:rPr lang="en-US" sz="1200" dirty="0"/>
              <a:t> Cross-Web, </a:t>
            </a:r>
            <a:r>
              <a:rPr lang="ru-RU" sz="1200" dirty="0"/>
              <a:t>Россия 0+, 2022 – </a:t>
            </a:r>
            <a:r>
              <a:rPr lang="en-US" sz="1200" dirty="0"/>
              <a:t>Q1’2025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91FBE-6093-322F-5EAA-6C67345B618C}"/>
              </a:ext>
            </a:extLst>
          </p:cNvPr>
          <p:cNvSpPr txBox="1"/>
          <p:nvPr/>
        </p:nvSpPr>
        <p:spPr>
          <a:xfrm>
            <a:off x="552968" y="-1423383"/>
            <a:ext cx="9363542" cy="10895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-52"/>
              </a:rPr>
              <a:t>Аудитория сокращается, </a:t>
            </a:r>
            <a:r>
              <a:rPr lang="ru-RU" sz="3600" b="1" dirty="0" err="1">
                <a:latin typeface="Montserrat" pitchFamily="2" charset="-52"/>
              </a:rPr>
              <a:t>медиадавление</a:t>
            </a:r>
            <a:r>
              <a:rPr lang="ru-RU" sz="3600" b="1" dirty="0">
                <a:latin typeface="Montserrat" pitchFamily="2" charset="-52"/>
              </a:rPr>
              <a:t> растет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822F5894-6A68-1CEA-680D-37406D990832}"/>
              </a:ext>
            </a:extLst>
          </p:cNvPr>
          <p:cNvGrpSpPr/>
          <p:nvPr/>
        </p:nvGrpSpPr>
        <p:grpSpPr>
          <a:xfrm>
            <a:off x="12932526" y="1747690"/>
            <a:ext cx="5346796" cy="1854176"/>
            <a:chOff x="6096000" y="2261250"/>
            <a:chExt cx="5346796" cy="1854176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4281C0C0-576E-AABF-251A-9B83B9644C00}"/>
                </a:ext>
              </a:extLst>
            </p:cNvPr>
            <p:cNvGrpSpPr/>
            <p:nvPr/>
          </p:nvGrpSpPr>
          <p:grpSpPr>
            <a:xfrm>
              <a:off x="6096000" y="2776861"/>
              <a:ext cx="2648110" cy="1338565"/>
              <a:chOff x="548252" y="3951454"/>
              <a:chExt cx="2648110" cy="1338565"/>
            </a:xfrm>
          </p:grpSpPr>
          <p:sp>
            <p:nvSpPr>
              <p:cNvPr id="62" name="Прямоугольник: скругленные углы 133">
                <a:extLst>
                  <a:ext uri="{FF2B5EF4-FFF2-40B4-BE49-F238E27FC236}">
                    <a16:creationId xmlns:a16="http://schemas.microsoft.com/office/drawing/2014/main" id="{6720549B-6CDE-D146-FC74-899BCA91846E}"/>
                  </a:ext>
                </a:extLst>
              </p:cNvPr>
              <p:cNvSpPr/>
              <p:nvPr/>
            </p:nvSpPr>
            <p:spPr>
              <a:xfrm>
                <a:off x="548252" y="3951454"/>
                <a:ext cx="2648110" cy="1338565"/>
              </a:xfrm>
              <a:prstGeom prst="roundRect">
                <a:avLst>
                  <a:gd name="adj" fmla="val 7103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E70327F-9730-B032-A898-120260FAD4F2}"/>
                  </a:ext>
                </a:extLst>
              </p:cNvPr>
              <p:cNvSpPr txBox="1"/>
              <p:nvPr/>
            </p:nvSpPr>
            <p:spPr>
              <a:xfrm>
                <a:off x="690229" y="4037719"/>
                <a:ext cx="2111798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en-US" dirty="0" err="1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Videonetwork</a:t>
                </a:r>
                <a:r>
                  <a:rPr lang="en-US" dirty="0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 Flex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D889919-13A4-57DE-979D-A1E8D860024B}"/>
                  </a:ext>
                </a:extLst>
              </p:cNvPr>
              <p:cNvSpPr txBox="1"/>
              <p:nvPr/>
            </p:nvSpPr>
            <p:spPr>
              <a:xfrm>
                <a:off x="702037" y="4495867"/>
                <a:ext cx="825495" cy="707886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100000"/>
                  </a:lnSpc>
                  <a:defRPr sz="4000">
                    <a:solidFill>
                      <a:schemeClr val="bg1"/>
                    </a:solidFill>
                    <a:effectLst/>
                    <a:latin typeface="Montserrat ExtraBold" pitchFamily="2" charset="-52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64</a:t>
                </a:r>
              </a:p>
            </p:txBody>
          </p:sp>
          <p:cxnSp>
            <p:nvCxnSpPr>
              <p:cNvPr id="65" name="Прямая со стрелкой 64">
                <a:extLst>
                  <a:ext uri="{FF2B5EF4-FFF2-40B4-BE49-F238E27FC236}">
                    <a16:creationId xmlns:a16="http://schemas.microsoft.com/office/drawing/2014/main" id="{E4323605-7DAC-2F53-06F4-8B7DFB2CD657}"/>
                  </a:ext>
                </a:extLst>
              </p:cNvPr>
              <p:cNvCxnSpPr/>
              <p:nvPr/>
            </p:nvCxnSpPr>
            <p:spPr>
              <a:xfrm flipV="1">
                <a:off x="1578108" y="4619562"/>
                <a:ext cx="0" cy="391885"/>
              </a:xfrm>
              <a:prstGeom prst="straightConnector1">
                <a:avLst/>
              </a:prstGeom>
              <a:ln w="25400" cap="rnd">
                <a:solidFill>
                  <a:srgbClr val="3EA958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6D69AD5-F630-900B-920F-1BC50325E57F}"/>
                  </a:ext>
                </a:extLst>
              </p:cNvPr>
              <p:cNvSpPr txBox="1"/>
              <p:nvPr/>
            </p:nvSpPr>
            <p:spPr>
              <a:xfrm>
                <a:off x="1681317" y="4786046"/>
                <a:ext cx="133856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2024 </a:t>
                </a:r>
                <a:r>
                  <a:rPr lang="en-US" dirty="0">
                    <a:sym typeface="Proxima Nova"/>
                  </a:rPr>
                  <a:t>vs 2023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211200-0DA9-8EBC-67B1-90C78F692838}"/>
                </a:ext>
              </a:extLst>
            </p:cNvPr>
            <p:cNvSpPr txBox="1"/>
            <p:nvPr/>
          </p:nvSpPr>
          <p:spPr>
            <a:xfrm>
              <a:off x="6118194" y="2261250"/>
              <a:ext cx="4929586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sz="2000" dirty="0">
                  <a:sym typeface="Proxima Nova"/>
                </a:rPr>
                <a:t>Динамика прироста инвентаря </a:t>
              </a:r>
              <a:r>
                <a:rPr lang="en-US" sz="2000" dirty="0">
                  <a:sym typeface="Proxima Nova"/>
                </a:rPr>
                <a:t>YoY </a:t>
              </a: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9A994EF8-D60F-3BEF-A853-09086DA185CD}"/>
                </a:ext>
              </a:extLst>
            </p:cNvPr>
            <p:cNvGrpSpPr/>
            <p:nvPr/>
          </p:nvGrpSpPr>
          <p:grpSpPr>
            <a:xfrm>
              <a:off x="8794686" y="2776861"/>
              <a:ext cx="2648110" cy="1338565"/>
              <a:chOff x="3322275" y="3951454"/>
              <a:chExt cx="2648110" cy="1338565"/>
            </a:xfrm>
          </p:grpSpPr>
          <p:sp>
            <p:nvSpPr>
              <p:cNvPr id="57" name="Прямоугольник: скругленные углы 128">
                <a:extLst>
                  <a:ext uri="{FF2B5EF4-FFF2-40B4-BE49-F238E27FC236}">
                    <a16:creationId xmlns:a16="http://schemas.microsoft.com/office/drawing/2014/main" id="{548B307B-FE0C-0D5E-1ABE-DE18A8279A88}"/>
                  </a:ext>
                </a:extLst>
              </p:cNvPr>
              <p:cNvSpPr/>
              <p:nvPr/>
            </p:nvSpPr>
            <p:spPr>
              <a:xfrm>
                <a:off x="3322275" y="3951454"/>
                <a:ext cx="2648110" cy="1338565"/>
              </a:xfrm>
              <a:prstGeom prst="roundRect">
                <a:avLst>
                  <a:gd name="adj" fmla="val 7103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80F9AB-5621-555C-C761-5E4118A52594}"/>
                  </a:ext>
                </a:extLst>
              </p:cNvPr>
              <p:cNvSpPr txBox="1"/>
              <p:nvPr/>
            </p:nvSpPr>
            <p:spPr>
              <a:xfrm>
                <a:off x="3464252" y="4037719"/>
                <a:ext cx="2111798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en-US" dirty="0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Online TV 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863663E-EFFF-E955-729F-E2CB44BB272A}"/>
                  </a:ext>
                </a:extLst>
              </p:cNvPr>
              <p:cNvSpPr txBox="1"/>
              <p:nvPr/>
            </p:nvSpPr>
            <p:spPr>
              <a:xfrm>
                <a:off x="3476060" y="4495867"/>
                <a:ext cx="825495" cy="707886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100000"/>
                  </a:lnSpc>
                  <a:defRPr sz="4000">
                    <a:solidFill>
                      <a:schemeClr val="bg1"/>
                    </a:solidFill>
                    <a:effectLst/>
                    <a:latin typeface="Montserrat ExtraBold" pitchFamily="2" charset="-52"/>
                  </a:defRPr>
                </a:lvl1pPr>
              </a:lstStyle>
              <a:p>
                <a:r>
                  <a:rPr lang="en-US" dirty="0">
                    <a:sym typeface="Proxima Nova"/>
                  </a:rPr>
                  <a:t>72</a:t>
                </a:r>
                <a:endParaRPr lang="ru-RU" dirty="0">
                  <a:sym typeface="Proxima Nova"/>
                </a:endParaRPr>
              </a:p>
            </p:txBody>
          </p:sp>
          <p:cxnSp>
            <p:nvCxnSpPr>
              <p:cNvPr id="60" name="Прямая со стрелкой 59">
                <a:extLst>
                  <a:ext uri="{FF2B5EF4-FFF2-40B4-BE49-F238E27FC236}">
                    <a16:creationId xmlns:a16="http://schemas.microsoft.com/office/drawing/2014/main" id="{4D5AB103-C9C0-BC52-4D13-D885986CEC0B}"/>
                  </a:ext>
                </a:extLst>
              </p:cNvPr>
              <p:cNvCxnSpPr/>
              <p:nvPr/>
            </p:nvCxnSpPr>
            <p:spPr>
              <a:xfrm flipV="1">
                <a:off x="4352131" y="4619562"/>
                <a:ext cx="0" cy="391885"/>
              </a:xfrm>
              <a:prstGeom prst="straightConnector1">
                <a:avLst/>
              </a:prstGeom>
              <a:ln w="25400" cap="rnd">
                <a:solidFill>
                  <a:srgbClr val="3EA958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7D91E6C-DCE1-9AD6-D0B7-E53868428418}"/>
                  </a:ext>
                </a:extLst>
              </p:cNvPr>
              <p:cNvSpPr txBox="1"/>
              <p:nvPr/>
            </p:nvSpPr>
            <p:spPr>
              <a:xfrm>
                <a:off x="4455340" y="4786046"/>
                <a:ext cx="133856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2024 </a:t>
                </a:r>
                <a:r>
                  <a:rPr lang="en-US" dirty="0">
                    <a:sym typeface="Proxima Nova"/>
                  </a:rPr>
                  <a:t>vs 2023</a:t>
                </a:r>
              </a:p>
            </p:txBody>
          </p:sp>
        </p:grp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2650FBE-57A1-0E0B-DE8D-1D0A16FB4941}"/>
              </a:ext>
            </a:extLst>
          </p:cNvPr>
          <p:cNvGrpSpPr/>
          <p:nvPr/>
        </p:nvGrpSpPr>
        <p:grpSpPr>
          <a:xfrm>
            <a:off x="-5494296" y="1842655"/>
            <a:ext cx="4403097" cy="4468759"/>
            <a:chOff x="547275" y="2133600"/>
            <a:chExt cx="4403097" cy="4177814"/>
          </a:xfrm>
        </p:grpSpPr>
        <p:sp>
          <p:nvSpPr>
            <p:cNvPr id="68" name="Прямоугольник: скругленные углы 86">
              <a:extLst>
                <a:ext uri="{FF2B5EF4-FFF2-40B4-BE49-F238E27FC236}">
                  <a16:creationId xmlns:a16="http://schemas.microsoft.com/office/drawing/2014/main" id="{D5376A4A-8293-1830-0809-A2941B1D75F9}"/>
                </a:ext>
              </a:extLst>
            </p:cNvPr>
            <p:cNvSpPr/>
            <p:nvPr/>
          </p:nvSpPr>
          <p:spPr>
            <a:xfrm>
              <a:off x="547275" y="2133600"/>
              <a:ext cx="4403097" cy="4177814"/>
            </a:xfrm>
            <a:prstGeom prst="roundRect">
              <a:avLst>
                <a:gd name="adj" fmla="val 6758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D894B52-6404-CE94-098B-DECDB26B8C3D}"/>
                </a:ext>
              </a:extLst>
            </p:cNvPr>
            <p:cNvSpPr txBox="1"/>
            <p:nvPr/>
          </p:nvSpPr>
          <p:spPr>
            <a:xfrm>
              <a:off x="831762" y="3795496"/>
              <a:ext cx="3028330" cy="83099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r>
                <a:rPr lang="ru-RU" dirty="0">
                  <a:sym typeface="Proxima Nova"/>
                </a:rPr>
                <a:t>Прирост объема рекламных показов 2024 </a:t>
              </a:r>
              <a:r>
                <a:rPr lang="en-US" dirty="0">
                  <a:sym typeface="Proxima Nova"/>
                </a:rPr>
                <a:t>Vs 2023 </a:t>
              </a:r>
              <a:r>
                <a:rPr lang="ru-RU" dirty="0">
                  <a:sym typeface="Proxima Nova"/>
                </a:rPr>
                <a:t>по данным </a:t>
              </a:r>
              <a:r>
                <a:rPr lang="en-US" dirty="0" err="1">
                  <a:sym typeface="Proxima Nova"/>
                </a:rPr>
                <a:t>AdRiver</a:t>
              </a:r>
              <a:endParaRPr lang="en-US" dirty="0">
                <a:sym typeface="Proxima Nova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7060EA-7151-0604-4483-911D63B1AAF5}"/>
                </a:ext>
              </a:extLst>
            </p:cNvPr>
            <p:cNvSpPr txBox="1"/>
            <p:nvPr/>
          </p:nvSpPr>
          <p:spPr>
            <a:xfrm>
              <a:off x="863429" y="2281985"/>
              <a:ext cx="3046419" cy="132343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5000">
                  <a:solidFill>
                    <a:schemeClr val="bg1"/>
                  </a:solidFill>
                  <a:effectLst/>
                  <a:latin typeface="Montserrat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8000" b="1" dirty="0">
                  <a:sym typeface="Proxima Nova"/>
                </a:rPr>
                <a:t>14.8%</a:t>
              </a:r>
            </a:p>
          </p:txBody>
        </p: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DDFC53AD-C030-87AB-CE01-FDB593BAABC9}"/>
                </a:ext>
              </a:extLst>
            </p:cNvPr>
            <p:cNvCxnSpPr>
              <a:cxnSpLocks/>
            </p:cNvCxnSpPr>
            <p:nvPr/>
          </p:nvCxnSpPr>
          <p:spPr>
            <a:xfrm>
              <a:off x="855630" y="3689019"/>
              <a:ext cx="3075940" cy="0"/>
            </a:xfrm>
            <a:prstGeom prst="line">
              <a:avLst/>
            </a:prstGeom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Рисунок 71" descr="Изображение выглядит как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821E0B-7D91-5E93-1498-CAA9CD8ED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4582">
            <a:off x="3477499" y="6946374"/>
            <a:ext cx="3277187" cy="5846898"/>
          </a:xfrm>
          <a:prstGeom prst="rect">
            <a:avLst/>
          </a:prstGeom>
          <a:effectLst>
            <a:outerShdw blurRad="635000" dist="596900" dir="8100000" algn="tr" rotWithShape="0">
              <a:prstClr val="black">
                <a:alpha val="60000"/>
              </a:prstClr>
            </a:outerShdw>
          </a:effectLst>
        </p:spPr>
      </p:pic>
      <p:graphicFrame>
        <p:nvGraphicFramePr>
          <p:cNvPr id="73" name="Диаграмма 72">
            <a:extLst>
              <a:ext uri="{FF2B5EF4-FFF2-40B4-BE49-F238E27FC236}">
                <a16:creationId xmlns:a16="http://schemas.microsoft.com/office/drawing/2014/main" id="{D67152B8-2E71-59CF-40E2-4B4D02912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971540"/>
              </p:ext>
            </p:extLst>
          </p:nvPr>
        </p:nvGraphicFramePr>
        <p:xfrm>
          <a:off x="6317672" y="7422078"/>
          <a:ext cx="5500255" cy="288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2161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50001-2DAF-9980-C3FB-53CD4F5E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526605B0-5C0D-8090-ACDA-084E9DEEE48D}"/>
              </a:ext>
            </a:extLst>
          </p:cNvPr>
          <p:cNvGrpSpPr/>
          <p:nvPr/>
        </p:nvGrpSpPr>
        <p:grpSpPr>
          <a:xfrm>
            <a:off x="550863" y="7700610"/>
            <a:ext cx="11185026" cy="3626379"/>
            <a:chOff x="550863" y="2773680"/>
            <a:chExt cx="11185026" cy="3626379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6F40A73E-1F10-4002-638E-C5633F913D04}"/>
                </a:ext>
              </a:extLst>
            </p:cNvPr>
            <p:cNvGrpSpPr/>
            <p:nvPr/>
          </p:nvGrpSpPr>
          <p:grpSpPr>
            <a:xfrm>
              <a:off x="555401" y="2847350"/>
              <a:ext cx="1114904" cy="573775"/>
              <a:chOff x="555401" y="2847350"/>
              <a:chExt cx="1114904" cy="573775"/>
            </a:xfrm>
          </p:grpSpPr>
          <p:sp>
            <p:nvSpPr>
              <p:cNvPr id="271" name="Прямоугольник: скругленные углы 194">
                <a:extLst>
                  <a:ext uri="{FF2B5EF4-FFF2-40B4-BE49-F238E27FC236}">
                    <a16:creationId xmlns:a16="http://schemas.microsoft.com/office/drawing/2014/main" id="{97853339-E186-19EE-1491-C05271EFE9B9}"/>
                  </a:ext>
                </a:extLst>
              </p:cNvPr>
              <p:cNvSpPr/>
              <p:nvPr/>
            </p:nvSpPr>
            <p:spPr>
              <a:xfrm>
                <a:off x="555401" y="2847350"/>
                <a:ext cx="1114904" cy="573775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A99E2472-3102-9E14-71CC-080B6E6232BA}"/>
                  </a:ext>
                </a:extLst>
              </p:cNvPr>
              <p:cNvSpPr txBox="1"/>
              <p:nvPr/>
            </p:nvSpPr>
            <p:spPr>
              <a:xfrm>
                <a:off x="701439" y="2918794"/>
                <a:ext cx="920965" cy="430887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2200">
                    <a:solidFill>
                      <a:schemeClr val="bg1"/>
                    </a:solidFill>
                    <a:effectLst/>
                    <a:latin typeface="Montserrat SemiBold" pitchFamily="2" charset="-52"/>
                  </a:defRPr>
                </a:lvl1pPr>
              </a:lstStyle>
              <a:p>
                <a:r>
                  <a:rPr lang="ru-RU" dirty="0"/>
                  <a:t>18-45</a:t>
                </a:r>
              </a:p>
            </p:txBody>
          </p:sp>
        </p:grp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337E4F36-DF87-0697-F81E-78BFB672044E}"/>
                </a:ext>
              </a:extLst>
            </p:cNvPr>
            <p:cNvGrpSpPr/>
            <p:nvPr/>
          </p:nvGrpSpPr>
          <p:grpSpPr>
            <a:xfrm>
              <a:off x="550863" y="3619603"/>
              <a:ext cx="573775" cy="2780456"/>
              <a:chOff x="550863" y="3333402"/>
              <a:chExt cx="573775" cy="2780456"/>
            </a:xfrm>
          </p:grpSpPr>
          <p:sp>
            <p:nvSpPr>
              <p:cNvPr id="268" name="Прямоугольник: скругленные углы 39">
                <a:extLst>
                  <a:ext uri="{FF2B5EF4-FFF2-40B4-BE49-F238E27FC236}">
                    <a16:creationId xmlns:a16="http://schemas.microsoft.com/office/drawing/2014/main" id="{06191FF7-CC31-BE2F-FDA0-48F3E1CCEE95}"/>
                  </a:ext>
                </a:extLst>
              </p:cNvPr>
              <p:cNvSpPr/>
              <p:nvPr/>
            </p:nvSpPr>
            <p:spPr>
              <a:xfrm>
                <a:off x="600021" y="3780914"/>
                <a:ext cx="489397" cy="1885432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73A9A450-06FD-8757-DC96-5621EE3672ED}"/>
                  </a:ext>
                </a:extLst>
              </p:cNvPr>
              <p:cNvSpPr txBox="1"/>
              <p:nvPr/>
            </p:nvSpPr>
            <p:spPr>
              <a:xfrm>
                <a:off x="550863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F8DFBBF9-A11E-83BF-8E56-313A3C95425A}"/>
                  </a:ext>
                </a:extLst>
              </p:cNvPr>
              <p:cNvSpPr txBox="1"/>
              <p:nvPr/>
            </p:nvSpPr>
            <p:spPr>
              <a:xfrm>
                <a:off x="550863" y="33334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53,81</a:t>
                </a:r>
                <a:endParaRPr lang="en-US" dirty="0">
                  <a:latin typeface="Montserrat SemiBold" pitchFamily="2" charset="-52"/>
                </a:endParaRPr>
              </a:p>
            </p:txBody>
          </p:sp>
        </p:grpSp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A786B76D-13CC-4B91-0017-B0FAD2B002DF}"/>
                </a:ext>
              </a:extLst>
            </p:cNvPr>
            <p:cNvGrpSpPr/>
            <p:nvPr/>
          </p:nvGrpSpPr>
          <p:grpSpPr>
            <a:xfrm>
              <a:off x="1226329" y="3619603"/>
              <a:ext cx="573775" cy="2780456"/>
              <a:chOff x="1150714" y="3333402"/>
              <a:chExt cx="573775" cy="2780456"/>
            </a:xfrm>
          </p:grpSpPr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01FC5FFA-61BC-BFC1-2BCF-0104B39E04A5}"/>
                  </a:ext>
                </a:extLst>
              </p:cNvPr>
              <p:cNvSpPr txBox="1"/>
              <p:nvPr/>
            </p:nvSpPr>
            <p:spPr>
              <a:xfrm>
                <a:off x="1150714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9438B27D-0585-5A80-0A4F-DF6825960A00}"/>
                  </a:ext>
                </a:extLst>
              </p:cNvPr>
              <p:cNvSpPr txBox="1"/>
              <p:nvPr/>
            </p:nvSpPr>
            <p:spPr>
              <a:xfrm>
                <a:off x="1150714" y="33334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53,14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267" name="Прямоугольник: скругленные углы 40">
                <a:extLst>
                  <a:ext uri="{FF2B5EF4-FFF2-40B4-BE49-F238E27FC236}">
                    <a16:creationId xmlns:a16="http://schemas.microsoft.com/office/drawing/2014/main" id="{812AE72E-28DD-97FD-9CAB-5416F489AD3A}"/>
                  </a:ext>
                </a:extLst>
              </p:cNvPr>
              <p:cNvSpPr/>
              <p:nvPr/>
            </p:nvSpPr>
            <p:spPr>
              <a:xfrm>
                <a:off x="1192903" y="3823578"/>
                <a:ext cx="489397" cy="1842768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32DA2727-BC56-4AD1-1DD9-0CBC2DD99BB3}"/>
                </a:ext>
              </a:extLst>
            </p:cNvPr>
            <p:cNvGrpSpPr/>
            <p:nvPr/>
          </p:nvGrpSpPr>
          <p:grpSpPr>
            <a:xfrm>
              <a:off x="1800104" y="3619603"/>
              <a:ext cx="681996" cy="2780456"/>
              <a:chOff x="1750565" y="3333402"/>
              <a:chExt cx="681996" cy="2780456"/>
            </a:xfrm>
          </p:grpSpPr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F73D593C-B733-4E6D-1ECB-B59DA6254F71}"/>
                  </a:ext>
                </a:extLst>
              </p:cNvPr>
              <p:cNvSpPr txBox="1"/>
              <p:nvPr/>
            </p:nvSpPr>
            <p:spPr>
              <a:xfrm>
                <a:off x="1804675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69D3F27E-D6E1-0391-895D-277A1F19B78A}"/>
                  </a:ext>
                </a:extLst>
              </p:cNvPr>
              <p:cNvSpPr txBox="1"/>
              <p:nvPr/>
            </p:nvSpPr>
            <p:spPr>
              <a:xfrm>
                <a:off x="1750565" y="3333402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53,86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264" name="Прямоугольник: скругленные углы 44">
                <a:extLst>
                  <a:ext uri="{FF2B5EF4-FFF2-40B4-BE49-F238E27FC236}">
                    <a16:creationId xmlns:a16="http://schemas.microsoft.com/office/drawing/2014/main" id="{74F5967B-5C68-84E2-B513-5A11FFEFB4E3}"/>
                  </a:ext>
                </a:extLst>
              </p:cNvPr>
              <p:cNvSpPr/>
              <p:nvPr/>
            </p:nvSpPr>
            <p:spPr>
              <a:xfrm>
                <a:off x="1846864" y="3711435"/>
                <a:ext cx="489397" cy="1954911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id="{FA7F1A07-468E-1D8F-9A88-D058647E55AD}"/>
                </a:ext>
              </a:extLst>
            </p:cNvPr>
            <p:cNvGrpSpPr/>
            <p:nvPr/>
          </p:nvGrpSpPr>
          <p:grpSpPr>
            <a:xfrm>
              <a:off x="2458638" y="3619603"/>
              <a:ext cx="681996" cy="2780456"/>
              <a:chOff x="2458638" y="3333402"/>
              <a:chExt cx="681996" cy="2780456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66261B8C-C2F4-62CD-5B5C-C2D3DDD2240D}"/>
                  </a:ext>
                </a:extLst>
              </p:cNvPr>
              <p:cNvSpPr txBox="1"/>
              <p:nvPr/>
            </p:nvSpPr>
            <p:spPr>
              <a:xfrm>
                <a:off x="2512749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D3AFCF2E-238C-CB3A-097D-3753C1722F16}"/>
                  </a:ext>
                </a:extLst>
              </p:cNvPr>
              <p:cNvSpPr txBox="1"/>
              <p:nvPr/>
            </p:nvSpPr>
            <p:spPr>
              <a:xfrm>
                <a:off x="2458638" y="3333402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53,76</a:t>
                </a:r>
                <a:endParaRPr lang="en-US" dirty="0">
                  <a:latin typeface="Montserrat SemiBold" pitchFamily="2" charset="-52"/>
                </a:endParaRPr>
              </a:p>
            </p:txBody>
          </p:sp>
          <p:sp>
            <p:nvSpPr>
              <p:cNvPr id="261" name="Прямоугольник: скругленные углы 45">
                <a:extLst>
                  <a:ext uri="{FF2B5EF4-FFF2-40B4-BE49-F238E27FC236}">
                    <a16:creationId xmlns:a16="http://schemas.microsoft.com/office/drawing/2014/main" id="{08A321C3-3FEE-64DE-9DA3-79E6735093D9}"/>
                  </a:ext>
                </a:extLst>
              </p:cNvPr>
              <p:cNvSpPr/>
              <p:nvPr/>
            </p:nvSpPr>
            <p:spPr>
              <a:xfrm>
                <a:off x="2554938" y="3797698"/>
                <a:ext cx="489397" cy="1868647"/>
              </a:xfrm>
              <a:prstGeom prst="roundRect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FBF614C-A7A3-8DC7-35AB-2C243A492340}"/>
                </a:ext>
              </a:extLst>
            </p:cNvPr>
            <p:cNvSpPr txBox="1"/>
            <p:nvPr/>
          </p:nvSpPr>
          <p:spPr>
            <a:xfrm>
              <a:off x="3613618" y="2918794"/>
              <a:ext cx="1192661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Ж 25-45</a:t>
              </a:r>
            </a:p>
          </p:txBody>
        </p:sp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4223A445-391D-BBE1-9455-02AE654C5F75}"/>
                </a:ext>
              </a:extLst>
            </p:cNvPr>
            <p:cNvGrpSpPr/>
            <p:nvPr/>
          </p:nvGrpSpPr>
          <p:grpSpPr>
            <a:xfrm>
              <a:off x="3415948" y="4492620"/>
              <a:ext cx="573775" cy="1907439"/>
              <a:chOff x="3415948" y="4492620"/>
              <a:chExt cx="573775" cy="1907439"/>
            </a:xfrm>
          </p:grpSpPr>
          <p:sp>
            <p:nvSpPr>
              <p:cNvPr id="256" name="Прямоугольник: скругленные углы 111">
                <a:extLst>
                  <a:ext uri="{FF2B5EF4-FFF2-40B4-BE49-F238E27FC236}">
                    <a16:creationId xmlns:a16="http://schemas.microsoft.com/office/drawing/2014/main" id="{1EB83C19-C115-CC09-9446-A76F13C1983C}"/>
                  </a:ext>
                </a:extLst>
              </p:cNvPr>
              <p:cNvSpPr/>
              <p:nvPr/>
            </p:nvSpPr>
            <p:spPr>
              <a:xfrm>
                <a:off x="3465106" y="4940133"/>
                <a:ext cx="489397" cy="10124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02BDD780-1314-6A55-CC01-13E673492567}"/>
                  </a:ext>
                </a:extLst>
              </p:cNvPr>
              <p:cNvSpPr txBox="1"/>
              <p:nvPr/>
            </p:nvSpPr>
            <p:spPr>
              <a:xfrm>
                <a:off x="3415948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CA58BE58-A19E-C531-4326-895AA3DD695A}"/>
                  </a:ext>
                </a:extLst>
              </p:cNvPr>
              <p:cNvSpPr txBox="1"/>
              <p:nvPr/>
            </p:nvSpPr>
            <p:spPr>
              <a:xfrm>
                <a:off x="3415948" y="4492620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21,73</a:t>
                </a:r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EF0383D-3F19-6D54-F208-0B11D780800E}"/>
                </a:ext>
              </a:extLst>
            </p:cNvPr>
            <p:cNvGrpSpPr/>
            <p:nvPr/>
          </p:nvGrpSpPr>
          <p:grpSpPr>
            <a:xfrm>
              <a:off x="4091414" y="4492620"/>
              <a:ext cx="573775" cy="1907439"/>
              <a:chOff x="4091414" y="4492620"/>
              <a:chExt cx="573775" cy="1907439"/>
            </a:xfrm>
          </p:grpSpPr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D97BF87C-392B-9714-C532-325816BB435E}"/>
                  </a:ext>
                </a:extLst>
              </p:cNvPr>
              <p:cNvSpPr txBox="1"/>
              <p:nvPr/>
            </p:nvSpPr>
            <p:spPr>
              <a:xfrm>
                <a:off x="4091414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04325E55-EB83-C6C7-5D68-3621CC8873D8}"/>
                  </a:ext>
                </a:extLst>
              </p:cNvPr>
              <p:cNvSpPr txBox="1"/>
              <p:nvPr/>
            </p:nvSpPr>
            <p:spPr>
              <a:xfrm>
                <a:off x="4091414" y="4492620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21,69</a:t>
                </a:r>
              </a:p>
            </p:txBody>
          </p:sp>
          <p:sp>
            <p:nvSpPr>
              <p:cNvPr id="255" name="Прямоугольник: скругленные углы 117">
                <a:extLst>
                  <a:ext uri="{FF2B5EF4-FFF2-40B4-BE49-F238E27FC236}">
                    <a16:creationId xmlns:a16="http://schemas.microsoft.com/office/drawing/2014/main" id="{39F99D09-5B8E-7AFA-0069-700A9E038FC5}"/>
                  </a:ext>
                </a:extLst>
              </p:cNvPr>
              <p:cNvSpPr/>
              <p:nvPr/>
            </p:nvSpPr>
            <p:spPr>
              <a:xfrm>
                <a:off x="4133603" y="5032805"/>
                <a:ext cx="489397" cy="919741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2" name="Группа 201">
              <a:extLst>
                <a:ext uri="{FF2B5EF4-FFF2-40B4-BE49-F238E27FC236}">
                  <a16:creationId xmlns:a16="http://schemas.microsoft.com/office/drawing/2014/main" id="{CFDB484C-163F-91DE-5527-21E109F11569}"/>
                </a:ext>
              </a:extLst>
            </p:cNvPr>
            <p:cNvGrpSpPr/>
            <p:nvPr/>
          </p:nvGrpSpPr>
          <p:grpSpPr>
            <a:xfrm>
              <a:off x="4665189" y="4492620"/>
              <a:ext cx="681996" cy="1907439"/>
              <a:chOff x="4665189" y="4492620"/>
              <a:chExt cx="681996" cy="1907439"/>
            </a:xfrm>
          </p:grpSpPr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C26740CF-FC25-4110-FFD7-76E46978A903}"/>
                  </a:ext>
                </a:extLst>
              </p:cNvPr>
              <p:cNvSpPr txBox="1"/>
              <p:nvPr/>
            </p:nvSpPr>
            <p:spPr>
              <a:xfrm>
                <a:off x="4719299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718848E5-257F-4D2B-DA61-92EA7817475A}"/>
                  </a:ext>
                </a:extLst>
              </p:cNvPr>
              <p:cNvSpPr txBox="1"/>
              <p:nvPr/>
            </p:nvSpPr>
            <p:spPr>
              <a:xfrm>
                <a:off x="4665189" y="4492620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22,16</a:t>
                </a:r>
              </a:p>
            </p:txBody>
          </p:sp>
          <p:sp>
            <p:nvSpPr>
              <p:cNvPr id="252" name="Прямоугольник: скругленные углы 121">
                <a:extLst>
                  <a:ext uri="{FF2B5EF4-FFF2-40B4-BE49-F238E27FC236}">
                    <a16:creationId xmlns:a16="http://schemas.microsoft.com/office/drawing/2014/main" id="{D26B4CB1-EBEE-7F84-783E-05DFB49364CB}"/>
                  </a:ext>
                </a:extLst>
              </p:cNvPr>
              <p:cNvSpPr/>
              <p:nvPr/>
            </p:nvSpPr>
            <p:spPr>
              <a:xfrm>
                <a:off x="4761488" y="4843025"/>
                <a:ext cx="489397" cy="110952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0F82A5C9-8C52-B30F-B143-DC8724793DB4}"/>
                </a:ext>
              </a:extLst>
            </p:cNvPr>
            <p:cNvGrpSpPr/>
            <p:nvPr/>
          </p:nvGrpSpPr>
          <p:grpSpPr>
            <a:xfrm>
              <a:off x="5323723" y="4492620"/>
              <a:ext cx="681996" cy="1907439"/>
              <a:chOff x="5323723" y="4492620"/>
              <a:chExt cx="681996" cy="1907439"/>
            </a:xfrm>
          </p:grpSpPr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B5C36F0F-0091-5015-958A-224143C3DA92}"/>
                  </a:ext>
                </a:extLst>
              </p:cNvPr>
              <p:cNvSpPr txBox="1"/>
              <p:nvPr/>
            </p:nvSpPr>
            <p:spPr>
              <a:xfrm>
                <a:off x="5377834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174A3848-3957-B588-66F0-F1871B11FAF9}"/>
                  </a:ext>
                </a:extLst>
              </p:cNvPr>
              <p:cNvSpPr txBox="1"/>
              <p:nvPr/>
            </p:nvSpPr>
            <p:spPr>
              <a:xfrm>
                <a:off x="5323723" y="4492620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22,07</a:t>
                </a:r>
              </a:p>
            </p:txBody>
          </p:sp>
          <p:sp>
            <p:nvSpPr>
              <p:cNvPr id="249" name="Прямоугольник: скругленные углы 136">
                <a:extLst>
                  <a:ext uri="{FF2B5EF4-FFF2-40B4-BE49-F238E27FC236}">
                    <a16:creationId xmlns:a16="http://schemas.microsoft.com/office/drawing/2014/main" id="{D8CB62AB-E486-FD72-4FE8-3ACF374DAB51}"/>
                  </a:ext>
                </a:extLst>
              </p:cNvPr>
              <p:cNvSpPr/>
              <p:nvPr/>
            </p:nvSpPr>
            <p:spPr>
              <a:xfrm>
                <a:off x="5420023" y="4940133"/>
                <a:ext cx="489397" cy="10124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6E36DD53-BD86-14E8-2F3F-7ABF834185A4}"/>
                </a:ext>
              </a:extLst>
            </p:cNvPr>
            <p:cNvSpPr txBox="1"/>
            <p:nvPr/>
          </p:nvSpPr>
          <p:spPr>
            <a:xfrm>
              <a:off x="6504670" y="2918794"/>
              <a:ext cx="920965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М 35+</a:t>
              </a:r>
            </a:p>
          </p:txBody>
        </p:sp>
        <p:grpSp>
          <p:nvGrpSpPr>
            <p:cNvPr id="207" name="Группа 206">
              <a:extLst>
                <a:ext uri="{FF2B5EF4-FFF2-40B4-BE49-F238E27FC236}">
                  <a16:creationId xmlns:a16="http://schemas.microsoft.com/office/drawing/2014/main" id="{D5289D2E-D5B6-FF14-1F53-A5C98238616B}"/>
                </a:ext>
              </a:extLst>
            </p:cNvPr>
            <p:cNvGrpSpPr/>
            <p:nvPr/>
          </p:nvGrpSpPr>
          <p:grpSpPr>
            <a:xfrm>
              <a:off x="6281033" y="4320002"/>
              <a:ext cx="573775" cy="2080057"/>
              <a:chOff x="6281033" y="4320002"/>
              <a:chExt cx="573775" cy="2080057"/>
            </a:xfrm>
          </p:grpSpPr>
          <p:sp>
            <p:nvSpPr>
              <p:cNvPr id="244" name="Прямоугольник: скругленные углы 139">
                <a:extLst>
                  <a:ext uri="{FF2B5EF4-FFF2-40B4-BE49-F238E27FC236}">
                    <a16:creationId xmlns:a16="http://schemas.microsoft.com/office/drawing/2014/main" id="{5AEA47CD-F8FC-D386-35C4-E8ADFEC5D8CB}"/>
                  </a:ext>
                </a:extLst>
              </p:cNvPr>
              <p:cNvSpPr/>
              <p:nvPr/>
            </p:nvSpPr>
            <p:spPr>
              <a:xfrm>
                <a:off x="6330191" y="4901835"/>
                <a:ext cx="489397" cy="1050711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7363855D-56C4-77B8-9F08-581A9A989E86}"/>
                  </a:ext>
                </a:extLst>
              </p:cNvPr>
              <p:cNvSpPr txBox="1"/>
              <p:nvPr/>
            </p:nvSpPr>
            <p:spPr>
              <a:xfrm>
                <a:off x="6281033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E4848606-C911-3024-B99A-3D0F6E7B33FE}"/>
                  </a:ext>
                </a:extLst>
              </p:cNvPr>
              <p:cNvSpPr txBox="1"/>
              <p:nvPr/>
            </p:nvSpPr>
            <p:spPr>
              <a:xfrm>
                <a:off x="6281033" y="4320002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28,11</a:t>
                </a: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8B6BC7E1-32D9-1148-EB52-1B63E6E6416F}"/>
                </a:ext>
              </a:extLst>
            </p:cNvPr>
            <p:cNvSpPr txBox="1"/>
            <p:nvPr/>
          </p:nvSpPr>
          <p:spPr>
            <a:xfrm>
              <a:off x="6956499" y="6061505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/>
                <a:t>2023</a:t>
              </a:r>
              <a:endParaRPr lang="en-US" dirty="0"/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F0D15F11-B047-BC03-AF43-90E93CF96C07}"/>
                </a:ext>
              </a:extLst>
            </p:cNvPr>
            <p:cNvSpPr txBox="1"/>
            <p:nvPr/>
          </p:nvSpPr>
          <p:spPr>
            <a:xfrm>
              <a:off x="6956499" y="4320002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>
                  <a:latin typeface="Montserrat SemiBold" pitchFamily="2" charset="-52"/>
                </a:rPr>
                <a:t>29,82</a:t>
              </a:r>
            </a:p>
          </p:txBody>
        </p:sp>
        <p:sp>
          <p:nvSpPr>
            <p:cNvPr id="210" name="Прямоугольник: скругленные углы 159">
              <a:extLst>
                <a:ext uri="{FF2B5EF4-FFF2-40B4-BE49-F238E27FC236}">
                  <a16:creationId xmlns:a16="http://schemas.microsoft.com/office/drawing/2014/main" id="{02C1DDAA-2F84-DF58-5CFE-2075B3AC870E}"/>
                </a:ext>
              </a:extLst>
            </p:cNvPr>
            <p:cNvSpPr/>
            <p:nvPr/>
          </p:nvSpPr>
          <p:spPr>
            <a:xfrm>
              <a:off x="6998688" y="4832857"/>
              <a:ext cx="489397" cy="111969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E61AF67D-C7B3-5AF6-EE9B-F09FE9D18811}"/>
                </a:ext>
              </a:extLst>
            </p:cNvPr>
            <p:cNvSpPr txBox="1"/>
            <p:nvPr/>
          </p:nvSpPr>
          <p:spPr>
            <a:xfrm>
              <a:off x="7584384" y="6061505"/>
              <a:ext cx="573775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/>
                <a:t>2024</a:t>
              </a:r>
              <a:endParaRPr lang="en-US" dirty="0"/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B86FF221-0BA5-74EA-328F-23E7208D785B}"/>
                </a:ext>
              </a:extLst>
            </p:cNvPr>
            <p:cNvSpPr txBox="1"/>
            <p:nvPr/>
          </p:nvSpPr>
          <p:spPr>
            <a:xfrm>
              <a:off x="7530274" y="4320002"/>
              <a:ext cx="681996" cy="33855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pPr algn="ctr"/>
              <a:r>
                <a:rPr lang="ru-RU" dirty="0">
                  <a:latin typeface="Montserrat SemiBold" pitchFamily="2" charset="-52"/>
                </a:rPr>
                <a:t>29,71</a:t>
              </a:r>
            </a:p>
          </p:txBody>
        </p:sp>
        <p:sp>
          <p:nvSpPr>
            <p:cNvPr id="216" name="Прямоугольник: скругленные углы 163">
              <a:extLst>
                <a:ext uri="{FF2B5EF4-FFF2-40B4-BE49-F238E27FC236}">
                  <a16:creationId xmlns:a16="http://schemas.microsoft.com/office/drawing/2014/main" id="{59A1302F-5850-CF02-3471-C6082F59A4F3}"/>
                </a:ext>
              </a:extLst>
            </p:cNvPr>
            <p:cNvSpPr/>
            <p:nvPr/>
          </p:nvSpPr>
          <p:spPr>
            <a:xfrm>
              <a:off x="7626573" y="4868903"/>
              <a:ext cx="489397" cy="1083644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4315E9B5-135F-2D16-F25B-C0E3519044E1}"/>
                </a:ext>
              </a:extLst>
            </p:cNvPr>
            <p:cNvGrpSpPr/>
            <p:nvPr/>
          </p:nvGrpSpPr>
          <p:grpSpPr>
            <a:xfrm>
              <a:off x="8202818" y="4320002"/>
              <a:ext cx="629207" cy="2080057"/>
              <a:chOff x="8202818" y="4320002"/>
              <a:chExt cx="629207" cy="2080057"/>
            </a:xfrm>
          </p:grpSpPr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FDC29C01-BC76-BCB2-4F3A-09306442ABF6}"/>
                  </a:ext>
                </a:extLst>
              </p:cNvPr>
              <p:cNvSpPr txBox="1"/>
              <p:nvPr/>
            </p:nvSpPr>
            <p:spPr>
              <a:xfrm>
                <a:off x="8242919" y="6061505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43EF26BB-870C-AF82-AC72-E1418F8B507D}"/>
                  </a:ext>
                </a:extLst>
              </p:cNvPr>
              <p:cNvSpPr txBox="1"/>
              <p:nvPr/>
            </p:nvSpPr>
            <p:spPr>
              <a:xfrm>
                <a:off x="8202818" y="4320002"/>
                <a:ext cx="629207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30,43</a:t>
                </a:r>
              </a:p>
            </p:txBody>
          </p:sp>
          <p:sp>
            <p:nvSpPr>
              <p:cNvPr id="243" name="Прямоугольник: скругленные углы 167">
                <a:extLst>
                  <a:ext uri="{FF2B5EF4-FFF2-40B4-BE49-F238E27FC236}">
                    <a16:creationId xmlns:a16="http://schemas.microsoft.com/office/drawing/2014/main" id="{33D5671F-77B8-724C-9878-C4B939A1E430}"/>
                  </a:ext>
                </a:extLst>
              </p:cNvPr>
              <p:cNvSpPr/>
              <p:nvPr/>
            </p:nvSpPr>
            <p:spPr>
              <a:xfrm>
                <a:off x="8285108" y="4779377"/>
                <a:ext cx="489397" cy="117317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A1B591A8-CD01-FD66-556C-2CD4F13D2EBE}"/>
                </a:ext>
              </a:extLst>
            </p:cNvPr>
            <p:cNvSpPr txBox="1"/>
            <p:nvPr/>
          </p:nvSpPr>
          <p:spPr>
            <a:xfrm>
              <a:off x="9361101" y="2918794"/>
              <a:ext cx="1180421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dirty="0"/>
                <a:t>М 25-44</a:t>
              </a:r>
            </a:p>
          </p:txBody>
        </p:sp>
        <p:grpSp>
          <p:nvGrpSpPr>
            <p:cNvPr id="219" name="Группа 218">
              <a:extLst>
                <a:ext uri="{FF2B5EF4-FFF2-40B4-BE49-F238E27FC236}">
                  <a16:creationId xmlns:a16="http://schemas.microsoft.com/office/drawing/2014/main" id="{E2198FD5-F7FE-996B-F46A-4EC8CEE2B998}"/>
                </a:ext>
              </a:extLst>
            </p:cNvPr>
            <p:cNvGrpSpPr/>
            <p:nvPr/>
          </p:nvGrpSpPr>
          <p:grpSpPr>
            <a:xfrm>
              <a:off x="9146118" y="4559055"/>
              <a:ext cx="573775" cy="1841004"/>
              <a:chOff x="550863" y="4272854"/>
              <a:chExt cx="573775" cy="1841004"/>
            </a:xfrm>
          </p:grpSpPr>
          <p:sp>
            <p:nvSpPr>
              <p:cNvPr id="238" name="Прямоугольник: скругленные углы 170">
                <a:extLst>
                  <a:ext uri="{FF2B5EF4-FFF2-40B4-BE49-F238E27FC236}">
                    <a16:creationId xmlns:a16="http://schemas.microsoft.com/office/drawing/2014/main" id="{D0A4C7E6-5ABA-8281-A2A5-B3AB8670753B}"/>
                  </a:ext>
                </a:extLst>
              </p:cNvPr>
              <p:cNvSpPr/>
              <p:nvPr/>
            </p:nvSpPr>
            <p:spPr>
              <a:xfrm>
                <a:off x="600021" y="4649940"/>
                <a:ext cx="489397" cy="101640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DA507578-37C3-3221-DF67-50B24871A388}"/>
                  </a:ext>
                </a:extLst>
              </p:cNvPr>
              <p:cNvSpPr txBox="1"/>
              <p:nvPr/>
            </p:nvSpPr>
            <p:spPr>
              <a:xfrm>
                <a:off x="550863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2022</a:t>
                </a:r>
                <a:endParaRPr lang="en-US" dirty="0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13F73FF7-11F6-60E8-8477-1722AB8C5067}"/>
                  </a:ext>
                </a:extLst>
              </p:cNvPr>
              <p:cNvSpPr txBox="1"/>
              <p:nvPr/>
            </p:nvSpPr>
            <p:spPr>
              <a:xfrm>
                <a:off x="550863" y="427285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20,35</a:t>
                </a:r>
              </a:p>
            </p:txBody>
          </p:sp>
        </p:grpSp>
        <p:grpSp>
          <p:nvGrpSpPr>
            <p:cNvPr id="220" name="Группа 219">
              <a:extLst>
                <a:ext uri="{FF2B5EF4-FFF2-40B4-BE49-F238E27FC236}">
                  <a16:creationId xmlns:a16="http://schemas.microsoft.com/office/drawing/2014/main" id="{E5A4573B-DF74-5999-10CE-A80A7ECD5ADF}"/>
                </a:ext>
              </a:extLst>
            </p:cNvPr>
            <p:cNvGrpSpPr/>
            <p:nvPr/>
          </p:nvGrpSpPr>
          <p:grpSpPr>
            <a:xfrm>
              <a:off x="9821584" y="4559055"/>
              <a:ext cx="573775" cy="1841004"/>
              <a:chOff x="1150714" y="4272854"/>
              <a:chExt cx="573775" cy="1841004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0D9F5A50-AFBD-2B89-A906-F9FA04C2B3AF}"/>
                  </a:ext>
                </a:extLst>
              </p:cNvPr>
              <p:cNvSpPr txBox="1"/>
              <p:nvPr/>
            </p:nvSpPr>
            <p:spPr>
              <a:xfrm>
                <a:off x="1150714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2023</a:t>
                </a:r>
                <a:endParaRPr lang="en-US" dirty="0"/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BBF94A2B-1115-AB55-FA47-91A9F729B7D1}"/>
                  </a:ext>
                </a:extLst>
              </p:cNvPr>
              <p:cNvSpPr txBox="1"/>
              <p:nvPr/>
            </p:nvSpPr>
            <p:spPr>
              <a:xfrm>
                <a:off x="1150714" y="427285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20,26</a:t>
                </a:r>
              </a:p>
            </p:txBody>
          </p:sp>
          <p:sp>
            <p:nvSpPr>
              <p:cNvPr id="237" name="Прямоугольник: скругленные углы 176">
                <a:extLst>
                  <a:ext uri="{FF2B5EF4-FFF2-40B4-BE49-F238E27FC236}">
                    <a16:creationId xmlns:a16="http://schemas.microsoft.com/office/drawing/2014/main" id="{BB8A2DD6-282A-B9CD-2AD8-2FB08C53D22F}"/>
                  </a:ext>
                </a:extLst>
              </p:cNvPr>
              <p:cNvSpPr/>
              <p:nvPr/>
            </p:nvSpPr>
            <p:spPr>
              <a:xfrm>
                <a:off x="1192903" y="4694846"/>
                <a:ext cx="489397" cy="971499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21" name="Группа 220">
              <a:extLst>
                <a:ext uri="{FF2B5EF4-FFF2-40B4-BE49-F238E27FC236}">
                  <a16:creationId xmlns:a16="http://schemas.microsoft.com/office/drawing/2014/main" id="{4067633E-FF72-D3E4-B45B-0D0AE571FB6B}"/>
                </a:ext>
              </a:extLst>
            </p:cNvPr>
            <p:cNvGrpSpPr/>
            <p:nvPr/>
          </p:nvGrpSpPr>
          <p:grpSpPr>
            <a:xfrm>
              <a:off x="10395359" y="4559055"/>
              <a:ext cx="681996" cy="1841004"/>
              <a:chOff x="1750565" y="4272854"/>
              <a:chExt cx="681996" cy="1841004"/>
            </a:xfrm>
          </p:grpSpPr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F5C1DFBF-F138-9F49-D2E5-86F81F587DD7}"/>
                  </a:ext>
                </a:extLst>
              </p:cNvPr>
              <p:cNvSpPr txBox="1"/>
              <p:nvPr/>
            </p:nvSpPr>
            <p:spPr>
              <a:xfrm>
                <a:off x="1804675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2024</a:t>
                </a:r>
                <a:endParaRPr lang="en-US" dirty="0"/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B40E343C-BE8E-C451-59C7-B5B71042A37C}"/>
                  </a:ext>
                </a:extLst>
              </p:cNvPr>
              <p:cNvSpPr txBox="1"/>
              <p:nvPr/>
            </p:nvSpPr>
            <p:spPr>
              <a:xfrm>
                <a:off x="1750565" y="4272854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20,16</a:t>
                </a:r>
              </a:p>
            </p:txBody>
          </p:sp>
          <p:sp>
            <p:nvSpPr>
              <p:cNvPr id="234" name="Прямоугольник: скругленные углы 180">
                <a:extLst>
                  <a:ext uri="{FF2B5EF4-FFF2-40B4-BE49-F238E27FC236}">
                    <a16:creationId xmlns:a16="http://schemas.microsoft.com/office/drawing/2014/main" id="{551846E4-ABF0-9F7B-865A-4284AF82BD0D}"/>
                  </a:ext>
                </a:extLst>
              </p:cNvPr>
              <p:cNvSpPr/>
              <p:nvPr/>
            </p:nvSpPr>
            <p:spPr>
              <a:xfrm>
                <a:off x="1846864" y="4729352"/>
                <a:ext cx="489397" cy="93699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22" name="Группа 221">
              <a:extLst>
                <a:ext uri="{FF2B5EF4-FFF2-40B4-BE49-F238E27FC236}">
                  <a16:creationId xmlns:a16="http://schemas.microsoft.com/office/drawing/2014/main" id="{3ECF679E-A460-F13E-C199-06CC8CEC2A47}"/>
                </a:ext>
              </a:extLst>
            </p:cNvPr>
            <p:cNvGrpSpPr/>
            <p:nvPr/>
          </p:nvGrpSpPr>
          <p:grpSpPr>
            <a:xfrm>
              <a:off x="11053893" y="4559055"/>
              <a:ext cx="681996" cy="1841004"/>
              <a:chOff x="2458638" y="4272854"/>
              <a:chExt cx="681996" cy="1841004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03829C8D-F4B1-2F1F-B09A-E23C3E58C00B}"/>
                  </a:ext>
                </a:extLst>
              </p:cNvPr>
              <p:cNvSpPr txBox="1"/>
              <p:nvPr/>
            </p:nvSpPr>
            <p:spPr>
              <a:xfrm>
                <a:off x="2512749" y="5775304"/>
                <a:ext cx="57377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/>
                  <a:t>2025</a:t>
                </a:r>
                <a:endParaRPr lang="en-US" dirty="0"/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B691AB4F-37C1-D6AB-1EFE-B30961E3D10D}"/>
                  </a:ext>
                </a:extLst>
              </p:cNvPr>
              <p:cNvSpPr txBox="1"/>
              <p:nvPr/>
            </p:nvSpPr>
            <p:spPr>
              <a:xfrm>
                <a:off x="2458638" y="4272854"/>
                <a:ext cx="681996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pPr algn="ctr"/>
                <a:r>
                  <a:rPr lang="ru-RU" dirty="0">
                    <a:latin typeface="Montserrat SemiBold" pitchFamily="2" charset="-52"/>
                  </a:rPr>
                  <a:t>20,00</a:t>
                </a:r>
              </a:p>
            </p:txBody>
          </p:sp>
          <p:sp>
            <p:nvSpPr>
              <p:cNvPr id="231" name="Прямоугольник: скругленные углы 184">
                <a:extLst>
                  <a:ext uri="{FF2B5EF4-FFF2-40B4-BE49-F238E27FC236}">
                    <a16:creationId xmlns:a16="http://schemas.microsoft.com/office/drawing/2014/main" id="{84D358B1-B826-2F3C-43F8-06241F5D85B5}"/>
                  </a:ext>
                </a:extLst>
              </p:cNvPr>
              <p:cNvSpPr/>
              <p:nvPr/>
            </p:nvSpPr>
            <p:spPr>
              <a:xfrm>
                <a:off x="2554938" y="4763857"/>
                <a:ext cx="489397" cy="902488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3" name="Прямоугольник: скругленные углы 191">
              <a:extLst>
                <a:ext uri="{FF2B5EF4-FFF2-40B4-BE49-F238E27FC236}">
                  <a16:creationId xmlns:a16="http://schemas.microsoft.com/office/drawing/2014/main" id="{4D93EC95-B25B-1A02-E47C-55F4E5DA3DA3}"/>
                </a:ext>
              </a:extLst>
            </p:cNvPr>
            <p:cNvSpPr/>
            <p:nvPr/>
          </p:nvSpPr>
          <p:spPr>
            <a:xfrm>
              <a:off x="3461818" y="2847350"/>
              <a:ext cx="1496261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Прямоугольник: скругленные углы 192">
              <a:extLst>
                <a:ext uri="{FF2B5EF4-FFF2-40B4-BE49-F238E27FC236}">
                  <a16:creationId xmlns:a16="http://schemas.microsoft.com/office/drawing/2014/main" id="{E000DF00-4B92-34D5-5509-5934E65F9774}"/>
                </a:ext>
              </a:extLst>
            </p:cNvPr>
            <p:cNvSpPr/>
            <p:nvPr/>
          </p:nvSpPr>
          <p:spPr>
            <a:xfrm>
              <a:off x="6328548" y="2847350"/>
              <a:ext cx="1159538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Прямоугольник: скругленные углы 193">
              <a:extLst>
                <a:ext uri="{FF2B5EF4-FFF2-40B4-BE49-F238E27FC236}">
                  <a16:creationId xmlns:a16="http://schemas.microsoft.com/office/drawing/2014/main" id="{849FC459-EB3C-F350-659F-DD6F7854AAC7}"/>
                </a:ext>
              </a:extLst>
            </p:cNvPr>
            <p:cNvSpPr/>
            <p:nvPr/>
          </p:nvSpPr>
          <p:spPr>
            <a:xfrm>
              <a:off x="9193631" y="2847350"/>
              <a:ext cx="1486205" cy="573775"/>
            </a:xfrm>
            <a:prstGeom prst="round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6" name="Прямая соединительная линия 225">
              <a:extLst>
                <a:ext uri="{FF2B5EF4-FFF2-40B4-BE49-F238E27FC236}">
                  <a16:creationId xmlns:a16="http://schemas.microsoft.com/office/drawing/2014/main" id="{B6ED9311-6D2A-D540-4D5B-EF2D8E20C87F}"/>
                </a:ext>
              </a:extLst>
            </p:cNvPr>
            <p:cNvCxnSpPr>
              <a:cxnSpLocks/>
            </p:cNvCxnSpPr>
            <p:nvPr/>
          </p:nvCxnSpPr>
          <p:spPr>
            <a:xfrm>
              <a:off x="3278291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>
              <a:extLst>
                <a:ext uri="{FF2B5EF4-FFF2-40B4-BE49-F238E27FC236}">
                  <a16:creationId xmlns:a16="http://schemas.microsoft.com/office/drawing/2014/main" id="{A6E5891F-CA10-7B7F-914B-9A3870BF3866}"/>
                </a:ext>
              </a:extLst>
            </p:cNvPr>
            <p:cNvCxnSpPr>
              <a:cxnSpLocks/>
            </p:cNvCxnSpPr>
            <p:nvPr/>
          </p:nvCxnSpPr>
          <p:spPr>
            <a:xfrm>
              <a:off x="6143376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Прямая соединительная линия 227">
              <a:extLst>
                <a:ext uri="{FF2B5EF4-FFF2-40B4-BE49-F238E27FC236}">
                  <a16:creationId xmlns:a16="http://schemas.microsoft.com/office/drawing/2014/main" id="{5802EFD9-E875-8A58-F030-52F91733DB89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06" y="2773680"/>
              <a:ext cx="0" cy="3535045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23A697-79DC-9A70-FB7E-FE38E922DCBD}"/>
              </a:ext>
            </a:extLst>
          </p:cNvPr>
          <p:cNvSpPr txBox="1"/>
          <p:nvPr/>
        </p:nvSpPr>
        <p:spPr>
          <a:xfrm>
            <a:off x="550863" y="-1368044"/>
            <a:ext cx="9119137" cy="10895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/>
              <a:t>Динамика численности </a:t>
            </a:r>
            <a:br>
              <a:rPr lang="en-US" sz="3600" dirty="0"/>
            </a:br>
            <a:r>
              <a:rPr lang="ru-RU" sz="3600" dirty="0" err="1"/>
              <a:t>кастомных</a:t>
            </a:r>
            <a:r>
              <a:rPr lang="ru-RU" sz="3600" dirty="0"/>
              <a:t> целевых аудиторий</a:t>
            </a:r>
          </a:p>
        </p:txBody>
      </p:sp>
      <p:pic>
        <p:nvPicPr>
          <p:cNvPr id="200" name="Рисунок 199" descr="Изображение выглядит как зеленый, свет, северное сияние, размыт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E22A1-30A1-A596-AEFF-4BA5866D2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ED4C194F-FD14-243E-078E-5A1B1592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5478839" y="-108433"/>
            <a:ext cx="13378767" cy="13378767"/>
          </a:xfrm>
          <a:prstGeom prst="rect">
            <a:avLst/>
          </a:prstGeom>
        </p:spPr>
      </p:pic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7CB53F4D-7576-4E85-AE58-01CEE0AE82CD}"/>
              </a:ext>
            </a:extLst>
          </p:cNvPr>
          <p:cNvGrpSpPr/>
          <p:nvPr/>
        </p:nvGrpSpPr>
        <p:grpSpPr>
          <a:xfrm rot="3054593">
            <a:off x="-2822791" y="1249970"/>
            <a:ext cx="9831044" cy="8290015"/>
            <a:chOff x="2350740" y="6927"/>
            <a:chExt cx="7496169" cy="6321136"/>
          </a:xfrm>
          <a:noFill/>
        </p:grpSpPr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id="{5FF43073-9E4A-5AC8-8A8A-961F40971BFE}"/>
                </a:ext>
              </a:extLst>
            </p:cNvPr>
            <p:cNvSpPr/>
            <p:nvPr/>
          </p:nvSpPr>
          <p:spPr>
            <a:xfrm>
              <a:off x="2350740" y="6927"/>
              <a:ext cx="6852135" cy="6321136"/>
            </a:xfrm>
            <a:custGeom>
              <a:avLst/>
              <a:gdLst>
                <a:gd name="connsiteX0" fmla="*/ 6852135 w 6852135"/>
                <a:gd name="connsiteY0" fmla="*/ 0 h 6321136"/>
                <a:gd name="connsiteX1" fmla="*/ 4680435 w 6852135"/>
                <a:gd name="connsiteY1" fmla="*/ 2760518 h 6321136"/>
                <a:gd name="connsiteX2" fmla="*/ 46092 w 6852135"/>
                <a:gd name="connsiteY2" fmla="*/ 3349336 h 6321136"/>
                <a:gd name="connsiteX3" fmla="*/ 475583 w 6852135"/>
                <a:gd name="connsiteY3" fmla="*/ 6321137 h 632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2135" h="6321136">
                  <a:moveTo>
                    <a:pt x="6852135" y="0"/>
                  </a:moveTo>
                  <a:cubicBezTo>
                    <a:pt x="6707819" y="893618"/>
                    <a:pt x="6071432" y="2696787"/>
                    <a:pt x="4680435" y="2760518"/>
                  </a:cubicBezTo>
                  <a:cubicBezTo>
                    <a:pt x="2941689" y="2840182"/>
                    <a:pt x="312792" y="1260764"/>
                    <a:pt x="46092" y="3349336"/>
                  </a:cubicBezTo>
                  <a:cubicBezTo>
                    <a:pt x="-220608" y="5437909"/>
                    <a:pt x="769989" y="5219700"/>
                    <a:pt x="475583" y="6321137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8DE52E41-83C7-55B4-277F-C76B9331ECE6}"/>
                </a:ext>
              </a:extLst>
            </p:cNvPr>
            <p:cNvSpPr/>
            <p:nvPr/>
          </p:nvSpPr>
          <p:spPr>
            <a:xfrm>
              <a:off x="6736294" y="4106104"/>
              <a:ext cx="3110615" cy="1278145"/>
            </a:xfrm>
            <a:custGeom>
              <a:avLst/>
              <a:gdLst>
                <a:gd name="connsiteX0" fmla="*/ 3110615 w 3110615"/>
                <a:gd name="connsiteY0" fmla="*/ 189345 h 1278145"/>
                <a:gd name="connsiteX1" fmla="*/ 1955264 w 3110615"/>
                <a:gd name="connsiteY1" fmla="*/ 761579 h 1278145"/>
                <a:gd name="connsiteX2" fmla="*/ 326877 w 3110615"/>
                <a:gd name="connsiteY2" fmla="*/ 225381 h 1278145"/>
                <a:gd name="connsiteX3" fmla="*/ 0 w 3110615"/>
                <a:gd name="connsiteY3" fmla="*/ 1278146 h 127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0615" h="1278145">
                  <a:moveTo>
                    <a:pt x="3110615" y="189345"/>
                  </a:moveTo>
                  <a:cubicBezTo>
                    <a:pt x="2921709" y="462757"/>
                    <a:pt x="2426180" y="959976"/>
                    <a:pt x="1955264" y="761579"/>
                  </a:cubicBezTo>
                  <a:cubicBezTo>
                    <a:pt x="1366612" y="513590"/>
                    <a:pt x="744973" y="-424779"/>
                    <a:pt x="326877" y="225381"/>
                  </a:cubicBezTo>
                  <a:cubicBezTo>
                    <a:pt x="-91219" y="875532"/>
                    <a:pt x="271431" y="959540"/>
                    <a:pt x="0" y="1278146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D331E63E-8962-707C-2ABC-34723CB02285}"/>
                </a:ext>
              </a:extLst>
            </p:cNvPr>
            <p:cNvSpPr/>
            <p:nvPr/>
          </p:nvSpPr>
          <p:spPr>
            <a:xfrm>
              <a:off x="2435154" y="158272"/>
              <a:ext cx="6788993" cy="6155132"/>
            </a:xfrm>
            <a:custGeom>
              <a:avLst/>
              <a:gdLst>
                <a:gd name="connsiteX0" fmla="*/ 6788994 w 6788993"/>
                <a:gd name="connsiteY0" fmla="*/ 0 h 6155132"/>
                <a:gd name="connsiteX1" fmla="*/ 4621485 w 6788993"/>
                <a:gd name="connsiteY1" fmla="*/ 2694565 h 6155132"/>
                <a:gd name="connsiteX2" fmla="*/ 52674 w 6788993"/>
                <a:gd name="connsiteY2" fmla="*/ 3224792 h 6155132"/>
                <a:gd name="connsiteX3" fmla="*/ 443786 w 6788993"/>
                <a:gd name="connsiteY3" fmla="*/ 6155133 h 615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88993" h="6155132">
                  <a:moveTo>
                    <a:pt x="6788994" y="0"/>
                  </a:moveTo>
                  <a:cubicBezTo>
                    <a:pt x="6637377" y="878234"/>
                    <a:pt x="5991603" y="2646670"/>
                    <a:pt x="4621485" y="2694565"/>
                  </a:cubicBezTo>
                  <a:cubicBezTo>
                    <a:pt x="2908834" y="2754438"/>
                    <a:pt x="337536" y="1171424"/>
                    <a:pt x="52674" y="3224792"/>
                  </a:cubicBezTo>
                  <a:cubicBezTo>
                    <a:pt x="-232187" y="5278154"/>
                    <a:pt x="745391" y="5073904"/>
                    <a:pt x="443786" y="6155133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B30EA04A-0FA1-280F-61DD-45AE2F8BDF3B}"/>
                </a:ext>
              </a:extLst>
            </p:cNvPr>
            <p:cNvSpPr/>
            <p:nvPr/>
          </p:nvSpPr>
          <p:spPr>
            <a:xfrm>
              <a:off x="2520490" y="307370"/>
              <a:ext cx="6724170" cy="5990559"/>
            </a:xfrm>
            <a:custGeom>
              <a:avLst/>
              <a:gdLst>
                <a:gd name="connsiteX0" fmla="*/ 6724170 w 6724170"/>
                <a:gd name="connsiteY0" fmla="*/ 0 h 5990559"/>
                <a:gd name="connsiteX1" fmla="*/ 4562016 w 6724170"/>
                <a:gd name="connsiteY1" fmla="*/ 2629031 h 5990559"/>
                <a:gd name="connsiteX2" fmla="*/ 59457 w 6724170"/>
                <a:gd name="connsiteY2" fmla="*/ 3102157 h 5990559"/>
                <a:gd name="connsiteX3" fmla="*/ 413140 w 6724170"/>
                <a:gd name="connsiteY3" fmla="*/ 5990560 h 599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4170" h="5990559">
                  <a:moveTo>
                    <a:pt x="6724170" y="0"/>
                  </a:moveTo>
                  <a:cubicBezTo>
                    <a:pt x="6565564" y="862791"/>
                    <a:pt x="5911082" y="2596515"/>
                    <a:pt x="4562016" y="2629031"/>
                  </a:cubicBezTo>
                  <a:cubicBezTo>
                    <a:pt x="2875682" y="2669680"/>
                    <a:pt x="361748" y="1084145"/>
                    <a:pt x="59457" y="3102157"/>
                  </a:cubicBezTo>
                  <a:cubicBezTo>
                    <a:pt x="-242835" y="5120168"/>
                    <a:pt x="721536" y="4929564"/>
                    <a:pt x="413140" y="5990560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EC3D1CD4-4D00-CA1B-1E71-345AB9CD4B21}"/>
                </a:ext>
              </a:extLst>
            </p:cNvPr>
            <p:cNvSpPr/>
            <p:nvPr/>
          </p:nvSpPr>
          <p:spPr>
            <a:xfrm>
              <a:off x="2606774" y="454103"/>
              <a:ext cx="6657642" cy="5827464"/>
            </a:xfrm>
            <a:custGeom>
              <a:avLst/>
              <a:gdLst>
                <a:gd name="connsiteX0" fmla="*/ 6657643 w 6657642"/>
                <a:gd name="connsiteY0" fmla="*/ 0 h 5827464"/>
                <a:gd name="connsiteX1" fmla="*/ 4502014 w 6657642"/>
                <a:gd name="connsiteY1" fmla="*/ 2563936 h 5827464"/>
                <a:gd name="connsiteX2" fmla="*/ 66401 w 6657642"/>
                <a:gd name="connsiteY2" fmla="*/ 2981464 h 5827464"/>
                <a:gd name="connsiteX3" fmla="*/ 383612 w 6657642"/>
                <a:gd name="connsiteY3" fmla="*/ 5827465 h 582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7642" h="5827464">
                  <a:moveTo>
                    <a:pt x="6657643" y="0"/>
                  </a:moveTo>
                  <a:cubicBezTo>
                    <a:pt x="6492372" y="847309"/>
                    <a:pt x="5829855" y="2546334"/>
                    <a:pt x="4502014" y="2563936"/>
                  </a:cubicBezTo>
                  <a:cubicBezTo>
                    <a:pt x="2842212" y="2585944"/>
                    <a:pt x="385390" y="998934"/>
                    <a:pt x="66401" y="2981464"/>
                  </a:cubicBezTo>
                  <a:cubicBezTo>
                    <a:pt x="-252588" y="4963987"/>
                    <a:pt x="698394" y="4786718"/>
                    <a:pt x="383612" y="5827465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: фигура 160">
              <a:extLst>
                <a:ext uri="{FF2B5EF4-FFF2-40B4-BE49-F238E27FC236}">
                  <a16:creationId xmlns:a16="http://schemas.microsoft.com/office/drawing/2014/main" id="{83E95D08-6A7A-7316-FC2D-9481F1B02FD2}"/>
                </a:ext>
              </a:extLst>
            </p:cNvPr>
            <p:cNvSpPr/>
            <p:nvPr/>
          </p:nvSpPr>
          <p:spPr>
            <a:xfrm>
              <a:off x="2694072" y="598573"/>
              <a:ext cx="6589442" cy="5665884"/>
            </a:xfrm>
            <a:custGeom>
              <a:avLst/>
              <a:gdLst>
                <a:gd name="connsiteX0" fmla="*/ 6589443 w 6589442"/>
                <a:gd name="connsiteY0" fmla="*/ 0 h 5665884"/>
                <a:gd name="connsiteX1" fmla="*/ 4441476 w 6589442"/>
                <a:gd name="connsiteY1" fmla="*/ 2499296 h 5665884"/>
                <a:gd name="connsiteX2" fmla="*/ 73472 w 6589442"/>
                <a:gd name="connsiteY2" fmla="*/ 2862729 h 5665884"/>
                <a:gd name="connsiteX3" fmla="*/ 355174 w 6589442"/>
                <a:gd name="connsiteY3" fmla="*/ 5665884 h 566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9442" h="5665884">
                  <a:moveTo>
                    <a:pt x="6589443" y="0"/>
                  </a:moveTo>
                  <a:cubicBezTo>
                    <a:pt x="6417799" y="831784"/>
                    <a:pt x="5747932" y="2496138"/>
                    <a:pt x="4441476" y="2499296"/>
                  </a:cubicBezTo>
                  <a:cubicBezTo>
                    <a:pt x="2808399" y="2503245"/>
                    <a:pt x="408424" y="915805"/>
                    <a:pt x="73472" y="2862729"/>
                  </a:cubicBezTo>
                  <a:cubicBezTo>
                    <a:pt x="-261481" y="4809653"/>
                    <a:pt x="675941" y="4645400"/>
                    <a:pt x="355174" y="566588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id="{F04FDAF0-9BD4-9AA4-4FD2-2E8A1382E66F}"/>
                </a:ext>
              </a:extLst>
            </p:cNvPr>
            <p:cNvSpPr/>
            <p:nvPr/>
          </p:nvSpPr>
          <p:spPr>
            <a:xfrm>
              <a:off x="2782409" y="740663"/>
              <a:ext cx="6519532" cy="5505865"/>
            </a:xfrm>
            <a:custGeom>
              <a:avLst/>
              <a:gdLst>
                <a:gd name="connsiteX0" fmla="*/ 6519533 w 6519532"/>
                <a:gd name="connsiteY0" fmla="*/ 0 h 5505865"/>
                <a:gd name="connsiteX1" fmla="*/ 4380384 w 6519532"/>
                <a:gd name="connsiteY1" fmla="*/ 2435130 h 5505865"/>
                <a:gd name="connsiteX2" fmla="*/ 80636 w 6519532"/>
                <a:gd name="connsiteY2" fmla="*/ 2745985 h 5505865"/>
                <a:gd name="connsiteX3" fmla="*/ 327790 w 6519532"/>
                <a:gd name="connsiteY3" fmla="*/ 5505866 h 550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19532" h="5505865">
                  <a:moveTo>
                    <a:pt x="6519533" y="0"/>
                  </a:moveTo>
                  <a:cubicBezTo>
                    <a:pt x="6341855" y="816220"/>
                    <a:pt x="5665296" y="2445958"/>
                    <a:pt x="4380384" y="2435130"/>
                  </a:cubicBezTo>
                  <a:cubicBezTo>
                    <a:pt x="2774240" y="2421601"/>
                    <a:pt x="430820" y="834771"/>
                    <a:pt x="80636" y="2745985"/>
                  </a:cubicBezTo>
                  <a:cubicBezTo>
                    <a:pt x="-269547" y="4657192"/>
                    <a:pt x="654148" y="4505651"/>
                    <a:pt x="327790" y="5505866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284BD1C2-68F7-8F42-19BE-E873C05B9D06}"/>
                </a:ext>
              </a:extLst>
            </p:cNvPr>
            <p:cNvSpPr/>
            <p:nvPr/>
          </p:nvSpPr>
          <p:spPr>
            <a:xfrm>
              <a:off x="2871818" y="880421"/>
              <a:ext cx="6447926" cy="5347445"/>
            </a:xfrm>
            <a:custGeom>
              <a:avLst/>
              <a:gdLst>
                <a:gd name="connsiteX0" fmla="*/ 6447927 w 6447926"/>
                <a:gd name="connsiteY0" fmla="*/ 0 h 5347445"/>
                <a:gd name="connsiteX1" fmla="*/ 4318733 w 6447926"/>
                <a:gd name="connsiteY1" fmla="*/ 2371455 h 5347445"/>
                <a:gd name="connsiteX2" fmla="*/ 87864 w 6447926"/>
                <a:gd name="connsiteY2" fmla="*/ 2631255 h 5347445"/>
                <a:gd name="connsiteX3" fmla="*/ 301448 w 6447926"/>
                <a:gd name="connsiteY3" fmla="*/ 5347446 h 534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7926" h="5347445">
                  <a:moveTo>
                    <a:pt x="6447927" y="0"/>
                  </a:moveTo>
                  <a:cubicBezTo>
                    <a:pt x="6264534" y="800627"/>
                    <a:pt x="5581963" y="2395797"/>
                    <a:pt x="4318733" y="2371455"/>
                  </a:cubicBezTo>
                  <a:cubicBezTo>
                    <a:pt x="2739702" y="2341030"/>
                    <a:pt x="452545" y="755855"/>
                    <a:pt x="87864" y="2631255"/>
                  </a:cubicBezTo>
                  <a:cubicBezTo>
                    <a:pt x="-276816" y="4506648"/>
                    <a:pt x="632987" y="4367500"/>
                    <a:pt x="301448" y="5347446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AC43A31F-870D-8E30-5C1B-129CC2B5B6F6}"/>
                </a:ext>
              </a:extLst>
            </p:cNvPr>
            <p:cNvSpPr/>
            <p:nvPr/>
          </p:nvSpPr>
          <p:spPr>
            <a:xfrm>
              <a:off x="2962332" y="1017900"/>
              <a:ext cx="6374661" cy="5190661"/>
            </a:xfrm>
            <a:custGeom>
              <a:avLst/>
              <a:gdLst>
                <a:gd name="connsiteX0" fmla="*/ 6374662 w 6374661"/>
                <a:gd name="connsiteY0" fmla="*/ 0 h 5190661"/>
                <a:gd name="connsiteX1" fmla="*/ 4256530 w 6374661"/>
                <a:gd name="connsiteY1" fmla="*/ 2308285 h 5190661"/>
                <a:gd name="connsiteX2" fmla="*/ 95123 w 6374661"/>
                <a:gd name="connsiteY2" fmla="*/ 2518556 h 5190661"/>
                <a:gd name="connsiteX3" fmla="*/ 276112 w 6374661"/>
                <a:gd name="connsiteY3" fmla="*/ 5190661 h 519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4661" h="5190661">
                  <a:moveTo>
                    <a:pt x="6374662" y="0"/>
                  </a:moveTo>
                  <a:cubicBezTo>
                    <a:pt x="6185852" y="785005"/>
                    <a:pt x="5497932" y="2345672"/>
                    <a:pt x="4256530" y="2308285"/>
                  </a:cubicBezTo>
                  <a:cubicBezTo>
                    <a:pt x="2704779" y="2261547"/>
                    <a:pt x="473567" y="679060"/>
                    <a:pt x="95123" y="2518556"/>
                  </a:cubicBezTo>
                  <a:cubicBezTo>
                    <a:pt x="-283317" y="4358058"/>
                    <a:pt x="612438" y="4230977"/>
                    <a:pt x="276112" y="5190661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163A8DC4-100B-0BD8-F746-A7DE9AB19589}"/>
                </a:ext>
              </a:extLst>
            </p:cNvPr>
            <p:cNvSpPr/>
            <p:nvPr/>
          </p:nvSpPr>
          <p:spPr>
            <a:xfrm>
              <a:off x="3053968" y="1152982"/>
              <a:ext cx="6299650" cy="5035559"/>
            </a:xfrm>
            <a:custGeom>
              <a:avLst/>
              <a:gdLst>
                <a:gd name="connsiteX0" fmla="*/ 6299651 w 6299650"/>
                <a:gd name="connsiteY0" fmla="*/ 0 h 5035559"/>
                <a:gd name="connsiteX1" fmla="*/ 4193760 w 6299650"/>
                <a:gd name="connsiteY1" fmla="*/ 2245635 h 5035559"/>
                <a:gd name="connsiteX2" fmla="*/ 102388 w 6299650"/>
                <a:gd name="connsiteY2" fmla="*/ 2407920 h 5035559"/>
                <a:gd name="connsiteX3" fmla="*/ 251767 w 6299650"/>
                <a:gd name="connsiteY3" fmla="*/ 5035560 h 50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9650" h="5035559">
                  <a:moveTo>
                    <a:pt x="6299651" y="0"/>
                  </a:moveTo>
                  <a:cubicBezTo>
                    <a:pt x="6105798" y="769364"/>
                    <a:pt x="5413202" y="2295601"/>
                    <a:pt x="4193760" y="2245635"/>
                  </a:cubicBezTo>
                  <a:cubicBezTo>
                    <a:pt x="2669455" y="2183179"/>
                    <a:pt x="493855" y="604398"/>
                    <a:pt x="102388" y="2407920"/>
                  </a:cubicBezTo>
                  <a:cubicBezTo>
                    <a:pt x="-289078" y="4211450"/>
                    <a:pt x="592471" y="4096124"/>
                    <a:pt x="251767" y="5035560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0D7A8A38-1D9F-F316-769C-57A1DE3C8D0D}"/>
                </a:ext>
              </a:extLst>
            </p:cNvPr>
            <p:cNvSpPr/>
            <p:nvPr/>
          </p:nvSpPr>
          <p:spPr>
            <a:xfrm>
              <a:off x="3146784" y="1285771"/>
              <a:ext cx="6223044" cy="4882175"/>
            </a:xfrm>
            <a:custGeom>
              <a:avLst/>
              <a:gdLst>
                <a:gd name="connsiteX0" fmla="*/ 6223045 w 6223044"/>
                <a:gd name="connsiteY0" fmla="*/ 0 h 4882175"/>
                <a:gd name="connsiteX1" fmla="*/ 4130420 w 6223044"/>
                <a:gd name="connsiteY1" fmla="*/ 2183532 h 4882175"/>
                <a:gd name="connsiteX2" fmla="*/ 109629 w 6223044"/>
                <a:gd name="connsiteY2" fmla="*/ 2299377 h 4882175"/>
                <a:gd name="connsiteX3" fmla="*/ 228377 w 6223044"/>
                <a:gd name="connsiteY3" fmla="*/ 4882176 h 48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3044" h="4882175">
                  <a:moveTo>
                    <a:pt x="6223045" y="0"/>
                  </a:moveTo>
                  <a:cubicBezTo>
                    <a:pt x="6024399" y="753708"/>
                    <a:pt x="5327778" y="2245600"/>
                    <a:pt x="4130420" y="2183532"/>
                  </a:cubicBezTo>
                  <a:cubicBezTo>
                    <a:pt x="2633727" y="2105940"/>
                    <a:pt x="513392" y="531883"/>
                    <a:pt x="109629" y="2299377"/>
                  </a:cubicBezTo>
                  <a:cubicBezTo>
                    <a:pt x="-294127" y="4066863"/>
                    <a:pt x="573071" y="3962961"/>
                    <a:pt x="228377" y="4882176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4839C6AF-3640-C97C-F773-84BCDFEBAEB6}"/>
                </a:ext>
              </a:extLst>
            </p:cNvPr>
            <p:cNvSpPr/>
            <p:nvPr/>
          </p:nvSpPr>
          <p:spPr>
            <a:xfrm>
              <a:off x="3240795" y="1416156"/>
              <a:ext cx="6144758" cy="4730544"/>
            </a:xfrm>
            <a:custGeom>
              <a:avLst/>
              <a:gdLst>
                <a:gd name="connsiteX0" fmla="*/ 6144759 w 6144758"/>
                <a:gd name="connsiteY0" fmla="*/ 0 h 4730544"/>
                <a:gd name="connsiteX1" fmla="*/ 4066521 w 6144758"/>
                <a:gd name="connsiteY1" fmla="*/ 2121983 h 4730544"/>
                <a:gd name="connsiteX2" fmla="*/ 116826 w 6144758"/>
                <a:gd name="connsiteY2" fmla="*/ 2192932 h 4730544"/>
                <a:gd name="connsiteX3" fmla="*/ 205931 w 6144758"/>
                <a:gd name="connsiteY3" fmla="*/ 4730544 h 473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4758" h="4730544">
                  <a:moveTo>
                    <a:pt x="6144759" y="0"/>
                  </a:moveTo>
                  <a:cubicBezTo>
                    <a:pt x="5941651" y="738032"/>
                    <a:pt x="5241678" y="2195682"/>
                    <a:pt x="4066521" y="2121983"/>
                  </a:cubicBezTo>
                  <a:cubicBezTo>
                    <a:pt x="2597572" y="2029850"/>
                    <a:pt x="532143" y="461523"/>
                    <a:pt x="116826" y="2192932"/>
                  </a:cubicBezTo>
                  <a:cubicBezTo>
                    <a:pt x="-298491" y="3924335"/>
                    <a:pt x="554214" y="3831537"/>
                    <a:pt x="205931" y="473054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43AB7E02-A094-7C65-A496-746BA76298CC}"/>
                </a:ext>
              </a:extLst>
            </p:cNvPr>
            <p:cNvSpPr/>
            <p:nvPr/>
          </p:nvSpPr>
          <p:spPr>
            <a:xfrm>
              <a:off x="3336024" y="1544186"/>
              <a:ext cx="6064770" cy="4580714"/>
            </a:xfrm>
            <a:custGeom>
              <a:avLst/>
              <a:gdLst>
                <a:gd name="connsiteX0" fmla="*/ 6064770 w 6064770"/>
                <a:gd name="connsiteY0" fmla="*/ 0 h 4580714"/>
                <a:gd name="connsiteX1" fmla="*/ 4002057 w 6064770"/>
                <a:gd name="connsiteY1" fmla="*/ 2061002 h 4580714"/>
                <a:gd name="connsiteX2" fmla="*/ 123948 w 6064770"/>
                <a:gd name="connsiteY2" fmla="*/ 2088614 h 4580714"/>
                <a:gd name="connsiteX3" fmla="*/ 184416 w 6064770"/>
                <a:gd name="connsiteY3" fmla="*/ 4580715 h 458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4770" h="4580714">
                  <a:moveTo>
                    <a:pt x="6064770" y="0"/>
                  </a:moveTo>
                  <a:cubicBezTo>
                    <a:pt x="5857569" y="722355"/>
                    <a:pt x="5154907" y="2145862"/>
                    <a:pt x="4002057" y="2061002"/>
                  </a:cubicBezTo>
                  <a:cubicBezTo>
                    <a:pt x="2560990" y="1954925"/>
                    <a:pt x="550086" y="393338"/>
                    <a:pt x="123948" y="2088614"/>
                  </a:cubicBezTo>
                  <a:cubicBezTo>
                    <a:pt x="-302191" y="3783898"/>
                    <a:pt x="535885" y="3701872"/>
                    <a:pt x="184416" y="4580715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7CD36B96-FB4A-ACB6-D1AF-7C99D421FD63}"/>
                </a:ext>
              </a:extLst>
            </p:cNvPr>
            <p:cNvSpPr/>
            <p:nvPr/>
          </p:nvSpPr>
          <p:spPr>
            <a:xfrm>
              <a:off x="3432494" y="1669909"/>
              <a:ext cx="5983192" cy="4432713"/>
            </a:xfrm>
            <a:custGeom>
              <a:avLst/>
              <a:gdLst>
                <a:gd name="connsiteX0" fmla="*/ 5983193 w 5983192"/>
                <a:gd name="connsiteY0" fmla="*/ 0 h 4432713"/>
                <a:gd name="connsiteX1" fmla="*/ 3937029 w 5983192"/>
                <a:gd name="connsiteY1" fmla="*/ 2000617 h 4432713"/>
                <a:gd name="connsiteX2" fmla="*/ 130977 w 5983192"/>
                <a:gd name="connsiteY2" fmla="*/ 1986458 h 4432713"/>
                <a:gd name="connsiteX3" fmla="*/ 163799 w 5983192"/>
                <a:gd name="connsiteY3" fmla="*/ 4432714 h 443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3192" h="4432713">
                  <a:moveTo>
                    <a:pt x="5983193" y="0"/>
                  </a:moveTo>
                  <a:cubicBezTo>
                    <a:pt x="5772174" y="706686"/>
                    <a:pt x="5067470" y="2096165"/>
                    <a:pt x="3937029" y="2000617"/>
                  </a:cubicBezTo>
                  <a:cubicBezTo>
                    <a:pt x="2523983" y="1881191"/>
                    <a:pt x="567208" y="327327"/>
                    <a:pt x="130977" y="1986458"/>
                  </a:cubicBezTo>
                  <a:cubicBezTo>
                    <a:pt x="-305254" y="3645588"/>
                    <a:pt x="518059" y="3574009"/>
                    <a:pt x="163799" y="443271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B8280F7C-4D4C-0023-56BC-2C4047836A61}"/>
                </a:ext>
              </a:extLst>
            </p:cNvPr>
            <p:cNvSpPr/>
            <p:nvPr/>
          </p:nvSpPr>
          <p:spPr>
            <a:xfrm>
              <a:off x="3530222" y="1793221"/>
              <a:ext cx="5900012" cy="4286589"/>
            </a:xfrm>
            <a:custGeom>
              <a:avLst/>
              <a:gdLst>
                <a:gd name="connsiteX0" fmla="*/ 5900013 w 5900012"/>
                <a:gd name="connsiteY0" fmla="*/ 0 h 4286589"/>
                <a:gd name="connsiteX1" fmla="*/ 3871444 w 5900012"/>
                <a:gd name="connsiteY1" fmla="*/ 1940842 h 4286589"/>
                <a:gd name="connsiteX2" fmla="*/ 137886 w 5900012"/>
                <a:gd name="connsiteY2" fmla="*/ 1886463 h 4286589"/>
                <a:gd name="connsiteX3" fmla="*/ 144065 w 5900012"/>
                <a:gd name="connsiteY3" fmla="*/ 4286590 h 428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0012" h="4286589">
                  <a:moveTo>
                    <a:pt x="5900013" y="0"/>
                  </a:moveTo>
                  <a:cubicBezTo>
                    <a:pt x="5685468" y="691009"/>
                    <a:pt x="4979378" y="2046594"/>
                    <a:pt x="3871444" y="1940842"/>
                  </a:cubicBezTo>
                  <a:cubicBezTo>
                    <a:pt x="2486523" y="1808649"/>
                    <a:pt x="583476" y="263507"/>
                    <a:pt x="137886" y="1886463"/>
                  </a:cubicBezTo>
                  <a:cubicBezTo>
                    <a:pt x="-307697" y="3509426"/>
                    <a:pt x="500729" y="3447960"/>
                    <a:pt x="144065" y="4286590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9F2D806F-523E-4D83-3000-3564E1599753}"/>
                </a:ext>
              </a:extLst>
            </p:cNvPr>
            <p:cNvSpPr/>
            <p:nvPr/>
          </p:nvSpPr>
          <p:spPr>
            <a:xfrm>
              <a:off x="3629256" y="1914171"/>
              <a:ext cx="5815249" cy="4142363"/>
            </a:xfrm>
            <a:custGeom>
              <a:avLst/>
              <a:gdLst>
                <a:gd name="connsiteX0" fmla="*/ 5815249 w 5815249"/>
                <a:gd name="connsiteY0" fmla="*/ 0 h 4142363"/>
                <a:gd name="connsiteX1" fmla="*/ 3805301 w 5815249"/>
                <a:gd name="connsiteY1" fmla="*/ 1881683 h 4142363"/>
                <a:gd name="connsiteX2" fmla="*/ 144660 w 5815249"/>
                <a:gd name="connsiteY2" fmla="*/ 1788664 h 4142363"/>
                <a:gd name="connsiteX3" fmla="*/ 125194 w 5815249"/>
                <a:gd name="connsiteY3" fmla="*/ 4142364 h 414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5249" h="4142363">
                  <a:moveTo>
                    <a:pt x="5815249" y="0"/>
                  </a:moveTo>
                  <a:cubicBezTo>
                    <a:pt x="5597477" y="675347"/>
                    <a:pt x="4890645" y="1997160"/>
                    <a:pt x="3805301" y="1881683"/>
                  </a:cubicBezTo>
                  <a:cubicBezTo>
                    <a:pt x="2448622" y="1737326"/>
                    <a:pt x="598867" y="201875"/>
                    <a:pt x="144660" y="1788664"/>
                  </a:cubicBezTo>
                  <a:cubicBezTo>
                    <a:pt x="-309548" y="3375452"/>
                    <a:pt x="483867" y="3323775"/>
                    <a:pt x="125194" y="414236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B5FFBF18-FE50-DDC8-4797-07817D4CDEA3}"/>
                </a:ext>
              </a:extLst>
            </p:cNvPr>
            <p:cNvSpPr/>
            <p:nvPr/>
          </p:nvSpPr>
          <p:spPr>
            <a:xfrm>
              <a:off x="3729595" y="2032815"/>
              <a:ext cx="5728833" cy="4000084"/>
            </a:xfrm>
            <a:custGeom>
              <a:avLst/>
              <a:gdLst>
                <a:gd name="connsiteX0" fmla="*/ 5728834 w 5728833"/>
                <a:gd name="connsiteY0" fmla="*/ 0 h 4000084"/>
                <a:gd name="connsiteX1" fmla="*/ 3738614 w 5728833"/>
                <a:gd name="connsiteY1" fmla="*/ 1823162 h 4000084"/>
                <a:gd name="connsiteX2" fmla="*/ 151277 w 5728833"/>
                <a:gd name="connsiteY2" fmla="*/ 1693074 h 4000084"/>
                <a:gd name="connsiteX3" fmla="*/ 107178 w 5728833"/>
                <a:gd name="connsiteY3" fmla="*/ 4000085 h 400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8833" h="4000084">
                  <a:moveTo>
                    <a:pt x="5728834" y="0"/>
                  </a:moveTo>
                  <a:cubicBezTo>
                    <a:pt x="5508207" y="659691"/>
                    <a:pt x="4801293" y="1947894"/>
                    <a:pt x="3738614" y="1823162"/>
                  </a:cubicBezTo>
                  <a:cubicBezTo>
                    <a:pt x="2410268" y="1667235"/>
                    <a:pt x="613382" y="142453"/>
                    <a:pt x="151277" y="1693074"/>
                  </a:cubicBezTo>
                  <a:cubicBezTo>
                    <a:pt x="-310827" y="3243696"/>
                    <a:pt x="467466" y="3201474"/>
                    <a:pt x="107178" y="4000085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0E56DA80-344D-E460-DDB2-C05DEFCC9A46}"/>
                </a:ext>
              </a:extLst>
            </p:cNvPr>
            <p:cNvSpPr/>
            <p:nvPr/>
          </p:nvSpPr>
          <p:spPr>
            <a:xfrm>
              <a:off x="3831263" y="2149040"/>
              <a:ext cx="5640881" cy="3859786"/>
            </a:xfrm>
            <a:custGeom>
              <a:avLst/>
              <a:gdLst>
                <a:gd name="connsiteX0" fmla="*/ 5640881 w 5640881"/>
                <a:gd name="connsiteY0" fmla="*/ 0 h 3859786"/>
                <a:gd name="connsiteX1" fmla="*/ 3671388 w 5640881"/>
                <a:gd name="connsiteY1" fmla="*/ 1765284 h 3859786"/>
                <a:gd name="connsiteX2" fmla="*/ 157716 w 5640881"/>
                <a:gd name="connsiteY2" fmla="*/ 1599715 h 3859786"/>
                <a:gd name="connsiteX3" fmla="*/ 89995 w 5640881"/>
                <a:gd name="connsiteY3" fmla="*/ 3859787 h 385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0881" h="3859786">
                  <a:moveTo>
                    <a:pt x="5640881" y="0"/>
                  </a:moveTo>
                  <a:cubicBezTo>
                    <a:pt x="5417685" y="644056"/>
                    <a:pt x="4711331" y="1898800"/>
                    <a:pt x="3671388" y="1765284"/>
                  </a:cubicBezTo>
                  <a:cubicBezTo>
                    <a:pt x="2371465" y="1598399"/>
                    <a:pt x="626983" y="85240"/>
                    <a:pt x="157716" y="1599715"/>
                  </a:cubicBezTo>
                  <a:cubicBezTo>
                    <a:pt x="-311551" y="3114190"/>
                    <a:pt x="451508" y="3081085"/>
                    <a:pt x="89995" y="3859787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9BDB3080-A5B6-E675-68DE-06AD118E1AE5}"/>
                </a:ext>
              </a:extLst>
            </p:cNvPr>
            <p:cNvSpPr/>
            <p:nvPr/>
          </p:nvSpPr>
          <p:spPr>
            <a:xfrm>
              <a:off x="3934283" y="2262952"/>
              <a:ext cx="5551369" cy="3721496"/>
            </a:xfrm>
            <a:custGeom>
              <a:avLst/>
              <a:gdLst>
                <a:gd name="connsiteX0" fmla="*/ 5551370 w 5551369"/>
                <a:gd name="connsiteY0" fmla="*/ 0 h 3721496"/>
                <a:gd name="connsiteX1" fmla="*/ 3603629 w 5551369"/>
                <a:gd name="connsiteY1" fmla="*/ 1708085 h 3721496"/>
                <a:gd name="connsiteX2" fmla="*/ 163960 w 5551369"/>
                <a:gd name="connsiteY2" fmla="*/ 1508608 h 3721496"/>
                <a:gd name="connsiteX3" fmla="*/ 73629 w 5551369"/>
                <a:gd name="connsiteY3" fmla="*/ 3721497 h 372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1369" h="3721496">
                  <a:moveTo>
                    <a:pt x="5551370" y="0"/>
                  </a:moveTo>
                  <a:cubicBezTo>
                    <a:pt x="5325922" y="628449"/>
                    <a:pt x="4620767" y="1849900"/>
                    <a:pt x="3603629" y="1708085"/>
                  </a:cubicBezTo>
                  <a:cubicBezTo>
                    <a:pt x="2332204" y="1530824"/>
                    <a:pt x="639670" y="30244"/>
                    <a:pt x="163960" y="1508608"/>
                  </a:cubicBezTo>
                  <a:cubicBezTo>
                    <a:pt x="-311743" y="2986971"/>
                    <a:pt x="435980" y="2962649"/>
                    <a:pt x="73629" y="3721497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D82B6727-E840-76C3-EB6B-6564DC03A044}"/>
                </a:ext>
              </a:extLst>
            </p:cNvPr>
            <p:cNvSpPr/>
            <p:nvPr/>
          </p:nvSpPr>
          <p:spPr>
            <a:xfrm>
              <a:off x="4038658" y="2374447"/>
              <a:ext cx="5460295" cy="3585265"/>
            </a:xfrm>
            <a:custGeom>
              <a:avLst/>
              <a:gdLst>
                <a:gd name="connsiteX0" fmla="*/ 5460296 w 5460295"/>
                <a:gd name="connsiteY0" fmla="*/ 0 h 3585265"/>
                <a:gd name="connsiteX1" fmla="*/ 3535338 w 5460295"/>
                <a:gd name="connsiteY1" fmla="*/ 1651573 h 3585265"/>
                <a:gd name="connsiteX2" fmla="*/ 169992 w 5460295"/>
                <a:gd name="connsiteY2" fmla="*/ 1419772 h 3585265"/>
                <a:gd name="connsiteX3" fmla="*/ 58062 w 5460295"/>
                <a:gd name="connsiteY3" fmla="*/ 3585265 h 358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60295" h="3585265">
                  <a:moveTo>
                    <a:pt x="5460296" y="0"/>
                  </a:moveTo>
                  <a:cubicBezTo>
                    <a:pt x="5232943" y="612870"/>
                    <a:pt x="4529617" y="1801202"/>
                    <a:pt x="3535338" y="1651573"/>
                  </a:cubicBezTo>
                  <a:cubicBezTo>
                    <a:pt x="2292488" y="1464529"/>
                    <a:pt x="651403" y="-22521"/>
                    <a:pt x="169992" y="1419772"/>
                  </a:cubicBezTo>
                  <a:cubicBezTo>
                    <a:pt x="-311418" y="2862058"/>
                    <a:pt x="420864" y="2846181"/>
                    <a:pt x="58062" y="3585265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9FD9AB15-834A-A237-695A-031D7DB46A9E}"/>
                </a:ext>
              </a:extLst>
            </p:cNvPr>
            <p:cNvSpPr/>
            <p:nvPr/>
          </p:nvSpPr>
          <p:spPr>
            <a:xfrm>
              <a:off x="4144430" y="2483579"/>
              <a:ext cx="5367754" cy="3451111"/>
            </a:xfrm>
            <a:custGeom>
              <a:avLst/>
              <a:gdLst>
                <a:gd name="connsiteX0" fmla="*/ 5367755 w 5367754"/>
                <a:gd name="connsiteY0" fmla="*/ 0 h 3451111"/>
                <a:gd name="connsiteX1" fmla="*/ 3466530 w 5367754"/>
                <a:gd name="connsiteY1" fmla="*/ 1595753 h 3451111"/>
                <a:gd name="connsiteX2" fmla="*/ 175798 w 5367754"/>
                <a:gd name="connsiteY2" fmla="*/ 1333216 h 3451111"/>
                <a:gd name="connsiteX3" fmla="*/ 43286 w 5367754"/>
                <a:gd name="connsiteY3" fmla="*/ 3451112 h 345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7754" h="3451111">
                  <a:moveTo>
                    <a:pt x="5367755" y="0"/>
                  </a:moveTo>
                  <a:cubicBezTo>
                    <a:pt x="5138739" y="597325"/>
                    <a:pt x="4437907" y="1752725"/>
                    <a:pt x="3466530" y="1595753"/>
                  </a:cubicBezTo>
                  <a:cubicBezTo>
                    <a:pt x="2252311" y="1399538"/>
                    <a:pt x="662190" y="-73055"/>
                    <a:pt x="175798" y="1333216"/>
                  </a:cubicBezTo>
                  <a:cubicBezTo>
                    <a:pt x="-310600" y="2739487"/>
                    <a:pt x="406151" y="2731722"/>
                    <a:pt x="43286" y="3451112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729F64C5-EDEE-1059-6005-63A809AFD693}"/>
                </a:ext>
              </a:extLst>
            </p:cNvPr>
            <p:cNvSpPr/>
            <p:nvPr/>
          </p:nvSpPr>
          <p:spPr>
            <a:xfrm>
              <a:off x="4251596" y="2590405"/>
              <a:ext cx="5273750" cy="3319070"/>
            </a:xfrm>
            <a:custGeom>
              <a:avLst/>
              <a:gdLst>
                <a:gd name="connsiteX0" fmla="*/ 5273751 w 5273750"/>
                <a:gd name="connsiteY0" fmla="*/ 0 h 3319070"/>
                <a:gd name="connsiteX1" fmla="*/ 3397214 w 5273750"/>
                <a:gd name="connsiteY1" fmla="*/ 1540646 h 3319070"/>
                <a:gd name="connsiteX2" fmla="*/ 181352 w 5273750"/>
                <a:gd name="connsiteY2" fmla="*/ 1248967 h 3319070"/>
                <a:gd name="connsiteX3" fmla="*/ 29285 w 5273750"/>
                <a:gd name="connsiteY3" fmla="*/ 3319071 h 331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3750" h="3319070">
                  <a:moveTo>
                    <a:pt x="5273751" y="0"/>
                  </a:moveTo>
                  <a:cubicBezTo>
                    <a:pt x="5043418" y="581815"/>
                    <a:pt x="4345648" y="1704476"/>
                    <a:pt x="3397214" y="1540646"/>
                  </a:cubicBezTo>
                  <a:cubicBezTo>
                    <a:pt x="2211674" y="1335848"/>
                    <a:pt x="672011" y="-121352"/>
                    <a:pt x="181352" y="1248967"/>
                  </a:cubicBezTo>
                  <a:cubicBezTo>
                    <a:pt x="-309300" y="2619278"/>
                    <a:pt x="391831" y="2619285"/>
                    <a:pt x="29285" y="3319071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8774C9D5-C18F-3842-ED57-F5C87FCF578D}"/>
                </a:ext>
              </a:extLst>
            </p:cNvPr>
            <p:cNvSpPr/>
            <p:nvPr/>
          </p:nvSpPr>
          <p:spPr>
            <a:xfrm>
              <a:off x="4360179" y="2694813"/>
              <a:ext cx="5178259" cy="3189184"/>
            </a:xfrm>
            <a:custGeom>
              <a:avLst/>
              <a:gdLst>
                <a:gd name="connsiteX0" fmla="*/ 5178260 w 5178259"/>
                <a:gd name="connsiteY0" fmla="*/ 0 h 3189184"/>
                <a:gd name="connsiteX1" fmla="*/ 3327404 w 5178259"/>
                <a:gd name="connsiteY1" fmla="*/ 1486267 h 3189184"/>
                <a:gd name="connsiteX2" fmla="*/ 186654 w 5178259"/>
                <a:gd name="connsiteY2" fmla="*/ 1167037 h 3189184"/>
                <a:gd name="connsiteX3" fmla="*/ 16042 w 5178259"/>
                <a:gd name="connsiteY3" fmla="*/ 3189185 h 318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8259" h="3189184">
                  <a:moveTo>
                    <a:pt x="5178260" y="0"/>
                  </a:moveTo>
                  <a:cubicBezTo>
                    <a:pt x="4946889" y="566346"/>
                    <a:pt x="4252867" y="1656484"/>
                    <a:pt x="3327404" y="1486267"/>
                  </a:cubicBezTo>
                  <a:cubicBezTo>
                    <a:pt x="2170584" y="1273496"/>
                    <a:pt x="680846" y="-167405"/>
                    <a:pt x="186654" y="1167037"/>
                  </a:cubicBezTo>
                  <a:cubicBezTo>
                    <a:pt x="-307544" y="2501473"/>
                    <a:pt x="377888" y="2508906"/>
                    <a:pt x="16042" y="3189185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3BDC27AF-2AF9-4725-80CD-B94B0C580894}"/>
                </a:ext>
              </a:extLst>
            </p:cNvPr>
            <p:cNvSpPr/>
            <p:nvPr/>
          </p:nvSpPr>
          <p:spPr>
            <a:xfrm>
              <a:off x="4470186" y="2796921"/>
              <a:ext cx="5081275" cy="3061480"/>
            </a:xfrm>
            <a:custGeom>
              <a:avLst/>
              <a:gdLst>
                <a:gd name="connsiteX0" fmla="*/ 5081276 w 5081275"/>
                <a:gd name="connsiteY0" fmla="*/ 0 h 3061480"/>
                <a:gd name="connsiteX1" fmla="*/ 3257110 w 5081275"/>
                <a:gd name="connsiteY1" fmla="*/ 1432629 h 3061480"/>
                <a:gd name="connsiteX2" fmla="*/ 191674 w 5081275"/>
                <a:gd name="connsiteY2" fmla="*/ 1087436 h 3061480"/>
                <a:gd name="connsiteX3" fmla="*/ 3543 w 5081275"/>
                <a:gd name="connsiteY3" fmla="*/ 3061480 h 306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1275" h="3061480">
                  <a:moveTo>
                    <a:pt x="5081276" y="0"/>
                  </a:moveTo>
                  <a:cubicBezTo>
                    <a:pt x="4849282" y="550926"/>
                    <a:pt x="4159568" y="1608755"/>
                    <a:pt x="3257110" y="1432629"/>
                  </a:cubicBezTo>
                  <a:cubicBezTo>
                    <a:pt x="2129038" y="1212474"/>
                    <a:pt x="688692" y="-211206"/>
                    <a:pt x="191674" y="1087436"/>
                  </a:cubicBezTo>
                  <a:cubicBezTo>
                    <a:pt x="-305337" y="2386085"/>
                    <a:pt x="364308" y="2400612"/>
                    <a:pt x="3543" y="3061480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20404473-F780-254E-1686-694DEF2AEA5E}"/>
                </a:ext>
              </a:extLst>
            </p:cNvPr>
            <p:cNvSpPr/>
            <p:nvPr/>
          </p:nvSpPr>
          <p:spPr>
            <a:xfrm>
              <a:off x="4573419" y="2896618"/>
              <a:ext cx="4991134" cy="2935985"/>
            </a:xfrm>
            <a:custGeom>
              <a:avLst/>
              <a:gdLst>
                <a:gd name="connsiteX0" fmla="*/ 4991135 w 4991134"/>
                <a:gd name="connsiteY0" fmla="*/ 0 h 2935985"/>
                <a:gd name="connsiteX1" fmla="*/ 3194554 w 4991134"/>
                <a:gd name="connsiteY1" fmla="*/ 1379746 h 2935985"/>
                <a:gd name="connsiteX2" fmla="*/ 204625 w 4991134"/>
                <a:gd name="connsiteY2" fmla="*/ 1010197 h 2935985"/>
                <a:gd name="connsiteX3" fmla="*/ 0 w 4991134"/>
                <a:gd name="connsiteY3" fmla="*/ 2935986 h 293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1134" h="2935985">
                  <a:moveTo>
                    <a:pt x="4991135" y="0"/>
                  </a:moveTo>
                  <a:cubicBezTo>
                    <a:pt x="4758725" y="535561"/>
                    <a:pt x="4073992" y="1561297"/>
                    <a:pt x="3194554" y="1379746"/>
                  </a:cubicBezTo>
                  <a:cubicBezTo>
                    <a:pt x="2095258" y="1152809"/>
                    <a:pt x="703749" y="-252762"/>
                    <a:pt x="204625" y="1010197"/>
                  </a:cubicBezTo>
                  <a:cubicBezTo>
                    <a:pt x="-294492" y="2273150"/>
                    <a:pt x="359311" y="2294424"/>
                    <a:pt x="0" y="2935986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id="{514A95FB-07F2-2CE1-CFBB-E2B2A5A2727C}"/>
                </a:ext>
              </a:extLst>
            </p:cNvPr>
            <p:cNvSpPr/>
            <p:nvPr/>
          </p:nvSpPr>
          <p:spPr>
            <a:xfrm>
              <a:off x="4675264" y="2993967"/>
              <a:ext cx="4902451" cy="2812742"/>
            </a:xfrm>
            <a:custGeom>
              <a:avLst/>
              <a:gdLst>
                <a:gd name="connsiteX0" fmla="*/ 4902452 w 4902451"/>
                <a:gd name="connsiteY0" fmla="*/ 0 h 2812742"/>
                <a:gd name="connsiteX1" fmla="*/ 3134363 w 4902451"/>
                <a:gd name="connsiteY1" fmla="*/ 1327640 h 2812742"/>
                <a:gd name="connsiteX2" fmla="*/ 220100 w 4902451"/>
                <a:gd name="connsiteY2" fmla="*/ 935313 h 2812742"/>
                <a:gd name="connsiteX3" fmla="*/ 0 w 4902451"/>
                <a:gd name="connsiteY3" fmla="*/ 2812743 h 281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2451" h="2812742">
                  <a:moveTo>
                    <a:pt x="4902452" y="0"/>
                  </a:moveTo>
                  <a:cubicBezTo>
                    <a:pt x="4669903" y="520252"/>
                    <a:pt x="3990781" y="1514136"/>
                    <a:pt x="3134363" y="1327640"/>
                  </a:cubicBezTo>
                  <a:cubicBezTo>
                    <a:pt x="2063849" y="1094509"/>
                    <a:pt x="720610" y="-292061"/>
                    <a:pt x="220100" y="935313"/>
                  </a:cubicBezTo>
                  <a:cubicBezTo>
                    <a:pt x="-280409" y="2162688"/>
                    <a:pt x="357475" y="2190369"/>
                    <a:pt x="0" y="2812743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37DFF118-A756-EAC9-6D67-8F8BD68C6AB9}"/>
                </a:ext>
              </a:extLst>
            </p:cNvPr>
            <p:cNvSpPr/>
            <p:nvPr/>
          </p:nvSpPr>
          <p:spPr>
            <a:xfrm>
              <a:off x="4779291" y="3089023"/>
              <a:ext cx="4811656" cy="2691771"/>
            </a:xfrm>
            <a:custGeom>
              <a:avLst/>
              <a:gdLst>
                <a:gd name="connsiteX0" fmla="*/ 4811656 w 4811656"/>
                <a:gd name="connsiteY0" fmla="*/ 0 h 2691771"/>
                <a:gd name="connsiteX1" fmla="*/ 3073022 w 4811656"/>
                <a:gd name="connsiteY1" fmla="*/ 1276309 h 2691771"/>
                <a:gd name="connsiteX2" fmla="*/ 234550 w 4811656"/>
                <a:gd name="connsiteY2" fmla="*/ 862812 h 2691771"/>
                <a:gd name="connsiteX3" fmla="*/ 0 w 4811656"/>
                <a:gd name="connsiteY3" fmla="*/ 2691772 h 26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1656" h="2691771">
                  <a:moveTo>
                    <a:pt x="4811656" y="0"/>
                  </a:moveTo>
                  <a:cubicBezTo>
                    <a:pt x="4579385" y="505005"/>
                    <a:pt x="3906407" y="1467280"/>
                    <a:pt x="3073022" y="1276309"/>
                  </a:cubicBezTo>
                  <a:cubicBezTo>
                    <a:pt x="2031291" y="1037595"/>
                    <a:pt x="735739" y="-329108"/>
                    <a:pt x="234550" y="862812"/>
                  </a:cubicBezTo>
                  <a:cubicBezTo>
                    <a:pt x="-266638" y="2054733"/>
                    <a:pt x="355279" y="2088476"/>
                    <a:pt x="0" y="2691772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B320E720-C742-F400-622F-09F4116B7A6B}"/>
                </a:ext>
              </a:extLst>
            </p:cNvPr>
            <p:cNvSpPr/>
            <p:nvPr/>
          </p:nvSpPr>
          <p:spPr>
            <a:xfrm>
              <a:off x="4885493" y="3181675"/>
              <a:ext cx="4718892" cy="2573114"/>
            </a:xfrm>
            <a:custGeom>
              <a:avLst/>
              <a:gdLst>
                <a:gd name="connsiteX0" fmla="*/ 4718893 w 4718892"/>
                <a:gd name="connsiteY0" fmla="*/ 0 h 2573114"/>
                <a:gd name="connsiteX1" fmla="*/ 3010537 w 4718892"/>
                <a:gd name="connsiteY1" fmla="*/ 1225788 h 2573114"/>
                <a:gd name="connsiteX2" fmla="*/ 247976 w 4718892"/>
                <a:gd name="connsiteY2" fmla="*/ 792716 h 2573114"/>
                <a:gd name="connsiteX3" fmla="*/ 0 w 4718892"/>
                <a:gd name="connsiteY3" fmla="*/ 2573115 h 257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8892" h="2573114">
                  <a:moveTo>
                    <a:pt x="4718893" y="0"/>
                  </a:moveTo>
                  <a:cubicBezTo>
                    <a:pt x="4487107" y="489834"/>
                    <a:pt x="3820904" y="1420749"/>
                    <a:pt x="3010537" y="1225788"/>
                  </a:cubicBezTo>
                  <a:cubicBezTo>
                    <a:pt x="1997583" y="982080"/>
                    <a:pt x="749136" y="-363883"/>
                    <a:pt x="247976" y="792716"/>
                  </a:cubicBezTo>
                  <a:cubicBezTo>
                    <a:pt x="-253185" y="1949307"/>
                    <a:pt x="352702" y="1988772"/>
                    <a:pt x="0" y="2573115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D52782FD-6730-FB7F-DDF9-83D00C3D40E6}"/>
                </a:ext>
              </a:extLst>
            </p:cNvPr>
            <p:cNvSpPr/>
            <p:nvPr/>
          </p:nvSpPr>
          <p:spPr>
            <a:xfrm>
              <a:off x="4993863" y="3272048"/>
              <a:ext cx="4624100" cy="2456791"/>
            </a:xfrm>
            <a:custGeom>
              <a:avLst/>
              <a:gdLst>
                <a:gd name="connsiteX0" fmla="*/ 4624101 w 4624100"/>
                <a:gd name="connsiteY0" fmla="*/ 0 h 2456791"/>
                <a:gd name="connsiteX1" fmla="*/ 2946945 w 4624100"/>
                <a:gd name="connsiteY1" fmla="*/ 1176071 h 2456791"/>
                <a:gd name="connsiteX2" fmla="*/ 260375 w 4624100"/>
                <a:gd name="connsiteY2" fmla="*/ 725016 h 2456791"/>
                <a:gd name="connsiteX3" fmla="*/ 0 w 4624100"/>
                <a:gd name="connsiteY3" fmla="*/ 2456792 h 245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4100" h="2456791">
                  <a:moveTo>
                    <a:pt x="4624101" y="0"/>
                  </a:moveTo>
                  <a:cubicBezTo>
                    <a:pt x="4393076" y="474726"/>
                    <a:pt x="3734306" y="1374551"/>
                    <a:pt x="2946945" y="1176071"/>
                  </a:cubicBezTo>
                  <a:cubicBezTo>
                    <a:pt x="1962753" y="927964"/>
                    <a:pt x="760795" y="-396392"/>
                    <a:pt x="260375" y="725016"/>
                  </a:cubicBezTo>
                  <a:cubicBezTo>
                    <a:pt x="-240051" y="1846430"/>
                    <a:pt x="349758" y="1891270"/>
                    <a:pt x="0" y="2456792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id="{F08DC98A-D36D-327D-DAA9-B61C942F4936}"/>
                </a:ext>
              </a:extLst>
            </p:cNvPr>
            <p:cNvSpPr/>
            <p:nvPr/>
          </p:nvSpPr>
          <p:spPr>
            <a:xfrm>
              <a:off x="5104402" y="3360039"/>
              <a:ext cx="4527347" cy="2342824"/>
            </a:xfrm>
            <a:custGeom>
              <a:avLst/>
              <a:gdLst>
                <a:gd name="connsiteX0" fmla="*/ 4527348 w 4527347"/>
                <a:gd name="connsiteY0" fmla="*/ 0 h 2342824"/>
                <a:gd name="connsiteX1" fmla="*/ 2882272 w 4527347"/>
                <a:gd name="connsiteY1" fmla="*/ 1127171 h 2342824"/>
                <a:gd name="connsiteX2" fmla="*/ 271750 w 4527347"/>
                <a:gd name="connsiteY2" fmla="*/ 659740 h 2342824"/>
                <a:gd name="connsiteX3" fmla="*/ 0 w 4527347"/>
                <a:gd name="connsiteY3" fmla="*/ 2342824 h 234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7347" h="2342824">
                  <a:moveTo>
                    <a:pt x="4527348" y="0"/>
                  </a:moveTo>
                  <a:cubicBezTo>
                    <a:pt x="4297431" y="459694"/>
                    <a:pt x="3646641" y="1328706"/>
                    <a:pt x="2882272" y="1127171"/>
                  </a:cubicBezTo>
                  <a:cubicBezTo>
                    <a:pt x="1926814" y="875261"/>
                    <a:pt x="770728" y="-426651"/>
                    <a:pt x="271750" y="659740"/>
                  </a:cubicBezTo>
                  <a:cubicBezTo>
                    <a:pt x="-227235" y="1746123"/>
                    <a:pt x="346440" y="1795999"/>
                    <a:pt x="0" y="234282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id="{3433E70A-62E7-81DC-8D29-4F4F539FBFE5}"/>
                </a:ext>
              </a:extLst>
            </p:cNvPr>
            <p:cNvSpPr/>
            <p:nvPr/>
          </p:nvSpPr>
          <p:spPr>
            <a:xfrm>
              <a:off x="5217081" y="3445701"/>
              <a:ext cx="4428661" cy="2231260"/>
            </a:xfrm>
            <a:custGeom>
              <a:avLst/>
              <a:gdLst>
                <a:gd name="connsiteX0" fmla="*/ 4428662 w 4428661"/>
                <a:gd name="connsiteY0" fmla="*/ 0 h 2231260"/>
                <a:gd name="connsiteX1" fmla="*/ 2816553 w 4428661"/>
                <a:gd name="connsiteY1" fmla="*/ 1079117 h 2231260"/>
                <a:gd name="connsiteX2" fmla="*/ 282099 w 4428661"/>
                <a:gd name="connsiteY2" fmla="*/ 596888 h 2231260"/>
                <a:gd name="connsiteX3" fmla="*/ 0 w 4428661"/>
                <a:gd name="connsiteY3" fmla="*/ 2231261 h 223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8661" h="2231260">
                  <a:moveTo>
                    <a:pt x="4428662" y="0"/>
                  </a:moveTo>
                  <a:cubicBezTo>
                    <a:pt x="4200200" y="444745"/>
                    <a:pt x="3557965" y="1283215"/>
                    <a:pt x="2816553" y="1079117"/>
                  </a:cubicBezTo>
                  <a:cubicBezTo>
                    <a:pt x="1889788" y="823992"/>
                    <a:pt x="778951" y="-454637"/>
                    <a:pt x="282099" y="596888"/>
                  </a:cubicBezTo>
                  <a:cubicBezTo>
                    <a:pt x="-214745" y="1648414"/>
                    <a:pt x="342775" y="1702987"/>
                    <a:pt x="0" y="2231261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id="{D6F50C05-701F-680B-E019-C62540D7AFCB}"/>
                </a:ext>
              </a:extLst>
            </p:cNvPr>
            <p:cNvSpPr/>
            <p:nvPr/>
          </p:nvSpPr>
          <p:spPr>
            <a:xfrm>
              <a:off x="5331942" y="3529092"/>
              <a:ext cx="4328139" cy="2122121"/>
            </a:xfrm>
            <a:custGeom>
              <a:avLst/>
              <a:gdLst>
                <a:gd name="connsiteX0" fmla="*/ 4328140 w 4328139"/>
                <a:gd name="connsiteY0" fmla="*/ 0 h 2122121"/>
                <a:gd name="connsiteX1" fmla="*/ 2749795 w 4328139"/>
                <a:gd name="connsiteY1" fmla="*/ 1031921 h 2122121"/>
                <a:gd name="connsiteX2" fmla="*/ 291423 w 4328139"/>
                <a:gd name="connsiteY2" fmla="*/ 536496 h 2122121"/>
                <a:gd name="connsiteX3" fmla="*/ 0 w 4328139"/>
                <a:gd name="connsiteY3" fmla="*/ 2122122 h 212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8139" h="2122121">
                  <a:moveTo>
                    <a:pt x="4328140" y="0"/>
                  </a:moveTo>
                  <a:cubicBezTo>
                    <a:pt x="4101410" y="429893"/>
                    <a:pt x="3468285" y="1238112"/>
                    <a:pt x="2749795" y="1031921"/>
                  </a:cubicBezTo>
                  <a:cubicBezTo>
                    <a:pt x="1851681" y="774178"/>
                    <a:pt x="785442" y="-480351"/>
                    <a:pt x="291423" y="536496"/>
                  </a:cubicBezTo>
                  <a:cubicBezTo>
                    <a:pt x="-202588" y="1553337"/>
                    <a:pt x="338737" y="1612254"/>
                    <a:pt x="0" y="2122122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: фигура 187">
              <a:extLst>
                <a:ext uri="{FF2B5EF4-FFF2-40B4-BE49-F238E27FC236}">
                  <a16:creationId xmlns:a16="http://schemas.microsoft.com/office/drawing/2014/main" id="{F92760B4-E4B4-2A40-6420-78BE4D1DC7C8}"/>
                </a:ext>
              </a:extLst>
            </p:cNvPr>
            <p:cNvSpPr/>
            <p:nvPr/>
          </p:nvSpPr>
          <p:spPr>
            <a:xfrm>
              <a:off x="5448951" y="3610127"/>
              <a:ext cx="4225747" cy="2015427"/>
            </a:xfrm>
            <a:custGeom>
              <a:avLst/>
              <a:gdLst>
                <a:gd name="connsiteX0" fmla="*/ 4225748 w 4225747"/>
                <a:gd name="connsiteY0" fmla="*/ 0 h 2015427"/>
                <a:gd name="connsiteX1" fmla="*/ 2682040 w 4225747"/>
                <a:gd name="connsiteY1" fmla="*/ 985571 h 2015427"/>
                <a:gd name="connsiteX2" fmla="*/ 299736 w 4225747"/>
                <a:gd name="connsiteY2" fmla="*/ 478543 h 2015427"/>
                <a:gd name="connsiteX3" fmla="*/ 0 w 4225747"/>
                <a:gd name="connsiteY3" fmla="*/ 2015428 h 201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5747" h="2015427">
                  <a:moveTo>
                    <a:pt x="4225748" y="0"/>
                  </a:moveTo>
                  <a:cubicBezTo>
                    <a:pt x="4001027" y="415117"/>
                    <a:pt x="3377655" y="1193389"/>
                    <a:pt x="2682040" y="985571"/>
                  </a:cubicBezTo>
                  <a:cubicBezTo>
                    <a:pt x="1812528" y="725805"/>
                    <a:pt x="790222" y="-503806"/>
                    <a:pt x="299736" y="478543"/>
                  </a:cubicBezTo>
                  <a:cubicBezTo>
                    <a:pt x="-190756" y="1460893"/>
                    <a:pt x="334352" y="1523813"/>
                    <a:pt x="0" y="2015428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: фигура 188">
              <a:extLst>
                <a:ext uri="{FF2B5EF4-FFF2-40B4-BE49-F238E27FC236}">
                  <a16:creationId xmlns:a16="http://schemas.microsoft.com/office/drawing/2014/main" id="{C30135AC-9DB9-7A8B-A90F-95C129B26837}"/>
                </a:ext>
              </a:extLst>
            </p:cNvPr>
            <p:cNvSpPr/>
            <p:nvPr/>
          </p:nvSpPr>
          <p:spPr>
            <a:xfrm>
              <a:off x="5568114" y="3688848"/>
              <a:ext cx="4121616" cy="1911213"/>
            </a:xfrm>
            <a:custGeom>
              <a:avLst/>
              <a:gdLst>
                <a:gd name="connsiteX0" fmla="*/ 4121617 w 4121616"/>
                <a:gd name="connsiteY0" fmla="*/ 0 h 1911213"/>
                <a:gd name="connsiteX1" fmla="*/ 2613307 w 4121616"/>
                <a:gd name="connsiteY1" fmla="*/ 940114 h 1911213"/>
                <a:gd name="connsiteX2" fmla="*/ 307017 w 4121616"/>
                <a:gd name="connsiteY2" fmla="*/ 423063 h 1911213"/>
                <a:gd name="connsiteX3" fmla="*/ 0 w 4121616"/>
                <a:gd name="connsiteY3" fmla="*/ 1911214 h 191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1616" h="1911213">
                  <a:moveTo>
                    <a:pt x="4121617" y="0"/>
                  </a:moveTo>
                  <a:cubicBezTo>
                    <a:pt x="3899182" y="400445"/>
                    <a:pt x="3286091" y="1149082"/>
                    <a:pt x="2613307" y="940114"/>
                  </a:cubicBezTo>
                  <a:cubicBezTo>
                    <a:pt x="1772322" y="678901"/>
                    <a:pt x="793291" y="-524997"/>
                    <a:pt x="307017" y="423063"/>
                  </a:cubicBezTo>
                  <a:cubicBezTo>
                    <a:pt x="-179264" y="1371122"/>
                    <a:pt x="329600" y="1437693"/>
                    <a:pt x="0" y="191121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id="{81E0789A-ACEE-9791-48D6-96F1AE413342}"/>
                </a:ext>
              </a:extLst>
            </p:cNvPr>
            <p:cNvSpPr/>
            <p:nvPr/>
          </p:nvSpPr>
          <p:spPr>
            <a:xfrm>
              <a:off x="5689417" y="3765332"/>
              <a:ext cx="4015691" cy="1809500"/>
            </a:xfrm>
            <a:custGeom>
              <a:avLst/>
              <a:gdLst>
                <a:gd name="connsiteX0" fmla="*/ 4015692 w 4015691"/>
                <a:gd name="connsiteY0" fmla="*/ 0 h 1809500"/>
                <a:gd name="connsiteX1" fmla="*/ 2543626 w 4015691"/>
                <a:gd name="connsiteY1" fmla="*/ 895537 h 1809500"/>
                <a:gd name="connsiteX2" fmla="*/ 313279 w 4015691"/>
                <a:gd name="connsiteY2" fmla="*/ 370055 h 1809500"/>
                <a:gd name="connsiteX3" fmla="*/ 0 w 4015691"/>
                <a:gd name="connsiteY3" fmla="*/ 1809501 h 180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5691" h="1809500">
                  <a:moveTo>
                    <a:pt x="4015692" y="0"/>
                  </a:moveTo>
                  <a:cubicBezTo>
                    <a:pt x="3795820" y="385870"/>
                    <a:pt x="3193646" y="1105184"/>
                    <a:pt x="2543626" y="895537"/>
                  </a:cubicBezTo>
                  <a:cubicBezTo>
                    <a:pt x="1731098" y="633471"/>
                    <a:pt x="794662" y="-543916"/>
                    <a:pt x="313279" y="370055"/>
                  </a:cubicBezTo>
                  <a:cubicBezTo>
                    <a:pt x="-168097" y="1284032"/>
                    <a:pt x="324508" y="1353915"/>
                    <a:pt x="0" y="1809501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: фигура 190">
              <a:extLst>
                <a:ext uri="{FF2B5EF4-FFF2-40B4-BE49-F238E27FC236}">
                  <a16:creationId xmlns:a16="http://schemas.microsoft.com/office/drawing/2014/main" id="{DF1C4B69-0551-88A1-6ACB-21C2E2B614EF}"/>
                </a:ext>
              </a:extLst>
            </p:cNvPr>
            <p:cNvSpPr/>
            <p:nvPr/>
          </p:nvSpPr>
          <p:spPr>
            <a:xfrm>
              <a:off x="5812854" y="3832682"/>
              <a:ext cx="3908048" cy="1717108"/>
            </a:xfrm>
            <a:custGeom>
              <a:avLst/>
              <a:gdLst>
                <a:gd name="connsiteX0" fmla="*/ 3908049 w 3908048"/>
                <a:gd name="connsiteY0" fmla="*/ 6799 h 1717108"/>
                <a:gd name="connsiteX1" fmla="*/ 2473016 w 3908048"/>
                <a:gd name="connsiteY1" fmla="*/ 858646 h 1717108"/>
                <a:gd name="connsiteX2" fmla="*/ 318516 w 3908048"/>
                <a:gd name="connsiteY2" fmla="*/ 326327 h 1717108"/>
                <a:gd name="connsiteX3" fmla="*/ 0 w 3908048"/>
                <a:gd name="connsiteY3" fmla="*/ 1717109 h 17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8048" h="1717108">
                  <a:moveTo>
                    <a:pt x="3908049" y="6799"/>
                  </a:moveTo>
                  <a:cubicBezTo>
                    <a:pt x="3691086" y="378192"/>
                    <a:pt x="3100343" y="1068515"/>
                    <a:pt x="2473016" y="858646"/>
                  </a:cubicBezTo>
                  <a:cubicBezTo>
                    <a:pt x="1688862" y="596317"/>
                    <a:pt x="794323" y="-553790"/>
                    <a:pt x="318516" y="326327"/>
                  </a:cubicBezTo>
                  <a:cubicBezTo>
                    <a:pt x="-157284" y="1206437"/>
                    <a:pt x="319056" y="1279291"/>
                    <a:pt x="0" y="1717109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id="{5086B7D9-49BB-A02E-E791-BDEDE8A58135}"/>
                </a:ext>
              </a:extLst>
            </p:cNvPr>
            <p:cNvSpPr/>
            <p:nvPr/>
          </p:nvSpPr>
          <p:spPr>
            <a:xfrm>
              <a:off x="5938432" y="3872021"/>
              <a:ext cx="3798750" cy="1653053"/>
            </a:xfrm>
            <a:custGeom>
              <a:avLst/>
              <a:gdLst>
                <a:gd name="connsiteX0" fmla="*/ 3798750 w 3798750"/>
                <a:gd name="connsiteY0" fmla="*/ 39380 h 1653053"/>
                <a:gd name="connsiteX1" fmla="*/ 2401519 w 3798750"/>
                <a:gd name="connsiteY1" fmla="*/ 848458 h 1653053"/>
                <a:gd name="connsiteX2" fmla="*/ 322748 w 3798750"/>
                <a:gd name="connsiteY2" fmla="*/ 310874 h 1653053"/>
                <a:gd name="connsiteX3" fmla="*/ 0 w 3798750"/>
                <a:gd name="connsiteY3" fmla="*/ 1653054 h 1653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8750" h="1653053">
                  <a:moveTo>
                    <a:pt x="3798750" y="39380"/>
                  </a:moveTo>
                  <a:cubicBezTo>
                    <a:pt x="3584975" y="396411"/>
                    <a:pt x="3006215" y="1058077"/>
                    <a:pt x="2401519" y="848458"/>
                  </a:cubicBezTo>
                  <a:cubicBezTo>
                    <a:pt x="1645650" y="586448"/>
                    <a:pt x="792300" y="-535611"/>
                    <a:pt x="322748" y="310874"/>
                  </a:cubicBezTo>
                  <a:cubicBezTo>
                    <a:pt x="-146803" y="1157352"/>
                    <a:pt x="313265" y="1232831"/>
                    <a:pt x="0" y="165305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id="{668F1B7F-C389-C44F-DD13-329C6CE5C22E}"/>
                </a:ext>
              </a:extLst>
            </p:cNvPr>
            <p:cNvSpPr/>
            <p:nvPr/>
          </p:nvSpPr>
          <p:spPr>
            <a:xfrm>
              <a:off x="6066136" y="3911191"/>
              <a:ext cx="3687879" cy="1589423"/>
            </a:xfrm>
            <a:custGeom>
              <a:avLst/>
              <a:gdLst>
                <a:gd name="connsiteX0" fmla="*/ 3687880 w 3687879"/>
                <a:gd name="connsiteY0" fmla="*/ 69802 h 1589423"/>
                <a:gd name="connsiteX1" fmla="*/ 2329150 w 3687879"/>
                <a:gd name="connsiteY1" fmla="*/ 837046 h 1589423"/>
                <a:gd name="connsiteX2" fmla="*/ 325963 w 3687879"/>
                <a:gd name="connsiteY2" fmla="*/ 295770 h 1589423"/>
                <a:gd name="connsiteX3" fmla="*/ 0 w 3687879"/>
                <a:gd name="connsiteY3" fmla="*/ 1589424 h 158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7879" h="1589423">
                  <a:moveTo>
                    <a:pt x="3687880" y="69802"/>
                  </a:moveTo>
                  <a:cubicBezTo>
                    <a:pt x="3477567" y="412591"/>
                    <a:pt x="2911304" y="1045938"/>
                    <a:pt x="2329150" y="837046"/>
                  </a:cubicBezTo>
                  <a:cubicBezTo>
                    <a:pt x="1601461" y="575922"/>
                    <a:pt x="788587" y="-517326"/>
                    <a:pt x="325963" y="295770"/>
                  </a:cubicBezTo>
                  <a:cubicBezTo>
                    <a:pt x="-136661" y="1108858"/>
                    <a:pt x="307134" y="1186617"/>
                    <a:pt x="0" y="1589424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: фигура 193">
              <a:extLst>
                <a:ext uri="{FF2B5EF4-FFF2-40B4-BE49-F238E27FC236}">
                  <a16:creationId xmlns:a16="http://schemas.microsoft.com/office/drawing/2014/main" id="{1DC21AD7-694A-25B0-17B1-DD5747A4DC24}"/>
                </a:ext>
              </a:extLst>
            </p:cNvPr>
            <p:cNvSpPr/>
            <p:nvPr/>
          </p:nvSpPr>
          <p:spPr>
            <a:xfrm>
              <a:off x="6195967" y="3950264"/>
              <a:ext cx="3575435" cy="1526236"/>
            </a:xfrm>
            <a:custGeom>
              <a:avLst/>
              <a:gdLst>
                <a:gd name="connsiteX0" fmla="*/ 3575435 w 3575435"/>
                <a:gd name="connsiteY0" fmla="*/ 98068 h 1526236"/>
                <a:gd name="connsiteX1" fmla="*/ 2255942 w 3575435"/>
                <a:gd name="connsiteY1" fmla="*/ 824399 h 1526236"/>
                <a:gd name="connsiteX2" fmla="*/ 328152 w 3575435"/>
                <a:gd name="connsiteY2" fmla="*/ 281011 h 1526236"/>
                <a:gd name="connsiteX3" fmla="*/ 0 w 3575435"/>
                <a:gd name="connsiteY3" fmla="*/ 1526236 h 15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435" h="1526236">
                  <a:moveTo>
                    <a:pt x="3575435" y="98068"/>
                  </a:moveTo>
                  <a:cubicBezTo>
                    <a:pt x="3368795" y="426726"/>
                    <a:pt x="2815639" y="1032114"/>
                    <a:pt x="2255942" y="824399"/>
                  </a:cubicBezTo>
                  <a:cubicBezTo>
                    <a:pt x="1556316" y="564759"/>
                    <a:pt x="783190" y="-498952"/>
                    <a:pt x="328152" y="281011"/>
                  </a:cubicBezTo>
                  <a:cubicBezTo>
                    <a:pt x="-126880" y="1060966"/>
                    <a:pt x="300657" y="1140657"/>
                    <a:pt x="0" y="1526236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: фигура 194">
              <a:extLst>
                <a:ext uri="{FF2B5EF4-FFF2-40B4-BE49-F238E27FC236}">
                  <a16:creationId xmlns:a16="http://schemas.microsoft.com/office/drawing/2014/main" id="{C80791A7-5C8A-47E0-05AC-FC9ACA0B6F0E}"/>
                </a:ext>
              </a:extLst>
            </p:cNvPr>
            <p:cNvSpPr/>
            <p:nvPr/>
          </p:nvSpPr>
          <p:spPr>
            <a:xfrm>
              <a:off x="6327904" y="3989316"/>
              <a:ext cx="3461371" cy="1463500"/>
            </a:xfrm>
            <a:custGeom>
              <a:avLst/>
              <a:gdLst>
                <a:gd name="connsiteX0" fmla="*/ 3461372 w 3461371"/>
                <a:gd name="connsiteY0" fmla="*/ 124168 h 1463500"/>
                <a:gd name="connsiteX1" fmla="*/ 2181918 w 3461371"/>
                <a:gd name="connsiteY1" fmla="*/ 810529 h 1463500"/>
                <a:gd name="connsiteX2" fmla="*/ 329344 w 3461371"/>
                <a:gd name="connsiteY2" fmla="*/ 266592 h 1463500"/>
                <a:gd name="connsiteX3" fmla="*/ 0 w 3461371"/>
                <a:gd name="connsiteY3" fmla="*/ 1463500 h 14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1371" h="1463500">
                  <a:moveTo>
                    <a:pt x="3461372" y="124168"/>
                  </a:moveTo>
                  <a:cubicBezTo>
                    <a:pt x="3258818" y="438818"/>
                    <a:pt x="2719260" y="1016594"/>
                    <a:pt x="2181918" y="810529"/>
                  </a:cubicBezTo>
                  <a:cubicBezTo>
                    <a:pt x="1510243" y="552938"/>
                    <a:pt x="776125" y="-480493"/>
                    <a:pt x="329344" y="266592"/>
                  </a:cubicBezTo>
                  <a:cubicBezTo>
                    <a:pt x="-117438" y="1013678"/>
                    <a:pt x="293848" y="1094963"/>
                    <a:pt x="0" y="1463500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id="{BAFBD970-1E9E-24CB-F3CF-8A639851E1BA}"/>
                </a:ext>
              </a:extLst>
            </p:cNvPr>
            <p:cNvSpPr/>
            <p:nvPr/>
          </p:nvSpPr>
          <p:spPr>
            <a:xfrm>
              <a:off x="6461933" y="4028255"/>
              <a:ext cx="3345907" cy="1401230"/>
            </a:xfrm>
            <a:custGeom>
              <a:avLst/>
              <a:gdLst>
                <a:gd name="connsiteX0" fmla="*/ 3345907 w 3345907"/>
                <a:gd name="connsiteY0" fmla="*/ 148086 h 1401230"/>
                <a:gd name="connsiteX1" fmla="*/ 2107117 w 3345907"/>
                <a:gd name="connsiteY1" fmla="*/ 795433 h 1401230"/>
                <a:gd name="connsiteX2" fmla="*/ 329523 w 3345907"/>
                <a:gd name="connsiteY2" fmla="*/ 252515 h 1401230"/>
                <a:gd name="connsiteX3" fmla="*/ 0 w 3345907"/>
                <a:gd name="connsiteY3" fmla="*/ 1401230 h 140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5907" h="1401230">
                  <a:moveTo>
                    <a:pt x="3345907" y="148086"/>
                  </a:moveTo>
                  <a:cubicBezTo>
                    <a:pt x="3147579" y="448855"/>
                    <a:pt x="2622201" y="999400"/>
                    <a:pt x="2107117" y="795433"/>
                  </a:cubicBezTo>
                  <a:cubicBezTo>
                    <a:pt x="1463255" y="540475"/>
                    <a:pt x="767396" y="-461971"/>
                    <a:pt x="329523" y="252515"/>
                  </a:cubicBezTo>
                  <a:cubicBezTo>
                    <a:pt x="-108343" y="967008"/>
                    <a:pt x="286699" y="1049540"/>
                    <a:pt x="0" y="1401230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92DE2EB0-89CA-A56D-EC8B-853D2B94DCB5}"/>
                </a:ext>
              </a:extLst>
            </p:cNvPr>
            <p:cNvSpPr/>
            <p:nvPr/>
          </p:nvSpPr>
          <p:spPr>
            <a:xfrm>
              <a:off x="6598067" y="4067214"/>
              <a:ext cx="3228961" cy="1339438"/>
            </a:xfrm>
            <a:custGeom>
              <a:avLst/>
              <a:gdLst>
                <a:gd name="connsiteX0" fmla="*/ 3228961 w 3228961"/>
                <a:gd name="connsiteY0" fmla="*/ 169817 h 1339438"/>
                <a:gd name="connsiteX1" fmla="*/ 2031554 w 3228961"/>
                <a:gd name="connsiteY1" fmla="*/ 779119 h 1339438"/>
                <a:gd name="connsiteX2" fmla="*/ 328706 w 3228961"/>
                <a:gd name="connsiteY2" fmla="*/ 238778 h 1339438"/>
                <a:gd name="connsiteX3" fmla="*/ 0 w 3228961"/>
                <a:gd name="connsiteY3" fmla="*/ 1339438 h 133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961" h="1339438">
                  <a:moveTo>
                    <a:pt x="3228961" y="169817"/>
                  </a:moveTo>
                  <a:cubicBezTo>
                    <a:pt x="3035206" y="456834"/>
                    <a:pt x="2524499" y="980523"/>
                    <a:pt x="2031554" y="779119"/>
                  </a:cubicBezTo>
                  <a:cubicBezTo>
                    <a:pt x="1415374" y="527354"/>
                    <a:pt x="757013" y="-443392"/>
                    <a:pt x="328706" y="238778"/>
                  </a:cubicBezTo>
                  <a:cubicBezTo>
                    <a:pt x="-99600" y="920955"/>
                    <a:pt x="279232" y="1004394"/>
                    <a:pt x="0" y="1339438"/>
                  </a:cubicBezTo>
                </a:path>
              </a:pathLst>
            </a:custGeom>
            <a:grpFill/>
            <a:ln w="6924" cap="flat">
              <a:gradFill>
                <a:gsLst>
                  <a:gs pos="0">
                    <a:srgbClr val="194234">
                      <a:alpha val="20000"/>
                    </a:srgbClr>
                  </a:gs>
                  <a:gs pos="100000">
                    <a:srgbClr val="3EA958">
                      <a:alpha val="2000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CD95A7A-E71C-8C50-D6A3-58464BB1BCFC}"/>
              </a:ext>
            </a:extLst>
          </p:cNvPr>
          <p:cNvSpPr txBox="1"/>
          <p:nvPr/>
        </p:nvSpPr>
        <p:spPr>
          <a:xfrm>
            <a:off x="552968" y="456217"/>
            <a:ext cx="9363542" cy="10895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-52"/>
              </a:rPr>
              <a:t>Аудитория сокращается, </a:t>
            </a:r>
            <a:r>
              <a:rPr lang="ru-RU" sz="3600" b="1" dirty="0" err="1">
                <a:latin typeface="Montserrat" pitchFamily="2" charset="-52"/>
              </a:rPr>
              <a:t>медиадавление</a:t>
            </a:r>
            <a:r>
              <a:rPr lang="ru-RU" sz="3600" b="1" dirty="0">
                <a:latin typeface="Montserrat" pitchFamily="2" charset="-52"/>
              </a:rPr>
              <a:t> растет</a:t>
            </a:r>
          </a:p>
        </p:txBody>
      </p:sp>
      <p:grpSp>
        <p:nvGrpSpPr>
          <p:cNvPr id="211" name="Группа 210">
            <a:extLst>
              <a:ext uri="{FF2B5EF4-FFF2-40B4-BE49-F238E27FC236}">
                <a16:creationId xmlns:a16="http://schemas.microsoft.com/office/drawing/2014/main" id="{802AEDA1-1A06-94FA-CD62-12CF039B90AE}"/>
              </a:ext>
            </a:extLst>
          </p:cNvPr>
          <p:cNvGrpSpPr/>
          <p:nvPr/>
        </p:nvGrpSpPr>
        <p:grpSpPr>
          <a:xfrm>
            <a:off x="6303126" y="1747690"/>
            <a:ext cx="5346796" cy="1854176"/>
            <a:chOff x="6096000" y="2261250"/>
            <a:chExt cx="5346796" cy="1854176"/>
          </a:xfrm>
        </p:grpSpPr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463D0EEC-B8AB-0D3E-485B-A463752871CE}"/>
                </a:ext>
              </a:extLst>
            </p:cNvPr>
            <p:cNvGrpSpPr/>
            <p:nvPr/>
          </p:nvGrpSpPr>
          <p:grpSpPr>
            <a:xfrm>
              <a:off x="6096000" y="2776861"/>
              <a:ext cx="2648110" cy="1338565"/>
              <a:chOff x="548252" y="3951454"/>
              <a:chExt cx="2648110" cy="1338565"/>
            </a:xfrm>
          </p:grpSpPr>
          <p:sp>
            <p:nvSpPr>
              <p:cNvPr id="134" name="Прямоугольник: скругленные углы 133">
                <a:extLst>
                  <a:ext uri="{FF2B5EF4-FFF2-40B4-BE49-F238E27FC236}">
                    <a16:creationId xmlns:a16="http://schemas.microsoft.com/office/drawing/2014/main" id="{BE7DF39E-9748-CEEB-F898-9B7C99D87C9F}"/>
                  </a:ext>
                </a:extLst>
              </p:cNvPr>
              <p:cNvSpPr/>
              <p:nvPr/>
            </p:nvSpPr>
            <p:spPr>
              <a:xfrm>
                <a:off x="548252" y="3951454"/>
                <a:ext cx="2648110" cy="1338565"/>
              </a:xfrm>
              <a:prstGeom prst="roundRect">
                <a:avLst>
                  <a:gd name="adj" fmla="val 7103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BEE4A89-01E4-31FF-CB73-76254580A576}"/>
                  </a:ext>
                </a:extLst>
              </p:cNvPr>
              <p:cNvSpPr txBox="1"/>
              <p:nvPr/>
            </p:nvSpPr>
            <p:spPr>
              <a:xfrm>
                <a:off x="690229" y="4037719"/>
                <a:ext cx="2111798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en-US" dirty="0" err="1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Videonetwork</a:t>
                </a:r>
                <a:r>
                  <a:rPr lang="en-US" dirty="0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 Flex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DEB3749E-754F-88CA-5551-B2DA1D0B32C9}"/>
                  </a:ext>
                </a:extLst>
              </p:cNvPr>
              <p:cNvSpPr txBox="1"/>
              <p:nvPr/>
            </p:nvSpPr>
            <p:spPr>
              <a:xfrm>
                <a:off x="702037" y="4495867"/>
                <a:ext cx="825495" cy="707886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100000"/>
                  </a:lnSpc>
                  <a:defRPr sz="4000">
                    <a:solidFill>
                      <a:schemeClr val="bg1"/>
                    </a:solidFill>
                    <a:effectLst/>
                    <a:latin typeface="Montserrat ExtraBold" pitchFamily="2" charset="-52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64</a:t>
                </a:r>
              </a:p>
            </p:txBody>
          </p:sp>
          <p:cxnSp>
            <p:nvCxnSpPr>
              <p:cNvPr id="137" name="Прямая со стрелкой 136">
                <a:extLst>
                  <a:ext uri="{FF2B5EF4-FFF2-40B4-BE49-F238E27FC236}">
                    <a16:creationId xmlns:a16="http://schemas.microsoft.com/office/drawing/2014/main" id="{635E0457-A009-25D0-E95D-D408D31B979E}"/>
                  </a:ext>
                </a:extLst>
              </p:cNvPr>
              <p:cNvCxnSpPr/>
              <p:nvPr/>
            </p:nvCxnSpPr>
            <p:spPr>
              <a:xfrm flipV="1">
                <a:off x="1578108" y="4619562"/>
                <a:ext cx="0" cy="391885"/>
              </a:xfrm>
              <a:prstGeom prst="straightConnector1">
                <a:avLst/>
              </a:prstGeom>
              <a:ln w="25400" cap="rnd">
                <a:solidFill>
                  <a:srgbClr val="3EA958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FF55E82-C9A1-D47B-6745-DFCD66828F80}"/>
                  </a:ext>
                </a:extLst>
              </p:cNvPr>
              <p:cNvSpPr txBox="1"/>
              <p:nvPr/>
            </p:nvSpPr>
            <p:spPr>
              <a:xfrm>
                <a:off x="1681317" y="4786046"/>
                <a:ext cx="133856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2024 </a:t>
                </a:r>
                <a:r>
                  <a:rPr lang="en-US" dirty="0">
                    <a:sym typeface="Proxima Nova"/>
                  </a:rPr>
                  <a:t>vs 2023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7AE561-E1D7-B6CB-B48E-559F0E1F3F1F}"/>
                </a:ext>
              </a:extLst>
            </p:cNvPr>
            <p:cNvSpPr txBox="1"/>
            <p:nvPr/>
          </p:nvSpPr>
          <p:spPr>
            <a:xfrm>
              <a:off x="6118194" y="2261250"/>
              <a:ext cx="4929586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sz="2000" dirty="0">
                  <a:sym typeface="Proxima Nova"/>
                </a:rPr>
                <a:t>Динамика прироста инвентаря </a:t>
              </a:r>
              <a:r>
                <a:rPr lang="en-US" sz="2000" dirty="0">
                  <a:sym typeface="Proxima Nova"/>
                </a:rPr>
                <a:t>YoY </a:t>
              </a:r>
            </a:p>
          </p:txBody>
        </p: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9EB044B2-140C-1EAA-9643-D7088335281E}"/>
                </a:ext>
              </a:extLst>
            </p:cNvPr>
            <p:cNvGrpSpPr/>
            <p:nvPr/>
          </p:nvGrpSpPr>
          <p:grpSpPr>
            <a:xfrm>
              <a:off x="8794686" y="2776861"/>
              <a:ext cx="2648110" cy="1338565"/>
              <a:chOff x="3322275" y="3951454"/>
              <a:chExt cx="2648110" cy="1338565"/>
            </a:xfrm>
          </p:grpSpPr>
          <p:sp>
            <p:nvSpPr>
              <p:cNvPr id="129" name="Прямоугольник: скругленные углы 128">
                <a:extLst>
                  <a:ext uri="{FF2B5EF4-FFF2-40B4-BE49-F238E27FC236}">
                    <a16:creationId xmlns:a16="http://schemas.microsoft.com/office/drawing/2014/main" id="{020DD689-145B-F033-DB1B-8371D0312100}"/>
                  </a:ext>
                </a:extLst>
              </p:cNvPr>
              <p:cNvSpPr/>
              <p:nvPr/>
            </p:nvSpPr>
            <p:spPr>
              <a:xfrm>
                <a:off x="3322275" y="3951454"/>
                <a:ext cx="2648110" cy="1338565"/>
              </a:xfrm>
              <a:prstGeom prst="roundRect">
                <a:avLst>
                  <a:gd name="adj" fmla="val 7103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67E0D70-60B9-5872-C4CA-D98241D8F0EA}"/>
                  </a:ext>
                </a:extLst>
              </p:cNvPr>
              <p:cNvSpPr txBox="1"/>
              <p:nvPr/>
            </p:nvSpPr>
            <p:spPr>
              <a:xfrm>
                <a:off x="3464252" y="4037719"/>
                <a:ext cx="2111798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en-US" dirty="0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Online TV 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B7C038AF-D532-CF4B-587D-896A4FE1FDA2}"/>
                  </a:ext>
                </a:extLst>
              </p:cNvPr>
              <p:cNvSpPr txBox="1"/>
              <p:nvPr/>
            </p:nvSpPr>
            <p:spPr>
              <a:xfrm>
                <a:off x="3476060" y="4495867"/>
                <a:ext cx="825495" cy="707886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100000"/>
                  </a:lnSpc>
                  <a:defRPr sz="4000">
                    <a:solidFill>
                      <a:schemeClr val="bg1"/>
                    </a:solidFill>
                    <a:effectLst/>
                    <a:latin typeface="Montserrat ExtraBold" pitchFamily="2" charset="-52"/>
                  </a:defRPr>
                </a:lvl1pPr>
              </a:lstStyle>
              <a:p>
                <a:r>
                  <a:rPr lang="en-US" dirty="0">
                    <a:sym typeface="Proxima Nova"/>
                  </a:rPr>
                  <a:t>72</a:t>
                </a:r>
                <a:endParaRPr lang="ru-RU" dirty="0">
                  <a:sym typeface="Proxima Nova"/>
                </a:endParaRPr>
              </a:p>
            </p:txBody>
          </p:sp>
          <p:cxnSp>
            <p:nvCxnSpPr>
              <p:cNvPr id="132" name="Прямая со стрелкой 131">
                <a:extLst>
                  <a:ext uri="{FF2B5EF4-FFF2-40B4-BE49-F238E27FC236}">
                    <a16:creationId xmlns:a16="http://schemas.microsoft.com/office/drawing/2014/main" id="{67D0E260-B54E-F211-125D-6467B981E916}"/>
                  </a:ext>
                </a:extLst>
              </p:cNvPr>
              <p:cNvCxnSpPr/>
              <p:nvPr/>
            </p:nvCxnSpPr>
            <p:spPr>
              <a:xfrm flipV="1">
                <a:off x="4352131" y="4619562"/>
                <a:ext cx="0" cy="391885"/>
              </a:xfrm>
              <a:prstGeom prst="straightConnector1">
                <a:avLst/>
              </a:prstGeom>
              <a:ln w="25400" cap="rnd">
                <a:solidFill>
                  <a:srgbClr val="3EA958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ECC600A-1539-10BC-F81B-CE1391E3FAAD}"/>
                  </a:ext>
                </a:extLst>
              </p:cNvPr>
              <p:cNvSpPr txBox="1"/>
              <p:nvPr/>
            </p:nvSpPr>
            <p:spPr>
              <a:xfrm>
                <a:off x="4455340" y="4786046"/>
                <a:ext cx="133856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2024 </a:t>
                </a:r>
                <a:r>
                  <a:rPr lang="en-US" dirty="0">
                    <a:sym typeface="Proxima Nova"/>
                  </a:rPr>
                  <a:t>vs 2023</a:t>
                </a:r>
              </a:p>
            </p:txBody>
          </p:sp>
        </p:grp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F2289D5-48EB-F904-D3C9-57D14E1A9EF6}"/>
              </a:ext>
            </a:extLst>
          </p:cNvPr>
          <p:cNvGrpSpPr/>
          <p:nvPr/>
        </p:nvGrpSpPr>
        <p:grpSpPr>
          <a:xfrm>
            <a:off x="547275" y="1842655"/>
            <a:ext cx="4403097" cy="4468759"/>
            <a:chOff x="547275" y="2133600"/>
            <a:chExt cx="4403097" cy="4177814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3DCAAF1E-F016-3211-EC81-14F084D927B6}"/>
                </a:ext>
              </a:extLst>
            </p:cNvPr>
            <p:cNvSpPr/>
            <p:nvPr/>
          </p:nvSpPr>
          <p:spPr>
            <a:xfrm>
              <a:off x="547275" y="2133600"/>
              <a:ext cx="4403097" cy="4177814"/>
            </a:xfrm>
            <a:prstGeom prst="roundRect">
              <a:avLst>
                <a:gd name="adj" fmla="val 6758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E0778-CAAA-D136-8490-BFA748C886CA}"/>
                </a:ext>
              </a:extLst>
            </p:cNvPr>
            <p:cNvSpPr txBox="1"/>
            <p:nvPr/>
          </p:nvSpPr>
          <p:spPr>
            <a:xfrm>
              <a:off x="831762" y="3795496"/>
              <a:ext cx="3028330" cy="83099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r>
                <a:rPr lang="ru-RU" dirty="0">
                  <a:sym typeface="Proxima Nova"/>
                </a:rPr>
                <a:t>Прирост объема рекламных показов 2024 </a:t>
              </a:r>
              <a:r>
                <a:rPr lang="en-US" dirty="0">
                  <a:sym typeface="Proxima Nova"/>
                </a:rPr>
                <a:t>Vs 2023 </a:t>
              </a:r>
              <a:r>
                <a:rPr lang="ru-RU" dirty="0">
                  <a:sym typeface="Proxima Nova"/>
                </a:rPr>
                <a:t>по данным </a:t>
              </a:r>
              <a:r>
                <a:rPr lang="en-US" dirty="0" err="1">
                  <a:sym typeface="Proxima Nova"/>
                </a:rPr>
                <a:t>AdRiver</a:t>
              </a:r>
              <a:endParaRPr lang="en-US" dirty="0">
                <a:sym typeface="Proxima Nova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DA83F9-59CE-A5A5-2E23-2AD562247795}"/>
                </a:ext>
              </a:extLst>
            </p:cNvPr>
            <p:cNvSpPr txBox="1"/>
            <p:nvPr/>
          </p:nvSpPr>
          <p:spPr>
            <a:xfrm>
              <a:off x="863429" y="2281985"/>
              <a:ext cx="3046419" cy="132343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5000">
                  <a:solidFill>
                    <a:schemeClr val="bg1"/>
                  </a:solidFill>
                  <a:effectLst/>
                  <a:latin typeface="Montserrat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8000" b="1" dirty="0">
                  <a:sym typeface="Proxima Nova"/>
                </a:rPr>
                <a:t>14.8%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0F0DF53-756F-81EE-3FFE-EF4C72E464A3}"/>
                </a:ext>
              </a:extLst>
            </p:cNvPr>
            <p:cNvCxnSpPr>
              <a:cxnSpLocks/>
            </p:cNvCxnSpPr>
            <p:nvPr/>
          </p:nvCxnSpPr>
          <p:spPr>
            <a:xfrm>
              <a:off x="855630" y="3689019"/>
              <a:ext cx="3075940" cy="0"/>
            </a:xfrm>
            <a:prstGeom prst="line">
              <a:avLst/>
            </a:prstGeom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AF3817-0438-F333-B470-EAEACF30A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10156075" y="549275"/>
            <a:ext cx="1505336" cy="195004"/>
          </a:xfrm>
          <a:prstGeom prst="rect">
            <a:avLst/>
          </a:prstGeom>
        </p:spPr>
      </p:pic>
      <p:pic>
        <p:nvPicPr>
          <p:cNvPr id="204" name="Рисунок 203" descr="Изображение выглядит как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A1A575-1079-7B7D-BDE3-2D4168F49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4582">
            <a:off x="3477499" y="2004970"/>
            <a:ext cx="3277187" cy="5846898"/>
          </a:xfrm>
          <a:prstGeom prst="rect">
            <a:avLst/>
          </a:prstGeom>
          <a:effectLst>
            <a:outerShdw blurRad="635000" dist="5969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62366EF-0C50-6193-D8F6-5C03EA3E4DCF}"/>
              </a:ext>
            </a:extLst>
          </p:cNvPr>
          <p:cNvSpPr txBox="1"/>
          <p:nvPr/>
        </p:nvSpPr>
        <p:spPr>
          <a:xfrm>
            <a:off x="-7511993" y="515408"/>
            <a:ext cx="7150417" cy="158812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0"/>
              </a:rPr>
              <a:t>Было достаточно тех, </a:t>
            </a:r>
            <a:br>
              <a:rPr lang="en-US" sz="3600" b="1" dirty="0">
                <a:latin typeface="Montserrat" pitchFamily="2" charset="0"/>
              </a:rPr>
            </a:br>
            <a:r>
              <a:rPr lang="ru-RU" sz="3600" b="1" dirty="0">
                <a:latin typeface="Montserrat" pitchFamily="2" charset="0"/>
              </a:rPr>
              <a:t>кто пытался повторить успех, но ничего не вышло</a:t>
            </a:r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D164958-FAA0-6189-BD34-D323FE1494F1}"/>
              </a:ext>
            </a:extLst>
          </p:cNvPr>
          <p:cNvGrpSpPr/>
          <p:nvPr/>
        </p:nvGrpSpPr>
        <p:grpSpPr>
          <a:xfrm>
            <a:off x="-3393608" y="2617453"/>
            <a:ext cx="2532728" cy="1148484"/>
            <a:chOff x="550863" y="2617453"/>
            <a:chExt cx="2532728" cy="1148484"/>
          </a:xfrm>
        </p:grpSpPr>
        <p:sp>
          <p:nvSpPr>
            <p:cNvPr id="90" name="Скругленный прямоугольник 89">
              <a:extLst>
                <a:ext uri="{FF2B5EF4-FFF2-40B4-BE49-F238E27FC236}">
                  <a16:creationId xmlns:a16="http://schemas.microsoft.com/office/drawing/2014/main" id="{17D42D65-B06E-269A-AF22-B68D836DAF99}"/>
                </a:ext>
              </a:extLst>
            </p:cNvPr>
            <p:cNvSpPr/>
            <p:nvPr/>
          </p:nvSpPr>
          <p:spPr>
            <a:xfrm>
              <a:off x="550863" y="2617453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79B55076-6D9C-C066-E4F5-EEA970C3509F}"/>
                </a:ext>
              </a:extLst>
            </p:cNvPr>
            <p:cNvGrpSpPr/>
            <p:nvPr/>
          </p:nvGrpSpPr>
          <p:grpSpPr>
            <a:xfrm>
              <a:off x="797622" y="2958363"/>
              <a:ext cx="2039210" cy="466665"/>
              <a:chOff x="824385" y="3080683"/>
              <a:chExt cx="2039210" cy="466665"/>
            </a:xfrm>
          </p:grpSpPr>
          <p:pic>
            <p:nvPicPr>
              <p:cNvPr id="92" name="Picture 2" descr="regnum_picture_163820857411682_social.png (1200×249)">
                <a:extLst>
                  <a:ext uri="{FF2B5EF4-FFF2-40B4-BE49-F238E27FC236}">
                    <a16:creationId xmlns:a16="http://schemas.microsoft.com/office/drawing/2014/main" id="{24A911E3-31F3-CB3E-30C1-F4A81B531B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4273" y="3158460"/>
                <a:ext cx="1499322" cy="31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4" descr="d3b28da3b391c05a754959a03e586e6e.jpeg (604×382)">
                <a:extLst>
                  <a:ext uri="{FF2B5EF4-FFF2-40B4-BE49-F238E27FC236}">
                    <a16:creationId xmlns:a16="http://schemas.microsoft.com/office/drawing/2014/main" id="{77BE088A-65BA-A490-BC5F-B0116356E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48" b="89791" l="6126" r="47682">
                            <a14:foregroundMark x1="15066" y1="44241" x2="25828" y2="60733"/>
                            <a14:foregroundMark x1="28477" y1="37435" x2="33775" y2="49215"/>
                            <a14:foregroundMark x1="9768" y1="50262" x2="18874" y2="53403"/>
                            <a14:foregroundMark x1="22517" y1="42670" x2="21026" y2="50524"/>
                            <a14:foregroundMark x1="27980" y1="43979" x2="31954" y2="47382"/>
                            <a14:foregroundMark x1="33444" y1="46859" x2="39238" y2="45288"/>
                            <a14:foregroundMark x1="37583" y1="40314" x2="37914" y2="39529"/>
                            <a14:foregroundMark x1="37914" y1="36387" x2="37748" y2="42932"/>
                            <a14:foregroundMark x1="26490" y1="39791" x2="28311" y2="424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6" t="21304" r="55887" b="21290"/>
              <a:stretch/>
            </p:blipFill>
            <p:spPr bwMode="auto">
              <a:xfrm>
                <a:off x="824385" y="3080683"/>
                <a:ext cx="466664" cy="466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8FCE122-EB1B-A37E-BF81-F7D07566D81D}"/>
              </a:ext>
            </a:extLst>
          </p:cNvPr>
          <p:cNvGrpSpPr/>
          <p:nvPr/>
        </p:nvGrpSpPr>
        <p:grpSpPr>
          <a:xfrm>
            <a:off x="12612287" y="2528243"/>
            <a:ext cx="2518751" cy="1148484"/>
            <a:chOff x="3178355" y="2617453"/>
            <a:chExt cx="2518751" cy="1148484"/>
          </a:xfrm>
        </p:grpSpPr>
        <p:sp>
          <p:nvSpPr>
            <p:cNvPr id="95" name="Скругленный прямоугольник 3">
              <a:extLst>
                <a:ext uri="{FF2B5EF4-FFF2-40B4-BE49-F238E27FC236}">
                  <a16:creationId xmlns:a16="http://schemas.microsoft.com/office/drawing/2014/main" id="{91C40EDE-23D0-0562-1F35-9C66EC7E4848}"/>
                </a:ext>
              </a:extLst>
            </p:cNvPr>
            <p:cNvSpPr/>
            <p:nvPr/>
          </p:nvSpPr>
          <p:spPr>
            <a:xfrm>
              <a:off x="3178355" y="2617453"/>
              <a:ext cx="2518751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6" name="Picture 6" descr="https://sun9-69.userapi.com/impg/w06K34h5TFvnzHj04m_5uYq6mk5A_Y4eQ9Kk9A/4DW5Kvy3t_k.jpg?size=807x403&amp;quality=95&amp;sign=899731adc62f495ab8ada82cff433675&amp;c_uniq_tag=CaCei8vJT3TRyWH109I2XNYNJj5sc13HYxSuoBcF9tU&amp;type=album">
              <a:extLst>
                <a:ext uri="{FF2B5EF4-FFF2-40B4-BE49-F238E27FC236}">
                  <a16:creationId xmlns:a16="http://schemas.microsoft.com/office/drawing/2014/main" id="{93A0EC67-1908-CE62-0FF3-BB131C18F2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3123" y1="55831" x2="59480" y2="35484"/>
                          <a14:foregroundMark x1="40397" y1="34739" x2="47584" y2="70223"/>
                          <a14:foregroundMark x1="51053" y1="39206" x2="56134" y2="70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9" t="15029" r="32427" b="14333"/>
            <a:stretch/>
          </p:blipFill>
          <p:spPr bwMode="auto">
            <a:xfrm>
              <a:off x="4146383" y="2852782"/>
              <a:ext cx="705468" cy="70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034649F1-8CB4-AF7E-0FE6-B27F80AD6E2A}"/>
              </a:ext>
            </a:extLst>
          </p:cNvPr>
          <p:cNvGrpSpPr/>
          <p:nvPr/>
        </p:nvGrpSpPr>
        <p:grpSpPr>
          <a:xfrm>
            <a:off x="15211827" y="2528243"/>
            <a:ext cx="2532728" cy="1148484"/>
            <a:chOff x="5777895" y="2617453"/>
            <a:chExt cx="2532728" cy="1148484"/>
          </a:xfrm>
        </p:grpSpPr>
        <p:sp>
          <p:nvSpPr>
            <p:cNvPr id="98" name="Скругленный прямоугольник 3">
              <a:extLst>
                <a:ext uri="{FF2B5EF4-FFF2-40B4-BE49-F238E27FC236}">
                  <a16:creationId xmlns:a16="http://schemas.microsoft.com/office/drawing/2014/main" id="{3D46E7B7-DA8C-D4A7-0975-21FA4F645EE3}"/>
                </a:ext>
              </a:extLst>
            </p:cNvPr>
            <p:cNvSpPr/>
            <p:nvPr/>
          </p:nvSpPr>
          <p:spPr>
            <a:xfrm>
              <a:off x="5777895" y="2617453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9" name="Picture 12" descr="Vj1mSlZpfxY.jpg (968×480)">
              <a:extLst>
                <a:ext uri="{FF2B5EF4-FFF2-40B4-BE49-F238E27FC236}">
                  <a16:creationId xmlns:a16="http://schemas.microsoft.com/office/drawing/2014/main" id="{39FCA4FC-7FCD-4478-3F78-117A4616FD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7" b="8579"/>
            <a:stretch/>
          </p:blipFill>
          <p:spPr bwMode="auto">
            <a:xfrm>
              <a:off x="6480379" y="2975497"/>
              <a:ext cx="1231675" cy="47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855BB1-A5A4-7BFC-41B3-B3D400B0AEFC}"/>
              </a:ext>
            </a:extLst>
          </p:cNvPr>
          <p:cNvGrpSpPr/>
          <p:nvPr/>
        </p:nvGrpSpPr>
        <p:grpSpPr>
          <a:xfrm>
            <a:off x="3178355" y="7480628"/>
            <a:ext cx="2518751" cy="1148484"/>
            <a:chOff x="3178355" y="5113946"/>
            <a:chExt cx="2518751" cy="1148484"/>
          </a:xfrm>
        </p:grpSpPr>
        <p:sp>
          <p:nvSpPr>
            <p:cNvPr id="101" name="Скругленный прямоугольник 3">
              <a:extLst>
                <a:ext uri="{FF2B5EF4-FFF2-40B4-BE49-F238E27FC236}">
                  <a16:creationId xmlns:a16="http://schemas.microsoft.com/office/drawing/2014/main" id="{B5DA8C6F-F823-A130-55F6-7E3F193F5C0C}"/>
                </a:ext>
              </a:extLst>
            </p:cNvPr>
            <p:cNvSpPr/>
            <p:nvPr/>
          </p:nvSpPr>
          <p:spPr>
            <a:xfrm>
              <a:off x="3178355" y="5113946"/>
              <a:ext cx="2518751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" name="Picture 16" descr="VERO_Logo-Colour-Baseline-RGB_(1).png (1482×888)">
              <a:extLst>
                <a:ext uri="{FF2B5EF4-FFF2-40B4-BE49-F238E27FC236}">
                  <a16:creationId xmlns:a16="http://schemas.microsoft.com/office/drawing/2014/main" id="{13EA1ECE-9FBE-BBBD-22B6-20599B6593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0" t="31437" r="24188" b="43755"/>
            <a:stretch/>
          </p:blipFill>
          <p:spPr bwMode="auto">
            <a:xfrm>
              <a:off x="3507171" y="5415157"/>
              <a:ext cx="1861120" cy="546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88323D1A-5EB2-231A-6126-196C90AE8F96}"/>
              </a:ext>
            </a:extLst>
          </p:cNvPr>
          <p:cNvGrpSpPr/>
          <p:nvPr/>
        </p:nvGrpSpPr>
        <p:grpSpPr>
          <a:xfrm>
            <a:off x="-3393608" y="3867511"/>
            <a:ext cx="2532728" cy="1148484"/>
            <a:chOff x="550863" y="3867511"/>
            <a:chExt cx="2532728" cy="1148484"/>
          </a:xfrm>
        </p:grpSpPr>
        <p:sp>
          <p:nvSpPr>
            <p:cNvPr id="104" name="Скругленный прямоугольник 3">
              <a:extLst>
                <a:ext uri="{FF2B5EF4-FFF2-40B4-BE49-F238E27FC236}">
                  <a16:creationId xmlns:a16="http://schemas.microsoft.com/office/drawing/2014/main" id="{80513CB4-10C0-B24E-D319-3E1AA7CB6907}"/>
                </a:ext>
              </a:extLst>
            </p:cNvPr>
            <p:cNvSpPr/>
            <p:nvPr/>
          </p:nvSpPr>
          <p:spPr>
            <a:xfrm>
              <a:off x="550863" y="3867511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696CBB56-1DB4-F3DA-2FB1-B40AB99A3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t="38039" b="37215"/>
            <a:stretch/>
          </p:blipFill>
          <p:spPr>
            <a:xfrm>
              <a:off x="600084" y="4140557"/>
              <a:ext cx="2434287" cy="602393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331B713-06CE-0122-F5FC-C598B0DEF80C}"/>
              </a:ext>
            </a:extLst>
          </p:cNvPr>
          <p:cNvGrpSpPr/>
          <p:nvPr/>
        </p:nvGrpSpPr>
        <p:grpSpPr>
          <a:xfrm>
            <a:off x="550863" y="7484251"/>
            <a:ext cx="2532728" cy="1148484"/>
            <a:chOff x="550863" y="5117569"/>
            <a:chExt cx="2532728" cy="1148484"/>
          </a:xfrm>
        </p:grpSpPr>
        <p:sp>
          <p:nvSpPr>
            <p:cNvPr id="107" name="Скругленный прямоугольник 3">
              <a:extLst>
                <a:ext uri="{FF2B5EF4-FFF2-40B4-BE49-F238E27FC236}">
                  <a16:creationId xmlns:a16="http://schemas.microsoft.com/office/drawing/2014/main" id="{D9092ACF-6D3D-1486-49F3-A59A9FDDF87E}"/>
                </a:ext>
              </a:extLst>
            </p:cNvPr>
            <p:cNvSpPr/>
            <p:nvPr/>
          </p:nvSpPr>
          <p:spPr>
            <a:xfrm>
              <a:off x="550863" y="5117569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17A3667E-57DD-907B-B0B4-EC9E293AC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21158" t="33912" r="21944" b="30422"/>
            <a:stretch/>
          </p:blipFill>
          <p:spPr>
            <a:xfrm>
              <a:off x="948403" y="5385463"/>
              <a:ext cx="1737648" cy="612696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3F93169C-C628-6A11-2E62-EFDD3C3E556D}"/>
              </a:ext>
            </a:extLst>
          </p:cNvPr>
          <p:cNvGrpSpPr/>
          <p:nvPr/>
        </p:nvGrpSpPr>
        <p:grpSpPr>
          <a:xfrm>
            <a:off x="12617536" y="3867511"/>
            <a:ext cx="2518750" cy="1148484"/>
            <a:chOff x="3178357" y="3867511"/>
            <a:chExt cx="2518750" cy="1148484"/>
          </a:xfrm>
        </p:grpSpPr>
        <p:sp>
          <p:nvSpPr>
            <p:cNvPr id="110" name="Скругленный прямоугольник 3">
              <a:extLst>
                <a:ext uri="{FF2B5EF4-FFF2-40B4-BE49-F238E27FC236}">
                  <a16:creationId xmlns:a16="http://schemas.microsoft.com/office/drawing/2014/main" id="{58EBF2C7-713F-7413-92C9-0B69EF0A18F0}"/>
                </a:ext>
              </a:extLst>
            </p:cNvPr>
            <p:cNvSpPr/>
            <p:nvPr/>
          </p:nvSpPr>
          <p:spPr>
            <a:xfrm>
              <a:off x="3178357" y="3867511"/>
              <a:ext cx="2518750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5D6218D-A976-A4B9-357E-1CFCCA96A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6835" t="38535" r="11816" b="37317"/>
            <a:stretch/>
          </p:blipFill>
          <p:spPr>
            <a:xfrm>
              <a:off x="3435039" y="4146179"/>
              <a:ext cx="1991407" cy="591148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29CDF80-39F1-4907-AE54-33B3690CF2A5}"/>
              </a:ext>
            </a:extLst>
          </p:cNvPr>
          <p:cNvGrpSpPr/>
          <p:nvPr/>
        </p:nvGrpSpPr>
        <p:grpSpPr>
          <a:xfrm>
            <a:off x="15217074" y="3867511"/>
            <a:ext cx="2532728" cy="1148484"/>
            <a:chOff x="5777895" y="3867511"/>
            <a:chExt cx="2532728" cy="1148484"/>
          </a:xfrm>
        </p:grpSpPr>
        <p:sp>
          <p:nvSpPr>
            <p:cNvPr id="139" name="Скругленный прямоугольник 3">
              <a:extLst>
                <a:ext uri="{FF2B5EF4-FFF2-40B4-BE49-F238E27FC236}">
                  <a16:creationId xmlns:a16="http://schemas.microsoft.com/office/drawing/2014/main" id="{726B1493-6114-8FC4-11B1-57567D841834}"/>
                </a:ext>
              </a:extLst>
            </p:cNvPr>
            <p:cNvSpPr/>
            <p:nvPr/>
          </p:nvSpPr>
          <p:spPr>
            <a:xfrm>
              <a:off x="5777895" y="3867511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0" name="Picture 2">
              <a:extLst>
                <a:ext uri="{FF2B5EF4-FFF2-40B4-BE49-F238E27FC236}">
                  <a16:creationId xmlns:a16="http://schemas.microsoft.com/office/drawing/2014/main" id="{83026F32-6FB4-6729-14D1-616B26FE0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212" y="4105529"/>
              <a:ext cx="1312094" cy="67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Рисунок 140" descr="Изображение выглядит как транспорт, космический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AA066B-2D4E-37C7-E1CF-E05C753421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98194" flipV="1">
            <a:off x="12638393" y="1610860"/>
            <a:ext cx="1235076" cy="823179"/>
          </a:xfrm>
          <a:prstGeom prst="rect">
            <a:avLst/>
          </a:prstGeom>
        </p:spPr>
      </p:pic>
      <p:pic>
        <p:nvPicPr>
          <p:cNvPr id="142" name="Рисунок 141" descr="Изображение выглядит как транспорт, космический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ECE6005-D9C4-448E-F7E6-FF56D8B1F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5229" flipV="1">
            <a:off x="5540915" y="7772399"/>
            <a:ext cx="3184768" cy="2122647"/>
          </a:xfrm>
          <a:prstGeom prst="rect">
            <a:avLst/>
          </a:prstGeom>
        </p:spPr>
      </p:pic>
      <p:pic>
        <p:nvPicPr>
          <p:cNvPr id="143" name="Picture 4" descr="Picture background">
            <a:extLst>
              <a:ext uri="{FF2B5EF4-FFF2-40B4-BE49-F238E27FC236}">
                <a16:creationId xmlns:a16="http://schemas.microsoft.com/office/drawing/2014/main" id="{910AF853-55AD-FE06-E76C-F19990ED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1663">
            <a:off x="5785494" y="-2257323"/>
            <a:ext cx="1397726" cy="15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4" descr="Picture background">
            <a:extLst>
              <a:ext uri="{FF2B5EF4-FFF2-40B4-BE49-F238E27FC236}">
                <a16:creationId xmlns:a16="http://schemas.microsoft.com/office/drawing/2014/main" id="{93E7D799-C417-E0D2-CD28-05427FF4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866">
            <a:off x="8015066" y="-2491517"/>
            <a:ext cx="2202034" cy="2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09F5E39F-945F-874C-811A-5DD621F7C1E4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r="11323"/>
          <a:stretch/>
        </p:blipFill>
        <p:spPr>
          <a:xfrm rot="16200000" flipH="1">
            <a:off x="7504494" y="7882778"/>
            <a:ext cx="5807360" cy="4364821"/>
          </a:xfrm>
          <a:prstGeom prst="rect">
            <a:avLst/>
          </a:prstGeom>
        </p:spPr>
      </p:pic>
      <p:graphicFrame>
        <p:nvGraphicFramePr>
          <p:cNvPr id="146" name="Диаграмма 145">
            <a:extLst>
              <a:ext uri="{FF2B5EF4-FFF2-40B4-BE49-F238E27FC236}">
                <a16:creationId xmlns:a16="http://schemas.microsoft.com/office/drawing/2014/main" id="{DE9C7E04-2E21-E0FC-FE31-EEF2DDF98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176603"/>
              </p:ext>
            </p:extLst>
          </p:nvPr>
        </p:nvGraphicFramePr>
        <p:xfrm>
          <a:off x="6317672" y="3699164"/>
          <a:ext cx="5500255" cy="288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A6D7FED0-80ED-8A10-CAC5-1895540C1C68}"/>
              </a:ext>
            </a:extLst>
          </p:cNvPr>
          <p:cNvSpPr txBox="1"/>
          <p:nvPr/>
        </p:nvSpPr>
        <p:spPr>
          <a:xfrm>
            <a:off x="550863" y="6308726"/>
            <a:ext cx="2714851" cy="4616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effectLst/>
                <a:latin typeface="Montserrat" pitchFamily="2" charset="0"/>
              </a:defRPr>
            </a:lvl1pPr>
          </a:lstStyle>
          <a:p>
            <a:r>
              <a:rPr lang="ru-RU" sz="1200" dirty="0"/>
              <a:t>Источник: </a:t>
            </a:r>
            <a:r>
              <a:rPr lang="en-US" sz="1200" dirty="0" err="1"/>
              <a:t>Adriver</a:t>
            </a:r>
            <a:r>
              <a:rPr lang="en-US" sz="1200" dirty="0"/>
              <a:t>; </a:t>
            </a:r>
            <a:r>
              <a:rPr lang="ru-RU" sz="1200" dirty="0"/>
              <a:t>крупный </a:t>
            </a:r>
            <a:r>
              <a:rPr lang="ru-RU" sz="1200" dirty="0" err="1"/>
              <a:t>селлер</a:t>
            </a:r>
            <a:r>
              <a:rPr lang="ru-RU" sz="1200" dirty="0"/>
              <a:t> рекламного инвентаря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8691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TextBox 3133">
            <a:extLst>
              <a:ext uri="{FF2B5EF4-FFF2-40B4-BE49-F238E27FC236}">
                <a16:creationId xmlns:a16="http://schemas.microsoft.com/office/drawing/2014/main" id="{402CA232-74E0-FFC2-FF63-405E4B13B9F9}"/>
              </a:ext>
            </a:extLst>
          </p:cNvPr>
          <p:cNvSpPr txBox="1"/>
          <p:nvPr/>
        </p:nvSpPr>
        <p:spPr>
          <a:xfrm>
            <a:off x="552968" y="-1437897"/>
            <a:ext cx="9363542" cy="10895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-52"/>
              </a:rPr>
              <a:t>Аудитория сокращается, </a:t>
            </a:r>
            <a:r>
              <a:rPr lang="ru-RU" sz="3600" b="1" dirty="0" err="1">
                <a:latin typeface="Montserrat" pitchFamily="2" charset="-52"/>
              </a:rPr>
              <a:t>медиадавление</a:t>
            </a:r>
            <a:r>
              <a:rPr lang="ru-RU" sz="3600" b="1" dirty="0">
                <a:latin typeface="Montserrat" pitchFamily="2" charset="-52"/>
              </a:rPr>
              <a:t> растет</a:t>
            </a:r>
          </a:p>
        </p:txBody>
      </p:sp>
      <p:grpSp>
        <p:nvGrpSpPr>
          <p:cNvPr id="3113" name="Группа 3112">
            <a:extLst>
              <a:ext uri="{FF2B5EF4-FFF2-40B4-BE49-F238E27FC236}">
                <a16:creationId xmlns:a16="http://schemas.microsoft.com/office/drawing/2014/main" id="{7037FD71-DBB9-6BFF-4387-2C2A3ACDD1AD}"/>
              </a:ext>
            </a:extLst>
          </p:cNvPr>
          <p:cNvGrpSpPr/>
          <p:nvPr/>
        </p:nvGrpSpPr>
        <p:grpSpPr>
          <a:xfrm>
            <a:off x="12932526" y="1747690"/>
            <a:ext cx="5346796" cy="1854176"/>
            <a:chOff x="6096000" y="2261250"/>
            <a:chExt cx="5346796" cy="1854176"/>
          </a:xfrm>
        </p:grpSpPr>
        <p:grpSp>
          <p:nvGrpSpPr>
            <p:cNvPr id="3114" name="Группа 3113">
              <a:extLst>
                <a:ext uri="{FF2B5EF4-FFF2-40B4-BE49-F238E27FC236}">
                  <a16:creationId xmlns:a16="http://schemas.microsoft.com/office/drawing/2014/main" id="{373713F0-A2DD-296A-C017-11D1CC944031}"/>
                </a:ext>
              </a:extLst>
            </p:cNvPr>
            <p:cNvGrpSpPr/>
            <p:nvPr/>
          </p:nvGrpSpPr>
          <p:grpSpPr>
            <a:xfrm>
              <a:off x="6096000" y="2776861"/>
              <a:ext cx="2648110" cy="1338565"/>
              <a:chOff x="548252" y="3951454"/>
              <a:chExt cx="2648110" cy="1338565"/>
            </a:xfrm>
          </p:grpSpPr>
          <p:sp>
            <p:nvSpPr>
              <p:cNvPr id="3122" name="Прямоугольник: скругленные углы 133">
                <a:extLst>
                  <a:ext uri="{FF2B5EF4-FFF2-40B4-BE49-F238E27FC236}">
                    <a16:creationId xmlns:a16="http://schemas.microsoft.com/office/drawing/2014/main" id="{9D7E560A-8A5A-8801-4C90-EE9C4A9070A0}"/>
                  </a:ext>
                </a:extLst>
              </p:cNvPr>
              <p:cNvSpPr/>
              <p:nvPr/>
            </p:nvSpPr>
            <p:spPr>
              <a:xfrm>
                <a:off x="548252" y="3951454"/>
                <a:ext cx="2648110" cy="1338565"/>
              </a:xfrm>
              <a:prstGeom prst="roundRect">
                <a:avLst>
                  <a:gd name="adj" fmla="val 7103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3" name="TextBox 3122">
                <a:extLst>
                  <a:ext uri="{FF2B5EF4-FFF2-40B4-BE49-F238E27FC236}">
                    <a16:creationId xmlns:a16="http://schemas.microsoft.com/office/drawing/2014/main" id="{1A32276A-2843-8B4F-969C-E5DE0BEFB486}"/>
                  </a:ext>
                </a:extLst>
              </p:cNvPr>
              <p:cNvSpPr txBox="1"/>
              <p:nvPr/>
            </p:nvSpPr>
            <p:spPr>
              <a:xfrm>
                <a:off x="690229" y="4037719"/>
                <a:ext cx="2111798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en-US" dirty="0" err="1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Videonetwork</a:t>
                </a:r>
                <a:r>
                  <a:rPr lang="en-US" dirty="0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 Flex</a:t>
                </a:r>
              </a:p>
            </p:txBody>
          </p:sp>
          <p:sp>
            <p:nvSpPr>
              <p:cNvPr id="3124" name="TextBox 3123">
                <a:extLst>
                  <a:ext uri="{FF2B5EF4-FFF2-40B4-BE49-F238E27FC236}">
                    <a16:creationId xmlns:a16="http://schemas.microsoft.com/office/drawing/2014/main" id="{F364C184-231B-BE5F-9F7D-3BB68EF2B728}"/>
                  </a:ext>
                </a:extLst>
              </p:cNvPr>
              <p:cNvSpPr txBox="1"/>
              <p:nvPr/>
            </p:nvSpPr>
            <p:spPr>
              <a:xfrm>
                <a:off x="702037" y="4495867"/>
                <a:ext cx="825495" cy="707886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100000"/>
                  </a:lnSpc>
                  <a:defRPr sz="4000">
                    <a:solidFill>
                      <a:schemeClr val="bg1"/>
                    </a:solidFill>
                    <a:effectLst/>
                    <a:latin typeface="Montserrat ExtraBold" pitchFamily="2" charset="-52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64</a:t>
                </a:r>
              </a:p>
            </p:txBody>
          </p:sp>
          <p:cxnSp>
            <p:nvCxnSpPr>
              <p:cNvPr id="3125" name="Прямая со стрелкой 3124">
                <a:extLst>
                  <a:ext uri="{FF2B5EF4-FFF2-40B4-BE49-F238E27FC236}">
                    <a16:creationId xmlns:a16="http://schemas.microsoft.com/office/drawing/2014/main" id="{6E6E48EC-236E-22D2-C2B3-D7A6F7C7FE67}"/>
                  </a:ext>
                </a:extLst>
              </p:cNvPr>
              <p:cNvCxnSpPr/>
              <p:nvPr/>
            </p:nvCxnSpPr>
            <p:spPr>
              <a:xfrm flipV="1">
                <a:off x="1578108" y="4619562"/>
                <a:ext cx="0" cy="391885"/>
              </a:xfrm>
              <a:prstGeom prst="straightConnector1">
                <a:avLst/>
              </a:prstGeom>
              <a:ln w="25400" cap="rnd">
                <a:solidFill>
                  <a:srgbClr val="3EA958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6" name="TextBox 3125">
                <a:extLst>
                  <a:ext uri="{FF2B5EF4-FFF2-40B4-BE49-F238E27FC236}">
                    <a16:creationId xmlns:a16="http://schemas.microsoft.com/office/drawing/2014/main" id="{8EB62664-ADA2-1CB1-F8E4-D3EB7B57643A}"/>
                  </a:ext>
                </a:extLst>
              </p:cNvPr>
              <p:cNvSpPr txBox="1"/>
              <p:nvPr/>
            </p:nvSpPr>
            <p:spPr>
              <a:xfrm>
                <a:off x="1681317" y="4786046"/>
                <a:ext cx="133856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2024 </a:t>
                </a:r>
                <a:r>
                  <a:rPr lang="en-US" dirty="0">
                    <a:sym typeface="Proxima Nova"/>
                  </a:rPr>
                  <a:t>vs 2023</a:t>
                </a:r>
              </a:p>
            </p:txBody>
          </p:sp>
        </p:grpSp>
        <p:sp>
          <p:nvSpPr>
            <p:cNvPr id="3115" name="TextBox 3114">
              <a:extLst>
                <a:ext uri="{FF2B5EF4-FFF2-40B4-BE49-F238E27FC236}">
                  <a16:creationId xmlns:a16="http://schemas.microsoft.com/office/drawing/2014/main" id="{D14152C2-03EE-3124-912F-275E14699B10}"/>
                </a:ext>
              </a:extLst>
            </p:cNvPr>
            <p:cNvSpPr txBox="1"/>
            <p:nvPr/>
          </p:nvSpPr>
          <p:spPr>
            <a:xfrm>
              <a:off x="6118194" y="2261250"/>
              <a:ext cx="4929586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2200">
                  <a:solidFill>
                    <a:schemeClr val="bg1"/>
                  </a:solidFill>
                  <a:effectLst/>
                  <a:latin typeface="Montserrat SemiBold" pitchFamily="2" charset="-52"/>
                </a:defRPr>
              </a:lvl1pPr>
            </a:lstStyle>
            <a:p>
              <a:r>
                <a:rPr lang="ru-RU" sz="2000" dirty="0">
                  <a:sym typeface="Proxima Nova"/>
                </a:rPr>
                <a:t>Динамика прироста инвентаря </a:t>
              </a:r>
              <a:r>
                <a:rPr lang="en-US" sz="2000" dirty="0">
                  <a:sym typeface="Proxima Nova"/>
                </a:rPr>
                <a:t>YoY </a:t>
              </a:r>
            </a:p>
          </p:txBody>
        </p:sp>
        <p:grpSp>
          <p:nvGrpSpPr>
            <p:cNvPr id="3116" name="Группа 3115">
              <a:extLst>
                <a:ext uri="{FF2B5EF4-FFF2-40B4-BE49-F238E27FC236}">
                  <a16:creationId xmlns:a16="http://schemas.microsoft.com/office/drawing/2014/main" id="{E58079DF-D100-69A0-712D-224E13A22A02}"/>
                </a:ext>
              </a:extLst>
            </p:cNvPr>
            <p:cNvGrpSpPr/>
            <p:nvPr/>
          </p:nvGrpSpPr>
          <p:grpSpPr>
            <a:xfrm>
              <a:off x="8794686" y="2776861"/>
              <a:ext cx="2648110" cy="1338565"/>
              <a:chOff x="3322275" y="3951454"/>
              <a:chExt cx="2648110" cy="1338565"/>
            </a:xfrm>
          </p:grpSpPr>
          <p:sp>
            <p:nvSpPr>
              <p:cNvPr id="3117" name="Прямоугольник: скругленные углы 128">
                <a:extLst>
                  <a:ext uri="{FF2B5EF4-FFF2-40B4-BE49-F238E27FC236}">
                    <a16:creationId xmlns:a16="http://schemas.microsoft.com/office/drawing/2014/main" id="{9C0C090C-2EDF-0780-6CF2-62AB62528F2C}"/>
                  </a:ext>
                </a:extLst>
              </p:cNvPr>
              <p:cNvSpPr/>
              <p:nvPr/>
            </p:nvSpPr>
            <p:spPr>
              <a:xfrm>
                <a:off x="3322275" y="3951454"/>
                <a:ext cx="2648110" cy="1338565"/>
              </a:xfrm>
              <a:prstGeom prst="roundRect">
                <a:avLst>
                  <a:gd name="adj" fmla="val 7103"/>
                </a:avLst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8" name="TextBox 3117">
                <a:extLst>
                  <a:ext uri="{FF2B5EF4-FFF2-40B4-BE49-F238E27FC236}">
                    <a16:creationId xmlns:a16="http://schemas.microsoft.com/office/drawing/2014/main" id="{9407B852-50EF-5AD7-D2B6-7487A550B94D}"/>
                  </a:ext>
                </a:extLst>
              </p:cNvPr>
              <p:cNvSpPr txBox="1"/>
              <p:nvPr/>
            </p:nvSpPr>
            <p:spPr>
              <a:xfrm>
                <a:off x="3464252" y="4037719"/>
                <a:ext cx="2111798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en-US" dirty="0">
                    <a:solidFill>
                      <a:srgbClr val="3EA958"/>
                    </a:solidFill>
                    <a:latin typeface="Montserrat SemiBold" pitchFamily="2" charset="-52"/>
                    <a:sym typeface="Proxima Nova"/>
                  </a:rPr>
                  <a:t>Online TV </a:t>
                </a:r>
              </a:p>
            </p:txBody>
          </p:sp>
          <p:sp>
            <p:nvSpPr>
              <p:cNvPr id="3119" name="TextBox 3118">
                <a:extLst>
                  <a:ext uri="{FF2B5EF4-FFF2-40B4-BE49-F238E27FC236}">
                    <a16:creationId xmlns:a16="http://schemas.microsoft.com/office/drawing/2014/main" id="{0767A821-9469-44C9-EBCC-0E33B1BF77DC}"/>
                  </a:ext>
                </a:extLst>
              </p:cNvPr>
              <p:cNvSpPr txBox="1"/>
              <p:nvPr/>
            </p:nvSpPr>
            <p:spPr>
              <a:xfrm>
                <a:off x="3476060" y="4495867"/>
                <a:ext cx="825495" cy="707886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100000"/>
                  </a:lnSpc>
                  <a:defRPr sz="4000">
                    <a:solidFill>
                      <a:schemeClr val="bg1"/>
                    </a:solidFill>
                    <a:effectLst/>
                    <a:latin typeface="Montserrat ExtraBold" pitchFamily="2" charset="-52"/>
                  </a:defRPr>
                </a:lvl1pPr>
              </a:lstStyle>
              <a:p>
                <a:r>
                  <a:rPr lang="en-US" dirty="0">
                    <a:sym typeface="Proxima Nova"/>
                  </a:rPr>
                  <a:t>72</a:t>
                </a:r>
                <a:endParaRPr lang="ru-RU" dirty="0">
                  <a:sym typeface="Proxima Nova"/>
                </a:endParaRPr>
              </a:p>
            </p:txBody>
          </p:sp>
          <p:cxnSp>
            <p:nvCxnSpPr>
              <p:cNvPr id="3120" name="Прямая со стрелкой 3119">
                <a:extLst>
                  <a:ext uri="{FF2B5EF4-FFF2-40B4-BE49-F238E27FC236}">
                    <a16:creationId xmlns:a16="http://schemas.microsoft.com/office/drawing/2014/main" id="{8EDE3593-3D48-FF11-DB74-B3B643306BC3}"/>
                  </a:ext>
                </a:extLst>
              </p:cNvPr>
              <p:cNvCxnSpPr/>
              <p:nvPr/>
            </p:nvCxnSpPr>
            <p:spPr>
              <a:xfrm flipV="1">
                <a:off x="4352131" y="4619562"/>
                <a:ext cx="0" cy="391885"/>
              </a:xfrm>
              <a:prstGeom prst="straightConnector1">
                <a:avLst/>
              </a:prstGeom>
              <a:ln w="25400" cap="rnd">
                <a:solidFill>
                  <a:srgbClr val="3EA958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1" name="TextBox 3120">
                <a:extLst>
                  <a:ext uri="{FF2B5EF4-FFF2-40B4-BE49-F238E27FC236}">
                    <a16:creationId xmlns:a16="http://schemas.microsoft.com/office/drawing/2014/main" id="{D767B8D4-8317-D0F6-660E-DDB67501FA0E}"/>
                  </a:ext>
                </a:extLst>
              </p:cNvPr>
              <p:cNvSpPr txBox="1"/>
              <p:nvPr/>
            </p:nvSpPr>
            <p:spPr>
              <a:xfrm>
                <a:off x="4455340" y="4786046"/>
                <a:ext cx="1338565" cy="3385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/>
                    </a:solidFill>
                    <a:effectLst/>
                    <a:latin typeface="Montserrat" pitchFamily="2" charset="0"/>
                  </a:defRPr>
                </a:lvl1pPr>
              </a:lstStyle>
              <a:p>
                <a:r>
                  <a:rPr lang="ru-RU" dirty="0">
                    <a:sym typeface="Proxima Nova"/>
                  </a:rPr>
                  <a:t>2024 </a:t>
                </a:r>
                <a:r>
                  <a:rPr lang="en-US" dirty="0">
                    <a:sym typeface="Proxima Nova"/>
                  </a:rPr>
                  <a:t>vs 2023</a:t>
                </a:r>
              </a:p>
            </p:txBody>
          </p:sp>
        </p:grpSp>
      </p:grpSp>
      <p:grpSp>
        <p:nvGrpSpPr>
          <p:cNvPr id="3127" name="Группа 3126">
            <a:extLst>
              <a:ext uri="{FF2B5EF4-FFF2-40B4-BE49-F238E27FC236}">
                <a16:creationId xmlns:a16="http://schemas.microsoft.com/office/drawing/2014/main" id="{09F5E680-1882-EF3B-6E24-ADF2AB5EB7F8}"/>
              </a:ext>
            </a:extLst>
          </p:cNvPr>
          <p:cNvGrpSpPr/>
          <p:nvPr/>
        </p:nvGrpSpPr>
        <p:grpSpPr>
          <a:xfrm>
            <a:off x="-5494296" y="1842655"/>
            <a:ext cx="4403097" cy="4468759"/>
            <a:chOff x="547275" y="2133600"/>
            <a:chExt cx="4403097" cy="4177814"/>
          </a:xfrm>
        </p:grpSpPr>
        <p:sp>
          <p:nvSpPr>
            <p:cNvPr id="3128" name="Прямоугольник: скругленные углы 86">
              <a:extLst>
                <a:ext uri="{FF2B5EF4-FFF2-40B4-BE49-F238E27FC236}">
                  <a16:creationId xmlns:a16="http://schemas.microsoft.com/office/drawing/2014/main" id="{65CC8F26-D570-ED42-B982-4268F6FA2E35}"/>
                </a:ext>
              </a:extLst>
            </p:cNvPr>
            <p:cNvSpPr/>
            <p:nvPr/>
          </p:nvSpPr>
          <p:spPr>
            <a:xfrm>
              <a:off x="547275" y="2133600"/>
              <a:ext cx="4403097" cy="4177814"/>
            </a:xfrm>
            <a:prstGeom prst="roundRect">
              <a:avLst>
                <a:gd name="adj" fmla="val 6758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29" name="TextBox 3128">
              <a:extLst>
                <a:ext uri="{FF2B5EF4-FFF2-40B4-BE49-F238E27FC236}">
                  <a16:creationId xmlns:a16="http://schemas.microsoft.com/office/drawing/2014/main" id="{9A43482E-18A9-C42A-5E5F-081BB570515E}"/>
                </a:ext>
              </a:extLst>
            </p:cNvPr>
            <p:cNvSpPr txBox="1"/>
            <p:nvPr/>
          </p:nvSpPr>
          <p:spPr>
            <a:xfrm>
              <a:off x="831762" y="3795496"/>
              <a:ext cx="3028330" cy="83099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/>
                  </a:solidFill>
                  <a:effectLst/>
                  <a:latin typeface="Montserrat" pitchFamily="2" charset="0"/>
                </a:defRPr>
              </a:lvl1pPr>
            </a:lstStyle>
            <a:p>
              <a:r>
                <a:rPr lang="ru-RU" dirty="0">
                  <a:sym typeface="Proxima Nova"/>
                </a:rPr>
                <a:t>Прирост объема рекламных показов 2024 </a:t>
              </a:r>
              <a:r>
                <a:rPr lang="en-US" dirty="0">
                  <a:sym typeface="Proxima Nova"/>
                </a:rPr>
                <a:t>Vs 2023 </a:t>
              </a:r>
              <a:r>
                <a:rPr lang="ru-RU" dirty="0">
                  <a:sym typeface="Proxima Nova"/>
                </a:rPr>
                <a:t>по данным </a:t>
              </a:r>
              <a:r>
                <a:rPr lang="en-US" dirty="0" err="1">
                  <a:sym typeface="Proxima Nova"/>
                </a:rPr>
                <a:t>AdRiver</a:t>
              </a:r>
              <a:endParaRPr lang="en-US" dirty="0">
                <a:sym typeface="Proxima Nova"/>
              </a:endParaRPr>
            </a:p>
          </p:txBody>
        </p:sp>
        <p:sp>
          <p:nvSpPr>
            <p:cNvPr id="3130" name="TextBox 3129">
              <a:extLst>
                <a:ext uri="{FF2B5EF4-FFF2-40B4-BE49-F238E27FC236}">
                  <a16:creationId xmlns:a16="http://schemas.microsoft.com/office/drawing/2014/main" id="{6C8CD2A2-BF42-C797-0153-181B97A3A555}"/>
                </a:ext>
              </a:extLst>
            </p:cNvPr>
            <p:cNvSpPr txBox="1"/>
            <p:nvPr/>
          </p:nvSpPr>
          <p:spPr>
            <a:xfrm>
              <a:off x="863429" y="2281985"/>
              <a:ext cx="3046419" cy="132343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5000">
                  <a:solidFill>
                    <a:schemeClr val="bg1"/>
                  </a:solidFill>
                  <a:effectLst/>
                  <a:latin typeface="Montserrat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8000" b="1" dirty="0">
                  <a:sym typeface="Proxima Nova"/>
                </a:rPr>
                <a:t>14.8%</a:t>
              </a:r>
            </a:p>
          </p:txBody>
        </p:sp>
        <p:cxnSp>
          <p:nvCxnSpPr>
            <p:cNvPr id="3131" name="Прямая соединительная линия 3130">
              <a:extLst>
                <a:ext uri="{FF2B5EF4-FFF2-40B4-BE49-F238E27FC236}">
                  <a16:creationId xmlns:a16="http://schemas.microsoft.com/office/drawing/2014/main" id="{F8AADCE7-42E1-0D5C-16F1-BC4FE091DCBF}"/>
                </a:ext>
              </a:extLst>
            </p:cNvPr>
            <p:cNvCxnSpPr>
              <a:cxnSpLocks/>
            </p:cNvCxnSpPr>
            <p:nvPr/>
          </p:nvCxnSpPr>
          <p:spPr>
            <a:xfrm>
              <a:off x="855630" y="3689019"/>
              <a:ext cx="3075940" cy="0"/>
            </a:xfrm>
            <a:prstGeom prst="line">
              <a:avLst/>
            </a:prstGeom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32" name="Рисунок 3131" descr="Изображение выглядит как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462244-2002-07CF-2378-3C290ADA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4582">
            <a:off x="3477499" y="6946374"/>
            <a:ext cx="3277187" cy="5846898"/>
          </a:xfrm>
          <a:prstGeom prst="rect">
            <a:avLst/>
          </a:prstGeom>
          <a:effectLst>
            <a:outerShdw blurRad="635000" dist="596900" dir="8100000" algn="tr" rotWithShape="0">
              <a:prstClr val="black">
                <a:alpha val="60000"/>
              </a:prstClr>
            </a:outerShdw>
          </a:effectLst>
        </p:spPr>
      </p:pic>
      <p:graphicFrame>
        <p:nvGraphicFramePr>
          <p:cNvPr id="3133" name="Диаграмма 3132">
            <a:extLst>
              <a:ext uri="{FF2B5EF4-FFF2-40B4-BE49-F238E27FC236}">
                <a16:creationId xmlns:a16="http://schemas.microsoft.com/office/drawing/2014/main" id="{38490397-F0E6-2AA1-CF11-0AB33115A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348184"/>
              </p:ext>
            </p:extLst>
          </p:nvPr>
        </p:nvGraphicFramePr>
        <p:xfrm>
          <a:off x="6317672" y="7422078"/>
          <a:ext cx="5500255" cy="288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6" name="Рисунок 45" descr="Изображение выглядит как зеленый, северное сияние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2660F9-7DE7-DF10-6362-5A82BFF13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B3FD5A4-3F0C-4739-C945-9FF45A256C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692762" y="2122593"/>
            <a:ext cx="8926878" cy="89268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B93BD8B-AED5-8064-1BAF-5CF3F03E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522" b="522"/>
          <a:stretch/>
        </p:blipFill>
        <p:spPr bwMode="auto">
          <a:xfrm>
            <a:off x="10135802" y="549275"/>
            <a:ext cx="1505336" cy="19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1198C7-65E6-C3F3-DDD5-6EB5B25C2D4B}"/>
              </a:ext>
            </a:extLst>
          </p:cNvPr>
          <p:cNvSpPr txBox="1"/>
          <p:nvPr/>
        </p:nvSpPr>
        <p:spPr>
          <a:xfrm>
            <a:off x="520383" y="515408"/>
            <a:ext cx="7150417" cy="158812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0"/>
              </a:rPr>
              <a:t>Было достаточно тех, </a:t>
            </a:r>
            <a:br>
              <a:rPr lang="en-US" sz="3600" b="1" dirty="0">
                <a:latin typeface="Montserrat" pitchFamily="2" charset="0"/>
              </a:rPr>
            </a:br>
            <a:r>
              <a:rPr lang="ru-RU" sz="3600" b="1" dirty="0">
                <a:latin typeface="Montserrat" pitchFamily="2" charset="0"/>
              </a:rPr>
              <a:t>кто пытался повторить успех, но ничего не вышло</a:t>
            </a:r>
          </a:p>
        </p:txBody>
      </p:sp>
      <p:grpSp>
        <p:nvGrpSpPr>
          <p:cNvPr id="3081" name="Группа 3080">
            <a:extLst>
              <a:ext uri="{FF2B5EF4-FFF2-40B4-BE49-F238E27FC236}">
                <a16:creationId xmlns:a16="http://schemas.microsoft.com/office/drawing/2014/main" id="{E0CEFC42-3528-D0C2-4DFD-808903C9A74D}"/>
              </a:ext>
            </a:extLst>
          </p:cNvPr>
          <p:cNvGrpSpPr/>
          <p:nvPr/>
        </p:nvGrpSpPr>
        <p:grpSpPr>
          <a:xfrm>
            <a:off x="550863" y="2617453"/>
            <a:ext cx="2532728" cy="1148484"/>
            <a:chOff x="550863" y="2617453"/>
            <a:chExt cx="2532728" cy="1148484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843CC3A2-C16A-7604-7407-DF4BE6129EDF}"/>
                </a:ext>
              </a:extLst>
            </p:cNvPr>
            <p:cNvSpPr/>
            <p:nvPr/>
          </p:nvSpPr>
          <p:spPr>
            <a:xfrm>
              <a:off x="550863" y="2617453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31661692-DECF-7EE6-1F7D-428EBDAB35F9}"/>
                </a:ext>
              </a:extLst>
            </p:cNvPr>
            <p:cNvGrpSpPr/>
            <p:nvPr/>
          </p:nvGrpSpPr>
          <p:grpSpPr>
            <a:xfrm>
              <a:off x="797622" y="2958363"/>
              <a:ext cx="2039210" cy="466665"/>
              <a:chOff x="824385" y="3080683"/>
              <a:chExt cx="2039210" cy="466665"/>
            </a:xfrm>
          </p:grpSpPr>
          <p:pic>
            <p:nvPicPr>
              <p:cNvPr id="11" name="Picture 2" descr="regnum_picture_163820857411682_social.png (1200×249)">
                <a:extLst>
                  <a:ext uri="{FF2B5EF4-FFF2-40B4-BE49-F238E27FC236}">
                    <a16:creationId xmlns:a16="http://schemas.microsoft.com/office/drawing/2014/main" id="{6906DB8C-FC3E-1505-D023-14B2543DF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4273" y="3158460"/>
                <a:ext cx="1499322" cy="31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d3b28da3b391c05a754959a03e586e6e.jpeg (604×382)">
                <a:extLst>
                  <a:ext uri="{FF2B5EF4-FFF2-40B4-BE49-F238E27FC236}">
                    <a16:creationId xmlns:a16="http://schemas.microsoft.com/office/drawing/2014/main" id="{3D3755F6-CADF-F377-E54C-CEA4D17CB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48" b="89791" l="6126" r="47682">
                            <a14:foregroundMark x1="15066" y1="44241" x2="25828" y2="60733"/>
                            <a14:foregroundMark x1="28477" y1="37435" x2="33775" y2="49215"/>
                            <a14:foregroundMark x1="9768" y1="50262" x2="18874" y2="53403"/>
                            <a14:foregroundMark x1="22517" y1="42670" x2="21026" y2="50524"/>
                            <a14:foregroundMark x1="27980" y1="43979" x2="31954" y2="47382"/>
                            <a14:foregroundMark x1="33444" y1="46859" x2="39238" y2="45288"/>
                            <a14:foregroundMark x1="37583" y1="40314" x2="37914" y2="39529"/>
                            <a14:foregroundMark x1="37914" y1="36387" x2="37748" y2="42932"/>
                            <a14:foregroundMark x1="26490" y1="39791" x2="28311" y2="424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6" t="21304" r="55887" b="21290"/>
              <a:stretch/>
            </p:blipFill>
            <p:spPr bwMode="auto">
              <a:xfrm>
                <a:off x="824385" y="3080683"/>
                <a:ext cx="466664" cy="466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86" name="Группа 3085">
            <a:extLst>
              <a:ext uri="{FF2B5EF4-FFF2-40B4-BE49-F238E27FC236}">
                <a16:creationId xmlns:a16="http://schemas.microsoft.com/office/drawing/2014/main" id="{C264392F-A06B-5CCA-B0CF-7E8FBD276974}"/>
              </a:ext>
            </a:extLst>
          </p:cNvPr>
          <p:cNvGrpSpPr/>
          <p:nvPr/>
        </p:nvGrpSpPr>
        <p:grpSpPr>
          <a:xfrm>
            <a:off x="3178355" y="2617453"/>
            <a:ext cx="2518751" cy="1148484"/>
            <a:chOff x="3178355" y="2617453"/>
            <a:chExt cx="2518751" cy="1148484"/>
          </a:xfrm>
        </p:grpSpPr>
        <p:sp>
          <p:nvSpPr>
            <p:cNvPr id="6" name="Скругленный прямоугольник 3">
              <a:extLst>
                <a:ext uri="{FF2B5EF4-FFF2-40B4-BE49-F238E27FC236}">
                  <a16:creationId xmlns:a16="http://schemas.microsoft.com/office/drawing/2014/main" id="{C0221EF3-06F5-7E7D-E311-06FD0992BF9D}"/>
                </a:ext>
              </a:extLst>
            </p:cNvPr>
            <p:cNvSpPr/>
            <p:nvPr/>
          </p:nvSpPr>
          <p:spPr>
            <a:xfrm>
              <a:off x="3178355" y="2617453"/>
              <a:ext cx="2518751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Picture 6" descr="https://sun9-69.userapi.com/impg/w06K34h5TFvnzHj04m_5uYq6mk5A_Y4eQ9Kk9A/4DW5Kvy3t_k.jpg?size=807x403&amp;quality=95&amp;sign=899731adc62f495ab8ada82cff433675&amp;c_uniq_tag=CaCei8vJT3TRyWH109I2XNYNJj5sc13HYxSuoBcF9tU&amp;type=album">
              <a:extLst>
                <a:ext uri="{FF2B5EF4-FFF2-40B4-BE49-F238E27FC236}">
                  <a16:creationId xmlns:a16="http://schemas.microsoft.com/office/drawing/2014/main" id="{BD0434A0-8850-DE45-C239-730C4888B4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43123" y1="55831" x2="59480" y2="35484"/>
                          <a14:foregroundMark x1="40397" y1="34739" x2="47584" y2="70223"/>
                          <a14:foregroundMark x1="51053" y1="39206" x2="56134" y2="70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9" t="15029" r="32427" b="14333"/>
            <a:stretch/>
          </p:blipFill>
          <p:spPr bwMode="auto">
            <a:xfrm>
              <a:off x="4146383" y="2852782"/>
              <a:ext cx="705468" cy="70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87" name="Группа 3086">
            <a:extLst>
              <a:ext uri="{FF2B5EF4-FFF2-40B4-BE49-F238E27FC236}">
                <a16:creationId xmlns:a16="http://schemas.microsoft.com/office/drawing/2014/main" id="{65110C4F-C282-8F2E-9CC1-D67E9604A9F0}"/>
              </a:ext>
            </a:extLst>
          </p:cNvPr>
          <p:cNvGrpSpPr/>
          <p:nvPr/>
        </p:nvGrpSpPr>
        <p:grpSpPr>
          <a:xfrm>
            <a:off x="5777895" y="2617453"/>
            <a:ext cx="2532728" cy="1148484"/>
            <a:chOff x="5777895" y="2617453"/>
            <a:chExt cx="2532728" cy="1148484"/>
          </a:xfrm>
        </p:grpSpPr>
        <p:sp>
          <p:nvSpPr>
            <p:cNvPr id="9" name="Скругленный прямоугольник 3">
              <a:extLst>
                <a:ext uri="{FF2B5EF4-FFF2-40B4-BE49-F238E27FC236}">
                  <a16:creationId xmlns:a16="http://schemas.microsoft.com/office/drawing/2014/main" id="{7C204893-81F7-A680-567D-E3003E2079F8}"/>
                </a:ext>
              </a:extLst>
            </p:cNvPr>
            <p:cNvSpPr/>
            <p:nvPr/>
          </p:nvSpPr>
          <p:spPr>
            <a:xfrm>
              <a:off x="5777895" y="2617453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Picture 12" descr="Vj1mSlZpfxY.jpg (968×480)">
              <a:extLst>
                <a:ext uri="{FF2B5EF4-FFF2-40B4-BE49-F238E27FC236}">
                  <a16:creationId xmlns:a16="http://schemas.microsoft.com/office/drawing/2014/main" id="{8A778ECB-949F-5E7B-0826-485B7A54D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7" b="8579"/>
            <a:stretch/>
          </p:blipFill>
          <p:spPr bwMode="auto">
            <a:xfrm>
              <a:off x="6480379" y="2975497"/>
              <a:ext cx="1231675" cy="47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84" name="Группа 3083">
            <a:extLst>
              <a:ext uri="{FF2B5EF4-FFF2-40B4-BE49-F238E27FC236}">
                <a16:creationId xmlns:a16="http://schemas.microsoft.com/office/drawing/2014/main" id="{2E4C4689-06E4-F734-783A-021F251729DD}"/>
              </a:ext>
            </a:extLst>
          </p:cNvPr>
          <p:cNvGrpSpPr/>
          <p:nvPr/>
        </p:nvGrpSpPr>
        <p:grpSpPr>
          <a:xfrm>
            <a:off x="3178355" y="5113946"/>
            <a:ext cx="2518751" cy="1148484"/>
            <a:chOff x="3178355" y="5113946"/>
            <a:chExt cx="2518751" cy="1148484"/>
          </a:xfrm>
        </p:grpSpPr>
        <p:sp>
          <p:nvSpPr>
            <p:cNvPr id="14" name="Скругленный прямоугольник 3">
              <a:extLst>
                <a:ext uri="{FF2B5EF4-FFF2-40B4-BE49-F238E27FC236}">
                  <a16:creationId xmlns:a16="http://schemas.microsoft.com/office/drawing/2014/main" id="{FA14865C-8868-9532-2831-F867C46F057F}"/>
                </a:ext>
              </a:extLst>
            </p:cNvPr>
            <p:cNvSpPr/>
            <p:nvPr/>
          </p:nvSpPr>
          <p:spPr>
            <a:xfrm>
              <a:off x="3178355" y="5113946"/>
              <a:ext cx="2518751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1" name="Picture 16" descr="VERO_Logo-Colour-Baseline-RGB_(1).png (1482×888)">
              <a:extLst>
                <a:ext uri="{FF2B5EF4-FFF2-40B4-BE49-F238E27FC236}">
                  <a16:creationId xmlns:a16="http://schemas.microsoft.com/office/drawing/2014/main" id="{F672B393-5089-D82D-F3BF-CCD49E445E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0" t="31437" r="24188" b="43755"/>
            <a:stretch/>
          </p:blipFill>
          <p:spPr bwMode="auto">
            <a:xfrm>
              <a:off x="3507171" y="5415157"/>
              <a:ext cx="1861120" cy="546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82" name="Группа 3081">
            <a:extLst>
              <a:ext uri="{FF2B5EF4-FFF2-40B4-BE49-F238E27FC236}">
                <a16:creationId xmlns:a16="http://schemas.microsoft.com/office/drawing/2014/main" id="{78D01386-677D-428B-5FE8-1454244F18F8}"/>
              </a:ext>
            </a:extLst>
          </p:cNvPr>
          <p:cNvGrpSpPr/>
          <p:nvPr/>
        </p:nvGrpSpPr>
        <p:grpSpPr>
          <a:xfrm>
            <a:off x="550863" y="3867511"/>
            <a:ext cx="2532728" cy="1148484"/>
            <a:chOff x="550863" y="3867511"/>
            <a:chExt cx="2532728" cy="1148484"/>
          </a:xfrm>
        </p:grpSpPr>
        <p:sp>
          <p:nvSpPr>
            <p:cNvPr id="2" name="Скругленный прямоугольник 3">
              <a:extLst>
                <a:ext uri="{FF2B5EF4-FFF2-40B4-BE49-F238E27FC236}">
                  <a16:creationId xmlns:a16="http://schemas.microsoft.com/office/drawing/2014/main" id="{334437F4-467D-5286-B537-E8A38259C39C}"/>
                </a:ext>
              </a:extLst>
            </p:cNvPr>
            <p:cNvSpPr/>
            <p:nvPr/>
          </p:nvSpPr>
          <p:spPr>
            <a:xfrm>
              <a:off x="550863" y="3867511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A4659A8-CE2B-2009-0B89-F7ED92FBE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t="38039" b="37215"/>
            <a:stretch/>
          </p:blipFill>
          <p:spPr>
            <a:xfrm>
              <a:off x="600084" y="4140557"/>
              <a:ext cx="2434287" cy="602393"/>
            </a:xfrm>
            <a:prstGeom prst="rect">
              <a:avLst/>
            </a:prstGeom>
          </p:spPr>
        </p:pic>
      </p:grpSp>
      <p:grpSp>
        <p:nvGrpSpPr>
          <p:cNvPr id="3083" name="Группа 3082">
            <a:extLst>
              <a:ext uri="{FF2B5EF4-FFF2-40B4-BE49-F238E27FC236}">
                <a16:creationId xmlns:a16="http://schemas.microsoft.com/office/drawing/2014/main" id="{EBEE11F5-15CF-2343-3B8E-CD6A9A9BB058}"/>
              </a:ext>
            </a:extLst>
          </p:cNvPr>
          <p:cNvGrpSpPr/>
          <p:nvPr/>
        </p:nvGrpSpPr>
        <p:grpSpPr>
          <a:xfrm>
            <a:off x="550863" y="5117569"/>
            <a:ext cx="2532728" cy="1148484"/>
            <a:chOff x="550863" y="5117569"/>
            <a:chExt cx="2532728" cy="1148484"/>
          </a:xfrm>
        </p:grpSpPr>
        <p:sp>
          <p:nvSpPr>
            <p:cNvPr id="5" name="Скругленный прямоугольник 3">
              <a:extLst>
                <a:ext uri="{FF2B5EF4-FFF2-40B4-BE49-F238E27FC236}">
                  <a16:creationId xmlns:a16="http://schemas.microsoft.com/office/drawing/2014/main" id="{AFC4E00B-C4BC-ACF4-0AAF-87AD8147F5DD}"/>
                </a:ext>
              </a:extLst>
            </p:cNvPr>
            <p:cNvSpPr/>
            <p:nvPr/>
          </p:nvSpPr>
          <p:spPr>
            <a:xfrm>
              <a:off x="550863" y="5117569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48C8DE0-1CAD-4089-A14A-C6F50CAF2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21158" t="33912" r="21944" b="30422"/>
            <a:stretch/>
          </p:blipFill>
          <p:spPr>
            <a:xfrm>
              <a:off x="948403" y="5385463"/>
              <a:ext cx="1737648" cy="612696"/>
            </a:xfrm>
            <a:prstGeom prst="rect">
              <a:avLst/>
            </a:prstGeom>
          </p:spPr>
        </p:pic>
      </p:grpSp>
      <p:grpSp>
        <p:nvGrpSpPr>
          <p:cNvPr id="3085" name="Группа 3084">
            <a:extLst>
              <a:ext uri="{FF2B5EF4-FFF2-40B4-BE49-F238E27FC236}">
                <a16:creationId xmlns:a16="http://schemas.microsoft.com/office/drawing/2014/main" id="{0513D0C9-AFBC-2D39-0EAC-ABCB5BA57018}"/>
              </a:ext>
            </a:extLst>
          </p:cNvPr>
          <p:cNvGrpSpPr/>
          <p:nvPr/>
        </p:nvGrpSpPr>
        <p:grpSpPr>
          <a:xfrm>
            <a:off x="3178357" y="3867511"/>
            <a:ext cx="2518750" cy="1148484"/>
            <a:chOff x="3178357" y="3867511"/>
            <a:chExt cx="2518750" cy="1148484"/>
          </a:xfrm>
        </p:grpSpPr>
        <p:sp>
          <p:nvSpPr>
            <p:cNvPr id="7" name="Скругленный прямоугольник 3">
              <a:extLst>
                <a:ext uri="{FF2B5EF4-FFF2-40B4-BE49-F238E27FC236}">
                  <a16:creationId xmlns:a16="http://schemas.microsoft.com/office/drawing/2014/main" id="{CD4A55B2-4232-0DF7-39A7-D8AFE4BBD3DE}"/>
                </a:ext>
              </a:extLst>
            </p:cNvPr>
            <p:cNvSpPr/>
            <p:nvPr/>
          </p:nvSpPr>
          <p:spPr>
            <a:xfrm>
              <a:off x="3178357" y="3867511"/>
              <a:ext cx="2518750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238FE9F-3CE4-81D5-CE0B-4C6A6B4B1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6835" t="38535" r="11816" b="37317"/>
            <a:stretch/>
          </p:blipFill>
          <p:spPr>
            <a:xfrm>
              <a:off x="3435039" y="4146179"/>
              <a:ext cx="1991407" cy="591148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зарисовка, искусство, рисунок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276D38-B286-1FA5-B4FA-A63AEC942E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000"/>
          </a:blip>
          <a:srcRect l="7398" r="19591" b="37853"/>
          <a:stretch>
            <a:fillRect/>
          </a:stretch>
        </p:blipFill>
        <p:spPr>
          <a:xfrm rot="20976472">
            <a:off x="5576941" y="2925212"/>
            <a:ext cx="6410864" cy="3861529"/>
          </a:xfrm>
          <a:custGeom>
            <a:avLst/>
            <a:gdLst>
              <a:gd name="connsiteX0" fmla="*/ 5089747 w 6402343"/>
              <a:gd name="connsiteY0" fmla="*/ 0 h 3861529"/>
              <a:gd name="connsiteX1" fmla="*/ 6314988 w 6402343"/>
              <a:gd name="connsiteY1" fmla="*/ 224700 h 3861529"/>
              <a:gd name="connsiteX2" fmla="*/ 6400577 w 6402343"/>
              <a:gd name="connsiteY2" fmla="*/ 348732 h 3861529"/>
              <a:gd name="connsiteX3" fmla="*/ 6179869 w 6402343"/>
              <a:gd name="connsiteY3" fmla="*/ 1552207 h 3861529"/>
              <a:gd name="connsiteX4" fmla="*/ 5773174 w 6402343"/>
              <a:gd name="connsiteY4" fmla="*/ 3769832 h 3861529"/>
              <a:gd name="connsiteX5" fmla="*/ 5768392 w 6402343"/>
              <a:gd name="connsiteY5" fmla="*/ 3795908 h 3861529"/>
              <a:gd name="connsiteX6" fmla="*/ 5675219 w 6402343"/>
              <a:gd name="connsiteY6" fmla="*/ 3860202 h 3861529"/>
              <a:gd name="connsiteX7" fmla="*/ 5649146 w 6402343"/>
              <a:gd name="connsiteY7" fmla="*/ 3855421 h 3861529"/>
              <a:gd name="connsiteX8" fmla="*/ 5649141 w 6402343"/>
              <a:gd name="connsiteY8" fmla="*/ 3855421 h 3861529"/>
              <a:gd name="connsiteX9" fmla="*/ 2662343 w 6402343"/>
              <a:gd name="connsiteY9" fmla="*/ 3307665 h 3861529"/>
              <a:gd name="connsiteX10" fmla="*/ 2662338 w 6402343"/>
              <a:gd name="connsiteY10" fmla="*/ 3307663 h 3861529"/>
              <a:gd name="connsiteX11" fmla="*/ 65623 w 6402343"/>
              <a:gd name="connsiteY11" fmla="*/ 2831445 h 3861529"/>
              <a:gd name="connsiteX12" fmla="*/ 1328 w 6402343"/>
              <a:gd name="connsiteY12" fmla="*/ 2738272 h 3861529"/>
              <a:gd name="connsiteX13" fmla="*/ 412806 w 6402343"/>
              <a:gd name="connsiteY13" fmla="*/ 494571 h 3861529"/>
              <a:gd name="connsiteX14" fmla="*/ 505979 w 6402343"/>
              <a:gd name="connsiteY14" fmla="*/ 430276 h 3861529"/>
              <a:gd name="connsiteX15" fmla="*/ 2919360 w 6402343"/>
              <a:gd name="connsiteY15" fmla="*/ 872872 h 3861529"/>
              <a:gd name="connsiteX16" fmla="*/ 2948446 w 6402343"/>
              <a:gd name="connsiteY16" fmla="*/ 872353 h 3861529"/>
              <a:gd name="connsiteX17" fmla="*/ 3010250 w 6402343"/>
              <a:gd name="connsiteY17" fmla="*/ 808196 h 3861529"/>
              <a:gd name="connsiteX18" fmla="*/ 3012321 w 6402343"/>
              <a:gd name="connsiteY18" fmla="*/ 808576 h 3861529"/>
              <a:gd name="connsiteX19" fmla="*/ 3160608 w 6402343"/>
              <a:gd name="connsiteY19" fmla="*/ 0 h 386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402343" h="3861529">
                <a:moveTo>
                  <a:pt x="5089747" y="0"/>
                </a:moveTo>
                <a:lnTo>
                  <a:pt x="6314988" y="224700"/>
                </a:lnTo>
                <a:cubicBezTo>
                  <a:pt x="6372874" y="235316"/>
                  <a:pt x="6411193" y="290847"/>
                  <a:pt x="6400577" y="348732"/>
                </a:cubicBezTo>
                <a:lnTo>
                  <a:pt x="6179869" y="1552207"/>
                </a:lnTo>
                <a:lnTo>
                  <a:pt x="5773174" y="3769832"/>
                </a:lnTo>
                <a:lnTo>
                  <a:pt x="5768392" y="3795908"/>
                </a:lnTo>
                <a:cubicBezTo>
                  <a:pt x="5760417" y="3839392"/>
                  <a:pt x="5718702" y="3868177"/>
                  <a:pt x="5675219" y="3860202"/>
                </a:cubicBezTo>
                <a:lnTo>
                  <a:pt x="5649146" y="3855421"/>
                </a:lnTo>
                <a:lnTo>
                  <a:pt x="5649141" y="3855421"/>
                </a:lnTo>
                <a:lnTo>
                  <a:pt x="2662343" y="3307665"/>
                </a:lnTo>
                <a:lnTo>
                  <a:pt x="2662338" y="3307663"/>
                </a:lnTo>
                <a:lnTo>
                  <a:pt x="65623" y="2831445"/>
                </a:lnTo>
                <a:cubicBezTo>
                  <a:pt x="22139" y="2823470"/>
                  <a:pt x="-6647" y="2781756"/>
                  <a:pt x="1328" y="2738272"/>
                </a:cubicBezTo>
                <a:lnTo>
                  <a:pt x="412806" y="494571"/>
                </a:lnTo>
                <a:cubicBezTo>
                  <a:pt x="420780" y="451087"/>
                  <a:pt x="462495" y="422302"/>
                  <a:pt x="505979" y="430276"/>
                </a:cubicBezTo>
                <a:lnTo>
                  <a:pt x="2919360" y="872872"/>
                </a:lnTo>
                <a:lnTo>
                  <a:pt x="2948446" y="872353"/>
                </a:lnTo>
                <a:cubicBezTo>
                  <a:pt x="2979101" y="865538"/>
                  <a:pt x="3004229" y="841029"/>
                  <a:pt x="3010250" y="808196"/>
                </a:cubicBezTo>
                <a:lnTo>
                  <a:pt x="3012321" y="808576"/>
                </a:lnTo>
                <a:lnTo>
                  <a:pt x="3160608" y="0"/>
                </a:lnTo>
                <a:close/>
              </a:path>
            </a:pathLst>
          </a:custGeom>
        </p:spPr>
      </p:pic>
      <p:grpSp>
        <p:nvGrpSpPr>
          <p:cNvPr id="3088" name="Группа 3087">
            <a:extLst>
              <a:ext uri="{FF2B5EF4-FFF2-40B4-BE49-F238E27FC236}">
                <a16:creationId xmlns:a16="http://schemas.microsoft.com/office/drawing/2014/main" id="{42C2ECE5-60E7-EB4B-39BE-2CA90B107F38}"/>
              </a:ext>
            </a:extLst>
          </p:cNvPr>
          <p:cNvGrpSpPr/>
          <p:nvPr/>
        </p:nvGrpSpPr>
        <p:grpSpPr>
          <a:xfrm>
            <a:off x="5777895" y="3867511"/>
            <a:ext cx="2532728" cy="1148484"/>
            <a:chOff x="5777895" y="3867511"/>
            <a:chExt cx="2532728" cy="1148484"/>
          </a:xfrm>
        </p:grpSpPr>
        <p:sp>
          <p:nvSpPr>
            <p:cNvPr id="8" name="Скругленный прямоугольник 3">
              <a:extLst>
                <a:ext uri="{FF2B5EF4-FFF2-40B4-BE49-F238E27FC236}">
                  <a16:creationId xmlns:a16="http://schemas.microsoft.com/office/drawing/2014/main" id="{D17805C5-CA41-35DE-2017-7DCEBB7AD6D0}"/>
                </a:ext>
              </a:extLst>
            </p:cNvPr>
            <p:cNvSpPr/>
            <p:nvPr/>
          </p:nvSpPr>
          <p:spPr>
            <a:xfrm>
              <a:off x="5777895" y="3867511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8A25D654-89CD-4AEC-5738-399E63C3E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212" y="4105529"/>
              <a:ext cx="1312094" cy="67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транспорт, космический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7125BDD-11F0-B825-EC13-F1D84830678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697032" y="5002034"/>
            <a:ext cx="3184768" cy="2122647"/>
          </a:xfrm>
          <a:prstGeom prst="rect">
            <a:avLst/>
          </a:prstGeom>
        </p:spPr>
      </p:pic>
      <p:pic>
        <p:nvPicPr>
          <p:cNvPr id="15" name="Picture 4" descr="Picture background">
            <a:extLst>
              <a:ext uri="{FF2B5EF4-FFF2-40B4-BE49-F238E27FC236}">
                <a16:creationId xmlns:a16="http://schemas.microsoft.com/office/drawing/2014/main" id="{877B9E6B-7954-DB52-C93A-BA9D6F1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8274">
            <a:off x="7279758" y="-205498"/>
            <a:ext cx="1397726" cy="15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cture background">
            <a:extLst>
              <a:ext uri="{FF2B5EF4-FFF2-40B4-BE49-F238E27FC236}">
                <a16:creationId xmlns:a16="http://schemas.microsoft.com/office/drawing/2014/main" id="{61EA599F-39B4-5F18-232F-9EDD01F2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8274">
            <a:off x="8349601" y="1080182"/>
            <a:ext cx="2202034" cy="2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9E65B15-C82F-75EF-1FC8-7A6A80F98C73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r="11323"/>
          <a:stretch/>
        </p:blipFill>
        <p:spPr>
          <a:xfrm rot="16200000" flipH="1">
            <a:off x="7504494" y="1771909"/>
            <a:ext cx="5807360" cy="436482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ранспорт, космический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A3067D-8FBD-4FF8-A133-B5D927D3A7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96167" flipV="1">
            <a:off x="7687252" y="3350450"/>
            <a:ext cx="1235076" cy="823179"/>
          </a:xfrm>
          <a:prstGeom prst="rect">
            <a:avLst/>
          </a:prstGeom>
        </p:spPr>
      </p:pic>
      <p:sp>
        <p:nvSpPr>
          <p:cNvPr id="3093" name="TextBox 3092">
            <a:extLst>
              <a:ext uri="{FF2B5EF4-FFF2-40B4-BE49-F238E27FC236}">
                <a16:creationId xmlns:a16="http://schemas.microsoft.com/office/drawing/2014/main" id="{6D138D46-5984-BC78-8F7A-0338F468FDA4}"/>
              </a:ext>
            </a:extLst>
          </p:cNvPr>
          <p:cNvSpPr txBox="1"/>
          <p:nvPr/>
        </p:nvSpPr>
        <p:spPr>
          <a:xfrm>
            <a:off x="-5672134" y="2761104"/>
            <a:ext cx="5476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0"/>
              </a:rPr>
              <a:t>Методы обучения, основанные на разборе ошибок, развивают:</a:t>
            </a:r>
          </a:p>
        </p:txBody>
      </p:sp>
      <p:grpSp>
        <p:nvGrpSpPr>
          <p:cNvPr id="3094" name="Группа 3093">
            <a:extLst>
              <a:ext uri="{FF2B5EF4-FFF2-40B4-BE49-F238E27FC236}">
                <a16:creationId xmlns:a16="http://schemas.microsoft.com/office/drawing/2014/main" id="{D74E72DD-5709-60BB-783B-830F054243F1}"/>
              </a:ext>
            </a:extLst>
          </p:cNvPr>
          <p:cNvGrpSpPr/>
          <p:nvPr/>
        </p:nvGrpSpPr>
        <p:grpSpPr>
          <a:xfrm>
            <a:off x="550863" y="7780031"/>
            <a:ext cx="4149153" cy="1307234"/>
            <a:chOff x="550863" y="4020831"/>
            <a:chExt cx="4149153" cy="1307234"/>
          </a:xfrm>
        </p:grpSpPr>
        <p:sp>
          <p:nvSpPr>
            <p:cNvPr id="3095" name="Скругленный прямоугольник 3094">
              <a:extLst>
                <a:ext uri="{FF2B5EF4-FFF2-40B4-BE49-F238E27FC236}">
                  <a16:creationId xmlns:a16="http://schemas.microsoft.com/office/drawing/2014/main" id="{EEBAC34F-8BAF-11AC-6347-AD9DAF3085F1}"/>
                </a:ext>
              </a:extLst>
            </p:cNvPr>
            <p:cNvSpPr/>
            <p:nvPr/>
          </p:nvSpPr>
          <p:spPr>
            <a:xfrm>
              <a:off x="807536" y="4020831"/>
              <a:ext cx="3815737" cy="130723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96" name="Группа 3095">
              <a:extLst>
                <a:ext uri="{FF2B5EF4-FFF2-40B4-BE49-F238E27FC236}">
                  <a16:creationId xmlns:a16="http://schemas.microsoft.com/office/drawing/2014/main" id="{26173798-4A16-D51D-3061-3B2E59A70BF3}"/>
                </a:ext>
              </a:extLst>
            </p:cNvPr>
            <p:cNvGrpSpPr/>
            <p:nvPr/>
          </p:nvGrpSpPr>
          <p:grpSpPr>
            <a:xfrm>
              <a:off x="550863" y="4393711"/>
              <a:ext cx="561474" cy="561474"/>
              <a:chOff x="6801852" y="3348159"/>
              <a:chExt cx="561474" cy="561474"/>
            </a:xfrm>
          </p:grpSpPr>
          <p:sp>
            <p:nvSpPr>
              <p:cNvPr id="3098" name="Овал 3097">
                <a:extLst>
                  <a:ext uri="{FF2B5EF4-FFF2-40B4-BE49-F238E27FC236}">
                    <a16:creationId xmlns:a16="http://schemas.microsoft.com/office/drawing/2014/main" id="{E2E66B55-AFF1-19EE-8D32-97858BC7479D}"/>
                  </a:ext>
                </a:extLst>
              </p:cNvPr>
              <p:cNvSpPr/>
              <p:nvPr/>
            </p:nvSpPr>
            <p:spPr>
              <a:xfrm>
                <a:off x="6801852" y="3348159"/>
                <a:ext cx="561474" cy="561474"/>
              </a:xfrm>
              <a:prstGeom prst="ellipse">
                <a:avLst/>
              </a:prstGeom>
              <a:solidFill>
                <a:srgbClr val="194234"/>
              </a:solidFill>
              <a:ln w="6350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9" name="Овал 3098">
                <a:extLst>
                  <a:ext uri="{FF2B5EF4-FFF2-40B4-BE49-F238E27FC236}">
                    <a16:creationId xmlns:a16="http://schemas.microsoft.com/office/drawing/2014/main" id="{96F4E784-3F98-D44E-D021-85AB43737CF1}"/>
                  </a:ext>
                </a:extLst>
              </p:cNvPr>
              <p:cNvSpPr/>
              <p:nvPr/>
            </p:nvSpPr>
            <p:spPr>
              <a:xfrm>
                <a:off x="6888776" y="3435083"/>
                <a:ext cx="387626" cy="387626"/>
              </a:xfrm>
              <a:prstGeom prst="ellipse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97" name="TextBox 3096">
              <a:extLst>
                <a:ext uri="{FF2B5EF4-FFF2-40B4-BE49-F238E27FC236}">
                  <a16:creationId xmlns:a16="http://schemas.microsoft.com/office/drawing/2014/main" id="{168543D0-D0C7-5A47-B707-2FB03B11151C}"/>
                </a:ext>
              </a:extLst>
            </p:cNvPr>
            <p:cNvSpPr txBox="1"/>
            <p:nvPr/>
          </p:nvSpPr>
          <p:spPr>
            <a:xfrm>
              <a:off x="1266121" y="4381163"/>
              <a:ext cx="3433895" cy="58657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С</a:t>
              </a:r>
              <a:r>
                <a:rPr lang="ru-RU" sz="20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пособность думать </a:t>
              </a:r>
              <a:br>
                <a:rPr lang="ru-RU" sz="2000" dirty="0">
                  <a:solidFill>
                    <a:schemeClr val="bg1"/>
                  </a:solidFill>
                  <a:effectLst/>
                  <a:latin typeface="Montserra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о своем мышлении</a:t>
              </a:r>
            </a:p>
          </p:txBody>
        </p:sp>
      </p:grpSp>
      <p:grpSp>
        <p:nvGrpSpPr>
          <p:cNvPr id="3100" name="Группа 3099">
            <a:extLst>
              <a:ext uri="{FF2B5EF4-FFF2-40B4-BE49-F238E27FC236}">
                <a16:creationId xmlns:a16="http://schemas.microsoft.com/office/drawing/2014/main" id="{721BEE1C-20C6-F152-0045-7833EA5FED0B}"/>
              </a:ext>
            </a:extLst>
          </p:cNvPr>
          <p:cNvGrpSpPr/>
          <p:nvPr/>
        </p:nvGrpSpPr>
        <p:grpSpPr>
          <a:xfrm>
            <a:off x="4918188" y="7780031"/>
            <a:ext cx="4207524" cy="1307234"/>
            <a:chOff x="4918188" y="4020831"/>
            <a:chExt cx="4207524" cy="1307234"/>
          </a:xfrm>
        </p:grpSpPr>
        <p:sp>
          <p:nvSpPr>
            <p:cNvPr id="3101" name="Скругленный прямоугольник 3100">
              <a:extLst>
                <a:ext uri="{FF2B5EF4-FFF2-40B4-BE49-F238E27FC236}">
                  <a16:creationId xmlns:a16="http://schemas.microsoft.com/office/drawing/2014/main" id="{044743B4-2FF4-78F2-DB9A-ED96BF4A32CC}"/>
                </a:ext>
              </a:extLst>
            </p:cNvPr>
            <p:cNvSpPr/>
            <p:nvPr/>
          </p:nvSpPr>
          <p:spPr>
            <a:xfrm>
              <a:off x="5174862" y="4020831"/>
              <a:ext cx="3950850" cy="130723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02" name="Группа 3101">
              <a:extLst>
                <a:ext uri="{FF2B5EF4-FFF2-40B4-BE49-F238E27FC236}">
                  <a16:creationId xmlns:a16="http://schemas.microsoft.com/office/drawing/2014/main" id="{FF227364-23F7-8378-B801-0918268BA7C8}"/>
                </a:ext>
              </a:extLst>
            </p:cNvPr>
            <p:cNvGrpSpPr/>
            <p:nvPr/>
          </p:nvGrpSpPr>
          <p:grpSpPr>
            <a:xfrm>
              <a:off x="4918188" y="4393711"/>
              <a:ext cx="561474" cy="561474"/>
              <a:chOff x="6801852" y="3348159"/>
              <a:chExt cx="561474" cy="561474"/>
            </a:xfrm>
          </p:grpSpPr>
          <p:sp>
            <p:nvSpPr>
              <p:cNvPr id="3104" name="Овал 3103">
                <a:extLst>
                  <a:ext uri="{FF2B5EF4-FFF2-40B4-BE49-F238E27FC236}">
                    <a16:creationId xmlns:a16="http://schemas.microsoft.com/office/drawing/2014/main" id="{BD89B561-15B1-DA86-2D14-2BD20264DDD4}"/>
                  </a:ext>
                </a:extLst>
              </p:cNvPr>
              <p:cNvSpPr/>
              <p:nvPr/>
            </p:nvSpPr>
            <p:spPr>
              <a:xfrm>
                <a:off x="6801852" y="3348159"/>
                <a:ext cx="561474" cy="561474"/>
              </a:xfrm>
              <a:prstGeom prst="ellipse">
                <a:avLst/>
              </a:prstGeom>
              <a:solidFill>
                <a:srgbClr val="194234"/>
              </a:solidFill>
              <a:ln w="6350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5" name="Овал 3104">
                <a:extLst>
                  <a:ext uri="{FF2B5EF4-FFF2-40B4-BE49-F238E27FC236}">
                    <a16:creationId xmlns:a16="http://schemas.microsoft.com/office/drawing/2014/main" id="{3B120631-AB57-BCAF-02DF-3DE0F7F1E5BD}"/>
                  </a:ext>
                </a:extLst>
              </p:cNvPr>
              <p:cNvSpPr/>
              <p:nvPr/>
            </p:nvSpPr>
            <p:spPr>
              <a:xfrm>
                <a:off x="6888776" y="3435083"/>
                <a:ext cx="387626" cy="387626"/>
              </a:xfrm>
              <a:prstGeom prst="ellipse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03" name="TextBox 3102">
              <a:extLst>
                <a:ext uri="{FF2B5EF4-FFF2-40B4-BE49-F238E27FC236}">
                  <a16:creationId xmlns:a16="http://schemas.microsoft.com/office/drawing/2014/main" id="{A89CB03D-1821-21BC-395D-7BF04086A96E}"/>
                </a:ext>
              </a:extLst>
            </p:cNvPr>
            <p:cNvSpPr txBox="1"/>
            <p:nvPr/>
          </p:nvSpPr>
          <p:spPr>
            <a:xfrm>
              <a:off x="5633446" y="4258052"/>
              <a:ext cx="3400826" cy="83279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Повышают веру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в реализацию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поставленной задачи</a:t>
              </a:r>
              <a:endParaRPr lang="ru-RU" sz="2000" dirty="0">
                <a:solidFill>
                  <a:schemeClr val="bg1"/>
                </a:solidFill>
                <a:effectLst/>
                <a:latin typeface="Montserrat" pitchFamily="2" charset="0"/>
              </a:endParaRPr>
            </a:p>
          </p:txBody>
        </p:sp>
      </p:grpSp>
      <p:pic>
        <p:nvPicPr>
          <p:cNvPr id="3106" name="Рисунок 3105">
            <a:extLst>
              <a:ext uri="{FF2B5EF4-FFF2-40B4-BE49-F238E27FC236}">
                <a16:creationId xmlns:a16="http://schemas.microsoft.com/office/drawing/2014/main" id="{F79ACB44-B335-C001-D733-5EE626D98DA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065760" y="1388146"/>
            <a:ext cx="6019800" cy="6019800"/>
          </a:xfrm>
          <a:prstGeom prst="rect">
            <a:avLst/>
          </a:prstGeom>
        </p:spPr>
      </p:pic>
      <p:grpSp>
        <p:nvGrpSpPr>
          <p:cNvPr id="3107" name="Группа 3106">
            <a:extLst>
              <a:ext uri="{FF2B5EF4-FFF2-40B4-BE49-F238E27FC236}">
                <a16:creationId xmlns:a16="http://schemas.microsoft.com/office/drawing/2014/main" id="{088151DA-BA58-959C-5562-C5635F3CC0F1}"/>
              </a:ext>
            </a:extLst>
          </p:cNvPr>
          <p:cNvGrpSpPr/>
          <p:nvPr/>
        </p:nvGrpSpPr>
        <p:grpSpPr>
          <a:xfrm>
            <a:off x="550863" y="-2433409"/>
            <a:ext cx="11125200" cy="1922991"/>
            <a:chOff x="550863" y="549276"/>
            <a:chExt cx="11125200" cy="1922991"/>
          </a:xfrm>
        </p:grpSpPr>
        <p:sp>
          <p:nvSpPr>
            <p:cNvPr id="3108" name="Прямоугольник: скругленные углы 9">
              <a:extLst>
                <a:ext uri="{FF2B5EF4-FFF2-40B4-BE49-F238E27FC236}">
                  <a16:creationId xmlns:a16="http://schemas.microsoft.com/office/drawing/2014/main" id="{F2F24478-6CBA-3640-27DD-9350B9BE478C}"/>
                </a:ext>
              </a:extLst>
            </p:cNvPr>
            <p:cNvSpPr/>
            <p:nvPr/>
          </p:nvSpPr>
          <p:spPr>
            <a:xfrm>
              <a:off x="550863" y="549276"/>
              <a:ext cx="11125200" cy="1922991"/>
            </a:xfrm>
            <a:prstGeom prst="roundRect">
              <a:avLst>
                <a:gd name="adj" fmla="val 9352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09" name="Группа 3108">
              <a:extLst>
                <a:ext uri="{FF2B5EF4-FFF2-40B4-BE49-F238E27FC236}">
                  <a16:creationId xmlns:a16="http://schemas.microsoft.com/office/drawing/2014/main" id="{3D74CD16-9EFC-AC1F-E295-BA6BDD826351}"/>
                </a:ext>
              </a:extLst>
            </p:cNvPr>
            <p:cNvGrpSpPr/>
            <p:nvPr/>
          </p:nvGrpSpPr>
          <p:grpSpPr>
            <a:xfrm>
              <a:off x="808505" y="827100"/>
              <a:ext cx="10574990" cy="1245143"/>
              <a:chOff x="808505" y="827100"/>
              <a:chExt cx="10574990" cy="1245143"/>
            </a:xfrm>
          </p:grpSpPr>
          <p:sp>
            <p:nvSpPr>
              <p:cNvPr id="3110" name="TextBox 3109">
                <a:extLst>
                  <a:ext uri="{FF2B5EF4-FFF2-40B4-BE49-F238E27FC236}">
                    <a16:creationId xmlns:a16="http://schemas.microsoft.com/office/drawing/2014/main" id="{E29D6F1B-A647-7340-6B41-0C4BC9710B9D}"/>
                  </a:ext>
                </a:extLst>
              </p:cNvPr>
              <p:cNvSpPr txBox="1"/>
              <p:nvPr/>
            </p:nvSpPr>
            <p:spPr>
              <a:xfrm>
                <a:off x="808505" y="1483812"/>
                <a:ext cx="9809384" cy="588431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5000">
                    <a:solidFill>
                      <a:schemeClr val="bg1"/>
                    </a:solidFill>
                    <a:effectLst/>
                    <a:latin typeface="Montserrat" pitchFamily="2" charset="-52"/>
                  </a:defRPr>
                </a:lvl1pPr>
              </a:lstStyle>
              <a:p>
                <a:r>
                  <a:rPr lang="ru-RU" sz="4000" b="1" dirty="0"/>
                  <a:t>Развиваем навык </a:t>
                </a:r>
                <a:r>
                  <a:rPr lang="ru-RU" sz="4000" b="1" dirty="0" err="1"/>
                  <a:t>метапознания</a:t>
                </a:r>
                <a:endParaRPr lang="ru-RU" sz="4000" b="1" dirty="0"/>
              </a:p>
            </p:txBody>
          </p:sp>
          <p:pic>
            <p:nvPicPr>
              <p:cNvPr id="3111" name="Рисунок 3110">
                <a:extLst>
                  <a:ext uri="{FF2B5EF4-FFF2-40B4-BE49-F238E27FC236}">
                    <a16:creationId xmlns:a16="http://schemas.microsoft.com/office/drawing/2014/main" id="{2B1316E5-02AA-4FD5-D515-72066B479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t="522" b="522"/>
              <a:stretch/>
            </p:blipFill>
            <p:spPr bwMode="auto">
              <a:xfrm>
                <a:off x="808505" y="827100"/>
                <a:ext cx="1505336" cy="195004"/>
              </a:xfrm>
              <a:prstGeom prst="rect">
                <a:avLst/>
              </a:prstGeom>
            </p:spPr>
          </p:pic>
          <p:cxnSp>
            <p:nvCxnSpPr>
              <p:cNvPr id="3112" name="Прямая соединительная линия 3111">
                <a:extLst>
                  <a:ext uri="{FF2B5EF4-FFF2-40B4-BE49-F238E27FC236}">
                    <a16:creationId xmlns:a16="http://schemas.microsoft.com/office/drawing/2014/main" id="{379FD659-C01F-64D2-7ADE-4A7D4D8088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9580" y="924602"/>
                <a:ext cx="8813915" cy="0"/>
              </a:xfrm>
              <a:prstGeom prst="line">
                <a:avLst/>
              </a:prstGeom>
              <a:ln w="12700"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58291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8CE803AA-E1F2-8D61-B3C0-CBDCBC6BFAC2}"/>
              </a:ext>
            </a:extLst>
          </p:cNvPr>
          <p:cNvSpPr txBox="1"/>
          <p:nvPr/>
        </p:nvSpPr>
        <p:spPr>
          <a:xfrm>
            <a:off x="-7511993" y="515408"/>
            <a:ext cx="7150417" cy="158812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effectLst/>
                <a:latin typeface="Montserrat ExtraBold" pitchFamily="2" charset="-52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b="1" dirty="0">
                <a:latin typeface="Montserrat" pitchFamily="2" charset="0"/>
              </a:rPr>
              <a:t>Было достаточно тех, </a:t>
            </a:r>
            <a:br>
              <a:rPr lang="en-US" sz="3600" b="1" dirty="0">
                <a:latin typeface="Montserrat" pitchFamily="2" charset="0"/>
              </a:rPr>
            </a:br>
            <a:r>
              <a:rPr lang="ru-RU" sz="3600" b="1" dirty="0">
                <a:latin typeface="Montserrat" pitchFamily="2" charset="0"/>
              </a:rPr>
              <a:t>кто пытался повторить успех, но ничего не вышло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1EA69B2-70CB-A544-A4C7-3E4D9D1B7EEA}"/>
              </a:ext>
            </a:extLst>
          </p:cNvPr>
          <p:cNvGrpSpPr/>
          <p:nvPr/>
        </p:nvGrpSpPr>
        <p:grpSpPr>
          <a:xfrm>
            <a:off x="-3393608" y="2617453"/>
            <a:ext cx="2532728" cy="1148484"/>
            <a:chOff x="550863" y="2617453"/>
            <a:chExt cx="2532728" cy="1148484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135D2C7F-9EEE-C851-EDA1-E401A8F5C502}"/>
                </a:ext>
              </a:extLst>
            </p:cNvPr>
            <p:cNvSpPr/>
            <p:nvPr/>
          </p:nvSpPr>
          <p:spPr>
            <a:xfrm>
              <a:off x="550863" y="2617453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9FA24B3F-0D5B-57AB-EE51-45D1AED83D05}"/>
                </a:ext>
              </a:extLst>
            </p:cNvPr>
            <p:cNvGrpSpPr/>
            <p:nvPr/>
          </p:nvGrpSpPr>
          <p:grpSpPr>
            <a:xfrm>
              <a:off x="797622" y="2958363"/>
              <a:ext cx="2039210" cy="466665"/>
              <a:chOff x="824385" y="3080683"/>
              <a:chExt cx="2039210" cy="466665"/>
            </a:xfrm>
          </p:grpSpPr>
          <p:pic>
            <p:nvPicPr>
              <p:cNvPr id="38" name="Picture 2" descr="regnum_picture_163820857411682_social.png (1200×249)">
                <a:extLst>
                  <a:ext uri="{FF2B5EF4-FFF2-40B4-BE49-F238E27FC236}">
                    <a16:creationId xmlns:a16="http://schemas.microsoft.com/office/drawing/2014/main" id="{ACA3166A-4597-9AD2-A1F5-6A5A15B1D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4273" y="3158460"/>
                <a:ext cx="1499322" cy="311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d3b28da3b391c05a754959a03e586e6e.jpeg (604×382)">
                <a:extLst>
                  <a:ext uri="{FF2B5EF4-FFF2-40B4-BE49-F238E27FC236}">
                    <a16:creationId xmlns:a16="http://schemas.microsoft.com/office/drawing/2014/main" id="{A9471DB4-7FB3-B833-DAA3-E4795D87E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48" b="89791" l="6126" r="47682">
                            <a14:foregroundMark x1="15066" y1="44241" x2="25828" y2="60733"/>
                            <a14:foregroundMark x1="28477" y1="37435" x2="33775" y2="49215"/>
                            <a14:foregroundMark x1="9768" y1="50262" x2="18874" y2="53403"/>
                            <a14:foregroundMark x1="22517" y1="42670" x2="21026" y2="50524"/>
                            <a14:foregroundMark x1="27980" y1="43979" x2="31954" y2="47382"/>
                            <a14:foregroundMark x1="33444" y1="46859" x2="39238" y2="45288"/>
                            <a14:foregroundMark x1="37583" y1="40314" x2="37914" y2="39529"/>
                            <a14:foregroundMark x1="37914" y1="36387" x2="37748" y2="42932"/>
                            <a14:foregroundMark x1="26490" y1="39791" x2="28311" y2="424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6" t="21304" r="55887" b="21290"/>
              <a:stretch/>
            </p:blipFill>
            <p:spPr bwMode="auto">
              <a:xfrm>
                <a:off x="824385" y="3080683"/>
                <a:ext cx="466664" cy="466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B852967-BCA0-7A29-8C0D-F973541FB511}"/>
              </a:ext>
            </a:extLst>
          </p:cNvPr>
          <p:cNvGrpSpPr/>
          <p:nvPr/>
        </p:nvGrpSpPr>
        <p:grpSpPr>
          <a:xfrm>
            <a:off x="12612287" y="2528243"/>
            <a:ext cx="2518751" cy="1148484"/>
            <a:chOff x="3178355" y="2617453"/>
            <a:chExt cx="2518751" cy="1148484"/>
          </a:xfrm>
        </p:grpSpPr>
        <p:sp>
          <p:nvSpPr>
            <p:cNvPr id="41" name="Скругленный прямоугольник 3">
              <a:extLst>
                <a:ext uri="{FF2B5EF4-FFF2-40B4-BE49-F238E27FC236}">
                  <a16:creationId xmlns:a16="http://schemas.microsoft.com/office/drawing/2014/main" id="{D7685CA6-F233-3C4B-38DE-DB0DC805ABD1}"/>
                </a:ext>
              </a:extLst>
            </p:cNvPr>
            <p:cNvSpPr/>
            <p:nvPr/>
          </p:nvSpPr>
          <p:spPr>
            <a:xfrm>
              <a:off x="3178355" y="2617453"/>
              <a:ext cx="2518751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2" name="Picture 6" descr="https://sun9-69.userapi.com/impg/w06K34h5TFvnzHj04m_5uYq6mk5A_Y4eQ9Kk9A/4DW5Kvy3t_k.jpg?size=807x403&amp;quality=95&amp;sign=899731adc62f495ab8ada82cff433675&amp;c_uniq_tag=CaCei8vJT3TRyWH109I2XNYNJj5sc13HYxSuoBcF9tU&amp;type=album">
              <a:extLst>
                <a:ext uri="{FF2B5EF4-FFF2-40B4-BE49-F238E27FC236}">
                  <a16:creationId xmlns:a16="http://schemas.microsoft.com/office/drawing/2014/main" id="{9F2077A4-FAA6-B0AC-1296-11E9979AA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3123" y1="55831" x2="59480" y2="35484"/>
                          <a14:foregroundMark x1="40397" y1="34739" x2="47584" y2="70223"/>
                          <a14:foregroundMark x1="51053" y1="39206" x2="56134" y2="70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9" t="15029" r="32427" b="14333"/>
            <a:stretch/>
          </p:blipFill>
          <p:spPr bwMode="auto">
            <a:xfrm>
              <a:off x="4146383" y="2852782"/>
              <a:ext cx="705468" cy="70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ECD5144-D51B-CB1C-4E3D-DB379C63CC53}"/>
              </a:ext>
            </a:extLst>
          </p:cNvPr>
          <p:cNvGrpSpPr/>
          <p:nvPr/>
        </p:nvGrpSpPr>
        <p:grpSpPr>
          <a:xfrm>
            <a:off x="15211827" y="2528243"/>
            <a:ext cx="2532728" cy="1148484"/>
            <a:chOff x="5777895" y="2617453"/>
            <a:chExt cx="2532728" cy="1148484"/>
          </a:xfrm>
        </p:grpSpPr>
        <p:sp>
          <p:nvSpPr>
            <p:cNvPr id="44" name="Скругленный прямоугольник 3">
              <a:extLst>
                <a:ext uri="{FF2B5EF4-FFF2-40B4-BE49-F238E27FC236}">
                  <a16:creationId xmlns:a16="http://schemas.microsoft.com/office/drawing/2014/main" id="{D8AD72E6-BC82-7E6C-9FA5-CE8ABF190A0C}"/>
                </a:ext>
              </a:extLst>
            </p:cNvPr>
            <p:cNvSpPr/>
            <p:nvPr/>
          </p:nvSpPr>
          <p:spPr>
            <a:xfrm>
              <a:off x="5777895" y="2617453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5" name="Picture 12" descr="Vj1mSlZpfxY.jpg (968×480)">
              <a:extLst>
                <a:ext uri="{FF2B5EF4-FFF2-40B4-BE49-F238E27FC236}">
                  <a16:creationId xmlns:a16="http://schemas.microsoft.com/office/drawing/2014/main" id="{C7A22CA6-74E7-01A9-9602-FEF9B89CF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7" b="8579"/>
            <a:stretch/>
          </p:blipFill>
          <p:spPr bwMode="auto">
            <a:xfrm>
              <a:off x="6480379" y="2975497"/>
              <a:ext cx="1231675" cy="47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F54BA92-2D5C-B67B-E0D9-9C8177188648}"/>
              </a:ext>
            </a:extLst>
          </p:cNvPr>
          <p:cNvGrpSpPr/>
          <p:nvPr/>
        </p:nvGrpSpPr>
        <p:grpSpPr>
          <a:xfrm>
            <a:off x="3178355" y="7480628"/>
            <a:ext cx="2518751" cy="1148484"/>
            <a:chOff x="3178355" y="5113946"/>
            <a:chExt cx="2518751" cy="1148484"/>
          </a:xfrm>
        </p:grpSpPr>
        <p:sp>
          <p:nvSpPr>
            <p:cNvPr id="47" name="Скругленный прямоугольник 3">
              <a:extLst>
                <a:ext uri="{FF2B5EF4-FFF2-40B4-BE49-F238E27FC236}">
                  <a16:creationId xmlns:a16="http://schemas.microsoft.com/office/drawing/2014/main" id="{D394C00C-6005-5AEB-01B8-65679362B8C0}"/>
                </a:ext>
              </a:extLst>
            </p:cNvPr>
            <p:cNvSpPr/>
            <p:nvPr/>
          </p:nvSpPr>
          <p:spPr>
            <a:xfrm>
              <a:off x="3178355" y="5113946"/>
              <a:ext cx="2518751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8" name="Picture 16" descr="VERO_Logo-Colour-Baseline-RGB_(1).png (1482×888)">
              <a:extLst>
                <a:ext uri="{FF2B5EF4-FFF2-40B4-BE49-F238E27FC236}">
                  <a16:creationId xmlns:a16="http://schemas.microsoft.com/office/drawing/2014/main" id="{76FAC3D8-E9B0-F530-A801-E6556A8E45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0" t="31437" r="24188" b="43755"/>
            <a:stretch/>
          </p:blipFill>
          <p:spPr bwMode="auto">
            <a:xfrm>
              <a:off x="3507171" y="5415157"/>
              <a:ext cx="1861120" cy="546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B9307CA-3785-BAB2-2689-E3AD7FE76110}"/>
              </a:ext>
            </a:extLst>
          </p:cNvPr>
          <p:cNvGrpSpPr/>
          <p:nvPr/>
        </p:nvGrpSpPr>
        <p:grpSpPr>
          <a:xfrm>
            <a:off x="-3393608" y="3867511"/>
            <a:ext cx="2532728" cy="1148484"/>
            <a:chOff x="550863" y="3867511"/>
            <a:chExt cx="2532728" cy="1148484"/>
          </a:xfrm>
        </p:grpSpPr>
        <p:sp>
          <p:nvSpPr>
            <p:cNvPr id="50" name="Скругленный прямоугольник 3">
              <a:extLst>
                <a:ext uri="{FF2B5EF4-FFF2-40B4-BE49-F238E27FC236}">
                  <a16:creationId xmlns:a16="http://schemas.microsoft.com/office/drawing/2014/main" id="{111AB30F-4933-6DDD-D2B5-9DE2A43B326D}"/>
                </a:ext>
              </a:extLst>
            </p:cNvPr>
            <p:cNvSpPr/>
            <p:nvPr/>
          </p:nvSpPr>
          <p:spPr>
            <a:xfrm>
              <a:off x="550863" y="3867511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646A52D-55E6-A522-BA46-2886CF206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t="38039" b="37215"/>
            <a:stretch/>
          </p:blipFill>
          <p:spPr>
            <a:xfrm>
              <a:off x="600084" y="4140557"/>
              <a:ext cx="2434287" cy="60239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BDAEB2B-14E2-BB95-A83C-A860A57DC3D6}"/>
              </a:ext>
            </a:extLst>
          </p:cNvPr>
          <p:cNvGrpSpPr/>
          <p:nvPr/>
        </p:nvGrpSpPr>
        <p:grpSpPr>
          <a:xfrm>
            <a:off x="550863" y="7484251"/>
            <a:ext cx="2532728" cy="1148484"/>
            <a:chOff x="550863" y="5117569"/>
            <a:chExt cx="2532728" cy="1148484"/>
          </a:xfrm>
        </p:grpSpPr>
        <p:sp>
          <p:nvSpPr>
            <p:cNvPr id="53" name="Скругленный прямоугольник 3">
              <a:extLst>
                <a:ext uri="{FF2B5EF4-FFF2-40B4-BE49-F238E27FC236}">
                  <a16:creationId xmlns:a16="http://schemas.microsoft.com/office/drawing/2014/main" id="{900D85D4-A6B6-F914-7C9F-925C35A90FAC}"/>
                </a:ext>
              </a:extLst>
            </p:cNvPr>
            <p:cNvSpPr/>
            <p:nvPr/>
          </p:nvSpPr>
          <p:spPr>
            <a:xfrm>
              <a:off x="550863" y="5117569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0CADFF7-5A14-A225-3430-26259496C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21158" t="33912" r="21944" b="30422"/>
            <a:stretch/>
          </p:blipFill>
          <p:spPr>
            <a:xfrm>
              <a:off x="948403" y="5385463"/>
              <a:ext cx="1737648" cy="61269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6D26F20-47BA-6D65-BEBE-AFDA61E10790}"/>
              </a:ext>
            </a:extLst>
          </p:cNvPr>
          <p:cNvGrpSpPr/>
          <p:nvPr/>
        </p:nvGrpSpPr>
        <p:grpSpPr>
          <a:xfrm>
            <a:off x="12617536" y="3867511"/>
            <a:ext cx="2518750" cy="1148484"/>
            <a:chOff x="3178357" y="3867511"/>
            <a:chExt cx="2518750" cy="1148484"/>
          </a:xfrm>
        </p:grpSpPr>
        <p:sp>
          <p:nvSpPr>
            <p:cNvPr id="56" name="Скругленный прямоугольник 3">
              <a:extLst>
                <a:ext uri="{FF2B5EF4-FFF2-40B4-BE49-F238E27FC236}">
                  <a16:creationId xmlns:a16="http://schemas.microsoft.com/office/drawing/2014/main" id="{2CD4095A-E5AD-ECA0-9DBC-A905AF164CBC}"/>
                </a:ext>
              </a:extLst>
            </p:cNvPr>
            <p:cNvSpPr/>
            <p:nvPr/>
          </p:nvSpPr>
          <p:spPr>
            <a:xfrm>
              <a:off x="3178357" y="3867511"/>
              <a:ext cx="2518750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C2EA784-31B1-02B7-235C-86FCEDDF5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6835" t="38535" r="11816" b="37317"/>
            <a:stretch/>
          </p:blipFill>
          <p:spPr>
            <a:xfrm>
              <a:off x="3435039" y="4146179"/>
              <a:ext cx="1991407" cy="591148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CE413D1-2D69-C618-47FD-269E52BB5653}"/>
              </a:ext>
            </a:extLst>
          </p:cNvPr>
          <p:cNvGrpSpPr/>
          <p:nvPr/>
        </p:nvGrpSpPr>
        <p:grpSpPr>
          <a:xfrm>
            <a:off x="15217074" y="3867511"/>
            <a:ext cx="2532728" cy="1148484"/>
            <a:chOff x="5777895" y="3867511"/>
            <a:chExt cx="2532728" cy="1148484"/>
          </a:xfrm>
        </p:grpSpPr>
        <p:sp>
          <p:nvSpPr>
            <p:cNvPr id="59" name="Скругленный прямоугольник 3">
              <a:extLst>
                <a:ext uri="{FF2B5EF4-FFF2-40B4-BE49-F238E27FC236}">
                  <a16:creationId xmlns:a16="http://schemas.microsoft.com/office/drawing/2014/main" id="{2B584F1A-8121-A607-EA2E-8472552E902A}"/>
                </a:ext>
              </a:extLst>
            </p:cNvPr>
            <p:cNvSpPr/>
            <p:nvPr/>
          </p:nvSpPr>
          <p:spPr>
            <a:xfrm>
              <a:off x="5777895" y="3867511"/>
              <a:ext cx="2532728" cy="1148484"/>
            </a:xfrm>
            <a:prstGeom prst="roundRect">
              <a:avLst>
                <a:gd name="adj" fmla="val 785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1E318407-3AE2-48F8-73AF-236A88293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212" y="4105529"/>
              <a:ext cx="1312094" cy="67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Рисунок 60" descr="Изображение выглядит как транспорт, космический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2E1344-D56A-0473-9E88-DC88525D8F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98194" flipV="1">
            <a:off x="12638393" y="1610860"/>
            <a:ext cx="1235076" cy="82317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транспорт, космический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40F77B-908A-1554-E09F-026B0373F6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5229" flipV="1">
            <a:off x="5540915" y="7772399"/>
            <a:ext cx="3184768" cy="2122647"/>
          </a:xfrm>
          <a:prstGeom prst="rect">
            <a:avLst/>
          </a:prstGeom>
        </p:spPr>
      </p:pic>
      <p:pic>
        <p:nvPicPr>
          <p:cNvPr id="63" name="Picture 4" descr="Picture background">
            <a:extLst>
              <a:ext uri="{FF2B5EF4-FFF2-40B4-BE49-F238E27FC236}">
                <a16:creationId xmlns:a16="http://schemas.microsoft.com/office/drawing/2014/main" id="{DB5D36D8-9F68-46D4-DCB3-31922A9CB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1663">
            <a:off x="5785494" y="-2257323"/>
            <a:ext cx="1397726" cy="15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4" descr="Picture background">
            <a:extLst>
              <a:ext uri="{FF2B5EF4-FFF2-40B4-BE49-F238E27FC236}">
                <a16:creationId xmlns:a16="http://schemas.microsoft.com/office/drawing/2014/main" id="{8510E530-9A97-793A-FCA2-A2FAF291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866">
            <a:off x="8015066" y="-2491517"/>
            <a:ext cx="2202034" cy="2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048">
            <a:extLst>
              <a:ext uri="{FF2B5EF4-FFF2-40B4-BE49-F238E27FC236}">
                <a16:creationId xmlns:a16="http://schemas.microsoft.com/office/drawing/2014/main" id="{4353609D-96B5-F1DF-F86F-812CE8C39B9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r="11323"/>
          <a:stretch/>
        </p:blipFill>
        <p:spPr>
          <a:xfrm rot="16200000" flipH="1">
            <a:off x="7504494" y="7882778"/>
            <a:ext cx="5807360" cy="4364821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еленый, северное сияние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0400910-23D8-F9C4-82DE-1F2A115B5E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F297D6A5-03B6-0F75-BC27-DC06DF6C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4" name="Группа 2053">
            <a:extLst>
              <a:ext uri="{FF2B5EF4-FFF2-40B4-BE49-F238E27FC236}">
                <a16:creationId xmlns:a16="http://schemas.microsoft.com/office/drawing/2014/main" id="{2C928304-FFEC-2339-61A2-6EB43F9F9F6B}"/>
              </a:ext>
            </a:extLst>
          </p:cNvPr>
          <p:cNvGrpSpPr/>
          <p:nvPr/>
        </p:nvGrpSpPr>
        <p:grpSpPr>
          <a:xfrm>
            <a:off x="550863" y="549276"/>
            <a:ext cx="11125200" cy="1922991"/>
            <a:chOff x="550863" y="549276"/>
            <a:chExt cx="11125200" cy="192299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AE6B107-B4A9-F15D-9567-C69168DFEE0F}"/>
                </a:ext>
              </a:extLst>
            </p:cNvPr>
            <p:cNvSpPr/>
            <p:nvPr/>
          </p:nvSpPr>
          <p:spPr>
            <a:xfrm>
              <a:off x="550863" y="549276"/>
              <a:ext cx="11125200" cy="1922991"/>
            </a:xfrm>
            <a:prstGeom prst="roundRect">
              <a:avLst>
                <a:gd name="adj" fmla="val 9352"/>
              </a:avLst>
            </a:prstGeom>
            <a:gradFill flip="none" rotWithShape="1">
              <a:gsLst>
                <a:gs pos="0">
                  <a:srgbClr val="194234"/>
                </a:gs>
                <a:gs pos="100000">
                  <a:srgbClr val="3EA958">
                    <a:alpha val="3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53" name="Группа 2052">
              <a:extLst>
                <a:ext uri="{FF2B5EF4-FFF2-40B4-BE49-F238E27FC236}">
                  <a16:creationId xmlns:a16="http://schemas.microsoft.com/office/drawing/2014/main" id="{A43E8CD3-4A41-CCC5-A292-71B69D5E460C}"/>
                </a:ext>
              </a:extLst>
            </p:cNvPr>
            <p:cNvGrpSpPr/>
            <p:nvPr/>
          </p:nvGrpSpPr>
          <p:grpSpPr>
            <a:xfrm>
              <a:off x="808505" y="827100"/>
              <a:ext cx="10574990" cy="1245143"/>
              <a:chOff x="808505" y="827100"/>
              <a:chExt cx="10574990" cy="1245143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18C7DD-749A-635F-16E0-456B2A64C851}"/>
                  </a:ext>
                </a:extLst>
              </p:cNvPr>
              <p:cNvSpPr txBox="1"/>
              <p:nvPr/>
            </p:nvSpPr>
            <p:spPr>
              <a:xfrm>
                <a:off x="808505" y="1483812"/>
                <a:ext cx="9809384" cy="588431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5000">
                    <a:solidFill>
                      <a:schemeClr val="bg1"/>
                    </a:solidFill>
                    <a:effectLst/>
                    <a:latin typeface="Montserrat" pitchFamily="2" charset="-52"/>
                  </a:defRPr>
                </a:lvl1pPr>
              </a:lstStyle>
              <a:p>
                <a:r>
                  <a:rPr lang="ru-RU" sz="4000" b="1" dirty="0"/>
                  <a:t>Развиваем навык </a:t>
                </a:r>
                <a:r>
                  <a:rPr lang="ru-RU" sz="4000" b="1" dirty="0" err="1"/>
                  <a:t>метапознания</a:t>
                </a:r>
                <a:endParaRPr lang="ru-RU" sz="4000" b="1" dirty="0"/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2B93BD8B-AED5-8064-1BAF-5CF3F03E1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t="522" b="522"/>
              <a:stretch/>
            </p:blipFill>
            <p:spPr bwMode="auto">
              <a:xfrm>
                <a:off x="808505" y="827100"/>
                <a:ext cx="1505336" cy="195004"/>
              </a:xfrm>
              <a:prstGeom prst="rect">
                <a:avLst/>
              </a:prstGeom>
            </p:spPr>
          </p:pic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8734C31F-2B76-3945-893A-980A6C4B9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9580" y="924602"/>
                <a:ext cx="8813915" cy="0"/>
              </a:xfrm>
              <a:prstGeom prst="line">
                <a:avLst/>
              </a:prstGeom>
              <a:ln w="12700"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130471-E189-51AB-44C0-D8FA4D5C7F9E}"/>
              </a:ext>
            </a:extLst>
          </p:cNvPr>
          <p:cNvSpPr txBox="1"/>
          <p:nvPr/>
        </p:nvSpPr>
        <p:spPr>
          <a:xfrm>
            <a:off x="449266" y="2761104"/>
            <a:ext cx="5476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0"/>
              </a:rPr>
              <a:t>Методы обучения, основанные на разборе ошибок, развивают:</a:t>
            </a:r>
          </a:p>
        </p:txBody>
      </p: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7DA1ACAF-5541-D2B2-7771-72770B2FB69D}"/>
              </a:ext>
            </a:extLst>
          </p:cNvPr>
          <p:cNvGrpSpPr/>
          <p:nvPr/>
        </p:nvGrpSpPr>
        <p:grpSpPr>
          <a:xfrm>
            <a:off x="550863" y="4020831"/>
            <a:ext cx="4149153" cy="1307234"/>
            <a:chOff x="550863" y="4020831"/>
            <a:chExt cx="4149153" cy="1307234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A6B9A207-0832-8ADA-2274-E30D30F2070B}"/>
                </a:ext>
              </a:extLst>
            </p:cNvPr>
            <p:cNvSpPr/>
            <p:nvPr/>
          </p:nvSpPr>
          <p:spPr>
            <a:xfrm>
              <a:off x="807536" y="4020831"/>
              <a:ext cx="3815737" cy="130723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7AFF160-0EFC-7591-F4A1-9DA05E95B47F}"/>
                </a:ext>
              </a:extLst>
            </p:cNvPr>
            <p:cNvGrpSpPr/>
            <p:nvPr/>
          </p:nvGrpSpPr>
          <p:grpSpPr>
            <a:xfrm>
              <a:off x="550863" y="4393711"/>
              <a:ext cx="561474" cy="561474"/>
              <a:chOff x="6801852" y="3348159"/>
              <a:chExt cx="561474" cy="561474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9C7328EF-3EED-37BD-8EA0-7DBAA33CADBA}"/>
                  </a:ext>
                </a:extLst>
              </p:cNvPr>
              <p:cNvSpPr/>
              <p:nvPr/>
            </p:nvSpPr>
            <p:spPr>
              <a:xfrm>
                <a:off x="6801852" y="3348159"/>
                <a:ext cx="561474" cy="561474"/>
              </a:xfrm>
              <a:prstGeom prst="ellipse">
                <a:avLst/>
              </a:prstGeom>
              <a:solidFill>
                <a:srgbClr val="194234"/>
              </a:solidFill>
              <a:ln w="6350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0B522D60-B924-B5F9-C9AC-36C482ABCD02}"/>
                  </a:ext>
                </a:extLst>
              </p:cNvPr>
              <p:cNvSpPr/>
              <p:nvPr/>
            </p:nvSpPr>
            <p:spPr>
              <a:xfrm>
                <a:off x="6888776" y="3435083"/>
                <a:ext cx="387626" cy="387626"/>
              </a:xfrm>
              <a:prstGeom prst="ellipse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32857C-4BCE-6973-0FE3-316C33331462}"/>
                </a:ext>
              </a:extLst>
            </p:cNvPr>
            <p:cNvSpPr txBox="1"/>
            <p:nvPr/>
          </p:nvSpPr>
          <p:spPr>
            <a:xfrm>
              <a:off x="1266121" y="4381163"/>
              <a:ext cx="3433895" cy="58657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С</a:t>
              </a:r>
              <a:r>
                <a:rPr lang="ru-RU" sz="20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пособность думать </a:t>
              </a:r>
              <a:br>
                <a:rPr lang="ru-RU" sz="2000" dirty="0">
                  <a:solidFill>
                    <a:schemeClr val="bg1"/>
                  </a:solidFill>
                  <a:effectLst/>
                  <a:latin typeface="Montserra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effectLst/>
                  <a:latin typeface="Montserrat" pitchFamily="2" charset="0"/>
                </a:rPr>
                <a:t>о своем мышлении</a:t>
              </a:r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731F1834-1504-993F-6385-23ACEF22394E}"/>
              </a:ext>
            </a:extLst>
          </p:cNvPr>
          <p:cNvGrpSpPr/>
          <p:nvPr/>
        </p:nvGrpSpPr>
        <p:grpSpPr>
          <a:xfrm>
            <a:off x="4918188" y="4020831"/>
            <a:ext cx="4207524" cy="1307234"/>
            <a:chOff x="4918188" y="4020831"/>
            <a:chExt cx="4207524" cy="1307234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37D5E9BA-FE5A-938C-C96E-70D13A0421CC}"/>
                </a:ext>
              </a:extLst>
            </p:cNvPr>
            <p:cNvSpPr/>
            <p:nvPr/>
          </p:nvSpPr>
          <p:spPr>
            <a:xfrm>
              <a:off x="5174862" y="4020831"/>
              <a:ext cx="3950850" cy="1307234"/>
            </a:xfrm>
            <a:prstGeom prst="roundRect">
              <a:avLst/>
            </a:prstGeom>
            <a:solidFill>
              <a:srgbClr val="07131F">
                <a:alpha val="32285"/>
              </a:srgb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90F63B3-3A2D-B11C-7B22-189F0BF5C920}"/>
                </a:ext>
              </a:extLst>
            </p:cNvPr>
            <p:cNvGrpSpPr/>
            <p:nvPr/>
          </p:nvGrpSpPr>
          <p:grpSpPr>
            <a:xfrm>
              <a:off x="4918188" y="4393711"/>
              <a:ext cx="561474" cy="561474"/>
              <a:chOff x="6801852" y="3348159"/>
              <a:chExt cx="561474" cy="561474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CE741CF8-530E-E30C-6395-65F1515A36D5}"/>
                  </a:ext>
                </a:extLst>
              </p:cNvPr>
              <p:cNvSpPr/>
              <p:nvPr/>
            </p:nvSpPr>
            <p:spPr>
              <a:xfrm>
                <a:off x="6801852" y="3348159"/>
                <a:ext cx="561474" cy="561474"/>
              </a:xfrm>
              <a:prstGeom prst="ellipse">
                <a:avLst/>
              </a:prstGeom>
              <a:solidFill>
                <a:srgbClr val="194234"/>
              </a:solidFill>
              <a:ln w="6350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F590A0EE-6FE1-8490-D215-F79B6C31C76A}"/>
                  </a:ext>
                </a:extLst>
              </p:cNvPr>
              <p:cNvSpPr/>
              <p:nvPr/>
            </p:nvSpPr>
            <p:spPr>
              <a:xfrm>
                <a:off x="6888776" y="3435083"/>
                <a:ext cx="387626" cy="387626"/>
              </a:xfrm>
              <a:prstGeom prst="ellipse">
                <a:avLst/>
              </a:prstGeom>
              <a:solidFill>
                <a:srgbClr val="3EA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20121E-19A4-831D-5DA2-4543BEC00AFD}"/>
                </a:ext>
              </a:extLst>
            </p:cNvPr>
            <p:cNvSpPr txBox="1"/>
            <p:nvPr/>
          </p:nvSpPr>
          <p:spPr>
            <a:xfrm>
              <a:off x="5633446" y="4258052"/>
              <a:ext cx="3400826" cy="83279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Повышают веру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в реализацию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</a:rPr>
                <a:t>поставленной задачи</a:t>
              </a:r>
              <a:endParaRPr lang="ru-RU" sz="2000" dirty="0">
                <a:solidFill>
                  <a:schemeClr val="bg1"/>
                </a:solidFill>
                <a:effectLst/>
                <a:latin typeface="Montserrat" pitchFamily="2" charset="0"/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5F2492B-2896-9D01-813C-D4F6B95533A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61960" y="1551432"/>
            <a:ext cx="6019800" cy="6019800"/>
          </a:xfrm>
          <a:prstGeom prst="rect">
            <a:avLst/>
          </a:prstGeom>
        </p:spPr>
      </p:pic>
      <p:sp>
        <p:nvSpPr>
          <p:cNvPr id="2055" name="TextBox 2054">
            <a:extLst>
              <a:ext uri="{FF2B5EF4-FFF2-40B4-BE49-F238E27FC236}">
                <a16:creationId xmlns:a16="http://schemas.microsoft.com/office/drawing/2014/main" id="{F922B8BF-2E0B-D217-50F3-3D39563B9ADF}"/>
              </a:ext>
            </a:extLst>
          </p:cNvPr>
          <p:cNvSpPr txBox="1"/>
          <p:nvPr/>
        </p:nvSpPr>
        <p:spPr>
          <a:xfrm>
            <a:off x="550863" y="6308726"/>
            <a:ext cx="723628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effectLst/>
                <a:latin typeface="Montserrat" pitchFamily="2" charset="0"/>
              </a:defRPr>
            </a:lvl1pPr>
          </a:lstStyle>
          <a:p>
            <a:r>
              <a:rPr lang="ru-RU" sz="1200" dirty="0"/>
              <a:t>Источник: </a:t>
            </a:r>
            <a:r>
              <a:rPr lang="en-US" sz="1200" dirty="0" err="1"/>
              <a:t>theoryandpractice.ru</a:t>
            </a:r>
            <a:r>
              <a:rPr lang="ru-RU" sz="1200" dirty="0"/>
              <a:t>, почему можно и нужно ошибаться в процессе обучения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0662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775</Words>
  <Application>Microsoft Macintosh PowerPoint</Application>
  <PresentationFormat>Широкоэкранный</PresentationFormat>
  <Paragraphs>335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Montserrat</vt:lpstr>
      <vt:lpstr>Calibri</vt:lpstr>
      <vt:lpstr>Montserrat SemiBold</vt:lpstr>
      <vt:lpstr>Montserrat ExtraBold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 Сергеева</dc:creator>
  <cp:lastModifiedBy>Катя Сергеева</cp:lastModifiedBy>
  <cp:revision>32</cp:revision>
  <dcterms:created xsi:type="dcterms:W3CDTF">2025-03-19T19:09:25Z</dcterms:created>
  <dcterms:modified xsi:type="dcterms:W3CDTF">2025-03-21T07:48:38Z</dcterms:modified>
</cp:coreProperties>
</file>