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13"/>
  </p:notesMasterIdLst>
  <p:sldIdLst>
    <p:sldId id="276" r:id="rId2"/>
    <p:sldId id="331" r:id="rId3"/>
    <p:sldId id="277" r:id="rId4"/>
    <p:sldId id="297" r:id="rId5"/>
    <p:sldId id="305" r:id="rId6"/>
    <p:sldId id="298" r:id="rId7"/>
    <p:sldId id="335" r:id="rId8"/>
    <p:sldId id="332" r:id="rId9"/>
    <p:sldId id="334" r:id="rId10"/>
    <p:sldId id="333" r:id="rId11"/>
    <p:sldId id="33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F05"/>
    <a:srgbClr val="333F48"/>
    <a:srgbClr val="FFBC35"/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30"/>
  </p:normalViewPr>
  <p:slideViewPr>
    <p:cSldViewPr snapToGrid="0" showGuides="1">
      <p:cViewPr varScale="1">
        <p:scale>
          <a:sx n="93" d="100"/>
          <a:sy n="93" d="100"/>
        </p:scale>
        <p:origin x="216" y="63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44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FA5F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67BC6-E28B-B57E-C757-8A2482D08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03" y="1"/>
            <a:ext cx="6384018" cy="2467428"/>
          </a:xfrm>
        </p:spPr>
        <p:txBody>
          <a:bodyPr anchor="b">
            <a:noAutofit/>
          </a:bodyPr>
          <a:lstStyle>
            <a:lvl1pPr algn="l">
              <a:lnSpc>
                <a:spcPts val="7500"/>
              </a:lnSpc>
              <a:defRPr sz="90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DB2512-7F4F-5366-8D27-49F6059DB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916" y="386404"/>
            <a:ext cx="4267881" cy="513482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333F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16329F-CA35-B1A0-A337-BBBF0077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1997" y="6275388"/>
            <a:ext cx="4114800" cy="365125"/>
          </a:xfrm>
        </p:spPr>
        <p:txBody>
          <a:bodyPr anchor="b"/>
          <a:lstStyle>
            <a:lvl1pPr algn="r">
              <a:defRPr>
                <a:solidFill>
                  <a:srgbClr val="333F48"/>
                </a:solidFill>
              </a:defRPr>
            </a:lvl1pPr>
          </a:lstStyle>
          <a:p>
            <a:r>
              <a:rPr lang="ru-RU" dirty="0"/>
              <a:t>Москва 2024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613264-B3E8-D0F8-8924-0894FCE2D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38352"/>
            <a:ext cx="2703600" cy="8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пис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B4338-921A-9ADF-E9EA-4902ABE2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8C064-C682-7808-964D-80630CBD6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034" y="765174"/>
            <a:ext cx="5793147" cy="535049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171450" indent="-171450">
              <a:buFont typeface="Arial" panose="020B0604020202020204" pitchFamily="34" charset="0"/>
              <a:buChar char="•"/>
              <a:defRPr/>
            </a:lvl2pPr>
            <a:lvl3pPr marL="171450" indent="-171450">
              <a:buFont typeface="Arial" panose="020B0604020202020204" pitchFamily="34" charset="0"/>
              <a:buChar char="•"/>
              <a:defRPr/>
            </a:lvl3pPr>
            <a:lvl4pPr marL="171450" indent="-171450">
              <a:buFont typeface="Arial" panose="020B0604020202020204" pitchFamily="34" charset="0"/>
              <a:buChar char="•"/>
              <a:defRPr/>
            </a:lvl4pPr>
            <a:lvl5pPr marL="1714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3CB55-5AD8-621F-73D4-C39107C7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581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B30384-1FC1-933A-09D7-9585FF0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1D333E3-8392-90AB-A538-59254D00DD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3819" y="765175"/>
            <a:ext cx="5793147" cy="5350490"/>
          </a:xfr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 indent="-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8013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Текст+3 карти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B4338-921A-9ADF-E9EA-4902ABE2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8C064-C682-7808-964D-80630CBD6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035" y="3938230"/>
            <a:ext cx="3826694" cy="208438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3CB55-5AD8-621F-73D4-C39107C7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58100" cy="365125"/>
          </a:xfrm>
        </p:spPr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B30384-1FC1-933A-09D7-9585FF0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2D10D32-7B8D-F31C-B8E2-94A7FDA7B40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82653" y="3938231"/>
            <a:ext cx="3826694" cy="2084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FB69268-E231-56E7-BE58-133CF9C9279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90271" y="3938232"/>
            <a:ext cx="3826694" cy="2084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FA76165-E82D-3972-30B9-36A24B9C5A91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175036" y="3079393"/>
            <a:ext cx="3321564" cy="777618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33F48"/>
                </a:solidFill>
                <a:latin typeface="SB Sans Display Semibold" panose="020B0703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7D4BDDA3-0616-0BD0-7E34-8FCA2B0C5948}"/>
              </a:ext>
            </a:extLst>
          </p:cNvPr>
          <p:cNvSpPr txBox="1">
            <a:spLocks/>
          </p:cNvSpPr>
          <p:nvPr userDrawn="1"/>
        </p:nvSpPr>
        <p:spPr>
          <a:xfrm>
            <a:off x="4182653" y="3079393"/>
            <a:ext cx="3321564" cy="777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031398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rgbClr val="333F48"/>
                </a:solidFill>
                <a:latin typeface="SB Sans Display Semibold" panose="020B0703040504020204" pitchFamily="34" charset="0"/>
                <a:ea typeface="SB Sans Display" panose="020B0503040504020204" pitchFamily="34" charset="0"/>
                <a:cs typeface="+mn-cs"/>
              </a:defRPr>
            </a:lvl1pPr>
            <a:lvl2pPr marL="457200" indent="0" algn="ctr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0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2pPr>
            <a:lvl3pPr marL="914400" indent="0" algn="ctr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8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3pPr>
            <a:lvl4pPr marL="1371600" indent="0" algn="ctr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4pPr>
            <a:lvl5pPr marL="1828800" indent="0" algn="ctr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D897C2EA-D61C-F97D-AC0A-F7F97284673C}"/>
              </a:ext>
            </a:extLst>
          </p:cNvPr>
          <p:cNvSpPr txBox="1">
            <a:spLocks/>
          </p:cNvSpPr>
          <p:nvPr userDrawn="1"/>
        </p:nvSpPr>
        <p:spPr>
          <a:xfrm>
            <a:off x="8190270" y="3079393"/>
            <a:ext cx="3321564" cy="7776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1031398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sz="2400" kern="1200">
                <a:solidFill>
                  <a:srgbClr val="333F48"/>
                </a:solidFill>
                <a:latin typeface="SB Sans Display Semibold" panose="020B0703040504020204" pitchFamily="34" charset="0"/>
                <a:ea typeface="SB Sans Display" panose="020B0503040504020204" pitchFamily="34" charset="0"/>
                <a:cs typeface="+mn-cs"/>
              </a:defRPr>
            </a:lvl1pPr>
            <a:lvl2pPr marL="457200" indent="0" algn="ctr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0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2pPr>
            <a:lvl3pPr marL="914400" indent="0" algn="ctr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8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3pPr>
            <a:lvl4pPr marL="1371600" indent="0" algn="ctr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4pPr>
            <a:lvl5pPr marL="1828800" indent="0" algn="ctr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B26A38DD-9FBF-4E07-B536-EC83C4464E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525" y="765175"/>
            <a:ext cx="3769466" cy="2159358"/>
          </a:xfrm>
          <a:prstGeom prst="roundRect">
            <a:avLst>
              <a:gd name="adj" fmla="val 3623"/>
            </a:avLst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DFEB8BF5-970A-6DF2-AF97-7C40AED95F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55512" y="765175"/>
            <a:ext cx="3769466" cy="2159358"/>
          </a:xfrm>
          <a:prstGeom prst="roundRect">
            <a:avLst>
              <a:gd name="adj" fmla="val 3623"/>
            </a:avLst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501DE29C-590A-0F79-A442-056F2A711F5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47499" y="765175"/>
            <a:ext cx="3769466" cy="2159358"/>
          </a:xfrm>
          <a:prstGeom prst="roundRect">
            <a:avLst>
              <a:gd name="adj" fmla="val 3623"/>
            </a:avLst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032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+2 карти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B4338-921A-9ADF-E9EA-4902ABE2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8C064-C682-7808-964D-80630CBD6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035" y="3760706"/>
            <a:ext cx="3826694" cy="208438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3CB55-5AD8-621F-73D4-C39107C7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58100" cy="365125"/>
          </a:xfrm>
        </p:spPr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B30384-1FC1-933A-09D7-9585FF0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2D10D32-7B8D-F31C-B8E2-94A7FDA7B40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96000" y="3760707"/>
            <a:ext cx="3826694" cy="2084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FA76165-E82D-3972-30B9-36A24B9C5A91}"/>
              </a:ext>
            </a:extLst>
          </p:cNvPr>
          <p:cNvSpPr>
            <a:spLocks noGrp="1"/>
          </p:cNvSpPr>
          <p:nvPr>
            <p:ph type="subTitle" idx="16"/>
          </p:nvPr>
        </p:nvSpPr>
        <p:spPr>
          <a:xfrm>
            <a:off x="175036" y="3079393"/>
            <a:ext cx="5920964" cy="52645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333F48"/>
                </a:solidFill>
                <a:latin typeface="SB Sans Display Semibold" panose="020B070304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B26A38DD-9FBF-4E07-B536-EC83C4464E0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525" y="765175"/>
            <a:ext cx="3769466" cy="2159358"/>
          </a:xfrm>
          <a:prstGeom prst="roundRect">
            <a:avLst>
              <a:gd name="adj" fmla="val 3623"/>
            </a:avLst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DFEB8BF5-970A-6DF2-AF97-7C40AED95F8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65175"/>
            <a:ext cx="3769466" cy="2159358"/>
          </a:xfrm>
          <a:prstGeom prst="roundRect">
            <a:avLst>
              <a:gd name="adj" fmla="val 3623"/>
            </a:avLst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3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картинка_бе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7CFEE5E-4029-9260-7D8B-1535FFB11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34" y="748506"/>
            <a:ext cx="6707547" cy="3656345"/>
          </a:xfrm>
        </p:spPr>
        <p:txBody>
          <a:bodyPr anchor="t">
            <a:normAutofit/>
          </a:bodyPr>
          <a:lstStyle>
            <a:lvl1pPr marL="0" indent="0">
              <a:buNone/>
              <a:defRPr sz="3600" b="0">
                <a:latin typeface="SB Sans Display Semibold" panose="020B070304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EBB9E2-E74F-762B-0997-78EA27FA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9743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1E4BE3-4C21-1566-942F-FB37606B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E1A71EC-A451-FE72-FDDF-CB78DC60B4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5034" y="4611329"/>
            <a:ext cx="6707547" cy="1448619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7C2A599-7898-AF04-0E34-D7CE1CAF7F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5687" y="368300"/>
            <a:ext cx="4522788" cy="5691188"/>
          </a:xfrm>
          <a:prstGeom prst="roundRect">
            <a:avLst>
              <a:gd name="adj" fmla="val 3623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0781E912-4887-0604-D986-DE259041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244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картинка_белый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7CFEE5E-4029-9260-7D8B-1535FFB11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34" y="2403143"/>
            <a:ext cx="6707547" cy="3656345"/>
          </a:xfrm>
        </p:spPr>
        <p:txBody>
          <a:bodyPr anchor="b">
            <a:normAutofit/>
          </a:bodyPr>
          <a:lstStyle>
            <a:lvl1pPr marL="0" indent="0">
              <a:buNone/>
              <a:defRPr sz="3600" b="0">
                <a:latin typeface="SB Sans Display Semibold" panose="020B070304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EBB9E2-E74F-762B-0997-78EA27FA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9743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1E4BE3-4C21-1566-942F-FB37606B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7C2A599-7898-AF04-0E34-D7CE1CAF7F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5687" y="368300"/>
            <a:ext cx="4522788" cy="5691188"/>
          </a:xfrm>
          <a:prstGeom prst="roundRect">
            <a:avLst>
              <a:gd name="adj" fmla="val 3623"/>
            </a:avLst>
          </a:prstGeom>
          <a:solidFill>
            <a:srgbClr val="FA5F05"/>
          </a:solidFill>
        </p:spPr>
        <p:txBody>
          <a:bodyPr/>
          <a:lstStyle/>
          <a:p>
            <a:endParaRPr lang="ru-RU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0781E912-4887-0604-D986-DE259041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5162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+картинка_бел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EBB9E2-E74F-762B-0997-78EA27FA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9743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1E4BE3-4C21-1566-942F-FB37606B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E1A71EC-A451-FE72-FDDF-CB78DC60B4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5034" y="4611329"/>
            <a:ext cx="6707547" cy="1448619"/>
          </a:xfrm>
        </p:spPr>
        <p:txBody>
          <a:bodyPr anchor="b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7C2A599-7898-AF04-0E34-D7CE1CAF7F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5687" y="368300"/>
            <a:ext cx="4522788" cy="5691188"/>
          </a:xfrm>
          <a:prstGeom prst="roundRect">
            <a:avLst>
              <a:gd name="adj" fmla="val 3623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0781E912-4887-0604-D986-DE259041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1752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картинка на плашк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484E43D-8361-1476-4304-3C6ECB788C38}"/>
              </a:ext>
            </a:extLst>
          </p:cNvPr>
          <p:cNvSpPr/>
          <p:nvPr userDrawn="1"/>
        </p:nvSpPr>
        <p:spPr>
          <a:xfrm>
            <a:off x="1562677" y="1395663"/>
            <a:ext cx="9127958" cy="4251158"/>
          </a:xfrm>
          <a:prstGeom prst="roundRect">
            <a:avLst>
              <a:gd name="adj" fmla="val 6856"/>
            </a:avLst>
          </a:prstGeom>
          <a:solidFill>
            <a:srgbClr val="FA5F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EBB9E2-E74F-762B-0997-78EA27FA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9743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1E4BE3-4C21-1566-942F-FB37606B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CE1A71EC-A451-FE72-FDDF-CB78DC60B47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946258" y="3842931"/>
            <a:ext cx="6707547" cy="1448619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27C2A599-7898-AF04-0E34-D7CE1CAF7F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2974" y="1795308"/>
            <a:ext cx="2743201" cy="3451869"/>
          </a:xfrm>
          <a:prstGeom prst="roundRect">
            <a:avLst>
              <a:gd name="adj" fmla="val 3623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0781E912-4887-0604-D986-DE2590413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38378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картинка_сер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EBB9E2-E74F-762B-0997-78EA27FA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97430" cy="365125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1E4BE3-4C21-1566-942F-FB37606B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</a:lstStyle>
          <a:p>
            <a:fld id="{D5CDFD44-19AE-478A-9DF3-265B7548CD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15630AFF-1431-409C-50DE-70FD49D1AE4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96599" y="6355000"/>
            <a:ext cx="4996072" cy="33734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/>
              <a:t>СберМобайл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D2E61-2AAA-3DDB-F94C-30E39BF9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13">
            <a:extLst>
              <a:ext uri="{FF2B5EF4-FFF2-40B4-BE49-F238E27FC236}">
                <a16:creationId xmlns:a16="http://schemas.microsoft.com/office/drawing/2014/main" id="{464371AD-41B6-3259-CF37-E68B70A136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98355" y="765176"/>
            <a:ext cx="9230120" cy="5287522"/>
          </a:xfrm>
          <a:prstGeom prst="roundRect">
            <a:avLst>
              <a:gd name="adj" fmla="val 3623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5195365-5ECD-691A-477F-FDAFA8EA5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034" y="3061387"/>
            <a:ext cx="2358615" cy="2991311"/>
          </a:xfrm>
        </p:spPr>
        <p:txBody>
          <a:bodyPr anchor="b"/>
          <a:lstStyle>
            <a:lvl1pPr>
              <a:defRPr>
                <a:solidFill>
                  <a:srgbClr val="333F48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2611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график\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CC41-467F-D2BE-333A-EF3D6F99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705C8-8264-2144-69D6-CCFBB7FD8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35" y="1160462"/>
            <a:ext cx="11753440" cy="5014195"/>
          </a:xfr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C9A9F-7133-2DC2-A8CE-0EF51A8E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0991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1E544-07CB-4998-1C5D-0DA29F07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2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+карти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CC41-467F-D2BE-333A-EF3D6F993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4C9A9F-7133-2DC2-A8CE-0EF51A8E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0991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1E544-07CB-4998-1C5D-0DA29F07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7867C433-4A57-CE56-919D-8E4B385621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9292" y="765175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4ACF8C6C-CBA9-AADE-2EB4-46138BD3B1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54795" y="765175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Рисунок 6">
            <a:extLst>
              <a:ext uri="{FF2B5EF4-FFF2-40B4-BE49-F238E27FC236}">
                <a16:creationId xmlns:a16="http://schemas.microsoft.com/office/drawing/2014/main" id="{A2913F43-D35A-26DC-DD45-F468C73A19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30298" y="765175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B23A4A45-07DC-046C-533F-09F0CE1DF43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05801" y="765175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7" name="Рисунок 6">
            <a:extLst>
              <a:ext uri="{FF2B5EF4-FFF2-40B4-BE49-F238E27FC236}">
                <a16:creationId xmlns:a16="http://schemas.microsoft.com/office/drawing/2014/main" id="{D642E38A-F648-3463-0E91-AFDC92E03FC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81303" y="765175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8" name="Рисунок 6">
            <a:extLst>
              <a:ext uri="{FF2B5EF4-FFF2-40B4-BE49-F238E27FC236}">
                <a16:creationId xmlns:a16="http://schemas.microsoft.com/office/drawing/2014/main" id="{845E745B-7387-3E18-1101-88AA21FEFA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9292" y="3429000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9" name="Рисунок 6">
            <a:extLst>
              <a:ext uri="{FF2B5EF4-FFF2-40B4-BE49-F238E27FC236}">
                <a16:creationId xmlns:a16="http://schemas.microsoft.com/office/drawing/2014/main" id="{0AE59933-E50D-D512-2F07-F9BF06B1A0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54795" y="3429000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0" name="Рисунок 6">
            <a:extLst>
              <a:ext uri="{FF2B5EF4-FFF2-40B4-BE49-F238E27FC236}">
                <a16:creationId xmlns:a16="http://schemas.microsoft.com/office/drawing/2014/main" id="{A3DA0611-39DF-F57E-4D4A-F09BB509E62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30298" y="3429000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1" name="Рисунок 6">
            <a:extLst>
              <a:ext uri="{FF2B5EF4-FFF2-40B4-BE49-F238E27FC236}">
                <a16:creationId xmlns:a16="http://schemas.microsoft.com/office/drawing/2014/main" id="{C8C10B02-E0D7-898A-739E-E8CBF2908D6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05801" y="3429000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22" name="Рисунок 6">
            <a:extLst>
              <a:ext uri="{FF2B5EF4-FFF2-40B4-BE49-F238E27FC236}">
                <a16:creationId xmlns:a16="http://schemas.microsoft.com/office/drawing/2014/main" id="{ECAE5C1C-85B0-3CE0-D2C1-63AA3A7370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81303" y="3429000"/>
            <a:ext cx="2173666" cy="2529818"/>
          </a:xfrm>
          <a:prstGeom prst="roundRect">
            <a:avLst>
              <a:gd name="adj" fmla="val 4897"/>
            </a:avLst>
          </a:prstGeom>
          <a:solidFill>
            <a:srgbClr val="FA5F05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93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73000">
              <a:srgbClr val="FA5F05"/>
            </a:gs>
            <a:gs pos="0">
              <a:srgbClr val="FFBC3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67BC6-E28B-B57E-C757-8A2482D08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02" y="1"/>
            <a:ext cx="7593713" cy="2467428"/>
          </a:xfrm>
        </p:spPr>
        <p:txBody>
          <a:bodyPr anchor="b">
            <a:noAutofit/>
          </a:bodyPr>
          <a:lstStyle>
            <a:lvl1pPr algn="l">
              <a:lnSpc>
                <a:spcPts val="7500"/>
              </a:lnSpc>
              <a:defRPr sz="90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DB2512-7F4F-5366-8D27-49F6059DB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8916" y="386404"/>
            <a:ext cx="4267881" cy="513482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333F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16329F-CA35-B1A0-A337-BBBF0077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1997" y="6275388"/>
            <a:ext cx="4114800" cy="365125"/>
          </a:xfrm>
        </p:spPr>
        <p:txBody>
          <a:bodyPr anchor="b"/>
          <a:lstStyle>
            <a:lvl1pPr algn="r">
              <a:defRPr>
                <a:solidFill>
                  <a:srgbClr val="333F48"/>
                </a:solidFill>
              </a:defRPr>
            </a:lvl1pPr>
          </a:lstStyle>
          <a:p>
            <a:r>
              <a:rPr lang="ru-RU" dirty="0"/>
              <a:t>Москва 2024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613264-B3E8-D0F8-8924-0894FCE2D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38352"/>
            <a:ext cx="2703600" cy="86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0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bg>
      <p:bgPr>
        <a:solidFill>
          <a:srgbClr val="FA5F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67BC6-E28B-B57E-C757-8A2482D08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5203" y="1"/>
            <a:ext cx="6384018" cy="2467428"/>
          </a:xfrm>
        </p:spPr>
        <p:txBody>
          <a:bodyPr anchor="b">
            <a:noAutofit/>
          </a:bodyPr>
          <a:lstStyle>
            <a:lvl1pPr algn="l">
              <a:lnSpc>
                <a:spcPts val="7500"/>
              </a:lnSpc>
              <a:defRPr sz="900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Будем</a:t>
            </a:r>
            <a:br>
              <a:rPr lang="ru-RU" dirty="0"/>
            </a:br>
            <a:r>
              <a:rPr lang="ru-RU" dirty="0"/>
              <a:t>на связи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16329F-CA35-B1A0-A337-BBBF0077F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1997" y="6275388"/>
            <a:ext cx="4114800" cy="365125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7685D0-C716-9F74-5584-DD8EA1B71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524" y="5834061"/>
            <a:ext cx="2705100" cy="863600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3D2B52C2-58E6-2DD9-12BD-3453DC919B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75034" y="3578635"/>
            <a:ext cx="3857957" cy="14486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849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11"/>
          <p:cNvSpPr>
            <a:spLocks noGrp="1"/>
          </p:cNvSpPr>
          <p:nvPr>
            <p:ph type="pic" sz="quarter" idx="13"/>
          </p:nvPr>
        </p:nvSpPr>
        <p:spPr>
          <a:xfrm>
            <a:off x="7378700" y="723900"/>
            <a:ext cx="4247558" cy="473820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14" name="Заголовок 18"/>
          <p:cNvSpPr>
            <a:spLocks noGrp="1"/>
          </p:cNvSpPr>
          <p:nvPr>
            <p:ph type="title" hasCustomPrompt="1"/>
          </p:nvPr>
        </p:nvSpPr>
        <p:spPr>
          <a:xfrm>
            <a:off x="526867" y="298621"/>
            <a:ext cx="6019800" cy="138747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latin typeface="+mj-lt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ru-RU" dirty="0"/>
              <a:t>Правила существуют, чтобы их упрощать</a:t>
            </a:r>
          </a:p>
        </p:txBody>
      </p:sp>
      <p:sp>
        <p:nvSpPr>
          <p:cNvPr id="15" name="Текст 20"/>
          <p:cNvSpPr>
            <a:spLocks noGrp="1"/>
          </p:cNvSpPr>
          <p:nvPr>
            <p:ph type="body" sz="quarter" idx="14" hasCustomPrompt="1"/>
          </p:nvPr>
        </p:nvSpPr>
        <p:spPr>
          <a:xfrm>
            <a:off x="522654" y="1984717"/>
            <a:ext cx="5930900" cy="3388488"/>
          </a:xfrm>
          <a:prstGeom prst="rect">
            <a:avLst/>
          </a:prstGeom>
        </p:spPr>
        <p:txBody>
          <a:bodyPr/>
          <a:lstStyle>
            <a:lvl1pPr marL="0" marR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baseline="0">
                <a:latin typeface="+mj-lt"/>
                <a:ea typeface="Helvetica Regular" charset="0"/>
                <a:cs typeface="Helvetica Regular" charset="0"/>
              </a:defRPr>
            </a:lvl1pPr>
          </a:lstStyle>
          <a:p>
            <a:pPr marL="0" marR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/>
              <a:t>Основной текст. Основной текст. Основной текст. Основной текст. Основной текст. Основной текст. Основной текст. </a:t>
            </a:r>
          </a:p>
          <a:p>
            <a:pPr marL="0" marR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dirty="0"/>
          </a:p>
          <a:p>
            <a:pPr algn="l"/>
            <a:endParaRPr lang="ru-RU" sz="2000" dirty="0"/>
          </a:p>
        </p:txBody>
      </p:sp>
      <p:sp>
        <p:nvSpPr>
          <p:cNvPr id="17" name="Дата 7"/>
          <p:cNvSpPr>
            <a:spLocks noGrp="1"/>
          </p:cNvSpPr>
          <p:nvPr>
            <p:ph type="dt" sz="half" idx="2"/>
          </p:nvPr>
        </p:nvSpPr>
        <p:spPr>
          <a:xfrm>
            <a:off x="1326778" y="6165057"/>
            <a:ext cx="1037995" cy="31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Regular" charset="0"/>
                <a:cs typeface="Helvetica Regular" charset="0"/>
              </a:defRPr>
            </a:lvl1pPr>
          </a:lstStyle>
          <a:p>
            <a:fld id="{F3ECC0A6-1989-3D4C-8C90-D9549300DBF6}" type="datetime1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18" name="Нижний колонтитул 12"/>
          <p:cNvSpPr>
            <a:spLocks noGrp="1"/>
          </p:cNvSpPr>
          <p:nvPr>
            <p:ph type="ftr" sz="quarter" idx="3"/>
          </p:nvPr>
        </p:nvSpPr>
        <p:spPr>
          <a:xfrm>
            <a:off x="2767618" y="6165057"/>
            <a:ext cx="2178595" cy="31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Regular" charset="0"/>
                <a:cs typeface="Helvetica Regular" charset="0"/>
              </a:defRPr>
            </a:lvl1pPr>
          </a:lstStyle>
          <a:p>
            <a:r>
              <a:rPr lang="ru-RU"/>
              <a:t>Строго конфиденциально</a:t>
            </a:r>
            <a:endParaRPr lang="ru-RU" dirty="0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71619" y="6165057"/>
            <a:ext cx="452315" cy="31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ru-RU" sz="12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Regular" charset="0"/>
                <a:cs typeface="Helvetica Regular" charset="0"/>
              </a:defRPr>
            </a:lvl1pPr>
          </a:lstStyle>
          <a:p>
            <a:pPr algn="l"/>
            <a:fld id="{3EB5E860-C281-5142-AC8B-CA5B5208D2FF}" type="slidenum">
              <a:rPr lang="uk-UA" smtClean="0"/>
              <a:pPr algn="l"/>
              <a:t>‹#›</a:t>
            </a:fld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ED6EE2-D367-41FB-9B00-347204BD8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339" y="5654249"/>
            <a:ext cx="1700603" cy="12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58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733">
          <p15:clr>
            <a:srgbClr val="FBAE40"/>
          </p15:clr>
        </p15:guide>
        <p15:guide id="4" pos="5049">
          <p15:clr>
            <a:srgbClr val="FBAE40"/>
          </p15:clr>
        </p15:guide>
        <p15:guide id="5" pos="5480">
          <p15:clr>
            <a:srgbClr val="FBAE40"/>
          </p15:clr>
        </p15:guide>
        <p15:guide id="6" pos="9880">
          <p15:clr>
            <a:srgbClr val="FBAE40"/>
          </p15:clr>
        </p15:guide>
        <p15:guide id="7" pos="103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5E1DE-6654-41A2-2808-043A4E32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3" y="2400300"/>
            <a:ext cx="11892118" cy="3924300"/>
          </a:xfrm>
        </p:spPr>
        <p:txBody>
          <a:bodyPr anchor="b"/>
          <a:lstStyle>
            <a:lvl1pPr>
              <a:defRPr sz="6000">
                <a:solidFill>
                  <a:srgbClr val="FA5F0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E3E23D-7881-8715-CAB9-1563C6009C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96599" y="6355000"/>
            <a:ext cx="4996072" cy="33734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/>
              <a:t>СберМобайл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F7E1C-6729-E17C-5059-70091C36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691" y="6341110"/>
            <a:ext cx="2743200" cy="365125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</a:lstStyle>
          <a:p>
            <a:fld id="{D5CDFD44-19AE-478A-9DF3-265B7548CD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2E439AC-DDE4-6565-0A17-8D34B2F0B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589" y="6344520"/>
            <a:ext cx="3356490" cy="361715"/>
          </a:xfrm>
        </p:spPr>
        <p:txBody>
          <a:bodyPr anchor="ctr">
            <a:normAutofit/>
          </a:bodyPr>
          <a:lstStyle>
            <a:lvl1pPr>
              <a:defRPr sz="900">
                <a:solidFill>
                  <a:srgbClr val="333F48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36793350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оранж">
    <p:bg>
      <p:bgPr>
        <a:solidFill>
          <a:srgbClr val="FA5F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5E1DE-6654-41A2-2808-043A4E32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3" y="75565"/>
            <a:ext cx="11892118" cy="39243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E3E23D-7881-8715-CAB9-1563C6009C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96599" y="6355000"/>
            <a:ext cx="4996072" cy="33734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/>
              <a:t>СберМобайл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F7E1C-6729-E17C-5059-70091C36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691" y="6341110"/>
            <a:ext cx="2743200" cy="365125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</a:lstStyle>
          <a:p>
            <a:fld id="{D5CDFD44-19AE-478A-9DF3-265B7548CD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CF4EA557-7EDF-2C74-FE13-7EA84F355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589" y="6344520"/>
            <a:ext cx="3356490" cy="361715"/>
          </a:xfrm>
        </p:spPr>
        <p:txBody>
          <a:bodyPr anchor="ctr">
            <a:normAutofit/>
          </a:bodyPr>
          <a:lstStyle>
            <a:lvl1pPr>
              <a:defRPr sz="900">
                <a:solidFill>
                  <a:srgbClr val="333F48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7665612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_градиент">
    <p:bg>
      <p:bgPr>
        <a:gradFill>
          <a:gsLst>
            <a:gs pos="100000">
              <a:srgbClr val="FA5F05"/>
            </a:gs>
            <a:gs pos="0">
              <a:srgbClr val="FFBC3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5E1DE-6654-41A2-2808-043A4E32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3" y="81915"/>
            <a:ext cx="11892118" cy="39243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E3E23D-7881-8715-CAB9-1563C6009C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96599" y="6355000"/>
            <a:ext cx="4996072" cy="337345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err="1"/>
              <a:t>СберМобайл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7F7E1C-6729-E17C-5059-70091C36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691" y="6341110"/>
            <a:ext cx="2743200" cy="365125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</a:lstStyle>
          <a:p>
            <a:fld id="{D5CDFD44-19AE-478A-9DF3-265B7548CD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8">
            <a:extLst>
              <a:ext uri="{FF2B5EF4-FFF2-40B4-BE49-F238E27FC236}">
                <a16:creationId xmlns:a16="http://schemas.microsoft.com/office/drawing/2014/main" id="{CF4EA557-7EDF-2C74-FE13-7EA84F3559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589" y="6344520"/>
            <a:ext cx="3356490" cy="361715"/>
          </a:xfrm>
        </p:spPr>
        <p:txBody>
          <a:bodyPr anchor="ctr">
            <a:normAutofit/>
          </a:bodyPr>
          <a:lstStyle>
            <a:lvl1pPr>
              <a:defRPr sz="900">
                <a:solidFill>
                  <a:srgbClr val="333F48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58682833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B4338-921A-9ADF-E9EA-4902ABE2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8C064-C682-7808-964D-80630CBD6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034" y="3011487"/>
            <a:ext cx="5793147" cy="2991311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3CB55-5AD8-621F-73D4-C39107C7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58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B30384-1FC1-933A-09D7-9585FF0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1D333E3-8392-90AB-A538-59254D00DDC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23819" y="3011488"/>
            <a:ext cx="5793147" cy="2991311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1653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B4338-921A-9ADF-E9EA-4902ABE2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8C064-C682-7808-964D-80630CBD6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035" y="3004780"/>
            <a:ext cx="3826694" cy="2084387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3CB55-5AD8-621F-73D4-C39107C7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58100" cy="365125"/>
          </a:xfrm>
        </p:spPr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B30384-1FC1-933A-09D7-9585FF0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2D10D32-7B8D-F31C-B8E2-94A7FDA7B40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82653" y="3004781"/>
            <a:ext cx="3826694" cy="2084387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FB69268-E231-56E7-BE58-133CF9C9279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90271" y="3004782"/>
            <a:ext cx="3826694" cy="2084387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3674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_оран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B4338-921A-9ADF-E9EA-4902ABE2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8C064-C682-7808-964D-80630CBD6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035" y="3004780"/>
            <a:ext cx="3826694" cy="2084387"/>
          </a:xfrm>
        </p:spPr>
        <p:txBody>
          <a:bodyPr/>
          <a:lstStyle>
            <a:lvl1pPr>
              <a:defRPr>
                <a:solidFill>
                  <a:srgbClr val="FA5F05"/>
                </a:solidFill>
              </a:defRPr>
            </a:lvl1pPr>
            <a:lvl2pPr>
              <a:defRPr>
                <a:solidFill>
                  <a:srgbClr val="FA5F05"/>
                </a:solidFill>
              </a:defRPr>
            </a:lvl2pPr>
            <a:lvl3pPr>
              <a:defRPr>
                <a:solidFill>
                  <a:srgbClr val="FA5F05"/>
                </a:solidFill>
              </a:defRPr>
            </a:lvl3pPr>
            <a:lvl4pPr>
              <a:defRPr>
                <a:solidFill>
                  <a:srgbClr val="FA5F05"/>
                </a:solidFill>
              </a:defRPr>
            </a:lvl4pPr>
            <a:lvl5pPr>
              <a:defRPr>
                <a:solidFill>
                  <a:srgbClr val="FA5F05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3CB55-5AD8-621F-73D4-C39107C7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58100" cy="365125"/>
          </a:xfrm>
        </p:spPr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B30384-1FC1-933A-09D7-9585FF0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2D10D32-7B8D-F31C-B8E2-94A7FDA7B40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82653" y="3004781"/>
            <a:ext cx="3826694" cy="2084387"/>
          </a:xfrm>
        </p:spPr>
        <p:txBody>
          <a:bodyPr/>
          <a:lstStyle>
            <a:lvl1pPr>
              <a:defRPr>
                <a:solidFill>
                  <a:srgbClr val="FA5F05"/>
                </a:solidFill>
              </a:defRPr>
            </a:lvl1pPr>
            <a:lvl2pPr>
              <a:defRPr>
                <a:solidFill>
                  <a:srgbClr val="FA5F05"/>
                </a:solidFill>
              </a:defRPr>
            </a:lvl2pPr>
            <a:lvl3pPr>
              <a:defRPr>
                <a:solidFill>
                  <a:srgbClr val="FA5F05"/>
                </a:solidFill>
              </a:defRPr>
            </a:lvl3pPr>
            <a:lvl4pPr>
              <a:defRPr>
                <a:solidFill>
                  <a:srgbClr val="FA5F05"/>
                </a:solidFill>
              </a:defRPr>
            </a:lvl4pPr>
            <a:lvl5pPr>
              <a:defRPr>
                <a:solidFill>
                  <a:srgbClr val="FA5F05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FB69268-E231-56E7-BE58-133CF9C9279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90271" y="3004782"/>
            <a:ext cx="3826694" cy="2084387"/>
          </a:xfrm>
        </p:spPr>
        <p:txBody>
          <a:bodyPr/>
          <a:lstStyle>
            <a:lvl1pPr>
              <a:defRPr>
                <a:solidFill>
                  <a:srgbClr val="FA5F05"/>
                </a:solidFill>
              </a:defRPr>
            </a:lvl1pPr>
            <a:lvl2pPr>
              <a:defRPr>
                <a:solidFill>
                  <a:srgbClr val="FA5F05"/>
                </a:solidFill>
              </a:defRPr>
            </a:lvl2pPr>
            <a:lvl3pPr>
              <a:defRPr>
                <a:solidFill>
                  <a:srgbClr val="FA5F05"/>
                </a:solidFill>
              </a:defRPr>
            </a:lvl3pPr>
            <a:lvl4pPr>
              <a:defRPr>
                <a:solidFill>
                  <a:srgbClr val="FA5F05"/>
                </a:solidFill>
              </a:defRPr>
            </a:lvl4pPr>
            <a:lvl5pPr>
              <a:defRPr>
                <a:solidFill>
                  <a:srgbClr val="FA5F05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3741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кст_оран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B4338-921A-9ADF-E9EA-4902ABE2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68C064-C682-7808-964D-80630CBD6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035" y="3004780"/>
            <a:ext cx="3826694" cy="2084387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73CB55-5AD8-621F-73D4-C39107C7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58100" cy="365125"/>
          </a:xfrm>
        </p:spPr>
        <p:txBody>
          <a:bodyPr/>
          <a:lstStyle/>
          <a:p>
            <a:r>
              <a:rPr lang="ru-RU" dirty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B30384-1FC1-933A-09D7-9585FF04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E2D10D32-7B8D-F31C-B8E2-94A7FDA7B40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182653" y="3004781"/>
            <a:ext cx="3826694" cy="2084387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FFB69268-E231-56E7-BE58-133CF9C9279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90271" y="3004782"/>
            <a:ext cx="3826694" cy="2084387"/>
          </a:xfrm>
        </p:spPr>
        <p:txBody>
          <a:bodyPr/>
          <a:lstStyle>
            <a:lvl1pPr>
              <a:defRPr>
                <a:solidFill>
                  <a:srgbClr val="333F48"/>
                </a:solidFill>
              </a:defRPr>
            </a:lvl1pPr>
            <a:lvl2pPr>
              <a:defRPr>
                <a:solidFill>
                  <a:srgbClr val="333F48"/>
                </a:solidFill>
              </a:defRPr>
            </a:lvl2pPr>
            <a:lvl3pPr>
              <a:defRPr>
                <a:solidFill>
                  <a:srgbClr val="333F48"/>
                </a:solidFill>
              </a:defRPr>
            </a:lvl3pPr>
            <a:lvl4pPr>
              <a:defRPr>
                <a:solidFill>
                  <a:srgbClr val="333F48"/>
                </a:solidFill>
              </a:defRPr>
            </a:lvl4pPr>
            <a:lvl5pPr>
              <a:defRPr>
                <a:solidFill>
                  <a:srgbClr val="333F48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56E8F5B0-0F70-074E-3966-536BD9F2945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75034" y="748507"/>
            <a:ext cx="6707547" cy="2084388"/>
          </a:xfrm>
        </p:spPr>
        <p:txBody>
          <a:bodyPr anchor="t">
            <a:normAutofit/>
          </a:bodyPr>
          <a:lstStyle>
            <a:lvl1pPr marL="0" indent="0">
              <a:buNone/>
              <a:defRPr sz="3600" b="0">
                <a:solidFill>
                  <a:srgbClr val="FA5F05"/>
                </a:solidFill>
                <a:latin typeface="SB Sans Display Semibold" panose="020B070304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73442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11CC3-DF7D-C47A-8645-C4053EBF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35" y="-115235"/>
            <a:ext cx="10515600" cy="5984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45D013-8154-2A3B-D8AF-654C36CA4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35" y="2467897"/>
            <a:ext cx="11178765" cy="159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E836D-13AE-6461-DC5B-43A1CA9CD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035" y="6336686"/>
            <a:ext cx="3321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</a:defRPr>
            </a:lvl1pPr>
          </a:lstStyle>
          <a:p>
            <a:r>
              <a:rPr lang="ru-RU" dirty="0"/>
              <a:t>Цифровой контент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8BD69-6E3E-B912-B2AE-252A033BC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3765" y="63366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</a:defRPr>
            </a:lvl1pPr>
          </a:lstStyle>
          <a:p>
            <a:fld id="{D5CDFD44-19AE-478A-9DF3-265B7548CD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DCD52DD0-D916-1645-5FED-4E8A3BBC8D28}"/>
              </a:ext>
            </a:extLst>
          </p:cNvPr>
          <p:cNvSpPr txBox="1">
            <a:spLocks/>
          </p:cNvSpPr>
          <p:nvPr userDrawn="1"/>
        </p:nvSpPr>
        <p:spPr>
          <a:xfrm>
            <a:off x="3496599" y="6355000"/>
            <a:ext cx="4996072" cy="3373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10313988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tabLst/>
              <a:defRPr sz="8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1pPr>
            <a:lvl2pPr marL="457200" indent="0" algn="l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2pPr>
            <a:lvl3pPr marL="914400" indent="0" algn="l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3pPr>
            <a:lvl4pPr marL="1371600" indent="0" algn="l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4pPr>
            <a:lvl5pPr marL="1828800" indent="0" algn="l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СберМобайл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78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4" r:id="rId2"/>
    <p:sldLayoutId id="2147483654" r:id="rId3"/>
    <p:sldLayoutId id="2147483664" r:id="rId4"/>
    <p:sldLayoutId id="2147483695" r:id="rId5"/>
    <p:sldLayoutId id="2147483665" r:id="rId6"/>
    <p:sldLayoutId id="2147483655" r:id="rId7"/>
    <p:sldLayoutId id="2147483696" r:id="rId8"/>
    <p:sldLayoutId id="2147483697" r:id="rId9"/>
    <p:sldLayoutId id="2147483668" r:id="rId10"/>
    <p:sldLayoutId id="2147483693" r:id="rId11"/>
    <p:sldLayoutId id="2147483692" r:id="rId12"/>
    <p:sldLayoutId id="2147483656" r:id="rId13"/>
    <p:sldLayoutId id="2147483698" r:id="rId14"/>
    <p:sldLayoutId id="2147483699" r:id="rId15"/>
    <p:sldLayoutId id="2147483701" r:id="rId16"/>
    <p:sldLayoutId id="2147483667" r:id="rId17"/>
    <p:sldLayoutId id="2147483653" r:id="rId18"/>
    <p:sldLayoutId id="2147483700" r:id="rId19"/>
    <p:sldLayoutId id="2147483670" r:id="rId20"/>
    <p:sldLayoutId id="214748370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33F48"/>
          </a:solidFill>
          <a:latin typeface="SB Sans Display Semibold" panose="020B0703040504020204" pitchFamily="34" charset="0"/>
          <a:ea typeface="SB Sans Display" panose="020B0503040504020204" pitchFamily="34" charset="0"/>
          <a:cs typeface="+mj-cs"/>
        </a:defRPr>
      </a:lvl1pPr>
    </p:titleStyle>
    <p:bodyStyle>
      <a:lvl1pPr marL="0" indent="0" algn="l" defTabSz="10313988" rtl="0" eaLnBrk="1" latinLnBrk="0" hangingPunct="1">
        <a:lnSpc>
          <a:spcPct val="90000"/>
        </a:lnSpc>
        <a:spcBef>
          <a:spcPts val="1000"/>
        </a:spcBef>
        <a:buFontTx/>
        <a:buNone/>
        <a:tabLst/>
        <a:defRPr sz="1100" kern="1200">
          <a:solidFill>
            <a:srgbClr val="333F48"/>
          </a:solidFill>
          <a:latin typeface="SB Sans Display" panose="020B0503040504020204" pitchFamily="34" charset="0"/>
          <a:ea typeface="SB Sans Display" panose="020B0503040504020204" pitchFamily="34" charset="0"/>
          <a:cs typeface="+mn-cs"/>
        </a:defRPr>
      </a:lvl1pPr>
      <a:lvl2pPr marL="0" indent="0" algn="l" defTabSz="10313988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100" kern="1200">
          <a:solidFill>
            <a:srgbClr val="333F48"/>
          </a:solidFill>
          <a:latin typeface="SB Sans Display" panose="020B0503040504020204" pitchFamily="34" charset="0"/>
          <a:ea typeface="SB Sans Display" panose="020B0503040504020204" pitchFamily="34" charset="0"/>
          <a:cs typeface="+mn-cs"/>
        </a:defRPr>
      </a:lvl2pPr>
      <a:lvl3pPr marL="0" indent="0" algn="l" defTabSz="10313988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100" kern="1200">
          <a:solidFill>
            <a:srgbClr val="333F48"/>
          </a:solidFill>
          <a:latin typeface="SB Sans Display" panose="020B0503040504020204" pitchFamily="34" charset="0"/>
          <a:ea typeface="SB Sans Display" panose="020B0503040504020204" pitchFamily="34" charset="0"/>
          <a:cs typeface="+mn-cs"/>
        </a:defRPr>
      </a:lvl3pPr>
      <a:lvl4pPr marL="0" indent="0" algn="l" defTabSz="10313988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100" kern="1200">
          <a:solidFill>
            <a:srgbClr val="333F48"/>
          </a:solidFill>
          <a:latin typeface="SB Sans Display" panose="020B0503040504020204" pitchFamily="34" charset="0"/>
          <a:ea typeface="SB Sans Display" panose="020B0503040504020204" pitchFamily="34" charset="0"/>
          <a:cs typeface="+mn-cs"/>
        </a:defRPr>
      </a:lvl4pPr>
      <a:lvl5pPr marL="0" indent="0" algn="l" defTabSz="10313988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100" kern="1200">
          <a:solidFill>
            <a:srgbClr val="333F48"/>
          </a:solidFill>
          <a:latin typeface="SB Sans Display" panose="020B0503040504020204" pitchFamily="34" charset="0"/>
          <a:ea typeface="SB Sans Display" panose="020B0503040504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166" userDrawn="1">
          <p15:clr>
            <a:srgbClr val="F26B43"/>
          </p15:clr>
        </p15:guide>
        <p15:guide id="3" pos="7514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482" userDrawn="1">
          <p15:clr>
            <a:srgbClr val="F26B43"/>
          </p15:clr>
        </p15:guide>
        <p15:guide id="6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EE1A9E1-00FA-02FC-31DC-BA4B77204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350" y="1665918"/>
            <a:ext cx="11700447" cy="3044628"/>
          </a:xfrm>
        </p:spPr>
        <p:txBody>
          <a:bodyPr/>
          <a:lstStyle/>
          <a:p>
            <a:r>
              <a:rPr lang="en-US" sz="5400" dirty="0"/>
              <a:t>PR: </a:t>
            </a:r>
            <a:r>
              <a:rPr lang="ru-RU" sz="5400" dirty="0"/>
              <a:t>Как работать в экосистеме, чтобы тебя не уволили? </a:t>
            </a:r>
            <a:r>
              <a:rPr lang="en-US" sz="5400" dirty="0"/>
              <a:t>😂</a:t>
            </a:r>
            <a:br>
              <a:rPr lang="en-US" sz="5400" dirty="0"/>
            </a:br>
            <a:r>
              <a:rPr lang="en-US" sz="5400" dirty="0"/>
              <a:t>3 </a:t>
            </a:r>
            <a:r>
              <a:rPr lang="ru-RU" sz="5400" dirty="0" err="1"/>
              <a:t>лайфхака</a:t>
            </a:r>
            <a:r>
              <a:rPr lang="ru-RU" sz="5400" dirty="0"/>
              <a:t> по выполнению любого </a:t>
            </a:r>
            <a:r>
              <a:rPr lang="en-US" sz="5400" dirty="0"/>
              <a:t>KPI</a:t>
            </a:r>
            <a:endParaRPr lang="ru-RU" sz="5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0858DA-2AF9-BCC8-7589-FDAF0B31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Октябрь 2024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66F47-8262-14C1-AC51-8B581EEE4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Brand Day </a:t>
            </a:r>
            <a:r>
              <a:rPr lang="ru-RU" dirty="0"/>
              <a:t>// </a:t>
            </a:r>
            <a:r>
              <a:rPr lang="en-US" dirty="0" err="1"/>
              <a:t>AdIndex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82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5016AB-6CBC-F307-2119-82CA561F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Какие </a:t>
            </a:r>
            <a:r>
              <a:rPr lang="en-US" dirty="0"/>
              <a:t>KPI </a:t>
            </a:r>
            <a:r>
              <a:rPr lang="ru-RU" dirty="0"/>
              <a:t>вы знаете? Кто придумывает и выставляет цели и метрики?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0478A9B-A717-FFA6-7B06-DD9525B48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91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0DE1406B-04DC-38E4-1C99-BDFBB006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5E23D850-FB3E-4741-E7AA-25D4FFCE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11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D03F4FE-3658-FC0B-0CC2-B89335A7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F791264-6EE3-8DBB-7D8B-6E98D118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433" y="1183943"/>
            <a:ext cx="11324239" cy="313867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A5F05"/>
                </a:solidFill>
              </a:rPr>
              <a:t>PR-</a:t>
            </a:r>
            <a:r>
              <a:rPr lang="ru-RU" dirty="0">
                <a:solidFill>
                  <a:srgbClr val="FA5F05"/>
                </a:solidFill>
              </a:rPr>
              <a:t>аксиомы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/>
              <a:t>Никто не знает </a:t>
            </a:r>
            <a:r>
              <a:rPr lang="en-US" dirty="0"/>
              <a:t>PR </a:t>
            </a:r>
            <a:r>
              <a:rPr lang="ru-RU" dirty="0"/>
              <a:t>компании лучше, чем вы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/>
              <a:t>Кто считает показатели, тот их и выполняет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/>
              <a:t>Никто не умеет считать влияние </a:t>
            </a:r>
            <a:r>
              <a:rPr lang="en-US" dirty="0"/>
              <a:t>PR </a:t>
            </a:r>
            <a:r>
              <a:rPr lang="ru-RU" dirty="0"/>
              <a:t>на бизнес-показатели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/>
              <a:t>Тщеславие – лучший грех для работы </a:t>
            </a:r>
            <a:r>
              <a:rPr lang="en-US" dirty="0"/>
              <a:t>PR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/>
              <a:t>Работай эффективно, а не долго</a:t>
            </a:r>
          </a:p>
        </p:txBody>
      </p:sp>
    </p:spTree>
    <p:extLst>
      <p:ext uri="{BB962C8B-B14F-4D97-AF65-F5344CB8AC3E}">
        <p14:creationId xmlns:p14="http://schemas.microsoft.com/office/powerpoint/2010/main" val="3536323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2EEF00C-BC71-41C1-AF18-579D0BAFD2A3}"/>
              </a:ext>
            </a:extLst>
          </p:cNvPr>
          <p:cNvSpPr txBox="1">
            <a:spLocks/>
          </p:cNvSpPr>
          <p:nvPr/>
        </p:nvSpPr>
        <p:spPr>
          <a:xfrm rot="-300000">
            <a:off x="3998410" y="51671"/>
            <a:ext cx="8826929" cy="1309915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 cap="all" baseline="0">
                <a:solidFill>
                  <a:schemeClr val="tx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</a:lstStyle>
          <a:p>
            <a:r>
              <a:rPr lang="ru-RU" altLang="ko-KR" sz="4800" dirty="0">
                <a:latin typeface="Standard CT Stencil Bold" panose="02000000000000000000" pitchFamily="50" charset="0"/>
              </a:rPr>
              <a:t>Привет. </a:t>
            </a:r>
          </a:p>
          <a:p>
            <a:r>
              <a:rPr lang="ru-RU" altLang="ko-KR" sz="4800" dirty="0">
                <a:latin typeface="Standard CT Stencil Bold" panose="02000000000000000000" pitchFamily="50" charset="0"/>
              </a:rPr>
              <a:t>зачем </a:t>
            </a:r>
            <a:r>
              <a:rPr lang="ru-RU" altLang="ko-KR" sz="4800" dirty="0">
                <a:solidFill>
                  <a:schemeClr val="accent1"/>
                </a:solidFill>
                <a:latin typeface="Standard CT Stencil Bold" panose="02000000000000000000" pitchFamily="50" charset="0"/>
              </a:rPr>
              <a:t>я</a:t>
            </a:r>
            <a:r>
              <a:rPr lang="ru-RU" altLang="ko-KR" sz="4800" dirty="0">
                <a:latin typeface="Standard CT Stencil Bold" panose="02000000000000000000" pitchFamily="50" charset="0"/>
              </a:rPr>
              <a:t> здесь?</a:t>
            </a:r>
            <a:endParaRPr lang="ko-KR" altLang="en-US" sz="4800" dirty="0">
              <a:latin typeface="Standard CT Stencil Bold" panose="020000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1F81E-0F5A-4B7D-A944-B85CA7B6BB11}"/>
              </a:ext>
            </a:extLst>
          </p:cNvPr>
          <p:cNvSpPr txBox="1"/>
          <p:nvPr/>
        </p:nvSpPr>
        <p:spPr>
          <a:xfrm rot="-300000">
            <a:off x="4139230" y="1793109"/>
            <a:ext cx="2229258" cy="49685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3000" b="1" dirty="0">
                <a:solidFill>
                  <a:schemeClr val="accent2"/>
                </a:solidFill>
              </a:rPr>
              <a:t>Что хочу я?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4966ED-AD2F-4690-80B2-D0CA22AD921E}"/>
              </a:ext>
            </a:extLst>
          </p:cNvPr>
          <p:cNvSpPr txBox="1"/>
          <p:nvPr/>
        </p:nvSpPr>
        <p:spPr>
          <a:xfrm>
            <a:off x="7071665" y="3159264"/>
            <a:ext cx="4041419" cy="13388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ru-RU" altLang="ru-RU" sz="2700" b="1" dirty="0"/>
              <a:t>Близнец</a:t>
            </a:r>
            <a:br>
              <a:rPr lang="en-US" altLang="ru-RU" sz="2700" b="1" dirty="0"/>
            </a:br>
            <a:r>
              <a:rPr lang="ru-RU" altLang="ru-RU" sz="2700" b="1" dirty="0">
                <a:solidFill>
                  <a:srgbClr val="FA5F05"/>
                </a:solidFill>
              </a:rPr>
              <a:t>Не женат</a:t>
            </a:r>
          </a:p>
          <a:p>
            <a:pPr algn="l"/>
            <a:r>
              <a:rPr lang="ru-RU" altLang="ru-RU" sz="2700" b="1" dirty="0"/>
              <a:t>Преподаватель МГУ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F467FF-C111-40EE-BB34-C1600535C85D}"/>
              </a:ext>
            </a:extLst>
          </p:cNvPr>
          <p:cNvSpPr txBox="1"/>
          <p:nvPr/>
        </p:nvSpPr>
        <p:spPr>
          <a:xfrm>
            <a:off x="527779" y="3432908"/>
            <a:ext cx="2236939" cy="897333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ru-RU" sz="3000" b="1" dirty="0">
                <a:solidFill>
                  <a:schemeClr val="tx1"/>
                </a:solidFill>
              </a:rPr>
              <a:t>Павел</a:t>
            </a:r>
            <a:br>
              <a:rPr lang="en-US" sz="3000" b="1" dirty="0">
                <a:solidFill>
                  <a:schemeClr val="tx1"/>
                </a:solidFill>
              </a:rPr>
            </a:br>
            <a:r>
              <a:rPr lang="ru-RU" sz="3000" b="1" dirty="0">
                <a:solidFill>
                  <a:schemeClr val="tx1"/>
                </a:solidFill>
              </a:rPr>
              <a:t>Никифоров</a:t>
            </a:r>
          </a:p>
          <a:p>
            <a:pPr>
              <a:spcAft>
                <a:spcPts val="400"/>
              </a:spcAft>
            </a:pPr>
            <a:endParaRPr lang="ru-RU" sz="3000" b="1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88DF3E6-5B3F-4CDE-BCD6-7F29CCCD1FBB}"/>
              </a:ext>
            </a:extLst>
          </p:cNvPr>
          <p:cNvSpPr/>
          <p:nvPr/>
        </p:nvSpPr>
        <p:spPr>
          <a:xfrm>
            <a:off x="3112858" y="3542399"/>
            <a:ext cx="22860" cy="78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B42894-6EDD-4507-8FDD-4B77AD4CF351}"/>
              </a:ext>
            </a:extLst>
          </p:cNvPr>
          <p:cNvSpPr txBox="1"/>
          <p:nvPr/>
        </p:nvSpPr>
        <p:spPr>
          <a:xfrm>
            <a:off x="533400" y="4670759"/>
            <a:ext cx="2236938" cy="940303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ru-RU" b="1" dirty="0"/>
              <a:t>15 лет </a:t>
            </a:r>
            <a:br>
              <a:rPr lang="ru-RU" b="1" dirty="0"/>
            </a:br>
            <a:r>
              <a:rPr lang="ru-RU" sz="1400" dirty="0"/>
              <a:t>в корпоративных коммуникациях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AAAB55-FF82-44E0-B836-B7102B497BC9}"/>
              </a:ext>
            </a:extLst>
          </p:cNvPr>
          <p:cNvSpPr txBox="1"/>
          <p:nvPr/>
        </p:nvSpPr>
        <p:spPr>
          <a:xfrm>
            <a:off x="706876" y="5769166"/>
            <a:ext cx="1595311" cy="58937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1400" dirty="0"/>
              <a:t>Renault</a:t>
            </a:r>
            <a:r>
              <a:rPr lang="ru-RU" sz="1400" dirty="0"/>
              <a:t> </a:t>
            </a:r>
            <a:endParaRPr lang="en-US" sz="1400" dirty="0"/>
          </a:p>
          <a:p>
            <a:pPr>
              <a:spcAft>
                <a:spcPts val="900"/>
              </a:spcAft>
            </a:pPr>
            <a:r>
              <a:rPr lang="en-US" sz="1400" dirty="0"/>
              <a:t>Tele2</a:t>
            </a:r>
          </a:p>
          <a:p>
            <a:pPr>
              <a:spcAft>
                <a:spcPts val="900"/>
              </a:spcAft>
            </a:pPr>
            <a:r>
              <a:rPr lang="ru-RU" sz="1400" dirty="0" err="1">
                <a:solidFill>
                  <a:srgbClr val="FA5F05"/>
                </a:solidFill>
              </a:rPr>
              <a:t>СберМобайл</a:t>
            </a:r>
            <a:endParaRPr lang="en-US" sz="1400" dirty="0">
              <a:solidFill>
                <a:srgbClr val="FA5F05"/>
              </a:solidFill>
            </a:endParaRPr>
          </a:p>
          <a:p>
            <a:pPr>
              <a:spcAft>
                <a:spcPts val="900"/>
              </a:spcAft>
            </a:pPr>
            <a:endParaRPr lang="ru-RU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8D3145-0CC1-4B8C-9BF1-89437BC80BCE}"/>
              </a:ext>
            </a:extLst>
          </p:cNvPr>
          <p:cNvSpPr txBox="1"/>
          <p:nvPr/>
        </p:nvSpPr>
        <p:spPr>
          <a:xfrm>
            <a:off x="3135718" y="4671051"/>
            <a:ext cx="2960282" cy="58937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ru-RU" sz="1400" dirty="0"/>
              <a:t>От стажера </a:t>
            </a:r>
            <a:br>
              <a:rPr lang="ru-RU" sz="1400" dirty="0"/>
            </a:br>
            <a:r>
              <a:rPr lang="ru-RU" sz="1400" dirty="0"/>
              <a:t>до директора по коммуникациям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3643" r="12994" b="37616"/>
          <a:stretch/>
        </p:blipFill>
        <p:spPr>
          <a:xfrm>
            <a:off x="527779" y="317993"/>
            <a:ext cx="3139347" cy="3139347"/>
          </a:xfrm>
          <a:prstGeom prst="ellipse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B8D3145-0CC1-4B8C-9BF1-89437BC80BCE}"/>
              </a:ext>
            </a:extLst>
          </p:cNvPr>
          <p:cNvSpPr txBox="1"/>
          <p:nvPr/>
        </p:nvSpPr>
        <p:spPr>
          <a:xfrm>
            <a:off x="3391168" y="3629554"/>
            <a:ext cx="2849975" cy="58937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Aft>
                <a:spcPts val="400"/>
              </a:spcAft>
            </a:pPr>
            <a:r>
              <a:rPr lang="en-US" sz="2200" dirty="0"/>
              <a:t>PR, SMM, Events, </a:t>
            </a:r>
            <a:br>
              <a:rPr lang="ru-RU" sz="2200" dirty="0"/>
            </a:br>
            <a:r>
              <a:rPr lang="en-US" sz="2200" dirty="0"/>
              <a:t>Internal communication</a:t>
            </a:r>
            <a:endParaRPr lang="ru-RU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850B44-BF9B-4574-A65B-B026D5507292}"/>
              </a:ext>
            </a:extLst>
          </p:cNvPr>
          <p:cNvSpPr txBox="1"/>
          <p:nvPr/>
        </p:nvSpPr>
        <p:spPr>
          <a:xfrm rot="-300000">
            <a:off x="6865282" y="1503898"/>
            <a:ext cx="4240568" cy="496852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+1 в карму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Новых сотрудников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tx1"/>
                </a:solidFill>
              </a:rPr>
              <a:t>Нормальных коллег по цеху</a:t>
            </a:r>
          </a:p>
        </p:txBody>
      </p:sp>
      <p:sp>
        <p:nvSpPr>
          <p:cNvPr id="4" name="Дуга 3">
            <a:extLst>
              <a:ext uri="{FF2B5EF4-FFF2-40B4-BE49-F238E27FC236}">
                <a16:creationId xmlns:a16="http://schemas.microsoft.com/office/drawing/2014/main" id="{3CF51E2B-5238-4322-89A8-83E3F3FF2B32}"/>
              </a:ext>
            </a:extLst>
          </p:cNvPr>
          <p:cNvSpPr/>
          <p:nvPr/>
        </p:nvSpPr>
        <p:spPr>
          <a:xfrm rot="2255624" flipV="1">
            <a:off x="5407113" y="912006"/>
            <a:ext cx="1468263" cy="1478466"/>
          </a:xfrm>
          <a:prstGeom prst="arc">
            <a:avLst>
              <a:gd name="adj1" fmla="val 16264489"/>
              <a:gd name="adj2" fmla="val 882524"/>
            </a:avLst>
          </a:prstGeom>
          <a:ln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900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2C777F75-4ACF-4461-815B-F6330F97B48B}"/>
              </a:ext>
            </a:extLst>
          </p:cNvPr>
          <p:cNvSpPr/>
          <p:nvPr/>
        </p:nvSpPr>
        <p:spPr>
          <a:xfrm rot="2837553" flipV="1">
            <a:off x="5490860" y="901867"/>
            <a:ext cx="1591282" cy="1598957"/>
          </a:xfrm>
          <a:prstGeom prst="arc">
            <a:avLst/>
          </a:prstGeom>
          <a:ln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900"/>
          </a:p>
        </p:txBody>
      </p:sp>
      <p:sp>
        <p:nvSpPr>
          <p:cNvPr id="23" name="Дуга 22">
            <a:extLst>
              <a:ext uri="{FF2B5EF4-FFF2-40B4-BE49-F238E27FC236}">
                <a16:creationId xmlns:a16="http://schemas.microsoft.com/office/drawing/2014/main" id="{D1CCE95B-519D-4FF7-87DD-BCC7FA7F76C9}"/>
              </a:ext>
            </a:extLst>
          </p:cNvPr>
          <p:cNvSpPr/>
          <p:nvPr/>
        </p:nvSpPr>
        <p:spPr>
          <a:xfrm rot="5812872" flipV="1">
            <a:off x="5788778" y="1493570"/>
            <a:ext cx="1179128" cy="1374964"/>
          </a:xfrm>
          <a:prstGeom prst="arc">
            <a:avLst>
              <a:gd name="adj1" fmla="val 16922757"/>
              <a:gd name="adj2" fmla="val 2981738"/>
            </a:avLst>
          </a:prstGeom>
          <a:ln>
            <a:prstDash val="dash"/>
            <a:headEnd type="oval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61D8BBC-A9C4-45B4-B7F9-899F584E86EB}"/>
              </a:ext>
            </a:extLst>
          </p:cNvPr>
          <p:cNvCxnSpPr>
            <a:cxnSpLocks/>
          </p:cNvCxnSpPr>
          <p:nvPr/>
        </p:nvCxnSpPr>
        <p:spPr>
          <a:xfrm>
            <a:off x="743024" y="5486500"/>
            <a:ext cx="0" cy="244566"/>
          </a:xfrm>
          <a:prstGeom prst="straightConnector1">
            <a:avLst/>
          </a:prstGeom>
          <a:ln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3C497B90-1FC6-4AAD-A538-596EAA3D5BF7}"/>
              </a:ext>
            </a:extLst>
          </p:cNvPr>
          <p:cNvCxnSpPr>
            <a:cxnSpLocks/>
          </p:cNvCxnSpPr>
          <p:nvPr/>
        </p:nvCxnSpPr>
        <p:spPr>
          <a:xfrm>
            <a:off x="1333500" y="4828371"/>
            <a:ext cx="1662113" cy="0"/>
          </a:xfrm>
          <a:prstGeom prst="straightConnector1">
            <a:avLst/>
          </a:prstGeom>
          <a:ln>
            <a:prstDash val="dash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FF0C3E4B-6B83-476E-A716-B9CB6EA6D3F9}"/>
              </a:ext>
            </a:extLst>
          </p:cNvPr>
          <p:cNvSpPr/>
          <p:nvPr/>
        </p:nvSpPr>
        <p:spPr>
          <a:xfrm rot="5400000">
            <a:off x="515400" y="5846812"/>
            <a:ext cx="108000" cy="72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383B536B-FA57-40F8-A123-C4DA99E7A37A}"/>
              </a:ext>
            </a:extLst>
          </p:cNvPr>
          <p:cNvSpPr/>
          <p:nvPr/>
        </p:nvSpPr>
        <p:spPr>
          <a:xfrm rot="5400000">
            <a:off x="515400" y="6172559"/>
            <a:ext cx="108000" cy="72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  <p:sp>
        <p:nvSpPr>
          <p:cNvPr id="44" name="Облачко с текстом: прямоугольное со скругленными углами 43">
            <a:extLst>
              <a:ext uri="{FF2B5EF4-FFF2-40B4-BE49-F238E27FC236}">
                <a16:creationId xmlns:a16="http://schemas.microsoft.com/office/drawing/2014/main" id="{019C531F-437B-4E94-92CB-731C4F062352}"/>
              </a:ext>
            </a:extLst>
          </p:cNvPr>
          <p:cNvSpPr/>
          <p:nvPr/>
        </p:nvSpPr>
        <p:spPr>
          <a:xfrm rot="10800000">
            <a:off x="6634533" y="2950016"/>
            <a:ext cx="4651829" cy="1756922"/>
          </a:xfrm>
          <a:prstGeom prst="wedgeRoundRectCallout">
            <a:avLst>
              <a:gd name="adj1" fmla="val 33310"/>
              <a:gd name="adj2" fmla="val -81516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/>
          </a:p>
        </p:txBody>
      </p:sp>
      <p:sp>
        <p:nvSpPr>
          <p:cNvPr id="3" name="Равнобедренный треугольник 35">
            <a:extLst>
              <a:ext uri="{FF2B5EF4-FFF2-40B4-BE49-F238E27FC236}">
                <a16:creationId xmlns:a16="http://schemas.microsoft.com/office/drawing/2014/main" id="{D44CEE2D-BB7D-FF8C-8BBB-64295C4A7169}"/>
              </a:ext>
            </a:extLst>
          </p:cNvPr>
          <p:cNvSpPr/>
          <p:nvPr/>
        </p:nvSpPr>
        <p:spPr>
          <a:xfrm rot="5400000">
            <a:off x="473834" y="6532782"/>
            <a:ext cx="108000" cy="72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548198476"/>
      </p:ext>
    </p:extLst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9A8241-540D-D37E-5F9C-68BD98FE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41" y="516082"/>
            <a:ext cx="11892118" cy="39243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33F48"/>
                </a:solidFill>
              </a:rPr>
              <a:t>Что такое бизнес-экосистема? </a:t>
            </a:r>
            <a:br>
              <a:rPr lang="en-US" dirty="0">
                <a:solidFill>
                  <a:srgbClr val="333F48"/>
                </a:solidFill>
              </a:rPr>
            </a:br>
            <a:r>
              <a:rPr lang="ru-RU" dirty="0">
                <a:solidFill>
                  <a:srgbClr val="333F48"/>
                </a:solidFill>
              </a:rPr>
              <a:t>Как в них работать? Как выполнить </a:t>
            </a:r>
            <a:r>
              <a:rPr lang="en-US" dirty="0">
                <a:solidFill>
                  <a:srgbClr val="333F48"/>
                </a:solidFill>
              </a:rPr>
              <a:t>KPI</a:t>
            </a:r>
            <a:r>
              <a:rPr lang="ru-RU" dirty="0">
                <a:solidFill>
                  <a:srgbClr val="333F48"/>
                </a:solidFill>
              </a:rPr>
              <a:t>?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81B90BC-3D8B-F6B4-FC00-74487E9166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17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137FE7-5BE0-8385-822C-A7589AEF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4B3CE77-B516-DEF2-FF93-AD03612DC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06291" y="5363781"/>
            <a:ext cx="6594764" cy="115546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GraphikCy"/>
              </a:rPr>
              <a:t>Б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GraphikCy"/>
              </a:rPr>
              <a:t>ританский ботаник Артур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GraphikCy"/>
              </a:rPr>
              <a:t>Тэнсли</a:t>
            </a:r>
            <a:r>
              <a:rPr lang="ru-RU" sz="2800" dirty="0">
                <a:solidFill>
                  <a:srgbClr val="000000"/>
                </a:solidFill>
                <a:latin typeface="GraphikCy"/>
              </a:rPr>
              <a:t>. 1930</a:t>
            </a:r>
            <a:endParaRPr lang="ru-RU" sz="1600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5D5E29E-4155-513C-A098-2498FF1EB1C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75034" y="748506"/>
            <a:ext cx="12016966" cy="3449421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raphikCy"/>
              </a:rPr>
              <a:t>Экосистемой называются локальные сообщества организмов, которые взаимодействуют друг с другом и окружающей средой. Чтобы процветать, эти организмы </a:t>
            </a:r>
            <a:r>
              <a:rPr lang="ru-RU" b="0" i="0" dirty="0">
                <a:effectLst/>
                <a:latin typeface="GraphikCy"/>
              </a:rPr>
              <a:t>конкурируют и сотрудничают</a:t>
            </a:r>
            <a:r>
              <a:rPr lang="ru-RU" b="0" i="0" dirty="0">
                <a:solidFill>
                  <a:srgbClr val="000000"/>
                </a:solidFill>
                <a:effectLst/>
                <a:latin typeface="GraphikCy"/>
              </a:rPr>
              <a:t>, совместно эволюционируют и адаптируются к внешним потрясениям.</a:t>
            </a:r>
            <a:endParaRPr lang="ru-RU" dirty="0"/>
          </a:p>
        </p:txBody>
      </p:sp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0AAE9EF6-6F5B-691D-2A17-55BEBF39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58100" cy="365125"/>
          </a:xfrm>
        </p:spPr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377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6137FE7-5BE0-8385-822C-A7589AEF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Day</a:t>
            </a: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4B3CE77-B516-DEF2-FF93-AD03612DC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6388" y="1738660"/>
            <a:ext cx="4836447" cy="1891740"/>
          </a:xfrm>
        </p:spPr>
        <p:txBody>
          <a:bodyPr>
            <a:normAutofit/>
          </a:bodyPr>
          <a:lstStyle/>
          <a:p>
            <a:pPr algn="l" fontAlgn="base"/>
            <a:r>
              <a:rPr lang="ru-RU" sz="2000" b="1" dirty="0">
                <a:solidFill>
                  <a:srgbClr val="000000"/>
                </a:solidFill>
                <a:latin typeface="+mn-lt"/>
              </a:rPr>
              <a:t>Модульный принцип</a:t>
            </a:r>
          </a:p>
          <a:p>
            <a:pPr algn="l" fontAlgn="base"/>
            <a:r>
              <a:rPr lang="ru-RU" sz="2000" dirty="0">
                <a:solidFill>
                  <a:srgbClr val="000000"/>
                </a:solidFill>
                <a:latin typeface="+mn-lt"/>
              </a:rPr>
              <a:t>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n-lt"/>
              </a:rPr>
              <a:t>лиент сам выбирает, какие опции использовать и каким образом их комбинировать.</a:t>
            </a:r>
            <a:br>
              <a:rPr lang="ru-RU" sz="2000" dirty="0">
                <a:latin typeface="+mn-lt"/>
              </a:rPr>
            </a:br>
            <a:endParaRPr lang="ru-RU" sz="20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86A42DE-D2FC-B8BF-ED34-38C74A44466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0274" y="3630400"/>
            <a:ext cx="4802561" cy="1891740"/>
          </a:xfrm>
        </p:spPr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+mn-lt"/>
              </a:rPr>
              <a:t>Кастомизация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solidFill>
                  <a:srgbClr val="000000"/>
                </a:solidFill>
                <a:latin typeface="+mn-lt"/>
              </a:rPr>
              <a:t>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+mn-lt"/>
              </a:rPr>
              <a:t> экосистеме продукты должны быть взаимно совместимыми. </a:t>
            </a:r>
            <a:endParaRPr lang="ru-RU" sz="2000" dirty="0">
              <a:latin typeface="+mn-lt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F1340172-973F-820F-6128-428FCF38348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53226" y="1798112"/>
            <a:ext cx="6138774" cy="1643525"/>
          </a:xfrm>
        </p:spPr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+mn-lt"/>
              </a:rPr>
              <a:t>Многосторонние отношения</a:t>
            </a:r>
            <a:br>
              <a:rPr lang="ru-RU" sz="2000" dirty="0">
                <a:latin typeface="+mn-lt"/>
              </a:rPr>
            </a:br>
            <a:r>
              <a:rPr lang="ru-RU" sz="2000" b="0" i="0" dirty="0">
                <a:solidFill>
                  <a:srgbClr val="000000"/>
                </a:solidFill>
                <a:effectLst/>
                <a:latin typeface="+mn-lt"/>
              </a:rPr>
              <a:t>Участников экосистемы связывают отношения, которые нельзя разложить на совокупность двусторонних взаимодействий. </a:t>
            </a:r>
            <a:endParaRPr lang="ru-RU" sz="2000" dirty="0">
              <a:latin typeface="+mn-lt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5D5E29E-4155-513C-A098-2498FF1EB1CE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75034" y="748507"/>
            <a:ext cx="11753441" cy="745218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GraphikCy"/>
              </a:rPr>
              <a:t>Чем экосистемы отличаются от других бизнес-моделей?</a:t>
            </a:r>
            <a:endParaRPr lang="ru-RU" dirty="0"/>
          </a:p>
        </p:txBody>
      </p:sp>
      <p:sp>
        <p:nvSpPr>
          <p:cNvPr id="2" name="Нижний колонтитул 3">
            <a:extLst>
              <a:ext uri="{FF2B5EF4-FFF2-40B4-BE49-F238E27FC236}">
                <a16:creationId xmlns:a16="http://schemas.microsoft.com/office/drawing/2014/main" id="{0AAE9EF6-6F5B-691D-2A17-55BEBF39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035" y="6336686"/>
            <a:ext cx="3158100" cy="365125"/>
          </a:xfrm>
        </p:spPr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  <p:sp>
        <p:nvSpPr>
          <p:cNvPr id="3" name="Объект 8">
            <a:extLst>
              <a:ext uri="{FF2B5EF4-FFF2-40B4-BE49-F238E27FC236}">
                <a16:creationId xmlns:a16="http://schemas.microsoft.com/office/drawing/2014/main" id="{D5EA9004-9D49-DFB6-4D96-504DB39F8335}"/>
              </a:ext>
            </a:extLst>
          </p:cNvPr>
          <p:cNvSpPr txBox="1">
            <a:spLocks/>
          </p:cNvSpPr>
          <p:nvPr/>
        </p:nvSpPr>
        <p:spPr>
          <a:xfrm>
            <a:off x="5966343" y="3534076"/>
            <a:ext cx="5777345" cy="2491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0313988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tabLst/>
              <a:defRPr sz="11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1pPr>
            <a:lvl2pPr marL="0" indent="0" algn="l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2pPr>
            <a:lvl3pPr marL="0" indent="0" algn="l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3pPr>
            <a:lvl4pPr marL="0" indent="0" algn="l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4pPr>
            <a:lvl5pPr marL="0" indent="0" algn="l" defTabSz="10313988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tabLst/>
              <a:defRPr sz="1100" kern="1200">
                <a:solidFill>
                  <a:srgbClr val="333F48"/>
                </a:solidFill>
                <a:latin typeface="SB Sans Display" panose="020B0503040504020204" pitchFamily="34" charset="0"/>
                <a:ea typeface="SB Sans Display" panose="020B050304050402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i="0" dirty="0">
                <a:solidFill>
                  <a:srgbClr val="FA5F05"/>
                </a:solidFill>
                <a:effectLst/>
                <a:latin typeface="+mn-lt"/>
              </a:rPr>
              <a:t>Координация</a:t>
            </a:r>
            <a:br>
              <a:rPr lang="ru-RU" sz="2000" dirty="0">
                <a:solidFill>
                  <a:srgbClr val="FA5F05"/>
                </a:solidFill>
                <a:latin typeface="+mn-lt"/>
              </a:rPr>
            </a:br>
            <a:r>
              <a:rPr lang="ru-RU" sz="2000" b="0" i="0" dirty="0">
                <a:solidFill>
                  <a:srgbClr val="FA5F05"/>
                </a:solidFill>
                <a:effectLst/>
                <a:latin typeface="+mn-lt"/>
              </a:rPr>
              <a:t>Экосистема — сложный механизм, чтобы пытаться управлять им «сверху вниз» и контролировать все из одной точки. </a:t>
            </a:r>
          </a:p>
          <a:p>
            <a:r>
              <a:rPr lang="ru-RU" sz="2000" b="0" i="0" dirty="0">
                <a:solidFill>
                  <a:srgbClr val="FA5F05"/>
                </a:solidFill>
                <a:effectLst/>
                <a:latin typeface="+mn-lt"/>
              </a:rPr>
              <a:t>Вместо этого здесь используют механизмы координации — прежде всего, через внедрение общих стандартов, правил и процессов.</a:t>
            </a:r>
            <a:br>
              <a:rPr lang="ru-RU" sz="2000" dirty="0">
                <a:solidFill>
                  <a:srgbClr val="FA5F05"/>
                </a:solidFill>
                <a:latin typeface="+mn-lt"/>
              </a:rPr>
            </a:br>
            <a:br>
              <a:rPr lang="ru-RU" sz="2000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2244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25016AB-6CBC-F307-2119-82CA561F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пройти испытательный срок в экосистеме и получить первый бонус?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0478A9B-A717-FFA6-7B06-DD9525B484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204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0DE1406B-04DC-38E4-1C99-BDFBB006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5E23D850-FB3E-4741-E7AA-25D4FFCE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7</a:t>
            </a:fld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F791264-6EE3-8DBB-7D8B-6E98D118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668" y="629760"/>
            <a:ext cx="11292587" cy="4053076"/>
          </a:xfrm>
        </p:spPr>
        <p:txBody>
          <a:bodyPr>
            <a:noAutofit/>
          </a:bodyPr>
          <a:lstStyle/>
          <a:p>
            <a:r>
              <a:rPr lang="ru-RU" sz="5400" dirty="0"/>
              <a:t>Совет </a:t>
            </a:r>
            <a:r>
              <a:rPr lang="en-US" sz="5400" dirty="0"/>
              <a:t>N1</a:t>
            </a:r>
            <a:endParaRPr lang="ru-RU" sz="5400" dirty="0"/>
          </a:p>
          <a:p>
            <a:r>
              <a:rPr lang="ru-RU" sz="5400" dirty="0"/>
              <a:t>Все новости должны быть согласованы с центральным офисом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5694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0DE1406B-04DC-38E4-1C99-BDFBB006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5E23D850-FB3E-4741-E7AA-25D4FFCE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8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D03F4FE-3658-FC0B-0CC2-B89335A7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F791264-6EE3-8DBB-7D8B-6E98D118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2262" y="989980"/>
            <a:ext cx="11587475" cy="3656345"/>
          </a:xfrm>
        </p:spPr>
        <p:txBody>
          <a:bodyPr>
            <a:normAutofit/>
          </a:bodyPr>
          <a:lstStyle/>
          <a:p>
            <a:r>
              <a:rPr lang="ru-RU" sz="5400" dirty="0"/>
              <a:t>Совет </a:t>
            </a:r>
            <a:r>
              <a:rPr lang="en-US" sz="5400" dirty="0"/>
              <a:t>N2</a:t>
            </a:r>
          </a:p>
          <a:p>
            <a:r>
              <a:rPr lang="ru-RU" sz="5400" dirty="0"/>
              <a:t>Коллаборация с коллегами в экосистеме приносит двойной эффект</a:t>
            </a:r>
          </a:p>
        </p:txBody>
      </p:sp>
    </p:spTree>
    <p:extLst>
      <p:ext uri="{BB962C8B-B14F-4D97-AF65-F5344CB8AC3E}">
        <p14:creationId xmlns:p14="http://schemas.microsoft.com/office/powerpoint/2010/main" val="39823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id="{0DE1406B-04DC-38E4-1C99-BDFBB006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Brand Day 2024</a:t>
            </a:r>
            <a:endParaRPr lang="ru-RU" dirty="0"/>
          </a:p>
        </p:txBody>
      </p:sp>
      <p:sp>
        <p:nvSpPr>
          <p:cNvPr id="11" name="Номер слайда 6">
            <a:extLst>
              <a:ext uri="{FF2B5EF4-FFF2-40B4-BE49-F238E27FC236}">
                <a16:creationId xmlns:a16="http://schemas.microsoft.com/office/drawing/2014/main" id="{5E23D850-FB3E-4741-E7AA-25D4FFCE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DFD44-19AE-478A-9DF3-265B7548CDA0}" type="slidenum">
              <a:rPr lang="ru-RU" smtClean="0"/>
              <a:t>9</a:t>
            </a:fld>
            <a:endParaRPr lang="ru-RU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CD03F4FE-3658-FC0B-0CC2-B89335A7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5F791264-6EE3-8DBB-7D8B-6E98D1186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7435" y="1197797"/>
            <a:ext cx="11061002" cy="3656345"/>
          </a:xfrm>
        </p:spPr>
        <p:txBody>
          <a:bodyPr>
            <a:normAutofit/>
          </a:bodyPr>
          <a:lstStyle/>
          <a:p>
            <a:r>
              <a:rPr lang="ru-RU" sz="5400" dirty="0"/>
              <a:t>Совет </a:t>
            </a:r>
            <a:r>
              <a:rPr lang="en-US" sz="5400" dirty="0"/>
              <a:t>N3</a:t>
            </a:r>
          </a:p>
          <a:p>
            <a:r>
              <a:rPr lang="ru-RU" sz="5400" dirty="0"/>
              <a:t>Всегда показывай свой результат сотрудникам своей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275112749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</TotalTime>
  <Words>356</Words>
  <Application>Microsoft Macintosh PowerPoint</Application>
  <PresentationFormat>Широкоэкранный</PresentationFormat>
  <Paragraphs>58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GraphikCy</vt:lpstr>
      <vt:lpstr>SB Sans Display</vt:lpstr>
      <vt:lpstr>SB Sans Display Semibold</vt:lpstr>
      <vt:lpstr>Standard CT Stencil Bold</vt:lpstr>
      <vt:lpstr>Специальное оформление</vt:lpstr>
      <vt:lpstr>PR: Как работать в экосистеме, чтобы тебя не уволили? 😂 3 лайфхака по выполнению любого KPI</vt:lpstr>
      <vt:lpstr>Презентация PowerPoint</vt:lpstr>
      <vt:lpstr>Что такое бизнес-экосистема?  Как в них работать? Как выполнить KPI?</vt:lpstr>
      <vt:lpstr>Brand Day 2024</vt:lpstr>
      <vt:lpstr>Brand Day</vt:lpstr>
      <vt:lpstr>Как пройти испытательный срок в экосистеме и получить первый бонус? </vt:lpstr>
      <vt:lpstr>Презентация PowerPoint</vt:lpstr>
      <vt:lpstr>Презентация PowerPoint</vt:lpstr>
      <vt:lpstr>Презентация PowerPoint</vt:lpstr>
      <vt:lpstr>Какие KPI вы знаете? Кто придумывает и выставляет цели и метрики? </vt:lpstr>
      <vt:lpstr>Brand Day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Asya</dc:creator>
  <cp:lastModifiedBy>Никифоров Павел Иванович</cp:lastModifiedBy>
  <cp:revision>49</cp:revision>
  <dcterms:modified xsi:type="dcterms:W3CDTF">2024-10-04T12:55:19Z</dcterms:modified>
</cp:coreProperties>
</file>