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0" r:id="rId20"/>
    <p:sldId id="292" r:id="rId21"/>
    <p:sldId id="293" r:id="rId22"/>
    <p:sldId id="294" r:id="rId23"/>
    <p:sldId id="281" r:id="rId24"/>
    <p:sldId id="286" r:id="rId25"/>
    <p:sldId id="287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3" r:id="rId34"/>
    <p:sldId id="284" r:id="rId35"/>
    <p:sldId id="285" r:id="rId36"/>
    <p:sldId id="29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30"/>
  </p:normalViewPr>
  <p:slideViewPr>
    <p:cSldViewPr snapToGrid="0">
      <p:cViewPr varScale="1">
        <p:scale>
          <a:sx n="33" d="100"/>
          <a:sy n="33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00" b="0" i="0">
                <a:solidFill>
                  <a:srgbClr val="FF0100"/>
                </a:solidFill>
                <a:latin typeface="AA Bebas Neue"/>
                <a:cs typeface="AA 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bg1"/>
                </a:solidFill>
                <a:latin typeface="Evolventa"/>
                <a:cs typeface="Evolvent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123142" y="13178600"/>
            <a:ext cx="246862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9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ctr">
              <a:defRPr sz="1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>
              <a:buSzTx/>
              <a:buFont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>
              <a:buSzTx/>
              <a:buFont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>
              <a:buSzTx/>
              <a:buFont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>
              <a:buSzTx/>
              <a:buFont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>
              <a:buSzTx/>
              <a:buFont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62" y="12835874"/>
            <a:ext cx="504540" cy="48390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9927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F68A7-4291-724E-B847-E8B55DF35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3F117-F9B4-444F-897C-F6AF7AAB6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4886" y="4595419"/>
            <a:ext cx="9600928" cy="406193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27D64BCD-F24E-594B-A987-DA1175CFEA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6694" y="9325495"/>
            <a:ext cx="14830612" cy="2003625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algn="ctr"/>
            <a:r>
              <a:rPr lang="ru-RU" sz="7200" dirty="0">
                <a:solidFill>
                  <a:srgbClr val="000000"/>
                </a:solidFill>
                <a:latin typeface="Helvetica Neue" panose="02000503000000020004" pitchFamily="2" charset="0"/>
              </a:rPr>
              <a:t>Как использовать </a:t>
            </a:r>
            <a:r>
              <a:rPr lang="en-GB" sz="7200" dirty="0">
                <a:solidFill>
                  <a:srgbClr val="000000"/>
                </a:solidFill>
                <a:latin typeface="Helvetica Neue" panose="02000503000000020004" pitchFamily="2" charset="0"/>
              </a:rPr>
              <a:t>disrupt-</a:t>
            </a:r>
            <a:r>
              <a:rPr lang="ru-RU" sz="7200" dirty="0">
                <a:solidFill>
                  <a:srgbClr val="000000"/>
                </a:solidFill>
                <a:latin typeface="Helvetica Neue" panose="02000503000000020004" pitchFamily="2" charset="0"/>
              </a:rPr>
              <a:t>подход в рекламе и кому он вообще нужен?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B3C6D9-6DA7-2E42-A781-A0419DDD3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9745" y="1535494"/>
            <a:ext cx="6041382" cy="1120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91EC40-6C7E-4C43-8433-FB1B5D835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12137" y="1383991"/>
            <a:ext cx="6772606" cy="12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Для ког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Для кого?</a:t>
            </a:r>
          </a:p>
        </p:txBody>
      </p:sp>
      <p:pic>
        <p:nvPicPr>
          <p:cNvPr id="212" name="Ð ÐµÐºÐ»Ð°Ð¼Ð° Ð¡ÑÐ°ÑÐ¾Ð´Ð²Ð¾ÑÑÐµ .mp4" descr="Ð ÐµÐºÐ»Ð°Ð¼Ð° Ð¡ÑÐ°ÑÐ¾Ð´Ð²Ð¾ÑÑÐµ 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702" y="4161713"/>
            <a:ext cx="11390483" cy="640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ÐÐ°Ð¿Ð° ÐÐ¾Ð¶ÐµÑ .mp4" descr="ÐÐ°Ð¿Ð° ÐÐ¾Ð¶ÐµÑ 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3815" y="4161713"/>
            <a:ext cx="11390483" cy="640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6EF2E903-E15C-DE65-24FC-866957D7A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Для ког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Для кого?</a:t>
            </a:r>
          </a:p>
        </p:txBody>
      </p:sp>
      <p:pic>
        <p:nvPicPr>
          <p:cNvPr id="216" name="ÐÐ¢Ð¡ | SMART | ÐÐ¾Ð´Ð½Ð¸Ð¼Ð¸ Ð³Ð»Ð°Ð·Ð°.mp4" descr="ÐÐ¢Ð¡ | SMART | ÐÐ¾Ð´Ð½Ð¸Ð¼Ð¸ Ð³Ð»Ð°Ð·Ð°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362" y="4232904"/>
            <a:ext cx="11390483" cy="6264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Yota. Ð ÐµÐºÐ»Ð°Ð¼Ð° Yota Ð¿Ð¾ ÑÐµÐ»ÐµÐ²Ð¸Ð·Ð¾ÑÑ.mp4" descr="Yota. Ð ÐµÐºÐ»Ð°Ð¼Ð° Yota Ð¿Ð¾ ÑÐµÐ»ÐµÐ²Ð¸Ð·Ð¾ÑÑ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46757" y="3351305"/>
            <a:ext cx="9811956" cy="8027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965C5D54-2351-B5FA-87C8-06B5EDB7B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59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Главный вопрос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Главный вопрос</a:t>
            </a:r>
          </a:p>
        </p:txBody>
      </p:sp>
      <p:sp>
        <p:nvSpPr>
          <p:cNvPr id="220" name="А НАДО ВООБЩЕ ИЛИ НЕТ?"/>
          <p:cNvSpPr txBox="1"/>
          <p:nvPr/>
        </p:nvSpPr>
        <p:spPr>
          <a:xfrm>
            <a:off x="1206498" y="6081632"/>
            <a:ext cx="21971004" cy="187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spc="-232"/>
            </a:lvl1pPr>
          </a:lstStyle>
          <a:p>
            <a:r>
              <a:t>А НАДО ВООБЩЕ ИЛИ НЕТ?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A2116FEF-C75D-1E39-1465-C4F13AB24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Душнота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Душнота</a:t>
            </a:r>
          </a:p>
        </p:txBody>
      </p:sp>
      <p:sp>
        <p:nvSpPr>
          <p:cNvPr id="223" name="Исследование"/>
          <p:cNvSpPr txBox="1"/>
          <p:nvPr/>
        </p:nvSpPr>
        <p:spPr>
          <a:xfrm>
            <a:off x="1336243" y="7174809"/>
            <a:ext cx="451744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Исследование</a:t>
            </a:r>
          </a:p>
        </p:txBody>
      </p:sp>
      <p:sp>
        <p:nvSpPr>
          <p:cNvPr id="224" name="CVP"/>
          <p:cNvSpPr txBox="1"/>
          <p:nvPr/>
        </p:nvSpPr>
        <p:spPr>
          <a:xfrm>
            <a:off x="10635879" y="7174809"/>
            <a:ext cx="135666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CVP</a:t>
            </a:r>
          </a:p>
        </p:txBody>
      </p:sp>
      <p:sp>
        <p:nvSpPr>
          <p:cNvPr id="225" name="Аудитория"/>
          <p:cNvSpPr txBox="1"/>
          <p:nvPr/>
        </p:nvSpPr>
        <p:spPr>
          <a:xfrm>
            <a:off x="6563047" y="7174809"/>
            <a:ext cx="336346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Аудитория</a:t>
            </a:r>
          </a:p>
        </p:txBody>
      </p:sp>
      <p:sp>
        <p:nvSpPr>
          <p:cNvPr id="226" name="Платформа бренда"/>
          <p:cNvSpPr txBox="1"/>
          <p:nvPr/>
        </p:nvSpPr>
        <p:spPr>
          <a:xfrm>
            <a:off x="12701907" y="7169443"/>
            <a:ext cx="4744317" cy="148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Платформа бренда</a:t>
            </a:r>
          </a:p>
        </p:txBody>
      </p:sp>
      <p:sp>
        <p:nvSpPr>
          <p:cNvPr id="227" name="Как говорим"/>
          <p:cNvSpPr txBox="1"/>
          <p:nvPr/>
        </p:nvSpPr>
        <p:spPr>
          <a:xfrm>
            <a:off x="12701907" y="9135509"/>
            <a:ext cx="276663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Как говорим</a:t>
            </a:r>
          </a:p>
        </p:txBody>
      </p:sp>
      <p:sp>
        <p:nvSpPr>
          <p:cNvPr id="228" name="Коммуникационная стратегия"/>
          <p:cNvSpPr txBox="1"/>
          <p:nvPr/>
        </p:nvSpPr>
        <p:spPr>
          <a:xfrm>
            <a:off x="17498784" y="7169443"/>
            <a:ext cx="6196333" cy="148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Коммуникационная стратегия</a:t>
            </a:r>
          </a:p>
        </p:txBody>
      </p:sp>
      <p:sp>
        <p:nvSpPr>
          <p:cNvPr id="229" name="Где говорим"/>
          <p:cNvSpPr txBox="1"/>
          <p:nvPr/>
        </p:nvSpPr>
        <p:spPr>
          <a:xfrm>
            <a:off x="17523528" y="9135509"/>
            <a:ext cx="274263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Где говорим</a:t>
            </a:r>
          </a:p>
        </p:txBody>
      </p:sp>
      <p:sp>
        <p:nvSpPr>
          <p:cNvPr id="230" name="&gt;"/>
          <p:cNvSpPr txBox="1"/>
          <p:nvPr/>
        </p:nvSpPr>
        <p:spPr>
          <a:xfrm>
            <a:off x="5968335" y="7174809"/>
            <a:ext cx="48006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&gt;</a:t>
            </a:r>
          </a:p>
        </p:txBody>
      </p:sp>
      <p:sp>
        <p:nvSpPr>
          <p:cNvPr id="231" name="&gt;"/>
          <p:cNvSpPr txBox="1"/>
          <p:nvPr/>
        </p:nvSpPr>
        <p:spPr>
          <a:xfrm>
            <a:off x="10041167" y="7174809"/>
            <a:ext cx="48006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&gt;</a:t>
            </a:r>
          </a:p>
        </p:txBody>
      </p:sp>
      <p:sp>
        <p:nvSpPr>
          <p:cNvPr id="232" name="&gt;"/>
          <p:cNvSpPr txBox="1"/>
          <p:nvPr/>
        </p:nvSpPr>
        <p:spPr>
          <a:xfrm>
            <a:off x="12107195" y="7174809"/>
            <a:ext cx="48006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&gt;</a:t>
            </a:r>
          </a:p>
        </p:txBody>
      </p:sp>
      <p:sp>
        <p:nvSpPr>
          <p:cNvPr id="233" name="&gt;"/>
          <p:cNvSpPr txBox="1"/>
          <p:nvPr/>
        </p:nvSpPr>
        <p:spPr>
          <a:xfrm>
            <a:off x="16774738" y="7174809"/>
            <a:ext cx="48006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&gt;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EF8B588D-64E2-C323-F1D9-9522E36F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И самое важное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И самое важное</a:t>
            </a:r>
          </a:p>
        </p:txBody>
      </p:sp>
      <p:sp>
        <p:nvSpPr>
          <p:cNvPr id="236" name="БЮДЖЕТ"/>
          <p:cNvSpPr txBox="1"/>
          <p:nvPr/>
        </p:nvSpPr>
        <p:spPr>
          <a:xfrm>
            <a:off x="1206498" y="6081632"/>
            <a:ext cx="21971004" cy="187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spc="-232"/>
            </a:lvl1pPr>
          </a:lstStyle>
          <a:p>
            <a:r>
              <a:t>БЮДЖЕТ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6496C78E-8D7B-51E8-D318-397C10B31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Окей, врываемся!"/>
          <p:cNvSpPr txBox="1">
            <a:spLocks noGrp="1"/>
          </p:cNvSpPr>
          <p:nvPr>
            <p:ph type="ctrTitle"/>
          </p:nvPr>
        </p:nvSpPr>
        <p:spPr>
          <a:xfrm>
            <a:off x="1206496" y="1236655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Окей, врываемся!</a:t>
            </a:r>
          </a:p>
        </p:txBody>
      </p:sp>
      <p:sp>
        <p:nvSpPr>
          <p:cNvPr id="239" name="Но что делать?"/>
          <p:cNvSpPr txBox="1"/>
          <p:nvPr/>
        </p:nvSpPr>
        <p:spPr>
          <a:xfrm>
            <a:off x="1206498" y="6128345"/>
            <a:ext cx="21971004" cy="187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spc="-232"/>
            </a:lvl1pPr>
          </a:lstStyle>
          <a:p>
            <a:r>
              <a:t>Но что делать?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2D54DAB3-5CB8-E34B-4ADE-F24A980A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shot 2024-02-26 at 13.54.09.png" descr="Screenshot 2024-02-26 at 13.54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426" y="3208813"/>
            <a:ext cx="17529212" cy="1058179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Определяем догматы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Определяем догматы</a:t>
            </a:r>
          </a:p>
        </p:txBody>
      </p:sp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E340D248-D5F2-6866-D2AE-E917DC7A0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Liquid Death Electrolyte Death Dust - Available on Amazon.mp4" descr="Liquid Death Electrolyte Death Dust - Available on Amaz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0959" y="429719"/>
            <a:ext cx="17142082" cy="12856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9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Tom Seguraâs Recycling Glory Hole by Liquid Death.mp4" descr="Tom Seguraâs Recycling Glory Hole by Liquid Deat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68" y="865050"/>
            <a:ext cx="21308264" cy="1198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Определяем догматы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Определяем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догматы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D6DF0A14-733C-A78C-9628-95C68947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9FF46-FAD0-2447-6654-2D4C9C38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39" y="3317227"/>
            <a:ext cx="17307560" cy="106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499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Когда креатив эффективный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креатив</a:t>
            </a:r>
            <a:r>
              <a:rPr dirty="0"/>
              <a:t> </a:t>
            </a:r>
            <a:r>
              <a:rPr dirty="0" err="1"/>
              <a:t>эффективный</a:t>
            </a:r>
            <a:r>
              <a:rPr dirty="0"/>
              <a:t>?</a:t>
            </a:r>
          </a:p>
        </p:txBody>
      </p:sp>
      <p:pic>
        <p:nvPicPr>
          <p:cNvPr id="3" name="Рисунок 9">
            <a:extLst>
              <a:ext uri="{FF2B5EF4-FFF2-40B4-BE49-F238E27FC236}">
                <a16:creationId xmlns:a16="http://schemas.microsoft.com/office/drawing/2014/main" id="{8B400D74-CBFA-1C72-9D32-9A6EE644D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2022-04-11 15:41:27.jpg" descr="IMAGE 2022-04-11 15:41: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2321" y="-3102389"/>
            <a:ext cx="42489588" cy="28319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 2022-04-11 15:41:29.jpg" descr="IMAGE 2022-04-11 15:41: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2320" y="-176316"/>
            <a:ext cx="36799092" cy="24526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 2022-04-11 15:41:34.jpg" descr="IMAGE 2022-04-11 15:41: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692" y="-208160"/>
            <a:ext cx="25021217" cy="16676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 2022-04-11 15:41:36.jpg" descr="IMAGE 2022-04-11 15:41: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27" y="-2"/>
            <a:ext cx="20579148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G_8349.PNG" descr="IMG_83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271" y="1828669"/>
            <a:ext cx="4647961" cy="10058662"/>
          </a:xfrm>
          <a:prstGeom prst="rect">
            <a:avLst/>
          </a:prstGeom>
          <a:ln w="12700">
            <a:miter lim="400000"/>
          </a:ln>
          <a:effectLst>
            <a:outerShdw blurRad="584200" dist="533400" dir="2700000" rotWithShape="0">
              <a:srgbClr val="333333">
                <a:alpha val="19638"/>
              </a:srgbClr>
            </a:outerShdw>
          </a:effectLst>
        </p:spPr>
      </p:pic>
      <p:pic>
        <p:nvPicPr>
          <p:cNvPr id="358" name="IMG_8350.PNG" descr="IMG_83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38" y="1828669"/>
            <a:ext cx="4647962" cy="10058662"/>
          </a:xfrm>
          <a:prstGeom prst="rect">
            <a:avLst/>
          </a:prstGeom>
          <a:ln w="12700">
            <a:miter lim="400000"/>
          </a:ln>
          <a:effectLst>
            <a:outerShdw blurRad="584200" dist="533400" dir="2700000" rotWithShape="0">
              <a:srgbClr val="333333">
                <a:alpha val="19638"/>
              </a:srgbClr>
            </a:outerShdw>
          </a:effectLst>
        </p:spPr>
      </p:pic>
      <p:pic>
        <p:nvPicPr>
          <p:cNvPr id="359" name="IMG_8352.PNG" descr="IMG_83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806" y="1828669"/>
            <a:ext cx="4647962" cy="10058662"/>
          </a:xfrm>
          <a:prstGeom prst="rect">
            <a:avLst/>
          </a:prstGeom>
          <a:ln w="12700">
            <a:miter lim="400000"/>
          </a:ln>
          <a:effectLst>
            <a:outerShdw blurRad="584200" dist="533400" dir="2700000" rotWithShape="0">
              <a:srgbClr val="333333">
                <a:alpha val="19638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8087A2-2F74-0ED6-D5DF-3FC44D7FC0B8}"/>
              </a:ext>
            </a:extLst>
          </p:cNvPr>
          <p:cNvSpPr/>
          <p:nvPr/>
        </p:nvSpPr>
        <p:spPr>
          <a:xfrm>
            <a:off x="-441960" y="0"/>
            <a:ext cx="24825960" cy="1424178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6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651" y="3004455"/>
            <a:ext cx="6492732" cy="8453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icture 8" descr="Picture 8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Lorem ipsum…"/>
          <p:cNvSpPr txBox="1"/>
          <p:nvPr/>
        </p:nvSpPr>
        <p:spPr>
          <a:xfrm>
            <a:off x="1746882" y="757084"/>
            <a:ext cx="2037710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2438337">
              <a:tabLst>
                <a:tab pos="4381500" algn="l"/>
              </a:tabLst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Подкаст</a:t>
            </a:r>
            <a:r>
              <a:rPr dirty="0"/>
              <a:t> «</a:t>
            </a:r>
            <a:r>
              <a:rPr dirty="0" err="1"/>
              <a:t>Почему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еще</a:t>
            </a:r>
            <a:r>
              <a:rPr dirty="0"/>
              <a:t> </a:t>
            </a:r>
            <a:r>
              <a:rPr dirty="0" err="1"/>
              <a:t>живы</a:t>
            </a:r>
            <a:r>
              <a:rPr dirty="0"/>
              <a:t>» </a:t>
            </a:r>
          </a:p>
        </p:txBody>
      </p:sp>
      <p:sp>
        <p:nvSpPr>
          <p:cNvPr id="364" name="MAU: ~1,01 миллиона пользователей…"/>
          <p:cNvSpPr txBox="1"/>
          <p:nvPr/>
        </p:nvSpPr>
        <p:spPr>
          <a:xfrm>
            <a:off x="1746882" y="2819710"/>
            <a:ext cx="11564584" cy="912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2438337">
              <a:spcBef>
                <a:spcPts val="1600"/>
              </a:spcBef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Образовательный</a:t>
            </a:r>
            <a:r>
              <a:rPr sz="2400" dirty="0"/>
              <a:t> </a:t>
            </a:r>
            <a:r>
              <a:rPr sz="2400" dirty="0" err="1"/>
              <a:t>подкаст</a:t>
            </a:r>
            <a:r>
              <a:rPr sz="2400" dirty="0"/>
              <a:t> </a:t>
            </a:r>
            <a:r>
              <a:rPr sz="2400" dirty="0" err="1"/>
              <a:t>совместно</a:t>
            </a:r>
            <a:r>
              <a:rPr sz="2400" dirty="0"/>
              <a:t> </a:t>
            </a:r>
            <a:r>
              <a:rPr sz="2400" dirty="0" err="1"/>
              <a:t>со</a:t>
            </a:r>
            <a:r>
              <a:rPr sz="2400" dirty="0"/>
              <a:t> </a:t>
            </a:r>
            <a:r>
              <a:rPr sz="2400" dirty="0" err="1"/>
              <a:t>студией</a:t>
            </a:r>
            <a:r>
              <a:rPr sz="2400" dirty="0"/>
              <a:t> </a:t>
            </a:r>
            <a:r>
              <a:rPr sz="2400" dirty="0" err="1"/>
              <a:t>Либо</a:t>
            </a:r>
            <a:r>
              <a:rPr sz="2400" dirty="0"/>
              <a:t>/</a:t>
            </a:r>
            <a:r>
              <a:rPr sz="2400" dirty="0" err="1"/>
              <a:t>Либо</a:t>
            </a:r>
            <a:r>
              <a:rPr sz="2400" dirty="0"/>
              <a:t>, </a:t>
            </a:r>
            <a:r>
              <a:rPr sz="2400" dirty="0" err="1"/>
              <a:t>в</a:t>
            </a:r>
            <a:r>
              <a:rPr sz="2400" dirty="0"/>
              <a:t> </a:t>
            </a:r>
            <a:r>
              <a:rPr sz="2400" dirty="0" err="1"/>
              <a:t>каждом</a:t>
            </a:r>
            <a:r>
              <a:rPr sz="2400" dirty="0"/>
              <a:t> </a:t>
            </a:r>
            <a:r>
              <a:rPr sz="2400" dirty="0" err="1"/>
              <a:t>выпуске</a:t>
            </a:r>
            <a:r>
              <a:rPr sz="2400" dirty="0"/>
              <a:t> </a:t>
            </a:r>
            <a:r>
              <a:rPr sz="2400" dirty="0" err="1"/>
              <a:t>рассказываем</a:t>
            </a:r>
            <a:r>
              <a:rPr sz="2400" dirty="0"/>
              <a:t> </a:t>
            </a:r>
            <a:r>
              <a:rPr sz="2400" dirty="0" err="1"/>
              <a:t>об</a:t>
            </a:r>
            <a:r>
              <a:rPr sz="2400" dirty="0"/>
              <a:t> </a:t>
            </a:r>
            <a:r>
              <a:rPr sz="2400" dirty="0" err="1"/>
              <a:t>истории</a:t>
            </a:r>
            <a:r>
              <a:rPr sz="2400" dirty="0"/>
              <a:t> </a:t>
            </a:r>
            <a:r>
              <a:rPr sz="2400" dirty="0" err="1"/>
              <a:t>изобретений</a:t>
            </a:r>
            <a:r>
              <a:rPr sz="2400" dirty="0"/>
              <a:t> </a:t>
            </a:r>
            <a:r>
              <a:rPr sz="2400" dirty="0" err="1"/>
              <a:t>лекарств</a:t>
            </a:r>
            <a:r>
              <a:rPr sz="2400" dirty="0"/>
              <a:t> </a:t>
            </a:r>
            <a:r>
              <a:rPr sz="2400" dirty="0" err="1"/>
              <a:t>и</a:t>
            </a:r>
            <a:r>
              <a:rPr sz="2400" dirty="0"/>
              <a:t> </a:t>
            </a:r>
            <a:r>
              <a:rPr sz="2400" dirty="0" err="1"/>
              <a:t>методов</a:t>
            </a:r>
            <a:r>
              <a:rPr sz="2400" dirty="0"/>
              <a:t> </a:t>
            </a:r>
            <a:r>
              <a:rPr sz="2400" dirty="0" err="1"/>
              <a:t>лечений</a:t>
            </a:r>
            <a:r>
              <a:rPr sz="2400" dirty="0"/>
              <a:t>. </a:t>
            </a:r>
          </a:p>
          <a:p>
            <a:pPr marL="457200" indent="-457200" algn="l" defTabSz="2438337">
              <a:buSzPct val="100000"/>
              <a:buFont typeface="Arial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Ведущий</a:t>
            </a:r>
            <a:r>
              <a:rPr sz="2400" dirty="0"/>
              <a:t> — </a:t>
            </a:r>
            <a:r>
              <a:rPr sz="2400" dirty="0" err="1"/>
              <a:t>Федор</a:t>
            </a:r>
            <a:r>
              <a:rPr sz="2400" dirty="0"/>
              <a:t> </a:t>
            </a:r>
            <a:r>
              <a:rPr sz="2400" dirty="0" err="1"/>
              <a:t>Катасонов</a:t>
            </a:r>
            <a:r>
              <a:rPr sz="2400" dirty="0"/>
              <a:t>, </a:t>
            </a:r>
            <a:r>
              <a:rPr sz="2400" dirty="0" err="1"/>
              <a:t>врач-педиатр</a:t>
            </a:r>
            <a:r>
              <a:rPr sz="2400" dirty="0"/>
              <a:t> </a:t>
            </a:r>
            <a:r>
              <a:rPr sz="2400" dirty="0" err="1"/>
              <a:t>и</a:t>
            </a:r>
            <a:r>
              <a:rPr sz="2400" dirty="0"/>
              <a:t> </a:t>
            </a:r>
            <a:r>
              <a:rPr sz="2400" dirty="0" err="1"/>
              <a:t>автор</a:t>
            </a:r>
            <a:r>
              <a:rPr sz="2400" dirty="0"/>
              <a:t> </a:t>
            </a:r>
            <a:r>
              <a:rPr sz="2400" dirty="0" err="1"/>
              <a:t>телеграм</a:t>
            </a:r>
            <a:r>
              <a:rPr sz="2400" dirty="0"/>
              <a:t>-</a:t>
            </a:r>
            <a:br>
              <a:rPr sz="2400" dirty="0"/>
            </a:br>
            <a:r>
              <a:rPr sz="2400" dirty="0" err="1"/>
              <a:t>канала</a:t>
            </a:r>
            <a:r>
              <a:rPr sz="2400" dirty="0"/>
              <a:t> «</a:t>
            </a:r>
            <a:r>
              <a:rPr sz="2400" dirty="0" err="1"/>
              <a:t>Федиатрия</a:t>
            </a:r>
            <a:r>
              <a:rPr sz="2400" dirty="0"/>
              <a:t>». </a:t>
            </a:r>
            <a:r>
              <a:rPr sz="2400" dirty="0" err="1"/>
              <a:t>В</a:t>
            </a:r>
            <a:r>
              <a:rPr sz="2400" dirty="0"/>
              <a:t> </a:t>
            </a:r>
            <a:r>
              <a:rPr sz="2400" dirty="0" err="1"/>
              <a:t>каждом</a:t>
            </a:r>
            <a:r>
              <a:rPr sz="2400" dirty="0"/>
              <a:t> </a:t>
            </a:r>
            <a:r>
              <a:rPr sz="2400" dirty="0" err="1"/>
              <a:t>выпуске</a:t>
            </a:r>
            <a:r>
              <a:rPr sz="2400" dirty="0"/>
              <a:t> </a:t>
            </a:r>
            <a:r>
              <a:rPr sz="2400" dirty="0" err="1"/>
              <a:t>сюжеты</a:t>
            </a:r>
            <a:r>
              <a:rPr sz="2400" dirty="0"/>
              <a:t> </a:t>
            </a:r>
            <a:r>
              <a:rPr sz="2400" dirty="0" err="1"/>
              <a:t>комментируют</a:t>
            </a:r>
            <a:r>
              <a:rPr sz="2400" dirty="0"/>
              <a:t> </a:t>
            </a:r>
            <a:r>
              <a:rPr sz="2400" dirty="0" err="1"/>
              <a:t>врачи</a:t>
            </a:r>
            <a:r>
              <a:rPr sz="2400" dirty="0"/>
              <a:t>, </a:t>
            </a:r>
            <a:r>
              <a:rPr sz="2400" dirty="0" err="1"/>
              <a:t>ученые</a:t>
            </a:r>
            <a:r>
              <a:rPr sz="2400" dirty="0"/>
              <a:t> </a:t>
            </a:r>
            <a:r>
              <a:rPr sz="2400" dirty="0" err="1"/>
              <a:t>и</a:t>
            </a:r>
            <a:r>
              <a:rPr sz="2400" dirty="0"/>
              <a:t> </a:t>
            </a:r>
            <a:r>
              <a:rPr sz="2400" dirty="0" err="1"/>
              <a:t>другие</a:t>
            </a:r>
            <a:r>
              <a:rPr sz="2400" dirty="0"/>
              <a:t> </a:t>
            </a:r>
            <a:r>
              <a:rPr sz="2400" dirty="0" err="1"/>
              <a:t>приглашенные</a:t>
            </a:r>
            <a:r>
              <a:rPr sz="2400" dirty="0"/>
              <a:t> </a:t>
            </a:r>
            <a:r>
              <a:rPr sz="2400" dirty="0" err="1"/>
              <a:t>эксперты</a:t>
            </a:r>
            <a:r>
              <a:rPr sz="2400" dirty="0"/>
              <a:t>.</a:t>
            </a:r>
            <a:br>
              <a:rPr sz="2400" dirty="0"/>
            </a:br>
            <a:endParaRPr sz="2400" dirty="0"/>
          </a:p>
          <a:p>
            <a:pPr marL="457200" indent="-457200" algn="l" defTabSz="2438337">
              <a:buSzPct val="100000"/>
              <a:buFont typeface="Arial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/>
              <a:t>75% </a:t>
            </a:r>
            <a:r>
              <a:rPr sz="2400" dirty="0" err="1"/>
              <a:t>пользователей</a:t>
            </a:r>
            <a:r>
              <a:rPr sz="2400" dirty="0"/>
              <a:t> </a:t>
            </a:r>
            <a:r>
              <a:rPr sz="2400" dirty="0" err="1"/>
              <a:t>дослушивают</a:t>
            </a:r>
            <a:r>
              <a:rPr sz="2400" dirty="0"/>
              <a:t> </a:t>
            </a:r>
            <a:r>
              <a:rPr sz="2400" dirty="0" err="1"/>
              <a:t>до</a:t>
            </a:r>
            <a:r>
              <a:rPr sz="2400" dirty="0"/>
              <a:t> </a:t>
            </a:r>
            <a:r>
              <a:rPr sz="2400" dirty="0" err="1"/>
              <a:t>конца</a:t>
            </a:r>
            <a:endParaRPr sz="2400" dirty="0"/>
          </a:p>
          <a:p>
            <a:pPr marL="457200" indent="-457200" algn="l" defTabSz="2438337">
              <a:buSzPct val="100000"/>
              <a:buFont typeface="Arial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Лидирует</a:t>
            </a:r>
            <a:r>
              <a:rPr sz="2400" dirty="0"/>
              <a:t> </a:t>
            </a:r>
            <a:r>
              <a:rPr sz="2400" dirty="0" err="1"/>
              <a:t>в</a:t>
            </a:r>
            <a:r>
              <a:rPr sz="2400" dirty="0"/>
              <a:t> </a:t>
            </a:r>
            <a:r>
              <a:rPr sz="2400" dirty="0" err="1"/>
              <a:t>рейтингах</a:t>
            </a:r>
            <a:r>
              <a:rPr sz="2400" dirty="0"/>
              <a:t> </a:t>
            </a:r>
            <a:r>
              <a:rPr sz="2400" dirty="0" err="1"/>
              <a:t>подкастов</a:t>
            </a:r>
            <a:r>
              <a:rPr sz="2400" dirty="0"/>
              <a:t> </a:t>
            </a:r>
            <a:r>
              <a:rPr sz="2400" dirty="0" err="1"/>
              <a:t>на</a:t>
            </a:r>
            <a:r>
              <a:rPr sz="2400" dirty="0"/>
              <a:t> Apple Podcasts, </a:t>
            </a:r>
            <a:br>
              <a:rPr sz="2400" dirty="0"/>
            </a:br>
            <a:r>
              <a:rPr sz="2400" dirty="0" err="1"/>
              <a:t>Castbox</a:t>
            </a:r>
            <a:r>
              <a:rPr sz="2400" dirty="0"/>
              <a:t> </a:t>
            </a:r>
            <a:r>
              <a:rPr sz="2400" dirty="0" err="1"/>
              <a:t>и</a:t>
            </a:r>
            <a:r>
              <a:rPr sz="2400" dirty="0"/>
              <a:t> </a:t>
            </a:r>
            <a:r>
              <a:rPr sz="2400" dirty="0" err="1"/>
              <a:t>других</a:t>
            </a:r>
            <a:r>
              <a:rPr sz="2400" dirty="0"/>
              <a:t> </a:t>
            </a:r>
            <a:r>
              <a:rPr sz="2400" dirty="0" err="1"/>
              <a:t>платформах</a:t>
            </a:r>
            <a:endParaRPr sz="2400" dirty="0"/>
          </a:p>
          <a:p>
            <a:pPr marL="457200" indent="-457200" algn="l" defTabSz="2438337">
              <a:buSzPct val="100000"/>
              <a:buFont typeface="Arial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Средняя</a:t>
            </a:r>
            <a:r>
              <a:rPr sz="2400" dirty="0"/>
              <a:t> </a:t>
            </a:r>
            <a:r>
              <a:rPr sz="2400" dirty="0" err="1"/>
              <a:t>оценка</a:t>
            </a:r>
            <a:r>
              <a:rPr sz="2400" dirty="0"/>
              <a:t> </a:t>
            </a:r>
            <a:r>
              <a:rPr sz="2400" dirty="0" err="1"/>
              <a:t>в</a:t>
            </a:r>
            <a:r>
              <a:rPr sz="2400" dirty="0"/>
              <a:t> Apple Podcasts — 4,9</a:t>
            </a:r>
          </a:p>
          <a:p>
            <a:pPr algn="l" defTabSz="2438337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br>
              <a:rPr sz="2400" dirty="0"/>
            </a:br>
            <a:r>
              <a:rPr sz="2400" dirty="0" err="1"/>
              <a:t>Периодичность</a:t>
            </a:r>
            <a:r>
              <a:rPr sz="2400" dirty="0"/>
              <a:t>: </a:t>
            </a:r>
            <a:r>
              <a:rPr sz="2400" dirty="0" err="1"/>
              <a:t>выходит</a:t>
            </a:r>
            <a:r>
              <a:rPr sz="2400" dirty="0"/>
              <a:t> </a:t>
            </a:r>
            <a:r>
              <a:rPr sz="2400" dirty="0" err="1"/>
              <a:t>два</a:t>
            </a:r>
            <a:r>
              <a:rPr sz="2400" dirty="0"/>
              <a:t> </a:t>
            </a:r>
            <a:r>
              <a:rPr sz="2400" dirty="0" err="1"/>
              <a:t>раза</a:t>
            </a:r>
            <a:r>
              <a:rPr sz="2400" dirty="0"/>
              <a:t> </a:t>
            </a:r>
            <a:r>
              <a:rPr sz="2400" dirty="0" err="1"/>
              <a:t>в</a:t>
            </a:r>
            <a:r>
              <a:rPr sz="2400" dirty="0"/>
              <a:t> </a:t>
            </a:r>
            <a:r>
              <a:rPr sz="2400" dirty="0" err="1"/>
              <a:t>месяц</a:t>
            </a:r>
            <a:r>
              <a:rPr sz="2400" dirty="0"/>
              <a:t> </a:t>
            </a:r>
            <a:r>
              <a:rPr sz="2400" dirty="0" err="1"/>
              <a:t>по</a:t>
            </a:r>
            <a:r>
              <a:rPr sz="2400" dirty="0"/>
              <a:t> </a:t>
            </a:r>
            <a:r>
              <a:rPr sz="2400" dirty="0" err="1"/>
              <a:t>средам</a:t>
            </a:r>
            <a:endParaRPr sz="2400" dirty="0"/>
          </a:p>
          <a:p>
            <a:pPr algn="l" defTabSz="2438337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Длина</a:t>
            </a:r>
            <a:r>
              <a:rPr sz="2400" dirty="0"/>
              <a:t> </a:t>
            </a:r>
            <a:r>
              <a:rPr sz="2400" dirty="0" err="1"/>
              <a:t>выпуска</a:t>
            </a:r>
            <a:r>
              <a:rPr sz="2400" dirty="0"/>
              <a:t>: 30 </a:t>
            </a:r>
            <a:r>
              <a:rPr sz="2400" dirty="0" err="1"/>
              <a:t>минут</a:t>
            </a:r>
            <a:endParaRPr sz="2400" dirty="0"/>
          </a:p>
          <a:p>
            <a:pPr algn="l" defTabSz="2438337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 err="1"/>
              <a:t>Статистика</a:t>
            </a:r>
            <a:r>
              <a:rPr sz="2400" dirty="0"/>
              <a:t>: 1 000 000 </a:t>
            </a:r>
            <a:r>
              <a:rPr sz="2400" dirty="0" err="1"/>
              <a:t>прослушиваний</a:t>
            </a:r>
            <a:r>
              <a:rPr sz="2400" dirty="0"/>
              <a:t> — </a:t>
            </a:r>
            <a:r>
              <a:rPr sz="2400" dirty="0" err="1"/>
              <a:t>топ</a:t>
            </a:r>
            <a:r>
              <a:rPr sz="2400" dirty="0"/>
              <a:t> </a:t>
            </a:r>
            <a:r>
              <a:rPr sz="2400" dirty="0" err="1"/>
              <a:t>по</a:t>
            </a:r>
            <a:r>
              <a:rPr sz="2400" dirty="0"/>
              <a:t> </a:t>
            </a:r>
            <a:r>
              <a:rPr sz="2400" dirty="0" err="1"/>
              <a:t>рынку</a:t>
            </a:r>
            <a:r>
              <a:rPr sz="2400" dirty="0"/>
              <a:t> </a:t>
            </a:r>
            <a:r>
              <a:rPr sz="2400" dirty="0" err="1"/>
              <a:t>коммерческих</a:t>
            </a:r>
            <a:r>
              <a:rPr sz="2400" dirty="0"/>
              <a:t> </a:t>
            </a:r>
            <a:r>
              <a:rPr sz="2400" dirty="0" err="1"/>
              <a:t>подкастов</a:t>
            </a:r>
            <a:r>
              <a:rPr sz="2400" dirty="0"/>
              <a:t> </a:t>
            </a:r>
            <a:r>
              <a:rPr sz="2400" dirty="0" err="1"/>
              <a:t>в</a:t>
            </a:r>
            <a:r>
              <a:rPr sz="2400" dirty="0"/>
              <a:t> РФ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Определяем догматы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Определяем догматы</a:t>
            </a:r>
          </a:p>
        </p:txBody>
      </p:sp>
      <p:pic>
        <p:nvPicPr>
          <p:cNvPr id="249" name="Screenshot 2024-02-26 at 13.56.42.png" descr="Screenshot 2024-02-26 at 13.5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81" y="3851163"/>
            <a:ext cx="24963741" cy="8254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Ford Ka Commercial - Evil Twin - Cat.mp4" descr="Ford Ka Commercial - Evil Twin - Ca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6628" y="906471"/>
            <a:ext cx="15870744" cy="1190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Скучн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Скучно?</a:t>
            </a:r>
          </a:p>
        </p:txBody>
      </p:sp>
      <p:pic>
        <p:nvPicPr>
          <p:cNvPr id="254" name="Ð ÐµÐºÐ»Ð°Ð¼Ð° ÐÐºÑÑÐ½Ð¾ â Ð¸ ÑÐ¾ÑÐºÐ° | ÐÐ°Ð·Ð²Ð°Ð½Ð¸Ðµ Ð¼ÐµÐ½ÑÐµÑÑÑ, Ð»ÑÐ±Ð¾Ð²Ñ Ð¾ÑÑÐ°ÑÑÑÑ | Ð ÐµÐºÐ»Ð°Ð¼Ð° 2022.mp4" descr="Ð ÐµÐºÐ»Ð°Ð¼Ð° ÐÐºÑÑÐ½Ð¾ â Ð¸ ÑÐ¾ÑÐºÐ° | ÐÐ°Ð·Ð²Ð°Ð½Ð¸Ðµ Ð¼ÐµÐ½ÑÐµÑÑÑ, Ð»ÑÐ±Ð¾Ð²Ñ Ð¾ÑÑÐ°ÑÑÑÑ | Ð ÐµÐºÐ»Ð°Ð¼Ð° 202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287" y="3695652"/>
            <a:ext cx="15835426" cy="8907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Кринжово, но заметно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Кринжово, но заметно</a:t>
            </a:r>
          </a:p>
        </p:txBody>
      </p:sp>
      <p:pic>
        <p:nvPicPr>
          <p:cNvPr id="257" name="IMG_8074.MP4" descr="IMG_807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0" y="3577365"/>
            <a:ext cx="16256000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9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Когда креатив эффективный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Когда креатив эффективный?</a:t>
            </a:r>
          </a:p>
        </p:txBody>
      </p:sp>
      <p:sp>
        <p:nvSpPr>
          <p:cNvPr id="184" name="Eye"/>
          <p:cNvSpPr/>
          <p:nvPr/>
        </p:nvSpPr>
        <p:spPr>
          <a:xfrm>
            <a:off x="3771538" y="6155511"/>
            <a:ext cx="2694594" cy="1404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707" y="0"/>
                  <a:pt x="2918" y="3569"/>
                  <a:pt x="407" y="9790"/>
                </a:cubicBezTo>
                <a:lnTo>
                  <a:pt x="0" y="10800"/>
                </a:lnTo>
                <a:lnTo>
                  <a:pt x="407" y="11810"/>
                </a:lnTo>
                <a:cubicBezTo>
                  <a:pt x="2918" y="18032"/>
                  <a:pt x="6707" y="21600"/>
                  <a:pt x="10800" y="21600"/>
                </a:cubicBezTo>
                <a:cubicBezTo>
                  <a:pt x="14893" y="21600"/>
                  <a:pt x="18680" y="18032"/>
                  <a:pt x="21192" y="11810"/>
                </a:cubicBezTo>
                <a:lnTo>
                  <a:pt x="21600" y="10800"/>
                </a:lnTo>
                <a:lnTo>
                  <a:pt x="21192" y="9790"/>
                </a:lnTo>
                <a:cubicBezTo>
                  <a:pt x="18680" y="3569"/>
                  <a:pt x="14893" y="0"/>
                  <a:pt x="10800" y="0"/>
                </a:cubicBezTo>
                <a:close/>
                <a:moveTo>
                  <a:pt x="8667" y="3677"/>
                </a:moveTo>
                <a:cubicBezTo>
                  <a:pt x="7382" y="5094"/>
                  <a:pt x="6517" y="7753"/>
                  <a:pt x="6517" y="10800"/>
                </a:cubicBezTo>
                <a:cubicBezTo>
                  <a:pt x="6517" y="13847"/>
                  <a:pt x="7382" y="16502"/>
                  <a:pt x="8667" y="17920"/>
                </a:cubicBezTo>
                <a:cubicBezTo>
                  <a:pt x="6166" y="17019"/>
                  <a:pt x="3899" y="14543"/>
                  <a:pt x="2199" y="10800"/>
                </a:cubicBezTo>
                <a:cubicBezTo>
                  <a:pt x="3899" y="7057"/>
                  <a:pt x="6166" y="4577"/>
                  <a:pt x="8667" y="3677"/>
                </a:cubicBezTo>
                <a:close/>
                <a:moveTo>
                  <a:pt x="12931" y="3677"/>
                </a:moveTo>
                <a:cubicBezTo>
                  <a:pt x="15432" y="4577"/>
                  <a:pt x="17699" y="7057"/>
                  <a:pt x="19400" y="10800"/>
                </a:cubicBezTo>
                <a:cubicBezTo>
                  <a:pt x="17699" y="14543"/>
                  <a:pt x="15432" y="17019"/>
                  <a:pt x="12931" y="17920"/>
                </a:cubicBezTo>
                <a:cubicBezTo>
                  <a:pt x="14216" y="16502"/>
                  <a:pt x="15081" y="13847"/>
                  <a:pt x="15081" y="10800"/>
                </a:cubicBezTo>
                <a:cubicBezTo>
                  <a:pt x="15081" y="7753"/>
                  <a:pt x="14216" y="5094"/>
                  <a:pt x="12931" y="3677"/>
                </a:cubicBezTo>
                <a:close/>
                <a:moveTo>
                  <a:pt x="12219" y="6169"/>
                </a:moveTo>
                <a:cubicBezTo>
                  <a:pt x="12805" y="6169"/>
                  <a:pt x="13279" y="7078"/>
                  <a:pt x="13279" y="8201"/>
                </a:cubicBezTo>
                <a:cubicBezTo>
                  <a:pt x="13279" y="9324"/>
                  <a:pt x="12805" y="10234"/>
                  <a:pt x="12219" y="10234"/>
                </a:cubicBezTo>
                <a:cubicBezTo>
                  <a:pt x="11634" y="10234"/>
                  <a:pt x="11159" y="9324"/>
                  <a:pt x="11159" y="8201"/>
                </a:cubicBezTo>
                <a:cubicBezTo>
                  <a:pt x="11159" y="7078"/>
                  <a:pt x="11634" y="6169"/>
                  <a:pt x="12219" y="61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" name="Заметный"/>
          <p:cNvSpPr txBox="1"/>
          <p:nvPr/>
        </p:nvSpPr>
        <p:spPr>
          <a:xfrm>
            <a:off x="3625162" y="8415715"/>
            <a:ext cx="298734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Заметный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7D69BC2C-EB5C-440D-A1DC-038C2643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А еще можно так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А еще можно так</a:t>
            </a:r>
          </a:p>
        </p:txBody>
      </p:sp>
      <p:pic>
        <p:nvPicPr>
          <p:cNvPr id="260" name="ÐÐ°Ðº BURGER KING Ð·Ð°ÑÑÐ¾Ð»Ð»Ð¸Ð» ÐÐÐÐÐ£Ð ÐÐÐ¢ÐÐ-2.mp4" descr="ÐÐ°Ðº BURGER KING Ð·Ð°ÑÑÐ¾Ð»Ð»Ð¸Ð» ÐÐÐÐÐ£Ð ÐÐÐ¢ÐÐ-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7088" y="0"/>
            <a:ext cx="771525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F1DF2952-1C83-6DA7-CBA8-59891E1F9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3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Или так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Или так</a:t>
            </a:r>
          </a:p>
        </p:txBody>
      </p:sp>
      <p:pic>
        <p:nvPicPr>
          <p:cNvPr id="263" name="Screenshot 2024-02-05 at 15.50.24.png" descr="Screenshot 2024-02-05 at 15.5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614" y="452022"/>
            <a:ext cx="5701343" cy="9904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reenshot 2024-02-05 at 15.50.48.png" descr="Screenshot 2024-02-05 at 15.50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458" y="835863"/>
            <a:ext cx="7773736" cy="850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reenshot 2024-02-05 at 15.51.14.png" descr="Screenshot 2024-02-05 at 15.51.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998" y="7109074"/>
            <a:ext cx="5695980" cy="593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1FF08688-0D09-FC63-9A2A-87943900B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  <p:pic>
        <p:nvPicPr>
          <p:cNvPr id="3" name="Screenshot 2024-06-19 at 19.30.48.png" descr="Screenshot 2024-06-19 at 19.30.48.png">
            <a:extLst>
              <a:ext uri="{FF2B5EF4-FFF2-40B4-BE49-F238E27FC236}">
                <a16:creationId xmlns:a16="http://schemas.microsoft.com/office/drawing/2014/main" id="{3AA852AA-7792-44A2-102E-4E48E3ABD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262" y="3891145"/>
            <a:ext cx="5880779" cy="6992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hoto_2024-02-26 15.11.10.jpeg" descr="photo_2024-02-26 15.11.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78" y="1219309"/>
            <a:ext cx="20446244" cy="11277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"/>
          <p:cNvGrpSpPr/>
          <p:nvPr/>
        </p:nvGrpSpPr>
        <p:grpSpPr>
          <a:xfrm>
            <a:off x="4704953" y="2146790"/>
            <a:ext cx="19225039" cy="11531875"/>
            <a:chOff x="0" y="0"/>
            <a:chExt cx="19225037" cy="11531874"/>
          </a:xfrm>
        </p:grpSpPr>
        <p:pic>
          <p:nvPicPr>
            <p:cNvPr id="275" name="Screenshot 2024-02-05 at 15.54.42.png" descr="Screenshot 2024-02-05 at 15.54.4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77309"/>
              <a:ext cx="12968953" cy="9218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Screenshot 2024-02-05 at 15.55.32.png" descr="Screenshot 2024-02-05 at 15.55.3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5468" y="0"/>
              <a:ext cx="5179501" cy="5102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Screenshot 2024-02-05 at 15.55.54.png" descr="Screenshot 2024-02-05 at 15.55.5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77161" y="5341913"/>
              <a:ext cx="6447877" cy="6189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" name="Фильм «Гоголь»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Фильм «Гоголь»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Меня уволили на три месяца"/>
          <p:cNvSpPr txBox="1">
            <a:spLocks noGrp="1"/>
          </p:cNvSpPr>
          <p:nvPr>
            <p:ph type="ctrTitle"/>
          </p:nvPr>
        </p:nvSpPr>
        <p:spPr>
          <a:xfrm>
            <a:off x="1206498" y="5920088"/>
            <a:ext cx="21971004" cy="187582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Меня уволили на три месяца</a:t>
            </a:r>
          </a:p>
        </p:txBody>
      </p:sp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64BF38DB-D827-AA79-B5ED-C53589EE8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Залог успеха: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Залог успеха:</a:t>
            </a:r>
          </a:p>
        </p:txBody>
      </p:sp>
      <p:sp>
        <p:nvSpPr>
          <p:cNvPr id="284" name="Будьте в повестке"/>
          <p:cNvSpPr txBox="1"/>
          <p:nvPr/>
        </p:nvSpPr>
        <p:spPr>
          <a:xfrm>
            <a:off x="5688725" y="5069160"/>
            <a:ext cx="13006551" cy="2337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sz="6900">
                <a:solidFill>
                  <a:srgbClr val="FFFFFF"/>
                </a:solidFill>
              </a:defRPr>
            </a:lvl1pPr>
          </a:lstStyle>
          <a:p>
            <a:r>
              <a:t>Будьте в повестке</a:t>
            </a:r>
          </a:p>
        </p:txBody>
      </p:sp>
      <p:sp>
        <p:nvSpPr>
          <p:cNvPr id="285" name="Используйте культурные коды"/>
          <p:cNvSpPr txBox="1"/>
          <p:nvPr/>
        </p:nvSpPr>
        <p:spPr>
          <a:xfrm>
            <a:off x="5688724" y="7030079"/>
            <a:ext cx="13006551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sz="6900">
                <a:solidFill>
                  <a:srgbClr val="FFFFFF"/>
                </a:solidFill>
              </a:defRPr>
            </a:lvl1pPr>
          </a:lstStyle>
          <a:p>
            <a:r>
              <a:rPr dirty="0" err="1"/>
              <a:t>Используйте</a:t>
            </a:r>
            <a:r>
              <a:rPr dirty="0"/>
              <a:t> </a:t>
            </a:r>
            <a:r>
              <a:rPr dirty="0" err="1"/>
              <a:t>культурные</a:t>
            </a:r>
            <a:r>
              <a:rPr dirty="0"/>
              <a:t> </a:t>
            </a:r>
            <a:r>
              <a:rPr dirty="0" err="1"/>
              <a:t>коды</a:t>
            </a:r>
            <a:endParaRPr lang="ru-RU" dirty="0"/>
          </a:p>
          <a:p>
            <a:endParaRPr dirty="0"/>
          </a:p>
        </p:txBody>
      </p:sp>
      <p:sp>
        <p:nvSpPr>
          <p:cNvPr id="286" name="Не бойтесь"/>
          <p:cNvSpPr txBox="1"/>
          <p:nvPr/>
        </p:nvSpPr>
        <p:spPr>
          <a:xfrm>
            <a:off x="5688725" y="8648218"/>
            <a:ext cx="13006551" cy="1131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sz="6900">
                <a:solidFill>
                  <a:srgbClr val="FFFFFF"/>
                </a:solidFill>
              </a:defRPr>
            </a:lvl1pPr>
          </a:lstStyle>
          <a:p>
            <a:r>
              <a:t>Не бойтесь</a:t>
            </a:r>
          </a:p>
        </p:txBody>
      </p:sp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072A39BC-32EA-44C6-508E-EF510F740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072A39BC-32EA-44C6-508E-EF510F740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5247"/>
            <a:ext cx="3255021" cy="13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92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Когда креатив эффективный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Когда креатив эффективный?</a:t>
            </a:r>
          </a:p>
        </p:txBody>
      </p:sp>
      <p:sp>
        <p:nvSpPr>
          <p:cNvPr id="188" name="Eye"/>
          <p:cNvSpPr/>
          <p:nvPr/>
        </p:nvSpPr>
        <p:spPr>
          <a:xfrm>
            <a:off x="3771538" y="6155511"/>
            <a:ext cx="2694594" cy="1404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707" y="0"/>
                  <a:pt x="2918" y="3569"/>
                  <a:pt x="407" y="9790"/>
                </a:cubicBezTo>
                <a:lnTo>
                  <a:pt x="0" y="10800"/>
                </a:lnTo>
                <a:lnTo>
                  <a:pt x="407" y="11810"/>
                </a:lnTo>
                <a:cubicBezTo>
                  <a:pt x="2918" y="18032"/>
                  <a:pt x="6707" y="21600"/>
                  <a:pt x="10800" y="21600"/>
                </a:cubicBezTo>
                <a:cubicBezTo>
                  <a:pt x="14893" y="21600"/>
                  <a:pt x="18680" y="18032"/>
                  <a:pt x="21192" y="11810"/>
                </a:cubicBezTo>
                <a:lnTo>
                  <a:pt x="21600" y="10800"/>
                </a:lnTo>
                <a:lnTo>
                  <a:pt x="21192" y="9790"/>
                </a:lnTo>
                <a:cubicBezTo>
                  <a:pt x="18680" y="3569"/>
                  <a:pt x="14893" y="0"/>
                  <a:pt x="10800" y="0"/>
                </a:cubicBezTo>
                <a:close/>
                <a:moveTo>
                  <a:pt x="8667" y="3677"/>
                </a:moveTo>
                <a:cubicBezTo>
                  <a:pt x="7382" y="5094"/>
                  <a:pt x="6517" y="7753"/>
                  <a:pt x="6517" y="10800"/>
                </a:cubicBezTo>
                <a:cubicBezTo>
                  <a:pt x="6517" y="13847"/>
                  <a:pt x="7382" y="16502"/>
                  <a:pt x="8667" y="17920"/>
                </a:cubicBezTo>
                <a:cubicBezTo>
                  <a:pt x="6166" y="17019"/>
                  <a:pt x="3899" y="14543"/>
                  <a:pt x="2199" y="10800"/>
                </a:cubicBezTo>
                <a:cubicBezTo>
                  <a:pt x="3899" y="7057"/>
                  <a:pt x="6166" y="4577"/>
                  <a:pt x="8667" y="3677"/>
                </a:cubicBezTo>
                <a:close/>
                <a:moveTo>
                  <a:pt x="12931" y="3677"/>
                </a:moveTo>
                <a:cubicBezTo>
                  <a:pt x="15432" y="4577"/>
                  <a:pt x="17699" y="7057"/>
                  <a:pt x="19400" y="10800"/>
                </a:cubicBezTo>
                <a:cubicBezTo>
                  <a:pt x="17699" y="14543"/>
                  <a:pt x="15432" y="17019"/>
                  <a:pt x="12931" y="17920"/>
                </a:cubicBezTo>
                <a:cubicBezTo>
                  <a:pt x="14216" y="16502"/>
                  <a:pt x="15081" y="13847"/>
                  <a:pt x="15081" y="10800"/>
                </a:cubicBezTo>
                <a:cubicBezTo>
                  <a:pt x="15081" y="7753"/>
                  <a:pt x="14216" y="5094"/>
                  <a:pt x="12931" y="3677"/>
                </a:cubicBezTo>
                <a:close/>
                <a:moveTo>
                  <a:pt x="12219" y="6169"/>
                </a:moveTo>
                <a:cubicBezTo>
                  <a:pt x="12805" y="6169"/>
                  <a:pt x="13279" y="7078"/>
                  <a:pt x="13279" y="8201"/>
                </a:cubicBezTo>
                <a:cubicBezTo>
                  <a:pt x="13279" y="9324"/>
                  <a:pt x="12805" y="10234"/>
                  <a:pt x="12219" y="10234"/>
                </a:cubicBezTo>
                <a:cubicBezTo>
                  <a:pt x="11634" y="10234"/>
                  <a:pt x="11159" y="9324"/>
                  <a:pt x="11159" y="8201"/>
                </a:cubicBezTo>
                <a:cubicBezTo>
                  <a:pt x="11159" y="7078"/>
                  <a:pt x="11634" y="6169"/>
                  <a:pt x="12219" y="61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9" name="Заметный"/>
          <p:cNvSpPr txBox="1"/>
          <p:nvPr/>
        </p:nvSpPr>
        <p:spPr>
          <a:xfrm>
            <a:off x="3625162" y="8415715"/>
            <a:ext cx="298734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Заметный</a:t>
            </a:r>
          </a:p>
        </p:txBody>
      </p:sp>
      <p:sp>
        <p:nvSpPr>
          <p:cNvPr id="190" name="Понятный…"/>
          <p:cNvSpPr txBox="1"/>
          <p:nvPr/>
        </p:nvSpPr>
        <p:spPr>
          <a:xfrm>
            <a:off x="9551365" y="8444196"/>
            <a:ext cx="5281270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Понятный</a:t>
            </a:r>
          </a:p>
          <a:p>
            <a:pPr algn="ctr"/>
            <a:r>
              <a:t>Запоминающийся</a:t>
            </a:r>
          </a:p>
        </p:txBody>
      </p:sp>
      <p:sp>
        <p:nvSpPr>
          <p:cNvPr id="191" name="Brain"/>
          <p:cNvSpPr/>
          <p:nvPr/>
        </p:nvSpPr>
        <p:spPr>
          <a:xfrm>
            <a:off x="11063580" y="6036055"/>
            <a:ext cx="2256840" cy="1731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0FAFDE7E-DE7A-1251-0222-01E7087BA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Когда креатив эффективный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Когда креатив эффективный?</a:t>
            </a:r>
          </a:p>
        </p:txBody>
      </p:sp>
      <p:sp>
        <p:nvSpPr>
          <p:cNvPr id="194" name="Eye"/>
          <p:cNvSpPr/>
          <p:nvPr/>
        </p:nvSpPr>
        <p:spPr>
          <a:xfrm>
            <a:off x="3771538" y="6155511"/>
            <a:ext cx="2694594" cy="1404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707" y="0"/>
                  <a:pt x="2918" y="3569"/>
                  <a:pt x="407" y="9790"/>
                </a:cubicBezTo>
                <a:lnTo>
                  <a:pt x="0" y="10800"/>
                </a:lnTo>
                <a:lnTo>
                  <a:pt x="407" y="11810"/>
                </a:lnTo>
                <a:cubicBezTo>
                  <a:pt x="2918" y="18032"/>
                  <a:pt x="6707" y="21600"/>
                  <a:pt x="10800" y="21600"/>
                </a:cubicBezTo>
                <a:cubicBezTo>
                  <a:pt x="14893" y="21600"/>
                  <a:pt x="18680" y="18032"/>
                  <a:pt x="21192" y="11810"/>
                </a:cubicBezTo>
                <a:lnTo>
                  <a:pt x="21600" y="10800"/>
                </a:lnTo>
                <a:lnTo>
                  <a:pt x="21192" y="9790"/>
                </a:lnTo>
                <a:cubicBezTo>
                  <a:pt x="18680" y="3569"/>
                  <a:pt x="14893" y="0"/>
                  <a:pt x="10800" y="0"/>
                </a:cubicBezTo>
                <a:close/>
                <a:moveTo>
                  <a:pt x="8667" y="3677"/>
                </a:moveTo>
                <a:cubicBezTo>
                  <a:pt x="7382" y="5094"/>
                  <a:pt x="6517" y="7753"/>
                  <a:pt x="6517" y="10800"/>
                </a:cubicBezTo>
                <a:cubicBezTo>
                  <a:pt x="6517" y="13847"/>
                  <a:pt x="7382" y="16502"/>
                  <a:pt x="8667" y="17920"/>
                </a:cubicBezTo>
                <a:cubicBezTo>
                  <a:pt x="6166" y="17019"/>
                  <a:pt x="3899" y="14543"/>
                  <a:pt x="2199" y="10800"/>
                </a:cubicBezTo>
                <a:cubicBezTo>
                  <a:pt x="3899" y="7057"/>
                  <a:pt x="6166" y="4577"/>
                  <a:pt x="8667" y="3677"/>
                </a:cubicBezTo>
                <a:close/>
                <a:moveTo>
                  <a:pt x="12931" y="3677"/>
                </a:moveTo>
                <a:cubicBezTo>
                  <a:pt x="15432" y="4577"/>
                  <a:pt x="17699" y="7057"/>
                  <a:pt x="19400" y="10800"/>
                </a:cubicBezTo>
                <a:cubicBezTo>
                  <a:pt x="17699" y="14543"/>
                  <a:pt x="15432" y="17019"/>
                  <a:pt x="12931" y="17920"/>
                </a:cubicBezTo>
                <a:cubicBezTo>
                  <a:pt x="14216" y="16502"/>
                  <a:pt x="15081" y="13847"/>
                  <a:pt x="15081" y="10800"/>
                </a:cubicBezTo>
                <a:cubicBezTo>
                  <a:pt x="15081" y="7753"/>
                  <a:pt x="14216" y="5094"/>
                  <a:pt x="12931" y="3677"/>
                </a:cubicBezTo>
                <a:close/>
                <a:moveTo>
                  <a:pt x="12219" y="6169"/>
                </a:moveTo>
                <a:cubicBezTo>
                  <a:pt x="12805" y="6169"/>
                  <a:pt x="13279" y="7078"/>
                  <a:pt x="13279" y="8201"/>
                </a:cubicBezTo>
                <a:cubicBezTo>
                  <a:pt x="13279" y="9324"/>
                  <a:pt x="12805" y="10234"/>
                  <a:pt x="12219" y="10234"/>
                </a:cubicBezTo>
                <a:cubicBezTo>
                  <a:pt x="11634" y="10234"/>
                  <a:pt x="11159" y="9324"/>
                  <a:pt x="11159" y="8201"/>
                </a:cubicBezTo>
                <a:cubicBezTo>
                  <a:pt x="11159" y="7078"/>
                  <a:pt x="11634" y="6169"/>
                  <a:pt x="12219" y="61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5" name="Заметный"/>
          <p:cNvSpPr txBox="1"/>
          <p:nvPr/>
        </p:nvSpPr>
        <p:spPr>
          <a:xfrm>
            <a:off x="3625162" y="8415715"/>
            <a:ext cx="298734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Заметный</a:t>
            </a:r>
          </a:p>
        </p:txBody>
      </p:sp>
      <p:sp>
        <p:nvSpPr>
          <p:cNvPr id="196" name="Понятный…"/>
          <p:cNvSpPr txBox="1"/>
          <p:nvPr/>
        </p:nvSpPr>
        <p:spPr>
          <a:xfrm>
            <a:off x="9551365" y="8444196"/>
            <a:ext cx="5281270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Понятный</a:t>
            </a:r>
          </a:p>
          <a:p>
            <a:pPr algn="ctr"/>
            <a:r>
              <a:t>Запоминающийся</a:t>
            </a:r>
          </a:p>
        </p:txBody>
      </p:sp>
      <p:sp>
        <p:nvSpPr>
          <p:cNvPr id="197" name="Brain"/>
          <p:cNvSpPr/>
          <p:nvPr/>
        </p:nvSpPr>
        <p:spPr>
          <a:xfrm>
            <a:off x="11063580" y="6036055"/>
            <a:ext cx="2256840" cy="1731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Хочется купить"/>
          <p:cNvSpPr txBox="1"/>
          <p:nvPr/>
        </p:nvSpPr>
        <p:spPr>
          <a:xfrm>
            <a:off x="17471853" y="8415715"/>
            <a:ext cx="450220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Хочется купить</a:t>
            </a:r>
          </a:p>
        </p:txBody>
      </p:sp>
      <p:sp>
        <p:nvSpPr>
          <p:cNvPr id="199" name="Cash"/>
          <p:cNvSpPr/>
          <p:nvPr/>
        </p:nvSpPr>
        <p:spPr>
          <a:xfrm>
            <a:off x="18375656" y="6305395"/>
            <a:ext cx="2694595" cy="110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02235728-8318-A2E1-511D-1E5989AB2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Для чег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Для чего?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7239074D-0393-7415-9A8C-BB123861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Для чег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Для чего?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41" y="3976586"/>
            <a:ext cx="12547518" cy="8345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15DD651A-1275-B50C-9759-FB2A3EED4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Для кого?"/>
          <p:cNvSpPr txBox="1">
            <a:spLocks noGrp="1"/>
          </p:cNvSpPr>
          <p:nvPr>
            <p:ph type="ctrTitle"/>
          </p:nvPr>
        </p:nvSpPr>
        <p:spPr>
          <a:xfrm>
            <a:off x="1206496" y="1189942"/>
            <a:ext cx="21971004" cy="1875824"/>
          </a:xfrm>
          <a:prstGeom prst="rect">
            <a:avLst/>
          </a:prstGeom>
        </p:spPr>
        <p:txBody>
          <a:bodyPr/>
          <a:lstStyle/>
          <a:p>
            <a:r>
              <a:t>Для кого?</a:t>
            </a:r>
          </a:p>
        </p:txBody>
      </p:sp>
      <p:sp>
        <p:nvSpPr>
          <p:cNvPr id="209" name="КРЕАТИВ ГОВНО ИЛИ ТАК НАДО?"/>
          <p:cNvSpPr txBox="1"/>
          <p:nvPr/>
        </p:nvSpPr>
        <p:spPr>
          <a:xfrm>
            <a:off x="1206498" y="6081632"/>
            <a:ext cx="21971004" cy="187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243271">
              <a:lnSpc>
                <a:spcPct val="80000"/>
              </a:lnSpc>
              <a:spcBef>
                <a:spcPts val="0"/>
              </a:spcBef>
              <a:defRPr sz="10672" spc="-213"/>
            </a:lvl1pPr>
          </a:lstStyle>
          <a:p>
            <a:r>
              <a:t>КРЕАТИВ ГОВНО ИЛИ ТАК НАДО?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2A129AA1-365E-CDDF-DBAB-F74B08BA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6496" y="11584496"/>
            <a:ext cx="3255021" cy="13771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243</Words>
  <Application>Microsoft Office PowerPoint</Application>
  <PresentationFormat>Произвольный</PresentationFormat>
  <Paragraphs>59</Paragraphs>
  <Slides>36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AA Bebas Neue</vt:lpstr>
      <vt:lpstr>Arial</vt:lpstr>
      <vt:lpstr>Calibri</vt:lpstr>
      <vt:lpstr>Evolventa</vt:lpstr>
      <vt:lpstr>Helvetica Neue</vt:lpstr>
      <vt:lpstr>Helvetica Neue Medium</vt:lpstr>
      <vt:lpstr>21_BasicWhite</vt:lpstr>
      <vt:lpstr>Как использовать disrupt-подход в рекламе и кому он вообще нужен?</vt:lpstr>
      <vt:lpstr>Когда креатив эффективный?</vt:lpstr>
      <vt:lpstr>Когда креатив эффективный?</vt:lpstr>
      <vt:lpstr>Когда креатив эффективный?</vt:lpstr>
      <vt:lpstr>Когда креатив эффективный?</vt:lpstr>
      <vt:lpstr>Презентация PowerPoint</vt:lpstr>
      <vt:lpstr>Для чего?</vt:lpstr>
      <vt:lpstr>Для чего?</vt:lpstr>
      <vt:lpstr>Для кого?</vt:lpstr>
      <vt:lpstr>Для кого?</vt:lpstr>
      <vt:lpstr>Для кого?</vt:lpstr>
      <vt:lpstr>Главный вопрос</vt:lpstr>
      <vt:lpstr>Душнота</vt:lpstr>
      <vt:lpstr>И самое важное</vt:lpstr>
      <vt:lpstr>Окей, врываемся!</vt:lpstr>
      <vt:lpstr>Определяем догматы</vt:lpstr>
      <vt:lpstr>Презентация PowerPoint</vt:lpstr>
      <vt:lpstr>Презентация PowerPoint</vt:lpstr>
      <vt:lpstr>Определяем догматы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Определяем догматы</vt:lpstr>
      <vt:lpstr>Презентация PowerPoint</vt:lpstr>
      <vt:lpstr>Скучно?</vt:lpstr>
      <vt:lpstr>Кринжово, но заметно</vt:lpstr>
      <vt:lpstr>А еще можно так</vt:lpstr>
      <vt:lpstr>Или так</vt:lpstr>
      <vt:lpstr>Презентация PowerPoint</vt:lpstr>
      <vt:lpstr>Фильм «Гоголь»</vt:lpstr>
      <vt:lpstr>Меня уволили на три месяца</vt:lpstr>
      <vt:lpstr>Залог успеха: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использовать disrupt-подход в рекламе и кому он вообще нужен?</dc:title>
  <cp:lastModifiedBy>1</cp:lastModifiedBy>
  <cp:revision>2</cp:revision>
  <dcterms:modified xsi:type="dcterms:W3CDTF">2024-10-04T07:53:58Z</dcterms:modified>
</cp:coreProperties>
</file>