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</p:sldIdLst>
  <p:sldSz cx="12192000" cy="6858000"/>
  <p:notesSz cx="12192000" cy="6858000"/>
  <p:embeddedFontLst>
    <p:embeddedFont>
      <p:font typeface="AA Bebas Neue"/>
      <p:regular r:id="rId3"/>
    </p:embeddedFont>
    <p:embeddedFont>
      <p:font typeface="Evolventa" panose="020B0502020202020204" pitchFamily="34" charset="0"/>
      <p:regular r:id="rId4"/>
      <p:bold r:id="rId5"/>
      <p:italic r:id="rId6"/>
      <p:boldItalic r:id="rId7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0D1A"/>
    <a:srgbClr val="A8E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7"/>
    <p:restoredTop sz="94626"/>
  </p:normalViewPr>
  <p:slideViewPr>
    <p:cSldViewPr>
      <p:cViewPr varScale="1">
        <p:scale>
          <a:sx n="121" d="100"/>
          <a:sy n="121" d="100"/>
        </p:scale>
        <p:origin x="736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aoizm/Yandex.Disk.localized/Yandex/Events/2024/20241004_Brand_Day/DATA_Fraud&amp;Fake%20&#1074;%20digital-&#1088;&#1077;&#1082;&#1083;&#1072;&#1084;&#1077;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IVT Total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001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001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Sheet1!$A$31:$A$34</c:f>
              <c:strCache>
                <c:ptCount val="4"/>
                <c:pt idx="0">
                  <c:v>Display/Desktop</c:v>
                </c:pt>
                <c:pt idx="1">
                  <c:v>Display/Mobile</c:v>
                </c:pt>
                <c:pt idx="2">
                  <c:v>Video,OLV/Desktop</c:v>
                </c:pt>
                <c:pt idx="3">
                  <c:v>Video,OLV/Mobile</c:v>
                </c:pt>
              </c:strCache>
            </c:strRef>
          </c:cat>
          <c:val>
            <c:numRef>
              <c:f>Sheet1!$B$31:$B$34</c:f>
              <c:numCache>
                <c:formatCode>0.00%</c:formatCode>
                <c:ptCount val="4"/>
                <c:pt idx="0">
                  <c:v>0.1172</c:v>
                </c:pt>
                <c:pt idx="1">
                  <c:v>0.11700000000000001</c:v>
                </c:pt>
                <c:pt idx="2">
                  <c:v>0.15179999999999999</c:v>
                </c:pt>
                <c:pt idx="3">
                  <c:v>0.10440000000000001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94-4C41-9B70-F06D084DAF42}"/>
            </c:ext>
          </c:extLst>
        </c:ser>
        <c:ser>
          <c:idx val="1"/>
          <c:order val="1"/>
          <c:tx>
            <c:strRef>
              <c:f>Sheet1!$C$30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001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Sheet1!$A$31:$A$34</c:f>
              <c:strCache>
                <c:ptCount val="4"/>
                <c:pt idx="0">
                  <c:v>Display/Desktop</c:v>
                </c:pt>
                <c:pt idx="1">
                  <c:v>Display/Mobile</c:v>
                </c:pt>
                <c:pt idx="2">
                  <c:v>Video,OLV/Desktop</c:v>
                </c:pt>
                <c:pt idx="3">
                  <c:v>Video,OLV/Mobile</c:v>
                </c:pt>
              </c:strCache>
            </c:strRef>
          </c:cat>
          <c:val>
            <c:numRef>
              <c:f>Sheet1!$C$31:$C$34</c:f>
              <c:numCache>
                <c:formatCode>0.00%</c:formatCode>
                <c:ptCount val="4"/>
                <c:pt idx="0">
                  <c:v>7.2499999999999995E-2</c:v>
                </c:pt>
                <c:pt idx="1">
                  <c:v>5.8999999999999997E-2</c:v>
                </c:pt>
                <c:pt idx="2">
                  <c:v>0.1065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94-4C41-9B70-F06D084DAF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5510368"/>
        <c:axId val="854747264"/>
      </c:barChart>
      <c:catAx>
        <c:axId val="85551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001"/>
          </a:p>
        </c:txPr>
        <c:crossAx val="854747264"/>
        <c:crosses val="autoZero"/>
        <c:auto val="1"/>
        <c:lblAlgn val="ctr"/>
        <c:lblOffset val="100"/>
        <c:noMultiLvlLbl val="0"/>
      </c:catAx>
      <c:valAx>
        <c:axId val="8547472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85551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001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001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rgbClr val="FF0100"/>
                </a:solidFill>
                <a:latin typeface="AA Bebas Neue"/>
                <a:cs typeface="AA 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Evolventa"/>
                <a:cs typeface="Evolvent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rgbClr val="FF0100"/>
                </a:solidFill>
                <a:latin typeface="AA Bebas Neue"/>
                <a:cs typeface="AA 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rgbClr val="FF0100"/>
                </a:solidFill>
                <a:latin typeface="AA Bebas Neue"/>
                <a:cs typeface="AA 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3539" y="523638"/>
            <a:ext cx="1944921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0" i="0">
                <a:solidFill>
                  <a:srgbClr val="FF0100"/>
                </a:solidFill>
                <a:latin typeface="AA Bebas Neue"/>
                <a:cs typeface="AA 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5019" y="1836317"/>
            <a:ext cx="10361960" cy="2248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bg1"/>
                </a:solidFill>
                <a:latin typeface="Evolventa"/>
                <a:cs typeface="Evolvent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7007" y="301977"/>
            <a:ext cx="10237986" cy="674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dirty="0"/>
              <a:t>Дискуссия: </a:t>
            </a:r>
            <a:r>
              <a:rPr lang="en-US" dirty="0" err="1"/>
              <a:t>Fraud&amp;Fake</a:t>
            </a:r>
            <a:r>
              <a:rPr lang="en-US" dirty="0"/>
              <a:t> </a:t>
            </a:r>
            <a:r>
              <a:rPr lang="ru-RU" dirty="0"/>
              <a:t>в </a:t>
            </a:r>
            <a:r>
              <a:rPr lang="en-US" dirty="0"/>
              <a:t>digital-</a:t>
            </a:r>
            <a:r>
              <a:rPr lang="ru-RU" dirty="0"/>
              <a:t>рекламе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CF2B2AC-E507-744E-8C3C-0010E1B84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9" y="6098096"/>
            <a:ext cx="1329215" cy="562360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B42418D-1B5C-1687-2454-A1A35861CD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566359"/>
              </p:ext>
            </p:extLst>
          </p:nvPr>
        </p:nvGraphicFramePr>
        <p:xfrm>
          <a:off x="1714500" y="1478860"/>
          <a:ext cx="8763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938DC84-B391-CC48-8013-37401382641D}"/>
              </a:ext>
            </a:extLst>
          </p:cNvPr>
          <p:cNvSpPr txBox="1"/>
          <p:nvPr/>
        </p:nvSpPr>
        <p:spPr>
          <a:xfrm>
            <a:off x="3505200" y="6248400"/>
            <a:ext cx="5367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Источник: Комитет </a:t>
            </a:r>
            <a:r>
              <a:rPr lang="en-US" dirty="0"/>
              <a:t>Online Branding </a:t>
            </a:r>
            <a:r>
              <a:rPr lang="ru-RU" dirty="0"/>
              <a:t>АРИР</a:t>
            </a:r>
            <a:r>
              <a:rPr lang="en-US" dirty="0"/>
              <a:t>,</a:t>
            </a:r>
            <a:r>
              <a:rPr lang="ru-RU" dirty="0"/>
              <a:t> 2022</a:t>
            </a:r>
            <a:r>
              <a:rPr lang="en-US" dirty="0"/>
              <a:t> - </a:t>
            </a:r>
            <a:r>
              <a:rPr lang="ru-RU" dirty="0"/>
              <a:t>2023</a:t>
            </a:r>
            <a:endParaRPr lang="en-00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20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AA Bebas Neue</vt:lpstr>
      <vt:lpstr>Calibri</vt:lpstr>
      <vt:lpstr>Evolventa</vt:lpstr>
      <vt:lpstr>Office Theme</vt:lpstr>
      <vt:lpstr>Дискуссия: Fraud&amp;Fake в digital-рекламе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Шаблон_Презентации_День_Бренда_2024</dc:title>
  <dc:subject/>
  <dc:creator/>
  <cp:keywords/>
  <dc:description/>
  <cp:lastModifiedBy>Boris Omelnitckiy</cp:lastModifiedBy>
  <cp:revision>8</cp:revision>
  <dcterms:created xsi:type="dcterms:W3CDTF">2024-08-26T12:21:00Z</dcterms:created>
  <dcterms:modified xsi:type="dcterms:W3CDTF">2024-10-03T13:08:32Z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2024-08-26T10:00:00Z</vt:filetime>
  </property>
  <property fmtid="{D5CDD505-2E9C-101B-9397-08002B2CF9AE}" pid="3" name="Creator">
    <vt:lpwstr>Adobe Illustrator 26.1 (Macintosh)</vt:lpwstr>
  </property>
  <property fmtid="{D5CDD505-2E9C-101B-9397-08002B2CF9AE}" pid="4" name="LastSaved">
    <vt:filetime>2024-08-26T10:00:00Z</vt:filetime>
  </property>
</Properties>
</file>