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147379753" r:id="rId3"/>
    <p:sldId id="2147379757" r:id="rId4"/>
    <p:sldId id="2147379756" r:id="rId5"/>
    <p:sldId id="2147379754" r:id="rId6"/>
    <p:sldId id="2147379759" r:id="rId7"/>
    <p:sldId id="214737975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-52"/>
      <p:regular r:id="rId14"/>
      <p:bold r:id="rId15"/>
      <p:italic r:id="rId16"/>
      <p:boldItalic r:id="rId17"/>
    </p:embeddedFont>
    <p:embeddedFont>
      <p:font typeface="Montserrat SemiBold" panose="00000700000000000000" pitchFamily="2" charset="-52"/>
      <p:bold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813"/>
    <a:srgbClr val="7F7F7F"/>
    <a:srgbClr val="AFABAB"/>
    <a:srgbClr val="BFBFBF"/>
    <a:srgbClr val="595959"/>
    <a:srgbClr val="E5E5E5"/>
    <a:srgbClr val="A6A6A6"/>
    <a:srgbClr val="404040"/>
    <a:srgbClr val="D9D9D9"/>
    <a:srgbClr val="CE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66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71CE-A323-4716-B4D9-29BACD76785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43C25-415B-4580-9C57-FA11DF2D1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3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226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6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326685-7EAC-410A-BF3F-2ED59752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15">
            <a:extLst>
              <a:ext uri="{FF2B5EF4-FFF2-40B4-BE49-F238E27FC236}">
                <a16:creationId xmlns:a16="http://schemas.microsoft.com/office/drawing/2014/main" id="{34851FEF-9FAD-7C4A-074B-AA2B419FD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0096"/>
          <a:stretch/>
        </p:blipFill>
        <p:spPr>
          <a:xfrm>
            <a:off x="756995" y="701133"/>
            <a:ext cx="764377" cy="770889"/>
          </a:xfrm>
          <a:prstGeom prst="rect">
            <a:avLst/>
          </a:prstGeom>
        </p:spPr>
      </p:pic>
      <p:cxnSp>
        <p:nvCxnSpPr>
          <p:cNvPr id="3" name="Прямая соединительная линия 9">
            <a:extLst>
              <a:ext uri="{FF2B5EF4-FFF2-40B4-BE49-F238E27FC236}">
                <a16:creationId xmlns:a16="http://schemas.microsoft.com/office/drawing/2014/main" id="{8BCDBEA8-2A0E-DC7F-A1FE-36B29EFE1A96}"/>
              </a:ext>
            </a:extLst>
          </p:cNvPr>
          <p:cNvCxnSpPr>
            <a:cxnSpLocks/>
          </p:cNvCxnSpPr>
          <p:nvPr/>
        </p:nvCxnSpPr>
        <p:spPr>
          <a:xfrm flipV="1">
            <a:off x="-1492888" y="1127879"/>
            <a:ext cx="2553165" cy="2553462"/>
          </a:xfrm>
          <a:prstGeom prst="line">
            <a:avLst/>
          </a:prstGeom>
          <a:ln w="29210">
            <a:solidFill>
              <a:srgbClr val="E52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9">
            <a:extLst>
              <a:ext uri="{FF2B5EF4-FFF2-40B4-BE49-F238E27FC236}">
                <a16:creationId xmlns:a16="http://schemas.microsoft.com/office/drawing/2014/main" id="{59F87518-AC03-C16F-0F10-145D790FB909}"/>
              </a:ext>
            </a:extLst>
          </p:cNvPr>
          <p:cNvCxnSpPr>
            <a:cxnSpLocks/>
          </p:cNvCxnSpPr>
          <p:nvPr/>
        </p:nvCxnSpPr>
        <p:spPr>
          <a:xfrm flipV="1">
            <a:off x="1170808" y="-1387365"/>
            <a:ext cx="2396357" cy="2396358"/>
          </a:xfrm>
          <a:prstGeom prst="line">
            <a:avLst/>
          </a:prstGeom>
          <a:ln w="29210">
            <a:solidFill>
              <a:srgbClr val="E52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6E044791-C4D5-996A-D330-ADD49A5F7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7990" y="953234"/>
            <a:ext cx="2558925" cy="222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89939-3119-B483-5788-CEE93252657F}"/>
              </a:ext>
            </a:extLst>
          </p:cNvPr>
          <p:cNvSpPr txBox="1"/>
          <p:nvPr/>
        </p:nvSpPr>
        <p:spPr>
          <a:xfrm>
            <a:off x="1434661" y="2563518"/>
            <a:ext cx="589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E32612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Время нового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E32612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маркетинга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32612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2BE46-B78B-EC22-F1DF-10AC79B7D2B4}"/>
              </a:ext>
            </a:extLst>
          </p:cNvPr>
          <p:cNvSpPr txBox="1"/>
          <p:nvPr/>
        </p:nvSpPr>
        <p:spPr>
          <a:xfrm>
            <a:off x="1474076" y="5700310"/>
            <a:ext cx="18176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Октябрь 2024 </a:t>
            </a:r>
          </a:p>
        </p:txBody>
      </p:sp>
    </p:spTree>
    <p:extLst>
      <p:ext uri="{BB962C8B-B14F-4D97-AF65-F5344CB8AC3E}">
        <p14:creationId xmlns:p14="http://schemas.microsoft.com/office/powerpoint/2010/main" val="78056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0E5C4-8F9A-8677-1CCB-894188CC7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443"/>
          <a:stretch/>
        </p:blipFill>
        <p:spPr>
          <a:xfrm>
            <a:off x="0" y="0"/>
            <a:ext cx="4822853" cy="6858000"/>
          </a:xfrm>
          <a:prstGeom prst="rect">
            <a:avLst/>
          </a:prstGeom>
        </p:spPr>
      </p:pic>
      <p:sp>
        <p:nvSpPr>
          <p:cNvPr id="7" name="Текст 12">
            <a:extLst>
              <a:ext uri="{FF2B5EF4-FFF2-40B4-BE49-F238E27FC236}">
                <a16:creationId xmlns:a16="http://schemas.microsoft.com/office/drawing/2014/main" id="{B29B1E8F-0540-94B5-D96C-A5266F88F17A}"/>
              </a:ext>
            </a:extLst>
          </p:cNvPr>
          <p:cNvSpPr txBox="1">
            <a:spLocks/>
          </p:cNvSpPr>
          <p:nvPr/>
        </p:nvSpPr>
        <p:spPr>
          <a:xfrm>
            <a:off x="1355717" y="438315"/>
            <a:ext cx="2522016" cy="28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ontserrat" panose="00000500000000000000" pitchFamily="2" charset="0"/>
                <a:ea typeface="Open Sans" panose="020B0606030504020204" pitchFamily="34" charset="0"/>
              </a:rPr>
              <a:t>Media Instinct Group</a:t>
            </a:r>
          </a:p>
        </p:txBody>
      </p:sp>
      <p:sp>
        <p:nvSpPr>
          <p:cNvPr id="9" name="Полилиния 13">
            <a:extLst>
              <a:ext uri="{FF2B5EF4-FFF2-40B4-BE49-F238E27FC236}">
                <a16:creationId xmlns:a16="http://schemas.microsoft.com/office/drawing/2014/main" id="{12F4C906-6A50-E765-9950-D70E936E42D4}"/>
              </a:ext>
            </a:extLst>
          </p:cNvPr>
          <p:cNvSpPr/>
          <p:nvPr/>
        </p:nvSpPr>
        <p:spPr>
          <a:xfrm>
            <a:off x="0" y="333719"/>
            <a:ext cx="1295155" cy="505145"/>
          </a:xfrm>
          <a:custGeom>
            <a:avLst/>
            <a:gdLst>
              <a:gd name="connsiteX0" fmla="*/ 1028693 w 1295155"/>
              <a:gd name="connsiteY0" fmla="*/ 0 h 505145"/>
              <a:gd name="connsiteX1" fmla="*/ 1051530 w 1295155"/>
              <a:gd name="connsiteY1" fmla="*/ 0 h 505145"/>
              <a:gd name="connsiteX2" fmla="*/ 1051530 w 1295155"/>
              <a:gd name="connsiteY2" fmla="*/ 241221 h 505145"/>
              <a:gd name="connsiteX3" fmla="*/ 1295155 w 1295155"/>
              <a:gd name="connsiteY3" fmla="*/ 241221 h 505145"/>
              <a:gd name="connsiteX4" fmla="*/ 1295155 w 1295155"/>
              <a:gd name="connsiteY4" fmla="*/ 263840 h 505145"/>
              <a:gd name="connsiteX5" fmla="*/ 1067720 w 1295155"/>
              <a:gd name="connsiteY5" fmla="*/ 263840 h 505145"/>
              <a:gd name="connsiteX6" fmla="*/ 1184292 w 1295155"/>
              <a:gd name="connsiteY6" fmla="*/ 379386 h 505145"/>
              <a:gd name="connsiteX7" fmla="*/ 1224854 w 1295155"/>
              <a:gd name="connsiteY7" fmla="*/ 419562 h 505145"/>
              <a:gd name="connsiteX8" fmla="*/ 1208748 w 1295155"/>
              <a:gd name="connsiteY8" fmla="*/ 435514 h 505145"/>
              <a:gd name="connsiteX9" fmla="*/ 1168187 w 1295155"/>
              <a:gd name="connsiteY9" fmla="*/ 395338 h 505145"/>
              <a:gd name="connsiteX10" fmla="*/ 1051530 w 1295155"/>
              <a:gd name="connsiteY10" fmla="*/ 279877 h 505145"/>
              <a:gd name="connsiteX11" fmla="*/ 1051530 w 1295155"/>
              <a:gd name="connsiteY11" fmla="*/ 505145 h 505145"/>
              <a:gd name="connsiteX12" fmla="*/ 1028693 w 1295155"/>
              <a:gd name="connsiteY12" fmla="*/ 505145 h 505145"/>
              <a:gd name="connsiteX13" fmla="*/ 1028693 w 1295155"/>
              <a:gd name="connsiteY13" fmla="*/ 263840 h 505145"/>
              <a:gd name="connsiteX14" fmla="*/ 877354 w 1295155"/>
              <a:gd name="connsiteY14" fmla="*/ 263840 h 505145"/>
              <a:gd name="connsiteX15" fmla="*/ 785153 w 1295155"/>
              <a:gd name="connsiteY15" fmla="*/ 263840 h 505145"/>
              <a:gd name="connsiteX16" fmla="*/ 0 w 1295155"/>
              <a:gd name="connsiteY16" fmla="*/ 263840 h 505145"/>
              <a:gd name="connsiteX17" fmla="*/ 0 w 1295155"/>
              <a:gd name="connsiteY17" fmla="*/ 241221 h 505145"/>
              <a:gd name="connsiteX18" fmla="*/ 785153 w 1295155"/>
              <a:gd name="connsiteY18" fmla="*/ 241221 h 505145"/>
              <a:gd name="connsiteX19" fmla="*/ 877354 w 1295155"/>
              <a:gd name="connsiteY19" fmla="*/ 241221 h 505145"/>
              <a:gd name="connsiteX20" fmla="*/ 1012587 w 1295155"/>
              <a:gd name="connsiteY20" fmla="*/ 241221 h 505145"/>
              <a:gd name="connsiteX21" fmla="*/ 895930 w 1295155"/>
              <a:gd name="connsiteY21" fmla="*/ 125759 h 505145"/>
              <a:gd name="connsiteX22" fmla="*/ 850597 w 1295155"/>
              <a:gd name="connsiteY22" fmla="*/ 80857 h 505145"/>
              <a:gd name="connsiteX23" fmla="*/ 866787 w 1295155"/>
              <a:gd name="connsiteY23" fmla="*/ 64821 h 505145"/>
              <a:gd name="connsiteX24" fmla="*/ 912121 w 1295155"/>
              <a:gd name="connsiteY24" fmla="*/ 109722 h 505145"/>
              <a:gd name="connsiteX25" fmla="*/ 1028693 w 1295155"/>
              <a:gd name="connsiteY25" fmla="*/ 225269 h 50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95155" h="505145">
                <a:moveTo>
                  <a:pt x="1028693" y="0"/>
                </a:moveTo>
                <a:lnTo>
                  <a:pt x="1051530" y="0"/>
                </a:lnTo>
                <a:lnTo>
                  <a:pt x="1051530" y="241221"/>
                </a:lnTo>
                <a:lnTo>
                  <a:pt x="1295155" y="241221"/>
                </a:lnTo>
                <a:lnTo>
                  <a:pt x="1295155" y="263840"/>
                </a:lnTo>
                <a:lnTo>
                  <a:pt x="1067720" y="263840"/>
                </a:lnTo>
                <a:lnTo>
                  <a:pt x="1184292" y="379386"/>
                </a:lnTo>
                <a:lnTo>
                  <a:pt x="1224854" y="419562"/>
                </a:lnTo>
                <a:lnTo>
                  <a:pt x="1208748" y="435514"/>
                </a:lnTo>
                <a:lnTo>
                  <a:pt x="1168187" y="395338"/>
                </a:lnTo>
                <a:lnTo>
                  <a:pt x="1051530" y="279877"/>
                </a:lnTo>
                <a:lnTo>
                  <a:pt x="1051530" y="505145"/>
                </a:lnTo>
                <a:lnTo>
                  <a:pt x="1028693" y="505145"/>
                </a:lnTo>
                <a:lnTo>
                  <a:pt x="1028693" y="263840"/>
                </a:lnTo>
                <a:lnTo>
                  <a:pt x="877354" y="263840"/>
                </a:lnTo>
                <a:lnTo>
                  <a:pt x="785153" y="263840"/>
                </a:lnTo>
                <a:lnTo>
                  <a:pt x="0" y="263840"/>
                </a:lnTo>
                <a:lnTo>
                  <a:pt x="0" y="241221"/>
                </a:lnTo>
                <a:lnTo>
                  <a:pt x="785153" y="241221"/>
                </a:lnTo>
                <a:lnTo>
                  <a:pt x="877354" y="241221"/>
                </a:lnTo>
                <a:lnTo>
                  <a:pt x="1012587" y="241221"/>
                </a:lnTo>
                <a:lnTo>
                  <a:pt x="895930" y="125759"/>
                </a:lnTo>
                <a:lnTo>
                  <a:pt x="850597" y="80857"/>
                </a:lnTo>
                <a:lnTo>
                  <a:pt x="866787" y="64821"/>
                </a:lnTo>
                <a:lnTo>
                  <a:pt x="912121" y="109722"/>
                </a:lnTo>
                <a:lnTo>
                  <a:pt x="1028693" y="225269"/>
                </a:lnTo>
                <a:close/>
              </a:path>
            </a:pathLst>
          </a:custGeom>
          <a:solidFill>
            <a:srgbClr val="000000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7F0857B-7A09-3159-BC41-B48F506D07D8}"/>
              </a:ext>
            </a:extLst>
          </p:cNvPr>
          <p:cNvSpPr/>
          <p:nvPr/>
        </p:nvSpPr>
        <p:spPr>
          <a:xfrm rot="18889200">
            <a:off x="702956" y="741234"/>
            <a:ext cx="340938" cy="22619"/>
          </a:xfrm>
          <a:custGeom>
            <a:avLst/>
            <a:gdLst>
              <a:gd name="connsiteX0" fmla="*/ 0 w 340938"/>
              <a:gd name="connsiteY0" fmla="*/ 0 h 22619"/>
              <a:gd name="connsiteX1" fmla="*/ 340939 w 340938"/>
              <a:gd name="connsiteY1" fmla="*/ 0 h 22619"/>
              <a:gd name="connsiteX2" fmla="*/ 340939 w 340938"/>
              <a:gd name="connsiteY2" fmla="*/ 22620 h 22619"/>
              <a:gd name="connsiteX3" fmla="*/ 0 w 340938"/>
              <a:gd name="connsiteY3" fmla="*/ 22620 h 2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38" h="22619">
                <a:moveTo>
                  <a:pt x="0" y="0"/>
                </a:moveTo>
                <a:lnTo>
                  <a:pt x="340939" y="0"/>
                </a:lnTo>
                <a:lnTo>
                  <a:pt x="340939" y="22620"/>
                </a:lnTo>
                <a:lnTo>
                  <a:pt x="0" y="2262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1163C0C7-646F-9CA1-9A4A-A6DEB47CC73C}"/>
              </a:ext>
            </a:extLst>
          </p:cNvPr>
          <p:cNvSpPr/>
          <p:nvPr/>
        </p:nvSpPr>
        <p:spPr>
          <a:xfrm>
            <a:off x="1076155" y="291941"/>
            <a:ext cx="259304" cy="257763"/>
          </a:xfrm>
          <a:custGeom>
            <a:avLst/>
            <a:gdLst>
              <a:gd name="connsiteX0" fmla="*/ 243199 w 259304"/>
              <a:gd name="connsiteY0" fmla="*/ 0 h 257763"/>
              <a:gd name="connsiteX1" fmla="*/ 0 w 259304"/>
              <a:gd name="connsiteY1" fmla="*/ 241811 h 257763"/>
              <a:gd name="connsiteX2" fmla="*/ 16191 w 259304"/>
              <a:gd name="connsiteY2" fmla="*/ 257763 h 257763"/>
              <a:gd name="connsiteX3" fmla="*/ 259304 w 259304"/>
              <a:gd name="connsiteY3" fmla="*/ 15952 h 257763"/>
              <a:gd name="connsiteX4" fmla="*/ 243199 w 259304"/>
              <a:gd name="connsiteY4" fmla="*/ 0 h 257763"/>
              <a:gd name="connsiteX5" fmla="*/ 243199 w 259304"/>
              <a:gd name="connsiteY5" fmla="*/ 0 h 2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04" h="257763">
                <a:moveTo>
                  <a:pt x="243199" y="0"/>
                </a:moveTo>
                <a:lnTo>
                  <a:pt x="0" y="241811"/>
                </a:lnTo>
                <a:lnTo>
                  <a:pt x="16191" y="257763"/>
                </a:lnTo>
                <a:lnTo>
                  <a:pt x="259304" y="15952"/>
                </a:lnTo>
                <a:lnTo>
                  <a:pt x="243199" y="0"/>
                </a:lnTo>
                <a:lnTo>
                  <a:pt x="243199" y="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solidFill>
                <a:srgbClr val="E3261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8EA5200-ECEE-9BB5-06BB-50DEBE76FA8F}"/>
              </a:ext>
            </a:extLst>
          </p:cNvPr>
          <p:cNvSpPr txBox="1">
            <a:spLocks/>
          </p:cNvSpPr>
          <p:nvPr/>
        </p:nvSpPr>
        <p:spPr>
          <a:xfrm>
            <a:off x="11338561" y="438315"/>
            <a:ext cx="484658" cy="2844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1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548DE-388B-48FE-B170-5C5A148BAF1D}" type="slidenum">
              <a:rPr lang="ru-RU" smtClean="0">
                <a:latin typeface="Montserrat" panose="00000500000000000000" pitchFamily="2" charset="0"/>
              </a:rPr>
              <a:pPr/>
              <a:t>2</a:t>
            </a:fld>
            <a:endParaRPr lang="ru-RU" dirty="0">
              <a:latin typeface="Montserrat" panose="00000500000000000000" pitchFamily="2" charset="0"/>
            </a:endParaRPr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DF96415B-4BEA-EF9E-46BE-ACFBEEBDB84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46967" y="575985"/>
            <a:ext cx="360000" cy="227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5F18B7-C3DD-7B66-F5AE-8887ED2F90CC}"/>
              </a:ext>
            </a:extLst>
          </p:cNvPr>
          <p:cNvSpPr txBox="1"/>
          <p:nvPr/>
        </p:nvSpPr>
        <p:spPr>
          <a:xfrm>
            <a:off x="647578" y="1284346"/>
            <a:ext cx="3977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E52813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Среда,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E52813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которой работает бизнес во всем мире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10">
            <a:extLst>
              <a:ext uri="{FF2B5EF4-FFF2-40B4-BE49-F238E27FC236}">
                <a16:creationId xmlns:a16="http://schemas.microsoft.com/office/drawing/2014/main" id="{84AA39B9-E9B6-AAA5-06DC-D003B2E9540F}"/>
              </a:ext>
            </a:extLst>
          </p:cNvPr>
          <p:cNvCxnSpPr>
            <a:cxnSpLocks/>
          </p:cNvCxnSpPr>
          <p:nvPr/>
        </p:nvCxnSpPr>
        <p:spPr>
          <a:xfrm>
            <a:off x="3461388" y="1650868"/>
            <a:ext cx="1801298" cy="0"/>
          </a:xfrm>
          <a:prstGeom prst="line">
            <a:avLst/>
          </a:prstGeom>
          <a:ln w="25400">
            <a:solidFill>
              <a:srgbClr val="E3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03653A-B6E5-CA98-5F55-14B2E0D3F0E9}"/>
              </a:ext>
            </a:extLst>
          </p:cNvPr>
          <p:cNvSpPr txBox="1"/>
          <p:nvPr/>
        </p:nvSpPr>
        <p:spPr>
          <a:xfrm>
            <a:off x="5888898" y="1431279"/>
            <a:ext cx="36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Рецессия в мире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DD6A50-9C52-580A-CC4B-7B06D90ED10A}"/>
              </a:ext>
            </a:extLst>
          </p:cNvPr>
          <p:cNvSpPr txBox="1"/>
          <p:nvPr/>
        </p:nvSpPr>
        <p:spPr>
          <a:xfrm>
            <a:off x="5912108" y="1836255"/>
            <a:ext cx="330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Спад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в экономике многих стран, сопровождающийся высокой инфляцией</a:t>
            </a:r>
          </a:p>
        </p:txBody>
      </p:sp>
    </p:spTree>
    <p:extLst>
      <p:ext uri="{BB962C8B-B14F-4D97-AF65-F5344CB8AC3E}">
        <p14:creationId xmlns:p14="http://schemas.microsoft.com/office/powerpoint/2010/main" val="3063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0E5C4-8F9A-8677-1CCB-894188CC7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443"/>
          <a:stretch/>
        </p:blipFill>
        <p:spPr>
          <a:xfrm>
            <a:off x="0" y="0"/>
            <a:ext cx="4822853" cy="6858000"/>
          </a:xfrm>
          <a:prstGeom prst="rect">
            <a:avLst/>
          </a:prstGeom>
        </p:spPr>
      </p:pic>
      <p:sp>
        <p:nvSpPr>
          <p:cNvPr id="7" name="Текст 12">
            <a:extLst>
              <a:ext uri="{FF2B5EF4-FFF2-40B4-BE49-F238E27FC236}">
                <a16:creationId xmlns:a16="http://schemas.microsoft.com/office/drawing/2014/main" id="{B29B1E8F-0540-94B5-D96C-A5266F88F17A}"/>
              </a:ext>
            </a:extLst>
          </p:cNvPr>
          <p:cNvSpPr txBox="1">
            <a:spLocks/>
          </p:cNvSpPr>
          <p:nvPr/>
        </p:nvSpPr>
        <p:spPr>
          <a:xfrm>
            <a:off x="1355717" y="438315"/>
            <a:ext cx="2522016" cy="28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ontserrat" panose="00000500000000000000" pitchFamily="2" charset="0"/>
                <a:ea typeface="Open Sans" panose="020B0606030504020204" pitchFamily="34" charset="0"/>
              </a:rPr>
              <a:t>Media Instinct Group</a:t>
            </a:r>
          </a:p>
        </p:txBody>
      </p:sp>
      <p:sp>
        <p:nvSpPr>
          <p:cNvPr id="9" name="Полилиния 13">
            <a:extLst>
              <a:ext uri="{FF2B5EF4-FFF2-40B4-BE49-F238E27FC236}">
                <a16:creationId xmlns:a16="http://schemas.microsoft.com/office/drawing/2014/main" id="{12F4C906-6A50-E765-9950-D70E936E42D4}"/>
              </a:ext>
            </a:extLst>
          </p:cNvPr>
          <p:cNvSpPr/>
          <p:nvPr/>
        </p:nvSpPr>
        <p:spPr>
          <a:xfrm>
            <a:off x="0" y="333719"/>
            <a:ext cx="1295155" cy="505145"/>
          </a:xfrm>
          <a:custGeom>
            <a:avLst/>
            <a:gdLst>
              <a:gd name="connsiteX0" fmla="*/ 1028693 w 1295155"/>
              <a:gd name="connsiteY0" fmla="*/ 0 h 505145"/>
              <a:gd name="connsiteX1" fmla="*/ 1051530 w 1295155"/>
              <a:gd name="connsiteY1" fmla="*/ 0 h 505145"/>
              <a:gd name="connsiteX2" fmla="*/ 1051530 w 1295155"/>
              <a:gd name="connsiteY2" fmla="*/ 241221 h 505145"/>
              <a:gd name="connsiteX3" fmla="*/ 1295155 w 1295155"/>
              <a:gd name="connsiteY3" fmla="*/ 241221 h 505145"/>
              <a:gd name="connsiteX4" fmla="*/ 1295155 w 1295155"/>
              <a:gd name="connsiteY4" fmla="*/ 263840 h 505145"/>
              <a:gd name="connsiteX5" fmla="*/ 1067720 w 1295155"/>
              <a:gd name="connsiteY5" fmla="*/ 263840 h 505145"/>
              <a:gd name="connsiteX6" fmla="*/ 1184292 w 1295155"/>
              <a:gd name="connsiteY6" fmla="*/ 379386 h 505145"/>
              <a:gd name="connsiteX7" fmla="*/ 1224854 w 1295155"/>
              <a:gd name="connsiteY7" fmla="*/ 419562 h 505145"/>
              <a:gd name="connsiteX8" fmla="*/ 1208748 w 1295155"/>
              <a:gd name="connsiteY8" fmla="*/ 435514 h 505145"/>
              <a:gd name="connsiteX9" fmla="*/ 1168187 w 1295155"/>
              <a:gd name="connsiteY9" fmla="*/ 395338 h 505145"/>
              <a:gd name="connsiteX10" fmla="*/ 1051530 w 1295155"/>
              <a:gd name="connsiteY10" fmla="*/ 279877 h 505145"/>
              <a:gd name="connsiteX11" fmla="*/ 1051530 w 1295155"/>
              <a:gd name="connsiteY11" fmla="*/ 505145 h 505145"/>
              <a:gd name="connsiteX12" fmla="*/ 1028693 w 1295155"/>
              <a:gd name="connsiteY12" fmla="*/ 505145 h 505145"/>
              <a:gd name="connsiteX13" fmla="*/ 1028693 w 1295155"/>
              <a:gd name="connsiteY13" fmla="*/ 263840 h 505145"/>
              <a:gd name="connsiteX14" fmla="*/ 877354 w 1295155"/>
              <a:gd name="connsiteY14" fmla="*/ 263840 h 505145"/>
              <a:gd name="connsiteX15" fmla="*/ 785153 w 1295155"/>
              <a:gd name="connsiteY15" fmla="*/ 263840 h 505145"/>
              <a:gd name="connsiteX16" fmla="*/ 0 w 1295155"/>
              <a:gd name="connsiteY16" fmla="*/ 263840 h 505145"/>
              <a:gd name="connsiteX17" fmla="*/ 0 w 1295155"/>
              <a:gd name="connsiteY17" fmla="*/ 241221 h 505145"/>
              <a:gd name="connsiteX18" fmla="*/ 785153 w 1295155"/>
              <a:gd name="connsiteY18" fmla="*/ 241221 h 505145"/>
              <a:gd name="connsiteX19" fmla="*/ 877354 w 1295155"/>
              <a:gd name="connsiteY19" fmla="*/ 241221 h 505145"/>
              <a:gd name="connsiteX20" fmla="*/ 1012587 w 1295155"/>
              <a:gd name="connsiteY20" fmla="*/ 241221 h 505145"/>
              <a:gd name="connsiteX21" fmla="*/ 895930 w 1295155"/>
              <a:gd name="connsiteY21" fmla="*/ 125759 h 505145"/>
              <a:gd name="connsiteX22" fmla="*/ 850597 w 1295155"/>
              <a:gd name="connsiteY22" fmla="*/ 80857 h 505145"/>
              <a:gd name="connsiteX23" fmla="*/ 866787 w 1295155"/>
              <a:gd name="connsiteY23" fmla="*/ 64821 h 505145"/>
              <a:gd name="connsiteX24" fmla="*/ 912121 w 1295155"/>
              <a:gd name="connsiteY24" fmla="*/ 109722 h 505145"/>
              <a:gd name="connsiteX25" fmla="*/ 1028693 w 1295155"/>
              <a:gd name="connsiteY25" fmla="*/ 225269 h 50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95155" h="505145">
                <a:moveTo>
                  <a:pt x="1028693" y="0"/>
                </a:moveTo>
                <a:lnTo>
                  <a:pt x="1051530" y="0"/>
                </a:lnTo>
                <a:lnTo>
                  <a:pt x="1051530" y="241221"/>
                </a:lnTo>
                <a:lnTo>
                  <a:pt x="1295155" y="241221"/>
                </a:lnTo>
                <a:lnTo>
                  <a:pt x="1295155" y="263840"/>
                </a:lnTo>
                <a:lnTo>
                  <a:pt x="1067720" y="263840"/>
                </a:lnTo>
                <a:lnTo>
                  <a:pt x="1184292" y="379386"/>
                </a:lnTo>
                <a:lnTo>
                  <a:pt x="1224854" y="419562"/>
                </a:lnTo>
                <a:lnTo>
                  <a:pt x="1208748" y="435514"/>
                </a:lnTo>
                <a:lnTo>
                  <a:pt x="1168187" y="395338"/>
                </a:lnTo>
                <a:lnTo>
                  <a:pt x="1051530" y="279877"/>
                </a:lnTo>
                <a:lnTo>
                  <a:pt x="1051530" y="505145"/>
                </a:lnTo>
                <a:lnTo>
                  <a:pt x="1028693" y="505145"/>
                </a:lnTo>
                <a:lnTo>
                  <a:pt x="1028693" y="263840"/>
                </a:lnTo>
                <a:lnTo>
                  <a:pt x="877354" y="263840"/>
                </a:lnTo>
                <a:lnTo>
                  <a:pt x="785153" y="263840"/>
                </a:lnTo>
                <a:lnTo>
                  <a:pt x="0" y="263840"/>
                </a:lnTo>
                <a:lnTo>
                  <a:pt x="0" y="241221"/>
                </a:lnTo>
                <a:lnTo>
                  <a:pt x="785153" y="241221"/>
                </a:lnTo>
                <a:lnTo>
                  <a:pt x="877354" y="241221"/>
                </a:lnTo>
                <a:lnTo>
                  <a:pt x="1012587" y="241221"/>
                </a:lnTo>
                <a:lnTo>
                  <a:pt x="895930" y="125759"/>
                </a:lnTo>
                <a:lnTo>
                  <a:pt x="850597" y="80857"/>
                </a:lnTo>
                <a:lnTo>
                  <a:pt x="866787" y="64821"/>
                </a:lnTo>
                <a:lnTo>
                  <a:pt x="912121" y="109722"/>
                </a:lnTo>
                <a:lnTo>
                  <a:pt x="1028693" y="225269"/>
                </a:lnTo>
                <a:close/>
              </a:path>
            </a:pathLst>
          </a:custGeom>
          <a:solidFill>
            <a:srgbClr val="000000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7F0857B-7A09-3159-BC41-B48F506D07D8}"/>
              </a:ext>
            </a:extLst>
          </p:cNvPr>
          <p:cNvSpPr/>
          <p:nvPr/>
        </p:nvSpPr>
        <p:spPr>
          <a:xfrm rot="18889200">
            <a:off x="702956" y="741234"/>
            <a:ext cx="340938" cy="22619"/>
          </a:xfrm>
          <a:custGeom>
            <a:avLst/>
            <a:gdLst>
              <a:gd name="connsiteX0" fmla="*/ 0 w 340938"/>
              <a:gd name="connsiteY0" fmla="*/ 0 h 22619"/>
              <a:gd name="connsiteX1" fmla="*/ 340939 w 340938"/>
              <a:gd name="connsiteY1" fmla="*/ 0 h 22619"/>
              <a:gd name="connsiteX2" fmla="*/ 340939 w 340938"/>
              <a:gd name="connsiteY2" fmla="*/ 22620 h 22619"/>
              <a:gd name="connsiteX3" fmla="*/ 0 w 340938"/>
              <a:gd name="connsiteY3" fmla="*/ 22620 h 2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38" h="22619">
                <a:moveTo>
                  <a:pt x="0" y="0"/>
                </a:moveTo>
                <a:lnTo>
                  <a:pt x="340939" y="0"/>
                </a:lnTo>
                <a:lnTo>
                  <a:pt x="340939" y="22620"/>
                </a:lnTo>
                <a:lnTo>
                  <a:pt x="0" y="2262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1163C0C7-646F-9CA1-9A4A-A6DEB47CC73C}"/>
              </a:ext>
            </a:extLst>
          </p:cNvPr>
          <p:cNvSpPr/>
          <p:nvPr/>
        </p:nvSpPr>
        <p:spPr>
          <a:xfrm>
            <a:off x="1076155" y="291941"/>
            <a:ext cx="259304" cy="257763"/>
          </a:xfrm>
          <a:custGeom>
            <a:avLst/>
            <a:gdLst>
              <a:gd name="connsiteX0" fmla="*/ 243199 w 259304"/>
              <a:gd name="connsiteY0" fmla="*/ 0 h 257763"/>
              <a:gd name="connsiteX1" fmla="*/ 0 w 259304"/>
              <a:gd name="connsiteY1" fmla="*/ 241811 h 257763"/>
              <a:gd name="connsiteX2" fmla="*/ 16191 w 259304"/>
              <a:gd name="connsiteY2" fmla="*/ 257763 h 257763"/>
              <a:gd name="connsiteX3" fmla="*/ 259304 w 259304"/>
              <a:gd name="connsiteY3" fmla="*/ 15952 h 257763"/>
              <a:gd name="connsiteX4" fmla="*/ 243199 w 259304"/>
              <a:gd name="connsiteY4" fmla="*/ 0 h 257763"/>
              <a:gd name="connsiteX5" fmla="*/ 243199 w 259304"/>
              <a:gd name="connsiteY5" fmla="*/ 0 h 2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04" h="257763">
                <a:moveTo>
                  <a:pt x="243199" y="0"/>
                </a:moveTo>
                <a:lnTo>
                  <a:pt x="0" y="241811"/>
                </a:lnTo>
                <a:lnTo>
                  <a:pt x="16191" y="257763"/>
                </a:lnTo>
                <a:lnTo>
                  <a:pt x="259304" y="15952"/>
                </a:lnTo>
                <a:lnTo>
                  <a:pt x="243199" y="0"/>
                </a:lnTo>
                <a:lnTo>
                  <a:pt x="243199" y="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solidFill>
                <a:srgbClr val="E3261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8EA5200-ECEE-9BB5-06BB-50DEBE76FA8F}"/>
              </a:ext>
            </a:extLst>
          </p:cNvPr>
          <p:cNvSpPr txBox="1">
            <a:spLocks/>
          </p:cNvSpPr>
          <p:nvPr/>
        </p:nvSpPr>
        <p:spPr>
          <a:xfrm>
            <a:off x="11338561" y="438315"/>
            <a:ext cx="484658" cy="2844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1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548DE-388B-48FE-B170-5C5A148BAF1D}" type="slidenum">
              <a:rPr lang="ru-RU" smtClean="0">
                <a:latin typeface="Montserrat" panose="00000500000000000000" pitchFamily="2" charset="0"/>
              </a:rPr>
              <a:pPr/>
              <a:t>3</a:t>
            </a:fld>
            <a:endParaRPr lang="ru-RU" dirty="0">
              <a:latin typeface="Montserrat" panose="00000500000000000000" pitchFamily="2" charset="0"/>
            </a:endParaRPr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DF96415B-4BEA-EF9E-46BE-ACFBEEBDB84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46967" y="575985"/>
            <a:ext cx="360000" cy="227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5F18B7-C3DD-7B66-F5AE-8887ED2F90CC}"/>
              </a:ext>
            </a:extLst>
          </p:cNvPr>
          <p:cNvSpPr txBox="1"/>
          <p:nvPr/>
        </p:nvSpPr>
        <p:spPr>
          <a:xfrm>
            <a:off x="647578" y="1284346"/>
            <a:ext cx="3977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E52813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Среда,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E52813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которой работает бизнес во всем мире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10">
            <a:extLst>
              <a:ext uri="{FF2B5EF4-FFF2-40B4-BE49-F238E27FC236}">
                <a16:creationId xmlns:a16="http://schemas.microsoft.com/office/drawing/2014/main" id="{84AA39B9-E9B6-AAA5-06DC-D003B2E9540F}"/>
              </a:ext>
            </a:extLst>
          </p:cNvPr>
          <p:cNvCxnSpPr>
            <a:cxnSpLocks/>
          </p:cNvCxnSpPr>
          <p:nvPr/>
        </p:nvCxnSpPr>
        <p:spPr>
          <a:xfrm>
            <a:off x="3461388" y="1650868"/>
            <a:ext cx="1801298" cy="0"/>
          </a:xfrm>
          <a:prstGeom prst="line">
            <a:avLst/>
          </a:prstGeom>
          <a:ln w="25400">
            <a:solidFill>
              <a:srgbClr val="E3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03653A-B6E5-CA98-5F55-14B2E0D3F0E9}"/>
              </a:ext>
            </a:extLst>
          </p:cNvPr>
          <p:cNvSpPr txBox="1"/>
          <p:nvPr/>
        </p:nvSpPr>
        <p:spPr>
          <a:xfrm>
            <a:off x="5888898" y="1431279"/>
            <a:ext cx="36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Рецессия в мире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DD6A50-9C52-580A-CC4B-7B06D90ED10A}"/>
              </a:ext>
            </a:extLst>
          </p:cNvPr>
          <p:cNvSpPr txBox="1"/>
          <p:nvPr/>
        </p:nvSpPr>
        <p:spPr>
          <a:xfrm>
            <a:off x="5912108" y="1836255"/>
            <a:ext cx="330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Спад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в экономике многих стран, сопровождающийся высокой инфляцией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0FABC-05BB-454F-9EA7-57987DECDE72}"/>
              </a:ext>
            </a:extLst>
          </p:cNvPr>
          <p:cNvSpPr txBox="1"/>
          <p:nvPr/>
        </p:nvSpPr>
        <p:spPr>
          <a:xfrm>
            <a:off x="5912108" y="2864528"/>
            <a:ext cx="36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Турбулентность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42CFE5-045C-4ACA-BFEA-3B9785BD7238}"/>
              </a:ext>
            </a:extLst>
          </p:cNvPr>
          <p:cNvSpPr txBox="1"/>
          <p:nvPr/>
        </p:nvSpPr>
        <p:spPr>
          <a:xfrm>
            <a:off x="5935318" y="3297356"/>
            <a:ext cx="330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Процессы и механизмы, хорошо  работающие в прошлом, сейчас работают нестабильно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6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0E5C4-8F9A-8677-1CCB-894188CC7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443"/>
          <a:stretch/>
        </p:blipFill>
        <p:spPr>
          <a:xfrm>
            <a:off x="0" y="0"/>
            <a:ext cx="4822853" cy="6858000"/>
          </a:xfrm>
          <a:prstGeom prst="rect">
            <a:avLst/>
          </a:prstGeom>
        </p:spPr>
      </p:pic>
      <p:sp>
        <p:nvSpPr>
          <p:cNvPr id="7" name="Текст 12">
            <a:extLst>
              <a:ext uri="{FF2B5EF4-FFF2-40B4-BE49-F238E27FC236}">
                <a16:creationId xmlns:a16="http://schemas.microsoft.com/office/drawing/2014/main" id="{B29B1E8F-0540-94B5-D96C-A5266F88F17A}"/>
              </a:ext>
            </a:extLst>
          </p:cNvPr>
          <p:cNvSpPr txBox="1">
            <a:spLocks/>
          </p:cNvSpPr>
          <p:nvPr/>
        </p:nvSpPr>
        <p:spPr>
          <a:xfrm>
            <a:off x="1355717" y="438315"/>
            <a:ext cx="2522016" cy="28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ontserrat" panose="00000500000000000000" pitchFamily="2" charset="0"/>
                <a:ea typeface="Open Sans" panose="020B0606030504020204" pitchFamily="34" charset="0"/>
              </a:rPr>
              <a:t>Media Instinct Group</a:t>
            </a:r>
          </a:p>
        </p:txBody>
      </p:sp>
      <p:sp>
        <p:nvSpPr>
          <p:cNvPr id="9" name="Полилиния 13">
            <a:extLst>
              <a:ext uri="{FF2B5EF4-FFF2-40B4-BE49-F238E27FC236}">
                <a16:creationId xmlns:a16="http://schemas.microsoft.com/office/drawing/2014/main" id="{12F4C906-6A50-E765-9950-D70E936E42D4}"/>
              </a:ext>
            </a:extLst>
          </p:cNvPr>
          <p:cNvSpPr/>
          <p:nvPr/>
        </p:nvSpPr>
        <p:spPr>
          <a:xfrm>
            <a:off x="0" y="333719"/>
            <a:ext cx="1295155" cy="505145"/>
          </a:xfrm>
          <a:custGeom>
            <a:avLst/>
            <a:gdLst>
              <a:gd name="connsiteX0" fmla="*/ 1028693 w 1295155"/>
              <a:gd name="connsiteY0" fmla="*/ 0 h 505145"/>
              <a:gd name="connsiteX1" fmla="*/ 1051530 w 1295155"/>
              <a:gd name="connsiteY1" fmla="*/ 0 h 505145"/>
              <a:gd name="connsiteX2" fmla="*/ 1051530 w 1295155"/>
              <a:gd name="connsiteY2" fmla="*/ 241221 h 505145"/>
              <a:gd name="connsiteX3" fmla="*/ 1295155 w 1295155"/>
              <a:gd name="connsiteY3" fmla="*/ 241221 h 505145"/>
              <a:gd name="connsiteX4" fmla="*/ 1295155 w 1295155"/>
              <a:gd name="connsiteY4" fmla="*/ 263840 h 505145"/>
              <a:gd name="connsiteX5" fmla="*/ 1067720 w 1295155"/>
              <a:gd name="connsiteY5" fmla="*/ 263840 h 505145"/>
              <a:gd name="connsiteX6" fmla="*/ 1184292 w 1295155"/>
              <a:gd name="connsiteY6" fmla="*/ 379386 h 505145"/>
              <a:gd name="connsiteX7" fmla="*/ 1224854 w 1295155"/>
              <a:gd name="connsiteY7" fmla="*/ 419562 h 505145"/>
              <a:gd name="connsiteX8" fmla="*/ 1208748 w 1295155"/>
              <a:gd name="connsiteY8" fmla="*/ 435514 h 505145"/>
              <a:gd name="connsiteX9" fmla="*/ 1168187 w 1295155"/>
              <a:gd name="connsiteY9" fmla="*/ 395338 h 505145"/>
              <a:gd name="connsiteX10" fmla="*/ 1051530 w 1295155"/>
              <a:gd name="connsiteY10" fmla="*/ 279877 h 505145"/>
              <a:gd name="connsiteX11" fmla="*/ 1051530 w 1295155"/>
              <a:gd name="connsiteY11" fmla="*/ 505145 h 505145"/>
              <a:gd name="connsiteX12" fmla="*/ 1028693 w 1295155"/>
              <a:gd name="connsiteY12" fmla="*/ 505145 h 505145"/>
              <a:gd name="connsiteX13" fmla="*/ 1028693 w 1295155"/>
              <a:gd name="connsiteY13" fmla="*/ 263840 h 505145"/>
              <a:gd name="connsiteX14" fmla="*/ 877354 w 1295155"/>
              <a:gd name="connsiteY14" fmla="*/ 263840 h 505145"/>
              <a:gd name="connsiteX15" fmla="*/ 785153 w 1295155"/>
              <a:gd name="connsiteY15" fmla="*/ 263840 h 505145"/>
              <a:gd name="connsiteX16" fmla="*/ 0 w 1295155"/>
              <a:gd name="connsiteY16" fmla="*/ 263840 h 505145"/>
              <a:gd name="connsiteX17" fmla="*/ 0 w 1295155"/>
              <a:gd name="connsiteY17" fmla="*/ 241221 h 505145"/>
              <a:gd name="connsiteX18" fmla="*/ 785153 w 1295155"/>
              <a:gd name="connsiteY18" fmla="*/ 241221 h 505145"/>
              <a:gd name="connsiteX19" fmla="*/ 877354 w 1295155"/>
              <a:gd name="connsiteY19" fmla="*/ 241221 h 505145"/>
              <a:gd name="connsiteX20" fmla="*/ 1012587 w 1295155"/>
              <a:gd name="connsiteY20" fmla="*/ 241221 h 505145"/>
              <a:gd name="connsiteX21" fmla="*/ 895930 w 1295155"/>
              <a:gd name="connsiteY21" fmla="*/ 125759 h 505145"/>
              <a:gd name="connsiteX22" fmla="*/ 850597 w 1295155"/>
              <a:gd name="connsiteY22" fmla="*/ 80857 h 505145"/>
              <a:gd name="connsiteX23" fmla="*/ 866787 w 1295155"/>
              <a:gd name="connsiteY23" fmla="*/ 64821 h 505145"/>
              <a:gd name="connsiteX24" fmla="*/ 912121 w 1295155"/>
              <a:gd name="connsiteY24" fmla="*/ 109722 h 505145"/>
              <a:gd name="connsiteX25" fmla="*/ 1028693 w 1295155"/>
              <a:gd name="connsiteY25" fmla="*/ 225269 h 50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95155" h="505145">
                <a:moveTo>
                  <a:pt x="1028693" y="0"/>
                </a:moveTo>
                <a:lnTo>
                  <a:pt x="1051530" y="0"/>
                </a:lnTo>
                <a:lnTo>
                  <a:pt x="1051530" y="241221"/>
                </a:lnTo>
                <a:lnTo>
                  <a:pt x="1295155" y="241221"/>
                </a:lnTo>
                <a:lnTo>
                  <a:pt x="1295155" y="263840"/>
                </a:lnTo>
                <a:lnTo>
                  <a:pt x="1067720" y="263840"/>
                </a:lnTo>
                <a:lnTo>
                  <a:pt x="1184292" y="379386"/>
                </a:lnTo>
                <a:lnTo>
                  <a:pt x="1224854" y="419562"/>
                </a:lnTo>
                <a:lnTo>
                  <a:pt x="1208748" y="435514"/>
                </a:lnTo>
                <a:lnTo>
                  <a:pt x="1168187" y="395338"/>
                </a:lnTo>
                <a:lnTo>
                  <a:pt x="1051530" y="279877"/>
                </a:lnTo>
                <a:lnTo>
                  <a:pt x="1051530" y="505145"/>
                </a:lnTo>
                <a:lnTo>
                  <a:pt x="1028693" y="505145"/>
                </a:lnTo>
                <a:lnTo>
                  <a:pt x="1028693" y="263840"/>
                </a:lnTo>
                <a:lnTo>
                  <a:pt x="877354" y="263840"/>
                </a:lnTo>
                <a:lnTo>
                  <a:pt x="785153" y="263840"/>
                </a:lnTo>
                <a:lnTo>
                  <a:pt x="0" y="263840"/>
                </a:lnTo>
                <a:lnTo>
                  <a:pt x="0" y="241221"/>
                </a:lnTo>
                <a:lnTo>
                  <a:pt x="785153" y="241221"/>
                </a:lnTo>
                <a:lnTo>
                  <a:pt x="877354" y="241221"/>
                </a:lnTo>
                <a:lnTo>
                  <a:pt x="1012587" y="241221"/>
                </a:lnTo>
                <a:lnTo>
                  <a:pt x="895930" y="125759"/>
                </a:lnTo>
                <a:lnTo>
                  <a:pt x="850597" y="80857"/>
                </a:lnTo>
                <a:lnTo>
                  <a:pt x="866787" y="64821"/>
                </a:lnTo>
                <a:lnTo>
                  <a:pt x="912121" y="109722"/>
                </a:lnTo>
                <a:lnTo>
                  <a:pt x="1028693" y="225269"/>
                </a:lnTo>
                <a:close/>
              </a:path>
            </a:pathLst>
          </a:custGeom>
          <a:solidFill>
            <a:srgbClr val="000000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7F0857B-7A09-3159-BC41-B48F506D07D8}"/>
              </a:ext>
            </a:extLst>
          </p:cNvPr>
          <p:cNvSpPr/>
          <p:nvPr/>
        </p:nvSpPr>
        <p:spPr>
          <a:xfrm rot="18889200">
            <a:off x="702956" y="741234"/>
            <a:ext cx="340938" cy="22619"/>
          </a:xfrm>
          <a:custGeom>
            <a:avLst/>
            <a:gdLst>
              <a:gd name="connsiteX0" fmla="*/ 0 w 340938"/>
              <a:gd name="connsiteY0" fmla="*/ 0 h 22619"/>
              <a:gd name="connsiteX1" fmla="*/ 340939 w 340938"/>
              <a:gd name="connsiteY1" fmla="*/ 0 h 22619"/>
              <a:gd name="connsiteX2" fmla="*/ 340939 w 340938"/>
              <a:gd name="connsiteY2" fmla="*/ 22620 h 22619"/>
              <a:gd name="connsiteX3" fmla="*/ 0 w 340938"/>
              <a:gd name="connsiteY3" fmla="*/ 22620 h 2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38" h="22619">
                <a:moveTo>
                  <a:pt x="0" y="0"/>
                </a:moveTo>
                <a:lnTo>
                  <a:pt x="340939" y="0"/>
                </a:lnTo>
                <a:lnTo>
                  <a:pt x="340939" y="22620"/>
                </a:lnTo>
                <a:lnTo>
                  <a:pt x="0" y="2262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1163C0C7-646F-9CA1-9A4A-A6DEB47CC73C}"/>
              </a:ext>
            </a:extLst>
          </p:cNvPr>
          <p:cNvSpPr/>
          <p:nvPr/>
        </p:nvSpPr>
        <p:spPr>
          <a:xfrm>
            <a:off x="1076155" y="291941"/>
            <a:ext cx="259304" cy="257763"/>
          </a:xfrm>
          <a:custGeom>
            <a:avLst/>
            <a:gdLst>
              <a:gd name="connsiteX0" fmla="*/ 243199 w 259304"/>
              <a:gd name="connsiteY0" fmla="*/ 0 h 257763"/>
              <a:gd name="connsiteX1" fmla="*/ 0 w 259304"/>
              <a:gd name="connsiteY1" fmla="*/ 241811 h 257763"/>
              <a:gd name="connsiteX2" fmla="*/ 16191 w 259304"/>
              <a:gd name="connsiteY2" fmla="*/ 257763 h 257763"/>
              <a:gd name="connsiteX3" fmla="*/ 259304 w 259304"/>
              <a:gd name="connsiteY3" fmla="*/ 15952 h 257763"/>
              <a:gd name="connsiteX4" fmla="*/ 243199 w 259304"/>
              <a:gd name="connsiteY4" fmla="*/ 0 h 257763"/>
              <a:gd name="connsiteX5" fmla="*/ 243199 w 259304"/>
              <a:gd name="connsiteY5" fmla="*/ 0 h 2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04" h="257763">
                <a:moveTo>
                  <a:pt x="243199" y="0"/>
                </a:moveTo>
                <a:lnTo>
                  <a:pt x="0" y="241811"/>
                </a:lnTo>
                <a:lnTo>
                  <a:pt x="16191" y="257763"/>
                </a:lnTo>
                <a:lnTo>
                  <a:pt x="259304" y="15952"/>
                </a:lnTo>
                <a:lnTo>
                  <a:pt x="243199" y="0"/>
                </a:lnTo>
                <a:lnTo>
                  <a:pt x="243199" y="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solidFill>
                <a:srgbClr val="E3261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8EA5200-ECEE-9BB5-06BB-50DEBE76FA8F}"/>
              </a:ext>
            </a:extLst>
          </p:cNvPr>
          <p:cNvSpPr txBox="1">
            <a:spLocks/>
          </p:cNvSpPr>
          <p:nvPr/>
        </p:nvSpPr>
        <p:spPr>
          <a:xfrm>
            <a:off x="11338561" y="438315"/>
            <a:ext cx="484658" cy="2844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1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548DE-388B-48FE-B170-5C5A148BAF1D}" type="slidenum">
              <a:rPr lang="ru-RU" smtClean="0">
                <a:latin typeface="Montserrat" panose="00000500000000000000" pitchFamily="2" charset="0"/>
              </a:rPr>
              <a:pPr/>
              <a:t>4</a:t>
            </a:fld>
            <a:endParaRPr lang="ru-RU" dirty="0">
              <a:latin typeface="Montserrat" panose="00000500000000000000" pitchFamily="2" charset="0"/>
            </a:endParaRPr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DF96415B-4BEA-EF9E-46BE-ACFBEEBDB84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46967" y="575985"/>
            <a:ext cx="360000" cy="227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5F18B7-C3DD-7B66-F5AE-8887ED2F90CC}"/>
              </a:ext>
            </a:extLst>
          </p:cNvPr>
          <p:cNvSpPr txBox="1"/>
          <p:nvPr/>
        </p:nvSpPr>
        <p:spPr>
          <a:xfrm>
            <a:off x="647578" y="1284346"/>
            <a:ext cx="3977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E52813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Среда,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E52813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 которой работает бизнес во всем мире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10">
            <a:extLst>
              <a:ext uri="{FF2B5EF4-FFF2-40B4-BE49-F238E27FC236}">
                <a16:creationId xmlns:a16="http://schemas.microsoft.com/office/drawing/2014/main" id="{84AA39B9-E9B6-AAA5-06DC-D003B2E9540F}"/>
              </a:ext>
            </a:extLst>
          </p:cNvPr>
          <p:cNvCxnSpPr>
            <a:cxnSpLocks/>
          </p:cNvCxnSpPr>
          <p:nvPr/>
        </p:nvCxnSpPr>
        <p:spPr>
          <a:xfrm>
            <a:off x="3461388" y="1650868"/>
            <a:ext cx="1801298" cy="0"/>
          </a:xfrm>
          <a:prstGeom prst="line">
            <a:avLst/>
          </a:prstGeom>
          <a:ln w="25400">
            <a:solidFill>
              <a:srgbClr val="E3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03653A-B6E5-CA98-5F55-14B2E0D3F0E9}"/>
              </a:ext>
            </a:extLst>
          </p:cNvPr>
          <p:cNvSpPr txBox="1"/>
          <p:nvPr/>
        </p:nvSpPr>
        <p:spPr>
          <a:xfrm>
            <a:off x="5888898" y="1431279"/>
            <a:ext cx="36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Рецессия в мире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DD6A50-9C52-580A-CC4B-7B06D90ED10A}"/>
              </a:ext>
            </a:extLst>
          </p:cNvPr>
          <p:cNvSpPr txBox="1"/>
          <p:nvPr/>
        </p:nvSpPr>
        <p:spPr>
          <a:xfrm>
            <a:off x="5912108" y="1836255"/>
            <a:ext cx="330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Спад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в экономике многих стран, сопровождающийся высокой инфляцией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0FABC-05BB-454F-9EA7-57987DECDE72}"/>
              </a:ext>
            </a:extLst>
          </p:cNvPr>
          <p:cNvSpPr txBox="1"/>
          <p:nvPr/>
        </p:nvSpPr>
        <p:spPr>
          <a:xfrm>
            <a:off x="5912108" y="2864528"/>
            <a:ext cx="36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Турбулентность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42CFE5-045C-4ACA-BFEA-3B9785BD7238}"/>
              </a:ext>
            </a:extLst>
          </p:cNvPr>
          <p:cNvSpPr txBox="1"/>
          <p:nvPr/>
        </p:nvSpPr>
        <p:spPr>
          <a:xfrm>
            <a:off x="5935318" y="3297356"/>
            <a:ext cx="330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Процессы и механизмы, хорошо  работающие в прошлом, сейчас работают нестабильно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96F6BA-B00E-42AF-AF6E-1F126D9641E4}"/>
              </a:ext>
            </a:extLst>
          </p:cNvPr>
          <p:cNvSpPr txBox="1"/>
          <p:nvPr/>
        </p:nvSpPr>
        <p:spPr>
          <a:xfrm>
            <a:off x="5935318" y="4414057"/>
            <a:ext cx="36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Люди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6B8F24-086D-43D7-88A1-C12AD23F33F9}"/>
              </a:ext>
            </a:extLst>
          </p:cNvPr>
          <p:cNvSpPr txBox="1"/>
          <p:nvPr/>
        </p:nvSpPr>
        <p:spPr>
          <a:xfrm>
            <a:off x="5958528" y="4846885"/>
            <a:ext cx="330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Сотрудники компаний менее мотивированы на достижения, хотят работать меньше и больше времени уделять себе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3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0E5C4-8F9A-8677-1CCB-894188CC7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443"/>
          <a:stretch/>
        </p:blipFill>
        <p:spPr>
          <a:xfrm>
            <a:off x="0" y="0"/>
            <a:ext cx="4822853" cy="6858000"/>
          </a:xfrm>
          <a:prstGeom prst="rect">
            <a:avLst/>
          </a:prstGeom>
        </p:spPr>
      </p:pic>
      <p:sp>
        <p:nvSpPr>
          <p:cNvPr id="7" name="Текст 12">
            <a:extLst>
              <a:ext uri="{FF2B5EF4-FFF2-40B4-BE49-F238E27FC236}">
                <a16:creationId xmlns:a16="http://schemas.microsoft.com/office/drawing/2014/main" id="{B29B1E8F-0540-94B5-D96C-A5266F88F17A}"/>
              </a:ext>
            </a:extLst>
          </p:cNvPr>
          <p:cNvSpPr txBox="1">
            <a:spLocks/>
          </p:cNvSpPr>
          <p:nvPr/>
        </p:nvSpPr>
        <p:spPr>
          <a:xfrm>
            <a:off x="1355717" y="438315"/>
            <a:ext cx="2522016" cy="28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ontserrat" panose="00000500000000000000" pitchFamily="2" charset="0"/>
                <a:ea typeface="Open Sans" panose="020B0606030504020204" pitchFamily="34" charset="0"/>
              </a:rPr>
              <a:t>Media Instinct Group</a:t>
            </a:r>
          </a:p>
        </p:txBody>
      </p:sp>
      <p:sp>
        <p:nvSpPr>
          <p:cNvPr id="9" name="Полилиния 13">
            <a:extLst>
              <a:ext uri="{FF2B5EF4-FFF2-40B4-BE49-F238E27FC236}">
                <a16:creationId xmlns:a16="http://schemas.microsoft.com/office/drawing/2014/main" id="{12F4C906-6A50-E765-9950-D70E936E42D4}"/>
              </a:ext>
            </a:extLst>
          </p:cNvPr>
          <p:cNvSpPr/>
          <p:nvPr/>
        </p:nvSpPr>
        <p:spPr>
          <a:xfrm>
            <a:off x="0" y="333719"/>
            <a:ext cx="1295155" cy="505145"/>
          </a:xfrm>
          <a:custGeom>
            <a:avLst/>
            <a:gdLst>
              <a:gd name="connsiteX0" fmla="*/ 1028693 w 1295155"/>
              <a:gd name="connsiteY0" fmla="*/ 0 h 505145"/>
              <a:gd name="connsiteX1" fmla="*/ 1051530 w 1295155"/>
              <a:gd name="connsiteY1" fmla="*/ 0 h 505145"/>
              <a:gd name="connsiteX2" fmla="*/ 1051530 w 1295155"/>
              <a:gd name="connsiteY2" fmla="*/ 241221 h 505145"/>
              <a:gd name="connsiteX3" fmla="*/ 1295155 w 1295155"/>
              <a:gd name="connsiteY3" fmla="*/ 241221 h 505145"/>
              <a:gd name="connsiteX4" fmla="*/ 1295155 w 1295155"/>
              <a:gd name="connsiteY4" fmla="*/ 263840 h 505145"/>
              <a:gd name="connsiteX5" fmla="*/ 1067720 w 1295155"/>
              <a:gd name="connsiteY5" fmla="*/ 263840 h 505145"/>
              <a:gd name="connsiteX6" fmla="*/ 1184292 w 1295155"/>
              <a:gd name="connsiteY6" fmla="*/ 379386 h 505145"/>
              <a:gd name="connsiteX7" fmla="*/ 1224854 w 1295155"/>
              <a:gd name="connsiteY7" fmla="*/ 419562 h 505145"/>
              <a:gd name="connsiteX8" fmla="*/ 1208748 w 1295155"/>
              <a:gd name="connsiteY8" fmla="*/ 435514 h 505145"/>
              <a:gd name="connsiteX9" fmla="*/ 1168187 w 1295155"/>
              <a:gd name="connsiteY9" fmla="*/ 395338 h 505145"/>
              <a:gd name="connsiteX10" fmla="*/ 1051530 w 1295155"/>
              <a:gd name="connsiteY10" fmla="*/ 279877 h 505145"/>
              <a:gd name="connsiteX11" fmla="*/ 1051530 w 1295155"/>
              <a:gd name="connsiteY11" fmla="*/ 505145 h 505145"/>
              <a:gd name="connsiteX12" fmla="*/ 1028693 w 1295155"/>
              <a:gd name="connsiteY12" fmla="*/ 505145 h 505145"/>
              <a:gd name="connsiteX13" fmla="*/ 1028693 w 1295155"/>
              <a:gd name="connsiteY13" fmla="*/ 263840 h 505145"/>
              <a:gd name="connsiteX14" fmla="*/ 877354 w 1295155"/>
              <a:gd name="connsiteY14" fmla="*/ 263840 h 505145"/>
              <a:gd name="connsiteX15" fmla="*/ 785153 w 1295155"/>
              <a:gd name="connsiteY15" fmla="*/ 263840 h 505145"/>
              <a:gd name="connsiteX16" fmla="*/ 0 w 1295155"/>
              <a:gd name="connsiteY16" fmla="*/ 263840 h 505145"/>
              <a:gd name="connsiteX17" fmla="*/ 0 w 1295155"/>
              <a:gd name="connsiteY17" fmla="*/ 241221 h 505145"/>
              <a:gd name="connsiteX18" fmla="*/ 785153 w 1295155"/>
              <a:gd name="connsiteY18" fmla="*/ 241221 h 505145"/>
              <a:gd name="connsiteX19" fmla="*/ 877354 w 1295155"/>
              <a:gd name="connsiteY19" fmla="*/ 241221 h 505145"/>
              <a:gd name="connsiteX20" fmla="*/ 1012587 w 1295155"/>
              <a:gd name="connsiteY20" fmla="*/ 241221 h 505145"/>
              <a:gd name="connsiteX21" fmla="*/ 895930 w 1295155"/>
              <a:gd name="connsiteY21" fmla="*/ 125759 h 505145"/>
              <a:gd name="connsiteX22" fmla="*/ 850597 w 1295155"/>
              <a:gd name="connsiteY22" fmla="*/ 80857 h 505145"/>
              <a:gd name="connsiteX23" fmla="*/ 866787 w 1295155"/>
              <a:gd name="connsiteY23" fmla="*/ 64821 h 505145"/>
              <a:gd name="connsiteX24" fmla="*/ 912121 w 1295155"/>
              <a:gd name="connsiteY24" fmla="*/ 109722 h 505145"/>
              <a:gd name="connsiteX25" fmla="*/ 1028693 w 1295155"/>
              <a:gd name="connsiteY25" fmla="*/ 225269 h 50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95155" h="505145">
                <a:moveTo>
                  <a:pt x="1028693" y="0"/>
                </a:moveTo>
                <a:lnTo>
                  <a:pt x="1051530" y="0"/>
                </a:lnTo>
                <a:lnTo>
                  <a:pt x="1051530" y="241221"/>
                </a:lnTo>
                <a:lnTo>
                  <a:pt x="1295155" y="241221"/>
                </a:lnTo>
                <a:lnTo>
                  <a:pt x="1295155" y="263840"/>
                </a:lnTo>
                <a:lnTo>
                  <a:pt x="1067720" y="263840"/>
                </a:lnTo>
                <a:lnTo>
                  <a:pt x="1184292" y="379386"/>
                </a:lnTo>
                <a:lnTo>
                  <a:pt x="1224854" y="419562"/>
                </a:lnTo>
                <a:lnTo>
                  <a:pt x="1208748" y="435514"/>
                </a:lnTo>
                <a:lnTo>
                  <a:pt x="1168187" y="395338"/>
                </a:lnTo>
                <a:lnTo>
                  <a:pt x="1051530" y="279877"/>
                </a:lnTo>
                <a:lnTo>
                  <a:pt x="1051530" y="505145"/>
                </a:lnTo>
                <a:lnTo>
                  <a:pt x="1028693" y="505145"/>
                </a:lnTo>
                <a:lnTo>
                  <a:pt x="1028693" y="263840"/>
                </a:lnTo>
                <a:lnTo>
                  <a:pt x="877354" y="263840"/>
                </a:lnTo>
                <a:lnTo>
                  <a:pt x="785153" y="263840"/>
                </a:lnTo>
                <a:lnTo>
                  <a:pt x="0" y="263840"/>
                </a:lnTo>
                <a:lnTo>
                  <a:pt x="0" y="241221"/>
                </a:lnTo>
                <a:lnTo>
                  <a:pt x="785153" y="241221"/>
                </a:lnTo>
                <a:lnTo>
                  <a:pt x="877354" y="241221"/>
                </a:lnTo>
                <a:lnTo>
                  <a:pt x="1012587" y="241221"/>
                </a:lnTo>
                <a:lnTo>
                  <a:pt x="895930" y="125759"/>
                </a:lnTo>
                <a:lnTo>
                  <a:pt x="850597" y="80857"/>
                </a:lnTo>
                <a:lnTo>
                  <a:pt x="866787" y="64821"/>
                </a:lnTo>
                <a:lnTo>
                  <a:pt x="912121" y="109722"/>
                </a:lnTo>
                <a:lnTo>
                  <a:pt x="1028693" y="225269"/>
                </a:lnTo>
                <a:close/>
              </a:path>
            </a:pathLst>
          </a:custGeom>
          <a:solidFill>
            <a:srgbClr val="000000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7F0857B-7A09-3159-BC41-B48F506D07D8}"/>
              </a:ext>
            </a:extLst>
          </p:cNvPr>
          <p:cNvSpPr/>
          <p:nvPr/>
        </p:nvSpPr>
        <p:spPr>
          <a:xfrm rot="18889200">
            <a:off x="702956" y="741234"/>
            <a:ext cx="340938" cy="22619"/>
          </a:xfrm>
          <a:custGeom>
            <a:avLst/>
            <a:gdLst>
              <a:gd name="connsiteX0" fmla="*/ 0 w 340938"/>
              <a:gd name="connsiteY0" fmla="*/ 0 h 22619"/>
              <a:gd name="connsiteX1" fmla="*/ 340939 w 340938"/>
              <a:gd name="connsiteY1" fmla="*/ 0 h 22619"/>
              <a:gd name="connsiteX2" fmla="*/ 340939 w 340938"/>
              <a:gd name="connsiteY2" fmla="*/ 22620 h 22619"/>
              <a:gd name="connsiteX3" fmla="*/ 0 w 340938"/>
              <a:gd name="connsiteY3" fmla="*/ 22620 h 2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38" h="22619">
                <a:moveTo>
                  <a:pt x="0" y="0"/>
                </a:moveTo>
                <a:lnTo>
                  <a:pt x="340939" y="0"/>
                </a:lnTo>
                <a:lnTo>
                  <a:pt x="340939" y="22620"/>
                </a:lnTo>
                <a:lnTo>
                  <a:pt x="0" y="2262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1163C0C7-646F-9CA1-9A4A-A6DEB47CC73C}"/>
              </a:ext>
            </a:extLst>
          </p:cNvPr>
          <p:cNvSpPr/>
          <p:nvPr/>
        </p:nvSpPr>
        <p:spPr>
          <a:xfrm>
            <a:off x="1076155" y="291941"/>
            <a:ext cx="259304" cy="257763"/>
          </a:xfrm>
          <a:custGeom>
            <a:avLst/>
            <a:gdLst>
              <a:gd name="connsiteX0" fmla="*/ 243199 w 259304"/>
              <a:gd name="connsiteY0" fmla="*/ 0 h 257763"/>
              <a:gd name="connsiteX1" fmla="*/ 0 w 259304"/>
              <a:gd name="connsiteY1" fmla="*/ 241811 h 257763"/>
              <a:gd name="connsiteX2" fmla="*/ 16191 w 259304"/>
              <a:gd name="connsiteY2" fmla="*/ 257763 h 257763"/>
              <a:gd name="connsiteX3" fmla="*/ 259304 w 259304"/>
              <a:gd name="connsiteY3" fmla="*/ 15952 h 257763"/>
              <a:gd name="connsiteX4" fmla="*/ 243199 w 259304"/>
              <a:gd name="connsiteY4" fmla="*/ 0 h 257763"/>
              <a:gd name="connsiteX5" fmla="*/ 243199 w 259304"/>
              <a:gd name="connsiteY5" fmla="*/ 0 h 2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04" h="257763">
                <a:moveTo>
                  <a:pt x="243199" y="0"/>
                </a:moveTo>
                <a:lnTo>
                  <a:pt x="0" y="241811"/>
                </a:lnTo>
                <a:lnTo>
                  <a:pt x="16191" y="257763"/>
                </a:lnTo>
                <a:lnTo>
                  <a:pt x="259304" y="15952"/>
                </a:lnTo>
                <a:lnTo>
                  <a:pt x="243199" y="0"/>
                </a:lnTo>
                <a:lnTo>
                  <a:pt x="243199" y="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solidFill>
                <a:srgbClr val="E3261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8EA5200-ECEE-9BB5-06BB-50DEBE76FA8F}"/>
              </a:ext>
            </a:extLst>
          </p:cNvPr>
          <p:cNvSpPr txBox="1">
            <a:spLocks/>
          </p:cNvSpPr>
          <p:nvPr/>
        </p:nvSpPr>
        <p:spPr>
          <a:xfrm>
            <a:off x="11338561" y="438315"/>
            <a:ext cx="484658" cy="2844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1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548DE-388B-48FE-B170-5C5A148BAF1D}" type="slidenum">
              <a:rPr lang="ru-RU" smtClean="0">
                <a:latin typeface="Montserrat" panose="00000500000000000000" pitchFamily="2" charset="0"/>
              </a:rPr>
              <a:pPr/>
              <a:t>5</a:t>
            </a:fld>
            <a:endParaRPr lang="ru-RU" dirty="0">
              <a:latin typeface="Montserrat" panose="00000500000000000000" pitchFamily="2" charset="0"/>
            </a:endParaRPr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DF96415B-4BEA-EF9E-46BE-ACFBEEBDB84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46967" y="575985"/>
            <a:ext cx="360000" cy="227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5F18B7-C3DD-7B66-F5AE-8887ED2F90CC}"/>
              </a:ext>
            </a:extLst>
          </p:cNvPr>
          <p:cNvSpPr txBox="1"/>
          <p:nvPr/>
        </p:nvSpPr>
        <p:spPr>
          <a:xfrm>
            <a:off x="647578" y="1284346"/>
            <a:ext cx="3977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E52813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Время нового маркетинга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10">
            <a:extLst>
              <a:ext uri="{FF2B5EF4-FFF2-40B4-BE49-F238E27FC236}">
                <a16:creationId xmlns:a16="http://schemas.microsoft.com/office/drawing/2014/main" id="{84AA39B9-E9B6-AAA5-06DC-D003B2E9540F}"/>
              </a:ext>
            </a:extLst>
          </p:cNvPr>
          <p:cNvCxnSpPr>
            <a:cxnSpLocks/>
          </p:cNvCxnSpPr>
          <p:nvPr/>
        </p:nvCxnSpPr>
        <p:spPr>
          <a:xfrm>
            <a:off x="3461388" y="1650868"/>
            <a:ext cx="1801298" cy="0"/>
          </a:xfrm>
          <a:prstGeom prst="line">
            <a:avLst/>
          </a:prstGeom>
          <a:ln w="25400">
            <a:solidFill>
              <a:srgbClr val="E3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03653A-B6E5-CA98-5F55-14B2E0D3F0E9}"/>
              </a:ext>
            </a:extLst>
          </p:cNvPr>
          <p:cNvSpPr txBox="1"/>
          <p:nvPr/>
        </p:nvSpPr>
        <p:spPr>
          <a:xfrm>
            <a:off x="6524799" y="2809849"/>
            <a:ext cx="36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Test &amp; learn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DD6A50-9C52-580A-CC4B-7B06D90ED10A}"/>
              </a:ext>
            </a:extLst>
          </p:cNvPr>
          <p:cNvSpPr txBox="1"/>
          <p:nvPr/>
        </p:nvSpPr>
        <p:spPr>
          <a:xfrm>
            <a:off x="6548009" y="3140554"/>
            <a:ext cx="3303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Поиск работающих решений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BEE2AA-D8C5-4B3A-B70A-2AF0F42BA5C5}"/>
              </a:ext>
            </a:extLst>
          </p:cNvPr>
          <p:cNvSpPr txBox="1"/>
          <p:nvPr/>
        </p:nvSpPr>
        <p:spPr>
          <a:xfrm>
            <a:off x="5912108" y="1055175"/>
            <a:ext cx="5181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Даже в таких условиях нужно строить бренды, потому что Россию впереди ждет рост экономики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F12EE7-A6D5-4E45-B049-A1A67DC8D6A2}"/>
              </a:ext>
            </a:extLst>
          </p:cNvPr>
          <p:cNvSpPr txBox="1"/>
          <p:nvPr/>
        </p:nvSpPr>
        <p:spPr>
          <a:xfrm>
            <a:off x="5935318" y="1977013"/>
            <a:ext cx="502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Строить бренды сейчас сложнее и результат не будет моментальным</a:t>
            </a:r>
          </a:p>
        </p:txBody>
      </p:sp>
    </p:spTree>
    <p:extLst>
      <p:ext uri="{BB962C8B-B14F-4D97-AF65-F5344CB8AC3E}">
        <p14:creationId xmlns:p14="http://schemas.microsoft.com/office/powerpoint/2010/main" val="83832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0E5C4-8F9A-8677-1CCB-894188CC7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443"/>
          <a:stretch/>
        </p:blipFill>
        <p:spPr>
          <a:xfrm>
            <a:off x="0" y="0"/>
            <a:ext cx="4822853" cy="6858000"/>
          </a:xfrm>
          <a:prstGeom prst="rect">
            <a:avLst/>
          </a:prstGeom>
        </p:spPr>
      </p:pic>
      <p:sp>
        <p:nvSpPr>
          <p:cNvPr id="7" name="Текст 12">
            <a:extLst>
              <a:ext uri="{FF2B5EF4-FFF2-40B4-BE49-F238E27FC236}">
                <a16:creationId xmlns:a16="http://schemas.microsoft.com/office/drawing/2014/main" id="{B29B1E8F-0540-94B5-D96C-A5266F88F17A}"/>
              </a:ext>
            </a:extLst>
          </p:cNvPr>
          <p:cNvSpPr txBox="1">
            <a:spLocks/>
          </p:cNvSpPr>
          <p:nvPr/>
        </p:nvSpPr>
        <p:spPr>
          <a:xfrm>
            <a:off x="1355717" y="438315"/>
            <a:ext cx="2522016" cy="28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ontserrat" panose="00000500000000000000" pitchFamily="2" charset="0"/>
                <a:ea typeface="Open Sans" panose="020B0606030504020204" pitchFamily="34" charset="0"/>
              </a:rPr>
              <a:t>Media Instinct Group</a:t>
            </a:r>
          </a:p>
        </p:txBody>
      </p:sp>
      <p:sp>
        <p:nvSpPr>
          <p:cNvPr id="9" name="Полилиния 13">
            <a:extLst>
              <a:ext uri="{FF2B5EF4-FFF2-40B4-BE49-F238E27FC236}">
                <a16:creationId xmlns:a16="http://schemas.microsoft.com/office/drawing/2014/main" id="{12F4C906-6A50-E765-9950-D70E936E42D4}"/>
              </a:ext>
            </a:extLst>
          </p:cNvPr>
          <p:cNvSpPr/>
          <p:nvPr/>
        </p:nvSpPr>
        <p:spPr>
          <a:xfrm>
            <a:off x="0" y="333719"/>
            <a:ext cx="1295155" cy="505145"/>
          </a:xfrm>
          <a:custGeom>
            <a:avLst/>
            <a:gdLst>
              <a:gd name="connsiteX0" fmla="*/ 1028693 w 1295155"/>
              <a:gd name="connsiteY0" fmla="*/ 0 h 505145"/>
              <a:gd name="connsiteX1" fmla="*/ 1051530 w 1295155"/>
              <a:gd name="connsiteY1" fmla="*/ 0 h 505145"/>
              <a:gd name="connsiteX2" fmla="*/ 1051530 w 1295155"/>
              <a:gd name="connsiteY2" fmla="*/ 241221 h 505145"/>
              <a:gd name="connsiteX3" fmla="*/ 1295155 w 1295155"/>
              <a:gd name="connsiteY3" fmla="*/ 241221 h 505145"/>
              <a:gd name="connsiteX4" fmla="*/ 1295155 w 1295155"/>
              <a:gd name="connsiteY4" fmla="*/ 263840 h 505145"/>
              <a:gd name="connsiteX5" fmla="*/ 1067720 w 1295155"/>
              <a:gd name="connsiteY5" fmla="*/ 263840 h 505145"/>
              <a:gd name="connsiteX6" fmla="*/ 1184292 w 1295155"/>
              <a:gd name="connsiteY6" fmla="*/ 379386 h 505145"/>
              <a:gd name="connsiteX7" fmla="*/ 1224854 w 1295155"/>
              <a:gd name="connsiteY7" fmla="*/ 419562 h 505145"/>
              <a:gd name="connsiteX8" fmla="*/ 1208748 w 1295155"/>
              <a:gd name="connsiteY8" fmla="*/ 435514 h 505145"/>
              <a:gd name="connsiteX9" fmla="*/ 1168187 w 1295155"/>
              <a:gd name="connsiteY9" fmla="*/ 395338 h 505145"/>
              <a:gd name="connsiteX10" fmla="*/ 1051530 w 1295155"/>
              <a:gd name="connsiteY10" fmla="*/ 279877 h 505145"/>
              <a:gd name="connsiteX11" fmla="*/ 1051530 w 1295155"/>
              <a:gd name="connsiteY11" fmla="*/ 505145 h 505145"/>
              <a:gd name="connsiteX12" fmla="*/ 1028693 w 1295155"/>
              <a:gd name="connsiteY12" fmla="*/ 505145 h 505145"/>
              <a:gd name="connsiteX13" fmla="*/ 1028693 w 1295155"/>
              <a:gd name="connsiteY13" fmla="*/ 263840 h 505145"/>
              <a:gd name="connsiteX14" fmla="*/ 877354 w 1295155"/>
              <a:gd name="connsiteY14" fmla="*/ 263840 h 505145"/>
              <a:gd name="connsiteX15" fmla="*/ 785153 w 1295155"/>
              <a:gd name="connsiteY15" fmla="*/ 263840 h 505145"/>
              <a:gd name="connsiteX16" fmla="*/ 0 w 1295155"/>
              <a:gd name="connsiteY16" fmla="*/ 263840 h 505145"/>
              <a:gd name="connsiteX17" fmla="*/ 0 w 1295155"/>
              <a:gd name="connsiteY17" fmla="*/ 241221 h 505145"/>
              <a:gd name="connsiteX18" fmla="*/ 785153 w 1295155"/>
              <a:gd name="connsiteY18" fmla="*/ 241221 h 505145"/>
              <a:gd name="connsiteX19" fmla="*/ 877354 w 1295155"/>
              <a:gd name="connsiteY19" fmla="*/ 241221 h 505145"/>
              <a:gd name="connsiteX20" fmla="*/ 1012587 w 1295155"/>
              <a:gd name="connsiteY20" fmla="*/ 241221 h 505145"/>
              <a:gd name="connsiteX21" fmla="*/ 895930 w 1295155"/>
              <a:gd name="connsiteY21" fmla="*/ 125759 h 505145"/>
              <a:gd name="connsiteX22" fmla="*/ 850597 w 1295155"/>
              <a:gd name="connsiteY22" fmla="*/ 80857 h 505145"/>
              <a:gd name="connsiteX23" fmla="*/ 866787 w 1295155"/>
              <a:gd name="connsiteY23" fmla="*/ 64821 h 505145"/>
              <a:gd name="connsiteX24" fmla="*/ 912121 w 1295155"/>
              <a:gd name="connsiteY24" fmla="*/ 109722 h 505145"/>
              <a:gd name="connsiteX25" fmla="*/ 1028693 w 1295155"/>
              <a:gd name="connsiteY25" fmla="*/ 225269 h 50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95155" h="505145">
                <a:moveTo>
                  <a:pt x="1028693" y="0"/>
                </a:moveTo>
                <a:lnTo>
                  <a:pt x="1051530" y="0"/>
                </a:lnTo>
                <a:lnTo>
                  <a:pt x="1051530" y="241221"/>
                </a:lnTo>
                <a:lnTo>
                  <a:pt x="1295155" y="241221"/>
                </a:lnTo>
                <a:lnTo>
                  <a:pt x="1295155" y="263840"/>
                </a:lnTo>
                <a:lnTo>
                  <a:pt x="1067720" y="263840"/>
                </a:lnTo>
                <a:lnTo>
                  <a:pt x="1184292" y="379386"/>
                </a:lnTo>
                <a:lnTo>
                  <a:pt x="1224854" y="419562"/>
                </a:lnTo>
                <a:lnTo>
                  <a:pt x="1208748" y="435514"/>
                </a:lnTo>
                <a:lnTo>
                  <a:pt x="1168187" y="395338"/>
                </a:lnTo>
                <a:lnTo>
                  <a:pt x="1051530" y="279877"/>
                </a:lnTo>
                <a:lnTo>
                  <a:pt x="1051530" y="505145"/>
                </a:lnTo>
                <a:lnTo>
                  <a:pt x="1028693" y="505145"/>
                </a:lnTo>
                <a:lnTo>
                  <a:pt x="1028693" y="263840"/>
                </a:lnTo>
                <a:lnTo>
                  <a:pt x="877354" y="263840"/>
                </a:lnTo>
                <a:lnTo>
                  <a:pt x="785153" y="263840"/>
                </a:lnTo>
                <a:lnTo>
                  <a:pt x="0" y="263840"/>
                </a:lnTo>
                <a:lnTo>
                  <a:pt x="0" y="241221"/>
                </a:lnTo>
                <a:lnTo>
                  <a:pt x="785153" y="241221"/>
                </a:lnTo>
                <a:lnTo>
                  <a:pt x="877354" y="241221"/>
                </a:lnTo>
                <a:lnTo>
                  <a:pt x="1012587" y="241221"/>
                </a:lnTo>
                <a:lnTo>
                  <a:pt x="895930" y="125759"/>
                </a:lnTo>
                <a:lnTo>
                  <a:pt x="850597" y="80857"/>
                </a:lnTo>
                <a:lnTo>
                  <a:pt x="866787" y="64821"/>
                </a:lnTo>
                <a:lnTo>
                  <a:pt x="912121" y="109722"/>
                </a:lnTo>
                <a:lnTo>
                  <a:pt x="1028693" y="225269"/>
                </a:lnTo>
                <a:close/>
              </a:path>
            </a:pathLst>
          </a:custGeom>
          <a:solidFill>
            <a:srgbClr val="000000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7F0857B-7A09-3159-BC41-B48F506D07D8}"/>
              </a:ext>
            </a:extLst>
          </p:cNvPr>
          <p:cNvSpPr/>
          <p:nvPr/>
        </p:nvSpPr>
        <p:spPr>
          <a:xfrm rot="18889200">
            <a:off x="702956" y="741234"/>
            <a:ext cx="340938" cy="22619"/>
          </a:xfrm>
          <a:custGeom>
            <a:avLst/>
            <a:gdLst>
              <a:gd name="connsiteX0" fmla="*/ 0 w 340938"/>
              <a:gd name="connsiteY0" fmla="*/ 0 h 22619"/>
              <a:gd name="connsiteX1" fmla="*/ 340939 w 340938"/>
              <a:gd name="connsiteY1" fmla="*/ 0 h 22619"/>
              <a:gd name="connsiteX2" fmla="*/ 340939 w 340938"/>
              <a:gd name="connsiteY2" fmla="*/ 22620 h 22619"/>
              <a:gd name="connsiteX3" fmla="*/ 0 w 340938"/>
              <a:gd name="connsiteY3" fmla="*/ 22620 h 2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38" h="22619">
                <a:moveTo>
                  <a:pt x="0" y="0"/>
                </a:moveTo>
                <a:lnTo>
                  <a:pt x="340939" y="0"/>
                </a:lnTo>
                <a:lnTo>
                  <a:pt x="340939" y="22620"/>
                </a:lnTo>
                <a:lnTo>
                  <a:pt x="0" y="2262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1163C0C7-646F-9CA1-9A4A-A6DEB47CC73C}"/>
              </a:ext>
            </a:extLst>
          </p:cNvPr>
          <p:cNvSpPr/>
          <p:nvPr/>
        </p:nvSpPr>
        <p:spPr>
          <a:xfrm>
            <a:off x="1076155" y="291941"/>
            <a:ext cx="259304" cy="257763"/>
          </a:xfrm>
          <a:custGeom>
            <a:avLst/>
            <a:gdLst>
              <a:gd name="connsiteX0" fmla="*/ 243199 w 259304"/>
              <a:gd name="connsiteY0" fmla="*/ 0 h 257763"/>
              <a:gd name="connsiteX1" fmla="*/ 0 w 259304"/>
              <a:gd name="connsiteY1" fmla="*/ 241811 h 257763"/>
              <a:gd name="connsiteX2" fmla="*/ 16191 w 259304"/>
              <a:gd name="connsiteY2" fmla="*/ 257763 h 257763"/>
              <a:gd name="connsiteX3" fmla="*/ 259304 w 259304"/>
              <a:gd name="connsiteY3" fmla="*/ 15952 h 257763"/>
              <a:gd name="connsiteX4" fmla="*/ 243199 w 259304"/>
              <a:gd name="connsiteY4" fmla="*/ 0 h 257763"/>
              <a:gd name="connsiteX5" fmla="*/ 243199 w 259304"/>
              <a:gd name="connsiteY5" fmla="*/ 0 h 2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04" h="257763">
                <a:moveTo>
                  <a:pt x="243199" y="0"/>
                </a:moveTo>
                <a:lnTo>
                  <a:pt x="0" y="241811"/>
                </a:lnTo>
                <a:lnTo>
                  <a:pt x="16191" y="257763"/>
                </a:lnTo>
                <a:lnTo>
                  <a:pt x="259304" y="15952"/>
                </a:lnTo>
                <a:lnTo>
                  <a:pt x="243199" y="0"/>
                </a:lnTo>
                <a:lnTo>
                  <a:pt x="243199" y="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solidFill>
                <a:srgbClr val="E3261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8EA5200-ECEE-9BB5-06BB-50DEBE76FA8F}"/>
              </a:ext>
            </a:extLst>
          </p:cNvPr>
          <p:cNvSpPr txBox="1">
            <a:spLocks/>
          </p:cNvSpPr>
          <p:nvPr/>
        </p:nvSpPr>
        <p:spPr>
          <a:xfrm>
            <a:off x="11338561" y="438315"/>
            <a:ext cx="484658" cy="2844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1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548DE-388B-48FE-B170-5C5A148BAF1D}" type="slidenum">
              <a:rPr lang="ru-RU" smtClean="0">
                <a:latin typeface="Montserrat" panose="00000500000000000000" pitchFamily="2" charset="0"/>
              </a:rPr>
              <a:pPr/>
              <a:t>6</a:t>
            </a:fld>
            <a:endParaRPr lang="ru-RU" dirty="0">
              <a:latin typeface="Montserrat" panose="00000500000000000000" pitchFamily="2" charset="0"/>
            </a:endParaRPr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DF96415B-4BEA-EF9E-46BE-ACFBEEBDB84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46967" y="575985"/>
            <a:ext cx="360000" cy="227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5F18B7-C3DD-7B66-F5AE-8887ED2F90CC}"/>
              </a:ext>
            </a:extLst>
          </p:cNvPr>
          <p:cNvSpPr txBox="1"/>
          <p:nvPr/>
        </p:nvSpPr>
        <p:spPr>
          <a:xfrm>
            <a:off x="647578" y="1284346"/>
            <a:ext cx="3977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E52813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Время нового маркетинга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10">
            <a:extLst>
              <a:ext uri="{FF2B5EF4-FFF2-40B4-BE49-F238E27FC236}">
                <a16:creationId xmlns:a16="http://schemas.microsoft.com/office/drawing/2014/main" id="{84AA39B9-E9B6-AAA5-06DC-D003B2E9540F}"/>
              </a:ext>
            </a:extLst>
          </p:cNvPr>
          <p:cNvCxnSpPr>
            <a:cxnSpLocks/>
          </p:cNvCxnSpPr>
          <p:nvPr/>
        </p:nvCxnSpPr>
        <p:spPr>
          <a:xfrm>
            <a:off x="3461388" y="1650868"/>
            <a:ext cx="1801298" cy="0"/>
          </a:xfrm>
          <a:prstGeom prst="line">
            <a:avLst/>
          </a:prstGeom>
          <a:ln w="25400">
            <a:solidFill>
              <a:srgbClr val="E3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03653A-B6E5-CA98-5F55-14B2E0D3F0E9}"/>
              </a:ext>
            </a:extLst>
          </p:cNvPr>
          <p:cNvSpPr txBox="1"/>
          <p:nvPr/>
        </p:nvSpPr>
        <p:spPr>
          <a:xfrm>
            <a:off x="6524799" y="2809849"/>
            <a:ext cx="36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Test &amp; learn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DD6A50-9C52-580A-CC4B-7B06D90ED10A}"/>
              </a:ext>
            </a:extLst>
          </p:cNvPr>
          <p:cNvSpPr txBox="1"/>
          <p:nvPr/>
        </p:nvSpPr>
        <p:spPr>
          <a:xfrm>
            <a:off x="6548009" y="3140554"/>
            <a:ext cx="3303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Поиск работающих решений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0FABC-05BB-454F-9EA7-57987DECDE72}"/>
              </a:ext>
            </a:extLst>
          </p:cNvPr>
          <p:cNvSpPr txBox="1"/>
          <p:nvPr/>
        </p:nvSpPr>
        <p:spPr>
          <a:xfrm>
            <a:off x="6548009" y="3700023"/>
            <a:ext cx="368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Опора на то, что гарантированно работает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42CFE5-045C-4ACA-BFEA-3B9785BD7238}"/>
              </a:ext>
            </a:extLst>
          </p:cNvPr>
          <p:cNvSpPr txBox="1"/>
          <p:nvPr/>
        </p:nvSpPr>
        <p:spPr>
          <a:xfrm>
            <a:off x="6566577" y="4364933"/>
            <a:ext cx="330390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ТВ, ООН, часть </a:t>
            </a:r>
            <a:r>
              <a:rPr lang="ru-RU" sz="1200" dirty="0" err="1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диджитал</a:t>
            </a:r>
            <a:endParaRPr lang="en-US" sz="1200" dirty="0">
              <a:solidFill>
                <a:prstClr val="black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BEE2AA-D8C5-4B3A-B70A-2AF0F42BA5C5}"/>
              </a:ext>
            </a:extLst>
          </p:cNvPr>
          <p:cNvSpPr txBox="1"/>
          <p:nvPr/>
        </p:nvSpPr>
        <p:spPr>
          <a:xfrm>
            <a:off x="5912108" y="1055175"/>
            <a:ext cx="5181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Даже в таких условиях нужно строить бренды, потому что Россию впереди ждет рост экономики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F12EE7-A6D5-4E45-B049-A1A67DC8D6A2}"/>
              </a:ext>
            </a:extLst>
          </p:cNvPr>
          <p:cNvSpPr txBox="1"/>
          <p:nvPr/>
        </p:nvSpPr>
        <p:spPr>
          <a:xfrm>
            <a:off x="5935318" y="1977013"/>
            <a:ext cx="502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Строить бренды сейчас сложнее и результат не будет моментальным</a:t>
            </a:r>
          </a:p>
        </p:txBody>
      </p:sp>
    </p:spTree>
    <p:extLst>
      <p:ext uri="{BB962C8B-B14F-4D97-AF65-F5344CB8AC3E}">
        <p14:creationId xmlns:p14="http://schemas.microsoft.com/office/powerpoint/2010/main" val="175889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0E5C4-8F9A-8677-1CCB-894188CC7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443"/>
          <a:stretch/>
        </p:blipFill>
        <p:spPr>
          <a:xfrm>
            <a:off x="0" y="0"/>
            <a:ext cx="4822853" cy="6858000"/>
          </a:xfrm>
          <a:prstGeom prst="rect">
            <a:avLst/>
          </a:prstGeom>
        </p:spPr>
      </p:pic>
      <p:sp>
        <p:nvSpPr>
          <p:cNvPr id="7" name="Текст 12">
            <a:extLst>
              <a:ext uri="{FF2B5EF4-FFF2-40B4-BE49-F238E27FC236}">
                <a16:creationId xmlns:a16="http://schemas.microsoft.com/office/drawing/2014/main" id="{B29B1E8F-0540-94B5-D96C-A5266F88F17A}"/>
              </a:ext>
            </a:extLst>
          </p:cNvPr>
          <p:cNvSpPr txBox="1">
            <a:spLocks/>
          </p:cNvSpPr>
          <p:nvPr/>
        </p:nvSpPr>
        <p:spPr>
          <a:xfrm>
            <a:off x="1355717" y="438315"/>
            <a:ext cx="2522016" cy="28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ontserrat" panose="00000500000000000000" pitchFamily="2" charset="0"/>
                <a:ea typeface="Open Sans" panose="020B0606030504020204" pitchFamily="34" charset="0"/>
              </a:rPr>
              <a:t>Media Instinct Group</a:t>
            </a:r>
          </a:p>
        </p:txBody>
      </p:sp>
      <p:sp>
        <p:nvSpPr>
          <p:cNvPr id="9" name="Полилиния 13">
            <a:extLst>
              <a:ext uri="{FF2B5EF4-FFF2-40B4-BE49-F238E27FC236}">
                <a16:creationId xmlns:a16="http://schemas.microsoft.com/office/drawing/2014/main" id="{12F4C906-6A50-E765-9950-D70E936E42D4}"/>
              </a:ext>
            </a:extLst>
          </p:cNvPr>
          <p:cNvSpPr/>
          <p:nvPr/>
        </p:nvSpPr>
        <p:spPr>
          <a:xfrm>
            <a:off x="0" y="333719"/>
            <a:ext cx="1295155" cy="505145"/>
          </a:xfrm>
          <a:custGeom>
            <a:avLst/>
            <a:gdLst>
              <a:gd name="connsiteX0" fmla="*/ 1028693 w 1295155"/>
              <a:gd name="connsiteY0" fmla="*/ 0 h 505145"/>
              <a:gd name="connsiteX1" fmla="*/ 1051530 w 1295155"/>
              <a:gd name="connsiteY1" fmla="*/ 0 h 505145"/>
              <a:gd name="connsiteX2" fmla="*/ 1051530 w 1295155"/>
              <a:gd name="connsiteY2" fmla="*/ 241221 h 505145"/>
              <a:gd name="connsiteX3" fmla="*/ 1295155 w 1295155"/>
              <a:gd name="connsiteY3" fmla="*/ 241221 h 505145"/>
              <a:gd name="connsiteX4" fmla="*/ 1295155 w 1295155"/>
              <a:gd name="connsiteY4" fmla="*/ 263840 h 505145"/>
              <a:gd name="connsiteX5" fmla="*/ 1067720 w 1295155"/>
              <a:gd name="connsiteY5" fmla="*/ 263840 h 505145"/>
              <a:gd name="connsiteX6" fmla="*/ 1184292 w 1295155"/>
              <a:gd name="connsiteY6" fmla="*/ 379386 h 505145"/>
              <a:gd name="connsiteX7" fmla="*/ 1224854 w 1295155"/>
              <a:gd name="connsiteY7" fmla="*/ 419562 h 505145"/>
              <a:gd name="connsiteX8" fmla="*/ 1208748 w 1295155"/>
              <a:gd name="connsiteY8" fmla="*/ 435514 h 505145"/>
              <a:gd name="connsiteX9" fmla="*/ 1168187 w 1295155"/>
              <a:gd name="connsiteY9" fmla="*/ 395338 h 505145"/>
              <a:gd name="connsiteX10" fmla="*/ 1051530 w 1295155"/>
              <a:gd name="connsiteY10" fmla="*/ 279877 h 505145"/>
              <a:gd name="connsiteX11" fmla="*/ 1051530 w 1295155"/>
              <a:gd name="connsiteY11" fmla="*/ 505145 h 505145"/>
              <a:gd name="connsiteX12" fmla="*/ 1028693 w 1295155"/>
              <a:gd name="connsiteY12" fmla="*/ 505145 h 505145"/>
              <a:gd name="connsiteX13" fmla="*/ 1028693 w 1295155"/>
              <a:gd name="connsiteY13" fmla="*/ 263840 h 505145"/>
              <a:gd name="connsiteX14" fmla="*/ 877354 w 1295155"/>
              <a:gd name="connsiteY14" fmla="*/ 263840 h 505145"/>
              <a:gd name="connsiteX15" fmla="*/ 785153 w 1295155"/>
              <a:gd name="connsiteY15" fmla="*/ 263840 h 505145"/>
              <a:gd name="connsiteX16" fmla="*/ 0 w 1295155"/>
              <a:gd name="connsiteY16" fmla="*/ 263840 h 505145"/>
              <a:gd name="connsiteX17" fmla="*/ 0 w 1295155"/>
              <a:gd name="connsiteY17" fmla="*/ 241221 h 505145"/>
              <a:gd name="connsiteX18" fmla="*/ 785153 w 1295155"/>
              <a:gd name="connsiteY18" fmla="*/ 241221 h 505145"/>
              <a:gd name="connsiteX19" fmla="*/ 877354 w 1295155"/>
              <a:gd name="connsiteY19" fmla="*/ 241221 h 505145"/>
              <a:gd name="connsiteX20" fmla="*/ 1012587 w 1295155"/>
              <a:gd name="connsiteY20" fmla="*/ 241221 h 505145"/>
              <a:gd name="connsiteX21" fmla="*/ 895930 w 1295155"/>
              <a:gd name="connsiteY21" fmla="*/ 125759 h 505145"/>
              <a:gd name="connsiteX22" fmla="*/ 850597 w 1295155"/>
              <a:gd name="connsiteY22" fmla="*/ 80857 h 505145"/>
              <a:gd name="connsiteX23" fmla="*/ 866787 w 1295155"/>
              <a:gd name="connsiteY23" fmla="*/ 64821 h 505145"/>
              <a:gd name="connsiteX24" fmla="*/ 912121 w 1295155"/>
              <a:gd name="connsiteY24" fmla="*/ 109722 h 505145"/>
              <a:gd name="connsiteX25" fmla="*/ 1028693 w 1295155"/>
              <a:gd name="connsiteY25" fmla="*/ 225269 h 50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95155" h="505145">
                <a:moveTo>
                  <a:pt x="1028693" y="0"/>
                </a:moveTo>
                <a:lnTo>
                  <a:pt x="1051530" y="0"/>
                </a:lnTo>
                <a:lnTo>
                  <a:pt x="1051530" y="241221"/>
                </a:lnTo>
                <a:lnTo>
                  <a:pt x="1295155" y="241221"/>
                </a:lnTo>
                <a:lnTo>
                  <a:pt x="1295155" y="263840"/>
                </a:lnTo>
                <a:lnTo>
                  <a:pt x="1067720" y="263840"/>
                </a:lnTo>
                <a:lnTo>
                  <a:pt x="1184292" y="379386"/>
                </a:lnTo>
                <a:lnTo>
                  <a:pt x="1224854" y="419562"/>
                </a:lnTo>
                <a:lnTo>
                  <a:pt x="1208748" y="435514"/>
                </a:lnTo>
                <a:lnTo>
                  <a:pt x="1168187" y="395338"/>
                </a:lnTo>
                <a:lnTo>
                  <a:pt x="1051530" y="279877"/>
                </a:lnTo>
                <a:lnTo>
                  <a:pt x="1051530" y="505145"/>
                </a:lnTo>
                <a:lnTo>
                  <a:pt x="1028693" y="505145"/>
                </a:lnTo>
                <a:lnTo>
                  <a:pt x="1028693" y="263840"/>
                </a:lnTo>
                <a:lnTo>
                  <a:pt x="877354" y="263840"/>
                </a:lnTo>
                <a:lnTo>
                  <a:pt x="785153" y="263840"/>
                </a:lnTo>
                <a:lnTo>
                  <a:pt x="0" y="263840"/>
                </a:lnTo>
                <a:lnTo>
                  <a:pt x="0" y="241221"/>
                </a:lnTo>
                <a:lnTo>
                  <a:pt x="785153" y="241221"/>
                </a:lnTo>
                <a:lnTo>
                  <a:pt x="877354" y="241221"/>
                </a:lnTo>
                <a:lnTo>
                  <a:pt x="1012587" y="241221"/>
                </a:lnTo>
                <a:lnTo>
                  <a:pt x="895930" y="125759"/>
                </a:lnTo>
                <a:lnTo>
                  <a:pt x="850597" y="80857"/>
                </a:lnTo>
                <a:lnTo>
                  <a:pt x="866787" y="64821"/>
                </a:lnTo>
                <a:lnTo>
                  <a:pt x="912121" y="109722"/>
                </a:lnTo>
                <a:lnTo>
                  <a:pt x="1028693" y="225269"/>
                </a:lnTo>
                <a:close/>
              </a:path>
            </a:pathLst>
          </a:custGeom>
          <a:solidFill>
            <a:srgbClr val="000000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7F0857B-7A09-3159-BC41-B48F506D07D8}"/>
              </a:ext>
            </a:extLst>
          </p:cNvPr>
          <p:cNvSpPr/>
          <p:nvPr/>
        </p:nvSpPr>
        <p:spPr>
          <a:xfrm rot="18889200">
            <a:off x="702956" y="741234"/>
            <a:ext cx="340938" cy="22619"/>
          </a:xfrm>
          <a:custGeom>
            <a:avLst/>
            <a:gdLst>
              <a:gd name="connsiteX0" fmla="*/ 0 w 340938"/>
              <a:gd name="connsiteY0" fmla="*/ 0 h 22619"/>
              <a:gd name="connsiteX1" fmla="*/ 340939 w 340938"/>
              <a:gd name="connsiteY1" fmla="*/ 0 h 22619"/>
              <a:gd name="connsiteX2" fmla="*/ 340939 w 340938"/>
              <a:gd name="connsiteY2" fmla="*/ 22620 h 22619"/>
              <a:gd name="connsiteX3" fmla="*/ 0 w 340938"/>
              <a:gd name="connsiteY3" fmla="*/ 22620 h 2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38" h="22619">
                <a:moveTo>
                  <a:pt x="0" y="0"/>
                </a:moveTo>
                <a:lnTo>
                  <a:pt x="340939" y="0"/>
                </a:lnTo>
                <a:lnTo>
                  <a:pt x="340939" y="22620"/>
                </a:lnTo>
                <a:lnTo>
                  <a:pt x="0" y="2262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latin typeface="Tahoma" panose="020B0604030504040204" pitchFamily="34" charset="0"/>
            </a:endParaRP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1163C0C7-646F-9CA1-9A4A-A6DEB47CC73C}"/>
              </a:ext>
            </a:extLst>
          </p:cNvPr>
          <p:cNvSpPr/>
          <p:nvPr/>
        </p:nvSpPr>
        <p:spPr>
          <a:xfrm>
            <a:off x="1076155" y="291941"/>
            <a:ext cx="259304" cy="257763"/>
          </a:xfrm>
          <a:custGeom>
            <a:avLst/>
            <a:gdLst>
              <a:gd name="connsiteX0" fmla="*/ 243199 w 259304"/>
              <a:gd name="connsiteY0" fmla="*/ 0 h 257763"/>
              <a:gd name="connsiteX1" fmla="*/ 0 w 259304"/>
              <a:gd name="connsiteY1" fmla="*/ 241811 h 257763"/>
              <a:gd name="connsiteX2" fmla="*/ 16191 w 259304"/>
              <a:gd name="connsiteY2" fmla="*/ 257763 h 257763"/>
              <a:gd name="connsiteX3" fmla="*/ 259304 w 259304"/>
              <a:gd name="connsiteY3" fmla="*/ 15952 h 257763"/>
              <a:gd name="connsiteX4" fmla="*/ 243199 w 259304"/>
              <a:gd name="connsiteY4" fmla="*/ 0 h 257763"/>
              <a:gd name="connsiteX5" fmla="*/ 243199 w 259304"/>
              <a:gd name="connsiteY5" fmla="*/ 0 h 2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04" h="257763">
                <a:moveTo>
                  <a:pt x="243199" y="0"/>
                </a:moveTo>
                <a:lnTo>
                  <a:pt x="0" y="241811"/>
                </a:lnTo>
                <a:lnTo>
                  <a:pt x="16191" y="257763"/>
                </a:lnTo>
                <a:lnTo>
                  <a:pt x="259304" y="15952"/>
                </a:lnTo>
                <a:lnTo>
                  <a:pt x="243199" y="0"/>
                </a:lnTo>
                <a:lnTo>
                  <a:pt x="243199" y="0"/>
                </a:lnTo>
                <a:close/>
              </a:path>
            </a:pathLst>
          </a:custGeom>
          <a:solidFill>
            <a:srgbClr val="E32612"/>
          </a:solidFill>
          <a:ln w="849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b="0" i="0" dirty="0">
              <a:solidFill>
                <a:srgbClr val="E32612"/>
              </a:solidFill>
              <a:latin typeface="Tahoma" panose="020B0604030504040204" pitchFamily="34" charset="0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38EA5200-ECEE-9BB5-06BB-50DEBE76FA8F}"/>
              </a:ext>
            </a:extLst>
          </p:cNvPr>
          <p:cNvSpPr txBox="1">
            <a:spLocks/>
          </p:cNvSpPr>
          <p:nvPr/>
        </p:nvSpPr>
        <p:spPr>
          <a:xfrm>
            <a:off x="11338561" y="438315"/>
            <a:ext cx="484658" cy="2844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1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5548DE-388B-48FE-B170-5C5A148BAF1D}" type="slidenum">
              <a:rPr lang="ru-RU" smtClean="0">
                <a:latin typeface="Montserrat" panose="00000500000000000000" pitchFamily="2" charset="0"/>
              </a:rPr>
              <a:pPr/>
              <a:t>7</a:t>
            </a:fld>
            <a:endParaRPr lang="ru-RU" dirty="0">
              <a:latin typeface="Montserrat" panose="00000500000000000000" pitchFamily="2" charset="0"/>
            </a:endParaRPr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DF96415B-4BEA-EF9E-46BE-ACFBEEBDB84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46967" y="575985"/>
            <a:ext cx="360000" cy="227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5F18B7-C3DD-7B66-F5AE-8887ED2F90CC}"/>
              </a:ext>
            </a:extLst>
          </p:cNvPr>
          <p:cNvSpPr txBox="1"/>
          <p:nvPr/>
        </p:nvSpPr>
        <p:spPr>
          <a:xfrm>
            <a:off x="647578" y="1284346"/>
            <a:ext cx="3977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E52813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Время нового маркетинга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10">
            <a:extLst>
              <a:ext uri="{FF2B5EF4-FFF2-40B4-BE49-F238E27FC236}">
                <a16:creationId xmlns:a16="http://schemas.microsoft.com/office/drawing/2014/main" id="{84AA39B9-E9B6-AAA5-06DC-D003B2E9540F}"/>
              </a:ext>
            </a:extLst>
          </p:cNvPr>
          <p:cNvCxnSpPr>
            <a:cxnSpLocks/>
          </p:cNvCxnSpPr>
          <p:nvPr/>
        </p:nvCxnSpPr>
        <p:spPr>
          <a:xfrm>
            <a:off x="3461388" y="1650868"/>
            <a:ext cx="1801298" cy="0"/>
          </a:xfrm>
          <a:prstGeom prst="line">
            <a:avLst/>
          </a:prstGeom>
          <a:ln w="25400">
            <a:solidFill>
              <a:srgbClr val="E32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03653A-B6E5-CA98-5F55-14B2E0D3F0E9}"/>
              </a:ext>
            </a:extLst>
          </p:cNvPr>
          <p:cNvSpPr txBox="1"/>
          <p:nvPr/>
        </p:nvSpPr>
        <p:spPr>
          <a:xfrm>
            <a:off x="6524799" y="2809849"/>
            <a:ext cx="36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Test &amp; learn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DD6A50-9C52-580A-CC4B-7B06D90ED10A}"/>
              </a:ext>
            </a:extLst>
          </p:cNvPr>
          <p:cNvSpPr txBox="1"/>
          <p:nvPr/>
        </p:nvSpPr>
        <p:spPr>
          <a:xfrm>
            <a:off x="6548009" y="3140554"/>
            <a:ext cx="3303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Поиск работающих решений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0FABC-05BB-454F-9EA7-57987DECDE72}"/>
              </a:ext>
            </a:extLst>
          </p:cNvPr>
          <p:cNvSpPr txBox="1"/>
          <p:nvPr/>
        </p:nvSpPr>
        <p:spPr>
          <a:xfrm>
            <a:off x="6548009" y="3700023"/>
            <a:ext cx="368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Опора на то, что гарантированно работает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42CFE5-045C-4ACA-BFEA-3B9785BD7238}"/>
              </a:ext>
            </a:extLst>
          </p:cNvPr>
          <p:cNvSpPr txBox="1"/>
          <p:nvPr/>
        </p:nvSpPr>
        <p:spPr>
          <a:xfrm>
            <a:off x="6566577" y="4364933"/>
            <a:ext cx="330390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ТВ, ООН, часть </a:t>
            </a:r>
            <a:r>
              <a:rPr lang="ru-RU" sz="1200" dirty="0" err="1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диджитал</a:t>
            </a:r>
            <a:endParaRPr lang="en-US" sz="1200" dirty="0">
              <a:solidFill>
                <a:prstClr val="black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96F6BA-B00E-42AF-AF6E-1F126D9641E4}"/>
              </a:ext>
            </a:extLst>
          </p:cNvPr>
          <p:cNvSpPr txBox="1"/>
          <p:nvPr/>
        </p:nvSpPr>
        <p:spPr>
          <a:xfrm>
            <a:off x="6571219" y="4938564"/>
            <a:ext cx="368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Новые возможности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52813"/>
              </a:solidFill>
              <a:effectLst/>
              <a:uLnTx/>
              <a:uFillTx/>
              <a:latin typeface="Montserrat SemiBold" panose="000007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6B8F24-086D-43D7-88A1-C12AD23F33F9}"/>
              </a:ext>
            </a:extLst>
          </p:cNvPr>
          <p:cNvSpPr txBox="1"/>
          <p:nvPr/>
        </p:nvSpPr>
        <p:spPr>
          <a:xfrm>
            <a:off x="6594429" y="5371392"/>
            <a:ext cx="42576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Медийные возможности </a:t>
            </a:r>
            <a:r>
              <a:rPr lang="en-US" sz="1200" dirty="0" err="1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Wildberries</a:t>
            </a:r>
            <a:r>
              <a:rPr lang="en-US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Ozon</a:t>
            </a:r>
            <a:endParaRPr lang="ru-RU" sz="1200" dirty="0">
              <a:solidFill>
                <a:prstClr val="black"/>
              </a:solidFill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Потенциально </a:t>
            </a:r>
            <a:r>
              <a:rPr lang="ru-RU" sz="1200" dirty="0" err="1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Авито</a:t>
            </a: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, Циан, </a:t>
            </a:r>
            <a:r>
              <a:rPr lang="en-US" sz="1200" dirty="0" err="1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LaModa</a:t>
            </a:r>
            <a:r>
              <a:rPr lang="ru-RU" sz="1200" dirty="0">
                <a:solidFill>
                  <a:prstClr val="black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 и другие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BEE2AA-D8C5-4B3A-B70A-2AF0F42BA5C5}"/>
              </a:ext>
            </a:extLst>
          </p:cNvPr>
          <p:cNvSpPr txBox="1"/>
          <p:nvPr/>
        </p:nvSpPr>
        <p:spPr>
          <a:xfrm>
            <a:off x="5912108" y="1055175"/>
            <a:ext cx="5181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Даже в таких условиях нужно строить бренды, потому что Россию впереди ждет рост экономики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F12EE7-A6D5-4E45-B049-A1A67DC8D6A2}"/>
              </a:ext>
            </a:extLst>
          </p:cNvPr>
          <p:cNvSpPr txBox="1"/>
          <p:nvPr/>
        </p:nvSpPr>
        <p:spPr>
          <a:xfrm>
            <a:off x="5935318" y="1977013"/>
            <a:ext cx="502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Строить бренды сейчас сложнее и результат не будет моментальным</a:t>
            </a:r>
          </a:p>
        </p:txBody>
      </p:sp>
    </p:spTree>
    <p:extLst>
      <p:ext uri="{BB962C8B-B14F-4D97-AF65-F5344CB8AC3E}">
        <p14:creationId xmlns:p14="http://schemas.microsoft.com/office/powerpoint/2010/main" val="267476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19319</TotalTime>
  <Words>274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Montserrat</vt:lpstr>
      <vt:lpstr>Calibri</vt:lpstr>
      <vt:lpstr>Montserrat SemiBold</vt:lpstr>
      <vt:lpstr>Tahoma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Алексей Минаев</dc:creator>
  <cp:lastModifiedBy>Alex Bakhterov</cp:lastModifiedBy>
  <cp:revision>124</cp:revision>
  <dcterms:created xsi:type="dcterms:W3CDTF">2023-10-12T13:30:51Z</dcterms:created>
  <dcterms:modified xsi:type="dcterms:W3CDTF">2024-10-03T18:22:48Z</dcterms:modified>
</cp:coreProperties>
</file>