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60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F6600"/>
    <a:srgbClr val="FFFF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3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4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7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7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8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4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4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7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9CFB-ED80-4906-939E-824E233406E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7746-BCBF-46BC-AD73-ED62552F3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8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55" cy="69570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115655" y="237744"/>
            <a:ext cx="1143000" cy="1124712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66398">
            <a:off x="4651092" y="3314700"/>
            <a:ext cx="4549643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ahnschrift Condensed" panose="020B0502040204020203" pitchFamily="34" charset="0"/>
                <a:cs typeface="72 Monospace" panose="020B0509030603020204" pitchFamily="49" charset="0"/>
              </a:rPr>
              <a:t>НОРМА НАШЕЙ</a:t>
            </a:r>
          </a:p>
        </p:txBody>
      </p:sp>
      <p:sp>
        <p:nvSpPr>
          <p:cNvPr id="15" name="TextBox 14"/>
          <p:cNvSpPr txBox="1"/>
          <p:nvPr/>
        </p:nvSpPr>
        <p:spPr>
          <a:xfrm rot="20977157">
            <a:off x="5721096" y="5254946"/>
            <a:ext cx="2409634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7200" b="1">
                <a:solidFill>
                  <a:schemeClr val="bg1"/>
                </a:solidFill>
                <a:latin typeface="Bahnschrift Condensed" panose="020B0502040204020203" pitchFamily="34" charset="0"/>
                <a:cs typeface="72 Monospace" panose="020B0509030603020204" pitchFamily="49" charset="0"/>
              </a:defRPr>
            </a:lvl1pPr>
          </a:lstStyle>
          <a:p>
            <a:r>
              <a:rPr lang="ru-RU" dirty="0"/>
              <a:t>ЖИЗНИ</a:t>
            </a:r>
          </a:p>
        </p:txBody>
      </p:sp>
      <p:sp>
        <p:nvSpPr>
          <p:cNvPr id="16" name="TextBox 15"/>
          <p:cNvSpPr txBox="1"/>
          <p:nvPr/>
        </p:nvSpPr>
        <p:spPr>
          <a:xfrm rot="21163340">
            <a:off x="4104025" y="1124791"/>
            <a:ext cx="5783956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ahnschrift Condensed" panose="020B0502040204020203" pitchFamily="34" charset="0"/>
                <a:cs typeface="72 Monospace" panose="020B0509030603020204" pitchFamily="49" charset="0"/>
              </a:rPr>
              <a:t>КОНВЕРГЕНТНОСТЬ</a:t>
            </a:r>
          </a:p>
        </p:txBody>
      </p:sp>
    </p:spTree>
    <p:extLst>
      <p:ext uri="{BB962C8B-B14F-4D97-AF65-F5344CB8AC3E}">
        <p14:creationId xmlns:p14="http://schemas.microsoft.com/office/powerpoint/2010/main" val="223417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83482">
            <a:off x="540490" y="703242"/>
            <a:ext cx="5435009" cy="846987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КОНВЕРГЕНТНОСТЬ ДЛЯ НАС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5434" y="2454078"/>
            <a:ext cx="3403167" cy="649964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 ПОТРЕБИТЕ</a:t>
            </a:r>
            <a:r>
              <a:rPr lang="ru-RU" sz="3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Л</a:t>
            </a:r>
            <a:r>
              <a:rPr lang="ru-RU" sz="36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ЕМ </a:t>
            </a:r>
            <a:endParaRPr lang="ru-RU" sz="3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56312" y="2454078"/>
            <a:ext cx="3403167" cy="648476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С ПАРТНЕРАМИ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46107" y="2454078"/>
            <a:ext cx="3396696" cy="648476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В ОГРАНИЗАЦИИ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6571" y="4027588"/>
            <a:ext cx="5133579" cy="14442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err="1" smtClean="0">
                <a:latin typeface="Bahnschrift Condensed" panose="020B0502040204020203" pitchFamily="34" charset="0"/>
              </a:rPr>
              <a:t>Брендформанс</a:t>
            </a:r>
            <a:endParaRPr lang="ru-RU" sz="3600" dirty="0" smtClean="0">
              <a:latin typeface="Bahnschrift Condensed" panose="020B0502040204020203" pitchFamily="34" charset="0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Встраивание в жизнь потребителя </a:t>
            </a:r>
          </a:p>
          <a:p>
            <a:pPr>
              <a:lnSpc>
                <a:spcPct val="150000"/>
              </a:lnSpc>
            </a:pPr>
            <a:endParaRPr lang="ru-RU" sz="3600" dirty="0">
              <a:latin typeface="Bahnschrift Condensed" panose="020B050204020402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34298" y="4646377"/>
            <a:ext cx="5133579" cy="13060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Ко-промо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err="1" smtClean="0">
                <a:latin typeface="Bahnschrift Condensed" panose="020B0502040204020203" pitchFamily="34" charset="0"/>
              </a:rPr>
              <a:t>Коллаборации</a:t>
            </a:r>
            <a:endParaRPr lang="ru-RU" sz="3600" dirty="0" smtClean="0">
              <a:latin typeface="Bahnschrift Condensed" panose="020B0502040204020203" pitchFamily="34" charset="0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Совместное </a:t>
            </a:r>
          </a:p>
          <a:p>
            <a:pPr>
              <a:lnSpc>
                <a:spcPct val="100000"/>
              </a:lnSpc>
            </a:pPr>
            <a:r>
              <a:rPr lang="ru-RU" sz="3600" dirty="0" smtClean="0">
                <a:latin typeface="Bahnschrift Condensed" panose="020B0502040204020203" pitchFamily="34" charset="0"/>
              </a:rPr>
              <a:t>      творчество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dirty="0" smtClean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3600" dirty="0">
              <a:latin typeface="Bahnschrift Condensed" panose="020B05020402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33994" y="4646377"/>
            <a:ext cx="3620922" cy="13060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Цифровая трансформация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Решения, принимаемые на данных </a:t>
            </a:r>
          </a:p>
          <a:p>
            <a:pPr>
              <a:lnSpc>
                <a:spcPct val="150000"/>
              </a:lnSpc>
            </a:pPr>
            <a:endParaRPr lang="ru-RU" sz="3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8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55" y="0"/>
            <a:ext cx="12258655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115655" y="237744"/>
            <a:ext cx="1143000" cy="1124712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66398">
            <a:off x="5598659" y="4122776"/>
            <a:ext cx="3313728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ahnschrift Condensed" panose="020B0502040204020203" pitchFamily="34" charset="0"/>
                <a:cs typeface="72 Monospace" panose="020B0509030603020204" pitchFamily="49" charset="0"/>
              </a:rPr>
              <a:t>НАШЕ ВСЕ </a:t>
            </a:r>
          </a:p>
        </p:txBody>
      </p:sp>
      <p:sp>
        <p:nvSpPr>
          <p:cNvPr id="16" name="TextBox 15"/>
          <p:cNvSpPr txBox="1"/>
          <p:nvPr/>
        </p:nvSpPr>
        <p:spPr>
          <a:xfrm rot="21163340">
            <a:off x="2877734" y="1124791"/>
            <a:ext cx="8236550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ahnschrift Condensed" panose="020B0502040204020203" pitchFamily="34" charset="0"/>
                <a:cs typeface="72 Monospace" panose="020B0509030603020204" pitchFamily="49" charset="0"/>
              </a:rPr>
              <a:t>ИСКУСТВЕННЫЙ ИНТЕЛЕКТ </a:t>
            </a:r>
          </a:p>
        </p:txBody>
      </p:sp>
    </p:spTree>
    <p:extLst>
      <p:ext uri="{BB962C8B-B14F-4D97-AF65-F5344CB8AC3E}">
        <p14:creationId xmlns:p14="http://schemas.microsoft.com/office/powerpoint/2010/main" val="155513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83482">
            <a:off x="539924" y="685271"/>
            <a:ext cx="6006061" cy="846987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МЫ АКТИВНО ИСПОТЗУЕМ ИИ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0856" y="2462558"/>
            <a:ext cx="3977199" cy="649964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В СОЗДНИЕ КРЕАТИВОВ </a:t>
            </a:r>
            <a:endParaRPr lang="ru-RU" sz="3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95331" y="2464046"/>
            <a:ext cx="3977199" cy="648476"/>
          </a:xfrm>
          <a:prstGeom prst="rect">
            <a:avLst/>
          </a:prstGeom>
          <a:solidFill>
            <a:srgbClr val="006666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В БИЗНЕСЕ </a:t>
            </a:r>
            <a:endParaRPr lang="ru-RU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9706" y="4185588"/>
            <a:ext cx="5133579" cy="14442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Баннеры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Карточки товаров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Упаковка </a:t>
            </a:r>
          </a:p>
          <a:p>
            <a:pPr>
              <a:lnSpc>
                <a:spcPct val="150000"/>
              </a:lnSpc>
            </a:pPr>
            <a:endParaRPr lang="ru-RU" sz="3600" dirty="0">
              <a:latin typeface="Bahnschrift Condensed" panose="020B050204020402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33824" y="4646377"/>
            <a:ext cx="5058177" cy="13060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Планирование кампаний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Оптимизация бизнес - процессов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hnschrift Condensed" panose="020B0502040204020203" pitchFamily="34" charset="0"/>
              </a:rPr>
              <a:t>Model driven </a:t>
            </a:r>
            <a:r>
              <a:rPr lang="ru-RU" sz="3600" dirty="0" smtClean="0">
                <a:latin typeface="Bahnschrift Condensed" panose="020B0502040204020203" pitchFamily="34" charset="0"/>
              </a:rPr>
              <a:t>организация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600" dirty="0" smtClean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3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4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55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115655" y="237744"/>
            <a:ext cx="1143000" cy="1124712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9782">
            <a:off x="6927446" y="1728193"/>
            <a:ext cx="4442242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ahnschrift Condensed" panose="020B0502040204020203" pitchFamily="34" charset="0"/>
                <a:cs typeface="72 Monospace" panose="020B0509030603020204" pitchFamily="49" charset="0"/>
              </a:rPr>
              <a:t>БЕЗ КОТИКОВ </a:t>
            </a:r>
          </a:p>
        </p:txBody>
      </p:sp>
      <p:sp>
        <p:nvSpPr>
          <p:cNvPr id="7" name="TextBox 6"/>
          <p:cNvSpPr txBox="1"/>
          <p:nvPr/>
        </p:nvSpPr>
        <p:spPr>
          <a:xfrm rot="21163340">
            <a:off x="3262370" y="762290"/>
            <a:ext cx="2710999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ahnschrift Condensed" panose="020B0502040204020203" pitchFamily="34" charset="0"/>
                <a:cs typeface="72 Monospace" panose="020B0509030603020204" pitchFamily="49" charset="0"/>
              </a:rPr>
              <a:t>НИ ШАГУ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4766">
            <a:off x="3375121" y="3240010"/>
            <a:ext cx="2826600" cy="3082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0804">
            <a:off x="7015089" y="3720075"/>
            <a:ext cx="2408533" cy="25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0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21383482">
            <a:off x="539924" y="685271"/>
            <a:ext cx="6006061" cy="846987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AXE: 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КАК ПРИВЛЕЧЬ ПАРНЕЙ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3655">
            <a:off x="245874" y="2183317"/>
            <a:ext cx="3361661" cy="420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4204">
            <a:off x="7625095" y="341655"/>
            <a:ext cx="3965943" cy="2340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6376">
            <a:off x="7674935" y="3179136"/>
            <a:ext cx="4390845" cy="2971724"/>
          </a:xfrm>
          <a:prstGeom prst="rect">
            <a:avLst/>
          </a:prstGeom>
        </p:spPr>
      </p:pic>
      <p:pic>
        <p:nvPicPr>
          <p:cNvPr id="8" name="Google Shape;122;p23"/>
          <p:cNvPicPr preferRelativeResize="0"/>
          <p:nvPr/>
        </p:nvPicPr>
        <p:blipFill rotWithShape="1">
          <a:blip r:embed="rId5">
            <a:alphaModFix/>
          </a:blip>
          <a:srcRect l="11370" t="35131" r="10747" b="34666"/>
          <a:stretch/>
        </p:blipFill>
        <p:spPr>
          <a:xfrm rot="164354">
            <a:off x="3966799" y="2496913"/>
            <a:ext cx="3330415" cy="2894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24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65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72 Monospace</vt:lpstr>
      <vt:lpstr>Arial</vt:lpstr>
      <vt:lpstr>Bahnschrift Condensed</vt:lpstr>
      <vt:lpstr>Calibri</vt:lpstr>
      <vt:lpstr>Calibri Light</vt:lpstr>
      <vt:lpstr>Office Theme</vt:lpstr>
      <vt:lpstr>PowerPoint Presentation</vt:lpstr>
      <vt:lpstr>КОНВЕРГЕНТНОСТЬ ДЛЯ НАС</vt:lpstr>
      <vt:lpstr>PowerPoint Presentation</vt:lpstr>
      <vt:lpstr>МЫ АКТИВНО ИСПОТЗУЕМ ИИ</vt:lpstr>
      <vt:lpstr>PowerPoint Presentation</vt:lpstr>
      <vt:lpstr>AXE: КАК ПРИВЛЕЧЬ ПАРНЕЙ</vt:lpstr>
    </vt:vector>
  </TitlesOfParts>
  <Company>Unilever RuBy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Zernishko</dc:creator>
  <cp:lastModifiedBy>Irina Zernishko</cp:lastModifiedBy>
  <cp:revision>23</cp:revision>
  <dcterms:created xsi:type="dcterms:W3CDTF">2024-03-13T12:46:27Z</dcterms:created>
  <dcterms:modified xsi:type="dcterms:W3CDTF">2024-03-15T12:16:47Z</dcterms:modified>
</cp:coreProperties>
</file>