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9.xml" ContentType="application/vnd.openxmlformats-officedocument.presentationml.tags+xml"/>
  <Override PartName="/ppt/tags/tag10.xml" ContentType="application/vnd.openxmlformats-officedocument.presentationml.tags+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ags/tag11.xml" ContentType="application/vnd.openxmlformats-officedocument.presentationml.tags+xml"/>
  <Override PartName="/ppt/notesSlides/notesSlide4.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77" r:id="rId5"/>
    <p:sldMasterId id="2147483802" r:id="rId6"/>
    <p:sldMasterId id="2147483861" r:id="rId7"/>
  </p:sldMasterIdLst>
  <p:notesMasterIdLst>
    <p:notesMasterId r:id="rId19"/>
  </p:notesMasterIdLst>
  <p:handoutMasterIdLst>
    <p:handoutMasterId r:id="rId20"/>
  </p:handoutMasterIdLst>
  <p:sldIdLst>
    <p:sldId id="9393" r:id="rId8"/>
    <p:sldId id="9378" r:id="rId9"/>
    <p:sldId id="9375" r:id="rId10"/>
    <p:sldId id="9387" r:id="rId11"/>
    <p:sldId id="9370" r:id="rId12"/>
    <p:sldId id="9388" r:id="rId13"/>
    <p:sldId id="9394" r:id="rId14"/>
    <p:sldId id="9391" r:id="rId15"/>
    <p:sldId id="9390" r:id="rId16"/>
    <p:sldId id="383" r:id="rId17"/>
    <p:sldId id="9392" r:id="rId18"/>
  </p:sldIdLst>
  <p:sldSz cx="12192000" cy="6858000"/>
  <p:notesSz cx="6875463" cy="10002838"/>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56" userDrawn="1">
          <p15:clr>
            <a:srgbClr val="A4A3A4"/>
          </p15:clr>
        </p15:guide>
        <p15:guide id="7" orient="horz" pos="4020" userDrawn="1">
          <p15:clr>
            <a:srgbClr val="A4A3A4"/>
          </p15:clr>
        </p15:guide>
        <p15:guide id="12" orient="horz" pos="709" userDrawn="1">
          <p15:clr>
            <a:srgbClr val="A4A3A4"/>
          </p15:clr>
        </p15:guide>
        <p15:guide id="15" pos="384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BBC"/>
    <a:srgbClr val="99CCFF"/>
    <a:srgbClr val="CCCCFF"/>
    <a:srgbClr val="3C4246"/>
    <a:srgbClr val="2F3336"/>
    <a:srgbClr val="000000"/>
    <a:srgbClr val="FF0D0D"/>
    <a:srgbClr val="FF0066"/>
    <a:srgbClr val="FF6621"/>
    <a:srgbClr val="FF5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3" autoAdjust="0"/>
    <p:restoredTop sz="88026" autoAdjust="0"/>
  </p:normalViewPr>
  <p:slideViewPr>
    <p:cSldViewPr snapToGrid="0" showGuides="1">
      <p:cViewPr varScale="1">
        <p:scale>
          <a:sx n="72" d="100"/>
          <a:sy n="72" d="100"/>
        </p:scale>
        <p:origin x="1325" y="53"/>
      </p:cViewPr>
      <p:guideLst>
        <p:guide orient="horz" pos="4156"/>
        <p:guide orient="horz" pos="4020"/>
        <p:guide orient="horz" pos="709"/>
        <p:guide pos="384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574"/>
    </p:cViewPr>
  </p:sorterViewPr>
  <p:notesViewPr>
    <p:cSldViewPr snapToGrid="0" showGuides="1">
      <p:cViewPr varScale="1">
        <p:scale>
          <a:sx n="89" d="100"/>
          <a:sy n="89" d="100"/>
        </p:scale>
        <p:origin x="449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VGENY.POPOV\Dropbox\Working%20folders\!&#1055;&#1088;&#1077;&#1079;&#1077;&#1085;&#1090;&#1072;&#1094;&#1080;&#1080;\!2020\Brand%20Day%20&#1086;&#1082;&#1090;&#1103;&#1073;&#1088;&#1100;%202020\&#1044;&#1072;&#1085;&#1085;&#1099;&#107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VGENY.POPOV\Dropbox\Working%20folders\!&#1055;&#1088;&#1077;&#1079;&#1077;&#1085;&#1090;&#1072;&#1094;&#1080;&#1080;\!2020\Brand%20Day%20&#1086;&#1082;&#1090;&#1103;&#1073;&#1088;&#1100;%202020\&#1044;&#1072;&#1085;&#1085;&#1099;&#1077;\Russia_Policy_Uncertainty_Dat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VGENY.POPOV\Dropbox\Working%20folders\!&#1055;&#1088;&#1077;&#1079;&#1077;&#1085;&#1090;&#1072;&#1094;&#1080;&#1080;\!2020\Brand%20Day%20&#1086;&#1082;&#1090;&#1103;&#1073;&#1088;&#1100;%202020\&#1044;&#1072;&#1085;&#1085;&#1099;&#107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ВВП!$E$53</c:f>
              <c:strCache>
                <c:ptCount val="1"/>
                <c:pt idx="0">
                  <c:v>ВВП *</c:v>
                </c:pt>
              </c:strCache>
            </c:strRef>
          </c:tx>
          <c:spPr>
            <a:ln w="44450" cap="rnd">
              <a:solidFill>
                <a:schemeClr val="bg2">
                  <a:lumMod val="60000"/>
                  <a:lumOff val="40000"/>
                </a:schemeClr>
              </a:solidFill>
              <a:round/>
            </a:ln>
            <a:effectLst/>
          </c:spPr>
          <c:marker>
            <c:symbol val="none"/>
          </c:marker>
          <c:cat>
            <c:strRef>
              <c:f>ВВП!$D$54:$D$66</c:f>
              <c:strCach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 HY1</c:v>
                </c:pt>
              </c:strCache>
            </c:strRef>
          </c:cat>
          <c:val>
            <c:numRef>
              <c:f>ВВП!$E$54:$E$66</c:f>
              <c:numCache>
                <c:formatCode>0.0%</c:formatCode>
                <c:ptCount val="13"/>
                <c:pt idx="0">
                  <c:v>5.1999999999999998E-2</c:v>
                </c:pt>
                <c:pt idx="1">
                  <c:v>-7.8E-2</c:v>
                </c:pt>
                <c:pt idx="2">
                  <c:v>4.4999999999999998E-2</c:v>
                </c:pt>
                <c:pt idx="3">
                  <c:v>0.05</c:v>
                </c:pt>
                <c:pt idx="4">
                  <c:v>3.6999999999999998E-2</c:v>
                </c:pt>
                <c:pt idx="5">
                  <c:v>1.7999999999999999E-2</c:v>
                </c:pt>
                <c:pt idx="6">
                  <c:v>7.0000000000000001E-3</c:v>
                </c:pt>
                <c:pt idx="7">
                  <c:v>-2.5000000000000001E-2</c:v>
                </c:pt>
                <c:pt idx="8">
                  <c:v>3.0000000000000001E-3</c:v>
                </c:pt>
                <c:pt idx="9">
                  <c:v>1.4999999999999999E-2</c:v>
                </c:pt>
                <c:pt idx="10">
                  <c:v>1.7000000000000001E-2</c:v>
                </c:pt>
                <c:pt idx="11">
                  <c:v>1.4999999999999999E-2</c:v>
                </c:pt>
                <c:pt idx="12" formatCode="0.00%">
                  <c:v>-3.5999999999999997E-2</c:v>
                </c:pt>
              </c:numCache>
            </c:numRef>
          </c:val>
          <c:smooth val="0"/>
          <c:extLst>
            <c:ext xmlns:c16="http://schemas.microsoft.com/office/drawing/2014/chart" uri="{C3380CC4-5D6E-409C-BE32-E72D297353CC}">
              <c16:uniqueId val="{00000000-5B7B-4D71-9E32-0858B85F5B27}"/>
            </c:ext>
          </c:extLst>
        </c:ser>
        <c:dLbls>
          <c:showLegendKey val="0"/>
          <c:showVal val="0"/>
          <c:showCatName val="0"/>
          <c:showSerName val="0"/>
          <c:showPercent val="0"/>
          <c:showBubbleSize val="0"/>
        </c:dLbls>
        <c:marker val="1"/>
        <c:smooth val="0"/>
        <c:axId val="119641976"/>
        <c:axId val="119641648"/>
      </c:lineChart>
      <c:lineChart>
        <c:grouping val="standard"/>
        <c:varyColors val="0"/>
        <c:ser>
          <c:idx val="1"/>
          <c:order val="1"/>
          <c:tx>
            <c:strRef>
              <c:f>ВВП!$F$53</c:f>
              <c:strCache>
                <c:ptCount val="1"/>
                <c:pt idx="0">
                  <c:v>Рекламный рынок **</c:v>
                </c:pt>
              </c:strCache>
            </c:strRef>
          </c:tx>
          <c:spPr>
            <a:ln w="47625" cap="rnd">
              <a:solidFill>
                <a:schemeClr val="accent2"/>
              </a:solidFill>
              <a:round/>
            </a:ln>
            <a:effectLst/>
          </c:spPr>
          <c:marker>
            <c:symbol val="none"/>
          </c:marker>
          <c:cat>
            <c:strRef>
              <c:f>ВВП!$D$54:$D$66</c:f>
              <c:strCach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 HY1</c:v>
                </c:pt>
              </c:strCache>
            </c:strRef>
          </c:cat>
          <c:val>
            <c:numRef>
              <c:f>ВВП!$F$54:$F$66</c:f>
              <c:numCache>
                <c:formatCode>0%</c:formatCode>
                <c:ptCount val="13"/>
                <c:pt idx="0">
                  <c:v>0.17</c:v>
                </c:pt>
                <c:pt idx="1">
                  <c:v>-0.27165354330708663</c:v>
                </c:pt>
                <c:pt idx="2">
                  <c:v>0.15675675675675677</c:v>
                </c:pt>
                <c:pt idx="3">
                  <c:v>0.23084112149532698</c:v>
                </c:pt>
                <c:pt idx="4">
                  <c:v>0.13059984813971159</c:v>
                </c:pt>
                <c:pt idx="5">
                  <c:v>0.10073875083948959</c:v>
                </c:pt>
                <c:pt idx="6">
                  <c:v>3.7522879804759032E-2</c:v>
                </c:pt>
                <c:pt idx="7">
                  <c:v>-9.5854160541017405E-2</c:v>
                </c:pt>
                <c:pt idx="8">
                  <c:v>0.17073170731707318</c:v>
                </c:pt>
                <c:pt idx="9">
                  <c:v>0.15833333333333333</c:v>
                </c:pt>
                <c:pt idx="10">
                  <c:v>0.12398081534772179</c:v>
                </c:pt>
                <c:pt idx="11">
                  <c:v>5.3979091103051019E-2</c:v>
                </c:pt>
                <c:pt idx="12">
                  <c:v>-0.09</c:v>
                </c:pt>
              </c:numCache>
            </c:numRef>
          </c:val>
          <c:smooth val="0"/>
          <c:extLst>
            <c:ext xmlns:c16="http://schemas.microsoft.com/office/drawing/2014/chart" uri="{C3380CC4-5D6E-409C-BE32-E72D297353CC}">
              <c16:uniqueId val="{00000001-5B7B-4D71-9E32-0858B85F5B27}"/>
            </c:ext>
          </c:extLst>
        </c:ser>
        <c:dLbls>
          <c:showLegendKey val="0"/>
          <c:showVal val="0"/>
          <c:showCatName val="0"/>
          <c:showSerName val="0"/>
          <c:showPercent val="0"/>
          <c:showBubbleSize val="0"/>
        </c:dLbls>
        <c:marker val="1"/>
        <c:smooth val="0"/>
        <c:axId val="636788560"/>
        <c:axId val="636788888"/>
      </c:lineChart>
      <c:catAx>
        <c:axId val="119641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crossAx val="119641648"/>
        <c:crossesAt val="-0.30000000000000004"/>
        <c:auto val="1"/>
        <c:lblAlgn val="ctr"/>
        <c:lblOffset val="100"/>
        <c:noMultiLvlLbl val="0"/>
      </c:catAx>
      <c:valAx>
        <c:axId val="119641648"/>
        <c:scaling>
          <c:orientation val="minMax"/>
          <c:max val="6.0000000000000012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ru-RU"/>
          </a:p>
        </c:txPr>
        <c:crossAx val="119641976"/>
        <c:crosses val="autoZero"/>
        <c:crossBetween val="between"/>
      </c:valAx>
      <c:valAx>
        <c:axId val="63678888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crossAx val="636788560"/>
        <c:crosses val="max"/>
        <c:crossBetween val="between"/>
      </c:valAx>
      <c:catAx>
        <c:axId val="636788560"/>
        <c:scaling>
          <c:orientation val="minMax"/>
        </c:scaling>
        <c:delete val="1"/>
        <c:axPos val="b"/>
        <c:numFmt formatCode="General" sourceLinked="1"/>
        <c:majorTickMark val="out"/>
        <c:minorTickMark val="none"/>
        <c:tickLblPos val="nextTo"/>
        <c:crossAx val="63678888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3.278033068514017E-2"/>
          <c:y val="0.16706084297800203"/>
          <c:w val="0.96057331038565963"/>
          <c:h val="0.72726834778564076"/>
        </c:manualLayout>
      </c:layout>
      <c:areaChart>
        <c:grouping val="standard"/>
        <c:varyColors val="0"/>
        <c:ser>
          <c:idx val="0"/>
          <c:order val="0"/>
          <c:tx>
            <c:strRef>
              <c:f>'Russian News-Based Index'!$D$1</c:f>
              <c:strCache>
                <c:ptCount val="1"/>
                <c:pt idx="0">
                  <c:v>News-Based Policy Uncertainty Index</c:v>
                </c:pt>
              </c:strCache>
            </c:strRef>
          </c:tx>
          <c:spPr>
            <a:solidFill>
              <a:schemeClr val="accent5"/>
            </a:solidFill>
            <a:ln>
              <a:noFill/>
            </a:ln>
            <a:effectLst/>
          </c:spPr>
          <c:cat>
            <c:numRef>
              <c:f>'Russian News-Based Index'!$C$2:$C$322</c:f>
              <c:numCache>
                <c:formatCode>mmm\-yy</c:formatCode>
                <c:ptCount val="321"/>
                <c:pt idx="0">
                  <c:v>34335</c:v>
                </c:pt>
                <c:pt idx="1">
                  <c:v>34366</c:v>
                </c:pt>
                <c:pt idx="2">
                  <c:v>34394</c:v>
                </c:pt>
                <c:pt idx="3">
                  <c:v>34425</c:v>
                </c:pt>
                <c:pt idx="4">
                  <c:v>34455</c:v>
                </c:pt>
                <c:pt idx="5">
                  <c:v>34486</c:v>
                </c:pt>
                <c:pt idx="6">
                  <c:v>34516</c:v>
                </c:pt>
                <c:pt idx="7">
                  <c:v>34547</c:v>
                </c:pt>
                <c:pt idx="8">
                  <c:v>34578</c:v>
                </c:pt>
                <c:pt idx="9">
                  <c:v>34608</c:v>
                </c:pt>
                <c:pt idx="10">
                  <c:v>34639</c:v>
                </c:pt>
                <c:pt idx="11">
                  <c:v>34669</c:v>
                </c:pt>
                <c:pt idx="12">
                  <c:v>34700</c:v>
                </c:pt>
                <c:pt idx="13">
                  <c:v>34731</c:v>
                </c:pt>
                <c:pt idx="14">
                  <c:v>34759</c:v>
                </c:pt>
                <c:pt idx="15">
                  <c:v>34790</c:v>
                </c:pt>
                <c:pt idx="16">
                  <c:v>34820</c:v>
                </c:pt>
                <c:pt idx="17">
                  <c:v>34851</c:v>
                </c:pt>
                <c:pt idx="18">
                  <c:v>34881</c:v>
                </c:pt>
                <c:pt idx="19">
                  <c:v>34912</c:v>
                </c:pt>
                <c:pt idx="20">
                  <c:v>34943</c:v>
                </c:pt>
                <c:pt idx="21">
                  <c:v>34973</c:v>
                </c:pt>
                <c:pt idx="22">
                  <c:v>35004</c:v>
                </c:pt>
                <c:pt idx="23">
                  <c:v>35034</c:v>
                </c:pt>
                <c:pt idx="24">
                  <c:v>35065</c:v>
                </c:pt>
                <c:pt idx="25">
                  <c:v>35096</c:v>
                </c:pt>
                <c:pt idx="26">
                  <c:v>35125</c:v>
                </c:pt>
                <c:pt idx="27">
                  <c:v>35156</c:v>
                </c:pt>
                <c:pt idx="28">
                  <c:v>35186</c:v>
                </c:pt>
                <c:pt idx="29">
                  <c:v>35217</c:v>
                </c:pt>
                <c:pt idx="30">
                  <c:v>35247</c:v>
                </c:pt>
                <c:pt idx="31">
                  <c:v>35278</c:v>
                </c:pt>
                <c:pt idx="32">
                  <c:v>35309</c:v>
                </c:pt>
                <c:pt idx="33">
                  <c:v>35339</c:v>
                </c:pt>
                <c:pt idx="34">
                  <c:v>35370</c:v>
                </c:pt>
                <c:pt idx="35">
                  <c:v>35400</c:v>
                </c:pt>
                <c:pt idx="36">
                  <c:v>35431</c:v>
                </c:pt>
                <c:pt idx="37">
                  <c:v>35462</c:v>
                </c:pt>
                <c:pt idx="38">
                  <c:v>35490</c:v>
                </c:pt>
                <c:pt idx="39">
                  <c:v>35521</c:v>
                </c:pt>
                <c:pt idx="40">
                  <c:v>35551</c:v>
                </c:pt>
                <c:pt idx="41">
                  <c:v>35582</c:v>
                </c:pt>
                <c:pt idx="42">
                  <c:v>35612</c:v>
                </c:pt>
                <c:pt idx="43">
                  <c:v>35643</c:v>
                </c:pt>
                <c:pt idx="44">
                  <c:v>35674</c:v>
                </c:pt>
                <c:pt idx="45">
                  <c:v>35704</c:v>
                </c:pt>
                <c:pt idx="46">
                  <c:v>35735</c:v>
                </c:pt>
                <c:pt idx="47">
                  <c:v>35765</c:v>
                </c:pt>
                <c:pt idx="48">
                  <c:v>35796</c:v>
                </c:pt>
                <c:pt idx="49">
                  <c:v>35827</c:v>
                </c:pt>
                <c:pt idx="50">
                  <c:v>35855</c:v>
                </c:pt>
                <c:pt idx="51">
                  <c:v>35886</c:v>
                </c:pt>
                <c:pt idx="52">
                  <c:v>35916</c:v>
                </c:pt>
                <c:pt idx="53">
                  <c:v>35947</c:v>
                </c:pt>
                <c:pt idx="54">
                  <c:v>35977</c:v>
                </c:pt>
                <c:pt idx="55">
                  <c:v>36008</c:v>
                </c:pt>
                <c:pt idx="56">
                  <c:v>36039</c:v>
                </c:pt>
                <c:pt idx="57">
                  <c:v>36069</c:v>
                </c:pt>
                <c:pt idx="58">
                  <c:v>36100</c:v>
                </c:pt>
                <c:pt idx="59">
                  <c:v>36130</c:v>
                </c:pt>
                <c:pt idx="60">
                  <c:v>36161</c:v>
                </c:pt>
                <c:pt idx="61">
                  <c:v>36192</c:v>
                </c:pt>
                <c:pt idx="62">
                  <c:v>36220</c:v>
                </c:pt>
                <c:pt idx="63">
                  <c:v>36251</c:v>
                </c:pt>
                <c:pt idx="64">
                  <c:v>36281</c:v>
                </c:pt>
                <c:pt idx="65">
                  <c:v>36312</c:v>
                </c:pt>
                <c:pt idx="66">
                  <c:v>36342</c:v>
                </c:pt>
                <c:pt idx="67">
                  <c:v>36373</c:v>
                </c:pt>
                <c:pt idx="68">
                  <c:v>36404</c:v>
                </c:pt>
                <c:pt idx="69">
                  <c:v>36434</c:v>
                </c:pt>
                <c:pt idx="70">
                  <c:v>36465</c:v>
                </c:pt>
                <c:pt idx="71">
                  <c:v>36495</c:v>
                </c:pt>
                <c:pt idx="72">
                  <c:v>36526</c:v>
                </c:pt>
                <c:pt idx="73">
                  <c:v>36557</c:v>
                </c:pt>
                <c:pt idx="74">
                  <c:v>36586</c:v>
                </c:pt>
                <c:pt idx="75">
                  <c:v>36617</c:v>
                </c:pt>
                <c:pt idx="76">
                  <c:v>36647</c:v>
                </c:pt>
                <c:pt idx="77">
                  <c:v>36678</c:v>
                </c:pt>
                <c:pt idx="78">
                  <c:v>36708</c:v>
                </c:pt>
                <c:pt idx="79">
                  <c:v>36739</c:v>
                </c:pt>
                <c:pt idx="80">
                  <c:v>36770</c:v>
                </c:pt>
                <c:pt idx="81">
                  <c:v>36800</c:v>
                </c:pt>
                <c:pt idx="82">
                  <c:v>36831</c:v>
                </c:pt>
                <c:pt idx="83">
                  <c:v>36861</c:v>
                </c:pt>
                <c:pt idx="84">
                  <c:v>36892</c:v>
                </c:pt>
                <c:pt idx="85">
                  <c:v>36923</c:v>
                </c:pt>
                <c:pt idx="86">
                  <c:v>36951</c:v>
                </c:pt>
                <c:pt idx="87">
                  <c:v>36982</c:v>
                </c:pt>
                <c:pt idx="88">
                  <c:v>37012</c:v>
                </c:pt>
                <c:pt idx="89">
                  <c:v>37043</c:v>
                </c:pt>
                <c:pt idx="90">
                  <c:v>37073</c:v>
                </c:pt>
                <c:pt idx="91">
                  <c:v>37104</c:v>
                </c:pt>
                <c:pt idx="92">
                  <c:v>37135</c:v>
                </c:pt>
                <c:pt idx="93">
                  <c:v>37165</c:v>
                </c:pt>
                <c:pt idx="94">
                  <c:v>37196</c:v>
                </c:pt>
                <c:pt idx="95">
                  <c:v>37226</c:v>
                </c:pt>
                <c:pt idx="96">
                  <c:v>37257</c:v>
                </c:pt>
                <c:pt idx="97">
                  <c:v>37288</c:v>
                </c:pt>
                <c:pt idx="98">
                  <c:v>37316</c:v>
                </c:pt>
                <c:pt idx="99">
                  <c:v>37347</c:v>
                </c:pt>
                <c:pt idx="100">
                  <c:v>37377</c:v>
                </c:pt>
                <c:pt idx="101">
                  <c:v>37408</c:v>
                </c:pt>
                <c:pt idx="102">
                  <c:v>37438</c:v>
                </c:pt>
                <c:pt idx="103">
                  <c:v>37469</c:v>
                </c:pt>
                <c:pt idx="104">
                  <c:v>37500</c:v>
                </c:pt>
                <c:pt idx="105">
                  <c:v>37530</c:v>
                </c:pt>
                <c:pt idx="106">
                  <c:v>37561</c:v>
                </c:pt>
                <c:pt idx="107">
                  <c:v>37591</c:v>
                </c:pt>
                <c:pt idx="108">
                  <c:v>37622</c:v>
                </c:pt>
                <c:pt idx="109">
                  <c:v>37653</c:v>
                </c:pt>
                <c:pt idx="110">
                  <c:v>37681</c:v>
                </c:pt>
                <c:pt idx="111">
                  <c:v>37712</c:v>
                </c:pt>
                <c:pt idx="112">
                  <c:v>37742</c:v>
                </c:pt>
                <c:pt idx="113">
                  <c:v>37773</c:v>
                </c:pt>
                <c:pt idx="114">
                  <c:v>37803</c:v>
                </c:pt>
                <c:pt idx="115">
                  <c:v>37834</c:v>
                </c:pt>
                <c:pt idx="116">
                  <c:v>37865</c:v>
                </c:pt>
                <c:pt idx="117">
                  <c:v>37895</c:v>
                </c:pt>
                <c:pt idx="118">
                  <c:v>37926</c:v>
                </c:pt>
                <c:pt idx="119">
                  <c:v>37956</c:v>
                </c:pt>
                <c:pt idx="120">
                  <c:v>37987</c:v>
                </c:pt>
                <c:pt idx="121">
                  <c:v>38018</c:v>
                </c:pt>
                <c:pt idx="122">
                  <c:v>38047</c:v>
                </c:pt>
                <c:pt idx="123">
                  <c:v>38078</c:v>
                </c:pt>
                <c:pt idx="124">
                  <c:v>38108</c:v>
                </c:pt>
                <c:pt idx="125">
                  <c:v>38139</c:v>
                </c:pt>
                <c:pt idx="126">
                  <c:v>38169</c:v>
                </c:pt>
                <c:pt idx="127">
                  <c:v>38200</c:v>
                </c:pt>
                <c:pt idx="128">
                  <c:v>38231</c:v>
                </c:pt>
                <c:pt idx="129">
                  <c:v>38261</c:v>
                </c:pt>
                <c:pt idx="130">
                  <c:v>38292</c:v>
                </c:pt>
                <c:pt idx="131">
                  <c:v>38322</c:v>
                </c:pt>
                <c:pt idx="132">
                  <c:v>38353</c:v>
                </c:pt>
                <c:pt idx="133">
                  <c:v>38384</c:v>
                </c:pt>
                <c:pt idx="134">
                  <c:v>38412</c:v>
                </c:pt>
                <c:pt idx="135">
                  <c:v>38443</c:v>
                </c:pt>
                <c:pt idx="136">
                  <c:v>38473</c:v>
                </c:pt>
                <c:pt idx="137">
                  <c:v>38504</c:v>
                </c:pt>
                <c:pt idx="138">
                  <c:v>38534</c:v>
                </c:pt>
                <c:pt idx="139">
                  <c:v>38565</c:v>
                </c:pt>
                <c:pt idx="140">
                  <c:v>38596</c:v>
                </c:pt>
                <c:pt idx="141">
                  <c:v>38626</c:v>
                </c:pt>
                <c:pt idx="142">
                  <c:v>38657</c:v>
                </c:pt>
                <c:pt idx="143">
                  <c:v>38687</c:v>
                </c:pt>
                <c:pt idx="144">
                  <c:v>38718</c:v>
                </c:pt>
                <c:pt idx="145">
                  <c:v>38749</c:v>
                </c:pt>
                <c:pt idx="146">
                  <c:v>38777</c:v>
                </c:pt>
                <c:pt idx="147">
                  <c:v>38808</c:v>
                </c:pt>
                <c:pt idx="148">
                  <c:v>38838</c:v>
                </c:pt>
                <c:pt idx="149">
                  <c:v>38869</c:v>
                </c:pt>
                <c:pt idx="150">
                  <c:v>38899</c:v>
                </c:pt>
                <c:pt idx="151">
                  <c:v>38930</c:v>
                </c:pt>
                <c:pt idx="152">
                  <c:v>38961</c:v>
                </c:pt>
                <c:pt idx="153">
                  <c:v>38991</c:v>
                </c:pt>
                <c:pt idx="154">
                  <c:v>39022</c:v>
                </c:pt>
                <c:pt idx="155">
                  <c:v>39052</c:v>
                </c:pt>
                <c:pt idx="156">
                  <c:v>39083</c:v>
                </c:pt>
                <c:pt idx="157">
                  <c:v>39114</c:v>
                </c:pt>
                <c:pt idx="158">
                  <c:v>39142</c:v>
                </c:pt>
                <c:pt idx="159">
                  <c:v>39173</c:v>
                </c:pt>
                <c:pt idx="160">
                  <c:v>39203</c:v>
                </c:pt>
                <c:pt idx="161">
                  <c:v>39234</c:v>
                </c:pt>
                <c:pt idx="162">
                  <c:v>39264</c:v>
                </c:pt>
                <c:pt idx="163">
                  <c:v>39295</c:v>
                </c:pt>
                <c:pt idx="164">
                  <c:v>39326</c:v>
                </c:pt>
                <c:pt idx="165">
                  <c:v>39356</c:v>
                </c:pt>
                <c:pt idx="166">
                  <c:v>39387</c:v>
                </c:pt>
                <c:pt idx="167">
                  <c:v>39417</c:v>
                </c:pt>
                <c:pt idx="168">
                  <c:v>39448</c:v>
                </c:pt>
                <c:pt idx="169">
                  <c:v>39479</c:v>
                </c:pt>
                <c:pt idx="170">
                  <c:v>39508</c:v>
                </c:pt>
                <c:pt idx="171">
                  <c:v>39539</c:v>
                </c:pt>
                <c:pt idx="172">
                  <c:v>39569</c:v>
                </c:pt>
                <c:pt idx="173">
                  <c:v>39600</c:v>
                </c:pt>
                <c:pt idx="174">
                  <c:v>39630</c:v>
                </c:pt>
                <c:pt idx="175">
                  <c:v>39661</c:v>
                </c:pt>
                <c:pt idx="176">
                  <c:v>39692</c:v>
                </c:pt>
                <c:pt idx="177">
                  <c:v>39722</c:v>
                </c:pt>
                <c:pt idx="178">
                  <c:v>39753</c:v>
                </c:pt>
                <c:pt idx="179">
                  <c:v>39783</c:v>
                </c:pt>
                <c:pt idx="180">
                  <c:v>39814</c:v>
                </c:pt>
                <c:pt idx="181">
                  <c:v>39845</c:v>
                </c:pt>
                <c:pt idx="182">
                  <c:v>39873</c:v>
                </c:pt>
                <c:pt idx="183">
                  <c:v>39904</c:v>
                </c:pt>
                <c:pt idx="184">
                  <c:v>39934</c:v>
                </c:pt>
                <c:pt idx="185">
                  <c:v>39965</c:v>
                </c:pt>
                <c:pt idx="186">
                  <c:v>39995</c:v>
                </c:pt>
                <c:pt idx="187">
                  <c:v>40026</c:v>
                </c:pt>
                <c:pt idx="188">
                  <c:v>40057</c:v>
                </c:pt>
                <c:pt idx="189">
                  <c:v>40087</c:v>
                </c:pt>
                <c:pt idx="190">
                  <c:v>40118</c:v>
                </c:pt>
                <c:pt idx="191">
                  <c:v>40148</c:v>
                </c:pt>
                <c:pt idx="192">
                  <c:v>40179</c:v>
                </c:pt>
                <c:pt idx="193">
                  <c:v>40210</c:v>
                </c:pt>
                <c:pt idx="194">
                  <c:v>40238</c:v>
                </c:pt>
                <c:pt idx="195">
                  <c:v>40269</c:v>
                </c:pt>
                <c:pt idx="196">
                  <c:v>40299</c:v>
                </c:pt>
                <c:pt idx="197">
                  <c:v>40330</c:v>
                </c:pt>
                <c:pt idx="198">
                  <c:v>40360</c:v>
                </c:pt>
                <c:pt idx="199">
                  <c:v>40391</c:v>
                </c:pt>
                <c:pt idx="200">
                  <c:v>40422</c:v>
                </c:pt>
                <c:pt idx="201">
                  <c:v>40452</c:v>
                </c:pt>
                <c:pt idx="202">
                  <c:v>40483</c:v>
                </c:pt>
                <c:pt idx="203">
                  <c:v>40513</c:v>
                </c:pt>
                <c:pt idx="204">
                  <c:v>40544</c:v>
                </c:pt>
                <c:pt idx="205">
                  <c:v>40575</c:v>
                </c:pt>
                <c:pt idx="206">
                  <c:v>40603</c:v>
                </c:pt>
                <c:pt idx="207">
                  <c:v>40634</c:v>
                </c:pt>
                <c:pt idx="208">
                  <c:v>40664</c:v>
                </c:pt>
                <c:pt idx="209">
                  <c:v>40695</c:v>
                </c:pt>
                <c:pt idx="210">
                  <c:v>40725</c:v>
                </c:pt>
                <c:pt idx="211">
                  <c:v>40756</c:v>
                </c:pt>
                <c:pt idx="212">
                  <c:v>40787</c:v>
                </c:pt>
                <c:pt idx="213">
                  <c:v>40817</c:v>
                </c:pt>
                <c:pt idx="214">
                  <c:v>40848</c:v>
                </c:pt>
                <c:pt idx="215">
                  <c:v>40878</c:v>
                </c:pt>
                <c:pt idx="216">
                  <c:v>40909</c:v>
                </c:pt>
                <c:pt idx="217">
                  <c:v>40940</c:v>
                </c:pt>
                <c:pt idx="218">
                  <c:v>40969</c:v>
                </c:pt>
                <c:pt idx="219">
                  <c:v>41000</c:v>
                </c:pt>
                <c:pt idx="220">
                  <c:v>41030</c:v>
                </c:pt>
                <c:pt idx="221">
                  <c:v>41061</c:v>
                </c:pt>
                <c:pt idx="222">
                  <c:v>41091</c:v>
                </c:pt>
                <c:pt idx="223">
                  <c:v>41122</c:v>
                </c:pt>
                <c:pt idx="224">
                  <c:v>41153</c:v>
                </c:pt>
                <c:pt idx="225">
                  <c:v>41183</c:v>
                </c:pt>
                <c:pt idx="226">
                  <c:v>41214</c:v>
                </c:pt>
                <c:pt idx="227">
                  <c:v>41244</c:v>
                </c:pt>
                <c:pt idx="228">
                  <c:v>41275</c:v>
                </c:pt>
                <c:pt idx="229">
                  <c:v>41306</c:v>
                </c:pt>
                <c:pt idx="230">
                  <c:v>41334</c:v>
                </c:pt>
                <c:pt idx="231">
                  <c:v>41365</c:v>
                </c:pt>
                <c:pt idx="232">
                  <c:v>41395</c:v>
                </c:pt>
                <c:pt idx="233">
                  <c:v>41426</c:v>
                </c:pt>
                <c:pt idx="234">
                  <c:v>41456</c:v>
                </c:pt>
                <c:pt idx="235">
                  <c:v>41487</c:v>
                </c:pt>
                <c:pt idx="236">
                  <c:v>41518</c:v>
                </c:pt>
                <c:pt idx="237">
                  <c:v>41548</c:v>
                </c:pt>
                <c:pt idx="238">
                  <c:v>41579</c:v>
                </c:pt>
                <c:pt idx="239">
                  <c:v>41609</c:v>
                </c:pt>
                <c:pt idx="240">
                  <c:v>41640</c:v>
                </c:pt>
                <c:pt idx="241">
                  <c:v>41671</c:v>
                </c:pt>
                <c:pt idx="242">
                  <c:v>41699</c:v>
                </c:pt>
                <c:pt idx="243">
                  <c:v>41730</c:v>
                </c:pt>
                <c:pt idx="244">
                  <c:v>41760</c:v>
                </c:pt>
                <c:pt idx="245">
                  <c:v>41791</c:v>
                </c:pt>
                <c:pt idx="246">
                  <c:v>41821</c:v>
                </c:pt>
                <c:pt idx="247">
                  <c:v>41852</c:v>
                </c:pt>
                <c:pt idx="248">
                  <c:v>41883</c:v>
                </c:pt>
                <c:pt idx="249">
                  <c:v>41913</c:v>
                </c:pt>
                <c:pt idx="250">
                  <c:v>41944</c:v>
                </c:pt>
                <c:pt idx="251">
                  <c:v>41974</c:v>
                </c:pt>
                <c:pt idx="252">
                  <c:v>42005</c:v>
                </c:pt>
                <c:pt idx="253">
                  <c:v>42036</c:v>
                </c:pt>
                <c:pt idx="254">
                  <c:v>42064</c:v>
                </c:pt>
                <c:pt idx="255">
                  <c:v>42095</c:v>
                </c:pt>
                <c:pt idx="256">
                  <c:v>42125</c:v>
                </c:pt>
                <c:pt idx="257">
                  <c:v>42156</c:v>
                </c:pt>
                <c:pt idx="258">
                  <c:v>42186</c:v>
                </c:pt>
                <c:pt idx="259">
                  <c:v>42217</c:v>
                </c:pt>
                <c:pt idx="260">
                  <c:v>42248</c:v>
                </c:pt>
                <c:pt idx="261">
                  <c:v>42278</c:v>
                </c:pt>
                <c:pt idx="262">
                  <c:v>42309</c:v>
                </c:pt>
                <c:pt idx="263">
                  <c:v>42339</c:v>
                </c:pt>
                <c:pt idx="264">
                  <c:v>42370</c:v>
                </c:pt>
                <c:pt idx="265">
                  <c:v>42401</c:v>
                </c:pt>
                <c:pt idx="266">
                  <c:v>42430</c:v>
                </c:pt>
                <c:pt idx="267">
                  <c:v>42461</c:v>
                </c:pt>
                <c:pt idx="268">
                  <c:v>42491</c:v>
                </c:pt>
                <c:pt idx="269">
                  <c:v>42522</c:v>
                </c:pt>
                <c:pt idx="270">
                  <c:v>42552</c:v>
                </c:pt>
                <c:pt idx="271">
                  <c:v>42583</c:v>
                </c:pt>
                <c:pt idx="272">
                  <c:v>42614</c:v>
                </c:pt>
                <c:pt idx="273">
                  <c:v>42644</c:v>
                </c:pt>
                <c:pt idx="274">
                  <c:v>42675</c:v>
                </c:pt>
                <c:pt idx="275">
                  <c:v>42705</c:v>
                </c:pt>
                <c:pt idx="276">
                  <c:v>42736</c:v>
                </c:pt>
                <c:pt idx="277">
                  <c:v>42767</c:v>
                </c:pt>
                <c:pt idx="278">
                  <c:v>42795</c:v>
                </c:pt>
                <c:pt idx="279">
                  <c:v>42826</c:v>
                </c:pt>
                <c:pt idx="280">
                  <c:v>42856</c:v>
                </c:pt>
                <c:pt idx="281">
                  <c:v>42887</c:v>
                </c:pt>
                <c:pt idx="282">
                  <c:v>42917</c:v>
                </c:pt>
                <c:pt idx="283">
                  <c:v>42948</c:v>
                </c:pt>
                <c:pt idx="284">
                  <c:v>42979</c:v>
                </c:pt>
                <c:pt idx="285">
                  <c:v>43009</c:v>
                </c:pt>
                <c:pt idx="286">
                  <c:v>43040</c:v>
                </c:pt>
                <c:pt idx="287">
                  <c:v>43070</c:v>
                </c:pt>
                <c:pt idx="288">
                  <c:v>43101</c:v>
                </c:pt>
                <c:pt idx="289">
                  <c:v>43132</c:v>
                </c:pt>
                <c:pt idx="290">
                  <c:v>43160</c:v>
                </c:pt>
                <c:pt idx="291">
                  <c:v>43191</c:v>
                </c:pt>
                <c:pt idx="292">
                  <c:v>43221</c:v>
                </c:pt>
                <c:pt idx="293">
                  <c:v>43252</c:v>
                </c:pt>
                <c:pt idx="294">
                  <c:v>43282</c:v>
                </c:pt>
                <c:pt idx="295">
                  <c:v>43313</c:v>
                </c:pt>
                <c:pt idx="296">
                  <c:v>43344</c:v>
                </c:pt>
                <c:pt idx="297">
                  <c:v>43374</c:v>
                </c:pt>
                <c:pt idx="298">
                  <c:v>43405</c:v>
                </c:pt>
                <c:pt idx="299">
                  <c:v>43435</c:v>
                </c:pt>
                <c:pt idx="300">
                  <c:v>43466</c:v>
                </c:pt>
                <c:pt idx="301">
                  <c:v>43497</c:v>
                </c:pt>
                <c:pt idx="302">
                  <c:v>43525</c:v>
                </c:pt>
                <c:pt idx="303">
                  <c:v>43556</c:v>
                </c:pt>
                <c:pt idx="304">
                  <c:v>43586</c:v>
                </c:pt>
                <c:pt idx="305">
                  <c:v>43617</c:v>
                </c:pt>
                <c:pt idx="306">
                  <c:v>43647</c:v>
                </c:pt>
                <c:pt idx="307">
                  <c:v>43678</c:v>
                </c:pt>
                <c:pt idx="308">
                  <c:v>43709</c:v>
                </c:pt>
                <c:pt idx="309">
                  <c:v>43739</c:v>
                </c:pt>
                <c:pt idx="310">
                  <c:v>43770</c:v>
                </c:pt>
                <c:pt idx="311">
                  <c:v>43800</c:v>
                </c:pt>
                <c:pt idx="312">
                  <c:v>43831</c:v>
                </c:pt>
                <c:pt idx="313">
                  <c:v>43862</c:v>
                </c:pt>
                <c:pt idx="314">
                  <c:v>43891</c:v>
                </c:pt>
                <c:pt idx="315">
                  <c:v>43922</c:v>
                </c:pt>
                <c:pt idx="316">
                  <c:v>43952</c:v>
                </c:pt>
                <c:pt idx="317">
                  <c:v>43983</c:v>
                </c:pt>
                <c:pt idx="318">
                  <c:v>44013</c:v>
                </c:pt>
                <c:pt idx="319">
                  <c:v>44044</c:v>
                </c:pt>
                <c:pt idx="320">
                  <c:v>44075</c:v>
                </c:pt>
              </c:numCache>
            </c:numRef>
          </c:cat>
          <c:val>
            <c:numRef>
              <c:f>'Russian News-Based Index'!$D$2:$D$322</c:f>
              <c:numCache>
                <c:formatCode>General</c:formatCode>
                <c:ptCount val="321"/>
                <c:pt idx="0">
                  <c:v>312.88760375976563</c:v>
                </c:pt>
                <c:pt idx="1">
                  <c:v>229.42437744140625</c:v>
                </c:pt>
                <c:pt idx="2">
                  <c:v>177.62762451171875</c:v>
                </c:pt>
                <c:pt idx="3">
                  <c:v>100.25624084472656</c:v>
                </c:pt>
                <c:pt idx="4">
                  <c:v>119.05428314208984</c:v>
                </c:pt>
                <c:pt idx="5">
                  <c:v>139.9515380859375</c:v>
                </c:pt>
                <c:pt idx="6">
                  <c:v>83.863533020019531</c:v>
                </c:pt>
                <c:pt idx="7">
                  <c:v>82.397789001464844</c:v>
                </c:pt>
                <c:pt idx="8">
                  <c:v>97.439247131347656</c:v>
                </c:pt>
                <c:pt idx="9">
                  <c:v>88.984725952148438</c:v>
                </c:pt>
                <c:pt idx="10">
                  <c:v>45.365425109863281</c:v>
                </c:pt>
                <c:pt idx="11">
                  <c:v>70.385459899902344</c:v>
                </c:pt>
                <c:pt idx="12">
                  <c:v>85.993118286132813</c:v>
                </c:pt>
                <c:pt idx="13">
                  <c:v>170.02163696289063</c:v>
                </c:pt>
                <c:pt idx="14">
                  <c:v>109.73279571533203</c:v>
                </c:pt>
                <c:pt idx="15">
                  <c:v>228.19476318359375</c:v>
                </c:pt>
                <c:pt idx="16">
                  <c:v>271.7930908203125</c:v>
                </c:pt>
                <c:pt idx="17">
                  <c:v>178.89639282226563</c:v>
                </c:pt>
                <c:pt idx="18">
                  <c:v>167.54277038574219</c:v>
                </c:pt>
                <c:pt idx="19">
                  <c:v>207.60345458984375</c:v>
                </c:pt>
                <c:pt idx="20">
                  <c:v>226.57563781738281</c:v>
                </c:pt>
                <c:pt idx="21">
                  <c:v>200.45941162109375</c:v>
                </c:pt>
                <c:pt idx="22">
                  <c:v>186.38507080078125</c:v>
                </c:pt>
                <c:pt idx="23">
                  <c:v>231.3260498046875</c:v>
                </c:pt>
                <c:pt idx="24">
                  <c:v>421.65447998046875</c:v>
                </c:pt>
                <c:pt idx="25">
                  <c:v>151.10404968261719</c:v>
                </c:pt>
                <c:pt idx="26">
                  <c:v>208.09312438964844</c:v>
                </c:pt>
                <c:pt idx="27">
                  <c:v>261.94369506835938</c:v>
                </c:pt>
                <c:pt idx="28">
                  <c:v>173.50311279296875</c:v>
                </c:pt>
                <c:pt idx="29">
                  <c:v>221.42381286621094</c:v>
                </c:pt>
                <c:pt idx="30">
                  <c:v>229.80027770996094</c:v>
                </c:pt>
                <c:pt idx="31">
                  <c:v>206.95588684082031</c:v>
                </c:pt>
                <c:pt idx="32">
                  <c:v>271.2508544921875</c:v>
                </c:pt>
                <c:pt idx="33">
                  <c:v>182.88800048828125</c:v>
                </c:pt>
                <c:pt idx="34">
                  <c:v>153.86311340332031</c:v>
                </c:pt>
                <c:pt idx="35">
                  <c:v>290.2890625</c:v>
                </c:pt>
                <c:pt idx="36">
                  <c:v>196.84461975097656</c:v>
                </c:pt>
                <c:pt idx="37">
                  <c:v>116.49066925048828</c:v>
                </c:pt>
                <c:pt idx="38">
                  <c:v>62.810016632080078</c:v>
                </c:pt>
                <c:pt idx="39">
                  <c:v>110.090087890625</c:v>
                </c:pt>
                <c:pt idx="40">
                  <c:v>197.98809814453125</c:v>
                </c:pt>
                <c:pt idx="41">
                  <c:v>155.92526245117188</c:v>
                </c:pt>
                <c:pt idx="42">
                  <c:v>74.809196472167969</c:v>
                </c:pt>
                <c:pt idx="43">
                  <c:v>20.713020324707031</c:v>
                </c:pt>
                <c:pt idx="44">
                  <c:v>20.92938232421875</c:v>
                </c:pt>
                <c:pt idx="45">
                  <c:v>28.420417785644531</c:v>
                </c:pt>
                <c:pt idx="46">
                  <c:v>50.007640838623047</c:v>
                </c:pt>
                <c:pt idx="47">
                  <c:v>22.717002868652344</c:v>
                </c:pt>
                <c:pt idx="48">
                  <c:v>61.169456481933594</c:v>
                </c:pt>
                <c:pt idx="49">
                  <c:v>29.654260635375977</c:v>
                </c:pt>
                <c:pt idx="50">
                  <c:v>47.479610443115234</c:v>
                </c:pt>
                <c:pt idx="51">
                  <c:v>29.508682250976563</c:v>
                </c:pt>
                <c:pt idx="52">
                  <c:v>34.805553436279297</c:v>
                </c:pt>
                <c:pt idx="53">
                  <c:v>37.615261077880859</c:v>
                </c:pt>
                <c:pt idx="54">
                  <c:v>69.813224792480469</c:v>
                </c:pt>
                <c:pt idx="55">
                  <c:v>59.357330322265625</c:v>
                </c:pt>
                <c:pt idx="56">
                  <c:v>239.31990051269531</c:v>
                </c:pt>
                <c:pt idx="57">
                  <c:v>37.662395477294922</c:v>
                </c:pt>
                <c:pt idx="58">
                  <c:v>22.180511474609375</c:v>
                </c:pt>
                <c:pt idx="59">
                  <c:v>88.526046752929688</c:v>
                </c:pt>
                <c:pt idx="60">
                  <c:v>73.611671447753906</c:v>
                </c:pt>
                <c:pt idx="61">
                  <c:v>60.109188079833984</c:v>
                </c:pt>
                <c:pt idx="62">
                  <c:v>18.039970397949219</c:v>
                </c:pt>
                <c:pt idx="63">
                  <c:v>56.742469787597656</c:v>
                </c:pt>
                <c:pt idx="64">
                  <c:v>106.01267242431641</c:v>
                </c:pt>
                <c:pt idx="65">
                  <c:v>61.294208526611328</c:v>
                </c:pt>
                <c:pt idx="66">
                  <c:v>95.169700622558594</c:v>
                </c:pt>
                <c:pt idx="67">
                  <c:v>152.34043884277344</c:v>
                </c:pt>
                <c:pt idx="68">
                  <c:v>18.926065444946289</c:v>
                </c:pt>
                <c:pt idx="69">
                  <c:v>109.19017028808594</c:v>
                </c:pt>
                <c:pt idx="70">
                  <c:v>29.150915145874023</c:v>
                </c:pt>
                <c:pt idx="71">
                  <c:v>31.096321105957031</c:v>
                </c:pt>
                <c:pt idx="72">
                  <c:v>117.12623596191406</c:v>
                </c:pt>
                <c:pt idx="73">
                  <c:v>27.027511596679688</c:v>
                </c:pt>
                <c:pt idx="74">
                  <c:v>27.272769927978516</c:v>
                </c:pt>
                <c:pt idx="75">
                  <c:v>25.90913200378418</c:v>
                </c:pt>
                <c:pt idx="76">
                  <c:v>42.976062774658203</c:v>
                </c:pt>
                <c:pt idx="77">
                  <c:v>115.94142150878906</c:v>
                </c:pt>
                <c:pt idx="78">
                  <c:v>15.776689529418945</c:v>
                </c:pt>
                <c:pt idx="79">
                  <c:v>28.982250213623047</c:v>
                </c:pt>
                <c:pt idx="80">
                  <c:v>101.02384185791016</c:v>
                </c:pt>
                <c:pt idx="81">
                  <c:v>53.264675140380859</c:v>
                </c:pt>
                <c:pt idx="82">
                  <c:v>55.502479553222656</c:v>
                </c:pt>
                <c:pt idx="83">
                  <c:v>85.666297912597656</c:v>
                </c:pt>
                <c:pt idx="84">
                  <c:v>72.290061950683594</c:v>
                </c:pt>
                <c:pt idx="85">
                  <c:v>82.5999755859375</c:v>
                </c:pt>
                <c:pt idx="86">
                  <c:v>48.358154296875</c:v>
                </c:pt>
                <c:pt idx="87">
                  <c:v>36.210353851318359</c:v>
                </c:pt>
                <c:pt idx="88">
                  <c:v>58.217128753662109</c:v>
                </c:pt>
                <c:pt idx="89">
                  <c:v>26.456506729125977</c:v>
                </c:pt>
                <c:pt idx="90">
                  <c:v>12.398759841918945</c:v>
                </c:pt>
                <c:pt idx="91">
                  <c:v>35.793479919433594</c:v>
                </c:pt>
                <c:pt idx="92">
                  <c:v>104.17536926269531</c:v>
                </c:pt>
                <c:pt idx="93">
                  <c:v>55.451278686523438</c:v>
                </c:pt>
                <c:pt idx="94">
                  <c:v>89.906906127929688</c:v>
                </c:pt>
                <c:pt idx="95">
                  <c:v>55.708236694335938</c:v>
                </c:pt>
                <c:pt idx="96">
                  <c:v>83.795333862304688</c:v>
                </c:pt>
                <c:pt idx="97">
                  <c:v>13.269135475158691</c:v>
                </c:pt>
                <c:pt idx="98">
                  <c:v>36.327068328857422</c:v>
                </c:pt>
                <c:pt idx="99">
                  <c:v>68.062812805175781</c:v>
                </c:pt>
                <c:pt idx="100">
                  <c:v>22.090843200683594</c:v>
                </c:pt>
                <c:pt idx="101">
                  <c:v>75.042678833007813</c:v>
                </c:pt>
                <c:pt idx="102">
                  <c:v>41.626857757568359</c:v>
                </c:pt>
                <c:pt idx="103">
                  <c:v>33.148448944091797</c:v>
                </c:pt>
                <c:pt idx="104">
                  <c:v>62.548583984375</c:v>
                </c:pt>
                <c:pt idx="105">
                  <c:v>118.15903472900391</c:v>
                </c:pt>
                <c:pt idx="106">
                  <c:v>98.442825317382813</c:v>
                </c:pt>
                <c:pt idx="107">
                  <c:v>79.599754333496094</c:v>
                </c:pt>
                <c:pt idx="108">
                  <c:v>68.202560424804688</c:v>
                </c:pt>
                <c:pt idx="109">
                  <c:v>108.11004638671875</c:v>
                </c:pt>
                <c:pt idx="110">
                  <c:v>87.96466064453125</c:v>
                </c:pt>
                <c:pt idx="111">
                  <c:v>86.388603210449219</c:v>
                </c:pt>
                <c:pt idx="112">
                  <c:v>95.076042175292969</c:v>
                </c:pt>
                <c:pt idx="113">
                  <c:v>24.111185073852539</c:v>
                </c:pt>
                <c:pt idx="114">
                  <c:v>70.330558776855469</c:v>
                </c:pt>
                <c:pt idx="115">
                  <c:v>59.185886383056641</c:v>
                </c:pt>
                <c:pt idx="116">
                  <c:v>62.635486602783203</c:v>
                </c:pt>
                <c:pt idx="117">
                  <c:v>96.272720336914063</c:v>
                </c:pt>
                <c:pt idx="118">
                  <c:v>107.18470764160156</c:v>
                </c:pt>
                <c:pt idx="119">
                  <c:v>78.413032531738281</c:v>
                </c:pt>
                <c:pt idx="120">
                  <c:v>124.42623901367188</c:v>
                </c:pt>
                <c:pt idx="121">
                  <c:v>109.14510345458984</c:v>
                </c:pt>
                <c:pt idx="122">
                  <c:v>77.4381103515625</c:v>
                </c:pt>
                <c:pt idx="123">
                  <c:v>110.59647369384766</c:v>
                </c:pt>
                <c:pt idx="124">
                  <c:v>88.853195190429688</c:v>
                </c:pt>
                <c:pt idx="125">
                  <c:v>116.62628173828125</c:v>
                </c:pt>
                <c:pt idx="126">
                  <c:v>75.105186462402344</c:v>
                </c:pt>
                <c:pt idx="127">
                  <c:v>36.518341064453125</c:v>
                </c:pt>
                <c:pt idx="128">
                  <c:v>64.541000366210938</c:v>
                </c:pt>
                <c:pt idx="129">
                  <c:v>56.458221435546875</c:v>
                </c:pt>
                <c:pt idx="130">
                  <c:v>39.248569488525391</c:v>
                </c:pt>
                <c:pt idx="131">
                  <c:v>81.476364135742188</c:v>
                </c:pt>
                <c:pt idx="132">
                  <c:v>175.24545288085938</c:v>
                </c:pt>
                <c:pt idx="133">
                  <c:v>112.56401824951172</c:v>
                </c:pt>
                <c:pt idx="134">
                  <c:v>107.54734039306641</c:v>
                </c:pt>
                <c:pt idx="135">
                  <c:v>75.751968383789063</c:v>
                </c:pt>
                <c:pt idx="136">
                  <c:v>32.715450286865234</c:v>
                </c:pt>
                <c:pt idx="137">
                  <c:v>85.243988037109375</c:v>
                </c:pt>
                <c:pt idx="138">
                  <c:v>26.123069763183594</c:v>
                </c:pt>
                <c:pt idx="139">
                  <c:v>49.513332366943359</c:v>
                </c:pt>
                <c:pt idx="140">
                  <c:v>138.844970703125</c:v>
                </c:pt>
                <c:pt idx="141">
                  <c:v>141.33836364746094</c:v>
                </c:pt>
                <c:pt idx="142">
                  <c:v>55.574321746826172</c:v>
                </c:pt>
                <c:pt idx="143">
                  <c:v>96.363143920898438</c:v>
                </c:pt>
                <c:pt idx="144">
                  <c:v>104.82419586181641</c:v>
                </c:pt>
                <c:pt idx="145">
                  <c:v>79.359542846679688</c:v>
                </c:pt>
                <c:pt idx="146">
                  <c:v>94.511299133300781</c:v>
                </c:pt>
                <c:pt idx="147">
                  <c:v>162.16506958007813</c:v>
                </c:pt>
                <c:pt idx="148">
                  <c:v>116.80759429931641</c:v>
                </c:pt>
                <c:pt idx="149">
                  <c:v>91.258888244628906</c:v>
                </c:pt>
                <c:pt idx="150">
                  <c:v>79.230033874511719</c:v>
                </c:pt>
                <c:pt idx="151">
                  <c:v>101.62161254882813</c:v>
                </c:pt>
                <c:pt idx="152">
                  <c:v>95.0235595703125</c:v>
                </c:pt>
                <c:pt idx="153">
                  <c:v>128.98966979980469</c:v>
                </c:pt>
                <c:pt idx="154">
                  <c:v>102.03369903564453</c:v>
                </c:pt>
                <c:pt idx="155">
                  <c:v>58.930580139160156</c:v>
                </c:pt>
                <c:pt idx="156">
                  <c:v>149.06184387207031</c:v>
                </c:pt>
                <c:pt idx="157">
                  <c:v>106.78694152832031</c:v>
                </c:pt>
                <c:pt idx="158">
                  <c:v>83.08111572265625</c:v>
                </c:pt>
                <c:pt idx="159">
                  <c:v>154.73651123046875</c:v>
                </c:pt>
                <c:pt idx="160">
                  <c:v>87.805572509765625</c:v>
                </c:pt>
                <c:pt idx="161">
                  <c:v>86.862983703613281</c:v>
                </c:pt>
                <c:pt idx="162">
                  <c:v>84.860023498535156</c:v>
                </c:pt>
                <c:pt idx="163">
                  <c:v>39.615016937255859</c:v>
                </c:pt>
                <c:pt idx="164">
                  <c:v>61.486484527587891</c:v>
                </c:pt>
                <c:pt idx="165">
                  <c:v>85.839607238769531</c:v>
                </c:pt>
                <c:pt idx="166">
                  <c:v>57.531761169433594</c:v>
                </c:pt>
                <c:pt idx="167">
                  <c:v>125.64628601074219</c:v>
                </c:pt>
                <c:pt idx="168">
                  <c:v>124.26589202880859</c:v>
                </c:pt>
                <c:pt idx="169">
                  <c:v>143.63006591796875</c:v>
                </c:pt>
                <c:pt idx="170">
                  <c:v>145.35331726074219</c:v>
                </c:pt>
                <c:pt idx="171">
                  <c:v>145.44219970703125</c:v>
                </c:pt>
                <c:pt idx="172">
                  <c:v>111.40499877929688</c:v>
                </c:pt>
                <c:pt idx="173">
                  <c:v>103.02749633789063</c:v>
                </c:pt>
                <c:pt idx="174">
                  <c:v>25.987541198730469</c:v>
                </c:pt>
                <c:pt idx="175">
                  <c:v>85.451728820800781</c:v>
                </c:pt>
                <c:pt idx="176">
                  <c:v>120.65712738037109</c:v>
                </c:pt>
                <c:pt idx="177">
                  <c:v>199.23495483398438</c:v>
                </c:pt>
                <c:pt idx="178">
                  <c:v>111.72711181640625</c:v>
                </c:pt>
                <c:pt idx="179">
                  <c:v>143.16580200195313</c:v>
                </c:pt>
                <c:pt idx="180">
                  <c:v>121.88999938964844</c:v>
                </c:pt>
                <c:pt idx="181">
                  <c:v>57.714054107666016</c:v>
                </c:pt>
                <c:pt idx="182">
                  <c:v>94.724067687988281</c:v>
                </c:pt>
                <c:pt idx="183">
                  <c:v>92.3538818359375</c:v>
                </c:pt>
                <c:pt idx="184">
                  <c:v>45.955036163330078</c:v>
                </c:pt>
                <c:pt idx="185">
                  <c:v>122.24413299560547</c:v>
                </c:pt>
                <c:pt idx="186">
                  <c:v>95.613761901855469</c:v>
                </c:pt>
                <c:pt idx="187">
                  <c:v>94.16583251953125</c:v>
                </c:pt>
                <c:pt idx="188">
                  <c:v>32.38641357421875</c:v>
                </c:pt>
                <c:pt idx="189">
                  <c:v>67.629600524902344</c:v>
                </c:pt>
                <c:pt idx="190">
                  <c:v>109.06280517578125</c:v>
                </c:pt>
                <c:pt idx="191">
                  <c:v>130.10646057128906</c:v>
                </c:pt>
                <c:pt idx="192">
                  <c:v>93.920608520507813</c:v>
                </c:pt>
                <c:pt idx="193">
                  <c:v>146.21153259277344</c:v>
                </c:pt>
                <c:pt idx="194">
                  <c:v>67.206161499023438</c:v>
                </c:pt>
                <c:pt idx="195">
                  <c:v>71.5926513671875</c:v>
                </c:pt>
                <c:pt idx="196">
                  <c:v>162.10675048828125</c:v>
                </c:pt>
                <c:pt idx="197">
                  <c:v>123.89997100830078</c:v>
                </c:pt>
                <c:pt idx="198">
                  <c:v>123.31895446777344</c:v>
                </c:pt>
                <c:pt idx="199">
                  <c:v>161.87393188476563</c:v>
                </c:pt>
                <c:pt idx="200">
                  <c:v>104.35622406005859</c:v>
                </c:pt>
                <c:pt idx="201">
                  <c:v>83.02374267578125</c:v>
                </c:pt>
                <c:pt idx="202">
                  <c:v>79.667579650878906</c:v>
                </c:pt>
                <c:pt idx="203">
                  <c:v>122.25597381591797</c:v>
                </c:pt>
                <c:pt idx="204">
                  <c:v>56.334758758544922</c:v>
                </c:pt>
                <c:pt idx="205">
                  <c:v>75.136482238769531</c:v>
                </c:pt>
                <c:pt idx="206">
                  <c:v>84.233718872070313</c:v>
                </c:pt>
                <c:pt idx="207">
                  <c:v>111.90540313720703</c:v>
                </c:pt>
                <c:pt idx="208">
                  <c:v>91.910072326660156</c:v>
                </c:pt>
                <c:pt idx="209">
                  <c:v>92.589630126953125</c:v>
                </c:pt>
                <c:pt idx="210">
                  <c:v>162.23802185058594</c:v>
                </c:pt>
                <c:pt idx="211">
                  <c:v>191.06544494628906</c:v>
                </c:pt>
                <c:pt idx="212">
                  <c:v>241.77581787109375</c:v>
                </c:pt>
                <c:pt idx="213">
                  <c:v>158.83226013183594</c:v>
                </c:pt>
                <c:pt idx="214">
                  <c:v>271.63607788085938</c:v>
                </c:pt>
                <c:pt idx="215">
                  <c:v>151.12303161621094</c:v>
                </c:pt>
                <c:pt idx="216">
                  <c:v>205.85337829589844</c:v>
                </c:pt>
                <c:pt idx="217">
                  <c:v>194.12831115722656</c:v>
                </c:pt>
                <c:pt idx="218">
                  <c:v>219.3765869140625</c:v>
                </c:pt>
                <c:pt idx="219">
                  <c:v>128.83169555664063</c:v>
                </c:pt>
                <c:pt idx="220">
                  <c:v>103.85138702392578</c:v>
                </c:pt>
                <c:pt idx="221">
                  <c:v>98.41058349609375</c:v>
                </c:pt>
                <c:pt idx="222">
                  <c:v>104.93922424316406</c:v>
                </c:pt>
                <c:pt idx="223">
                  <c:v>78.063873291015625</c:v>
                </c:pt>
                <c:pt idx="224">
                  <c:v>250.4549560546875</c:v>
                </c:pt>
                <c:pt idx="225">
                  <c:v>169.32164001464844</c:v>
                </c:pt>
                <c:pt idx="226">
                  <c:v>36.585018157958984</c:v>
                </c:pt>
                <c:pt idx="227">
                  <c:v>156.4324951171875</c:v>
                </c:pt>
                <c:pt idx="228">
                  <c:v>197.72758483886719</c:v>
                </c:pt>
                <c:pt idx="229">
                  <c:v>151.24525451660156</c:v>
                </c:pt>
                <c:pt idx="230">
                  <c:v>230.15643310546875</c:v>
                </c:pt>
                <c:pt idx="231">
                  <c:v>167.34182739257813</c:v>
                </c:pt>
                <c:pt idx="232">
                  <c:v>150.05859375</c:v>
                </c:pt>
                <c:pt idx="233">
                  <c:v>192.28787231445313</c:v>
                </c:pt>
                <c:pt idx="234">
                  <c:v>82.510894775390625</c:v>
                </c:pt>
                <c:pt idx="235">
                  <c:v>207.55934143066406</c:v>
                </c:pt>
                <c:pt idx="236">
                  <c:v>214.21662902832031</c:v>
                </c:pt>
                <c:pt idx="237">
                  <c:v>153.68824768066406</c:v>
                </c:pt>
                <c:pt idx="238">
                  <c:v>77.410415649414063</c:v>
                </c:pt>
                <c:pt idx="239">
                  <c:v>206.56077575683594</c:v>
                </c:pt>
                <c:pt idx="240">
                  <c:v>255.24072265625</c:v>
                </c:pt>
                <c:pt idx="241">
                  <c:v>162.45726013183594</c:v>
                </c:pt>
                <c:pt idx="242">
                  <c:v>123.98759460449219</c:v>
                </c:pt>
                <c:pt idx="243">
                  <c:v>254.084716796875</c:v>
                </c:pt>
                <c:pt idx="244">
                  <c:v>370.5062255859375</c:v>
                </c:pt>
                <c:pt idx="245">
                  <c:v>143.52719116210938</c:v>
                </c:pt>
                <c:pt idx="246">
                  <c:v>153.22807312011719</c:v>
                </c:pt>
                <c:pt idx="247">
                  <c:v>246.01303100585938</c:v>
                </c:pt>
                <c:pt idx="248">
                  <c:v>284.6849365234375</c:v>
                </c:pt>
                <c:pt idx="249">
                  <c:v>161.58383178710938</c:v>
                </c:pt>
                <c:pt idx="250">
                  <c:v>315.32687377929688</c:v>
                </c:pt>
                <c:pt idx="251">
                  <c:v>321.74310302734375</c:v>
                </c:pt>
                <c:pt idx="252">
                  <c:v>345.455078125</c:v>
                </c:pt>
                <c:pt idx="253">
                  <c:v>298.55557250976563</c:v>
                </c:pt>
                <c:pt idx="254">
                  <c:v>239.86106872558594</c:v>
                </c:pt>
                <c:pt idx="255">
                  <c:v>222.46183776855469</c:v>
                </c:pt>
                <c:pt idx="256">
                  <c:v>124.70786285400391</c:v>
                </c:pt>
                <c:pt idx="257">
                  <c:v>161.08892822265625</c:v>
                </c:pt>
                <c:pt idx="258">
                  <c:v>62.657249450683594</c:v>
                </c:pt>
                <c:pt idx="259">
                  <c:v>180.08744812011719</c:v>
                </c:pt>
                <c:pt idx="260">
                  <c:v>315.69952392578125</c:v>
                </c:pt>
                <c:pt idx="261">
                  <c:v>174.17343139648438</c:v>
                </c:pt>
                <c:pt idx="262">
                  <c:v>155.72328186035156</c:v>
                </c:pt>
                <c:pt idx="263">
                  <c:v>195.30059814453125</c:v>
                </c:pt>
                <c:pt idx="264">
                  <c:v>55.095497131347656</c:v>
                </c:pt>
                <c:pt idx="265">
                  <c:v>190.36955261230469</c:v>
                </c:pt>
                <c:pt idx="266">
                  <c:v>183.25970458984375</c:v>
                </c:pt>
                <c:pt idx="267">
                  <c:v>135.03346252441406</c:v>
                </c:pt>
                <c:pt idx="268">
                  <c:v>73.066276550292969</c:v>
                </c:pt>
                <c:pt idx="269">
                  <c:v>249.32167053222656</c:v>
                </c:pt>
                <c:pt idx="270">
                  <c:v>97.64324951171875</c:v>
                </c:pt>
                <c:pt idx="271">
                  <c:v>313.06869506835938</c:v>
                </c:pt>
                <c:pt idx="272">
                  <c:v>237.50038146972656</c:v>
                </c:pt>
                <c:pt idx="273">
                  <c:v>113.41355895996094</c:v>
                </c:pt>
                <c:pt idx="274">
                  <c:v>233.34312438964844</c:v>
                </c:pt>
                <c:pt idx="275">
                  <c:v>323.78207397460938</c:v>
                </c:pt>
                <c:pt idx="276">
                  <c:v>400.01675415039063</c:v>
                </c:pt>
                <c:pt idx="277">
                  <c:v>227.87812805175781</c:v>
                </c:pt>
                <c:pt idx="278">
                  <c:v>291.41494750976563</c:v>
                </c:pt>
                <c:pt idx="279">
                  <c:v>143.63006591796875</c:v>
                </c:pt>
                <c:pt idx="280">
                  <c:v>139.03436279296875</c:v>
                </c:pt>
                <c:pt idx="281">
                  <c:v>107.03202819824219</c:v>
                </c:pt>
                <c:pt idx="282">
                  <c:v>181.0517578125</c:v>
                </c:pt>
                <c:pt idx="283">
                  <c:v>149.64942932128906</c:v>
                </c:pt>
                <c:pt idx="284">
                  <c:v>101.00840759277344</c:v>
                </c:pt>
                <c:pt idx="285">
                  <c:v>274.81338500976563</c:v>
                </c:pt>
                <c:pt idx="286">
                  <c:v>250.4549560546875</c:v>
                </c:pt>
                <c:pt idx="287">
                  <c:v>320.66006469726563</c:v>
                </c:pt>
                <c:pt idx="288">
                  <c:v>72.889076232910156</c:v>
                </c:pt>
                <c:pt idx="289">
                  <c:v>206.45942687988281</c:v>
                </c:pt>
                <c:pt idx="290">
                  <c:v>87.846824645996094</c:v>
                </c:pt>
                <c:pt idx="291">
                  <c:v>332.2618408203125</c:v>
                </c:pt>
                <c:pt idx="292">
                  <c:v>217.15745544433594</c:v>
                </c:pt>
                <c:pt idx="293">
                  <c:v>69.940872192382813</c:v>
                </c:pt>
                <c:pt idx="294">
                  <c:v>120.50759124755859</c:v>
                </c:pt>
                <c:pt idx="295">
                  <c:v>212.81773376464844</c:v>
                </c:pt>
                <c:pt idx="296">
                  <c:v>289.822509765625</c:v>
                </c:pt>
                <c:pt idx="297">
                  <c:v>247.70269775390625</c:v>
                </c:pt>
                <c:pt idx="298">
                  <c:v>337.34747314453125</c:v>
                </c:pt>
                <c:pt idx="299">
                  <c:v>175.41590881347656</c:v>
                </c:pt>
                <c:pt idx="300">
                  <c:v>334.68365478515625</c:v>
                </c:pt>
                <c:pt idx="301">
                  <c:v>125.48890686035156</c:v>
                </c:pt>
                <c:pt idx="302">
                  <c:v>203.07157897949219</c:v>
                </c:pt>
                <c:pt idx="303">
                  <c:v>223.4542236328125</c:v>
                </c:pt>
                <c:pt idx="304">
                  <c:v>256.2510986328125</c:v>
                </c:pt>
                <c:pt idx="305">
                  <c:v>308.56869506835938</c:v>
                </c:pt>
                <c:pt idx="306">
                  <c:v>317.8851318359375</c:v>
                </c:pt>
                <c:pt idx="307">
                  <c:v>185.52218627929688</c:v>
                </c:pt>
                <c:pt idx="308">
                  <c:v>326.32568359375</c:v>
                </c:pt>
                <c:pt idx="309">
                  <c:v>373.73587036132813</c:v>
                </c:pt>
                <c:pt idx="310">
                  <c:v>431.2469482421875</c:v>
                </c:pt>
                <c:pt idx="311">
                  <c:v>169.70408630371094</c:v>
                </c:pt>
                <c:pt idx="312">
                  <c:v>346.3397216796875</c:v>
                </c:pt>
                <c:pt idx="313">
                  <c:v>283.86865234375</c:v>
                </c:pt>
                <c:pt idx="314">
                  <c:v>793.634521484375</c:v>
                </c:pt>
                <c:pt idx="315">
                  <c:v>693.56756591796875</c:v>
                </c:pt>
                <c:pt idx="316">
                  <c:v>680.48138427734375</c:v>
                </c:pt>
                <c:pt idx="317">
                  <c:v>743.92559814453125</c:v>
                </c:pt>
                <c:pt idx="318">
                  <c:v>483.3341064453125</c:v>
                </c:pt>
                <c:pt idx="319">
                  <c:v>223.6204833984375</c:v>
                </c:pt>
                <c:pt idx="320">
                  <c:v>392.87051391601563</c:v>
                </c:pt>
              </c:numCache>
            </c:numRef>
          </c:val>
          <c:extLst>
            <c:ext xmlns:c16="http://schemas.microsoft.com/office/drawing/2014/chart" uri="{C3380CC4-5D6E-409C-BE32-E72D297353CC}">
              <c16:uniqueId val="{00000000-F422-43B4-92A3-CBF585E80256}"/>
            </c:ext>
          </c:extLst>
        </c:ser>
        <c:dLbls>
          <c:showLegendKey val="0"/>
          <c:showVal val="0"/>
          <c:showCatName val="0"/>
          <c:showSerName val="0"/>
          <c:showPercent val="0"/>
          <c:showBubbleSize val="0"/>
        </c:dLbls>
        <c:axId val="187390704"/>
        <c:axId val="187391032"/>
      </c:areaChart>
      <c:dateAx>
        <c:axId val="18739070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7391032"/>
        <c:crosses val="autoZero"/>
        <c:auto val="1"/>
        <c:lblOffset val="100"/>
        <c:baseTimeUnit val="months"/>
      </c:dateAx>
      <c:valAx>
        <c:axId val="1873910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7390704"/>
        <c:crosses val="autoZero"/>
        <c:crossBetween val="midCat"/>
        <c:majorUnit val="400"/>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27766900069382E-2"/>
          <c:y val="0.10231481481481482"/>
          <c:w val="0.95764208141781593"/>
          <c:h val="0.78194444444444444"/>
        </c:manualLayout>
      </c:layout>
      <c:lineChart>
        <c:grouping val="standard"/>
        <c:varyColors val="0"/>
        <c:ser>
          <c:idx val="0"/>
          <c:order val="0"/>
          <c:spPr>
            <a:ln w="41275" cap="rnd">
              <a:solidFill>
                <a:schemeClr val="accent1">
                  <a:lumMod val="75000"/>
                </a:schemeClr>
              </a:solidFill>
              <a:round/>
            </a:ln>
            <a:effectLst/>
          </c:spPr>
          <c:marker>
            <c:symbol val="none"/>
          </c:marker>
          <c:cat>
            <c:numRef>
              <c:f>ИПУ!$H$9:$H$112</c:f>
              <c:numCache>
                <c:formatCode>m/d/yyyy</c:formatCode>
                <c:ptCount val="104"/>
                <c:pt idx="0">
                  <c:v>34699</c:v>
                </c:pt>
                <c:pt idx="1">
                  <c:v>34789</c:v>
                </c:pt>
                <c:pt idx="2">
                  <c:v>34880</c:v>
                </c:pt>
                <c:pt idx="3">
                  <c:v>34972</c:v>
                </c:pt>
                <c:pt idx="4">
                  <c:v>35064</c:v>
                </c:pt>
                <c:pt idx="5">
                  <c:v>35155</c:v>
                </c:pt>
                <c:pt idx="6">
                  <c:v>35246</c:v>
                </c:pt>
                <c:pt idx="7">
                  <c:v>35338</c:v>
                </c:pt>
                <c:pt idx="8">
                  <c:v>35430</c:v>
                </c:pt>
                <c:pt idx="9">
                  <c:v>35520</c:v>
                </c:pt>
                <c:pt idx="10">
                  <c:v>35611</c:v>
                </c:pt>
                <c:pt idx="11">
                  <c:v>35703</c:v>
                </c:pt>
                <c:pt idx="12">
                  <c:v>35795</c:v>
                </c:pt>
                <c:pt idx="13">
                  <c:v>35885</c:v>
                </c:pt>
                <c:pt idx="14">
                  <c:v>35976</c:v>
                </c:pt>
                <c:pt idx="15">
                  <c:v>36068</c:v>
                </c:pt>
                <c:pt idx="16">
                  <c:v>36160</c:v>
                </c:pt>
                <c:pt idx="17">
                  <c:v>36250</c:v>
                </c:pt>
                <c:pt idx="18">
                  <c:v>36341</c:v>
                </c:pt>
                <c:pt idx="19">
                  <c:v>36433</c:v>
                </c:pt>
                <c:pt idx="20">
                  <c:v>36525</c:v>
                </c:pt>
                <c:pt idx="21">
                  <c:v>36616</c:v>
                </c:pt>
                <c:pt idx="22">
                  <c:v>36707</c:v>
                </c:pt>
                <c:pt idx="23">
                  <c:v>36799</c:v>
                </c:pt>
                <c:pt idx="24">
                  <c:v>36891</c:v>
                </c:pt>
                <c:pt idx="25">
                  <c:v>36981</c:v>
                </c:pt>
                <c:pt idx="26">
                  <c:v>37072</c:v>
                </c:pt>
                <c:pt idx="27">
                  <c:v>37164</c:v>
                </c:pt>
                <c:pt idx="28">
                  <c:v>37256</c:v>
                </c:pt>
                <c:pt idx="29">
                  <c:v>37346</c:v>
                </c:pt>
                <c:pt idx="30">
                  <c:v>37437</c:v>
                </c:pt>
                <c:pt idx="31">
                  <c:v>37529</c:v>
                </c:pt>
                <c:pt idx="32">
                  <c:v>37621</c:v>
                </c:pt>
                <c:pt idx="33">
                  <c:v>37711</c:v>
                </c:pt>
                <c:pt idx="34">
                  <c:v>37802</c:v>
                </c:pt>
                <c:pt idx="35">
                  <c:v>37894</c:v>
                </c:pt>
                <c:pt idx="36">
                  <c:v>37986</c:v>
                </c:pt>
                <c:pt idx="37">
                  <c:v>38077</c:v>
                </c:pt>
                <c:pt idx="38">
                  <c:v>38168</c:v>
                </c:pt>
                <c:pt idx="39">
                  <c:v>38260</c:v>
                </c:pt>
                <c:pt idx="40">
                  <c:v>38352</c:v>
                </c:pt>
                <c:pt idx="41">
                  <c:v>38442</c:v>
                </c:pt>
                <c:pt idx="42">
                  <c:v>38533</c:v>
                </c:pt>
                <c:pt idx="43">
                  <c:v>38625</c:v>
                </c:pt>
                <c:pt idx="44">
                  <c:v>38717</c:v>
                </c:pt>
                <c:pt idx="45">
                  <c:v>38807</c:v>
                </c:pt>
                <c:pt idx="46">
                  <c:v>38898</c:v>
                </c:pt>
                <c:pt idx="47">
                  <c:v>38990</c:v>
                </c:pt>
                <c:pt idx="48">
                  <c:v>39082</c:v>
                </c:pt>
                <c:pt idx="49">
                  <c:v>39172</c:v>
                </c:pt>
                <c:pt idx="50">
                  <c:v>39263</c:v>
                </c:pt>
                <c:pt idx="51">
                  <c:v>39355</c:v>
                </c:pt>
                <c:pt idx="52">
                  <c:v>39447</c:v>
                </c:pt>
                <c:pt idx="53">
                  <c:v>39538</c:v>
                </c:pt>
                <c:pt idx="54">
                  <c:v>39629</c:v>
                </c:pt>
                <c:pt idx="55">
                  <c:v>39721</c:v>
                </c:pt>
                <c:pt idx="56">
                  <c:v>39813</c:v>
                </c:pt>
                <c:pt idx="57">
                  <c:v>39903</c:v>
                </c:pt>
                <c:pt idx="58">
                  <c:v>39994</c:v>
                </c:pt>
                <c:pt idx="59">
                  <c:v>40086</c:v>
                </c:pt>
                <c:pt idx="60">
                  <c:v>40178</c:v>
                </c:pt>
                <c:pt idx="61">
                  <c:v>40268</c:v>
                </c:pt>
                <c:pt idx="62">
                  <c:v>40359</c:v>
                </c:pt>
                <c:pt idx="63">
                  <c:v>40451</c:v>
                </c:pt>
                <c:pt idx="64">
                  <c:v>40543</c:v>
                </c:pt>
                <c:pt idx="65">
                  <c:v>40633</c:v>
                </c:pt>
                <c:pt idx="66">
                  <c:v>40724</c:v>
                </c:pt>
                <c:pt idx="67">
                  <c:v>40816</c:v>
                </c:pt>
                <c:pt idx="68">
                  <c:v>40908</c:v>
                </c:pt>
                <c:pt idx="69">
                  <c:v>40999</c:v>
                </c:pt>
                <c:pt idx="70">
                  <c:v>41090</c:v>
                </c:pt>
                <c:pt idx="71">
                  <c:v>41182</c:v>
                </c:pt>
                <c:pt idx="72">
                  <c:v>41274</c:v>
                </c:pt>
                <c:pt idx="73">
                  <c:v>41364</c:v>
                </c:pt>
                <c:pt idx="74">
                  <c:v>41455</c:v>
                </c:pt>
                <c:pt idx="75">
                  <c:v>41547</c:v>
                </c:pt>
                <c:pt idx="76">
                  <c:v>41639</c:v>
                </c:pt>
                <c:pt idx="77">
                  <c:v>41729</c:v>
                </c:pt>
                <c:pt idx="78">
                  <c:v>41820</c:v>
                </c:pt>
                <c:pt idx="79">
                  <c:v>41912</c:v>
                </c:pt>
                <c:pt idx="80">
                  <c:v>42004</c:v>
                </c:pt>
                <c:pt idx="81">
                  <c:v>42094</c:v>
                </c:pt>
                <c:pt idx="82">
                  <c:v>42185</c:v>
                </c:pt>
                <c:pt idx="83">
                  <c:v>42277</c:v>
                </c:pt>
                <c:pt idx="84">
                  <c:v>42369</c:v>
                </c:pt>
                <c:pt idx="85">
                  <c:v>42460</c:v>
                </c:pt>
                <c:pt idx="86">
                  <c:v>42551</c:v>
                </c:pt>
                <c:pt idx="87">
                  <c:v>42643</c:v>
                </c:pt>
                <c:pt idx="88">
                  <c:v>42735</c:v>
                </c:pt>
                <c:pt idx="89">
                  <c:v>42825</c:v>
                </c:pt>
                <c:pt idx="90">
                  <c:v>42916</c:v>
                </c:pt>
                <c:pt idx="91">
                  <c:v>43008</c:v>
                </c:pt>
                <c:pt idx="92">
                  <c:v>43100</c:v>
                </c:pt>
                <c:pt idx="93">
                  <c:v>43190</c:v>
                </c:pt>
                <c:pt idx="94">
                  <c:v>43281</c:v>
                </c:pt>
                <c:pt idx="95">
                  <c:v>43373</c:v>
                </c:pt>
                <c:pt idx="96">
                  <c:v>43465</c:v>
                </c:pt>
                <c:pt idx="97">
                  <c:v>43555</c:v>
                </c:pt>
                <c:pt idx="98">
                  <c:v>43646</c:v>
                </c:pt>
                <c:pt idx="99">
                  <c:v>43738</c:v>
                </c:pt>
                <c:pt idx="100">
                  <c:v>43830</c:v>
                </c:pt>
                <c:pt idx="101">
                  <c:v>43921</c:v>
                </c:pt>
                <c:pt idx="102">
                  <c:v>44012</c:v>
                </c:pt>
                <c:pt idx="103">
                  <c:v>44104</c:v>
                </c:pt>
              </c:numCache>
            </c:numRef>
          </c:cat>
          <c:val>
            <c:numRef>
              <c:f>ИПУ!$I$9:$I$112</c:f>
              <c:numCache>
                <c:formatCode>General</c:formatCode>
                <c:ptCount val="104"/>
                <c:pt idx="16">
                  <c:v>-58</c:v>
                </c:pt>
                <c:pt idx="17">
                  <c:v>-51</c:v>
                </c:pt>
                <c:pt idx="18">
                  <c:v>-48</c:v>
                </c:pt>
                <c:pt idx="19">
                  <c:v>-47</c:v>
                </c:pt>
                <c:pt idx="20">
                  <c:v>-35</c:v>
                </c:pt>
                <c:pt idx="21">
                  <c:v>-25</c:v>
                </c:pt>
                <c:pt idx="22">
                  <c:v>-17</c:v>
                </c:pt>
                <c:pt idx="23">
                  <c:v>-18</c:v>
                </c:pt>
                <c:pt idx="24">
                  <c:v>-17</c:v>
                </c:pt>
                <c:pt idx="25">
                  <c:v>-17</c:v>
                </c:pt>
                <c:pt idx="26">
                  <c:v>-14</c:v>
                </c:pt>
                <c:pt idx="27">
                  <c:v>-10</c:v>
                </c:pt>
                <c:pt idx="28">
                  <c:v>-10</c:v>
                </c:pt>
                <c:pt idx="29">
                  <c:v>-14</c:v>
                </c:pt>
                <c:pt idx="30">
                  <c:v>-12</c:v>
                </c:pt>
                <c:pt idx="31">
                  <c:v>-11</c:v>
                </c:pt>
                <c:pt idx="32">
                  <c:v>-11</c:v>
                </c:pt>
                <c:pt idx="33">
                  <c:v>-15</c:v>
                </c:pt>
                <c:pt idx="34">
                  <c:v>-12</c:v>
                </c:pt>
                <c:pt idx="35">
                  <c:v>-10</c:v>
                </c:pt>
                <c:pt idx="36">
                  <c:v>-10</c:v>
                </c:pt>
                <c:pt idx="37">
                  <c:v>-9</c:v>
                </c:pt>
                <c:pt idx="38">
                  <c:v>-8</c:v>
                </c:pt>
                <c:pt idx="39">
                  <c:v>-8</c:v>
                </c:pt>
                <c:pt idx="40">
                  <c:v>-13</c:v>
                </c:pt>
                <c:pt idx="41">
                  <c:v>-13</c:v>
                </c:pt>
                <c:pt idx="42">
                  <c:v>-10</c:v>
                </c:pt>
                <c:pt idx="43">
                  <c:v>-6</c:v>
                </c:pt>
                <c:pt idx="44">
                  <c:v>-7</c:v>
                </c:pt>
                <c:pt idx="45">
                  <c:v>-9</c:v>
                </c:pt>
                <c:pt idx="46">
                  <c:v>-6</c:v>
                </c:pt>
                <c:pt idx="47">
                  <c:v>-4</c:v>
                </c:pt>
                <c:pt idx="48">
                  <c:v>-3</c:v>
                </c:pt>
                <c:pt idx="49">
                  <c:v>-3</c:v>
                </c:pt>
                <c:pt idx="50">
                  <c:v>0</c:v>
                </c:pt>
                <c:pt idx="51">
                  <c:v>-0.5</c:v>
                </c:pt>
                <c:pt idx="52">
                  <c:v>-5</c:v>
                </c:pt>
                <c:pt idx="53">
                  <c:v>0.4</c:v>
                </c:pt>
                <c:pt idx="54">
                  <c:v>-2</c:v>
                </c:pt>
                <c:pt idx="55">
                  <c:v>1</c:v>
                </c:pt>
                <c:pt idx="56">
                  <c:v>-20</c:v>
                </c:pt>
                <c:pt idx="57">
                  <c:v>-35</c:v>
                </c:pt>
                <c:pt idx="58">
                  <c:v>-32</c:v>
                </c:pt>
                <c:pt idx="59">
                  <c:v>-25</c:v>
                </c:pt>
                <c:pt idx="60">
                  <c:v>-20</c:v>
                </c:pt>
                <c:pt idx="61">
                  <c:v>-10</c:v>
                </c:pt>
                <c:pt idx="62">
                  <c:v>-7</c:v>
                </c:pt>
                <c:pt idx="63">
                  <c:v>-11</c:v>
                </c:pt>
                <c:pt idx="64">
                  <c:v>-10</c:v>
                </c:pt>
                <c:pt idx="65">
                  <c:v>-13</c:v>
                </c:pt>
                <c:pt idx="66">
                  <c:v>-9</c:v>
                </c:pt>
                <c:pt idx="67">
                  <c:v>-7</c:v>
                </c:pt>
                <c:pt idx="68">
                  <c:v>-7</c:v>
                </c:pt>
                <c:pt idx="69">
                  <c:v>-5</c:v>
                </c:pt>
                <c:pt idx="70">
                  <c:v>-4</c:v>
                </c:pt>
                <c:pt idx="71">
                  <c:v>-6</c:v>
                </c:pt>
                <c:pt idx="72">
                  <c:v>-8</c:v>
                </c:pt>
                <c:pt idx="73">
                  <c:v>-7</c:v>
                </c:pt>
                <c:pt idx="74">
                  <c:v>-6</c:v>
                </c:pt>
                <c:pt idx="75">
                  <c:v>-7</c:v>
                </c:pt>
                <c:pt idx="76">
                  <c:v>-11</c:v>
                </c:pt>
                <c:pt idx="77">
                  <c:v>-11</c:v>
                </c:pt>
                <c:pt idx="78">
                  <c:v>-6</c:v>
                </c:pt>
                <c:pt idx="79">
                  <c:v>-7</c:v>
                </c:pt>
                <c:pt idx="80">
                  <c:v>-18</c:v>
                </c:pt>
                <c:pt idx="81">
                  <c:v>-32</c:v>
                </c:pt>
                <c:pt idx="82">
                  <c:v>-23</c:v>
                </c:pt>
                <c:pt idx="83">
                  <c:v>-24</c:v>
                </c:pt>
                <c:pt idx="84">
                  <c:v>-26</c:v>
                </c:pt>
                <c:pt idx="85">
                  <c:v>-30</c:v>
                </c:pt>
                <c:pt idx="86">
                  <c:v>-26</c:v>
                </c:pt>
                <c:pt idx="87">
                  <c:v>-19</c:v>
                </c:pt>
                <c:pt idx="88">
                  <c:v>-18</c:v>
                </c:pt>
                <c:pt idx="89">
                  <c:v>-15</c:v>
                </c:pt>
                <c:pt idx="90">
                  <c:v>-14</c:v>
                </c:pt>
                <c:pt idx="91">
                  <c:v>-11</c:v>
                </c:pt>
                <c:pt idx="92">
                  <c:v>-11</c:v>
                </c:pt>
                <c:pt idx="93">
                  <c:v>-8</c:v>
                </c:pt>
                <c:pt idx="94">
                  <c:v>-8</c:v>
                </c:pt>
                <c:pt idx="95">
                  <c:v>-14</c:v>
                </c:pt>
                <c:pt idx="96">
                  <c:v>-17</c:v>
                </c:pt>
                <c:pt idx="97">
                  <c:v>-16</c:v>
                </c:pt>
                <c:pt idx="98">
                  <c:v>-15</c:v>
                </c:pt>
                <c:pt idx="99">
                  <c:v>-13</c:v>
                </c:pt>
                <c:pt idx="100">
                  <c:v>-13</c:v>
                </c:pt>
                <c:pt idx="101">
                  <c:v>-11</c:v>
                </c:pt>
                <c:pt idx="102">
                  <c:v>-30</c:v>
                </c:pt>
                <c:pt idx="103">
                  <c:v>-22</c:v>
                </c:pt>
              </c:numCache>
            </c:numRef>
          </c:val>
          <c:smooth val="0"/>
          <c:extLst>
            <c:ext xmlns:c16="http://schemas.microsoft.com/office/drawing/2014/chart" uri="{C3380CC4-5D6E-409C-BE32-E72D297353CC}">
              <c16:uniqueId val="{00000000-B68E-4514-8E87-30661FFD3DC6}"/>
            </c:ext>
          </c:extLst>
        </c:ser>
        <c:dLbls>
          <c:showLegendKey val="0"/>
          <c:showVal val="0"/>
          <c:showCatName val="0"/>
          <c:showSerName val="0"/>
          <c:showPercent val="0"/>
          <c:showBubbleSize val="0"/>
        </c:dLbls>
        <c:smooth val="0"/>
        <c:axId val="777361408"/>
        <c:axId val="777359440"/>
      </c:lineChart>
      <c:dateAx>
        <c:axId val="777361408"/>
        <c:scaling>
          <c:orientation val="minMax"/>
        </c:scaling>
        <c:delete val="1"/>
        <c:axPos val="b"/>
        <c:numFmt formatCode="m/d/yyyy" sourceLinked="1"/>
        <c:majorTickMark val="out"/>
        <c:minorTickMark val="none"/>
        <c:tickLblPos val="nextTo"/>
        <c:crossAx val="777359440"/>
        <c:crossesAt val="-60"/>
        <c:auto val="0"/>
        <c:lblOffset val="100"/>
        <c:baseTimeUnit val="months"/>
        <c:minorUnit val="1"/>
        <c:minorTimeUnit val="years"/>
      </c:dateAx>
      <c:valAx>
        <c:axId val="777359440"/>
        <c:scaling>
          <c:orientation val="minMax"/>
          <c:max val="10"/>
          <c:min val="-6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77736140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149060651844373E-3"/>
          <c:y val="2.8321621415205094E-2"/>
          <c:w val="0.31498888888888887"/>
          <c:h val="0.96786430881301211"/>
        </c:manualLayout>
      </c:layout>
      <c:barChart>
        <c:barDir val="col"/>
        <c:grouping val="stacked"/>
        <c:varyColors val="0"/>
        <c:ser>
          <c:idx val="0"/>
          <c:order val="0"/>
          <c:tx>
            <c:strRef>
              <c:f>Sheet1!$B$1</c:f>
              <c:strCache>
                <c:ptCount val="1"/>
                <c:pt idx="0">
                  <c:v>Somewhat / not</c:v>
                </c:pt>
              </c:strCache>
            </c:strRef>
          </c:tx>
          <c:spPr>
            <a:solidFill>
              <a:srgbClr val="AEAE9F">
                <a:lumMod val="40000"/>
                <a:lumOff val="60000"/>
              </a:srgbClr>
            </a:solidFill>
            <a:ln w="127000">
              <a:noFill/>
            </a:ln>
          </c:spPr>
          <c:invertIfNegative val="0"/>
          <c:dPt>
            <c:idx val="0"/>
            <c:invertIfNegative val="0"/>
            <c:bubble3D val="0"/>
            <c:extLst>
              <c:ext xmlns:c16="http://schemas.microsoft.com/office/drawing/2014/chart" uri="{C3380CC4-5D6E-409C-BE32-E72D297353CC}">
                <c16:uniqueId val="{00000000-01A5-4E52-9DDB-CB41395CDC40}"/>
              </c:ext>
            </c:extLst>
          </c:dPt>
          <c:dPt>
            <c:idx val="1"/>
            <c:invertIfNegative val="0"/>
            <c:bubble3D val="0"/>
            <c:extLst>
              <c:ext xmlns:c16="http://schemas.microsoft.com/office/drawing/2014/chart" uri="{C3380CC4-5D6E-409C-BE32-E72D297353CC}">
                <c16:uniqueId val="{00000001-01A5-4E52-9DDB-CB41395CDC40}"/>
              </c:ext>
            </c:extLst>
          </c:dPt>
          <c:dPt>
            <c:idx val="2"/>
            <c:invertIfNegative val="0"/>
            <c:bubble3D val="0"/>
            <c:extLst>
              <c:ext xmlns:c16="http://schemas.microsoft.com/office/drawing/2014/chart" uri="{C3380CC4-5D6E-409C-BE32-E72D297353CC}">
                <c16:uniqueId val="{00000002-01A5-4E52-9DDB-CB41395CDC40}"/>
              </c:ext>
            </c:extLst>
          </c:dPt>
          <c:dLbls>
            <c:dLbl>
              <c:idx val="0"/>
              <c:layout>
                <c:manualLayout>
                  <c:x val="0.1366801291355598"/>
                  <c:y val="-1.9305083368571976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1A5-4E52-9DDB-CB41395CDC40}"/>
                </c:ext>
              </c:extLst>
            </c:dLbl>
            <c:numFmt formatCode="0;0" sourceLinked="0"/>
            <c:spPr>
              <a:noFill/>
              <a:ln>
                <a:noFill/>
              </a:ln>
              <a:effectLst/>
            </c:spPr>
            <c:txPr>
              <a:bodyPr wrap="square" lIns="38100" tIns="19050" rIns="38100" bIns="19050" anchor="ctr">
                <a:spAutoFit/>
              </a:bodyPr>
              <a:lstStyle/>
              <a:p>
                <a:pPr>
                  <a:defRPr sz="1200">
                    <a:solidFill>
                      <a:srgbClr val="AEAE9F"/>
                    </a:solidFill>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General</c:formatCode>
                <c:ptCount val="1"/>
                <c:pt idx="0">
                  <c:v>-18.399999999999999</c:v>
                </c:pt>
              </c:numCache>
            </c:numRef>
          </c:val>
          <c:extLst>
            <c:ext xmlns:c16="http://schemas.microsoft.com/office/drawing/2014/chart" uri="{C3380CC4-5D6E-409C-BE32-E72D297353CC}">
              <c16:uniqueId val="{00000003-01A5-4E52-9DDB-CB41395CDC40}"/>
            </c:ext>
          </c:extLst>
        </c:ser>
        <c:ser>
          <c:idx val="1"/>
          <c:order val="1"/>
          <c:tx>
            <c:strRef>
              <c:f>Sheet1!$C$1</c:f>
              <c:strCache>
                <c:ptCount val="1"/>
                <c:pt idx="0">
                  <c:v>Concerned</c:v>
                </c:pt>
              </c:strCache>
            </c:strRef>
          </c:tx>
          <c:spPr>
            <a:solidFill>
              <a:srgbClr val="802AB7">
                <a:lumMod val="60000"/>
                <a:lumOff val="40000"/>
              </a:srgbClr>
            </a:solidFill>
            <a:ln w="127000">
              <a:noFill/>
            </a:ln>
          </c:spPr>
          <c:invertIfNegative val="0"/>
          <c:dLbls>
            <c:dLbl>
              <c:idx val="0"/>
              <c:layout>
                <c:manualLayout>
                  <c:x val="0.18299191919191915"/>
                  <c:y val="-1.6206441437033932E-2"/>
                </c:manualLayout>
              </c:layout>
              <c:tx>
                <c:rich>
                  <a:bodyPr/>
                  <a:lstStyle/>
                  <a:p>
                    <a:r>
                      <a:rPr lang="en-US"/>
                      <a:t>33</a:t>
                    </a:r>
                    <a:r>
                      <a:rPr lang="en-US" sz="1100">
                        <a:solidFill>
                          <a:srgbClr val="8228B9"/>
                        </a:solidFill>
                      </a:rPr>
                      <a:t>▲</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1A5-4E52-9DDB-CB41395CDC40}"/>
                </c:ext>
              </c:extLst>
            </c:dLbl>
            <c:numFmt formatCode="0" sourceLinked="0"/>
            <c:spPr>
              <a:noFill/>
              <a:ln>
                <a:noFill/>
              </a:ln>
              <a:effectLst/>
            </c:spPr>
            <c:txPr>
              <a:bodyPr wrap="square" lIns="38100" tIns="19050" rIns="38100" bIns="19050" anchor="ctr">
                <a:spAutoFit/>
              </a:bodyPr>
              <a:lstStyle/>
              <a:p>
                <a:pPr>
                  <a:defRPr sz="1200">
                    <a:solidFill>
                      <a:srgbClr val="802AB7"/>
                    </a:solidFill>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General</c:formatCode>
                <c:ptCount val="1"/>
                <c:pt idx="0">
                  <c:v>32.700000000000003</c:v>
                </c:pt>
              </c:numCache>
            </c:numRef>
          </c:val>
          <c:extLst>
            <c:ext xmlns:c16="http://schemas.microsoft.com/office/drawing/2014/chart" uri="{C3380CC4-5D6E-409C-BE32-E72D297353CC}">
              <c16:uniqueId val="{00000005-01A5-4E52-9DDB-CB41395CDC40}"/>
            </c:ext>
          </c:extLst>
        </c:ser>
        <c:ser>
          <c:idx val="2"/>
          <c:order val="2"/>
          <c:tx>
            <c:strRef>
              <c:f>Sheet1!$D$1</c:f>
              <c:strCache>
                <c:ptCount val="1"/>
                <c:pt idx="0">
                  <c:v>Extremely / Very</c:v>
                </c:pt>
              </c:strCache>
            </c:strRef>
          </c:tx>
          <c:spPr>
            <a:solidFill>
              <a:srgbClr val="802AB7"/>
            </a:solidFill>
            <a:ln w="3175">
              <a:noFill/>
            </a:ln>
          </c:spPr>
          <c:invertIfNegative val="0"/>
          <c:dPt>
            <c:idx val="0"/>
            <c:invertIfNegative val="0"/>
            <c:bubble3D val="0"/>
            <c:extLst>
              <c:ext xmlns:c16="http://schemas.microsoft.com/office/drawing/2014/chart" uri="{C3380CC4-5D6E-409C-BE32-E72D297353CC}">
                <c16:uniqueId val="{00000006-01A5-4E52-9DDB-CB41395CDC40}"/>
              </c:ext>
            </c:extLst>
          </c:dPt>
          <c:dLbls>
            <c:dLbl>
              <c:idx val="0"/>
              <c:layout>
                <c:manualLayout>
                  <c:x val="0.13167878531962895"/>
                  <c:y val="-1.647765326078828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1A5-4E52-9DDB-CB41395CDC40}"/>
                </c:ext>
              </c:extLst>
            </c:dLbl>
            <c:numFmt formatCode="0" sourceLinked="0"/>
            <c:spPr>
              <a:noFill/>
              <a:ln>
                <a:noFill/>
              </a:ln>
              <a:effectLst/>
            </c:spPr>
            <c:txPr>
              <a:bodyPr wrap="square" lIns="38100" tIns="19050" rIns="38100" bIns="19050" anchor="ctr">
                <a:spAutoFit/>
              </a:bodyPr>
              <a:lstStyle/>
              <a:p>
                <a:pPr>
                  <a:defRPr sz="1200">
                    <a:solidFill>
                      <a:srgbClr val="802AB7"/>
                    </a:solidFill>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General</c:formatCode>
                <c:ptCount val="1"/>
                <c:pt idx="0">
                  <c:v>49</c:v>
                </c:pt>
              </c:numCache>
            </c:numRef>
          </c:val>
          <c:extLst>
            <c:ext xmlns:c16="http://schemas.microsoft.com/office/drawing/2014/chart" uri="{C3380CC4-5D6E-409C-BE32-E72D297353CC}">
              <c16:uniqueId val="{00000007-01A5-4E52-9DDB-CB41395CDC40}"/>
            </c:ext>
          </c:extLst>
        </c:ser>
        <c:dLbls>
          <c:showLegendKey val="0"/>
          <c:showVal val="0"/>
          <c:showCatName val="0"/>
          <c:showSerName val="0"/>
          <c:showPercent val="0"/>
          <c:showBubbleSize val="0"/>
        </c:dLbls>
        <c:gapWidth val="250"/>
        <c:overlap val="100"/>
        <c:axId val="131107456"/>
        <c:axId val="131117440"/>
      </c:barChart>
      <c:catAx>
        <c:axId val="131107456"/>
        <c:scaling>
          <c:orientation val="minMax"/>
        </c:scaling>
        <c:delete val="1"/>
        <c:axPos val="b"/>
        <c:numFmt formatCode="General" sourceLinked="0"/>
        <c:majorTickMark val="out"/>
        <c:minorTickMark val="none"/>
        <c:tickLblPos val="nextTo"/>
        <c:crossAx val="131117440"/>
        <c:crossesAt val="0"/>
        <c:auto val="0"/>
        <c:lblAlgn val="ctr"/>
        <c:lblOffset val="100"/>
        <c:noMultiLvlLbl val="0"/>
      </c:catAx>
      <c:valAx>
        <c:axId val="131117440"/>
        <c:scaling>
          <c:orientation val="minMax"/>
          <c:max val="100"/>
          <c:min val="-100"/>
        </c:scaling>
        <c:delete val="1"/>
        <c:axPos val="l"/>
        <c:numFmt formatCode="General" sourceLinked="1"/>
        <c:majorTickMark val="out"/>
        <c:minorTickMark val="none"/>
        <c:tickLblPos val="nextTo"/>
        <c:crossAx val="131107456"/>
        <c:crossesAt val="1"/>
        <c:crossBetween val="between"/>
      </c:valAx>
    </c:plotArea>
    <c:plotVisOnly val="1"/>
    <c:dispBlanksAs val="gap"/>
    <c:showDLblsOverMax val="0"/>
  </c:chart>
  <c:txPr>
    <a:bodyPr/>
    <a:lstStyle/>
    <a:p>
      <a:pPr>
        <a:defRPr sz="1000">
          <a:solidFill>
            <a:srgbClr val="333333"/>
          </a:solidFill>
        </a:defRPr>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rgbClr val="802AB7">
                <a:alpha val="74902"/>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ru-RU"/>
              </a:p>
            </c:txPr>
            <c:dLblPos val="ctr"/>
            <c:showLegendKey val="0"/>
            <c:showVal val="0"/>
            <c:showCatName val="0"/>
            <c:showSerName val="0"/>
            <c:showPercent val="0"/>
            <c:showBubbleSize val="1"/>
            <c:showLeaderLines val="0"/>
            <c:extLst>
              <c:ext xmlns:c15="http://schemas.microsoft.com/office/drawing/2012/chart" uri="{CE6537A1-D6FC-4f65-9D91-7224C49458BB}">
                <c15:layout/>
                <c15:showLeaderLines val="0"/>
              </c:ext>
            </c:extLst>
          </c:dLbls>
          <c:xVal>
            <c:numRef>
              <c:f>Sheet1!$A$2:$A$6</c:f>
              <c:numCache>
                <c:formatCode>General</c:formatCode>
                <c:ptCount val="5"/>
                <c:pt idx="0">
                  <c:v>0</c:v>
                </c:pt>
                <c:pt idx="1">
                  <c:v>0</c:v>
                </c:pt>
                <c:pt idx="2">
                  <c:v>0</c:v>
                </c:pt>
                <c:pt idx="3">
                  <c:v>0</c:v>
                </c:pt>
                <c:pt idx="4">
                  <c:v>0</c:v>
                </c:pt>
              </c:numCache>
            </c:numRef>
          </c:xVal>
          <c:yVal>
            <c:numRef>
              <c:f>Sheet1!$B$2:$B$6</c:f>
              <c:numCache>
                <c:formatCode>General</c:formatCode>
                <c:ptCount val="5"/>
                <c:pt idx="0">
                  <c:v>40</c:v>
                </c:pt>
                <c:pt idx="1">
                  <c:v>30</c:v>
                </c:pt>
                <c:pt idx="2">
                  <c:v>20</c:v>
                </c:pt>
                <c:pt idx="3">
                  <c:v>10</c:v>
                </c:pt>
                <c:pt idx="4">
                  <c:v>0</c:v>
                </c:pt>
              </c:numCache>
            </c:numRef>
          </c:yVal>
          <c:bubbleSize>
            <c:numRef>
              <c:f>Sheet1!$C$2:$C$6</c:f>
              <c:numCache>
                <c:formatCode>General</c:formatCode>
                <c:ptCount val="5"/>
                <c:pt idx="0">
                  <c:v>80.400000000000006</c:v>
                </c:pt>
                <c:pt idx="1">
                  <c:v>56.5</c:v>
                </c:pt>
                <c:pt idx="2">
                  <c:v>21.7</c:v>
                </c:pt>
                <c:pt idx="3">
                  <c:v>19.600000000000001</c:v>
                </c:pt>
                <c:pt idx="4">
                  <c:v>26.1</c:v>
                </c:pt>
              </c:numCache>
            </c:numRef>
          </c:bubbleSize>
          <c:bubble3D val="0"/>
          <c:extLst>
            <c:ext xmlns:c16="http://schemas.microsoft.com/office/drawing/2014/chart" uri="{C3380CC4-5D6E-409C-BE32-E72D297353CC}">
              <c16:uniqueId val="{00000000-CFD9-415B-9130-C2493537399B}"/>
            </c:ext>
          </c:extLst>
        </c:ser>
        <c:dLbls>
          <c:showLegendKey val="0"/>
          <c:showVal val="0"/>
          <c:showCatName val="0"/>
          <c:showSerName val="0"/>
          <c:showPercent val="0"/>
          <c:showBubbleSize val="0"/>
        </c:dLbls>
        <c:bubbleScale val="60"/>
        <c:showNegBubbles val="0"/>
        <c:axId val="41473152"/>
        <c:axId val="41474688"/>
      </c:bubbleChart>
      <c:valAx>
        <c:axId val="41473152"/>
        <c:scaling>
          <c:orientation val="minMax"/>
          <c:max val="5.000000000000001E-2"/>
          <c:min val="-5.000000000000001E-2"/>
        </c:scaling>
        <c:delete val="1"/>
        <c:axPos val="b"/>
        <c:numFmt formatCode="General" sourceLinked="1"/>
        <c:majorTickMark val="out"/>
        <c:minorTickMark val="none"/>
        <c:tickLblPos val="nextTo"/>
        <c:crossAx val="41474688"/>
        <c:crosses val="autoZero"/>
        <c:crossBetween val="midCat"/>
      </c:valAx>
      <c:valAx>
        <c:axId val="41474688"/>
        <c:scaling>
          <c:orientation val="minMax"/>
          <c:max val="50"/>
          <c:min val="-10"/>
        </c:scaling>
        <c:delete val="1"/>
        <c:axPos val="l"/>
        <c:numFmt formatCode="General" sourceLinked="1"/>
        <c:majorTickMark val="out"/>
        <c:minorTickMark val="none"/>
        <c:tickLblPos val="nextTo"/>
        <c:crossAx val="41473152"/>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149060651844373E-3"/>
          <c:y val="2.8321621415205094E-2"/>
          <c:w val="0.33423131313131316"/>
          <c:h val="0.96786430881301211"/>
        </c:manualLayout>
      </c:layout>
      <c:barChart>
        <c:barDir val="col"/>
        <c:grouping val="stacked"/>
        <c:varyColors val="0"/>
        <c:ser>
          <c:idx val="0"/>
          <c:order val="0"/>
          <c:tx>
            <c:strRef>
              <c:f>Sheet1!$B$1</c:f>
              <c:strCache>
                <c:ptCount val="1"/>
                <c:pt idx="0">
                  <c:v>Somewhat / not</c:v>
                </c:pt>
              </c:strCache>
            </c:strRef>
          </c:tx>
          <c:spPr>
            <a:solidFill>
              <a:srgbClr val="AEAE9F">
                <a:lumMod val="40000"/>
                <a:lumOff val="60000"/>
              </a:srgbClr>
            </a:solidFill>
            <a:ln w="127000">
              <a:noFill/>
            </a:ln>
          </c:spPr>
          <c:invertIfNegative val="0"/>
          <c:dPt>
            <c:idx val="0"/>
            <c:invertIfNegative val="0"/>
            <c:bubble3D val="0"/>
            <c:extLst>
              <c:ext xmlns:c16="http://schemas.microsoft.com/office/drawing/2014/chart" uri="{C3380CC4-5D6E-409C-BE32-E72D297353CC}">
                <c16:uniqueId val="{00000000-0829-4DA4-AC38-7E8AB70CB320}"/>
              </c:ext>
            </c:extLst>
          </c:dPt>
          <c:dPt>
            <c:idx val="1"/>
            <c:invertIfNegative val="0"/>
            <c:bubble3D val="0"/>
            <c:extLst>
              <c:ext xmlns:c16="http://schemas.microsoft.com/office/drawing/2014/chart" uri="{C3380CC4-5D6E-409C-BE32-E72D297353CC}">
                <c16:uniqueId val="{00000001-0829-4DA4-AC38-7E8AB70CB320}"/>
              </c:ext>
            </c:extLst>
          </c:dPt>
          <c:dPt>
            <c:idx val="2"/>
            <c:invertIfNegative val="0"/>
            <c:bubble3D val="0"/>
            <c:extLst>
              <c:ext xmlns:c16="http://schemas.microsoft.com/office/drawing/2014/chart" uri="{C3380CC4-5D6E-409C-BE32-E72D297353CC}">
                <c16:uniqueId val="{00000002-0829-4DA4-AC38-7E8AB70CB320}"/>
              </c:ext>
            </c:extLst>
          </c:dPt>
          <c:dLbls>
            <c:dLbl>
              <c:idx val="0"/>
              <c:layout>
                <c:manualLayout>
                  <c:x val="0.17516515151515152"/>
                  <c:y val="-1.930483936180518E-2"/>
                </c:manualLayout>
              </c:layout>
              <c:tx>
                <c:rich>
                  <a:bodyPr/>
                  <a:lstStyle/>
                  <a:p>
                    <a:r>
                      <a:rPr lang="en-US"/>
                      <a:t>22</a:t>
                    </a:r>
                    <a:r>
                      <a:rPr lang="en-US" sz="1100">
                        <a:solidFill>
                          <a:srgbClr val="AFAFA0"/>
                        </a:solidFill>
                      </a:rPr>
                      <a:t>▼</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829-4DA4-AC38-7E8AB70CB320}"/>
                </c:ext>
              </c:extLst>
            </c:dLbl>
            <c:numFmt formatCode="0;0" sourceLinked="0"/>
            <c:spPr>
              <a:noFill/>
              <a:ln>
                <a:noFill/>
              </a:ln>
              <a:effectLst/>
            </c:spPr>
            <c:txPr>
              <a:bodyPr wrap="square" lIns="38100" tIns="19050" rIns="38100" bIns="19050" anchor="ctr">
                <a:spAutoFit/>
              </a:bodyPr>
              <a:lstStyle/>
              <a:p>
                <a:pPr>
                  <a:defRPr sz="1200">
                    <a:solidFill>
                      <a:srgbClr val="AEAE9F"/>
                    </a:solidFill>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General</c:formatCode>
                <c:ptCount val="1"/>
                <c:pt idx="0">
                  <c:v>-22.4</c:v>
                </c:pt>
              </c:numCache>
            </c:numRef>
          </c:val>
          <c:extLst>
            <c:ext xmlns:c16="http://schemas.microsoft.com/office/drawing/2014/chart" uri="{C3380CC4-5D6E-409C-BE32-E72D297353CC}">
              <c16:uniqueId val="{00000003-0829-4DA4-AC38-7E8AB70CB320}"/>
            </c:ext>
          </c:extLst>
        </c:ser>
        <c:ser>
          <c:idx val="1"/>
          <c:order val="1"/>
          <c:tx>
            <c:strRef>
              <c:f>Sheet1!$C$1</c:f>
              <c:strCache>
                <c:ptCount val="1"/>
                <c:pt idx="0">
                  <c:v>Concerned</c:v>
                </c:pt>
              </c:strCache>
            </c:strRef>
          </c:tx>
          <c:spPr>
            <a:solidFill>
              <a:srgbClr val="802AB7">
                <a:lumMod val="60000"/>
                <a:lumOff val="40000"/>
              </a:srgbClr>
            </a:solidFill>
            <a:ln w="127000">
              <a:noFill/>
            </a:ln>
          </c:spPr>
          <c:invertIfNegative val="0"/>
          <c:dLbls>
            <c:dLbl>
              <c:idx val="0"/>
              <c:layout>
                <c:manualLayout>
                  <c:x val="0.16374949494949489"/>
                  <c:y val="-1.6206441437033932E-2"/>
                </c:manualLayout>
              </c:layout>
              <c:tx>
                <c:rich>
                  <a:bodyPr/>
                  <a:lstStyle/>
                  <a:p>
                    <a:r>
                      <a:rPr lang="en-US"/>
                      <a:t>47</a:t>
                    </a:r>
                    <a:r>
                      <a:rPr lang="en-US" sz="1100">
                        <a:solidFill>
                          <a:srgbClr val="8228B9"/>
                        </a:solidFill>
                      </a:rPr>
                      <a:t>▲</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829-4DA4-AC38-7E8AB70CB320}"/>
                </c:ext>
              </c:extLst>
            </c:dLbl>
            <c:numFmt formatCode="0" sourceLinked="0"/>
            <c:spPr>
              <a:noFill/>
              <a:ln>
                <a:noFill/>
              </a:ln>
              <a:effectLst/>
            </c:spPr>
            <c:txPr>
              <a:bodyPr wrap="square" lIns="38100" tIns="19050" rIns="38100" bIns="19050" anchor="ctr">
                <a:spAutoFit/>
              </a:bodyPr>
              <a:lstStyle/>
              <a:p>
                <a:pPr>
                  <a:defRPr sz="1200">
                    <a:solidFill>
                      <a:srgbClr val="802AB7"/>
                    </a:solidFill>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General</c:formatCode>
                <c:ptCount val="1"/>
                <c:pt idx="0">
                  <c:v>46.9</c:v>
                </c:pt>
              </c:numCache>
            </c:numRef>
          </c:val>
          <c:extLst>
            <c:ext xmlns:c16="http://schemas.microsoft.com/office/drawing/2014/chart" uri="{C3380CC4-5D6E-409C-BE32-E72D297353CC}">
              <c16:uniqueId val="{00000005-0829-4DA4-AC38-7E8AB70CB320}"/>
            </c:ext>
          </c:extLst>
        </c:ser>
        <c:ser>
          <c:idx val="2"/>
          <c:order val="2"/>
          <c:tx>
            <c:strRef>
              <c:f>Sheet1!$D$1</c:f>
              <c:strCache>
                <c:ptCount val="1"/>
                <c:pt idx="0">
                  <c:v>Extremely / Very</c:v>
                </c:pt>
              </c:strCache>
            </c:strRef>
          </c:tx>
          <c:spPr>
            <a:solidFill>
              <a:srgbClr val="802AB7"/>
            </a:solidFill>
            <a:ln w="3175">
              <a:noFill/>
            </a:ln>
          </c:spPr>
          <c:invertIfNegative val="0"/>
          <c:dPt>
            <c:idx val="0"/>
            <c:invertIfNegative val="0"/>
            <c:bubble3D val="0"/>
            <c:extLst>
              <c:ext xmlns:c16="http://schemas.microsoft.com/office/drawing/2014/chart" uri="{C3380CC4-5D6E-409C-BE32-E72D297353CC}">
                <c16:uniqueId val="{00000006-0829-4DA4-AC38-7E8AB70CB320}"/>
              </c:ext>
            </c:extLst>
          </c:dPt>
          <c:dLbls>
            <c:dLbl>
              <c:idx val="0"/>
              <c:layout>
                <c:manualLayout>
                  <c:x val="0.13167878531962895"/>
                  <c:y val="-1.647765326078828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829-4DA4-AC38-7E8AB70CB320}"/>
                </c:ext>
              </c:extLst>
            </c:dLbl>
            <c:numFmt formatCode="0" sourceLinked="0"/>
            <c:spPr>
              <a:noFill/>
              <a:ln>
                <a:noFill/>
              </a:ln>
              <a:effectLst/>
            </c:spPr>
            <c:txPr>
              <a:bodyPr wrap="square" lIns="38100" tIns="19050" rIns="38100" bIns="19050" anchor="ctr">
                <a:spAutoFit/>
              </a:bodyPr>
              <a:lstStyle/>
              <a:p>
                <a:pPr>
                  <a:defRPr sz="1200">
                    <a:solidFill>
                      <a:srgbClr val="802AB7"/>
                    </a:solidFill>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General</c:formatCode>
                <c:ptCount val="1"/>
                <c:pt idx="0">
                  <c:v>30.6</c:v>
                </c:pt>
              </c:numCache>
            </c:numRef>
          </c:val>
          <c:extLst>
            <c:ext xmlns:c16="http://schemas.microsoft.com/office/drawing/2014/chart" uri="{C3380CC4-5D6E-409C-BE32-E72D297353CC}">
              <c16:uniqueId val="{00000007-0829-4DA4-AC38-7E8AB70CB320}"/>
            </c:ext>
          </c:extLst>
        </c:ser>
        <c:dLbls>
          <c:showLegendKey val="0"/>
          <c:showVal val="0"/>
          <c:showCatName val="0"/>
          <c:showSerName val="0"/>
          <c:showPercent val="0"/>
          <c:showBubbleSize val="0"/>
        </c:dLbls>
        <c:gapWidth val="250"/>
        <c:overlap val="100"/>
        <c:axId val="165960320"/>
        <c:axId val="165994880"/>
      </c:barChart>
      <c:catAx>
        <c:axId val="165960320"/>
        <c:scaling>
          <c:orientation val="minMax"/>
        </c:scaling>
        <c:delete val="1"/>
        <c:axPos val="b"/>
        <c:numFmt formatCode="General" sourceLinked="0"/>
        <c:majorTickMark val="out"/>
        <c:minorTickMark val="none"/>
        <c:tickLblPos val="nextTo"/>
        <c:crossAx val="165994880"/>
        <c:crossesAt val="0"/>
        <c:auto val="0"/>
        <c:lblAlgn val="ctr"/>
        <c:lblOffset val="100"/>
        <c:noMultiLvlLbl val="0"/>
      </c:catAx>
      <c:valAx>
        <c:axId val="165994880"/>
        <c:scaling>
          <c:orientation val="minMax"/>
          <c:max val="100"/>
          <c:min val="-100"/>
        </c:scaling>
        <c:delete val="1"/>
        <c:axPos val="l"/>
        <c:numFmt formatCode="General" sourceLinked="1"/>
        <c:majorTickMark val="out"/>
        <c:minorTickMark val="none"/>
        <c:tickLblPos val="nextTo"/>
        <c:crossAx val="165960320"/>
        <c:crossesAt val="1"/>
        <c:crossBetween val="between"/>
      </c:valAx>
    </c:plotArea>
    <c:plotVisOnly val="1"/>
    <c:dispBlanksAs val="gap"/>
    <c:showDLblsOverMax val="0"/>
  </c:chart>
  <c:txPr>
    <a:bodyPr/>
    <a:lstStyle/>
    <a:p>
      <a:pPr>
        <a:defRPr sz="1000">
          <a:solidFill>
            <a:srgbClr val="333333"/>
          </a:solidFill>
        </a:defRPr>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70976870078737"/>
          <c:y val="8.4584455918771173E-2"/>
          <c:w val="0.51445558562992122"/>
          <c:h val="0.7716833309742045"/>
        </c:manualLayout>
      </c:layout>
      <c:doughnutChart>
        <c:varyColors val="1"/>
        <c:ser>
          <c:idx val="0"/>
          <c:order val="0"/>
          <c:tx>
            <c:strRef>
              <c:f>Лист1!$B$1</c:f>
              <c:strCache>
                <c:ptCount val="1"/>
                <c:pt idx="0">
                  <c:v>Продажи</c:v>
                </c:pt>
              </c:strCache>
            </c:strRef>
          </c:tx>
          <c:spPr>
            <a:solidFill>
              <a:schemeClr val="accent1">
                <a:lumMod val="40000"/>
                <a:lumOff val="60000"/>
              </a:schemeClr>
            </a:solidFill>
          </c:spPr>
          <c:dPt>
            <c:idx val="0"/>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1-57BF-4BA5-B170-5C8AEDB1A903}"/>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57BF-4BA5-B170-5C8AEDB1A903}"/>
              </c:ext>
            </c:extLst>
          </c:dPt>
          <c:dLbls>
            <c:delete val="1"/>
          </c:dLbls>
          <c:cat>
            <c:numRef>
              <c:f>Лист1!$A$2:$A$3</c:f>
              <c:numCache>
                <c:formatCode>General</c:formatCode>
                <c:ptCount val="2"/>
              </c:numCache>
            </c:numRef>
          </c:cat>
          <c:val>
            <c:numRef>
              <c:f>Лист1!$B$2:$B$3</c:f>
              <c:numCache>
                <c:formatCode>0</c:formatCode>
                <c:ptCount val="2"/>
                <c:pt idx="0">
                  <c:v>34</c:v>
                </c:pt>
                <c:pt idx="1">
                  <c:v>66</c:v>
                </c:pt>
              </c:numCache>
            </c:numRef>
          </c:val>
          <c:extLst>
            <c:ext xmlns:c16="http://schemas.microsoft.com/office/drawing/2014/chart" uri="{C3380CC4-5D6E-409C-BE32-E72D297353CC}">
              <c16:uniqueId val="{00000004-57BF-4BA5-B170-5C8AEDB1A903}"/>
            </c:ext>
          </c:extLst>
        </c:ser>
        <c:ser>
          <c:idx val="1"/>
          <c:order val="1"/>
          <c:tx>
            <c:strRef>
              <c:f>Лист1!$C$1</c:f>
              <c:strCache>
                <c:ptCount val="1"/>
                <c:pt idx="0">
                  <c:v>Столбец1</c:v>
                </c:pt>
              </c:strCache>
            </c:strRef>
          </c:tx>
          <c:spPr>
            <a:solidFill>
              <a:schemeClr val="accent5">
                <a:lumMod val="75000"/>
              </a:schemeClr>
            </a:solidFill>
          </c:spPr>
          <c:dPt>
            <c:idx val="0"/>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7-57BF-4BA5-B170-5C8AEDB1A903}"/>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6-57BF-4BA5-B170-5C8AEDB1A903}"/>
              </c:ext>
            </c:extLst>
          </c:dPt>
          <c:dLbls>
            <c:delete val="1"/>
          </c:dLbls>
          <c:cat>
            <c:numRef>
              <c:f>Лист1!$A$2:$A$3</c:f>
              <c:numCache>
                <c:formatCode>General</c:formatCode>
                <c:ptCount val="2"/>
              </c:numCache>
            </c:numRef>
          </c:cat>
          <c:val>
            <c:numRef>
              <c:f>Лист1!$C$2:$C$3</c:f>
              <c:numCache>
                <c:formatCode>General</c:formatCode>
                <c:ptCount val="2"/>
                <c:pt idx="0">
                  <c:v>18</c:v>
                </c:pt>
                <c:pt idx="1">
                  <c:v>82</c:v>
                </c:pt>
              </c:numCache>
            </c:numRef>
          </c:val>
          <c:extLst>
            <c:ext xmlns:c16="http://schemas.microsoft.com/office/drawing/2014/chart" uri="{C3380CC4-5D6E-409C-BE32-E72D297353CC}">
              <c16:uniqueId val="{00000005-57BF-4BA5-B170-5C8AEDB1A903}"/>
            </c:ext>
          </c:extLst>
        </c:ser>
        <c:dLbls>
          <c:showLegendKey val="0"/>
          <c:showVal val="1"/>
          <c:showCatName val="0"/>
          <c:showSerName val="0"/>
          <c:showPercent val="0"/>
          <c:showBubbleSize val="0"/>
          <c:showLeaderLines val="1"/>
        </c:dLbls>
        <c:firstSliceAng val="0"/>
        <c:holeSize val="63"/>
      </c:doughnut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Total</c:v>
                </c:pt>
              </c:strCache>
            </c:strRef>
          </c:tx>
          <c:spPr>
            <a:ln w="6350" cap="rnd">
              <a:solidFill>
                <a:srgbClr val="C700D3"/>
              </a:solidFill>
              <a:round/>
            </a:ln>
            <a:effectLst/>
          </c:spPr>
          <c:marker>
            <c:symbol val="circle"/>
            <c:size val="27"/>
            <c:spPr>
              <a:solidFill>
                <a:schemeClr val="accent1"/>
              </a:solidFill>
              <a:ln w="6350" cap="rnd">
                <a:solidFill>
                  <a:schemeClr val="bg1"/>
                </a:solidFill>
                <a:round/>
                <a:headEnd type="diamond"/>
                <a:tailEnd type="diamond"/>
              </a:ln>
              <a:effectLst/>
            </c:spPr>
          </c:marker>
          <c:dPt>
            <c:idx val="0"/>
            <c:marker>
              <c:symbol val="circle"/>
              <c:size val="27"/>
              <c:spPr>
                <a:solidFill>
                  <a:srgbClr val="C700D3"/>
                </a:solidFill>
                <a:ln w="6350" cap="rnd">
                  <a:solidFill>
                    <a:schemeClr val="bg1"/>
                  </a:solidFill>
                  <a:round/>
                  <a:headEnd type="diamond"/>
                  <a:tailEnd type="diamond"/>
                </a:ln>
                <a:effectLst/>
              </c:spPr>
            </c:marker>
            <c:bubble3D val="0"/>
            <c:extLst>
              <c:ext xmlns:c16="http://schemas.microsoft.com/office/drawing/2014/chart" uri="{C3380CC4-5D6E-409C-BE32-E72D297353CC}">
                <c16:uniqueId val="{00000001-A0B0-6340-93E1-0821350BB318}"/>
              </c:ext>
            </c:extLst>
          </c:dPt>
          <c:dPt>
            <c:idx val="1"/>
            <c:marker>
              <c:symbol val="circle"/>
              <c:size val="27"/>
              <c:spPr>
                <a:solidFill>
                  <a:srgbClr val="C700D3"/>
                </a:solidFill>
                <a:ln w="6350" cap="rnd">
                  <a:solidFill>
                    <a:schemeClr val="bg1"/>
                  </a:solidFill>
                  <a:round/>
                  <a:headEnd type="diamond"/>
                  <a:tailEnd type="diamond"/>
                </a:ln>
                <a:effectLst/>
              </c:spPr>
            </c:marker>
            <c:bubble3D val="0"/>
            <c:extLst>
              <c:ext xmlns:c16="http://schemas.microsoft.com/office/drawing/2014/chart" uri="{C3380CC4-5D6E-409C-BE32-E72D297353CC}">
                <c16:uniqueId val="{00000002-A0B0-6340-93E1-0821350BB318}"/>
              </c:ext>
            </c:extLst>
          </c:dPt>
          <c:dPt>
            <c:idx val="4"/>
            <c:marker>
              <c:symbol val="circle"/>
              <c:size val="27"/>
              <c:spPr>
                <a:solidFill>
                  <a:schemeClr val="accent1"/>
                </a:solidFill>
                <a:ln w="6350" cap="rnd">
                  <a:solidFill>
                    <a:schemeClr val="bg1"/>
                  </a:solidFill>
                  <a:round/>
                  <a:headEnd type="diamond"/>
                  <a:tailEnd type="diamond"/>
                </a:ln>
                <a:effectLst/>
              </c:spPr>
            </c:marker>
            <c:bubble3D val="0"/>
            <c:extLst>
              <c:ext xmlns:c16="http://schemas.microsoft.com/office/drawing/2014/chart" uri="{C3380CC4-5D6E-409C-BE32-E72D297353CC}">
                <c16:uniqueId val="{00000000-A0B0-6340-93E1-0821350BB318}"/>
              </c:ext>
            </c:extLst>
          </c:dPt>
          <c:dPt>
            <c:idx val="6"/>
            <c:marker>
              <c:symbol val="circle"/>
              <c:size val="27"/>
              <c:spPr>
                <a:solidFill>
                  <a:srgbClr val="C700D3"/>
                </a:solidFill>
                <a:ln w="6350" cap="rnd">
                  <a:solidFill>
                    <a:schemeClr val="bg1"/>
                  </a:solidFill>
                  <a:round/>
                  <a:headEnd type="diamond"/>
                  <a:tailEnd type="diamond"/>
                </a:ln>
                <a:effectLst/>
              </c:spPr>
            </c:marker>
            <c:bubble3D val="0"/>
            <c:extLst>
              <c:ext xmlns:c16="http://schemas.microsoft.com/office/drawing/2014/chart" uri="{C3380CC4-5D6E-409C-BE32-E72D297353CC}">
                <c16:uniqueId val="{00000006-A0B0-6340-93E1-0821350BB318}"/>
              </c:ext>
            </c:extLst>
          </c:dPt>
          <c:dPt>
            <c:idx val="7"/>
            <c:marker>
              <c:symbol val="circle"/>
              <c:size val="27"/>
              <c:spPr>
                <a:solidFill>
                  <a:srgbClr val="C700D3"/>
                </a:solidFill>
                <a:ln w="6350" cap="rnd">
                  <a:solidFill>
                    <a:schemeClr val="bg1"/>
                  </a:solidFill>
                  <a:round/>
                  <a:headEnd type="diamond"/>
                  <a:tailEnd type="diamond"/>
                </a:ln>
                <a:effectLst/>
              </c:spPr>
            </c:marker>
            <c:bubble3D val="0"/>
            <c:extLst>
              <c:ext xmlns:c16="http://schemas.microsoft.com/office/drawing/2014/chart" uri="{C3380CC4-5D6E-409C-BE32-E72D297353CC}">
                <c16:uniqueId val="{00000007-A0B0-6340-93E1-0821350BB318}"/>
              </c:ext>
            </c:extLst>
          </c:dPt>
          <c:dLbls>
            <c:dLbl>
              <c:idx val="0"/>
              <c:layout>
                <c:manualLayout>
                  <c:x val="-4.9878280776423561E-2"/>
                  <c:y val="6.6069371799927336E-3"/>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2190301154317404E-2"/>
                      <c:h val="6.0278937604501447E-2"/>
                    </c:manualLayout>
                  </c15:layout>
                </c:ext>
                <c:ext xmlns:c16="http://schemas.microsoft.com/office/drawing/2014/chart" uri="{C3380CC4-5D6E-409C-BE32-E72D297353CC}">
                  <c16:uniqueId val="{00000001-A0B0-6340-93E1-0821350BB318}"/>
                </c:ext>
              </c:extLst>
            </c:dLbl>
            <c:dLbl>
              <c:idx val="1"/>
              <c:layout/>
              <c:dLblPos val="ctr"/>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A0B0-6340-93E1-0821350BB318}"/>
                </c:ext>
              </c:extLst>
            </c:dLbl>
            <c:dLbl>
              <c:idx val="2"/>
              <c:layout>
                <c:manualLayout>
                  <c:x val="-5.1925743212742632E-2"/>
                  <c:y val="0"/>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0B0-6340-93E1-0821350BB318}"/>
                </c:ext>
              </c:extLst>
            </c:dLbl>
            <c:dLbl>
              <c:idx val="3"/>
              <c:layout>
                <c:manualLayout>
                  <c:x val="-4.9878280776423548E-2"/>
                  <c:y val="3.3034685899963083E-3"/>
                </c:manualLayout>
              </c:layout>
              <c:numFmt formatCode="General" sourceLinked="0"/>
              <c:spPr>
                <a:noFill/>
                <a:ln>
                  <a:noFill/>
                </a:ln>
                <a:effectLst/>
              </c:spPr>
              <c:txPr>
                <a:bodyPr rot="0" spcFirstLastPara="1" vertOverflow="overflow" horzOverflow="overflow" vert="horz"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chemeClr val="bg1"/>
                      </a:solidFill>
                      <a:latin typeface="+mn-lt"/>
                      <a:ea typeface="+mn-ea"/>
                      <a:cs typeface="+mn-cs"/>
                    </a:defRPr>
                  </a:pPr>
                  <a:endParaRPr lang="ru-RU"/>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4-A0B0-6340-93E1-0821350BB318}"/>
                </c:ext>
              </c:extLst>
            </c:dLbl>
            <c:dLbl>
              <c:idx val="4"/>
              <c:layout>
                <c:manualLayout>
                  <c:x val="-4.9878280776423624E-2"/>
                  <c:y val="-1.486560865498366E-2"/>
                </c:manualLayout>
              </c:layout>
              <c:numFmt formatCode="General" sourceLinked="0"/>
              <c:spPr>
                <a:noFill/>
                <a:ln>
                  <a:noFill/>
                </a:ln>
                <a:effectLst/>
              </c:spPr>
              <c:txPr>
                <a:bodyPr rot="0" spcFirstLastPara="1" vertOverflow="overflow" horzOverflow="overflow" vert="horz" wrap="square" lIns="0" tIns="0" rIns="0" bIns="0" anchor="t" anchorCtr="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sz="1400" b="0" i="0" u="none" strike="noStrike" kern="1200" baseline="0">
                      <a:solidFill>
                        <a:schemeClr val="bg1"/>
                      </a:solidFill>
                      <a:latin typeface="+mn-lt"/>
                      <a:ea typeface="+mn-ea"/>
                      <a:cs typeface="+mn-cs"/>
                    </a:defRPr>
                  </a:pPr>
                  <a:endParaRPr lang="ru-RU"/>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3.2190301154317404E-2"/>
                      <c:h val="5.7168995048438732E-2"/>
                    </c:manualLayout>
                  </c15:layout>
                </c:ext>
                <c:ext xmlns:c16="http://schemas.microsoft.com/office/drawing/2014/chart" uri="{C3380CC4-5D6E-409C-BE32-E72D297353CC}">
                  <c16:uniqueId val="{00000000-A0B0-6340-93E1-0821350BB318}"/>
                </c:ext>
              </c:extLst>
            </c:dLbl>
            <c:dLbl>
              <c:idx val="5"/>
              <c:layout>
                <c:manualLayout>
                  <c:x val="-4.9878280776423478E-2"/>
                  <c:y val="-9.9104057699891668E-3"/>
                </c:manualLayout>
              </c:layout>
              <c:numFmt formatCode="General" sourceLinked="0"/>
              <c:spPr>
                <a:noFill/>
                <a:ln>
                  <a:noFill/>
                </a:ln>
                <a:effectLst/>
              </c:spPr>
              <c:txPr>
                <a:bodyPr rot="0" spcFirstLastPara="1" vertOverflow="overflow" horzOverflow="overflow" vert="horz" wrap="square" lIns="0" tIns="0" rIns="0" bIns="0" anchor="t" anchorCtr="0">
                  <a:spAutoFit/>
                </a:bodyPr>
                <a:lstStyle/>
                <a:p>
                  <a:pPr algn="ctr">
                    <a:spcBef>
                      <a:spcPts val="600"/>
                    </a:spcBef>
                    <a:defRPr sz="1400" b="0" i="0" u="none" strike="noStrike" kern="1200" baseline="0">
                      <a:solidFill>
                        <a:schemeClr val="bg1"/>
                      </a:solidFill>
                      <a:latin typeface="+mn-lt"/>
                      <a:ea typeface="+mn-ea"/>
                      <a:cs typeface="+mn-cs"/>
                    </a:defRPr>
                  </a:pPr>
                  <a:endParaRPr lang="ru-RU"/>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5-A0B0-6340-93E1-0821350BB318}"/>
                </c:ext>
              </c:extLst>
            </c:dLbl>
            <c:dLbl>
              <c:idx val="6"/>
              <c:layout>
                <c:manualLayout>
                  <c:x val="-4.9878280776423548E-2"/>
                  <c:y val="-1.3213874359985476E-2"/>
                </c:manualLayout>
              </c:layout>
              <c:numFmt formatCode="General" sourceLinked="0"/>
              <c:spPr>
                <a:noFill/>
                <a:ln>
                  <a:noFill/>
                </a:ln>
                <a:effectLst/>
              </c:spPr>
              <c:txPr>
                <a:bodyPr rot="0" spcFirstLastPara="1" vertOverflow="overflow" horzOverflow="overflow" vert="horz" wrap="square" lIns="0" tIns="0" rIns="0" bIns="0" anchor="t" anchorCtr="0">
                  <a:spAutoFit/>
                </a:bodyPr>
                <a:lstStyle/>
                <a:p>
                  <a:pPr algn="ctr">
                    <a:spcBef>
                      <a:spcPts val="600"/>
                    </a:spcBef>
                    <a:defRPr sz="1400" b="0" i="0" u="none" strike="noStrike" kern="1200" baseline="0">
                      <a:solidFill>
                        <a:schemeClr val="bg1"/>
                      </a:solidFill>
                      <a:latin typeface="+mn-lt"/>
                      <a:ea typeface="+mn-ea"/>
                      <a:cs typeface="+mn-cs"/>
                    </a:defRPr>
                  </a:pPr>
                  <a:endParaRPr lang="ru-RU"/>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6-A0B0-6340-93E1-0821350BB318}"/>
                </c:ext>
              </c:extLst>
            </c:dLbl>
            <c:dLbl>
              <c:idx val="7"/>
              <c:layout>
                <c:manualLayout>
                  <c:x val="-4.9878280776423548E-2"/>
                  <c:y val="-1.3213874359985476E-2"/>
                </c:manualLayout>
              </c:layout>
              <c:numFmt formatCode="General" sourceLinked="0"/>
              <c:spPr>
                <a:noFill/>
                <a:ln>
                  <a:noFill/>
                </a:ln>
                <a:effectLst/>
              </c:spPr>
              <c:txPr>
                <a:bodyPr rot="0" spcFirstLastPara="1" vertOverflow="overflow" horzOverflow="overflow" vert="horz" wrap="square" lIns="0" tIns="0" rIns="0" bIns="0" anchor="t" anchorCtr="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sz="1400" b="0" i="0" u="none" strike="noStrike" kern="1200" baseline="0">
                      <a:solidFill>
                        <a:schemeClr val="bg1"/>
                      </a:solidFill>
                      <a:latin typeface="+mn-lt"/>
                      <a:ea typeface="+mn-ea"/>
                      <a:cs typeface="+mn-cs"/>
                    </a:defRPr>
                  </a:pPr>
                  <a:endParaRPr lang="ru-RU"/>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3.2190301154317404E-2"/>
                      <c:h val="5.7168995048438732E-2"/>
                    </c:manualLayout>
                  </c15:layout>
                </c:ext>
                <c:ext xmlns:c16="http://schemas.microsoft.com/office/drawing/2014/chart" uri="{C3380CC4-5D6E-409C-BE32-E72D297353CC}">
                  <c16:uniqueId val="{00000007-A0B0-6340-93E1-0821350BB318}"/>
                </c:ext>
              </c:extLst>
            </c:dLbl>
            <c:numFmt formatCode="General" sourceLinked="0"/>
            <c:spPr>
              <a:noFill/>
              <a:ln>
                <a:noFill/>
              </a:ln>
              <a:effectLst/>
            </c:spPr>
            <c:txPr>
              <a:bodyPr rot="0" spcFirstLastPara="1" vertOverflow="overflow" horzOverflow="overflow" vert="horz" wrap="square" lIns="0" tIns="0" rIns="0" bIns="0" anchor="t" anchorCtr="0">
                <a:spAutoFit/>
              </a:bodyPr>
              <a:lstStyle/>
              <a:p>
                <a:pPr algn="ctr">
                  <a:defRPr sz="1400" b="0" i="0" u="none" strike="noStrike" kern="1200" baseline="0">
                    <a:solidFill>
                      <a:schemeClr val="bg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Sheet1!$A$2:$A$9</c:f>
              <c:strCache>
                <c:ptCount val="8"/>
                <c:pt idx="0">
                  <c:v>Friends and family</c:v>
                </c:pt>
                <c:pt idx="1">
                  <c:v>Review sites</c:v>
                </c:pt>
                <c:pt idx="2">
                  <c:v>News and information websites</c:v>
                </c:pt>
                <c:pt idx="3">
                  <c:v>Printed newspaper / magazine articles</c:v>
                </c:pt>
                <c:pt idx="4">
                  <c:v>Product / company websites</c:v>
                </c:pt>
                <c:pt idx="5">
                  <c:v>Blogs / vlogs</c:v>
                </c:pt>
                <c:pt idx="6">
                  <c:v>Social media platforms</c:v>
                </c:pt>
                <c:pt idx="7">
                  <c:v>Advertising</c:v>
                </c:pt>
              </c:strCache>
            </c:strRef>
          </c:cat>
          <c:val>
            <c:numRef>
              <c:f>Sheet1!$B$2:$B$9</c:f>
              <c:numCache>
                <c:formatCode>General</c:formatCode>
                <c:ptCount val="8"/>
                <c:pt idx="0">
                  <c:v>93</c:v>
                </c:pt>
                <c:pt idx="1">
                  <c:v>91</c:v>
                </c:pt>
                <c:pt idx="2">
                  <c:v>76</c:v>
                </c:pt>
                <c:pt idx="3">
                  <c:v>73</c:v>
                </c:pt>
                <c:pt idx="4">
                  <c:v>70</c:v>
                </c:pt>
                <c:pt idx="5">
                  <c:v>65</c:v>
                </c:pt>
                <c:pt idx="6">
                  <c:v>51</c:v>
                </c:pt>
                <c:pt idx="7">
                  <c:v>38</c:v>
                </c:pt>
              </c:numCache>
            </c:numRef>
          </c:val>
          <c:smooth val="0"/>
          <c:extLst>
            <c:ext xmlns:c16="http://schemas.microsoft.com/office/drawing/2014/chart" uri="{C3380CC4-5D6E-409C-BE32-E72D297353CC}">
              <c16:uniqueId val="{00000008-A0B0-6340-93E1-0821350BB318}"/>
            </c:ext>
          </c:extLst>
        </c:ser>
        <c:dLbls>
          <c:showLegendKey val="0"/>
          <c:showVal val="0"/>
          <c:showCatName val="0"/>
          <c:showSerName val="0"/>
          <c:showPercent val="0"/>
          <c:showBubbleSize val="0"/>
        </c:dLbls>
        <c:marker val="1"/>
        <c:smooth val="0"/>
        <c:axId val="518083928"/>
        <c:axId val="518082616"/>
        <c:extLst/>
      </c:lineChart>
      <c:catAx>
        <c:axId val="518083928"/>
        <c:scaling>
          <c:orientation val="minMax"/>
        </c:scaling>
        <c:delete val="1"/>
        <c:axPos val="b"/>
        <c:numFmt formatCode="General" sourceLinked="1"/>
        <c:majorTickMark val="none"/>
        <c:minorTickMark val="none"/>
        <c:tickLblPos val="nextTo"/>
        <c:crossAx val="518082616"/>
        <c:crosses val="autoZero"/>
        <c:auto val="1"/>
        <c:lblAlgn val="ctr"/>
        <c:lblOffset val="100"/>
        <c:noMultiLvlLbl val="0"/>
      </c:catAx>
      <c:valAx>
        <c:axId val="518082616"/>
        <c:scaling>
          <c:orientation val="minMax"/>
          <c:max val="100"/>
          <c:min val="30"/>
        </c:scaling>
        <c:delete val="1"/>
        <c:axPos val="l"/>
        <c:majorGridlines>
          <c:spPr>
            <a:ln w="9525" cap="flat" cmpd="sng" algn="ctr">
              <a:noFill/>
              <a:round/>
            </a:ln>
            <a:effectLst/>
          </c:spPr>
        </c:majorGridlines>
        <c:numFmt formatCode="General" sourceLinked="1"/>
        <c:majorTickMark val="out"/>
        <c:minorTickMark val="none"/>
        <c:tickLblPos val="nextTo"/>
        <c:crossAx val="5180839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81111804552203E-2"/>
          <c:y val="4.7699823677960294E-2"/>
          <c:w val="0.73069234369225522"/>
          <c:h val="0.90460035264407945"/>
        </c:manualLayout>
      </c:layout>
      <c:barChart>
        <c:barDir val="bar"/>
        <c:grouping val="clustered"/>
        <c:varyColors val="0"/>
        <c:ser>
          <c:idx val="0"/>
          <c:order val="0"/>
          <c:tx>
            <c:strRef>
              <c:f>Лист1!$B$1</c:f>
              <c:strCache>
                <c:ptCount val="1"/>
                <c:pt idx="0">
                  <c:v>Ряд 1</c:v>
                </c:pt>
              </c:strCache>
            </c:strRef>
          </c:tx>
          <c:spPr>
            <a:solidFill>
              <a:schemeClr val="accent5">
                <a:lumMod val="60000"/>
                <a:lumOff val="40000"/>
              </a:schemeClr>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1-8A8D-45B2-BB5E-634EC99D3179}"/>
              </c:ext>
            </c:extLst>
          </c:dPt>
          <c:dPt>
            <c:idx val="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4-8A8D-45B2-BB5E-634EC99D3179}"/>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3-8A8D-45B2-BB5E-634EC99D317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Полгода</c:v>
                </c:pt>
                <c:pt idx="1">
                  <c:v>1 год</c:v>
                </c:pt>
                <c:pt idx="2">
                  <c:v>2 года</c:v>
                </c:pt>
                <c:pt idx="3">
                  <c:v>3+ лет</c:v>
                </c:pt>
              </c:strCache>
            </c:strRef>
          </c:cat>
          <c:val>
            <c:numRef>
              <c:f>Лист1!$B$2:$B$5</c:f>
              <c:numCache>
                <c:formatCode>0</c:formatCode>
                <c:ptCount val="4"/>
                <c:pt idx="0">
                  <c:v>16</c:v>
                </c:pt>
                <c:pt idx="1">
                  <c:v>33</c:v>
                </c:pt>
                <c:pt idx="2">
                  <c:v>25</c:v>
                </c:pt>
                <c:pt idx="3">
                  <c:v>4</c:v>
                </c:pt>
              </c:numCache>
            </c:numRef>
          </c:val>
          <c:extLst>
            <c:ext xmlns:c16="http://schemas.microsoft.com/office/drawing/2014/chart" uri="{C3380CC4-5D6E-409C-BE32-E72D297353CC}">
              <c16:uniqueId val="{00000002-8A8D-45B2-BB5E-634EC99D3179}"/>
            </c:ext>
          </c:extLst>
        </c:ser>
        <c:dLbls>
          <c:dLblPos val="outEnd"/>
          <c:showLegendKey val="0"/>
          <c:showVal val="1"/>
          <c:showCatName val="0"/>
          <c:showSerName val="0"/>
          <c:showPercent val="0"/>
          <c:showBubbleSize val="0"/>
        </c:dLbls>
        <c:gapWidth val="102"/>
        <c:axId val="576737248"/>
        <c:axId val="576742824"/>
      </c:barChart>
      <c:catAx>
        <c:axId val="576737248"/>
        <c:scaling>
          <c:orientation val="maxMin"/>
        </c:scaling>
        <c:delete val="1"/>
        <c:axPos val="l"/>
        <c:numFmt formatCode="General" sourceLinked="1"/>
        <c:majorTickMark val="none"/>
        <c:minorTickMark val="none"/>
        <c:tickLblPos val="nextTo"/>
        <c:crossAx val="576742824"/>
        <c:crosses val="autoZero"/>
        <c:auto val="1"/>
        <c:lblAlgn val="ctr"/>
        <c:lblOffset val="100"/>
        <c:noMultiLvlLbl val="0"/>
      </c:catAx>
      <c:valAx>
        <c:axId val="576742824"/>
        <c:scaling>
          <c:orientation val="minMax"/>
        </c:scaling>
        <c:delete val="1"/>
        <c:axPos val="t"/>
        <c:numFmt formatCode="0" sourceLinked="1"/>
        <c:majorTickMark val="none"/>
        <c:minorTickMark val="none"/>
        <c:tickLblPos val="nextTo"/>
        <c:crossAx val="576737248"/>
        <c:crosses val="autoZero"/>
        <c:crossBetween val="between"/>
      </c:valAx>
      <c:spPr>
        <a:noFill/>
        <a:ln w="25400">
          <a:noFill/>
        </a:ln>
        <a:effectLst/>
      </c:spPr>
    </c:plotArea>
    <c:plotVisOnly val="1"/>
    <c:dispBlanksAs val="gap"/>
    <c:showDLblsOverMax val="0"/>
  </c:chart>
  <c:spPr>
    <a:noFill/>
    <a:ln>
      <a:noFill/>
    </a:ln>
    <a:effectLst/>
  </c:spPr>
  <c:txPr>
    <a:bodyPr/>
    <a:lstStyle/>
    <a:p>
      <a:pPr>
        <a:defRPr>
          <a:solidFill>
            <a:schemeClr val="tx1"/>
          </a:solidFill>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0.20769</cdr:x>
      <cdr:y>0.49352</cdr:y>
    </cdr:from>
    <cdr:to>
      <cdr:x>0.43508</cdr:x>
      <cdr:y>0.71774</cdr:y>
    </cdr:to>
    <cdr:sp macro="" textlink="">
      <cdr:nvSpPr>
        <cdr:cNvPr id="3" name="Скругленная прямоугольная выноска 2"/>
        <cdr:cNvSpPr/>
      </cdr:nvSpPr>
      <cdr:spPr bwMode="ltGray">
        <a:xfrm xmlns:a="http://schemas.openxmlformats.org/drawingml/2006/main">
          <a:off x="2381149" y="2223602"/>
          <a:ext cx="2607015" cy="1010243"/>
        </a:xfrm>
        <a:prstGeom xmlns:a="http://schemas.openxmlformats.org/drawingml/2006/main" prst="wedgeRoundRectCallout">
          <a:avLst>
            <a:gd name="adj1" fmla="val 91699"/>
            <a:gd name="adj2" fmla="val 82127"/>
            <a:gd name="adj3" fmla="val 16667"/>
          </a:avLst>
        </a:prstGeom>
        <a:noFill xmlns:a="http://schemas.openxmlformats.org/drawingml/2006/main"/>
        <a:ln xmlns:a="http://schemas.openxmlformats.org/drawingml/2006/main" w="12700">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r>
            <a:rPr lang="ru-RU" sz="1600" dirty="0" smtClean="0">
              <a:solidFill>
                <a:srgbClr val="E10000"/>
              </a:solidFill>
            </a:rPr>
            <a:t>«Новостной» индекс неопределенности для России</a:t>
          </a:r>
          <a:endParaRPr lang="en-US" sz="1600" dirty="0" smtClean="0">
            <a:solidFill>
              <a:srgbClr val="E10000"/>
            </a:solidFill>
          </a:endParaRPr>
        </a:p>
        <a:p xmlns:a="http://schemas.openxmlformats.org/drawingml/2006/main">
          <a:r>
            <a:rPr lang="ru-RU" dirty="0" smtClean="0">
              <a:solidFill>
                <a:srgbClr val="E10000"/>
              </a:solidFill>
            </a:rPr>
            <a:t>(</a:t>
          </a:r>
          <a:r>
            <a:rPr lang="ru-RU" dirty="0">
              <a:solidFill>
                <a:srgbClr val="E10000"/>
              </a:solidFill>
            </a:rPr>
            <a:t>http://</a:t>
          </a:r>
          <a:r>
            <a:rPr lang="ru-RU" dirty="0" smtClean="0">
              <a:solidFill>
                <a:srgbClr val="E10000"/>
              </a:solidFill>
            </a:rPr>
            <a:t>www.policyuncertainty.com</a:t>
          </a:r>
          <a:r>
            <a:rPr lang="en-US" dirty="0" smtClean="0">
              <a:solidFill>
                <a:srgbClr val="E10000"/>
              </a:solidFill>
            </a:rPr>
            <a:t>)</a:t>
          </a:r>
          <a:endParaRPr lang="ru-RU" dirty="0">
            <a:solidFill>
              <a:srgbClr val="E1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9367" cy="501879"/>
          </a:xfrm>
          <a:prstGeom prst="rect">
            <a:avLst/>
          </a:prstGeom>
        </p:spPr>
        <p:txBody>
          <a:bodyPr vert="horz" lIns="92162" tIns="46081" rIns="92162" bIns="46081" rtlCol="0"/>
          <a:lstStyle>
            <a:lvl1pPr algn="l">
              <a:defRPr sz="1200"/>
            </a:lvl1pPr>
          </a:lstStyle>
          <a:p>
            <a:endParaRPr lang="en-GB"/>
          </a:p>
        </p:txBody>
      </p:sp>
      <p:sp>
        <p:nvSpPr>
          <p:cNvPr id="3" name="Date Placeholder 2"/>
          <p:cNvSpPr>
            <a:spLocks noGrp="1"/>
          </p:cNvSpPr>
          <p:nvPr>
            <p:ph type="dt" sz="quarter" idx="1"/>
          </p:nvPr>
        </p:nvSpPr>
        <p:spPr>
          <a:xfrm>
            <a:off x="3894505" y="1"/>
            <a:ext cx="2979367" cy="501879"/>
          </a:xfrm>
          <a:prstGeom prst="rect">
            <a:avLst/>
          </a:prstGeom>
        </p:spPr>
        <p:txBody>
          <a:bodyPr vert="horz" lIns="92162" tIns="46081" rIns="92162" bIns="46081" rtlCol="0"/>
          <a:lstStyle>
            <a:lvl1pPr algn="r">
              <a:defRPr sz="1200"/>
            </a:lvl1pPr>
          </a:lstStyle>
          <a:p>
            <a:fld id="{42691DDE-BA6A-4F57-909C-98F49C72955F}" type="datetimeFigureOut">
              <a:rPr lang="en-GB" smtClean="0"/>
              <a:t>12/10/2020</a:t>
            </a:fld>
            <a:endParaRPr lang="en-GB"/>
          </a:p>
        </p:txBody>
      </p:sp>
      <p:sp>
        <p:nvSpPr>
          <p:cNvPr id="4" name="Footer Placeholder 3"/>
          <p:cNvSpPr>
            <a:spLocks noGrp="1"/>
          </p:cNvSpPr>
          <p:nvPr>
            <p:ph type="ftr" sz="quarter" idx="2"/>
          </p:nvPr>
        </p:nvSpPr>
        <p:spPr>
          <a:xfrm>
            <a:off x="1" y="9500961"/>
            <a:ext cx="2979367" cy="501878"/>
          </a:xfrm>
          <a:prstGeom prst="rect">
            <a:avLst/>
          </a:prstGeom>
        </p:spPr>
        <p:txBody>
          <a:bodyPr vert="horz" lIns="92162" tIns="46081" rIns="92162" bIns="46081" rtlCol="0" anchor="b"/>
          <a:lstStyle>
            <a:lvl1pPr algn="l">
              <a:defRPr sz="1200"/>
            </a:lvl1pPr>
          </a:lstStyle>
          <a:p>
            <a:endParaRPr lang="en-GB"/>
          </a:p>
        </p:txBody>
      </p:sp>
      <p:sp>
        <p:nvSpPr>
          <p:cNvPr id="5" name="Slide Number Placeholder 4"/>
          <p:cNvSpPr>
            <a:spLocks noGrp="1"/>
          </p:cNvSpPr>
          <p:nvPr>
            <p:ph type="sldNum" sz="quarter" idx="3"/>
          </p:nvPr>
        </p:nvSpPr>
        <p:spPr>
          <a:xfrm>
            <a:off x="3894505" y="9500961"/>
            <a:ext cx="2979367" cy="501878"/>
          </a:xfrm>
          <a:prstGeom prst="rect">
            <a:avLst/>
          </a:prstGeom>
        </p:spPr>
        <p:txBody>
          <a:bodyPr vert="horz" lIns="92162" tIns="46081" rIns="92162" bIns="46081"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9367" cy="501879"/>
          </a:xfrm>
          <a:prstGeom prst="rect">
            <a:avLst/>
          </a:prstGeom>
        </p:spPr>
        <p:txBody>
          <a:bodyPr vert="horz" lIns="92162" tIns="46081" rIns="92162" bIns="46081" rtlCol="0"/>
          <a:lstStyle>
            <a:lvl1pPr algn="l">
              <a:defRPr sz="1200"/>
            </a:lvl1pPr>
          </a:lstStyle>
          <a:p>
            <a:endParaRPr lang="en-GB"/>
          </a:p>
        </p:txBody>
      </p:sp>
      <p:sp>
        <p:nvSpPr>
          <p:cNvPr id="3" name="Date Placeholder 2"/>
          <p:cNvSpPr>
            <a:spLocks noGrp="1"/>
          </p:cNvSpPr>
          <p:nvPr>
            <p:ph type="dt" idx="1"/>
          </p:nvPr>
        </p:nvSpPr>
        <p:spPr>
          <a:xfrm>
            <a:off x="3894505" y="1"/>
            <a:ext cx="2979367" cy="501879"/>
          </a:xfrm>
          <a:prstGeom prst="rect">
            <a:avLst/>
          </a:prstGeom>
        </p:spPr>
        <p:txBody>
          <a:bodyPr vert="horz" lIns="92162" tIns="46081" rIns="92162" bIns="46081" rtlCol="0"/>
          <a:lstStyle>
            <a:lvl1pPr algn="r">
              <a:defRPr sz="1200"/>
            </a:lvl1pPr>
          </a:lstStyle>
          <a:p>
            <a:fld id="{CBAAC5B1-F58D-4268-BB75-9856A9D794A6}" type="datetimeFigureOut">
              <a:rPr lang="en-GB" smtClean="0"/>
              <a:t>12/10/2020</a:t>
            </a:fld>
            <a:endParaRPr lang="en-GB"/>
          </a:p>
        </p:txBody>
      </p:sp>
      <p:sp>
        <p:nvSpPr>
          <p:cNvPr id="4" name="Slide Image Placeholder 3"/>
          <p:cNvSpPr>
            <a:spLocks noGrp="1" noRot="1" noChangeAspect="1"/>
          </p:cNvSpPr>
          <p:nvPr>
            <p:ph type="sldImg" idx="2"/>
          </p:nvPr>
        </p:nvSpPr>
        <p:spPr>
          <a:xfrm>
            <a:off x="436563" y="1250950"/>
            <a:ext cx="6002337" cy="3376613"/>
          </a:xfrm>
          <a:prstGeom prst="rect">
            <a:avLst/>
          </a:prstGeom>
          <a:noFill/>
          <a:ln w="12700">
            <a:solidFill>
              <a:prstClr val="black"/>
            </a:solidFill>
          </a:ln>
        </p:spPr>
        <p:txBody>
          <a:bodyPr vert="horz" lIns="92162" tIns="46081" rIns="92162" bIns="46081" rtlCol="0" anchor="ctr"/>
          <a:lstStyle/>
          <a:p>
            <a:endParaRPr lang="en-GB"/>
          </a:p>
        </p:txBody>
      </p:sp>
      <p:sp>
        <p:nvSpPr>
          <p:cNvPr id="5" name="Notes Placeholder 4"/>
          <p:cNvSpPr>
            <a:spLocks noGrp="1"/>
          </p:cNvSpPr>
          <p:nvPr>
            <p:ph type="body" sz="quarter" idx="3"/>
          </p:nvPr>
        </p:nvSpPr>
        <p:spPr>
          <a:xfrm>
            <a:off x="687547" y="4813866"/>
            <a:ext cx="5500370" cy="3938617"/>
          </a:xfrm>
          <a:prstGeom prst="rect">
            <a:avLst/>
          </a:prstGeom>
        </p:spPr>
        <p:txBody>
          <a:bodyPr vert="horz" lIns="92162" tIns="46081" rIns="92162" bIns="460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500961"/>
            <a:ext cx="2979367" cy="501878"/>
          </a:xfrm>
          <a:prstGeom prst="rect">
            <a:avLst/>
          </a:prstGeom>
        </p:spPr>
        <p:txBody>
          <a:bodyPr vert="horz" lIns="92162" tIns="46081" rIns="92162" bIns="46081" rtlCol="0" anchor="b"/>
          <a:lstStyle>
            <a:lvl1pPr algn="l">
              <a:defRPr sz="1200"/>
            </a:lvl1pPr>
          </a:lstStyle>
          <a:p>
            <a:endParaRPr lang="en-GB"/>
          </a:p>
        </p:txBody>
      </p:sp>
      <p:sp>
        <p:nvSpPr>
          <p:cNvPr id="7" name="Slide Number Placeholder 6"/>
          <p:cNvSpPr>
            <a:spLocks noGrp="1"/>
          </p:cNvSpPr>
          <p:nvPr>
            <p:ph type="sldNum" sz="quarter" idx="5"/>
          </p:nvPr>
        </p:nvSpPr>
        <p:spPr>
          <a:xfrm>
            <a:off x="3894505" y="9500961"/>
            <a:ext cx="2979367" cy="501878"/>
          </a:xfrm>
          <a:prstGeom prst="rect">
            <a:avLst/>
          </a:prstGeom>
        </p:spPr>
        <p:txBody>
          <a:bodyPr vert="horz" lIns="92162" tIns="46081" rIns="92162" bIns="46081"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policyuncertainty.com/us_monthly.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5900C33-90AE-4963-9AD8-3B07939F57E9}" type="slidenum">
              <a:rPr lang="en-GB" smtClean="0"/>
              <a:t>2</a:t>
            </a:fld>
            <a:endParaRPr lang="en-GB"/>
          </a:p>
        </p:txBody>
      </p:sp>
    </p:spTree>
    <p:extLst>
      <p:ext uri="{BB962C8B-B14F-4D97-AF65-F5344CB8AC3E}">
        <p14:creationId xmlns:p14="http://schemas.microsoft.com/office/powerpoint/2010/main" val="845806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ru-RU" dirty="0" smtClean="0">
                <a:latin typeface="Calibri" panose="020F0502020204030204" pitchFamily="34" charset="0"/>
                <a:ea typeface="Calibri" panose="020F0502020204030204" pitchFamily="34" charset="0"/>
                <a:cs typeface="Times New Roman" panose="02020603050405020304" pitchFamily="18" charset="0"/>
              </a:rPr>
              <a:t>Реальные располагаемые доходы снизились на 8% по данным </a:t>
            </a:r>
            <a:r>
              <a:rPr lang="ru-RU" dirty="0" err="1" smtClean="0">
                <a:latin typeface="Calibri" panose="020F0502020204030204" pitchFamily="34" charset="0"/>
                <a:ea typeface="Calibri" panose="020F0502020204030204" pitchFamily="34" charset="0"/>
                <a:cs typeface="Times New Roman" panose="02020603050405020304" pitchFamily="18" charset="0"/>
              </a:rPr>
              <a:t>росстата</a:t>
            </a:r>
            <a:r>
              <a:rPr lang="ru-RU" dirty="0" smtClean="0">
                <a:latin typeface="Calibri" panose="020F0502020204030204" pitchFamily="34" charset="0"/>
                <a:ea typeface="Calibri" panose="020F0502020204030204" pitchFamily="34" charset="0"/>
                <a:cs typeface="Times New Roman" panose="02020603050405020304" pitchFamily="18" charset="0"/>
              </a:rPr>
              <a:t>, а по данным ВШЭ и ВЭБ.РФ– на 17.5-18%</a:t>
            </a:r>
          </a:p>
          <a:p>
            <a:pPr marL="0" marR="0" lvl="0" indent="0" algn="l" defTabSz="914400" rtl="0" eaLnBrk="1" fontAlgn="auto" latinLnBrk="0" hangingPunct="1">
              <a:lnSpc>
                <a:spcPct val="100000"/>
              </a:lnSpc>
              <a:spcBef>
                <a:spcPts val="1800"/>
              </a:spcBef>
              <a:spcAft>
                <a:spcPts val="0"/>
              </a:spcAft>
              <a:buClrTx/>
              <a:buSzTx/>
              <a:buFontTx/>
              <a:buNone/>
              <a:tabLst/>
              <a:defRPr/>
            </a:pPr>
            <a:r>
              <a:rPr lang="ru-RU" dirty="0" smtClean="0">
                <a:latin typeface="Calibri" panose="020F0502020204030204" pitchFamily="34" charset="0"/>
                <a:ea typeface="Calibri" panose="020F0502020204030204" pitchFamily="34" charset="0"/>
                <a:cs typeface="Times New Roman" panose="02020603050405020304" pitchFamily="18" charset="0"/>
              </a:rPr>
              <a:t>Прогноз МВФ по ВВП-20 = -5.5%, а в 21: +3.5%</a:t>
            </a:r>
            <a:endParaRPr lang="ru-RU" dirty="0" smtClean="0"/>
          </a:p>
          <a:p>
            <a:pPr>
              <a:spcBef>
                <a:spcPts val="1800"/>
              </a:spcBef>
            </a:pPr>
            <a:endParaRPr lang="ru-RU" dirty="0" smtClean="0"/>
          </a:p>
        </p:txBody>
      </p:sp>
      <p:sp>
        <p:nvSpPr>
          <p:cNvPr id="4" name="Номер слайда 3"/>
          <p:cNvSpPr>
            <a:spLocks noGrp="1"/>
          </p:cNvSpPr>
          <p:nvPr>
            <p:ph type="sldNum" sz="quarter" idx="10"/>
          </p:nvPr>
        </p:nvSpPr>
        <p:spPr/>
        <p:txBody>
          <a:bodyPr/>
          <a:lstStyle/>
          <a:p>
            <a:fld id="{65900C33-90AE-4963-9AD8-3B07939F57E9}" type="slidenum">
              <a:rPr lang="en-GB" smtClean="0"/>
              <a:t>3</a:t>
            </a:fld>
            <a:endParaRPr lang="en-GB"/>
          </a:p>
        </p:txBody>
      </p:sp>
    </p:spTree>
    <p:extLst>
      <p:ext uri="{BB962C8B-B14F-4D97-AF65-F5344CB8AC3E}">
        <p14:creationId xmlns:p14="http://schemas.microsoft.com/office/powerpoint/2010/main" val="3421292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(N</a:t>
            </a:r>
            <a:r>
              <a:rPr lang="en-US" dirty="0" smtClean="0"/>
              <a:t>ews-Based Policy Uncertainty Index)</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Newspaper coverage of policy-related economic uncertainty</a:t>
            </a:r>
          </a:p>
          <a:p>
            <a:r>
              <a:rPr lang="en-US" sz="1200" b="0" i="0" kern="1200" dirty="0" smtClean="0">
                <a:solidFill>
                  <a:schemeClr val="tx1"/>
                </a:solidFill>
                <a:effectLst/>
                <a:latin typeface="+mn-lt"/>
                <a:ea typeface="+mn-ea"/>
                <a:cs typeface="+mn-cs"/>
              </a:rPr>
              <a:t>To measure policy-related economic uncertainty for Russia, we construct an index based on frequency counts of newspaper articles.</a:t>
            </a:r>
          </a:p>
          <a:p>
            <a:r>
              <a:rPr lang="en-US" sz="1200" b="0" i="0" kern="1200" dirty="0" smtClean="0">
                <a:solidFill>
                  <a:schemeClr val="tx1"/>
                </a:solidFill>
                <a:effectLst/>
                <a:latin typeface="+mn-lt"/>
                <a:ea typeface="+mn-ea"/>
                <a:cs typeface="+mn-cs"/>
              </a:rPr>
              <a:t>Our index method follows the same basic approach as we apply to American newspapers in constructing an </a:t>
            </a:r>
            <a:r>
              <a:rPr lang="en-US" sz="1200" b="0" i="0" u="sng" kern="1200" dirty="0" smtClean="0">
                <a:solidFill>
                  <a:schemeClr val="tx1"/>
                </a:solidFill>
                <a:effectLst/>
                <a:latin typeface="+mn-lt"/>
                <a:ea typeface="+mn-ea"/>
                <a:cs typeface="+mn-cs"/>
                <a:hlinkClick r:id="rId3"/>
              </a:rPr>
              <a:t>index of policy-related economic uncertainty for the United States</a:t>
            </a:r>
            <a:r>
              <a:rPr lang="en-US" sz="1200" b="0" i="0" kern="1200" dirty="0" smtClean="0">
                <a:solidFill>
                  <a:schemeClr val="tx1"/>
                </a:solidFill>
                <a:effectLst/>
                <a:latin typeface="+mn-lt"/>
                <a:ea typeface="+mn-ea"/>
                <a:cs typeface="+mn-cs"/>
              </a:rPr>
              <a:t>. For Russia, we use the newspaper </a:t>
            </a:r>
            <a:r>
              <a:rPr lang="en-US" sz="1200" b="0" i="0" kern="1200" dirty="0" err="1" smtClean="0">
                <a:solidFill>
                  <a:schemeClr val="tx1"/>
                </a:solidFill>
                <a:effectLst/>
                <a:latin typeface="+mn-lt"/>
                <a:ea typeface="+mn-ea"/>
                <a:cs typeface="+mn-cs"/>
              </a:rPr>
              <a:t>Kommersant</a:t>
            </a:r>
            <a:r>
              <a:rPr lang="en-US" sz="1200" b="0" i="0" kern="1200" dirty="0" smtClean="0">
                <a:solidFill>
                  <a:schemeClr val="tx1"/>
                </a:solidFill>
                <a:effectLst/>
                <a:latin typeface="+mn-lt"/>
                <a:ea typeface="+mn-ea"/>
                <a:cs typeface="+mn-cs"/>
              </a:rPr>
              <a:t>, a nationally distributed daily paper focused primarily on economics and politics. We may expand the index to include other Russian newspapers in the future.</a:t>
            </a:r>
          </a:p>
          <a:p>
            <a:r>
              <a:rPr lang="en-US" sz="1200" b="0" i="0" kern="1200" dirty="0" smtClean="0">
                <a:solidFill>
                  <a:schemeClr val="tx1"/>
                </a:solidFill>
                <a:effectLst/>
                <a:latin typeface="+mn-lt"/>
                <a:ea typeface="+mn-ea"/>
                <a:cs typeface="+mn-cs"/>
              </a:rPr>
              <a:t>As with our U.S. index, we count the number of newspaper articles containing the terms uncertain or uncertainty, economic or economy, and one or more policy terms. We scale this frequency count by the total number of articles in the same newspaper and month. Our policy terms include the Russian language equivalents of 'policy', 'tax', 'spending', 'regulation', 'central bank', 'law', terms relating to political institutions like the Duma, 'budget', and other terms. We interpolate to obtain the January 1997 and January 1999 index values, because the digital newspaper archive that we use covers few days in those two months. We normalize our Russian index of economic policy uncertainty to a mean value of 100 prior to 2012.</a:t>
            </a:r>
          </a:p>
          <a:p>
            <a:r>
              <a:rPr lang="en-US" sz="1200" b="0" i="0" kern="1200" dirty="0" smtClean="0">
                <a:solidFill>
                  <a:schemeClr val="tx1"/>
                </a:solidFill>
                <a:effectLst/>
                <a:latin typeface="+mn-lt"/>
                <a:ea typeface="+mn-ea"/>
                <a:cs typeface="+mn-cs"/>
              </a:rPr>
              <a:t>With each monthly update, data from the preceding two months may be revised slightly, as well. This is driven by the fact that some online newspapers do not immediately update their online archives with all articles, leading to slightly changing totals for the previous 1-2 months.</a:t>
            </a:r>
          </a:p>
          <a:p>
            <a:r>
              <a:rPr lang="en-US" sz="1200" b="0" i="0" kern="1200" dirty="0" smtClean="0">
                <a:solidFill>
                  <a:schemeClr val="tx1"/>
                </a:solidFill>
                <a:effectLst/>
                <a:latin typeface="+mn-lt"/>
                <a:ea typeface="+mn-ea"/>
                <a:cs typeface="+mn-cs"/>
              </a:rPr>
              <a:t>We also construct several indicators of newspaper attention to prominent episodes and concerns in recent Russian history. The slides above on "Recent Episodes in Russian History" report indicators for newspaper attention to "Ukraine", "Chechnya", "Credit Crunch", and "Russian Financial Crisis". To construct these indicators, we compute a monthly frequency count of newspaper articles about the topic in question and scale it by to the total number of newspaper articles in the same month. For instance, the 'Ukraine' indicators is based on scaled frequency count of articles mentioning 'Ukraine' or 'Ukrainian'.</a:t>
            </a:r>
          </a:p>
          <a:p>
            <a:r>
              <a:rPr lang="en-US" sz="1200" b="0" i="0" kern="1200" dirty="0" smtClean="0">
                <a:solidFill>
                  <a:schemeClr val="tx1"/>
                </a:solidFill>
                <a:effectLst/>
                <a:latin typeface="+mn-lt"/>
                <a:ea typeface="+mn-ea"/>
                <a:cs typeface="+mn-cs"/>
              </a:rPr>
              <a:t>We would like to thank Olga </a:t>
            </a:r>
            <a:r>
              <a:rPr lang="en-US" sz="1200" b="0" i="0" kern="1200" dirty="0" err="1" smtClean="0">
                <a:solidFill>
                  <a:schemeClr val="tx1"/>
                </a:solidFill>
                <a:effectLst/>
                <a:latin typeface="+mn-lt"/>
                <a:ea typeface="+mn-ea"/>
                <a:cs typeface="+mn-cs"/>
              </a:rPr>
              <a:t>Deriy</a:t>
            </a:r>
            <a:r>
              <a:rPr lang="en-US" sz="1200" b="0" i="0" kern="1200" dirty="0" smtClean="0">
                <a:solidFill>
                  <a:schemeClr val="tx1"/>
                </a:solidFill>
                <a:effectLst/>
                <a:latin typeface="+mn-lt"/>
                <a:ea typeface="+mn-ea"/>
                <a:cs typeface="+mn-cs"/>
              </a:rPr>
              <a:t> and Vladimir </a:t>
            </a:r>
            <a:r>
              <a:rPr lang="en-US" sz="1200" b="0" i="0" kern="1200" dirty="0" err="1" smtClean="0">
                <a:solidFill>
                  <a:schemeClr val="tx1"/>
                </a:solidFill>
                <a:effectLst/>
                <a:latin typeface="+mn-lt"/>
                <a:ea typeface="+mn-ea"/>
                <a:cs typeface="+mn-cs"/>
              </a:rPr>
              <a:t>Dashkeev</a:t>
            </a:r>
            <a:r>
              <a:rPr lang="en-US" sz="1200" b="0" i="0" kern="1200" dirty="0" smtClean="0">
                <a:solidFill>
                  <a:schemeClr val="tx1"/>
                </a:solidFill>
                <a:effectLst/>
                <a:latin typeface="+mn-lt"/>
                <a:ea typeface="+mn-ea"/>
                <a:cs typeface="+mn-cs"/>
              </a:rPr>
              <a:t> for their help in developing our Russian EPU index. Given the 'beta' nature of our Russian index, we welcome any comments or suggestions for how to improve the index.</a:t>
            </a:r>
          </a:p>
          <a:p>
            <a:endParaRPr lang="ru-RU" dirty="0"/>
          </a:p>
        </p:txBody>
      </p:sp>
      <p:sp>
        <p:nvSpPr>
          <p:cNvPr id="4" name="Номер слайда 3"/>
          <p:cNvSpPr>
            <a:spLocks noGrp="1"/>
          </p:cNvSpPr>
          <p:nvPr>
            <p:ph type="sldNum" sz="quarter" idx="10"/>
          </p:nvPr>
        </p:nvSpPr>
        <p:spPr/>
        <p:txBody>
          <a:bodyPr/>
          <a:lstStyle/>
          <a:p>
            <a:fld id="{65900C33-90AE-4963-9AD8-3B07939F57E9}" type="slidenum">
              <a:rPr lang="en-GB" smtClean="0"/>
              <a:t>4</a:t>
            </a:fld>
            <a:endParaRPr lang="en-GB"/>
          </a:p>
        </p:txBody>
      </p:sp>
    </p:spTree>
    <p:extLst>
      <p:ext uri="{BB962C8B-B14F-4D97-AF65-F5344CB8AC3E}">
        <p14:creationId xmlns:p14="http://schemas.microsoft.com/office/powerpoint/2010/main" val="297817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b="0" u="sng" dirty="0"/>
              <a:t>DIMENSION 2020 Trust score 2) </a:t>
            </a:r>
          </a:p>
          <a:p>
            <a:pPr defTabSz="913211">
              <a:defRPr/>
            </a:pPr>
            <a:r>
              <a:rPr lang="en-GB" b="0" u="sng" dirty="0"/>
              <a:t>OPTION 1</a:t>
            </a:r>
          </a:p>
          <a:p>
            <a:pPr lvl="0"/>
            <a:endParaRPr lang="en-GB" dirty="0"/>
          </a:p>
          <a:p>
            <a:pPr lvl="0"/>
            <a:r>
              <a:rPr lang="en-GB" dirty="0"/>
              <a:t>1. Consumers trust consumers – the highest trust scores are for friends and family, and review sites.</a:t>
            </a:r>
          </a:p>
          <a:p>
            <a:pPr lvl="0"/>
            <a:endParaRPr lang="en-GB" dirty="0"/>
          </a:p>
          <a:p>
            <a:pPr lvl="0"/>
            <a:r>
              <a:rPr lang="en-GB" dirty="0"/>
              <a:t>2. There’s a degree of cynicism about paid-media forms, like advertising, and the rise in the use of influencers and social media platforms</a:t>
            </a:r>
            <a:r>
              <a:rPr lang="en-GB" b="1" dirty="0"/>
              <a:t>.</a:t>
            </a:r>
            <a:endParaRPr lang="en-GB" dirty="0"/>
          </a:p>
          <a:p>
            <a:r>
              <a:rPr lang="en-GB" dirty="0"/>
              <a:t> (see Keith Weed quote)</a:t>
            </a:r>
          </a:p>
          <a:p>
            <a:endParaRPr lang="en-GB" dirty="0"/>
          </a:p>
          <a:p>
            <a:endParaRPr lang="en-GB" dirty="0"/>
          </a:p>
          <a:p>
            <a:r>
              <a:rPr lang="en-GB" dirty="0"/>
              <a:t>++++</a:t>
            </a:r>
          </a:p>
          <a:p>
            <a:r>
              <a:rPr lang="en-GB" u="sng" dirty="0"/>
              <a:t>About the trust score</a:t>
            </a:r>
          </a:p>
          <a:p>
            <a:r>
              <a:rPr lang="en-GB" dirty="0"/>
              <a:t>The trust score takes the proportion of consumers who say they access media forms for brand news and information, and sets that alongside the proportion who say they trust the media source for that purpose.  </a:t>
            </a:r>
          </a:p>
          <a:p>
            <a:r>
              <a:rPr lang="en-GB" dirty="0"/>
              <a:t>e.g. while 60% of connected consumers claim to speak to friends and family to source brand news and information, the percentage saying they trust this means of sourcing brand news and information is actually 56% – leading to a trust score of 93.</a:t>
            </a:r>
          </a:p>
          <a:p>
            <a:endParaRPr lang="en-GB" dirty="0"/>
          </a:p>
        </p:txBody>
      </p:sp>
      <p:sp>
        <p:nvSpPr>
          <p:cNvPr id="4" name="Slide Number Placeholder 3"/>
          <p:cNvSpPr>
            <a:spLocks noGrp="1"/>
          </p:cNvSpPr>
          <p:nvPr>
            <p:ph type="sldNum" sz="quarter" idx="5"/>
          </p:nvPr>
        </p:nvSpPr>
        <p:spPr/>
        <p:txBody>
          <a:bodyPr/>
          <a:lstStyle/>
          <a:p>
            <a:pPr defTabSz="913211">
              <a:defRPr/>
            </a:pPr>
            <a:fld id="{65900C33-90AE-4963-9AD8-3B07939F57E9}" type="slidenum">
              <a:rPr lang="en-GB">
                <a:solidFill>
                  <a:prstClr val="black"/>
                </a:solidFill>
                <a:latin typeface="Calibri"/>
              </a:rPr>
              <a:pPr defTabSz="913211">
                <a:defRPr/>
              </a:pPr>
              <a:t>8</a:t>
            </a:fld>
            <a:endParaRPr lang="en-GB">
              <a:solidFill>
                <a:prstClr val="black"/>
              </a:solidFill>
              <a:latin typeface="Calibri"/>
            </a:endParaRPr>
          </a:p>
        </p:txBody>
      </p:sp>
    </p:spTree>
    <p:extLst>
      <p:ext uri="{BB962C8B-B14F-4D97-AF65-F5344CB8AC3E}">
        <p14:creationId xmlns:p14="http://schemas.microsoft.com/office/powerpoint/2010/main" val="1381709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5900C33-90AE-4963-9AD8-3B07939F57E9}" type="slidenum">
              <a:rPr lang="en-GB" smtClean="0"/>
              <a:t>10</a:t>
            </a:fld>
            <a:endParaRPr lang="en-GB" dirty="0"/>
          </a:p>
        </p:txBody>
      </p:sp>
    </p:spTree>
    <p:extLst>
      <p:ext uri="{BB962C8B-B14F-4D97-AF65-F5344CB8AC3E}">
        <p14:creationId xmlns:p14="http://schemas.microsoft.com/office/powerpoint/2010/main" val="4090736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xmlns=""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dirty="0"/>
              <a:t>Click to add text</a:t>
            </a:r>
          </a:p>
        </p:txBody>
      </p:sp>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20853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418301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166183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401638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7884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05574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425416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88008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325029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ru-RU"/>
              <a:t>Вставка рисунка</a:t>
            </a:r>
            <a:endParaRPr lang="en-GB"/>
          </a:p>
        </p:txBody>
      </p:sp>
    </p:spTree>
    <p:extLst>
      <p:ext uri="{BB962C8B-B14F-4D97-AF65-F5344CB8AC3E}">
        <p14:creationId xmlns:p14="http://schemas.microsoft.com/office/powerpoint/2010/main" val="37645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xmlns=""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ru-RU"/>
              <a:t>Вставка рисунка</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dirty="0"/>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29033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dirty="0"/>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ru-RU"/>
              <a:t>Вставка рисунка</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dirty="0"/>
              <a:t>Click to add title</a:t>
            </a:r>
            <a:endParaRPr lang="en-GB" dirty="0"/>
          </a:p>
        </p:txBody>
      </p:sp>
    </p:spTree>
    <p:extLst>
      <p:ext uri="{BB962C8B-B14F-4D97-AF65-F5344CB8AC3E}">
        <p14:creationId xmlns:p14="http://schemas.microsoft.com/office/powerpoint/2010/main" val="9255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150637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317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48939720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0106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1 x content + heading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87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a:xfrm>
            <a:off x="359999" y="430718"/>
            <a:ext cx="11466875" cy="40320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a:xfrm>
            <a:off x="10856913" y="6390000"/>
            <a:ext cx="969962" cy="19685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a:xfrm>
            <a:off x="3272400" y="6390000"/>
            <a:ext cx="7495200" cy="19800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8213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2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168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8717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3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9847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xmlns="" r:embed="rId4"/>
              </a:ext>
            </a:extLst>
          </a:blip>
          <a:stretch>
            <a:fillRect/>
          </a:stretch>
        </p:blipFill>
        <p:spPr>
          <a:xfrm>
            <a:off x="360000" y="558000"/>
            <a:ext cx="1940914" cy="367200"/>
          </a:xfrm>
          <a:prstGeom prst="rect">
            <a:avLst/>
          </a:prstGeom>
          <a:ln w="12700">
            <a:noFill/>
          </a:ln>
          <a:extLst>
            <a:ext uri="{91240B29-F687-4F45-9708-019B960494DF}">
              <a14:hiddenLine xmlns:a14="http://schemas.microsoft.com/office/drawing/2010/main" w="0">
                <a:solidFill>
                  <a:srgbClr val="FFFFFF"/>
                </a:solidFill>
              </a14:hiddenLine>
            </a:ext>
          </a:extLst>
        </p:spPr>
      </p:pic>
      <p:sp>
        <p:nvSpPr>
          <p:cNvPr id="2" name="Title 1"/>
          <p:cNvSpPr>
            <a:spLocks noGrp="1"/>
          </p:cNvSpPr>
          <p:nvPr>
            <p:ph type="ctrTitle" hasCustomPrompt="1"/>
          </p:nvPr>
        </p:nvSpPr>
        <p:spPr>
          <a:xfrm>
            <a:off x="360000" y="1490400"/>
            <a:ext cx="3520800" cy="197640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noAutofit/>
          </a:bodyPr>
          <a:lstStyle>
            <a:lvl1pPr algn="l">
              <a:defRPr sz="3000" b="0">
                <a:solidFill>
                  <a:srgbClr val="FFFFFF"/>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b"/>
          <a:lstStyle>
            <a:lvl1pPr>
              <a:spcBef>
                <a:spcPts val="600"/>
              </a:spcBef>
              <a:defRPr sz="1200">
                <a:solidFill>
                  <a:srgbClr val="FFFFFF"/>
                </a:solidFill>
              </a:defRPr>
            </a:lvl1pPr>
          </a:lstStyle>
          <a:p>
            <a:pPr lvl="0"/>
            <a:r>
              <a:rPr lang="en-GB" dirty="0"/>
              <a:t>Click to add text</a:t>
            </a:r>
          </a:p>
        </p:txBody>
      </p:sp>
    </p:spTree>
    <p:extLst>
      <p:ext uri="{BB962C8B-B14F-4D97-AF65-F5344CB8AC3E}">
        <p14:creationId xmlns:p14="http://schemas.microsoft.com/office/powerpoint/2010/main" val="371051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688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4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558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5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308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5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6874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6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29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08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88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51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6474"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5982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6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295"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29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080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08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885"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88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51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51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6474"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6474"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208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0950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41336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shboard expo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FF685-0455-410C-BAD6-9C18A6B827C5}"/>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42994E6-33EF-41B4-9B8F-14CDAEC3A969}"/>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68E51B97-D115-41B0-A593-DB194CD06371}"/>
              </a:ext>
            </a:extLst>
          </p:cNvPr>
          <p:cNvSpPr>
            <a:spLocks noGrp="1"/>
          </p:cNvSpPr>
          <p:nvPr>
            <p:ph sz="quarter" idx="12" hasCustomPrompt="1"/>
          </p:nvPr>
        </p:nvSpPr>
        <p:spPr>
          <a:xfrm>
            <a:off x="360000" y="432000"/>
            <a:ext cx="9536400" cy="5281200"/>
          </a:xfrm>
        </p:spPr>
        <p:txBody>
          <a:bodyPr/>
          <a:lstStyle>
            <a:lvl1pPr>
              <a:defRPr/>
            </a:lvl1pPr>
          </a:lstStyle>
          <a:p>
            <a:pPr lvl="0"/>
            <a:r>
              <a:rPr lang="en-US" dirty="0"/>
              <a:t>Click to add content</a:t>
            </a:r>
          </a:p>
        </p:txBody>
      </p:sp>
      <p:sp>
        <p:nvSpPr>
          <p:cNvPr id="8" name="Text Placeholder 7">
            <a:extLst>
              <a:ext uri="{FF2B5EF4-FFF2-40B4-BE49-F238E27FC236}">
                <a16:creationId xmlns:a16="http://schemas.microsoft.com/office/drawing/2014/main" id="{8956DFF0-F399-4C7B-9862-88E481176C81}"/>
              </a:ext>
            </a:extLst>
          </p:cNvPr>
          <p:cNvSpPr>
            <a:spLocks noGrp="1"/>
          </p:cNvSpPr>
          <p:nvPr>
            <p:ph type="body" sz="quarter" idx="13" hasCustomPrompt="1"/>
          </p:nvPr>
        </p:nvSpPr>
        <p:spPr>
          <a:xfrm>
            <a:off x="10062000" y="432000"/>
            <a:ext cx="1764000" cy="52812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6704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Заголовок">
    <p:spTree>
      <p:nvGrpSpPr>
        <p:cNvPr id="1" name=""/>
        <p:cNvGrpSpPr/>
        <p:nvPr/>
      </p:nvGrpSpPr>
      <p:grpSpPr>
        <a:xfrm>
          <a:off x="0" y="0"/>
          <a:ext cx="0" cy="0"/>
          <a:chOff x="0" y="0"/>
          <a:chExt cx="0" cy="0"/>
        </a:xfrm>
      </p:grpSpPr>
      <p:sp>
        <p:nvSpPr>
          <p:cNvPr id="11" name="Автор и дата"/>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Автор и дата</a:t>
            </a:r>
          </a:p>
        </p:txBody>
      </p:sp>
      <p:sp>
        <p:nvSpPr>
          <p:cNvPr id="12" name="Заголовок презентации"/>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Заголовок презентации</a:t>
            </a:r>
          </a:p>
        </p:txBody>
      </p:sp>
      <p:sp>
        <p:nvSpPr>
          <p:cNvPr id="13" name="Уровень текста 1…"/>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Подзаголовок презентации</a:t>
            </a:r>
          </a:p>
          <a:p>
            <a:pPr lvl="1"/>
            <a:endParaRPr/>
          </a:p>
          <a:p>
            <a:pPr lvl="2"/>
            <a:endParaRPr/>
          </a:p>
          <a:p>
            <a:pPr lvl="3"/>
            <a:endParaRPr/>
          </a:p>
          <a:p>
            <a:pPr lvl="4"/>
            <a:endParaRPr/>
          </a:p>
        </p:txBody>
      </p:sp>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6852984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ru-RU"/>
              <a:t>Вставка рисунка</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dirty="0"/>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xmlns=""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48071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Заголовок и фото">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577850" y="-647700"/>
            <a:ext cx="13373100" cy="8009467"/>
          </a:xfrm>
          <a:prstGeom prst="rect">
            <a:avLst/>
          </a:prstGeom>
        </p:spPr>
        <p:txBody>
          <a:bodyPr lIns="91439" tIns="45719" rIns="91439" bIns="45719">
            <a:noAutofit/>
          </a:bodyPr>
          <a:lstStyle/>
          <a:p>
            <a:endParaRPr/>
          </a:p>
        </p:txBody>
      </p:sp>
      <p:sp>
        <p:nvSpPr>
          <p:cNvPr id="22" name="Заголовок презентации"/>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Заголовок презентации</a:t>
            </a:r>
          </a:p>
        </p:txBody>
      </p:sp>
      <p:sp>
        <p:nvSpPr>
          <p:cNvPr id="23" name="Автор и дата"/>
          <p:cNvSpPr txBox="1">
            <a:spLocks noGrp="1"/>
          </p:cNvSpPr>
          <p:nvPr>
            <p:ph type="body" sz="quarter" idx="22" hasCustomPrompt="1"/>
          </p:nvPr>
        </p:nvSpPr>
        <p:spPr>
          <a:xfrm>
            <a:off x="603845" y="553069"/>
            <a:ext cx="10984311"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Автор и дата</a:t>
            </a:r>
          </a:p>
        </p:txBody>
      </p:sp>
      <p:sp>
        <p:nvSpPr>
          <p:cNvPr id="24" name="Уровень текста 1…"/>
          <p:cNvSpPr txBox="1">
            <a:spLocks noGrp="1"/>
          </p:cNvSpPr>
          <p:nvPr>
            <p:ph type="body" sz="quarter" idx="1" hasCustomPrompt="1"/>
          </p:nvPr>
        </p:nvSpPr>
        <p:spPr>
          <a:xfrm>
            <a:off x="603250" y="5804955"/>
            <a:ext cx="10985500" cy="558476"/>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Подзаголовок презентации</a:t>
            </a:r>
          </a:p>
          <a:p>
            <a:pPr lvl="1"/>
            <a:endParaRPr/>
          </a:p>
          <a:p>
            <a:pPr lvl="2"/>
            <a:endParaRPr/>
          </a:p>
          <a:p>
            <a:pPr lvl="3"/>
            <a:endParaRPr/>
          </a:p>
          <a:p>
            <a:pPr lvl="4"/>
            <a:endParaRP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46576299"/>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Заголовок и фото (вариант)">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5486400" y="-101600"/>
            <a:ext cx="6072419" cy="7067550"/>
          </a:xfrm>
          <a:prstGeom prst="rect">
            <a:avLst/>
          </a:prstGeom>
        </p:spPr>
        <p:txBody>
          <a:bodyPr lIns="91439" tIns="45719" rIns="91439" bIns="45719">
            <a:noAutofit/>
          </a:bodyPr>
          <a:lstStyle/>
          <a:p>
            <a:endParaRPr/>
          </a:p>
        </p:txBody>
      </p:sp>
      <p:sp>
        <p:nvSpPr>
          <p:cNvPr id="33" name="Заголовок слайда"/>
          <p:cNvSpPr txBox="1">
            <a:spLocks noGrp="1"/>
          </p:cNvSpPr>
          <p:nvPr>
            <p:ph type="title" hasCustomPrompt="1"/>
          </p:nvPr>
        </p:nvSpPr>
        <p:spPr>
          <a:xfrm>
            <a:off x="603250" y="635000"/>
            <a:ext cx="4889500" cy="2941137"/>
          </a:xfrm>
          <a:prstGeom prst="rect">
            <a:avLst/>
          </a:prstGeom>
        </p:spPr>
        <p:txBody>
          <a:bodyPr anchor="b"/>
          <a:lstStyle/>
          <a:p>
            <a:r>
              <a:t>Заголовок слайда</a:t>
            </a:r>
          </a:p>
        </p:txBody>
      </p:sp>
      <p:sp>
        <p:nvSpPr>
          <p:cNvPr id="34" name="Уровень текста 1…"/>
          <p:cNvSpPr txBox="1">
            <a:spLocks noGrp="1"/>
          </p:cNvSpPr>
          <p:nvPr>
            <p:ph type="body" sz="quarter" idx="1" hasCustomPrompt="1"/>
          </p:nvPr>
        </p:nvSpPr>
        <p:spPr>
          <a:xfrm>
            <a:off x="603250" y="3530288"/>
            <a:ext cx="4889500" cy="2692712"/>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Подзаголовок слайда</a:t>
            </a:r>
          </a:p>
          <a:p>
            <a:pPr lvl="1"/>
            <a:endParaRPr/>
          </a:p>
          <a:p>
            <a:pPr lvl="2"/>
            <a:endParaRPr/>
          </a:p>
          <a:p>
            <a:pPr lvl="3"/>
            <a:endParaRPr/>
          </a:p>
          <a:p>
            <a:pPr lvl="4"/>
            <a:endParaRPr/>
          </a:p>
        </p:txBody>
      </p:sp>
      <p:sp>
        <p:nvSpPr>
          <p:cNvPr id="35" name="Номер слайда"/>
          <p:cNvSpPr txBox="1">
            <a:spLocks noGrp="1"/>
          </p:cNvSpPr>
          <p:nvPr>
            <p:ph type="sldNum" sz="quarter" idx="2"/>
          </p:nvPr>
        </p:nvSpPr>
        <p:spPr>
          <a:xfrm>
            <a:off x="6000750" y="6488825"/>
            <a:ext cx="24365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11535114"/>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42" name="Заголовок слайда"/>
          <p:cNvSpPr txBox="1">
            <a:spLocks noGrp="1"/>
          </p:cNvSpPr>
          <p:nvPr>
            <p:ph type="title" hasCustomPrompt="1"/>
          </p:nvPr>
        </p:nvSpPr>
        <p:spPr>
          <a:prstGeom prst="rect">
            <a:avLst/>
          </a:prstGeom>
        </p:spPr>
        <p:txBody>
          <a:bodyPr/>
          <a:lstStyle/>
          <a:p>
            <a:r>
              <a:t>Заголовок слайда</a:t>
            </a:r>
          </a:p>
        </p:txBody>
      </p:sp>
      <p:sp>
        <p:nvSpPr>
          <p:cNvPr id="43" name="Подзаголовок слайда"/>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Подзаголовок слайда</a:t>
            </a:r>
          </a:p>
        </p:txBody>
      </p:sp>
      <p:sp>
        <p:nvSpPr>
          <p:cNvPr id="44" name="Уровень текста 1…"/>
          <p:cNvSpPr txBox="1">
            <a:spLocks noGrp="1"/>
          </p:cNvSpPr>
          <p:nvPr>
            <p:ph type="body" idx="1" hasCustomPrompt="1"/>
          </p:nvPr>
        </p:nvSpPr>
        <p:spPr>
          <a:prstGeom prst="rect">
            <a:avLst/>
          </a:prstGeom>
        </p:spPr>
        <p:txBody>
          <a:bodyPr/>
          <a:lstStyle/>
          <a:p>
            <a:r>
              <a:t>Текст пункта на слайде</a:t>
            </a:r>
          </a:p>
          <a:p>
            <a:pPr lvl="1"/>
            <a:endParaRPr/>
          </a:p>
          <a:p>
            <a:pPr lvl="2"/>
            <a:endParaRPr/>
          </a:p>
          <a:p>
            <a:pPr lvl="3"/>
            <a:endParaRPr/>
          </a:p>
          <a:p>
            <a:pPr lvl="4"/>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77011932"/>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Пункты">
    <p:spTree>
      <p:nvGrpSpPr>
        <p:cNvPr id="1" name=""/>
        <p:cNvGrpSpPr/>
        <p:nvPr/>
      </p:nvGrpSpPr>
      <p:grpSpPr>
        <a:xfrm>
          <a:off x="0" y="0"/>
          <a:ext cx="0" cy="0"/>
          <a:chOff x="0" y="0"/>
          <a:chExt cx="0" cy="0"/>
        </a:xfrm>
      </p:grpSpPr>
      <p:sp>
        <p:nvSpPr>
          <p:cNvPr id="52" name="Уровень текста 1…"/>
          <p:cNvSpPr txBox="1">
            <a:spLocks noGrp="1"/>
          </p:cNvSpPr>
          <p:nvPr>
            <p:ph type="body" idx="1" hasCustomPrompt="1"/>
          </p:nvPr>
        </p:nvSpPr>
        <p:spPr>
          <a:prstGeom prst="rect">
            <a:avLst/>
          </a:prstGeom>
        </p:spPr>
        <p:txBody>
          <a:bodyPr numCol="2" spcCol="1098550"/>
          <a:lstStyle/>
          <a:p>
            <a:r>
              <a:t>Текст пункта на слайде</a:t>
            </a:r>
          </a:p>
          <a:p>
            <a:pPr lvl="1"/>
            <a:endParaRPr/>
          </a:p>
          <a:p>
            <a:pPr lvl="2"/>
            <a:endParaRPr/>
          </a:p>
          <a:p>
            <a:pPr lvl="3"/>
            <a:endParaRPr/>
          </a:p>
          <a:p>
            <a:pPr lvl="4"/>
            <a:endParaRPr/>
          </a:p>
        </p:txBody>
      </p:sp>
      <p:sp>
        <p:nvSpPr>
          <p:cNvPr id="5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1560979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Заголовок, пункты и фото">
    <p:spTree>
      <p:nvGrpSpPr>
        <p:cNvPr id="1" name=""/>
        <p:cNvGrpSpPr/>
        <p:nvPr/>
      </p:nvGrpSpPr>
      <p:grpSpPr>
        <a:xfrm>
          <a:off x="0" y="0"/>
          <a:ext cx="0" cy="0"/>
          <a:chOff x="0" y="0"/>
          <a:chExt cx="0" cy="0"/>
        </a:xfrm>
      </p:grpSpPr>
      <p:sp>
        <p:nvSpPr>
          <p:cNvPr id="60" name="Подзаголовок слайда"/>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Подзаголовок слайда</a:t>
            </a:r>
          </a:p>
        </p:txBody>
      </p:sp>
      <p:sp>
        <p:nvSpPr>
          <p:cNvPr id="61" name="Уровень текста 1…"/>
          <p:cNvSpPr txBox="1">
            <a:spLocks noGrp="1"/>
          </p:cNvSpPr>
          <p:nvPr>
            <p:ph type="body" sz="half" idx="1" hasCustomPrompt="1"/>
          </p:nvPr>
        </p:nvSpPr>
        <p:spPr>
          <a:xfrm>
            <a:off x="603250" y="2124252"/>
            <a:ext cx="4889500" cy="4128315"/>
          </a:xfrm>
          <a:prstGeom prst="rect">
            <a:avLst/>
          </a:prstGeom>
        </p:spPr>
        <p:txBody>
          <a:bodyPr/>
          <a:lstStyle/>
          <a:p>
            <a:r>
              <a:t>Текст пункта на слайде</a:t>
            </a:r>
          </a:p>
          <a:p>
            <a:pPr lvl="1"/>
            <a:endParaRPr/>
          </a:p>
          <a:p>
            <a:pPr lvl="2"/>
            <a:endParaRPr/>
          </a:p>
          <a:p>
            <a:pPr lvl="3"/>
            <a:endParaRPr/>
          </a:p>
          <a:p>
            <a:pPr lvl="4"/>
            <a:endParaRPr/>
          </a:p>
        </p:txBody>
      </p:sp>
      <p:sp>
        <p:nvSpPr>
          <p:cNvPr id="62" name="660384004_1290x1720.jpg"/>
          <p:cNvSpPr>
            <a:spLocks noGrp="1"/>
          </p:cNvSpPr>
          <p:nvPr>
            <p:ph type="pic" idx="22"/>
          </p:nvPr>
        </p:nvSpPr>
        <p:spPr>
          <a:xfrm>
            <a:off x="6096000" y="-203633"/>
            <a:ext cx="5458437" cy="7277916"/>
          </a:xfrm>
          <a:prstGeom prst="rect">
            <a:avLst/>
          </a:prstGeom>
        </p:spPr>
        <p:txBody>
          <a:bodyPr lIns="91439" tIns="45719" rIns="91439" bIns="45719">
            <a:noAutofit/>
          </a:bodyPr>
          <a:lstStyle/>
          <a:p>
            <a:endParaRPr/>
          </a:p>
        </p:txBody>
      </p:sp>
      <p:sp>
        <p:nvSpPr>
          <p:cNvPr id="63" name="Заголовок слайда"/>
          <p:cNvSpPr txBox="1">
            <a:spLocks noGrp="1"/>
          </p:cNvSpPr>
          <p:nvPr>
            <p:ph type="title" hasCustomPrompt="1"/>
          </p:nvPr>
        </p:nvSpPr>
        <p:spPr>
          <a:xfrm>
            <a:off x="603250" y="539750"/>
            <a:ext cx="4889500" cy="717550"/>
          </a:xfrm>
          <a:prstGeom prst="rect">
            <a:avLst/>
          </a:prstGeom>
        </p:spPr>
        <p:txBody>
          <a:bodyPr/>
          <a:lstStyle/>
          <a:p>
            <a:r>
              <a:t>Заголовок слайда</a:t>
            </a:r>
          </a:p>
        </p:txBody>
      </p:sp>
      <p:sp>
        <p:nvSpPr>
          <p:cNvPr id="6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55868163"/>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Раздел">
    <p:spTree>
      <p:nvGrpSpPr>
        <p:cNvPr id="1" name=""/>
        <p:cNvGrpSpPr/>
        <p:nvPr/>
      </p:nvGrpSpPr>
      <p:grpSpPr>
        <a:xfrm>
          <a:off x="0" y="0"/>
          <a:ext cx="0" cy="0"/>
          <a:chOff x="0" y="0"/>
          <a:chExt cx="0" cy="0"/>
        </a:xfrm>
      </p:grpSpPr>
      <p:sp>
        <p:nvSpPr>
          <p:cNvPr id="71" name="Заголовок раздела"/>
          <p:cNvSpPr txBox="1">
            <a:spLocks noGrp="1"/>
          </p:cNvSpPr>
          <p:nvPr>
            <p:ph type="title" hasCustomPrompt="1"/>
          </p:nvPr>
        </p:nvSpPr>
        <p:spPr>
          <a:xfrm>
            <a:off x="603248" y="2266950"/>
            <a:ext cx="10985502"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Заголовок раздела</a:t>
            </a:r>
          </a:p>
        </p:txBody>
      </p:sp>
      <p:sp>
        <p:nvSpPr>
          <p:cNvPr id="72" name="Номер слайда"/>
          <p:cNvSpPr txBox="1">
            <a:spLocks noGrp="1"/>
          </p:cNvSpPr>
          <p:nvPr>
            <p:ph type="sldNum" sz="quarter" idx="2"/>
          </p:nvPr>
        </p:nvSpPr>
        <p:spPr>
          <a:xfrm>
            <a:off x="6000750" y="6488825"/>
            <a:ext cx="24365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61165340"/>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Только заголовок">
    <p:spTree>
      <p:nvGrpSpPr>
        <p:cNvPr id="1" name=""/>
        <p:cNvGrpSpPr/>
        <p:nvPr/>
      </p:nvGrpSpPr>
      <p:grpSpPr>
        <a:xfrm>
          <a:off x="0" y="0"/>
          <a:ext cx="0" cy="0"/>
          <a:chOff x="0" y="0"/>
          <a:chExt cx="0" cy="0"/>
        </a:xfrm>
      </p:grpSpPr>
      <p:sp>
        <p:nvSpPr>
          <p:cNvPr id="79" name="Заголовок слайда"/>
          <p:cNvSpPr txBox="1">
            <a:spLocks noGrp="1"/>
          </p:cNvSpPr>
          <p:nvPr>
            <p:ph type="title" hasCustomPrompt="1"/>
          </p:nvPr>
        </p:nvSpPr>
        <p:spPr>
          <a:xfrm>
            <a:off x="603250" y="539750"/>
            <a:ext cx="10985500" cy="717475"/>
          </a:xfrm>
          <a:prstGeom prst="rect">
            <a:avLst/>
          </a:prstGeom>
        </p:spPr>
        <p:txBody>
          <a:bodyPr/>
          <a:lstStyle/>
          <a:p>
            <a:r>
              <a:t>Заголовок слайда</a:t>
            </a:r>
          </a:p>
        </p:txBody>
      </p:sp>
      <p:sp>
        <p:nvSpPr>
          <p:cNvPr id="80" name="Подзаголовок слайда"/>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Подзаголовок слайда</a:t>
            </a:r>
          </a:p>
        </p:txBody>
      </p:sp>
      <p:sp>
        <p:nvSpPr>
          <p:cNvPr id="8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07533640"/>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Повестка дня">
    <p:spTree>
      <p:nvGrpSpPr>
        <p:cNvPr id="1" name=""/>
        <p:cNvGrpSpPr/>
        <p:nvPr/>
      </p:nvGrpSpPr>
      <p:grpSpPr>
        <a:xfrm>
          <a:off x="0" y="0"/>
          <a:ext cx="0" cy="0"/>
          <a:chOff x="0" y="0"/>
          <a:chExt cx="0" cy="0"/>
        </a:xfrm>
      </p:grpSpPr>
      <p:sp>
        <p:nvSpPr>
          <p:cNvPr id="88" name="Заголовок повестки дня"/>
          <p:cNvSpPr txBox="1">
            <a:spLocks noGrp="1"/>
          </p:cNvSpPr>
          <p:nvPr>
            <p:ph type="title" hasCustomPrompt="1"/>
          </p:nvPr>
        </p:nvSpPr>
        <p:spPr>
          <a:xfrm>
            <a:off x="603250" y="539750"/>
            <a:ext cx="10985500" cy="717550"/>
          </a:xfrm>
          <a:prstGeom prst="rect">
            <a:avLst/>
          </a:prstGeom>
        </p:spPr>
        <p:txBody>
          <a:bodyPr/>
          <a:lstStyle/>
          <a:p>
            <a:r>
              <a:t>Заголовок повестки дня</a:t>
            </a:r>
          </a:p>
        </p:txBody>
      </p:sp>
      <p:sp>
        <p:nvSpPr>
          <p:cNvPr id="89" name="Подзаголовок повестки дня"/>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Подзаголовок повестки дня</a:t>
            </a:r>
          </a:p>
        </p:txBody>
      </p:sp>
      <p:sp>
        <p:nvSpPr>
          <p:cNvPr id="90" name="Уровень текста 1…"/>
          <p:cNvSpPr txBox="1">
            <a:spLocks noGrp="1"/>
          </p:cNvSpPr>
          <p:nvPr>
            <p:ph type="body" idx="1" hasCustomPrompt="1"/>
          </p:nvPr>
        </p:nvSpPr>
        <p:spPr>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r>
              <a:t>Темы повестки дня</a:t>
            </a:r>
          </a:p>
          <a:p>
            <a:pPr lvl="1"/>
            <a:endParaRPr/>
          </a:p>
          <a:p>
            <a:pPr lvl="2"/>
            <a:endParaRPr/>
          </a:p>
          <a:p>
            <a:pPr lvl="3"/>
            <a:endParaRPr/>
          </a:p>
          <a:p>
            <a:pPr lvl="4"/>
            <a:endParaRPr/>
          </a:p>
        </p:txBody>
      </p:sp>
      <p:sp>
        <p:nvSpPr>
          <p:cNvPr id="9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05912421"/>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Информационное сообщение">
    <p:spTree>
      <p:nvGrpSpPr>
        <p:cNvPr id="1" name=""/>
        <p:cNvGrpSpPr/>
        <p:nvPr/>
      </p:nvGrpSpPr>
      <p:grpSpPr>
        <a:xfrm>
          <a:off x="0" y="0"/>
          <a:ext cx="0" cy="0"/>
          <a:chOff x="0" y="0"/>
          <a:chExt cx="0" cy="0"/>
        </a:xfrm>
      </p:grpSpPr>
      <p:sp>
        <p:nvSpPr>
          <p:cNvPr id="98" name="Уровень текста 1…"/>
          <p:cNvSpPr txBox="1">
            <a:spLocks noGrp="1"/>
          </p:cNvSpPr>
          <p:nvPr>
            <p:ph type="body" sz="half" idx="1" hasCustomPrompt="1"/>
          </p:nvPr>
        </p:nvSpPr>
        <p:spPr>
          <a:xfrm>
            <a:off x="603250" y="2460422"/>
            <a:ext cx="10985500" cy="1937157"/>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60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20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80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40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Информационное сообщение</a:t>
            </a:r>
          </a:p>
          <a:p>
            <a:pPr lvl="1"/>
            <a:endParaRPr/>
          </a:p>
          <a:p>
            <a:pPr lvl="2"/>
            <a:endParaRPr/>
          </a:p>
          <a:p>
            <a:pPr lvl="3"/>
            <a:endParaRPr/>
          </a:p>
          <a:p>
            <a:pPr lvl="4"/>
            <a:endParaRPr/>
          </a:p>
        </p:txBody>
      </p:sp>
      <p:sp>
        <p:nvSpPr>
          <p:cNvPr id="9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7801121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Важный факт">
    <p:spTree>
      <p:nvGrpSpPr>
        <p:cNvPr id="1" name=""/>
        <p:cNvGrpSpPr/>
        <p:nvPr/>
      </p:nvGrpSpPr>
      <p:grpSpPr>
        <a:xfrm>
          <a:off x="0" y="0"/>
          <a:ext cx="0" cy="0"/>
          <a:chOff x="0" y="0"/>
          <a:chExt cx="0" cy="0"/>
        </a:xfrm>
      </p:grpSpPr>
      <p:sp>
        <p:nvSpPr>
          <p:cNvPr id="106" name="Уровень текста 1…"/>
          <p:cNvSpPr txBox="1">
            <a:spLocks noGrp="1"/>
          </p:cNvSpPr>
          <p:nvPr>
            <p:ph type="body" idx="1" hasCustomPrompt="1"/>
          </p:nvPr>
        </p:nvSpPr>
        <p:spPr>
          <a:xfrm>
            <a:off x="603250" y="537964"/>
            <a:ext cx="10985500" cy="3620792"/>
          </a:xfrm>
          <a:prstGeom prst="rect">
            <a:avLst/>
          </a:prstGeom>
        </p:spPr>
        <p:txBody>
          <a:bodyPr anchor="b"/>
          <a:lstStyle>
            <a:lvl1pPr marL="0" indent="0" algn="ctr">
              <a:lnSpc>
                <a:spcPct val="80000"/>
              </a:lnSpc>
              <a:spcBef>
                <a:spcPts val="0"/>
              </a:spcBef>
              <a:buSzTx/>
              <a:buNone/>
              <a:defRPr sz="12500" b="1" spc="-125"/>
            </a:lvl1pPr>
            <a:lvl2pPr marL="0" indent="228600" algn="ctr">
              <a:lnSpc>
                <a:spcPct val="80000"/>
              </a:lnSpc>
              <a:spcBef>
                <a:spcPts val="0"/>
              </a:spcBef>
              <a:buSzTx/>
              <a:buNone/>
              <a:defRPr sz="12500" b="1" spc="-125"/>
            </a:lvl2pPr>
            <a:lvl3pPr marL="0" indent="457200" algn="ctr">
              <a:lnSpc>
                <a:spcPct val="80000"/>
              </a:lnSpc>
              <a:spcBef>
                <a:spcPts val="0"/>
              </a:spcBef>
              <a:buSzTx/>
              <a:buNone/>
              <a:defRPr sz="12500" b="1" spc="-125"/>
            </a:lvl3pPr>
            <a:lvl4pPr marL="0" indent="685800" algn="ctr">
              <a:lnSpc>
                <a:spcPct val="80000"/>
              </a:lnSpc>
              <a:spcBef>
                <a:spcPts val="0"/>
              </a:spcBef>
              <a:buSzTx/>
              <a:buNone/>
              <a:defRPr sz="12500" b="1" spc="-125"/>
            </a:lvl4pPr>
            <a:lvl5pPr marL="0" indent="914400" algn="ctr">
              <a:lnSpc>
                <a:spcPct val="80000"/>
              </a:lnSpc>
              <a:spcBef>
                <a:spcPts val="0"/>
              </a:spcBef>
              <a:buSzTx/>
              <a:buNone/>
              <a:defRPr sz="12500" b="1" spc="-125"/>
            </a:lvl5pPr>
          </a:lstStyle>
          <a:p>
            <a:r>
              <a:t>100 %</a:t>
            </a:r>
          </a:p>
          <a:p>
            <a:pPr lvl="1"/>
            <a:endParaRPr/>
          </a:p>
          <a:p>
            <a:pPr lvl="2"/>
            <a:endParaRPr/>
          </a:p>
          <a:p>
            <a:pPr lvl="3"/>
            <a:endParaRPr/>
          </a:p>
          <a:p>
            <a:pPr lvl="4"/>
            <a:endParaRPr/>
          </a:p>
        </p:txBody>
      </p:sp>
      <p:sp>
        <p:nvSpPr>
          <p:cNvPr id="107" name="Информация о факте"/>
          <p:cNvSpPr txBox="1">
            <a:spLocks noGrp="1"/>
          </p:cNvSpPr>
          <p:nvPr>
            <p:ph type="body" sz="quarter" idx="21" hasCustomPrompt="1"/>
          </p:nvPr>
        </p:nvSpPr>
        <p:spPr>
          <a:xfrm>
            <a:off x="603250" y="4131090"/>
            <a:ext cx="10985500" cy="467390"/>
          </a:xfrm>
          <a:prstGeom prst="rect">
            <a:avLst/>
          </a:prstGeom>
        </p:spPr>
        <p:txBody>
          <a:bodyPr lIns="45719" tIns="45719" rIns="45719" bIns="45719"/>
          <a:lstStyle>
            <a:lvl1pPr marL="0" indent="0" algn="ctr" defTabSz="412750">
              <a:lnSpc>
                <a:spcPct val="100000"/>
              </a:lnSpc>
              <a:spcBef>
                <a:spcPts val="0"/>
              </a:spcBef>
              <a:buSzTx/>
              <a:buNone/>
              <a:defRPr sz="2750" b="1"/>
            </a:lvl1pPr>
          </a:lstStyle>
          <a:p>
            <a:r>
              <a:t>Информация о факте</a:t>
            </a:r>
          </a:p>
        </p:txBody>
      </p:sp>
      <p:sp>
        <p:nvSpPr>
          <p:cNvPr id="10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8548639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Цитата">
    <p:spTree>
      <p:nvGrpSpPr>
        <p:cNvPr id="1" name=""/>
        <p:cNvGrpSpPr/>
        <p:nvPr/>
      </p:nvGrpSpPr>
      <p:grpSpPr>
        <a:xfrm>
          <a:off x="0" y="0"/>
          <a:ext cx="0" cy="0"/>
          <a:chOff x="0" y="0"/>
          <a:chExt cx="0" cy="0"/>
        </a:xfrm>
      </p:grpSpPr>
      <p:sp>
        <p:nvSpPr>
          <p:cNvPr id="115" name="Авторство"/>
          <p:cNvSpPr txBox="1">
            <a:spLocks noGrp="1"/>
          </p:cNvSpPr>
          <p:nvPr>
            <p:ph type="body" sz="quarter" idx="21" hasCustomPrompt="1"/>
          </p:nvPr>
        </p:nvSpPr>
        <p:spPr>
          <a:xfrm>
            <a:off x="1215012" y="5337727"/>
            <a:ext cx="101000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Авторство</a:t>
            </a:r>
          </a:p>
        </p:txBody>
      </p:sp>
      <p:sp>
        <p:nvSpPr>
          <p:cNvPr id="116" name="Уровень текста 1…"/>
          <p:cNvSpPr txBox="1">
            <a:spLocks noGrp="1"/>
          </p:cNvSpPr>
          <p:nvPr>
            <p:ph type="body" sz="half" idx="1" hasCustomPrompt="1"/>
          </p:nvPr>
        </p:nvSpPr>
        <p:spPr>
          <a:xfrm>
            <a:off x="876962" y="2469930"/>
            <a:ext cx="10438077" cy="1918140"/>
          </a:xfrm>
          <a:prstGeom prst="rect">
            <a:avLst/>
          </a:prstGeom>
        </p:spPr>
        <p:txBody>
          <a:bodyPr/>
          <a:lstStyle>
            <a:lvl1pPr marL="319462" indent="-234950">
              <a:spcBef>
                <a:spcPts val="0"/>
              </a:spcBef>
              <a:buSzTx/>
              <a:buNone/>
              <a:defRPr sz="4250" spc="-85">
                <a:latin typeface="Helvetica Neue Medium"/>
                <a:ea typeface="Helvetica Neue Medium"/>
                <a:cs typeface="Helvetica Neue Medium"/>
                <a:sym typeface="Helvetica Neue Medium"/>
              </a:defRPr>
            </a:lvl1pPr>
            <a:lvl2pPr marL="319462" indent="-6350">
              <a:spcBef>
                <a:spcPts val="0"/>
              </a:spcBef>
              <a:buSzTx/>
              <a:buNone/>
              <a:defRPr sz="4250" spc="-85">
                <a:latin typeface="Helvetica Neue Medium"/>
                <a:ea typeface="Helvetica Neue Medium"/>
                <a:cs typeface="Helvetica Neue Medium"/>
                <a:sym typeface="Helvetica Neue Medium"/>
              </a:defRPr>
            </a:lvl2pPr>
            <a:lvl3pPr marL="319462" indent="222250">
              <a:spcBef>
                <a:spcPts val="0"/>
              </a:spcBef>
              <a:buSzTx/>
              <a:buNone/>
              <a:defRPr sz="4250" spc="-85">
                <a:latin typeface="Helvetica Neue Medium"/>
                <a:ea typeface="Helvetica Neue Medium"/>
                <a:cs typeface="Helvetica Neue Medium"/>
                <a:sym typeface="Helvetica Neue Medium"/>
              </a:defRPr>
            </a:lvl3pPr>
            <a:lvl4pPr marL="319462" indent="450850">
              <a:spcBef>
                <a:spcPts val="0"/>
              </a:spcBef>
              <a:buSzTx/>
              <a:buNone/>
              <a:defRPr sz="4250" spc="-85">
                <a:latin typeface="Helvetica Neue Medium"/>
                <a:ea typeface="Helvetica Neue Medium"/>
                <a:cs typeface="Helvetica Neue Medium"/>
                <a:sym typeface="Helvetica Neue Medium"/>
              </a:defRPr>
            </a:lvl4pPr>
            <a:lvl5pPr marL="319462" indent="679450">
              <a:spcBef>
                <a:spcPts val="0"/>
              </a:spcBef>
              <a:buSzTx/>
              <a:buNone/>
              <a:defRPr sz="4250" spc="-85">
                <a:latin typeface="Helvetica Neue Medium"/>
                <a:ea typeface="Helvetica Neue Medium"/>
                <a:cs typeface="Helvetica Neue Medium"/>
                <a:sym typeface="Helvetica Neue Medium"/>
              </a:defRPr>
            </a:lvl5pPr>
          </a:lstStyle>
          <a:p>
            <a:r>
              <a:t>«Важная цитата»</a:t>
            </a:r>
          </a:p>
          <a:p>
            <a:pPr lvl="1"/>
            <a:endParaRPr/>
          </a:p>
          <a:p>
            <a:pPr lvl="2"/>
            <a:endParaRPr/>
          </a:p>
          <a:p>
            <a:pPr lvl="3"/>
            <a:endParaRPr/>
          </a:p>
          <a:p>
            <a:pPr lvl="4"/>
            <a:endParaRPr/>
          </a:p>
        </p:txBody>
      </p:sp>
      <p:sp>
        <p:nvSpPr>
          <p:cNvPr id="11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35767730"/>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Фото (3 шт.)">
    <p:spTree>
      <p:nvGrpSpPr>
        <p:cNvPr id="1" name=""/>
        <p:cNvGrpSpPr/>
        <p:nvPr/>
      </p:nvGrpSpPr>
      <p:grpSpPr>
        <a:xfrm>
          <a:off x="0" y="0"/>
          <a:ext cx="0" cy="0"/>
          <a:chOff x="0" y="0"/>
          <a:chExt cx="0" cy="0"/>
        </a:xfrm>
      </p:grpSpPr>
      <p:sp>
        <p:nvSpPr>
          <p:cNvPr id="124" name="Изображение"/>
          <p:cNvSpPr>
            <a:spLocks noGrp="1"/>
          </p:cNvSpPr>
          <p:nvPr>
            <p:ph type="pic" sz="quarter" idx="21"/>
          </p:nvPr>
        </p:nvSpPr>
        <p:spPr>
          <a:xfrm>
            <a:off x="7880350" y="508000"/>
            <a:ext cx="3719550" cy="2974839"/>
          </a:xfrm>
          <a:prstGeom prst="rect">
            <a:avLst/>
          </a:prstGeom>
        </p:spPr>
        <p:txBody>
          <a:bodyPr lIns="91439" tIns="45719" rIns="91439" bIns="45719">
            <a:noAutofit/>
          </a:bodyPr>
          <a:lstStyle/>
          <a:p>
            <a:endParaRPr/>
          </a:p>
        </p:txBody>
      </p:sp>
      <p:sp>
        <p:nvSpPr>
          <p:cNvPr id="125" name="Изображение"/>
          <p:cNvSpPr>
            <a:spLocks noGrp="1"/>
          </p:cNvSpPr>
          <p:nvPr>
            <p:ph type="pic" sz="half" idx="22"/>
          </p:nvPr>
        </p:nvSpPr>
        <p:spPr>
          <a:xfrm>
            <a:off x="6750050" y="1989138"/>
            <a:ext cx="5219700" cy="6075091"/>
          </a:xfrm>
          <a:prstGeom prst="rect">
            <a:avLst/>
          </a:prstGeom>
        </p:spPr>
        <p:txBody>
          <a:bodyPr lIns="91439" tIns="45719" rIns="91439" bIns="45719">
            <a:noAutofit/>
          </a:bodyPr>
          <a:lstStyle/>
          <a:p>
            <a:endParaRPr/>
          </a:p>
        </p:txBody>
      </p:sp>
      <p:sp>
        <p:nvSpPr>
          <p:cNvPr id="126" name="Изображение"/>
          <p:cNvSpPr>
            <a:spLocks noGrp="1"/>
          </p:cNvSpPr>
          <p:nvPr>
            <p:ph type="pic" idx="23"/>
          </p:nvPr>
        </p:nvSpPr>
        <p:spPr>
          <a:xfrm>
            <a:off x="-69850" y="247650"/>
            <a:ext cx="8305800" cy="6229350"/>
          </a:xfrm>
          <a:prstGeom prst="rect">
            <a:avLst/>
          </a:prstGeom>
        </p:spPr>
        <p:txBody>
          <a:bodyPr lIns="91439" tIns="45719" rIns="91439" bIns="45719">
            <a:noAutofit/>
          </a:bodyPr>
          <a:lstStyle/>
          <a:p>
            <a:endParaRPr/>
          </a:p>
        </p:txBody>
      </p:sp>
      <p:sp>
        <p:nvSpPr>
          <p:cNvPr id="12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0774101"/>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Фото">
    <p:spTree>
      <p:nvGrpSpPr>
        <p:cNvPr id="1" name=""/>
        <p:cNvGrpSpPr/>
        <p:nvPr/>
      </p:nvGrpSpPr>
      <p:grpSpPr>
        <a:xfrm>
          <a:off x="0" y="0"/>
          <a:ext cx="0" cy="0"/>
          <a:chOff x="0" y="0"/>
          <a:chExt cx="0" cy="0"/>
        </a:xfrm>
      </p:grpSpPr>
      <p:sp>
        <p:nvSpPr>
          <p:cNvPr id="134" name="Изображение"/>
          <p:cNvSpPr>
            <a:spLocks noGrp="1"/>
          </p:cNvSpPr>
          <p:nvPr>
            <p:ph type="pic" idx="21"/>
          </p:nvPr>
        </p:nvSpPr>
        <p:spPr>
          <a:xfrm>
            <a:off x="-666750" y="-2762250"/>
            <a:ext cx="13525500" cy="10820400"/>
          </a:xfrm>
          <a:prstGeom prst="rect">
            <a:avLst/>
          </a:prstGeom>
        </p:spPr>
        <p:txBody>
          <a:bodyPr lIns="91439" tIns="45719" rIns="91439" bIns="45719">
            <a:noAutofit/>
          </a:bodyPr>
          <a:lstStyle/>
          <a:p>
            <a:endParaRPr/>
          </a:p>
        </p:txBody>
      </p:sp>
      <p:sp>
        <p:nvSpPr>
          <p:cNvPr id="135" name="Номер слайда"/>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4275572700"/>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Пустой">
    <p:spTree>
      <p:nvGrpSpPr>
        <p:cNvPr id="1" name=""/>
        <p:cNvGrpSpPr/>
        <p:nvPr/>
      </p:nvGrpSpPr>
      <p:grpSpPr>
        <a:xfrm>
          <a:off x="0" y="0"/>
          <a:ext cx="0" cy="0"/>
          <a:chOff x="0" y="0"/>
          <a:chExt cx="0" cy="0"/>
        </a:xfrm>
      </p:grpSpPr>
      <p:sp>
        <p:nvSpPr>
          <p:cNvPr id="1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0076986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dirty="0"/>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dirty="0"/>
              <a:t>Click to add subtitle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296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24134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242129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2.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8.xml"/><Relationship Id="rId5" Type="http://schemas.openxmlformats.org/officeDocument/2006/relationships/image" Target="../media/image4.png"/><Relationship Id="rId4"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5"/>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6"/>
            </p:custDataLst>
          </p:nvPr>
        </p:nvPicPr>
        <p:blipFill>
          <a:blip r:embed="rId27">
            <a:extLst>
              <a:ext uri="{96DAC541-7B7A-43D3-8B79-37D633B846F1}">
                <asvg:svgBlip xmlns:asvg="http://schemas.microsoft.com/office/drawing/2016/SVG/main" xmlns="" r:embed="rId31"/>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819" r:id="rId2"/>
    <p:sldLayoutId id="2147483821" r:id="rId3"/>
    <p:sldLayoutId id="2147483820" r:id="rId4"/>
    <p:sldLayoutId id="2147483697" r:id="rId5"/>
    <p:sldLayoutId id="2147483696"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859"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userDrawn="1">
          <p15:clr>
            <a:srgbClr val="F26B43"/>
          </p15:clr>
        </p15:guide>
        <p15:guide id="14" pos="7453"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guide id="39" orient="horz" pos="38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3" name="Footer Placeholder 2">
            <a:extLst>
              <a:ext uri="{FF2B5EF4-FFF2-40B4-BE49-F238E27FC236}">
                <a16:creationId xmlns:a16="http://schemas.microsoft.com/office/drawing/2014/main" id="{1115639F-9E76-41B0-BB57-8F8A1F600167}"/>
              </a:ext>
            </a:extLst>
          </p:cNvPr>
          <p:cNvSpPr>
            <a:spLocks noGrp="1"/>
          </p:cNvSpPr>
          <p:nvPr userDrawn="1">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grpSp>
        <p:nvGrpSpPr>
          <p:cNvPr id="4" name="Group 3">
            <a:extLst>
              <a:ext uri="{FF2B5EF4-FFF2-40B4-BE49-F238E27FC236}">
                <a16:creationId xmlns:a16="http://schemas.microsoft.com/office/drawing/2014/main" id="{27AF91A0-A869-4C9D-8D84-C843E57FF9C6}"/>
              </a:ext>
            </a:extLst>
          </p:cNvPr>
          <p:cNvGrpSpPr/>
          <p:nvPr userDrawn="1"/>
        </p:nvGrpSpPr>
        <p:grpSpPr>
          <a:xfrm>
            <a:off x="-1143000" y="-600255"/>
            <a:ext cx="13680281" cy="6916199"/>
            <a:chOff x="-1143000" y="-600255"/>
            <a:chExt cx="13680281" cy="6916199"/>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cxnSp>
          <p:nvCxnSpPr>
            <p:cNvPr id="34" name="Straight Connector 33">
              <a:extLst>
                <a:ext uri="{FF2B5EF4-FFF2-40B4-BE49-F238E27FC236}">
                  <a16:creationId xmlns:a16="http://schemas.microsoft.com/office/drawing/2014/main" id="{4C819980-719E-42BA-84AA-491FF69717D9}"/>
                </a:ext>
              </a:extLst>
            </p:cNvPr>
            <p:cNvCxnSpPr/>
            <p:nvPr userDrawn="1"/>
          </p:nvCxnSpPr>
          <p:spPr>
            <a:xfrm>
              <a:off x="-256200" y="614540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D636BE3-4FEE-45BA-A183-BCB80C007E10}"/>
                </a:ext>
              </a:extLst>
            </p:cNvPr>
            <p:cNvSpPr txBox="1"/>
            <p:nvPr userDrawn="1"/>
          </p:nvSpPr>
          <p:spPr>
            <a:xfrm>
              <a:off x="-747711" y="6069722"/>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6" name="TextBox 35">
              <a:extLst>
                <a:ext uri="{FF2B5EF4-FFF2-40B4-BE49-F238E27FC236}">
                  <a16:creationId xmlns:a16="http://schemas.microsoft.com/office/drawing/2014/main" id="{92FC16A6-CA4F-4B0F-B25C-7772D09D7351}"/>
                </a:ext>
              </a:extLst>
            </p:cNvPr>
            <p:cNvSpPr txBox="1"/>
            <p:nvPr userDrawn="1"/>
          </p:nvSpPr>
          <p:spPr>
            <a:xfrm>
              <a:off x="-1143000" y="6192833"/>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Tree>
    <p:extLst>
      <p:ext uri="{BB962C8B-B14F-4D97-AF65-F5344CB8AC3E}">
        <p14:creationId xmlns:p14="http://schemas.microsoft.com/office/powerpoint/2010/main" val="144403623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00" r:id="rId13"/>
    <p:sldLayoutId id="2147483860"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33" name="Straight Connector 32">
            <a:extLst>
              <a:ext uri="{FF2B5EF4-FFF2-40B4-BE49-F238E27FC236}">
                <a16:creationId xmlns:a16="http://schemas.microsoft.com/office/drawing/2014/main" id="{BB75DB98-1BD1-4926-8750-16657B153BE4}"/>
              </a:ext>
            </a:extLst>
          </p:cNvPr>
          <p:cNvCxnSpPr>
            <a:cxnSpLocks/>
          </p:cNvCxnSpPr>
          <p:nvPr userDrawn="1"/>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D3E635D0-BA07-4485-8050-85E8C801F862}"/>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59999" y="6390412"/>
            <a:ext cx="1080272" cy="204376"/>
          </a:xfrm>
          <a:prstGeom prst="rect">
            <a:avLst/>
          </a:prstGeom>
        </p:spPr>
      </p:pic>
      <p:pic>
        <p:nvPicPr>
          <p:cNvPr id="35" name="Picture 2" descr="SAP Форум Москва 2020 | Программа, регистрация, место проведения"/>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80849" y="6343749"/>
            <a:ext cx="1150973" cy="28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071749"/>
      </p:ext>
    </p:extLst>
  </p:cSld>
  <p:clrMap bg1="lt1" tx1="dk1" bg2="lt2" tx2="dk2" accent1="accent1" accent2="accent2" accent3="accent3" accent4="accent4" accent5="accent5" accent6="accent6" hlink="hlink" folHlink="folHlink"/>
  <p:sldLayoutIdLst>
    <p:sldLayoutId id="214748381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Заголовок слайда"/>
          <p:cNvSpPr txBox="1">
            <a:spLocks noGrp="1"/>
          </p:cNvSpPr>
          <p:nvPr>
            <p:ph type="title" hasCustomPrompt="1"/>
          </p:nvPr>
        </p:nvSpPr>
        <p:spPr>
          <a:xfrm>
            <a:off x="603250" y="539750"/>
            <a:ext cx="10985500" cy="716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Заголовок слайда</a:t>
            </a:r>
          </a:p>
        </p:txBody>
      </p:sp>
      <p:sp>
        <p:nvSpPr>
          <p:cNvPr id="3" name="Уровень текста 1…"/>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Текст пункта на слайде</a:t>
            </a:r>
          </a:p>
          <a:p>
            <a:pPr lvl="1"/>
            <a:endParaRPr/>
          </a:p>
          <a:p>
            <a:pPr lvl="2"/>
            <a:endParaRPr/>
          </a:p>
          <a:p>
            <a:pPr lvl="3"/>
            <a:endParaRPr/>
          </a:p>
          <a:p>
            <a:pPr lvl="4"/>
            <a:endParaRPr/>
          </a:p>
        </p:txBody>
      </p:sp>
      <p:sp>
        <p:nvSpPr>
          <p:cNvPr id="4" name="Номер слайда"/>
          <p:cNvSpPr txBox="1">
            <a:spLocks noGrp="1"/>
          </p:cNvSpPr>
          <p:nvPr>
            <p:ph type="sldNum" sz="quarter" idx="2"/>
          </p:nvPr>
        </p:nvSpPr>
        <p:spPr>
          <a:xfrm>
            <a:off x="6000750" y="6486708"/>
            <a:ext cx="243656" cy="241092"/>
          </a:xfrm>
          <a:prstGeom prst="rect">
            <a:avLst/>
          </a:prstGeom>
          <a:ln w="12700">
            <a:miter lim="400000"/>
          </a:ln>
        </p:spPr>
        <p:txBody>
          <a:bodyPr wrap="none" lIns="50800" tIns="50800" rIns="50800" bIns="50800" anchor="b">
            <a:spAutoFit/>
          </a:bodyPr>
          <a:lstStyle>
            <a:lvl1pPr defTabSz="292100">
              <a:defRPr sz="9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169472441"/>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Lst>
  <p:transition spd="med"/>
  <p:timing>
    <p:tnLst>
      <p:par>
        <p:cTn id="1" dur="indefinite" restart="never" nodeType="tmRoot"/>
      </p:par>
    </p:tnLst>
  </p:timing>
  <p:txStyles>
    <p:titleStyle>
      <a:lvl1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p:titleStyle>
    <p:body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chart" Target="../charts/chart9.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hyperlink" Target="https://rosstat.gov.ru/"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hyperlink" Target="https://www.nes.ru/files/COVID19(21apr2020).pdf" TargetMode="External"/><Relationship Id="rId5" Type="http://schemas.openxmlformats.org/officeDocument/2006/relationships/hyperlink" Target="http://www.policyuncertainty.com/russia_monthly.html" TargetMode="Externa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36.xml"/><Relationship Id="rId1" Type="http://schemas.openxmlformats.org/officeDocument/2006/relationships/tags" Target="../tags/tag11.xml"/><Relationship Id="rId5" Type="http://schemas.openxmlformats.org/officeDocument/2006/relationships/image" Target="../media/image7.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60.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885F67-5EA2-4CB1-9E06-DB7B1565EA56}"/>
              </a:ext>
            </a:extLst>
          </p:cNvPr>
          <p:cNvPicPr>
            <a:picLocks noChangeAspect="1"/>
          </p:cNvPicPr>
          <p:nvPr/>
        </p:nvPicPr>
        <p:blipFill rotWithShape="1">
          <a:blip r:embed="rId3"/>
          <a:srcRect t="11287" b="11287"/>
          <a:stretch/>
        </p:blipFill>
        <p:spPr>
          <a:xfrm>
            <a:off x="0" y="0"/>
            <a:ext cx="12192000" cy="6858000"/>
          </a:xfrm>
          <a:prstGeom prst="rect">
            <a:avLst/>
          </a:prstGeom>
        </p:spPr>
      </p:pic>
      <p:sp>
        <p:nvSpPr>
          <p:cNvPr id="2" name="Title 1">
            <a:extLst>
              <a:ext uri="{FF2B5EF4-FFF2-40B4-BE49-F238E27FC236}">
                <a16:creationId xmlns:a16="http://schemas.microsoft.com/office/drawing/2014/main" id="{B3B07A7F-8D1B-4AC8-B278-FD161C4CA39C}"/>
              </a:ext>
            </a:extLst>
          </p:cNvPr>
          <p:cNvSpPr>
            <a:spLocks noGrp="1"/>
          </p:cNvSpPr>
          <p:nvPr>
            <p:ph type="ctrTitle"/>
          </p:nvPr>
        </p:nvSpPr>
        <p:spPr>
          <a:xfrm>
            <a:off x="360000" y="1490400"/>
            <a:ext cx="8198784" cy="1976400"/>
          </a:xfrm>
        </p:spPr>
        <p:txBody>
          <a:bodyPr/>
          <a:lstStyle/>
          <a:p>
            <a:r>
              <a:rPr lang="ru-RU" sz="3200" b="1" dirty="0">
                <a:solidFill>
                  <a:srgbClr val="3C4246"/>
                </a:solidFill>
              </a:rPr>
              <a:t>Пленарная секция</a:t>
            </a:r>
            <a:r>
              <a:rPr lang="en-US" sz="3200" b="1" dirty="0">
                <a:solidFill>
                  <a:srgbClr val="3C4246"/>
                </a:solidFill>
              </a:rPr>
              <a:t>: </a:t>
            </a:r>
            <a:r>
              <a:rPr lang="ru-RU" sz="3200" b="1" dirty="0">
                <a:solidFill>
                  <a:srgbClr val="3C4246"/>
                </a:solidFill>
              </a:rPr>
              <a:t/>
            </a:r>
            <a:br>
              <a:rPr lang="ru-RU" sz="3200" b="1" dirty="0">
                <a:solidFill>
                  <a:srgbClr val="3C4246"/>
                </a:solidFill>
              </a:rPr>
            </a:br>
            <a:r>
              <a:rPr lang="ru-RU" sz="3200" b="1" dirty="0">
                <a:solidFill>
                  <a:srgbClr val="3C4246"/>
                </a:solidFill>
              </a:rPr>
              <a:t>где мы сейчас – и что делать дальше</a:t>
            </a:r>
          </a:p>
        </p:txBody>
      </p:sp>
      <p:sp>
        <p:nvSpPr>
          <p:cNvPr id="3" name="Subtitle 2">
            <a:extLst>
              <a:ext uri="{FF2B5EF4-FFF2-40B4-BE49-F238E27FC236}">
                <a16:creationId xmlns:a16="http://schemas.microsoft.com/office/drawing/2014/main" id="{48975509-6370-46CB-A649-834A5E2C7E50}"/>
              </a:ext>
            </a:extLst>
          </p:cNvPr>
          <p:cNvSpPr>
            <a:spLocks noGrp="1"/>
          </p:cNvSpPr>
          <p:nvPr>
            <p:ph type="subTitle" idx="1"/>
          </p:nvPr>
        </p:nvSpPr>
        <p:spPr/>
        <p:txBody>
          <a:bodyPr/>
          <a:lstStyle/>
          <a:p>
            <a:pPr lvl="0">
              <a:spcBef>
                <a:spcPts val="1200"/>
              </a:spcBef>
            </a:pPr>
            <a:r>
              <a:rPr lang="ru-RU" sz="1600" dirty="0">
                <a:solidFill>
                  <a:srgbClr val="3C4246"/>
                </a:solidFill>
              </a:rPr>
              <a:t>Евгений </a:t>
            </a:r>
            <a:r>
              <a:rPr lang="ru-RU" sz="1600" dirty="0" smtClean="0">
                <a:solidFill>
                  <a:srgbClr val="3C4246"/>
                </a:solidFill>
              </a:rPr>
              <a:t>Попов</a:t>
            </a:r>
            <a:r>
              <a:rPr lang="en-US" sz="1600" dirty="0">
                <a:solidFill>
                  <a:srgbClr val="3C4246"/>
                </a:solidFill>
              </a:rPr>
              <a:t>		      </a:t>
            </a:r>
          </a:p>
          <a:p>
            <a:pPr lvl="0">
              <a:spcBef>
                <a:spcPts val="1200"/>
              </a:spcBef>
            </a:pPr>
            <a:r>
              <a:rPr lang="en-GB" sz="1600" dirty="0">
                <a:solidFill>
                  <a:srgbClr val="3C4246"/>
                </a:solidFill>
              </a:rPr>
              <a:t>13-10-2020</a:t>
            </a:r>
          </a:p>
        </p:txBody>
      </p:sp>
      <p:pic>
        <p:nvPicPr>
          <p:cNvPr id="8" name="Graphic 7">
            <a:extLst>
              <a:ext uri="{FF2B5EF4-FFF2-40B4-BE49-F238E27FC236}">
                <a16:creationId xmlns:a16="http://schemas.microsoft.com/office/drawing/2014/main" id="{6452049E-1306-4D4E-8C57-B484CC1D4974}"/>
              </a:ext>
            </a:extLst>
          </p:cNvPr>
          <p:cNvPicPr>
            <a:picLocks noChangeAspect="1"/>
          </p:cNvPicPr>
          <p:nvPr>
            <p:custDataLst>
              <p:tags r:id="rId1"/>
            </p:custDataLst>
          </p:nvPr>
        </p:nvPicPr>
        <p:blipFill>
          <a:blip r:embed="rId4">
            <a:extLst>
              <a:ext uri="{96DAC541-7B7A-43D3-8B79-37D633B846F1}">
                <asvg:svgBlip xmlns="" xmlns:asvg="http://schemas.microsoft.com/office/drawing/2016/SVG/main" r:embed="rId5"/>
              </a:ext>
            </a:extLst>
          </a:blip>
          <a:stretch>
            <a:fillRect/>
          </a:stretch>
        </p:blipFill>
        <p:spPr>
          <a:xfrm>
            <a:off x="360000" y="558000"/>
            <a:ext cx="1940914" cy="367200"/>
          </a:xfrm>
          <a:prstGeom prst="rect">
            <a:avLst/>
          </a:prstGeom>
        </p:spPr>
      </p:pic>
      <p:pic>
        <p:nvPicPr>
          <p:cNvPr id="9" name="Ресурс 3.png" descr="Ресурс 3.png">
            <a:extLst>
              <a:ext uri="{FF2B5EF4-FFF2-40B4-BE49-F238E27FC236}">
                <a16:creationId xmlns:a16="http://schemas.microsoft.com/office/drawing/2014/main" id="{A5EF0BED-11A2-4087-B6EB-5B0CC0557069}"/>
              </a:ext>
            </a:extLst>
          </p:cNvPr>
          <p:cNvPicPr>
            <a:picLocks noChangeAspect="1"/>
          </p:cNvPicPr>
          <p:nvPr/>
        </p:nvPicPr>
        <p:blipFill>
          <a:blip r:embed="rId6"/>
          <a:stretch>
            <a:fillRect/>
          </a:stretch>
        </p:blipFill>
        <p:spPr>
          <a:xfrm>
            <a:off x="9210309" y="203105"/>
            <a:ext cx="2621329" cy="1069227"/>
          </a:xfrm>
          <a:prstGeom prst="rect">
            <a:avLst/>
          </a:prstGeom>
          <a:ln w="12700">
            <a:miter lim="400000"/>
          </a:ln>
        </p:spPr>
      </p:pic>
    </p:spTree>
    <p:extLst>
      <p:ext uri="{BB962C8B-B14F-4D97-AF65-F5344CB8AC3E}">
        <p14:creationId xmlns:p14="http://schemas.microsoft.com/office/powerpoint/2010/main" val="170308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1" name="Диаграмма 20"/>
          <p:cNvGraphicFramePr/>
          <p:nvPr>
            <p:extLst>
              <p:ext uri="{D42A27DB-BD31-4B8C-83A1-F6EECF244321}">
                <p14:modId xmlns:p14="http://schemas.microsoft.com/office/powerpoint/2010/main" val="3158056318"/>
              </p:ext>
            </p:extLst>
          </p:nvPr>
        </p:nvGraphicFramePr>
        <p:xfrm>
          <a:off x="3541469" y="2460630"/>
          <a:ext cx="2047151" cy="23712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Таблица 21"/>
          <p:cNvGraphicFramePr>
            <a:graphicFrameLocks noGrp="1"/>
          </p:cNvGraphicFramePr>
          <p:nvPr>
            <p:extLst>
              <p:ext uri="{D42A27DB-BD31-4B8C-83A1-F6EECF244321}">
                <p14:modId xmlns:p14="http://schemas.microsoft.com/office/powerpoint/2010/main" val="3636633134"/>
              </p:ext>
            </p:extLst>
          </p:nvPr>
        </p:nvGraphicFramePr>
        <p:xfrm>
          <a:off x="1093470" y="2574929"/>
          <a:ext cx="2439239" cy="2106236"/>
        </p:xfrm>
        <a:graphic>
          <a:graphicData uri="http://schemas.openxmlformats.org/drawingml/2006/table">
            <a:tbl>
              <a:tblPr>
                <a:tableStyleId>{2D5ABB26-0587-4C30-8999-92F81FD0307C}</a:tableStyleId>
              </a:tblPr>
              <a:tblGrid>
                <a:gridCol w="2439239">
                  <a:extLst>
                    <a:ext uri="{9D8B030D-6E8A-4147-A177-3AD203B41FA5}">
                      <a16:colId xmlns:a16="http://schemas.microsoft.com/office/drawing/2014/main" val="1135659875"/>
                    </a:ext>
                  </a:extLst>
                </a:gridCol>
              </a:tblGrid>
              <a:tr h="526559">
                <a:tc>
                  <a:txBody>
                    <a:bodyPr/>
                    <a:lstStyle/>
                    <a:p>
                      <a:pPr algn="r" fontAlgn="b"/>
                      <a:r>
                        <a:rPr lang="ru-RU" sz="1600" b="0" i="0" u="none" strike="noStrike" dirty="0" smtClean="0">
                          <a:solidFill>
                            <a:schemeClr val="tx1">
                              <a:lumMod val="50000"/>
                            </a:schemeClr>
                          </a:solidFill>
                          <a:effectLst/>
                          <a:latin typeface="+mn-lt"/>
                        </a:rPr>
                        <a:t>...полгода</a:t>
                      </a:r>
                      <a:endParaRPr lang="ru-RU" sz="1600" b="0" i="0" u="none" strike="noStrike" dirty="0">
                        <a:solidFill>
                          <a:schemeClr val="tx1">
                            <a:lumMod val="50000"/>
                          </a:schemeClr>
                        </a:solidFill>
                        <a:effectLst/>
                        <a:latin typeface="+mn-lt"/>
                      </a:endParaRPr>
                    </a:p>
                  </a:txBody>
                  <a:tcPr marL="0" marR="0" marT="0" marB="0" anchor="ctr"/>
                </a:tc>
                <a:extLst>
                  <a:ext uri="{0D108BD9-81ED-4DB2-BD59-A6C34878D82A}">
                    <a16:rowId xmlns:a16="http://schemas.microsoft.com/office/drawing/2014/main" val="1679519439"/>
                  </a:ext>
                </a:extLst>
              </a:tr>
              <a:tr h="526559">
                <a:tc>
                  <a:txBody>
                    <a:bodyPr/>
                    <a:lstStyle/>
                    <a:p>
                      <a:pPr algn="r" fontAlgn="b"/>
                      <a:r>
                        <a:rPr lang="ru-RU" sz="1600" b="0" i="0" u="none" strike="noStrike" dirty="0" smtClean="0">
                          <a:solidFill>
                            <a:schemeClr val="tx1">
                              <a:lumMod val="50000"/>
                            </a:schemeClr>
                          </a:solidFill>
                          <a:effectLst/>
                          <a:latin typeface="+mn-lt"/>
                        </a:rPr>
                        <a:t>…1 год</a:t>
                      </a:r>
                      <a:endParaRPr lang="ru-RU" sz="1600" b="0" i="0" u="none" strike="noStrike" dirty="0">
                        <a:solidFill>
                          <a:schemeClr val="tx1">
                            <a:lumMod val="50000"/>
                          </a:schemeClr>
                        </a:solidFill>
                        <a:effectLst/>
                        <a:latin typeface="+mn-lt"/>
                      </a:endParaRPr>
                    </a:p>
                  </a:txBody>
                  <a:tcPr marL="0" marR="0" marT="0" marB="0" anchor="ctr"/>
                </a:tc>
                <a:extLst>
                  <a:ext uri="{0D108BD9-81ED-4DB2-BD59-A6C34878D82A}">
                    <a16:rowId xmlns:a16="http://schemas.microsoft.com/office/drawing/2014/main" val="1492673602"/>
                  </a:ext>
                </a:extLst>
              </a:tr>
              <a:tr h="526559">
                <a:tc>
                  <a:txBody>
                    <a:bodyPr/>
                    <a:lstStyle/>
                    <a:p>
                      <a:pPr algn="r" fontAlgn="b"/>
                      <a:r>
                        <a:rPr lang="ru-RU" sz="1600" b="0" i="0" u="none" strike="noStrike" dirty="0" smtClean="0">
                          <a:solidFill>
                            <a:schemeClr val="tx1">
                              <a:lumMod val="50000"/>
                            </a:schemeClr>
                          </a:solidFill>
                          <a:effectLst/>
                          <a:latin typeface="+mn-lt"/>
                        </a:rPr>
                        <a:t>…2 </a:t>
                      </a:r>
                      <a:r>
                        <a:rPr lang="ru-RU" sz="1600" b="0" i="0" u="none" strike="noStrike" dirty="0">
                          <a:solidFill>
                            <a:schemeClr val="tx1">
                              <a:lumMod val="50000"/>
                            </a:schemeClr>
                          </a:solidFill>
                          <a:effectLst/>
                          <a:latin typeface="+mn-lt"/>
                        </a:rPr>
                        <a:t>года</a:t>
                      </a:r>
                    </a:p>
                  </a:txBody>
                  <a:tcPr marL="0" marR="0" marT="0" marB="0" anchor="ctr"/>
                </a:tc>
                <a:extLst>
                  <a:ext uri="{0D108BD9-81ED-4DB2-BD59-A6C34878D82A}">
                    <a16:rowId xmlns:a16="http://schemas.microsoft.com/office/drawing/2014/main" val="2204296311"/>
                  </a:ext>
                </a:extLst>
              </a:tr>
              <a:tr h="526559">
                <a:tc>
                  <a:txBody>
                    <a:bodyPr/>
                    <a:lstStyle/>
                    <a:p>
                      <a:pPr algn="r" fontAlgn="b"/>
                      <a:r>
                        <a:rPr lang="ru-RU" sz="1600" b="0" i="0" u="none" strike="noStrike" dirty="0" smtClean="0">
                          <a:solidFill>
                            <a:schemeClr val="tx1">
                              <a:lumMod val="50000"/>
                            </a:schemeClr>
                          </a:solidFill>
                          <a:effectLst/>
                          <a:latin typeface="+mn-lt"/>
                        </a:rPr>
                        <a:t>…3</a:t>
                      </a:r>
                      <a:r>
                        <a:rPr lang="ru-RU" sz="1600" b="0" i="0" u="none" strike="noStrike" baseline="0" dirty="0" smtClean="0">
                          <a:solidFill>
                            <a:schemeClr val="tx1">
                              <a:lumMod val="50000"/>
                            </a:schemeClr>
                          </a:solidFill>
                          <a:effectLst/>
                          <a:latin typeface="+mn-lt"/>
                        </a:rPr>
                        <a:t> и более лет</a:t>
                      </a:r>
                      <a:endParaRPr lang="ru-RU" sz="1600" b="0" i="0" u="none" strike="noStrike" dirty="0">
                        <a:solidFill>
                          <a:schemeClr val="tx1">
                            <a:lumMod val="50000"/>
                          </a:schemeClr>
                        </a:solidFill>
                        <a:effectLst/>
                        <a:latin typeface="+mn-lt"/>
                      </a:endParaRPr>
                    </a:p>
                  </a:txBody>
                  <a:tcPr marL="0" marR="0" marT="0" marB="0" anchor="ctr"/>
                </a:tc>
                <a:extLst>
                  <a:ext uri="{0D108BD9-81ED-4DB2-BD59-A6C34878D82A}">
                    <a16:rowId xmlns:a16="http://schemas.microsoft.com/office/drawing/2014/main" val="403326089"/>
                  </a:ext>
                </a:extLst>
              </a:tr>
            </a:tbl>
          </a:graphicData>
        </a:graphic>
      </p:graphicFrame>
      <p:sp>
        <p:nvSpPr>
          <p:cNvPr id="27" name="Title 1">
            <a:extLst>
              <a:ext uri="{FF2B5EF4-FFF2-40B4-BE49-F238E27FC236}">
                <a16:creationId xmlns:a16="http://schemas.microsoft.com/office/drawing/2014/main" id="{6B428B1A-FFC5-4DED-8617-AA97E9AC23A6}"/>
              </a:ext>
            </a:extLst>
          </p:cNvPr>
          <p:cNvSpPr>
            <a:spLocks noGrp="1"/>
          </p:cNvSpPr>
          <p:nvPr>
            <p:ph type="title"/>
          </p:nvPr>
        </p:nvSpPr>
        <p:spPr/>
        <p:txBody>
          <a:bodyPr/>
          <a:lstStyle/>
          <a:p>
            <a:r>
              <a:rPr lang="ru-RU" dirty="0" smtClean="0"/>
              <a:t>Прогнозы делать сложно… особенно про будущее</a:t>
            </a:r>
            <a:endParaRPr lang="en-GB" dirty="0"/>
          </a:p>
        </p:txBody>
      </p:sp>
      <p:sp>
        <p:nvSpPr>
          <p:cNvPr id="28" name="Номер слайда 27"/>
          <p:cNvSpPr>
            <a:spLocks noGrp="1"/>
          </p:cNvSpPr>
          <p:nvPr>
            <p:ph type="sldNum" sz="quarter" idx="10"/>
          </p:nvPr>
        </p:nvSpPr>
        <p:spPr/>
        <p:txBody>
          <a:bodyPr/>
          <a:lstStyle/>
          <a:p>
            <a:fld id="{4034BEE3-566C-4068-A777-C3A4762E861B}" type="slidenum">
              <a:rPr lang="en-GB" smtClean="0"/>
              <a:pPr/>
              <a:t>10</a:t>
            </a:fld>
            <a:endParaRPr lang="en-GB" dirty="0"/>
          </a:p>
        </p:txBody>
      </p:sp>
      <p:sp>
        <p:nvSpPr>
          <p:cNvPr id="32" name="Прямоугольник 31"/>
          <p:cNvSpPr/>
          <p:nvPr/>
        </p:nvSpPr>
        <p:spPr>
          <a:xfrm>
            <a:off x="277644" y="2063059"/>
            <a:ext cx="4481046" cy="400110"/>
          </a:xfrm>
          <a:prstGeom prst="rect">
            <a:avLst/>
          </a:prstGeom>
        </p:spPr>
        <p:txBody>
          <a:bodyPr wrap="square">
            <a:spAutoFit/>
          </a:bodyPr>
          <a:lstStyle/>
          <a:p>
            <a:r>
              <a:rPr lang="ru-RU" sz="2000" dirty="0" smtClean="0">
                <a:solidFill>
                  <a:schemeClr val="tx1">
                    <a:lumMod val="50000"/>
                  </a:schemeClr>
                </a:solidFill>
              </a:rPr>
              <a:t>Мой бизнес восстановится </a:t>
            </a:r>
            <a:r>
              <a:rPr lang="ru-RU" sz="2000" dirty="0" smtClean="0">
                <a:solidFill>
                  <a:schemeClr val="accent6">
                    <a:lumMod val="75000"/>
                  </a:schemeClr>
                </a:solidFill>
              </a:rPr>
              <a:t>через</a:t>
            </a:r>
            <a:r>
              <a:rPr lang="ru-RU" sz="2000" dirty="0" smtClean="0">
                <a:solidFill>
                  <a:schemeClr val="tx1">
                    <a:lumMod val="50000"/>
                  </a:schemeClr>
                </a:solidFill>
              </a:rPr>
              <a:t>…</a:t>
            </a:r>
            <a:endParaRPr lang="en-US" sz="6000" dirty="0">
              <a:solidFill>
                <a:schemeClr val="tx1">
                  <a:lumMod val="50000"/>
                </a:schemeClr>
              </a:solidFill>
            </a:endParaRPr>
          </a:p>
        </p:txBody>
      </p:sp>
      <p:sp>
        <p:nvSpPr>
          <p:cNvPr id="33" name="Rectangle 13">
            <a:extLst>
              <a:ext uri="{FF2B5EF4-FFF2-40B4-BE49-F238E27FC236}">
                <a16:creationId xmlns:a16="http://schemas.microsoft.com/office/drawing/2014/main" id="{95F83044-5271-4DEE-A724-5A6D9FB851D9}"/>
              </a:ext>
            </a:extLst>
          </p:cNvPr>
          <p:cNvSpPr/>
          <p:nvPr/>
        </p:nvSpPr>
        <p:spPr>
          <a:xfrm>
            <a:off x="304183" y="5671880"/>
            <a:ext cx="7653577" cy="338554"/>
          </a:xfrm>
          <a:prstGeom prst="rect">
            <a:avLst/>
          </a:prstGeom>
        </p:spPr>
        <p:txBody>
          <a:bodyPr wrap="square">
            <a:spAutoFit/>
          </a:bodyPr>
          <a:lstStyle/>
          <a:p>
            <a:r>
              <a:rPr lang="ru-RU" sz="800" dirty="0" smtClean="0"/>
              <a:t>Источник: </a:t>
            </a:r>
            <a:r>
              <a:rPr lang="en-US" sz="800" dirty="0" smtClean="0"/>
              <a:t>Kantar</a:t>
            </a:r>
            <a:r>
              <a:rPr lang="ru-RU" sz="800" dirty="0" smtClean="0"/>
              <a:t>, международный </a:t>
            </a:r>
            <a:r>
              <a:rPr lang="en-US" sz="800" dirty="0" smtClean="0"/>
              <a:t>B2B-</a:t>
            </a:r>
            <a:r>
              <a:rPr lang="ru-RU" sz="800" dirty="0" smtClean="0"/>
              <a:t>барометр, август 2020</a:t>
            </a:r>
            <a:endParaRPr lang="en-GB" sz="800" dirty="0" smtClean="0"/>
          </a:p>
          <a:p>
            <a:r>
              <a:rPr lang="en-GB" sz="800" dirty="0" smtClean="0"/>
              <a:t>Q15</a:t>
            </a:r>
            <a:r>
              <a:rPr lang="en-GB" sz="800" dirty="0"/>
              <a:t>. Once the Coronavirus crisis ends, how long do you estimate it will take to get your business back to pre-crisis performance?</a:t>
            </a:r>
          </a:p>
        </p:txBody>
      </p:sp>
      <p:pic>
        <p:nvPicPr>
          <p:cNvPr id="34" name="Graphic 7">
            <a:extLst>
              <a:ext uri="{FF2B5EF4-FFF2-40B4-BE49-F238E27FC236}">
                <a16:creationId xmlns:a16="http://schemas.microsoft.com/office/drawing/2014/main" id="{A919E3D3-0D4F-48CE-AB93-69E448E98470}"/>
              </a:ext>
            </a:extLst>
          </p:cNvPr>
          <p:cNvPicPr>
            <a:picLocks noChangeAspect="1"/>
          </p:cNvPicPr>
          <p:nvPr>
            <p:custDataLst>
              <p:tags r:id="rId1"/>
            </p:custDataLst>
          </p:nvPr>
        </p:nvPicPr>
        <p:blipFill>
          <a:blip r:embed="rId6">
            <a:extLst>
              <a:ext uri="{96DAC541-7B7A-43D3-8B79-37D633B846F1}">
                <asvg:svgBlip xmlns="" xmlns:asvg="http://schemas.microsoft.com/office/drawing/2016/SVG/main" r:embed="rId8"/>
              </a:ext>
            </a:extLst>
          </a:blip>
          <a:stretch>
            <a:fillRect/>
          </a:stretch>
        </p:blipFill>
        <p:spPr>
          <a:xfrm>
            <a:off x="385271" y="6381750"/>
            <a:ext cx="1174160" cy="222138"/>
          </a:xfrm>
          <a:prstGeom prst="rect">
            <a:avLst/>
          </a:prstGeom>
          <a:ln w="12700">
            <a:noFill/>
          </a:ln>
          <a:extLst>
            <a:ext uri="{91240B29-F687-4F45-9708-019B960494DF}">
              <a14:hiddenLine xmlns:a14="http://schemas.microsoft.com/office/drawing/2010/main" w="0">
                <a:solidFill>
                  <a:srgbClr val="FFFFFF"/>
                </a:solidFill>
              </a14:hiddenLine>
            </a:ext>
          </a:extLst>
        </p:spPr>
      </p:pic>
    </p:spTree>
    <p:extLst>
      <p:ext uri="{BB962C8B-B14F-4D97-AF65-F5344CB8AC3E}">
        <p14:creationId xmlns:p14="http://schemas.microsoft.com/office/powerpoint/2010/main" val="120201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32D3F"/>
        </a:solidFill>
        <a:effectLst/>
      </p:bgPr>
    </p:bg>
    <p:spTree>
      <p:nvGrpSpPr>
        <p:cNvPr id="1" name=""/>
        <p:cNvGrpSpPr/>
        <p:nvPr/>
      </p:nvGrpSpPr>
      <p:grpSpPr>
        <a:xfrm>
          <a:off x="0" y="0"/>
          <a:ext cx="0" cy="0"/>
          <a:chOff x="0" y="0"/>
          <a:chExt cx="0" cy="0"/>
        </a:xfrm>
      </p:grpSpPr>
      <p:pic>
        <p:nvPicPr>
          <p:cNvPr id="158" name="Ресурс 2.png" descr="Ресурс 2.png"/>
          <p:cNvPicPr>
            <a:picLocks noChangeAspect="1"/>
          </p:cNvPicPr>
          <p:nvPr/>
        </p:nvPicPr>
        <p:blipFill>
          <a:blip r:embed="rId2">
            <a:extLst/>
          </a:blip>
          <a:stretch>
            <a:fillRect/>
          </a:stretch>
        </p:blipFill>
        <p:spPr>
          <a:xfrm>
            <a:off x="9233071" y="5142543"/>
            <a:ext cx="2518348" cy="1027222"/>
          </a:xfrm>
          <a:prstGeom prst="rect">
            <a:avLst/>
          </a:prstGeom>
          <a:ln w="12700">
            <a:miter lim="400000"/>
          </a:ln>
        </p:spPr>
      </p:pic>
      <p:sp>
        <p:nvSpPr>
          <p:cNvPr id="6" name="Текст 1"/>
          <p:cNvSpPr txBox="1">
            <a:spLocks/>
          </p:cNvSpPr>
          <p:nvPr/>
        </p:nvSpPr>
        <p:spPr>
          <a:xfrm>
            <a:off x="1253490" y="289253"/>
            <a:ext cx="4346685" cy="6302047"/>
          </a:xfrm>
          <a:prstGeom prst="rect">
            <a:avLst/>
          </a:prstGeom>
        </p:spPr>
        <p:txBody>
          <a:bodyPr vert="horz" lIns="0" tIns="0" rIns="0" bIns="0" rtlCol="0" anchor="t">
            <a:noAutofit/>
          </a:bodyPr>
          <a:lstStyle>
            <a:lvl1pPr marL="0" indent="0" algn="l" defTabSz="914400" rtl="0" eaLnBrk="1" latinLnBrk="0" hangingPunct="1">
              <a:lnSpc>
                <a:spcPct val="100000"/>
              </a:lnSpc>
              <a:spcBef>
                <a:spcPts val="200"/>
              </a:spcBef>
              <a:buFont typeface="Arial" panose="020B0604020202020204" pitchFamily="34" charset="0"/>
              <a:buNone/>
              <a:defRPr sz="4000" b="0" kern="1200">
                <a:solidFill>
                  <a:schemeClr val="tx1"/>
                </a:solidFill>
                <a:latin typeface="+mn-lt"/>
                <a:ea typeface="+mn-ea"/>
                <a:cs typeface="+mn-cs"/>
              </a:defRPr>
            </a:lvl1pPr>
            <a:lvl2pPr marL="0" indent="0" algn="l" defTabSz="914400" rtl="0" eaLnBrk="1" latinLnBrk="0" hangingPunct="1">
              <a:lnSpc>
                <a:spcPct val="100000"/>
              </a:lnSpc>
              <a:spcBef>
                <a:spcPts val="200"/>
              </a:spcBef>
              <a:buFont typeface="Arial" panose="020B0604020202020204" pitchFamily="34" charset="0"/>
              <a:buNone/>
              <a:defRPr sz="2200" b="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ru-RU" sz="4000" b="0" i="0" u="none" strike="noStrike" kern="1200" cap="none" spc="0" normalizeH="0" baseline="0" noProof="0" dirty="0" smtClean="0">
                <a:ln>
                  <a:noFill/>
                </a:ln>
                <a:solidFill>
                  <a:schemeClr val="bg1"/>
                </a:solidFill>
                <a:effectLst/>
                <a:uLnTx/>
                <a:uFillTx/>
                <a:latin typeface="Arial"/>
                <a:ea typeface="+mn-ea"/>
                <a:cs typeface="+mn-cs"/>
              </a:rPr>
              <a:t>#бренд </a:t>
            </a: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ru-RU" sz="4000" b="0" i="0" u="none" strike="noStrike" kern="1200" cap="none" spc="0" normalizeH="0" baseline="0" noProof="0" dirty="0" smtClean="0">
                <a:ln>
                  <a:noFill/>
                </a:ln>
                <a:solidFill>
                  <a:schemeClr val="accent6">
                    <a:lumMod val="20000"/>
                    <a:lumOff val="80000"/>
                  </a:schemeClr>
                </a:solidFill>
                <a:effectLst/>
                <a:uLnTx/>
                <a:uFillTx/>
                <a:latin typeface="Arial"/>
                <a:ea typeface="+mn-ea"/>
                <a:cs typeface="+mn-cs"/>
              </a:rPr>
              <a:t>#прогнозы </a:t>
            </a: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ru-RU" sz="4000" b="0" i="0" u="none" strike="noStrike" kern="1200" cap="none" spc="0" normalizeH="0" baseline="0" noProof="0" dirty="0" smtClean="0">
                <a:ln>
                  <a:noFill/>
                </a:ln>
                <a:solidFill>
                  <a:schemeClr val="accent4">
                    <a:lumMod val="20000"/>
                    <a:lumOff val="80000"/>
                  </a:schemeClr>
                </a:solidFill>
                <a:effectLst/>
                <a:uLnTx/>
                <a:uFillTx/>
                <a:latin typeface="Arial"/>
                <a:ea typeface="+mn-ea"/>
                <a:cs typeface="+mn-cs"/>
              </a:rPr>
              <a:t>#команда </a:t>
            </a: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ru-RU" sz="4000" b="0" i="0" u="none" strike="noStrike" kern="1200" cap="none" spc="0" normalizeH="0" baseline="0" noProof="0" dirty="0" smtClean="0">
                <a:ln>
                  <a:noFill/>
                </a:ln>
                <a:solidFill>
                  <a:schemeClr val="accent1">
                    <a:lumMod val="20000"/>
                    <a:lumOff val="80000"/>
                  </a:schemeClr>
                </a:solidFill>
                <a:effectLst/>
                <a:uLnTx/>
                <a:uFillTx/>
                <a:latin typeface="Arial"/>
                <a:ea typeface="+mn-ea"/>
                <a:cs typeface="+mn-cs"/>
              </a:rPr>
              <a:t>#данные </a:t>
            </a: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ru-RU" sz="4000" b="0" i="0" u="none" strike="noStrike" kern="1200" cap="none" spc="0" normalizeH="0" baseline="0" noProof="0" dirty="0" smtClean="0">
                <a:ln>
                  <a:noFill/>
                </a:ln>
                <a:solidFill>
                  <a:srgbClr val="FADBBC"/>
                </a:solidFill>
                <a:effectLst/>
                <a:uLnTx/>
                <a:uFillTx/>
                <a:latin typeface="Arial"/>
                <a:ea typeface="+mn-ea"/>
                <a:cs typeface="+mn-cs"/>
              </a:rPr>
              <a:t>#экосистема </a:t>
            </a:r>
            <a:r>
              <a:rPr kumimoji="0" lang="ru-RU" sz="4000" b="0" i="0" u="none" strike="noStrike" kern="1200" cap="none" spc="0" normalizeH="0" baseline="0" noProof="0" dirty="0" smtClean="0">
                <a:ln>
                  <a:noFill/>
                </a:ln>
                <a:solidFill>
                  <a:srgbClr val="CCCCFF"/>
                </a:solidFill>
                <a:effectLst/>
                <a:uLnTx/>
                <a:uFillTx/>
                <a:latin typeface="Arial"/>
                <a:ea typeface="+mn-ea"/>
                <a:cs typeface="+mn-cs"/>
              </a:rPr>
              <a:t>#</a:t>
            </a:r>
            <a:r>
              <a:rPr kumimoji="0" lang="en-US" sz="4000" b="0" i="0" u="none" strike="noStrike" kern="1200" cap="none" spc="0" normalizeH="0" baseline="0" noProof="0" dirty="0" err="1" smtClean="0">
                <a:ln>
                  <a:noFill/>
                </a:ln>
                <a:solidFill>
                  <a:srgbClr val="CCCCFF"/>
                </a:solidFill>
                <a:effectLst/>
                <a:uLnTx/>
                <a:uFillTx/>
                <a:latin typeface="Arial"/>
                <a:ea typeface="+mn-ea"/>
                <a:cs typeface="+mn-cs"/>
              </a:rPr>
              <a:t>offlinevsonline</a:t>
            </a:r>
            <a:r>
              <a:rPr kumimoji="0" lang="en-US" sz="4000" b="0" i="0" u="none" strike="noStrike" kern="1200" cap="none" spc="0" normalizeH="0" baseline="0" noProof="0" dirty="0" smtClean="0">
                <a:ln>
                  <a:noFill/>
                </a:ln>
                <a:solidFill>
                  <a:srgbClr val="CCCCFF"/>
                </a:solidFill>
                <a:effectLst/>
                <a:uLnTx/>
                <a:uFillTx/>
                <a:latin typeface="Arial"/>
                <a:ea typeface="+mn-ea"/>
                <a:cs typeface="+mn-cs"/>
              </a:rPr>
              <a:t> </a:t>
            </a:r>
            <a:endParaRPr kumimoji="0" lang="ru-RU" sz="4000" b="0" i="0" u="none" strike="noStrike" kern="1200" cap="none" spc="0" normalizeH="0" baseline="0" noProof="0" dirty="0" smtClean="0">
              <a:ln>
                <a:noFill/>
              </a:ln>
              <a:solidFill>
                <a:srgbClr val="CCCCFF"/>
              </a:solidFill>
              <a:effectLst/>
              <a:uLnTx/>
              <a:uFillTx/>
              <a:latin typeface="Arial"/>
              <a:ea typeface="+mn-ea"/>
              <a:cs typeface="+mn-cs"/>
            </a:endParaRP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ru-RU" sz="4000" b="0" i="0" u="none" strike="noStrike" kern="1200" cap="none" spc="0" normalizeH="0" baseline="0" noProof="0" dirty="0" smtClean="0">
                <a:ln>
                  <a:noFill/>
                </a:ln>
                <a:solidFill>
                  <a:schemeClr val="bg1"/>
                </a:solidFill>
                <a:effectLst/>
                <a:uLnTx/>
                <a:uFillTx/>
                <a:latin typeface="Arial"/>
                <a:ea typeface="+mn-ea"/>
                <a:cs typeface="+mn-cs"/>
              </a:rPr>
              <a:t>#</a:t>
            </a:r>
            <a:r>
              <a:rPr kumimoji="0" lang="ru-RU" sz="4000" b="0" i="0" u="none" strike="noStrike" kern="1200" cap="none" spc="0" normalizeH="0" baseline="0" noProof="0" dirty="0" err="1" smtClean="0">
                <a:ln>
                  <a:noFill/>
                </a:ln>
                <a:solidFill>
                  <a:schemeClr val="bg1"/>
                </a:solidFill>
                <a:effectLst/>
                <a:uLnTx/>
                <a:uFillTx/>
                <a:latin typeface="Arial"/>
                <a:ea typeface="+mn-ea"/>
                <a:cs typeface="+mn-cs"/>
              </a:rPr>
              <a:t>тв</a:t>
            </a:r>
            <a:r>
              <a:rPr kumimoji="0" lang="ru-RU" sz="4000" b="0" i="0" u="none" strike="noStrike" kern="1200" cap="none" spc="0" normalizeH="0" baseline="0" noProof="0" dirty="0" smtClean="0">
                <a:ln>
                  <a:noFill/>
                </a:ln>
                <a:solidFill>
                  <a:schemeClr val="bg1"/>
                </a:solidFill>
                <a:effectLst/>
                <a:uLnTx/>
                <a:uFillTx/>
                <a:latin typeface="Arial"/>
                <a:ea typeface="+mn-ea"/>
                <a:cs typeface="+mn-cs"/>
              </a:rPr>
              <a:t> </a:t>
            </a: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ru-RU" sz="4000" b="0" i="0" u="none" strike="noStrike" kern="1200" cap="none" spc="0" normalizeH="0" baseline="0" noProof="0" dirty="0" smtClean="0">
                <a:ln>
                  <a:noFill/>
                </a:ln>
                <a:solidFill>
                  <a:schemeClr val="accent2">
                    <a:lumMod val="20000"/>
                    <a:lumOff val="80000"/>
                  </a:schemeClr>
                </a:solidFill>
                <a:effectLst/>
                <a:uLnTx/>
                <a:uFillTx/>
                <a:latin typeface="Arial"/>
                <a:ea typeface="+mn-ea"/>
                <a:cs typeface="+mn-cs"/>
              </a:rPr>
              <a:t>#</a:t>
            </a:r>
            <a:r>
              <a:rPr kumimoji="0" lang="en-US" sz="4000" b="0" i="0" u="none" strike="noStrike" kern="1200" cap="none" spc="0" normalizeH="0" baseline="0" noProof="0" dirty="0" smtClean="0">
                <a:ln>
                  <a:noFill/>
                </a:ln>
                <a:solidFill>
                  <a:schemeClr val="accent2">
                    <a:lumMod val="20000"/>
                    <a:lumOff val="80000"/>
                  </a:schemeClr>
                </a:solidFill>
                <a:effectLst/>
                <a:uLnTx/>
                <a:uFillTx/>
                <a:latin typeface="Arial"/>
                <a:ea typeface="+mn-ea"/>
                <a:cs typeface="+mn-cs"/>
              </a:rPr>
              <a:t>performance</a:t>
            </a:r>
            <a:r>
              <a:rPr kumimoji="0" lang="ru-RU" sz="4000" b="0" i="0" u="none" strike="noStrike" kern="1200" cap="none" spc="0" normalizeH="0" baseline="0" noProof="0" dirty="0" smtClean="0">
                <a:ln>
                  <a:noFill/>
                </a:ln>
                <a:solidFill>
                  <a:schemeClr val="accent2">
                    <a:lumMod val="20000"/>
                    <a:lumOff val="80000"/>
                  </a:schemeClr>
                </a:solidFill>
                <a:effectLst/>
                <a:uLnTx/>
                <a:uFillTx/>
                <a:latin typeface="Arial"/>
                <a:ea typeface="+mn-ea"/>
                <a:cs typeface="+mn-cs"/>
              </a:rPr>
              <a:t> </a:t>
            </a: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ru-RU" sz="4000" b="0" i="0" u="none" strike="noStrike" kern="1200" cap="none" spc="0" normalizeH="0" baseline="0" noProof="0" dirty="0" smtClean="0">
                <a:ln>
                  <a:noFill/>
                </a:ln>
                <a:solidFill>
                  <a:schemeClr val="accent6">
                    <a:lumMod val="40000"/>
                    <a:lumOff val="60000"/>
                  </a:schemeClr>
                </a:solidFill>
                <a:effectLst/>
                <a:uLnTx/>
                <a:uFillTx/>
                <a:latin typeface="Arial"/>
                <a:ea typeface="+mn-ea"/>
                <a:cs typeface="+mn-cs"/>
              </a:rPr>
              <a:t>#</a:t>
            </a:r>
            <a:r>
              <a:rPr kumimoji="0" lang="en-US" sz="4000" b="0" i="0" u="none" strike="noStrike" kern="1200" cap="none" spc="0" normalizeH="0" baseline="0" noProof="0" dirty="0" smtClean="0">
                <a:ln>
                  <a:noFill/>
                </a:ln>
                <a:solidFill>
                  <a:schemeClr val="accent6">
                    <a:lumMod val="40000"/>
                    <a:lumOff val="60000"/>
                  </a:schemeClr>
                </a:solidFill>
                <a:effectLst/>
                <a:uLnTx/>
                <a:uFillTx/>
                <a:latin typeface="Arial"/>
                <a:ea typeface="+mn-ea"/>
                <a:cs typeface="+mn-cs"/>
              </a:rPr>
              <a:t>digital </a:t>
            </a:r>
            <a:endParaRPr kumimoji="0" lang="ru-RU" sz="4000" b="0" i="0" u="none" strike="noStrike" kern="1200" cap="none" spc="0" normalizeH="0" baseline="0" noProof="0" dirty="0" smtClean="0">
              <a:ln>
                <a:noFill/>
              </a:ln>
              <a:solidFill>
                <a:schemeClr val="accent6">
                  <a:lumMod val="40000"/>
                  <a:lumOff val="60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en-US" sz="4000" b="0" i="0" u="none" strike="noStrike" kern="1200" cap="none" spc="0" normalizeH="0" baseline="0" noProof="0" dirty="0" smtClean="0">
                <a:ln>
                  <a:noFill/>
                </a:ln>
                <a:solidFill>
                  <a:srgbClr val="99CCFF"/>
                </a:solidFill>
                <a:effectLst/>
                <a:uLnTx/>
                <a:uFillTx/>
                <a:latin typeface="Arial"/>
                <a:ea typeface="+mn-ea"/>
                <a:cs typeface="+mn-cs"/>
              </a:rPr>
              <a:t>#ecommerce</a:t>
            </a:r>
            <a:endParaRPr kumimoji="0" lang="ru-RU" sz="4000" b="0" i="0" u="none" strike="noStrike" kern="1200" cap="none" spc="0" normalizeH="0" baseline="0" noProof="0" dirty="0" smtClean="0">
              <a:ln>
                <a:noFill/>
              </a:ln>
              <a:solidFill>
                <a:srgbClr val="99CCFF"/>
              </a:solidFill>
              <a:effectLst/>
              <a:uLnTx/>
              <a:uFillTx/>
              <a:latin typeface="Arial"/>
              <a:ea typeface="+mn-ea"/>
              <a:cs typeface="+mn-cs"/>
            </a:endParaRPr>
          </a:p>
        </p:txBody>
      </p:sp>
    </p:spTree>
    <p:extLst>
      <p:ext uri="{BB962C8B-B14F-4D97-AF65-F5344CB8AC3E}">
        <p14:creationId xmlns:p14="http://schemas.microsoft.com/office/powerpoint/2010/main" val="303377553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0"/>
          </p:nvPr>
        </p:nvSpPr>
        <p:spPr/>
        <p:txBody>
          <a:bodyPr/>
          <a:lstStyle/>
          <a:p>
            <a:fld id="{4034BEE3-566C-4068-A777-C3A4762E861B}" type="slidenum">
              <a:rPr lang="en-GB" smtClean="0"/>
              <a:pPr/>
              <a:t>2</a:t>
            </a:fld>
            <a:endParaRPr lang="en-GB" dirty="0"/>
          </a:p>
        </p:txBody>
      </p:sp>
      <p:sp>
        <p:nvSpPr>
          <p:cNvPr id="4" name="Нижний колонтитул 3"/>
          <p:cNvSpPr>
            <a:spLocks noGrp="1"/>
          </p:cNvSpPr>
          <p:nvPr>
            <p:ph type="ftr" sz="quarter" idx="11"/>
          </p:nvPr>
        </p:nvSpPr>
        <p:spPr/>
        <p:txBody>
          <a:bodyPr/>
          <a:lstStyle/>
          <a:p>
            <a:endParaRPr lang="en-GB" dirty="0"/>
          </a:p>
        </p:txBody>
      </p:sp>
      <p:pic>
        <p:nvPicPr>
          <p:cNvPr id="2052" name="Picture 4" descr="https://scontent.fhen2-1.fna.fbcdn.net/v/t1.15752-9/121142438_2704290479789350_1584189799226969640_n.jpg?_nc_cat=107&amp;_nc_sid=ae9488&amp;_nc_ohc=2Rem3D81iuEAX9KITvU&amp;_nc_ht=scontent.fhen2-1.fna&amp;oh=b2ae82fa20350fd635f85ed9dcc8aeef&amp;oe=5FA517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
            <a:ext cx="12191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84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Динамика рекламного рынка повторяет динамику ВВП</a:t>
            </a:r>
            <a:endParaRPr lang="ru-RU" dirty="0"/>
          </a:p>
        </p:txBody>
      </p:sp>
      <p:sp>
        <p:nvSpPr>
          <p:cNvPr id="3" name="Номер слайда 2"/>
          <p:cNvSpPr>
            <a:spLocks noGrp="1"/>
          </p:cNvSpPr>
          <p:nvPr>
            <p:ph type="sldNum" sz="quarter" idx="10"/>
          </p:nvPr>
        </p:nvSpPr>
        <p:spPr/>
        <p:txBody>
          <a:bodyPr/>
          <a:lstStyle/>
          <a:p>
            <a:fld id="{4034BEE3-566C-4068-A777-C3A4762E861B}" type="slidenum">
              <a:rPr lang="en-GB" smtClean="0"/>
              <a:pPr/>
              <a:t>3</a:t>
            </a:fld>
            <a:endParaRPr lang="en-GB" dirty="0"/>
          </a:p>
        </p:txBody>
      </p:sp>
      <p:graphicFrame>
        <p:nvGraphicFramePr>
          <p:cNvPr id="5" name="Диаграмма 4"/>
          <p:cNvGraphicFramePr>
            <a:graphicFrameLocks/>
          </p:cNvGraphicFramePr>
          <p:nvPr>
            <p:extLst>
              <p:ext uri="{D42A27DB-BD31-4B8C-83A1-F6EECF244321}">
                <p14:modId xmlns:p14="http://schemas.microsoft.com/office/powerpoint/2010/main" val="3276283364"/>
              </p:ext>
            </p:extLst>
          </p:nvPr>
        </p:nvGraphicFramePr>
        <p:xfrm>
          <a:off x="360000" y="1485900"/>
          <a:ext cx="7995330" cy="42291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881196" y="1617545"/>
            <a:ext cx="2945678" cy="1661993"/>
          </a:xfrm>
          <a:prstGeom prst="rect">
            <a:avLst/>
          </a:prstGeom>
          <a:noFill/>
        </p:spPr>
        <p:txBody>
          <a:bodyPr wrap="none" lIns="0" tIns="0" rIns="0" bIns="0" rtlCol="0">
            <a:spAutoFit/>
          </a:bodyPr>
          <a:lstStyle/>
          <a:p>
            <a:r>
              <a:rPr lang="ru-RU" sz="6000" dirty="0" smtClean="0">
                <a:solidFill>
                  <a:schemeClr val="accent6"/>
                </a:solidFill>
              </a:rPr>
              <a:t>-8</a:t>
            </a:r>
            <a:r>
              <a:rPr lang="en-US" sz="6000" dirty="0" smtClean="0">
                <a:solidFill>
                  <a:schemeClr val="accent6"/>
                </a:solidFill>
              </a:rPr>
              <a:t>%</a:t>
            </a:r>
            <a:endParaRPr lang="en-US" sz="6000" dirty="0">
              <a:solidFill>
                <a:schemeClr val="accent6"/>
              </a:solidFill>
            </a:endParaRPr>
          </a:p>
          <a:p>
            <a:r>
              <a:rPr lang="ru-RU" sz="1600" dirty="0" smtClean="0">
                <a:solidFill>
                  <a:schemeClr val="accent1">
                    <a:lumMod val="50000"/>
                  </a:schemeClr>
                </a:solidFill>
              </a:rPr>
              <a:t>Снижение реальных </a:t>
            </a:r>
          </a:p>
          <a:p>
            <a:r>
              <a:rPr lang="ru-RU" sz="1600" dirty="0" smtClean="0">
                <a:solidFill>
                  <a:schemeClr val="accent1">
                    <a:lumMod val="50000"/>
                  </a:schemeClr>
                </a:solidFill>
              </a:rPr>
              <a:t>располагаемых доходов </a:t>
            </a:r>
          </a:p>
          <a:p>
            <a:r>
              <a:rPr lang="ru-RU" sz="1600" dirty="0" smtClean="0">
                <a:solidFill>
                  <a:schemeClr val="accent1">
                    <a:lumMod val="50000"/>
                  </a:schemeClr>
                </a:solidFill>
              </a:rPr>
              <a:t>россиян в 1-м полугодии 2020</a:t>
            </a:r>
            <a:r>
              <a:rPr lang="ru-RU" sz="1200" baseline="50000" dirty="0" smtClean="0">
                <a:solidFill>
                  <a:schemeClr val="accent1">
                    <a:lumMod val="50000"/>
                  </a:schemeClr>
                </a:solidFill>
              </a:rPr>
              <a:t>*</a:t>
            </a:r>
            <a:endParaRPr lang="ru-RU" sz="1600" baseline="50000" dirty="0" smtClean="0">
              <a:solidFill>
                <a:schemeClr val="accent1">
                  <a:lumMod val="50000"/>
                </a:schemeClr>
              </a:solidFill>
            </a:endParaRPr>
          </a:p>
        </p:txBody>
      </p:sp>
      <p:sp>
        <p:nvSpPr>
          <p:cNvPr id="10" name="TextBox 9"/>
          <p:cNvSpPr txBox="1"/>
          <p:nvPr/>
        </p:nvSpPr>
        <p:spPr>
          <a:xfrm>
            <a:off x="361950" y="5707435"/>
            <a:ext cx="11464924" cy="369332"/>
          </a:xfrm>
          <a:prstGeom prst="rect">
            <a:avLst/>
          </a:prstGeom>
          <a:noFill/>
        </p:spPr>
        <p:txBody>
          <a:bodyPr wrap="square" lIns="0" tIns="0" rIns="0" bIns="0" rtlCol="0">
            <a:spAutoFit/>
          </a:bodyPr>
          <a:lstStyle/>
          <a:p>
            <a:pPr marL="171450" indent="-171450" algn="r">
              <a:buFont typeface="Arial" panose="020B0604020202020204" pitchFamily="34" charset="0"/>
              <a:buChar char="•"/>
            </a:pPr>
            <a:r>
              <a:rPr lang="ru-RU" sz="800" dirty="0" smtClean="0"/>
              <a:t>Росстат, июль 2020</a:t>
            </a:r>
          </a:p>
          <a:p>
            <a:pPr marL="171450" indent="-171450" algn="r">
              <a:buFont typeface="Arial" panose="020B0604020202020204" pitchFamily="34" charset="0"/>
              <a:buChar char="•"/>
            </a:pPr>
            <a:r>
              <a:rPr lang="ru-RU" sz="800" dirty="0" smtClean="0"/>
              <a:t>** АКАР, Объем рекламы в медиа в 1-м полугодии, сентябрь 2020</a:t>
            </a:r>
          </a:p>
          <a:p>
            <a:pPr marL="171450" indent="-171450" algn="r">
              <a:buFont typeface="Arial" panose="020B0604020202020204" pitchFamily="34" charset="0"/>
              <a:buChar char="•"/>
            </a:pPr>
            <a:r>
              <a:rPr lang="ru-RU" sz="800" dirty="0" smtClean="0"/>
              <a:t>*** МВФ / РЭШ,</a:t>
            </a:r>
            <a:r>
              <a:rPr lang="en-US" sz="800" dirty="0" smtClean="0"/>
              <a:t> </a:t>
            </a:r>
            <a:r>
              <a:rPr lang="ru-RU" sz="800" dirty="0"/>
              <a:t>м</a:t>
            </a:r>
            <a:r>
              <a:rPr lang="ru-RU" sz="800" dirty="0" smtClean="0"/>
              <a:t>ай 2020 </a:t>
            </a:r>
          </a:p>
        </p:txBody>
      </p:sp>
      <p:sp>
        <p:nvSpPr>
          <p:cNvPr id="11" name="TextBox 10"/>
          <p:cNvSpPr txBox="1"/>
          <p:nvPr/>
        </p:nvSpPr>
        <p:spPr>
          <a:xfrm>
            <a:off x="8876432" y="3794463"/>
            <a:ext cx="2950442" cy="1415772"/>
          </a:xfrm>
          <a:prstGeom prst="rect">
            <a:avLst/>
          </a:prstGeom>
          <a:noFill/>
        </p:spPr>
        <p:txBody>
          <a:bodyPr wrap="square" lIns="0" tIns="0" rIns="0" bIns="0" rtlCol="0">
            <a:spAutoFit/>
          </a:bodyPr>
          <a:lstStyle/>
          <a:p>
            <a:r>
              <a:rPr lang="ru-RU" sz="6000" dirty="0" smtClean="0">
                <a:solidFill>
                  <a:schemeClr val="bg2">
                    <a:lumMod val="60000"/>
                    <a:lumOff val="40000"/>
                  </a:schemeClr>
                </a:solidFill>
              </a:rPr>
              <a:t>-5.5</a:t>
            </a:r>
            <a:r>
              <a:rPr lang="en-US" sz="6000" dirty="0" smtClean="0">
                <a:solidFill>
                  <a:schemeClr val="bg2">
                    <a:lumMod val="60000"/>
                    <a:lumOff val="40000"/>
                  </a:schemeClr>
                </a:solidFill>
              </a:rPr>
              <a:t>%</a:t>
            </a:r>
            <a:endParaRPr lang="en-US" sz="6000" dirty="0">
              <a:solidFill>
                <a:schemeClr val="bg2">
                  <a:lumMod val="60000"/>
                  <a:lumOff val="40000"/>
                </a:schemeClr>
              </a:solidFill>
            </a:endParaRPr>
          </a:p>
          <a:p>
            <a:r>
              <a:rPr lang="ru-RU" sz="1600" dirty="0" smtClean="0">
                <a:solidFill>
                  <a:schemeClr val="accent1">
                    <a:lumMod val="50000"/>
                  </a:schemeClr>
                </a:solidFill>
              </a:rPr>
              <a:t>Снижение ВВП России в 2020 по прогнозу МВФ</a:t>
            </a:r>
            <a:r>
              <a:rPr lang="ru-RU" sz="1200" baseline="50000" dirty="0" smtClean="0">
                <a:solidFill>
                  <a:schemeClr val="accent1">
                    <a:lumMod val="50000"/>
                  </a:schemeClr>
                </a:solidFill>
              </a:rPr>
              <a:t>***</a:t>
            </a:r>
            <a:endParaRPr lang="ru-RU" sz="1600" baseline="50000" dirty="0" smtClean="0">
              <a:solidFill>
                <a:schemeClr val="accent1">
                  <a:lumMod val="50000"/>
                </a:schemeClr>
              </a:solidFill>
            </a:endParaRPr>
          </a:p>
        </p:txBody>
      </p:sp>
      <p:sp>
        <p:nvSpPr>
          <p:cNvPr id="4" name="TextBox 3"/>
          <p:cNvSpPr txBox="1"/>
          <p:nvPr/>
        </p:nvSpPr>
        <p:spPr>
          <a:xfrm>
            <a:off x="8251678" y="1552190"/>
            <a:ext cx="161583" cy="1524000"/>
          </a:xfrm>
          <a:prstGeom prst="rect">
            <a:avLst/>
          </a:prstGeom>
          <a:noFill/>
        </p:spPr>
        <p:txBody>
          <a:bodyPr vert="vert" wrap="square" lIns="0" tIns="0" rIns="0" bIns="0" rtlCol="0">
            <a:spAutoFit/>
          </a:bodyPr>
          <a:lstStyle/>
          <a:p>
            <a:r>
              <a:rPr lang="ru-RU" sz="1050" dirty="0" smtClean="0">
                <a:solidFill>
                  <a:schemeClr val="tx1">
                    <a:lumMod val="60000"/>
                    <a:lumOff val="40000"/>
                  </a:schemeClr>
                </a:solidFill>
              </a:rPr>
              <a:t>Рекламный рынок</a:t>
            </a:r>
          </a:p>
        </p:txBody>
      </p:sp>
      <p:sp>
        <p:nvSpPr>
          <p:cNvPr id="9" name="TextBox 8"/>
          <p:cNvSpPr txBox="1"/>
          <p:nvPr/>
        </p:nvSpPr>
        <p:spPr>
          <a:xfrm>
            <a:off x="361951" y="1124132"/>
            <a:ext cx="161583" cy="704667"/>
          </a:xfrm>
          <a:prstGeom prst="rect">
            <a:avLst/>
          </a:prstGeom>
          <a:noFill/>
        </p:spPr>
        <p:txBody>
          <a:bodyPr vert="vert270" wrap="square" lIns="0" tIns="0" rIns="0" bIns="0" rtlCol="0">
            <a:spAutoFit/>
          </a:bodyPr>
          <a:lstStyle/>
          <a:p>
            <a:r>
              <a:rPr lang="ru-RU" sz="1050" dirty="0" smtClean="0">
                <a:solidFill>
                  <a:schemeClr val="tx1">
                    <a:lumMod val="60000"/>
                    <a:lumOff val="40000"/>
                  </a:schemeClr>
                </a:solidFill>
              </a:rPr>
              <a:t>ВВП</a:t>
            </a:r>
          </a:p>
        </p:txBody>
      </p:sp>
    </p:spTree>
    <p:extLst>
      <p:ext uri="{BB962C8B-B14F-4D97-AF65-F5344CB8AC3E}">
        <p14:creationId xmlns:p14="http://schemas.microsoft.com/office/powerpoint/2010/main" val="16132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a:graphicFrameLocks/>
          </p:cNvGraphicFramePr>
          <p:nvPr>
            <p:extLst>
              <p:ext uri="{D42A27DB-BD31-4B8C-83A1-F6EECF244321}">
                <p14:modId xmlns:p14="http://schemas.microsoft.com/office/powerpoint/2010/main" val="2590666810"/>
              </p:ext>
            </p:extLst>
          </p:nvPr>
        </p:nvGraphicFramePr>
        <p:xfrm>
          <a:off x="372111" y="-847998"/>
          <a:ext cx="11464924" cy="45055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509156463"/>
              </p:ext>
            </p:extLst>
          </p:nvPr>
        </p:nvGraphicFramePr>
        <p:xfrm>
          <a:off x="370159" y="3200344"/>
          <a:ext cx="11466876"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 name="Номер слайда 2"/>
          <p:cNvSpPr>
            <a:spLocks noGrp="1"/>
          </p:cNvSpPr>
          <p:nvPr>
            <p:ph type="sldNum" sz="quarter" idx="4294967295"/>
          </p:nvPr>
        </p:nvSpPr>
        <p:spPr>
          <a:xfrm>
            <a:off x="10867073" y="6381750"/>
            <a:ext cx="969962" cy="196850"/>
          </a:xfrm>
        </p:spPr>
        <p:txBody>
          <a:bodyPr/>
          <a:lstStyle/>
          <a:p>
            <a:fld id="{4034BEE3-566C-4068-A777-C3A4762E861B}" type="slidenum">
              <a:rPr lang="en-GB" smtClean="0"/>
              <a:pPr/>
              <a:t>4</a:t>
            </a:fld>
            <a:endParaRPr lang="en-GB" dirty="0"/>
          </a:p>
        </p:txBody>
      </p:sp>
      <p:sp>
        <p:nvSpPr>
          <p:cNvPr id="7" name="Прямоугольник 6"/>
          <p:cNvSpPr/>
          <p:nvPr/>
        </p:nvSpPr>
        <p:spPr>
          <a:xfrm>
            <a:off x="8966990" y="5562481"/>
            <a:ext cx="2922595" cy="646331"/>
          </a:xfrm>
          <a:prstGeom prst="rect">
            <a:avLst/>
          </a:prstGeom>
        </p:spPr>
        <p:txBody>
          <a:bodyPr wrap="none">
            <a:spAutoFit/>
          </a:bodyPr>
          <a:lstStyle/>
          <a:p>
            <a:r>
              <a:rPr lang="ru-RU" sz="900" dirty="0">
                <a:solidFill>
                  <a:schemeClr val="accent1">
                    <a:lumMod val="50000"/>
                  </a:schemeClr>
                </a:solidFill>
                <a:hlinkClick r:id="rId5"/>
              </a:rPr>
              <a:t>http://</a:t>
            </a:r>
            <a:r>
              <a:rPr lang="ru-RU" sz="900" dirty="0" smtClean="0">
                <a:solidFill>
                  <a:schemeClr val="accent1">
                    <a:lumMod val="50000"/>
                  </a:schemeClr>
                </a:solidFill>
                <a:hlinkClick r:id="rId5"/>
              </a:rPr>
              <a:t>www.policyuncertainty.com/russia_monthly.html</a:t>
            </a:r>
            <a:endParaRPr lang="ru-RU" sz="900" dirty="0" smtClean="0">
              <a:solidFill>
                <a:schemeClr val="accent1">
                  <a:lumMod val="50000"/>
                </a:schemeClr>
              </a:solidFill>
            </a:endParaRPr>
          </a:p>
          <a:p>
            <a:r>
              <a:rPr lang="en-US" sz="900" dirty="0">
                <a:solidFill>
                  <a:schemeClr val="accent1">
                    <a:lumMod val="50000"/>
                  </a:schemeClr>
                </a:solidFill>
                <a:hlinkClick r:id="rId6"/>
              </a:rPr>
              <a:t>https://www.nes.ru/files/COVID19(21apr2020).</a:t>
            </a:r>
            <a:r>
              <a:rPr lang="en-US" sz="900" dirty="0" smtClean="0">
                <a:solidFill>
                  <a:schemeClr val="accent1">
                    <a:lumMod val="50000"/>
                  </a:schemeClr>
                </a:solidFill>
                <a:hlinkClick r:id="rId6"/>
              </a:rPr>
              <a:t>pdf</a:t>
            </a:r>
            <a:endParaRPr lang="ru-RU" sz="900" dirty="0" smtClean="0">
              <a:solidFill>
                <a:schemeClr val="accent1">
                  <a:lumMod val="50000"/>
                </a:schemeClr>
              </a:solidFill>
            </a:endParaRPr>
          </a:p>
          <a:p>
            <a:r>
              <a:rPr lang="en-US" sz="900" dirty="0">
                <a:solidFill>
                  <a:schemeClr val="accent1">
                    <a:lumMod val="50000"/>
                  </a:schemeClr>
                </a:solidFill>
                <a:hlinkClick r:id="rId7"/>
              </a:rPr>
              <a:t>https://rosstat.gov.ru</a:t>
            </a:r>
            <a:r>
              <a:rPr lang="en-US" sz="900" dirty="0" smtClean="0">
                <a:solidFill>
                  <a:schemeClr val="accent1">
                    <a:lumMod val="50000"/>
                  </a:schemeClr>
                </a:solidFill>
                <a:hlinkClick r:id="rId7"/>
              </a:rPr>
              <a:t>/</a:t>
            </a:r>
            <a:r>
              <a:rPr lang="ru-RU" sz="900" dirty="0" smtClean="0">
                <a:solidFill>
                  <a:schemeClr val="accent1">
                    <a:lumMod val="50000"/>
                  </a:schemeClr>
                </a:solidFill>
              </a:rPr>
              <a:t> </a:t>
            </a:r>
          </a:p>
          <a:p>
            <a:r>
              <a:rPr lang="ru-RU" sz="900" dirty="0" smtClean="0">
                <a:solidFill>
                  <a:schemeClr val="accent1">
                    <a:lumMod val="50000"/>
                  </a:schemeClr>
                </a:solidFill>
              </a:rPr>
              <a:t> </a:t>
            </a:r>
            <a:endParaRPr lang="ru-RU" sz="900" dirty="0">
              <a:solidFill>
                <a:schemeClr val="accent1">
                  <a:lumMod val="50000"/>
                </a:schemeClr>
              </a:solidFill>
            </a:endParaRPr>
          </a:p>
        </p:txBody>
      </p:sp>
      <p:sp>
        <p:nvSpPr>
          <p:cNvPr id="6" name="Прямоугольник 5"/>
          <p:cNvSpPr/>
          <p:nvPr/>
        </p:nvSpPr>
        <p:spPr bwMode="ltGray">
          <a:xfrm>
            <a:off x="121920" y="3392488"/>
            <a:ext cx="670560" cy="265112"/>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ru-RU" sz="1600" b="0" dirty="0" err="1" smtClean="0"/>
          </a:p>
        </p:txBody>
      </p:sp>
      <p:sp>
        <p:nvSpPr>
          <p:cNvPr id="10" name="Прямоугольник 9"/>
          <p:cNvSpPr/>
          <p:nvPr/>
        </p:nvSpPr>
        <p:spPr bwMode="ltGray">
          <a:xfrm>
            <a:off x="121920" y="893506"/>
            <a:ext cx="670560" cy="265112"/>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ru-RU" sz="1600" b="0" dirty="0" err="1" smtClean="0"/>
          </a:p>
        </p:txBody>
      </p:sp>
      <p:sp>
        <p:nvSpPr>
          <p:cNvPr id="8" name="Скругленная прямоугольная выноска 7"/>
          <p:cNvSpPr/>
          <p:nvPr/>
        </p:nvSpPr>
        <p:spPr bwMode="ltGray">
          <a:xfrm>
            <a:off x="3272400" y="4593021"/>
            <a:ext cx="2731525" cy="889611"/>
          </a:xfrm>
          <a:prstGeom prst="wedgeRoundRectCallout">
            <a:avLst>
              <a:gd name="adj1" fmla="val 71672"/>
              <a:gd name="adj2" fmla="val -104102"/>
              <a:gd name="adj3" fmla="val 16667"/>
            </a:avLst>
          </a:prstGeom>
          <a:no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ru-RU" sz="1600" dirty="0" smtClean="0">
                <a:solidFill>
                  <a:schemeClr val="accent1">
                    <a:lumMod val="50000"/>
                  </a:schemeClr>
                </a:solidFill>
              </a:rPr>
              <a:t>Индекс потребительской уверенности, </a:t>
            </a:r>
          </a:p>
          <a:p>
            <a:pPr algn="l"/>
            <a:r>
              <a:rPr lang="ru-RU" sz="1600" dirty="0" smtClean="0">
                <a:solidFill>
                  <a:schemeClr val="accent1">
                    <a:lumMod val="50000"/>
                  </a:schemeClr>
                </a:solidFill>
              </a:rPr>
              <a:t>Росстат, 3 </a:t>
            </a:r>
            <a:r>
              <a:rPr lang="ru-RU" sz="1600" dirty="0" err="1" smtClean="0">
                <a:solidFill>
                  <a:schemeClr val="accent1">
                    <a:lumMod val="50000"/>
                  </a:schemeClr>
                </a:solidFill>
              </a:rPr>
              <a:t>кв</a:t>
            </a:r>
            <a:r>
              <a:rPr lang="ru-RU" sz="1600" dirty="0" smtClean="0">
                <a:solidFill>
                  <a:schemeClr val="accent1">
                    <a:lumMod val="50000"/>
                  </a:schemeClr>
                </a:solidFill>
              </a:rPr>
              <a:t> 2020 </a:t>
            </a:r>
            <a:endParaRPr lang="ru-RU" sz="1600" b="0" dirty="0" smtClean="0">
              <a:solidFill>
                <a:schemeClr val="accent1">
                  <a:lumMod val="50000"/>
                </a:schemeClr>
              </a:solidFill>
            </a:endParaRPr>
          </a:p>
        </p:txBody>
      </p:sp>
      <p:sp>
        <p:nvSpPr>
          <p:cNvPr id="2" name="Заголовок 1"/>
          <p:cNvSpPr>
            <a:spLocks noGrp="1"/>
          </p:cNvSpPr>
          <p:nvPr>
            <p:ph type="title"/>
          </p:nvPr>
        </p:nvSpPr>
        <p:spPr/>
        <p:txBody>
          <a:bodyPr/>
          <a:lstStyle/>
          <a:p>
            <a:r>
              <a:rPr lang="ru-RU" dirty="0" smtClean="0"/>
              <a:t>По оценке РЭШ, половина всего </a:t>
            </a:r>
            <a:r>
              <a:rPr lang="ru-RU" dirty="0"/>
              <a:t>падения ВВП объясняется ростом </a:t>
            </a:r>
            <a:r>
              <a:rPr lang="ru-RU" dirty="0" smtClean="0"/>
              <a:t>неопределенности, при этом неопределенность </a:t>
            </a:r>
            <a:r>
              <a:rPr lang="ru-RU" dirty="0"/>
              <a:t>не исчезает с отменой карантина</a:t>
            </a:r>
            <a:r>
              <a:rPr lang="en-US" dirty="0"/>
              <a:t/>
            </a:r>
            <a:br>
              <a:rPr lang="en-US" dirty="0"/>
            </a:br>
            <a:r>
              <a:rPr lang="en-US" dirty="0" smtClean="0"/>
              <a:t> </a:t>
            </a:r>
            <a:endParaRPr lang="ru-RU" dirty="0"/>
          </a:p>
        </p:txBody>
      </p:sp>
    </p:spTree>
    <p:extLst>
      <p:ext uri="{BB962C8B-B14F-4D97-AF65-F5344CB8AC3E}">
        <p14:creationId xmlns:p14="http://schemas.microsoft.com/office/powerpoint/2010/main" val="175682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1">
            <a:extLst>
              <a:ext uri="{FF2B5EF4-FFF2-40B4-BE49-F238E27FC236}">
                <a16:creationId xmlns:a16="http://schemas.microsoft.com/office/drawing/2014/main" id="{C73B5370-9B59-4AC1-8F19-EFBD9C26CB1E}"/>
              </a:ext>
            </a:extLst>
          </p:cNvPr>
          <p:cNvGraphicFramePr>
            <a:graphicFrameLocks/>
          </p:cNvGraphicFramePr>
          <p:nvPr>
            <p:custDataLst>
              <p:tags r:id="rId1"/>
            </p:custDataLst>
            <p:extLst/>
          </p:nvPr>
        </p:nvGraphicFramePr>
        <p:xfrm>
          <a:off x="2191610" y="2153576"/>
          <a:ext cx="1980000" cy="40982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3">
            <a:extLst>
              <a:ext uri="{FF2B5EF4-FFF2-40B4-BE49-F238E27FC236}">
                <a16:creationId xmlns:a16="http://schemas.microsoft.com/office/drawing/2014/main" id="{DE9A28DC-52B1-405B-AA6C-6E0743F5D8AD}"/>
              </a:ext>
            </a:extLst>
          </p:cNvPr>
          <p:cNvGraphicFramePr/>
          <p:nvPr>
            <p:extLst/>
          </p:nvPr>
        </p:nvGraphicFramePr>
        <p:xfrm>
          <a:off x="7855319" y="1840295"/>
          <a:ext cx="4290141" cy="41964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Table 10">
            <a:extLst>
              <a:ext uri="{FF2B5EF4-FFF2-40B4-BE49-F238E27FC236}">
                <a16:creationId xmlns:a16="http://schemas.microsoft.com/office/drawing/2014/main" id="{BB8374FD-9219-41B3-BD2F-EC1F150448C5}"/>
              </a:ext>
            </a:extLst>
          </p:cNvPr>
          <p:cNvGraphicFramePr>
            <a:graphicFrameLocks noGrp="1"/>
          </p:cNvGraphicFramePr>
          <p:nvPr>
            <p:extLst>
              <p:ext uri="{D42A27DB-BD31-4B8C-83A1-F6EECF244321}">
                <p14:modId xmlns:p14="http://schemas.microsoft.com/office/powerpoint/2010/main" val="83478302"/>
              </p:ext>
            </p:extLst>
          </p:nvPr>
        </p:nvGraphicFramePr>
        <p:xfrm>
          <a:off x="7863593" y="2316123"/>
          <a:ext cx="1692000" cy="324000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220608960"/>
                    </a:ext>
                  </a:extLst>
                </a:gridCol>
              </a:tblGrid>
              <a:tr h="648000">
                <a:tc>
                  <a:txBody>
                    <a:bodyPr/>
                    <a:lstStyle/>
                    <a:p>
                      <a:pPr algn="l"/>
                      <a:r>
                        <a:rPr lang="ru-RU" sz="1100" b="1" noProof="0" dirty="0" smtClean="0">
                          <a:solidFill>
                            <a:schemeClr val="tx1"/>
                          </a:solidFill>
                        </a:rPr>
                        <a:t>Глобальная</a:t>
                      </a:r>
                      <a:r>
                        <a:rPr lang="ru-RU" sz="1100" b="1" baseline="0" noProof="0" dirty="0" smtClean="0">
                          <a:solidFill>
                            <a:schemeClr val="tx1"/>
                          </a:solidFill>
                        </a:rPr>
                        <a:t> рецессия</a:t>
                      </a:r>
                      <a:endParaRPr lang="en-US" sz="1100" b="1"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5202392"/>
                  </a:ext>
                </a:extLst>
              </a:tr>
              <a:tr h="648000">
                <a:tc>
                  <a:txBody>
                    <a:bodyPr/>
                    <a:lstStyle/>
                    <a:p>
                      <a:pPr algn="l"/>
                      <a:r>
                        <a:rPr lang="ru-RU" sz="1100" b="1" noProof="0" dirty="0" smtClean="0">
                          <a:solidFill>
                            <a:schemeClr val="tx1"/>
                          </a:solidFill>
                        </a:rPr>
                        <a:t>Финансовые проблемы</a:t>
                      </a:r>
                      <a:endParaRPr lang="en-US" sz="1100" b="1"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0525526"/>
                  </a:ext>
                </a:extLst>
              </a:tr>
              <a:tr h="648000">
                <a:tc>
                  <a:txBody>
                    <a:bodyPr/>
                    <a:lstStyle/>
                    <a:p>
                      <a:pPr algn="l"/>
                      <a:r>
                        <a:rPr lang="ru-RU" sz="1100" b="1" noProof="0" dirty="0" smtClean="0">
                          <a:solidFill>
                            <a:schemeClr val="tx1"/>
                          </a:solidFill>
                        </a:rPr>
                        <a:t>Регулирование</a:t>
                      </a:r>
                      <a:endParaRPr lang="en-US" sz="1100" b="1"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409520"/>
                  </a:ext>
                </a:extLst>
              </a:tr>
              <a:tr h="648000">
                <a:tc>
                  <a:txBody>
                    <a:bodyPr/>
                    <a:lstStyle/>
                    <a:p>
                      <a:pPr algn="l"/>
                      <a:r>
                        <a:rPr lang="ru-RU" sz="1100" b="1" noProof="0" dirty="0" smtClean="0">
                          <a:solidFill>
                            <a:schemeClr val="tx1"/>
                          </a:solidFill>
                        </a:rPr>
                        <a:t>Проблемы</a:t>
                      </a:r>
                      <a:r>
                        <a:rPr lang="ru-RU" sz="1100" b="1" baseline="0" noProof="0" dirty="0" smtClean="0">
                          <a:solidFill>
                            <a:schemeClr val="tx1"/>
                          </a:solidFill>
                        </a:rPr>
                        <a:t> с персоналом</a:t>
                      </a:r>
                      <a:endParaRPr lang="en-US" sz="1100" b="1"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8977436"/>
                  </a:ext>
                </a:extLst>
              </a:tr>
              <a:tr h="648000">
                <a:tc>
                  <a:txBody>
                    <a:bodyPr/>
                    <a:lstStyle/>
                    <a:p>
                      <a:pPr algn="l"/>
                      <a:r>
                        <a:rPr lang="ru-RU" sz="1100" b="1" noProof="0" dirty="0" smtClean="0">
                          <a:solidFill>
                            <a:schemeClr val="tx1"/>
                          </a:solidFill>
                        </a:rPr>
                        <a:t>Инфраструктура</a:t>
                      </a:r>
                      <a:endParaRPr lang="en-US" sz="1100" b="1"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3973838"/>
                  </a:ext>
                </a:extLst>
              </a:tr>
            </a:tbl>
          </a:graphicData>
        </a:graphic>
      </p:graphicFrame>
      <p:sp>
        <p:nvSpPr>
          <p:cNvPr id="2" name="Título 1">
            <a:extLst>
              <a:ext uri="{FF2B5EF4-FFF2-40B4-BE49-F238E27FC236}">
                <a16:creationId xmlns:a16="http://schemas.microsoft.com/office/drawing/2014/main" id="{A70654AE-6341-4B50-8293-BF7AABE5D03F}"/>
              </a:ext>
            </a:extLst>
          </p:cNvPr>
          <p:cNvSpPr>
            <a:spLocks noGrp="1"/>
          </p:cNvSpPr>
          <p:nvPr>
            <p:ph type="title"/>
          </p:nvPr>
        </p:nvSpPr>
        <p:spPr/>
        <p:txBody>
          <a:bodyPr/>
          <a:lstStyle/>
          <a:p>
            <a:r>
              <a:rPr lang="ru-RU" dirty="0" smtClean="0"/>
              <a:t>В России уровень обеспокоенности влиянием пандемии на экономику в целом и на бизнес-</a:t>
            </a:r>
            <a:r>
              <a:rPr lang="en-US" dirty="0" smtClean="0"/>
              <a:t>performance</a:t>
            </a:r>
            <a:r>
              <a:rPr lang="ru-RU" dirty="0" smtClean="0"/>
              <a:t> в 2020 году</a:t>
            </a:r>
            <a:r>
              <a:rPr lang="en-US" dirty="0" smtClean="0"/>
              <a:t> </a:t>
            </a:r>
            <a:r>
              <a:rPr lang="ru-RU" dirty="0" smtClean="0"/>
              <a:t>выше</a:t>
            </a:r>
            <a:r>
              <a:rPr lang="en-US" dirty="0" smtClean="0"/>
              <a:t> </a:t>
            </a:r>
            <a:r>
              <a:rPr lang="ru-RU" dirty="0" smtClean="0"/>
              <a:t>глобальных </a:t>
            </a:r>
            <a:r>
              <a:rPr lang="ru-RU" dirty="0" err="1" smtClean="0"/>
              <a:t>бенчмарков</a:t>
            </a:r>
            <a:endParaRPr lang="es-ES" dirty="0"/>
          </a:p>
        </p:txBody>
      </p:sp>
      <p:sp>
        <p:nvSpPr>
          <p:cNvPr id="17" name="Rectangle 16">
            <a:extLst>
              <a:ext uri="{FF2B5EF4-FFF2-40B4-BE49-F238E27FC236}">
                <a16:creationId xmlns:a16="http://schemas.microsoft.com/office/drawing/2014/main" id="{0AB90F06-66CB-41FA-BC01-A1EB7064FDD7}"/>
              </a:ext>
            </a:extLst>
          </p:cNvPr>
          <p:cNvSpPr/>
          <p:nvPr/>
        </p:nvSpPr>
        <p:spPr>
          <a:xfrm>
            <a:off x="3181610" y="6248826"/>
            <a:ext cx="6096000" cy="584775"/>
          </a:xfrm>
          <a:prstGeom prst="rect">
            <a:avLst/>
          </a:prstGeom>
        </p:spPr>
        <p:txBody>
          <a:bodyPr>
            <a:spAutoFit/>
          </a:bodyPr>
          <a:lstStyle/>
          <a:p>
            <a:r>
              <a:rPr lang="en-US" sz="800" dirty="0"/>
              <a:t>Q. How concerned are you about the economic impact of the Coronavirus in your country</a:t>
            </a:r>
            <a:r>
              <a:rPr lang="en-US" sz="800" dirty="0" smtClean="0"/>
              <a:t>?</a:t>
            </a:r>
            <a:r>
              <a:rPr lang="ru-RU" sz="800" dirty="0" smtClean="0"/>
              <a:t> </a:t>
            </a:r>
          </a:p>
          <a:p>
            <a:r>
              <a:rPr lang="en-GB" sz="800" dirty="0" smtClean="0"/>
              <a:t>Q3</a:t>
            </a:r>
            <a:r>
              <a:rPr lang="en-GB" sz="800" dirty="0"/>
              <a:t>. How concerned are you about your company´s 2020 overall performance</a:t>
            </a:r>
            <a:r>
              <a:rPr lang="en-GB" sz="800" dirty="0" smtClean="0"/>
              <a:t>? </a:t>
            </a:r>
            <a:endParaRPr lang="en-GB" sz="800" dirty="0"/>
          </a:p>
          <a:p>
            <a:r>
              <a:rPr lang="en-GB" sz="800" dirty="0"/>
              <a:t>Q4. What are the three biggest concerns for your business in 2020 with respect to the Coronavirus? Select </a:t>
            </a:r>
            <a:r>
              <a:rPr lang="en-GB" sz="800" dirty="0" smtClean="0"/>
              <a:t>three</a:t>
            </a:r>
            <a:endParaRPr lang="en-GB" sz="800" dirty="0"/>
          </a:p>
          <a:p>
            <a:endParaRPr lang="en-GB" sz="800" dirty="0"/>
          </a:p>
        </p:txBody>
      </p:sp>
      <p:sp>
        <p:nvSpPr>
          <p:cNvPr id="21" name="Rectangle 20">
            <a:extLst>
              <a:ext uri="{FF2B5EF4-FFF2-40B4-BE49-F238E27FC236}">
                <a16:creationId xmlns:a16="http://schemas.microsoft.com/office/drawing/2014/main" id="{413DC19A-30DD-4725-8154-BDFEBE73C28B}"/>
              </a:ext>
            </a:extLst>
          </p:cNvPr>
          <p:cNvSpPr/>
          <p:nvPr/>
        </p:nvSpPr>
        <p:spPr>
          <a:xfrm>
            <a:off x="294050" y="1535675"/>
            <a:ext cx="3180999" cy="276999"/>
          </a:xfrm>
          <a:prstGeom prst="rect">
            <a:avLst/>
          </a:prstGeom>
        </p:spPr>
        <p:txBody>
          <a:bodyPr wrap="none">
            <a:spAutoFit/>
          </a:bodyPr>
          <a:lstStyle/>
          <a:p>
            <a:pPr>
              <a:defRPr sz="1200" b="1" i="0" u="none" strike="noStrike" kern="1200" baseline="0">
                <a:solidFill>
                  <a:srgbClr val="333333"/>
                </a:solidFill>
                <a:latin typeface="+mn-lt"/>
                <a:ea typeface="+mn-ea"/>
                <a:cs typeface="+mn-cs"/>
              </a:defRPr>
            </a:pPr>
            <a:r>
              <a:rPr lang="ru-RU" dirty="0" smtClean="0"/>
              <a:t>Влияние на экономику России в целом</a:t>
            </a:r>
            <a:endParaRPr lang="en-US" dirty="0"/>
          </a:p>
        </p:txBody>
      </p:sp>
      <p:sp>
        <p:nvSpPr>
          <p:cNvPr id="22" name="Rectangle 21">
            <a:extLst>
              <a:ext uri="{FF2B5EF4-FFF2-40B4-BE49-F238E27FC236}">
                <a16:creationId xmlns:a16="http://schemas.microsoft.com/office/drawing/2014/main" id="{CB407488-E5B8-498D-AA53-DB4015C22047}"/>
              </a:ext>
            </a:extLst>
          </p:cNvPr>
          <p:cNvSpPr/>
          <p:nvPr/>
        </p:nvSpPr>
        <p:spPr>
          <a:xfrm>
            <a:off x="7855319" y="1535675"/>
            <a:ext cx="2796022" cy="276999"/>
          </a:xfrm>
          <a:prstGeom prst="rect">
            <a:avLst/>
          </a:prstGeom>
        </p:spPr>
        <p:txBody>
          <a:bodyPr wrap="none">
            <a:spAutoFit/>
          </a:bodyPr>
          <a:lstStyle/>
          <a:p>
            <a:pPr>
              <a:defRPr sz="1200" b="1" i="0" u="none" strike="noStrike" kern="1200" baseline="0">
                <a:solidFill>
                  <a:srgbClr val="333333"/>
                </a:solidFill>
                <a:latin typeface="+mn-lt"/>
                <a:ea typeface="+mn-ea"/>
                <a:cs typeface="+mn-cs"/>
              </a:defRPr>
            </a:pPr>
            <a:r>
              <a:rPr lang="ru-RU" dirty="0" smtClean="0"/>
              <a:t>Что влияет на ваше беспокойство</a:t>
            </a:r>
            <a:endParaRPr lang="en-US" dirty="0"/>
          </a:p>
        </p:txBody>
      </p:sp>
      <p:graphicFrame>
        <p:nvGraphicFramePr>
          <p:cNvPr id="38" name="TBench1">
            <a:extLst>
              <a:ext uri="{FF2B5EF4-FFF2-40B4-BE49-F238E27FC236}">
                <a16:creationId xmlns:a16="http://schemas.microsoft.com/office/drawing/2014/main" id="{92A3AE67-2988-4403-A5B4-D091EE9F4719}"/>
              </a:ext>
            </a:extLst>
          </p:cNvPr>
          <p:cNvGraphicFramePr>
            <a:graphicFrameLocks noGrp="1"/>
          </p:cNvGraphicFramePr>
          <p:nvPr>
            <p:extLst>
              <p:ext uri="{D42A27DB-BD31-4B8C-83A1-F6EECF244321}">
                <p14:modId xmlns:p14="http://schemas.microsoft.com/office/powerpoint/2010/main" val="660281195"/>
              </p:ext>
            </p:extLst>
          </p:nvPr>
        </p:nvGraphicFramePr>
        <p:xfrm>
          <a:off x="3126672" y="2175644"/>
          <a:ext cx="660018" cy="2662362"/>
        </p:xfrm>
        <a:graphic>
          <a:graphicData uri="http://schemas.openxmlformats.org/drawingml/2006/table">
            <a:tbl>
              <a:tblPr>
                <a:tableStyleId>{5C22544A-7EE6-4342-B048-85BDC9FD1C3A}</a:tableStyleId>
              </a:tblPr>
              <a:tblGrid>
                <a:gridCol w="660018">
                  <a:extLst>
                    <a:ext uri="{9D8B030D-6E8A-4147-A177-3AD203B41FA5}">
                      <a16:colId xmlns:a16="http://schemas.microsoft.com/office/drawing/2014/main" val="2172264743"/>
                    </a:ext>
                  </a:extLst>
                </a:gridCol>
              </a:tblGrid>
              <a:tr h="550979">
                <a:tc>
                  <a:txBody>
                    <a:bodyPr/>
                    <a:lstStyle/>
                    <a:p>
                      <a:pPr algn="ctr" fontAlgn="b"/>
                      <a:r>
                        <a:rPr lang="es-ES" sz="900" b="0" i="0" u="none" strike="noStrike" dirty="0">
                          <a:solidFill>
                            <a:schemeClr val="accent1"/>
                          </a:solidFill>
                          <a:effectLst/>
                          <a:latin typeface="+mn-lt"/>
                        </a:rPr>
                        <a:t>Global Benchmark</a:t>
                      </a:r>
                      <a:endParaRPr lang="en-GB" sz="900" b="0" i="0" u="none" strike="noStrike" dirty="0">
                        <a:solidFill>
                          <a:schemeClr val="accent1"/>
                        </a:solidFill>
                        <a:effectLst/>
                        <a:latin typeface="+mn-lt"/>
                      </a:endParaRPr>
                    </a:p>
                  </a:txBody>
                  <a:tcPr marL="0" marR="0" marT="0" marB="0" anchor="ctr">
                    <a:lnB w="12700" cmpd="sng">
                      <a:noFill/>
                    </a:lnB>
                    <a:noFill/>
                  </a:tcPr>
                </a:tc>
                <a:extLst>
                  <a:ext uri="{0D108BD9-81ED-4DB2-BD59-A6C34878D82A}">
                    <a16:rowId xmlns:a16="http://schemas.microsoft.com/office/drawing/2014/main" val="2028855443"/>
                  </a:ext>
                </a:extLst>
              </a:tr>
              <a:tr h="762811">
                <a:tc>
                  <a:txBody>
                    <a:bodyPr/>
                    <a:lstStyle/>
                    <a:p>
                      <a:pPr algn="ctr" fontAlgn="b"/>
                      <a:r>
                        <a:rPr lang="en-GB" sz="900" u="none" strike="noStrike" dirty="0">
                          <a:solidFill>
                            <a:schemeClr val="accent1"/>
                          </a:solidFill>
                          <a:effectLst/>
                          <a:latin typeface="+mn-lt"/>
                        </a:rPr>
                        <a:t>43</a:t>
                      </a:r>
                      <a:endParaRPr lang="en-GB" sz="900" b="0" i="0" u="none" strike="noStrike" dirty="0">
                        <a:solidFill>
                          <a:schemeClr val="accent1"/>
                        </a:solidFill>
                        <a:effectLst/>
                        <a:latin typeface="+mn-lt"/>
                      </a:endParaRPr>
                    </a:p>
                  </a:txBody>
                  <a:tcPr marL="0"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4211958"/>
                  </a:ext>
                </a:extLst>
              </a:tr>
              <a:tr h="70515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u="none" strike="noStrike" dirty="0">
                          <a:solidFill>
                            <a:schemeClr val="accent1"/>
                          </a:solidFill>
                          <a:effectLst/>
                          <a:latin typeface="+mn-lt"/>
                        </a:rPr>
                        <a:t>20</a:t>
                      </a:r>
                      <a:endParaRPr kumimoji="0" lang="en-GB" sz="900" b="0" i="0" u="none" strike="noStrike" kern="1200" cap="none" spc="0" normalizeH="0" baseline="0" noProof="0" dirty="0">
                        <a:ln>
                          <a:noFill/>
                        </a:ln>
                        <a:solidFill>
                          <a:schemeClr val="accent1"/>
                        </a:solidFill>
                        <a:effectLst/>
                        <a:uLnTx/>
                        <a:uFillTx/>
                        <a:latin typeface="+mn-lt"/>
                        <a:ea typeface="+mn-ea"/>
                        <a:cs typeface="+mn-cs"/>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0677708"/>
                  </a:ext>
                </a:extLst>
              </a:tr>
              <a:tr h="64341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u="none" strike="noStrike" dirty="0">
                          <a:solidFill>
                            <a:schemeClr val="accent1"/>
                          </a:solidFill>
                          <a:effectLst/>
                          <a:latin typeface="+mn-lt"/>
                        </a:rPr>
                        <a:t>11</a:t>
                      </a:r>
                      <a:endParaRPr kumimoji="0" lang="en-GB" sz="900" b="0" i="0" u="none" strike="noStrike" kern="1200" cap="none" spc="0" normalizeH="0" baseline="0" noProof="0" dirty="0">
                        <a:ln>
                          <a:noFill/>
                        </a:ln>
                        <a:solidFill>
                          <a:schemeClr val="accent1"/>
                        </a:solidFill>
                        <a:effectLst/>
                        <a:uLnTx/>
                        <a:uFillTx/>
                        <a:latin typeface="+mn-lt"/>
                        <a:ea typeface="+mn-ea"/>
                        <a:cs typeface="+mn-cs"/>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412048"/>
                  </a:ext>
                </a:extLst>
              </a:tr>
            </a:tbl>
          </a:graphicData>
        </a:graphic>
      </p:graphicFrame>
      <p:graphicFrame>
        <p:nvGraphicFramePr>
          <p:cNvPr id="6" name="Table 5">
            <a:extLst>
              <a:ext uri="{FF2B5EF4-FFF2-40B4-BE49-F238E27FC236}">
                <a16:creationId xmlns:a16="http://schemas.microsoft.com/office/drawing/2014/main" id="{0BF0F478-2F7B-4C77-B299-D43375BED9C7}"/>
              </a:ext>
            </a:extLst>
          </p:cNvPr>
          <p:cNvGraphicFramePr>
            <a:graphicFrameLocks noGrp="1"/>
          </p:cNvGraphicFramePr>
          <p:nvPr>
            <p:extLst>
              <p:ext uri="{D42A27DB-BD31-4B8C-83A1-F6EECF244321}">
                <p14:modId xmlns:p14="http://schemas.microsoft.com/office/powerpoint/2010/main" val="1685738370"/>
              </p:ext>
            </p:extLst>
          </p:nvPr>
        </p:nvGraphicFramePr>
        <p:xfrm>
          <a:off x="478502" y="3715468"/>
          <a:ext cx="1844283" cy="1196640"/>
        </p:xfrm>
        <a:graphic>
          <a:graphicData uri="http://schemas.openxmlformats.org/drawingml/2006/table">
            <a:tbl>
              <a:tblPr firstRow="1" bandRow="1">
                <a:tableStyleId>{5C22544A-7EE6-4342-B048-85BDC9FD1C3A}</a:tableStyleId>
              </a:tblPr>
              <a:tblGrid>
                <a:gridCol w="233047">
                  <a:extLst>
                    <a:ext uri="{9D8B030D-6E8A-4147-A177-3AD203B41FA5}">
                      <a16:colId xmlns:a16="http://schemas.microsoft.com/office/drawing/2014/main" val="3444780511"/>
                    </a:ext>
                  </a:extLst>
                </a:gridCol>
                <a:gridCol w="1611236">
                  <a:extLst>
                    <a:ext uri="{9D8B030D-6E8A-4147-A177-3AD203B41FA5}">
                      <a16:colId xmlns:a16="http://schemas.microsoft.com/office/drawing/2014/main" val="1876425990"/>
                    </a:ext>
                  </a:extLst>
                </a:gridCol>
              </a:tblGrid>
              <a:tr h="216000">
                <a:tc>
                  <a:txBody>
                    <a:bodyPr/>
                    <a:lstStyle/>
                    <a:p>
                      <a:pPr>
                        <a:lnSpc>
                          <a:spcPts val="900"/>
                        </a:lnSpc>
                      </a:pPr>
                      <a:endParaRPr lang="en-GB" sz="120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tc>
                  <a:txBody>
                    <a:bodyPr/>
                    <a:lstStyle/>
                    <a:p>
                      <a:pPr>
                        <a:lnSpc>
                          <a:spcPts val="900"/>
                        </a:lnSpc>
                      </a:pPr>
                      <a:r>
                        <a:rPr lang="ru-RU" sz="1100" b="0" noProof="0" dirty="0" smtClean="0">
                          <a:solidFill>
                            <a:schemeClr val="tx1"/>
                          </a:solidFill>
                        </a:rPr>
                        <a:t>Чрезвычайно</a:t>
                      </a:r>
                      <a:r>
                        <a:rPr lang="ru-RU" sz="1100" b="0" baseline="0" noProof="0" dirty="0" smtClean="0">
                          <a:solidFill>
                            <a:schemeClr val="tx1"/>
                          </a:solidFill>
                        </a:rPr>
                        <a:t> / очень</a:t>
                      </a:r>
                      <a:endParaRPr lang="en-US" sz="1100" b="0" noProof="0" dirty="0">
                        <a:solidFill>
                          <a:schemeClr val="tx1"/>
                        </a:solidFill>
                      </a:endParaRP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9965950"/>
                  </a:ext>
                </a:extLst>
              </a:tr>
              <a:tr h="216000">
                <a:tc>
                  <a:txBody>
                    <a:bodyPr/>
                    <a:lstStyle/>
                    <a:p>
                      <a:pPr>
                        <a:lnSpc>
                          <a:spcPts val="900"/>
                        </a:lnSpc>
                      </a:pPr>
                      <a:endParaRPr lang="en-GB" sz="120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a:lnSpc>
                          <a:spcPts val="900"/>
                        </a:lnSpc>
                      </a:pPr>
                      <a:r>
                        <a:rPr lang="ru-RU" sz="1100" b="0" noProof="0" dirty="0" smtClean="0">
                          <a:solidFill>
                            <a:schemeClr val="tx1"/>
                          </a:solidFill>
                        </a:rPr>
                        <a:t>Обеспокоены</a:t>
                      </a:r>
                      <a:endParaRPr lang="en-US" sz="1100" b="0" noProof="0" dirty="0">
                        <a:solidFill>
                          <a:schemeClr val="tx1"/>
                        </a:solidFill>
                      </a:endParaRP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28785357"/>
                  </a:ext>
                </a:extLst>
              </a:tr>
              <a:tr h="216000">
                <a:tc>
                  <a:txBody>
                    <a:bodyPr/>
                    <a:lstStyle/>
                    <a:p>
                      <a:pPr>
                        <a:lnSpc>
                          <a:spcPts val="900"/>
                        </a:lnSpc>
                      </a:pPr>
                      <a:endParaRPr lang="en-GB" sz="120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nSpc>
                          <a:spcPts val="900"/>
                        </a:lnSpc>
                      </a:pPr>
                      <a:r>
                        <a:rPr lang="ru-RU" sz="1100" b="0" noProof="0" dirty="0" smtClean="0">
                          <a:solidFill>
                            <a:schemeClr val="tx1"/>
                          </a:solidFill>
                        </a:rPr>
                        <a:t>Немного</a:t>
                      </a:r>
                      <a:endParaRPr lang="en-US" sz="1100" b="0" noProof="0" dirty="0">
                        <a:solidFill>
                          <a:schemeClr val="tx1"/>
                        </a:solidFill>
                      </a:endParaRP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71341349"/>
                  </a:ext>
                </a:extLst>
              </a:tr>
              <a:tr h="216000">
                <a:tc>
                  <a:txBody>
                    <a:bodyPr/>
                    <a:lstStyle/>
                    <a:p>
                      <a:endParaRPr lang="en-GB" sz="120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nSpc>
                          <a:spcPts val="900"/>
                        </a:lnSpc>
                      </a:pPr>
                      <a:endParaRPr lang="en-US" sz="1100" noProof="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80470921"/>
                  </a:ext>
                </a:extLst>
              </a:tr>
              <a:tr h="216000">
                <a:tc>
                  <a:txBody>
                    <a:bodyPr/>
                    <a:lstStyle/>
                    <a:p>
                      <a:endParaRPr lang="en-GB" sz="120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nSpc>
                          <a:spcPts val="900"/>
                        </a:lnSpc>
                      </a:pPr>
                      <a:endParaRPr lang="en-US" sz="1100" noProof="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73983683"/>
                  </a:ext>
                </a:extLst>
              </a:tr>
            </a:tbl>
          </a:graphicData>
        </a:graphic>
      </p:graphicFrame>
      <p:sp>
        <p:nvSpPr>
          <p:cNvPr id="24" name="Rectangle 20">
            <a:extLst>
              <a:ext uri="{FF2B5EF4-FFF2-40B4-BE49-F238E27FC236}">
                <a16:creationId xmlns:a16="http://schemas.microsoft.com/office/drawing/2014/main" id="{7BC79CAD-92E4-47FF-A809-4BCD78614DF1}"/>
              </a:ext>
            </a:extLst>
          </p:cNvPr>
          <p:cNvSpPr/>
          <p:nvPr/>
        </p:nvSpPr>
        <p:spPr>
          <a:xfrm>
            <a:off x="4071852" y="1535675"/>
            <a:ext cx="3258136" cy="276999"/>
          </a:xfrm>
          <a:prstGeom prst="rect">
            <a:avLst/>
          </a:prstGeom>
        </p:spPr>
        <p:txBody>
          <a:bodyPr wrap="none">
            <a:spAutoFit/>
          </a:bodyPr>
          <a:lstStyle/>
          <a:p>
            <a:pPr>
              <a:defRPr sz="1200" b="1" i="0" u="none" strike="noStrike" kern="1200" baseline="0">
                <a:solidFill>
                  <a:srgbClr val="333333"/>
                </a:solidFill>
                <a:latin typeface="+mn-lt"/>
                <a:ea typeface="+mn-ea"/>
                <a:cs typeface="+mn-cs"/>
              </a:defRPr>
            </a:pPr>
            <a:r>
              <a:rPr lang="ru-RU" dirty="0" smtClean="0"/>
              <a:t>Влияние на </a:t>
            </a:r>
            <a:r>
              <a:rPr lang="en-US" dirty="0" smtClean="0"/>
              <a:t>performance</a:t>
            </a:r>
            <a:r>
              <a:rPr lang="ru-RU" dirty="0" smtClean="0"/>
              <a:t> своего бизнеса</a:t>
            </a:r>
            <a:endParaRPr lang="en-US" dirty="0"/>
          </a:p>
        </p:txBody>
      </p:sp>
      <p:graphicFrame>
        <p:nvGraphicFramePr>
          <p:cNvPr id="25" name="Chart2">
            <a:extLst>
              <a:ext uri="{FF2B5EF4-FFF2-40B4-BE49-F238E27FC236}">
                <a16:creationId xmlns:a16="http://schemas.microsoft.com/office/drawing/2014/main" id="{9709F097-9C6E-4B41-BAB0-E12EB74A3310}"/>
              </a:ext>
            </a:extLst>
          </p:cNvPr>
          <p:cNvGraphicFramePr>
            <a:graphicFrameLocks/>
          </p:cNvGraphicFramePr>
          <p:nvPr>
            <p:custDataLst>
              <p:tags r:id="rId2"/>
            </p:custDataLst>
            <p:extLst/>
          </p:nvPr>
        </p:nvGraphicFramePr>
        <p:xfrm>
          <a:off x="5908671" y="2153576"/>
          <a:ext cx="1980000" cy="409824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TBench2">
            <a:extLst>
              <a:ext uri="{FF2B5EF4-FFF2-40B4-BE49-F238E27FC236}">
                <a16:creationId xmlns:a16="http://schemas.microsoft.com/office/drawing/2014/main" id="{D4059535-0495-4631-B841-55DB67AC5C7E}"/>
              </a:ext>
            </a:extLst>
          </p:cNvPr>
          <p:cNvGraphicFramePr>
            <a:graphicFrameLocks noGrp="1"/>
          </p:cNvGraphicFramePr>
          <p:nvPr>
            <p:extLst>
              <p:ext uri="{D42A27DB-BD31-4B8C-83A1-F6EECF244321}">
                <p14:modId xmlns:p14="http://schemas.microsoft.com/office/powerpoint/2010/main" val="4172079632"/>
              </p:ext>
            </p:extLst>
          </p:nvPr>
        </p:nvGraphicFramePr>
        <p:xfrm>
          <a:off x="6908560" y="2175643"/>
          <a:ext cx="660018" cy="2685504"/>
        </p:xfrm>
        <a:graphic>
          <a:graphicData uri="http://schemas.openxmlformats.org/drawingml/2006/table">
            <a:tbl>
              <a:tblPr>
                <a:tableStyleId>{5C22544A-7EE6-4342-B048-85BDC9FD1C3A}</a:tableStyleId>
              </a:tblPr>
              <a:tblGrid>
                <a:gridCol w="660018">
                  <a:extLst>
                    <a:ext uri="{9D8B030D-6E8A-4147-A177-3AD203B41FA5}">
                      <a16:colId xmlns:a16="http://schemas.microsoft.com/office/drawing/2014/main" val="2172264743"/>
                    </a:ext>
                  </a:extLst>
                </a:gridCol>
              </a:tblGrid>
              <a:tr h="504495">
                <a:tc>
                  <a:txBody>
                    <a:bodyPr/>
                    <a:lstStyle/>
                    <a:p>
                      <a:pPr algn="ctr" fontAlgn="b"/>
                      <a:r>
                        <a:rPr lang="es-ES" sz="900" b="0" i="0" u="none" strike="noStrike" dirty="0">
                          <a:solidFill>
                            <a:schemeClr val="accent1"/>
                          </a:solidFill>
                          <a:effectLst/>
                          <a:latin typeface="+mn-lt"/>
                        </a:rPr>
                        <a:t>Global Benchmark</a:t>
                      </a:r>
                      <a:endParaRPr lang="en-GB" sz="900" b="0" i="0" u="none" strike="noStrike" dirty="0">
                        <a:solidFill>
                          <a:schemeClr val="accent1"/>
                        </a:solidFill>
                        <a:effectLst/>
                        <a:latin typeface="+mn-lt"/>
                      </a:endParaRPr>
                    </a:p>
                  </a:txBody>
                  <a:tcPr marL="0" marR="0" marT="0" marB="0" anchor="ctr">
                    <a:lnB w="12700" cmpd="sng">
                      <a:noFill/>
                    </a:lnB>
                    <a:noFill/>
                  </a:tcPr>
                </a:tc>
                <a:extLst>
                  <a:ext uri="{0D108BD9-81ED-4DB2-BD59-A6C34878D82A}">
                    <a16:rowId xmlns:a16="http://schemas.microsoft.com/office/drawing/2014/main" val="2028855443"/>
                  </a:ext>
                </a:extLst>
              </a:tr>
              <a:tr h="756745">
                <a:tc>
                  <a:txBody>
                    <a:bodyPr/>
                    <a:lstStyle/>
                    <a:p>
                      <a:pPr algn="ctr" fontAlgn="b"/>
                      <a:r>
                        <a:rPr lang="en-GB" sz="900" u="none" strike="noStrike">
                          <a:solidFill>
                            <a:schemeClr val="accent1"/>
                          </a:solidFill>
                          <a:effectLst/>
                          <a:latin typeface="+mn-lt"/>
                        </a:rPr>
                        <a:t>28</a:t>
                      </a:r>
                      <a:endParaRPr lang="en-GB" sz="900" b="0" i="0" u="none" strike="noStrike">
                        <a:solidFill>
                          <a:schemeClr val="accent1"/>
                        </a:solidFill>
                        <a:effectLst/>
                        <a:latin typeface="+mn-lt"/>
                      </a:endParaRPr>
                    </a:p>
                  </a:txBody>
                  <a:tcPr marL="0"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4211958"/>
                  </a:ext>
                </a:extLst>
              </a:tr>
              <a:tr h="71470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u="none" strike="noStrike" dirty="0">
                          <a:solidFill>
                            <a:schemeClr val="accent1"/>
                          </a:solidFill>
                          <a:effectLst/>
                          <a:latin typeface="+mn-lt"/>
                        </a:rPr>
                        <a:t>28</a:t>
                      </a:r>
                      <a:endParaRPr kumimoji="0" lang="en-GB" sz="900" b="0" i="0" u="none" strike="noStrike" kern="1200" cap="none" spc="0" normalizeH="0" baseline="0" noProof="0" dirty="0">
                        <a:ln>
                          <a:noFill/>
                        </a:ln>
                        <a:solidFill>
                          <a:schemeClr val="accent1"/>
                        </a:solidFill>
                        <a:effectLst/>
                        <a:uLnTx/>
                        <a:uFillTx/>
                        <a:latin typeface="+mn-lt"/>
                        <a:ea typeface="+mn-ea"/>
                        <a:cs typeface="+mn-cs"/>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0677708"/>
                  </a:ext>
                </a:extLst>
              </a:tr>
              <a:tr h="70956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u="none" strike="noStrike" dirty="0">
                          <a:solidFill>
                            <a:schemeClr val="accent1"/>
                          </a:solidFill>
                          <a:effectLst/>
                          <a:latin typeface="+mn-lt"/>
                        </a:rPr>
                        <a:t>43</a:t>
                      </a:r>
                      <a:endParaRPr kumimoji="0" lang="en-GB" sz="900" b="0" i="0" u="none" strike="noStrike" kern="1200" cap="none" spc="0" normalizeH="0" baseline="0" noProof="0" dirty="0">
                        <a:ln>
                          <a:noFill/>
                        </a:ln>
                        <a:solidFill>
                          <a:schemeClr val="accent1"/>
                        </a:solidFill>
                        <a:effectLst/>
                        <a:uLnTx/>
                        <a:uFillTx/>
                        <a:latin typeface="+mn-lt"/>
                        <a:ea typeface="+mn-ea"/>
                        <a:cs typeface="+mn-cs"/>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412048"/>
                  </a:ext>
                </a:extLst>
              </a:tr>
            </a:tbl>
          </a:graphicData>
        </a:graphic>
      </p:graphicFrame>
      <p:cxnSp>
        <p:nvCxnSpPr>
          <p:cNvPr id="31" name="Straight Connector 18">
            <a:extLst>
              <a:ext uri="{FF2B5EF4-FFF2-40B4-BE49-F238E27FC236}">
                <a16:creationId xmlns:a16="http://schemas.microsoft.com/office/drawing/2014/main" id="{362EE39A-2FEA-40E8-9433-66FC1B24C3DC}"/>
              </a:ext>
            </a:extLst>
          </p:cNvPr>
          <p:cNvCxnSpPr>
            <a:cxnSpLocks/>
          </p:cNvCxnSpPr>
          <p:nvPr/>
        </p:nvCxnSpPr>
        <p:spPr>
          <a:xfrm>
            <a:off x="5635386" y="4247377"/>
            <a:ext cx="1152000" cy="0"/>
          </a:xfrm>
          <a:prstGeom prst="line">
            <a:avLst/>
          </a:prstGeom>
          <a:ln w="9525">
            <a:solidFill>
              <a:schemeClr val="accent1">
                <a:lumMod val="40000"/>
                <a:lumOff val="6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4">
            <a:extLst>
              <a:ext uri="{FF2B5EF4-FFF2-40B4-BE49-F238E27FC236}">
                <a16:creationId xmlns:a16="http://schemas.microsoft.com/office/drawing/2014/main" id="{8529E03D-B0F7-44C7-88AC-1C1189714658}"/>
              </a:ext>
            </a:extLst>
          </p:cNvPr>
          <p:cNvCxnSpPr>
            <a:cxnSpLocks/>
          </p:cNvCxnSpPr>
          <p:nvPr/>
        </p:nvCxnSpPr>
        <p:spPr>
          <a:xfrm>
            <a:off x="4157337" y="1879391"/>
            <a:ext cx="3373014"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4">
            <a:extLst>
              <a:ext uri="{FF2B5EF4-FFF2-40B4-BE49-F238E27FC236}">
                <a16:creationId xmlns:a16="http://schemas.microsoft.com/office/drawing/2014/main" id="{C21E2544-E46C-46FA-9FB5-AD03AAAB0437}"/>
              </a:ext>
            </a:extLst>
          </p:cNvPr>
          <p:cNvCxnSpPr>
            <a:cxnSpLocks/>
          </p:cNvCxnSpPr>
          <p:nvPr/>
        </p:nvCxnSpPr>
        <p:spPr>
          <a:xfrm>
            <a:off x="386311" y="1879391"/>
            <a:ext cx="3373014"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4">
            <a:extLst>
              <a:ext uri="{FF2B5EF4-FFF2-40B4-BE49-F238E27FC236}">
                <a16:creationId xmlns:a16="http://schemas.microsoft.com/office/drawing/2014/main" id="{44B9D0A8-5937-4AF1-A2F1-FC96056C8D82}"/>
              </a:ext>
            </a:extLst>
          </p:cNvPr>
          <p:cNvCxnSpPr>
            <a:cxnSpLocks/>
          </p:cNvCxnSpPr>
          <p:nvPr/>
        </p:nvCxnSpPr>
        <p:spPr>
          <a:xfrm>
            <a:off x="7934870" y="1879391"/>
            <a:ext cx="3685146"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D351C53-047C-4406-A7AE-C291158C03F8}"/>
              </a:ext>
            </a:extLst>
          </p:cNvPr>
          <p:cNvCxnSpPr>
            <a:cxnSpLocks/>
          </p:cNvCxnSpPr>
          <p:nvPr/>
        </p:nvCxnSpPr>
        <p:spPr>
          <a:xfrm>
            <a:off x="1876186" y="4256521"/>
            <a:ext cx="1152000" cy="0"/>
          </a:xfrm>
          <a:prstGeom prst="line">
            <a:avLst/>
          </a:prstGeom>
          <a:ln w="9525">
            <a:solidFill>
              <a:schemeClr val="accent1">
                <a:lumMod val="40000"/>
                <a:lumOff val="6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aphicFrame>
        <p:nvGraphicFramePr>
          <p:cNvPr id="33" name="Table_sig">
            <a:extLst>
              <a:ext uri="{FF2B5EF4-FFF2-40B4-BE49-F238E27FC236}">
                <a16:creationId xmlns:a16="http://schemas.microsoft.com/office/drawing/2014/main" id="{47A6DC56-6565-4ADD-ACE8-56DA30EDE26F}"/>
              </a:ext>
            </a:extLst>
          </p:cNvPr>
          <p:cNvGraphicFramePr>
            <a:graphicFrameLocks noGrp="1"/>
          </p:cNvGraphicFramePr>
          <p:nvPr>
            <p:extLst/>
          </p:nvPr>
        </p:nvGraphicFramePr>
        <p:xfrm>
          <a:off x="10195382" y="1821944"/>
          <a:ext cx="660018" cy="3733246"/>
        </p:xfrm>
        <a:graphic>
          <a:graphicData uri="http://schemas.openxmlformats.org/drawingml/2006/table">
            <a:tbl>
              <a:tblPr>
                <a:tableStyleId>{5C22544A-7EE6-4342-B048-85BDC9FD1C3A}</a:tableStyleId>
              </a:tblPr>
              <a:tblGrid>
                <a:gridCol w="660018">
                  <a:extLst>
                    <a:ext uri="{9D8B030D-6E8A-4147-A177-3AD203B41FA5}">
                      <a16:colId xmlns:a16="http://schemas.microsoft.com/office/drawing/2014/main" val="2172264743"/>
                    </a:ext>
                  </a:extLst>
                </a:gridCol>
              </a:tblGrid>
              <a:tr h="493246">
                <a:tc>
                  <a:txBody>
                    <a:bodyPr/>
                    <a:lstStyle/>
                    <a:p>
                      <a:pPr algn="ctr" fontAlgn="b"/>
                      <a:endParaRPr lang="en-GB" sz="900" b="0" i="0" u="none" strike="noStrike">
                        <a:solidFill>
                          <a:schemeClr val="accent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8855443"/>
                  </a:ext>
                </a:extLst>
              </a:tr>
              <a:tr h="6480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AEAE9F"/>
                        </a:solidFill>
                        <a:effectLst/>
                        <a:uLnTx/>
                        <a:uFillTx/>
                        <a:latin typeface="Arial"/>
                        <a:ea typeface="+mn-ea"/>
                        <a:cs typeface="+mn-cs"/>
                      </a:endParaRPr>
                    </a:p>
                  </a:txBody>
                  <a:tcPr marL="0"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4211958"/>
                  </a:ext>
                </a:extLst>
              </a:tr>
              <a:tr h="6480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AEAE9F"/>
                        </a:solidFill>
                        <a:effectLst/>
                        <a:uLnTx/>
                        <a:uFillTx/>
                        <a:latin typeface="Arial"/>
                        <a:ea typeface="+mn-ea"/>
                        <a:cs typeface="+mn-cs"/>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0677708"/>
                  </a:ext>
                </a:extLst>
              </a:tr>
              <a:tr h="6480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AEAE9F"/>
                        </a:solidFill>
                        <a:effectLst/>
                        <a:uLnTx/>
                        <a:uFillTx/>
                        <a:latin typeface="Arial"/>
                        <a:ea typeface="+mn-ea"/>
                        <a:cs typeface="+mn-cs"/>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412048"/>
                  </a:ext>
                </a:extLst>
              </a:tr>
              <a:tr h="6480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AEAE9F"/>
                        </a:solidFill>
                        <a:effectLst/>
                        <a:uLnTx/>
                        <a:uFillTx/>
                        <a:latin typeface="Arial"/>
                        <a:ea typeface="+mn-ea"/>
                        <a:cs typeface="+mn-cs"/>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6243283"/>
                  </a:ext>
                </a:extLst>
              </a:tr>
              <a:tr h="6480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AEAE9F"/>
                        </a:solidFill>
                        <a:effectLst/>
                        <a:uLnTx/>
                        <a:uFillTx/>
                        <a:latin typeface="Arial"/>
                        <a:ea typeface="+mn-ea"/>
                        <a:cs typeface="+mn-cs"/>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6712603"/>
                  </a:ext>
                </a:extLst>
              </a:tr>
            </a:tbl>
          </a:graphicData>
        </a:graphic>
      </p:graphicFrame>
      <p:graphicFrame>
        <p:nvGraphicFramePr>
          <p:cNvPr id="36" name="TBench3">
            <a:extLst>
              <a:ext uri="{FF2B5EF4-FFF2-40B4-BE49-F238E27FC236}">
                <a16:creationId xmlns:a16="http://schemas.microsoft.com/office/drawing/2014/main" id="{60ACA718-DAA0-4504-A3DE-85718FB96116}"/>
              </a:ext>
            </a:extLst>
          </p:cNvPr>
          <p:cNvGraphicFramePr>
            <a:graphicFrameLocks noGrp="1"/>
          </p:cNvGraphicFramePr>
          <p:nvPr>
            <p:extLst>
              <p:ext uri="{D42A27DB-BD31-4B8C-83A1-F6EECF244321}">
                <p14:modId xmlns:p14="http://schemas.microsoft.com/office/powerpoint/2010/main" val="2464500090"/>
              </p:ext>
            </p:extLst>
          </p:nvPr>
        </p:nvGraphicFramePr>
        <p:xfrm>
          <a:off x="10959998" y="1872656"/>
          <a:ext cx="660018" cy="3733246"/>
        </p:xfrm>
        <a:graphic>
          <a:graphicData uri="http://schemas.openxmlformats.org/drawingml/2006/table">
            <a:tbl>
              <a:tblPr>
                <a:tableStyleId>{5C22544A-7EE6-4342-B048-85BDC9FD1C3A}</a:tableStyleId>
              </a:tblPr>
              <a:tblGrid>
                <a:gridCol w="660018">
                  <a:extLst>
                    <a:ext uri="{9D8B030D-6E8A-4147-A177-3AD203B41FA5}">
                      <a16:colId xmlns:a16="http://schemas.microsoft.com/office/drawing/2014/main" val="2172264743"/>
                    </a:ext>
                  </a:extLst>
                </a:gridCol>
              </a:tblGrid>
              <a:tr h="493246">
                <a:tc>
                  <a:txBody>
                    <a:bodyPr/>
                    <a:lstStyle/>
                    <a:p>
                      <a:pPr algn="ctr" fontAlgn="b"/>
                      <a:r>
                        <a:rPr lang="es-ES" sz="900" b="0" i="0" u="none" strike="noStrike" dirty="0">
                          <a:solidFill>
                            <a:schemeClr val="accent1"/>
                          </a:solidFill>
                          <a:effectLst/>
                          <a:latin typeface="+mn-lt"/>
                        </a:rPr>
                        <a:t>Global Benchmark</a:t>
                      </a:r>
                      <a:endParaRPr lang="en-GB" sz="900" b="0" i="0" u="none" strike="noStrike" dirty="0">
                        <a:solidFill>
                          <a:schemeClr val="accent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8855443"/>
                  </a:ext>
                </a:extLst>
              </a:tr>
              <a:tr h="648000">
                <a:tc>
                  <a:txBody>
                    <a:bodyPr/>
                    <a:lstStyle/>
                    <a:p>
                      <a:pPr algn="ctr" fontAlgn="b"/>
                      <a:r>
                        <a:rPr lang="en-GB" sz="900" u="none" strike="noStrike">
                          <a:solidFill>
                            <a:schemeClr val="accent1"/>
                          </a:solidFill>
                          <a:effectLst/>
                          <a:latin typeface="+mn-lt"/>
                        </a:rPr>
                        <a:t>86</a:t>
                      </a:r>
                      <a:endParaRPr lang="en-GB" sz="900" b="0" i="0" u="none" strike="noStrike">
                        <a:solidFill>
                          <a:schemeClr val="accent1"/>
                        </a:solidFill>
                        <a:effectLst/>
                        <a:latin typeface="+mn-lt"/>
                      </a:endParaRPr>
                    </a:p>
                  </a:txBody>
                  <a:tcPr marL="0"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4211958"/>
                  </a:ext>
                </a:extLst>
              </a:tr>
              <a:tr h="6480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u="none" strike="noStrike">
                          <a:solidFill>
                            <a:schemeClr val="accent1"/>
                          </a:solidFill>
                          <a:effectLst/>
                          <a:latin typeface="+mn-lt"/>
                        </a:rPr>
                        <a:t>57</a:t>
                      </a:r>
                      <a:endParaRPr kumimoji="0" lang="en-GB" sz="900" b="0" i="0" u="none" strike="noStrike" kern="1200" cap="none" spc="0" normalizeH="0" baseline="0" noProof="0">
                        <a:ln>
                          <a:noFill/>
                        </a:ln>
                        <a:solidFill>
                          <a:schemeClr val="accent1"/>
                        </a:solidFill>
                        <a:effectLst/>
                        <a:uLnTx/>
                        <a:uFillTx/>
                        <a:latin typeface="+mn-lt"/>
                        <a:ea typeface="+mn-ea"/>
                        <a:cs typeface="+mn-cs"/>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0677708"/>
                  </a:ext>
                </a:extLst>
              </a:tr>
              <a:tr h="648000">
                <a:tc>
                  <a:txBody>
                    <a:bodyPr/>
                    <a:lstStyle/>
                    <a:p>
                      <a:pPr algn="ctr" fontAlgn="b"/>
                      <a:r>
                        <a:rPr lang="en-GB" sz="900" u="none" strike="noStrike">
                          <a:solidFill>
                            <a:schemeClr val="accent1"/>
                          </a:solidFill>
                          <a:effectLst/>
                          <a:latin typeface="+mn-lt"/>
                        </a:rPr>
                        <a:t>20</a:t>
                      </a:r>
                      <a:endParaRPr lang="en-GB" sz="900" b="0" i="0" u="none" strike="noStrike">
                        <a:solidFill>
                          <a:schemeClr val="accent1"/>
                        </a:solidFill>
                        <a:effectLst/>
                        <a:latin typeface="+mn-lt"/>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412048"/>
                  </a:ext>
                </a:extLst>
              </a:tr>
              <a:tr h="6480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u="none" strike="noStrike">
                          <a:solidFill>
                            <a:schemeClr val="accent1"/>
                          </a:solidFill>
                          <a:effectLst/>
                          <a:latin typeface="+mn-lt"/>
                        </a:rPr>
                        <a:t>22</a:t>
                      </a:r>
                      <a:endParaRPr kumimoji="0" lang="en-GB" sz="900" b="0" i="0" u="none" strike="noStrike" kern="1200" cap="none" spc="0" normalizeH="0" baseline="0" noProof="0">
                        <a:ln>
                          <a:noFill/>
                        </a:ln>
                        <a:solidFill>
                          <a:schemeClr val="accent1"/>
                        </a:solidFill>
                        <a:effectLst/>
                        <a:uLnTx/>
                        <a:uFillTx/>
                        <a:latin typeface="+mn-lt"/>
                        <a:ea typeface="+mn-ea"/>
                        <a:cs typeface="+mn-cs"/>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6243283"/>
                  </a:ext>
                </a:extLst>
              </a:tr>
              <a:tr h="648000">
                <a:tc>
                  <a:txBody>
                    <a:bodyPr/>
                    <a:lstStyle/>
                    <a:p>
                      <a:pPr algn="ctr" fontAlgn="b"/>
                      <a:r>
                        <a:rPr lang="en-GB" sz="900" u="none" strike="noStrike" dirty="0">
                          <a:solidFill>
                            <a:schemeClr val="accent1"/>
                          </a:solidFill>
                          <a:effectLst/>
                          <a:latin typeface="+mn-lt"/>
                        </a:rPr>
                        <a:t>29</a:t>
                      </a:r>
                      <a:endParaRPr lang="en-GB" sz="900" b="0" i="0" u="none" strike="noStrike" dirty="0">
                        <a:solidFill>
                          <a:schemeClr val="accent1"/>
                        </a:solidFill>
                        <a:effectLst/>
                        <a:latin typeface="+mn-lt"/>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6712603"/>
                  </a:ext>
                </a:extLst>
              </a:tr>
            </a:tbl>
          </a:graphicData>
        </a:graphic>
      </p:graphicFrame>
      <p:sp>
        <p:nvSpPr>
          <p:cNvPr id="9" name="Slide Number Placeholder 8">
            <a:extLst>
              <a:ext uri="{FF2B5EF4-FFF2-40B4-BE49-F238E27FC236}">
                <a16:creationId xmlns:a16="http://schemas.microsoft.com/office/drawing/2014/main" id="{331107A6-90D7-41F8-80D1-A22CAFAAA9AD}"/>
              </a:ext>
            </a:extLst>
          </p:cNvPr>
          <p:cNvSpPr>
            <a:spLocks noGrp="1"/>
          </p:cNvSpPr>
          <p:nvPr>
            <p:ph type="sldNum" sz="quarter" idx="10"/>
          </p:nvPr>
        </p:nvSpPr>
        <p:spPr/>
        <p:txBody>
          <a:bodyPr/>
          <a:lstStyle/>
          <a:p>
            <a:fld id="{4034BEE3-566C-4068-A777-C3A4762E861B}" type="slidenum">
              <a:rPr lang="en-GB" smtClean="0"/>
              <a:pPr/>
              <a:t>5</a:t>
            </a:fld>
            <a:endParaRPr lang="en-GB"/>
          </a:p>
        </p:txBody>
      </p:sp>
      <p:sp>
        <p:nvSpPr>
          <p:cNvPr id="32" name="TextBox 31"/>
          <p:cNvSpPr txBox="1"/>
          <p:nvPr/>
        </p:nvSpPr>
        <p:spPr>
          <a:xfrm>
            <a:off x="361950" y="5728455"/>
            <a:ext cx="11464924" cy="138499"/>
          </a:xfrm>
          <a:prstGeom prst="rect">
            <a:avLst/>
          </a:prstGeom>
          <a:noFill/>
        </p:spPr>
        <p:txBody>
          <a:bodyPr wrap="square" lIns="0" tIns="0" rIns="0" bIns="0" rtlCol="0">
            <a:spAutoFit/>
          </a:bodyPr>
          <a:lstStyle/>
          <a:p>
            <a:r>
              <a:rPr lang="ru-RU" sz="900" dirty="0" smtClean="0"/>
              <a:t>Источник: </a:t>
            </a:r>
            <a:r>
              <a:rPr lang="en-US" sz="900" dirty="0" smtClean="0"/>
              <a:t>Kantar, </a:t>
            </a:r>
            <a:r>
              <a:rPr lang="ru-RU" sz="900" dirty="0" smtClean="0"/>
              <a:t>международный </a:t>
            </a:r>
            <a:r>
              <a:rPr lang="en-US" sz="900" dirty="0" smtClean="0"/>
              <a:t>B2B-</a:t>
            </a:r>
            <a:r>
              <a:rPr lang="ru-RU" sz="900" dirty="0" smtClean="0"/>
              <a:t>барометр, август 2020</a:t>
            </a:r>
          </a:p>
        </p:txBody>
      </p:sp>
      <p:graphicFrame>
        <p:nvGraphicFramePr>
          <p:cNvPr id="26" name="Table 5">
            <a:extLst>
              <a:ext uri="{FF2B5EF4-FFF2-40B4-BE49-F238E27FC236}">
                <a16:creationId xmlns:a16="http://schemas.microsoft.com/office/drawing/2014/main" id="{0BF0F478-2F7B-4C77-B299-D43375BED9C7}"/>
              </a:ext>
            </a:extLst>
          </p:cNvPr>
          <p:cNvGraphicFramePr>
            <a:graphicFrameLocks noGrp="1"/>
          </p:cNvGraphicFramePr>
          <p:nvPr>
            <p:extLst>
              <p:ext uri="{D42A27DB-BD31-4B8C-83A1-F6EECF244321}">
                <p14:modId xmlns:p14="http://schemas.microsoft.com/office/powerpoint/2010/main" val="1685738370"/>
              </p:ext>
            </p:extLst>
          </p:nvPr>
        </p:nvGraphicFramePr>
        <p:xfrm>
          <a:off x="4073261" y="3688567"/>
          <a:ext cx="1844283" cy="1196640"/>
        </p:xfrm>
        <a:graphic>
          <a:graphicData uri="http://schemas.openxmlformats.org/drawingml/2006/table">
            <a:tbl>
              <a:tblPr firstRow="1" bandRow="1">
                <a:tableStyleId>{5C22544A-7EE6-4342-B048-85BDC9FD1C3A}</a:tableStyleId>
              </a:tblPr>
              <a:tblGrid>
                <a:gridCol w="233047">
                  <a:extLst>
                    <a:ext uri="{9D8B030D-6E8A-4147-A177-3AD203B41FA5}">
                      <a16:colId xmlns:a16="http://schemas.microsoft.com/office/drawing/2014/main" val="3444780511"/>
                    </a:ext>
                  </a:extLst>
                </a:gridCol>
                <a:gridCol w="1611236">
                  <a:extLst>
                    <a:ext uri="{9D8B030D-6E8A-4147-A177-3AD203B41FA5}">
                      <a16:colId xmlns:a16="http://schemas.microsoft.com/office/drawing/2014/main" val="1876425990"/>
                    </a:ext>
                  </a:extLst>
                </a:gridCol>
              </a:tblGrid>
              <a:tr h="216000">
                <a:tc>
                  <a:txBody>
                    <a:bodyPr/>
                    <a:lstStyle/>
                    <a:p>
                      <a:pPr>
                        <a:lnSpc>
                          <a:spcPts val="900"/>
                        </a:lnSpc>
                      </a:pPr>
                      <a:endParaRPr lang="en-GB" sz="120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tc>
                  <a:txBody>
                    <a:bodyPr/>
                    <a:lstStyle/>
                    <a:p>
                      <a:pPr>
                        <a:lnSpc>
                          <a:spcPts val="900"/>
                        </a:lnSpc>
                      </a:pPr>
                      <a:r>
                        <a:rPr lang="ru-RU" sz="1100" b="0" noProof="0" dirty="0" smtClean="0">
                          <a:solidFill>
                            <a:schemeClr val="tx1"/>
                          </a:solidFill>
                        </a:rPr>
                        <a:t>Чрезвычайно</a:t>
                      </a:r>
                      <a:r>
                        <a:rPr lang="ru-RU" sz="1100" b="0" baseline="0" noProof="0" dirty="0" smtClean="0">
                          <a:solidFill>
                            <a:schemeClr val="tx1"/>
                          </a:solidFill>
                        </a:rPr>
                        <a:t> / очень</a:t>
                      </a:r>
                      <a:endParaRPr lang="en-US" sz="1100" b="0" noProof="0" dirty="0">
                        <a:solidFill>
                          <a:schemeClr val="tx1"/>
                        </a:solidFill>
                      </a:endParaRP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9965950"/>
                  </a:ext>
                </a:extLst>
              </a:tr>
              <a:tr h="216000">
                <a:tc>
                  <a:txBody>
                    <a:bodyPr/>
                    <a:lstStyle/>
                    <a:p>
                      <a:pPr>
                        <a:lnSpc>
                          <a:spcPts val="900"/>
                        </a:lnSpc>
                      </a:pPr>
                      <a:endParaRPr lang="en-GB" sz="120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a:lnSpc>
                          <a:spcPts val="900"/>
                        </a:lnSpc>
                      </a:pPr>
                      <a:r>
                        <a:rPr lang="ru-RU" sz="1100" b="0" noProof="0" dirty="0" smtClean="0">
                          <a:solidFill>
                            <a:schemeClr val="tx1"/>
                          </a:solidFill>
                        </a:rPr>
                        <a:t>Обеспокоены</a:t>
                      </a:r>
                      <a:endParaRPr lang="en-US" sz="1100" b="0" noProof="0" dirty="0">
                        <a:solidFill>
                          <a:schemeClr val="tx1"/>
                        </a:solidFill>
                      </a:endParaRP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28785357"/>
                  </a:ext>
                </a:extLst>
              </a:tr>
              <a:tr h="216000">
                <a:tc>
                  <a:txBody>
                    <a:bodyPr/>
                    <a:lstStyle/>
                    <a:p>
                      <a:pPr>
                        <a:lnSpc>
                          <a:spcPts val="900"/>
                        </a:lnSpc>
                      </a:pPr>
                      <a:endParaRPr lang="en-GB" sz="120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nSpc>
                          <a:spcPts val="900"/>
                        </a:lnSpc>
                      </a:pPr>
                      <a:r>
                        <a:rPr lang="ru-RU" sz="1100" b="0" noProof="0" dirty="0" smtClean="0">
                          <a:solidFill>
                            <a:schemeClr val="tx1"/>
                          </a:solidFill>
                        </a:rPr>
                        <a:t>Немного</a:t>
                      </a:r>
                      <a:endParaRPr lang="en-US" sz="1100" b="0" noProof="0" dirty="0">
                        <a:solidFill>
                          <a:schemeClr val="tx1"/>
                        </a:solidFill>
                      </a:endParaRP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71341349"/>
                  </a:ext>
                </a:extLst>
              </a:tr>
              <a:tr h="216000">
                <a:tc>
                  <a:txBody>
                    <a:bodyPr/>
                    <a:lstStyle/>
                    <a:p>
                      <a:endParaRPr lang="en-GB" sz="120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nSpc>
                          <a:spcPts val="900"/>
                        </a:lnSpc>
                      </a:pPr>
                      <a:endParaRPr lang="en-US" sz="1100" noProof="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80470921"/>
                  </a:ext>
                </a:extLst>
              </a:tr>
              <a:tr h="216000">
                <a:tc>
                  <a:txBody>
                    <a:bodyPr/>
                    <a:lstStyle/>
                    <a:p>
                      <a:endParaRPr lang="en-GB" sz="120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nSpc>
                          <a:spcPts val="900"/>
                        </a:lnSpc>
                      </a:pPr>
                      <a:endParaRPr lang="en-US" sz="1100" noProof="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73983683"/>
                  </a:ext>
                </a:extLst>
              </a:tr>
            </a:tbl>
          </a:graphicData>
        </a:graphic>
      </p:graphicFrame>
    </p:spTree>
    <p:extLst>
      <p:ext uri="{BB962C8B-B14F-4D97-AF65-F5344CB8AC3E}">
        <p14:creationId xmlns:p14="http://schemas.microsoft.com/office/powerpoint/2010/main" val="28020200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 промо – не экономим!</a:t>
            </a:r>
            <a:endParaRPr lang="ru-RU" dirty="0"/>
          </a:p>
        </p:txBody>
      </p:sp>
      <p:sp>
        <p:nvSpPr>
          <p:cNvPr id="3" name="Номер слайда 2"/>
          <p:cNvSpPr>
            <a:spLocks noGrp="1"/>
          </p:cNvSpPr>
          <p:nvPr>
            <p:ph type="sldNum" sz="quarter" idx="10"/>
          </p:nvPr>
        </p:nvSpPr>
        <p:spPr/>
        <p:txBody>
          <a:bodyPr/>
          <a:lstStyle/>
          <a:p>
            <a:fld id="{4034BEE3-566C-4068-A777-C3A4762E861B}" type="slidenum">
              <a:rPr lang="en-GB" smtClean="0"/>
              <a:pPr/>
              <a:t>6</a:t>
            </a:fld>
            <a:endParaRPr lang="en-GB" dirty="0"/>
          </a:p>
        </p:txBody>
      </p:sp>
      <p:graphicFrame>
        <p:nvGraphicFramePr>
          <p:cNvPr id="7" name="Диаграмма 6"/>
          <p:cNvGraphicFramePr/>
          <p:nvPr>
            <p:extLst/>
          </p:nvPr>
        </p:nvGraphicFramePr>
        <p:xfrm>
          <a:off x="78171" y="1634578"/>
          <a:ext cx="4870939" cy="318281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272400" y="1597661"/>
            <a:ext cx="1829850" cy="830997"/>
          </a:xfrm>
          <a:prstGeom prst="rect">
            <a:avLst/>
          </a:prstGeom>
          <a:noFill/>
        </p:spPr>
        <p:txBody>
          <a:bodyPr wrap="square" lIns="0" tIns="0" rIns="0" bIns="0" rtlCol="0">
            <a:spAutoFit/>
          </a:bodyPr>
          <a:lstStyle/>
          <a:p>
            <a:r>
              <a:rPr lang="en-US" sz="5400" dirty="0" smtClean="0">
                <a:solidFill>
                  <a:srgbClr val="C00000"/>
                </a:solidFill>
              </a:rPr>
              <a:t>18%</a:t>
            </a:r>
          </a:p>
        </p:txBody>
      </p:sp>
      <p:sp>
        <p:nvSpPr>
          <p:cNvPr id="9" name="TextBox 8"/>
          <p:cNvSpPr txBox="1"/>
          <p:nvPr/>
        </p:nvSpPr>
        <p:spPr>
          <a:xfrm>
            <a:off x="1281213" y="2696879"/>
            <a:ext cx="1262292" cy="923330"/>
          </a:xfrm>
          <a:prstGeom prst="rect">
            <a:avLst/>
          </a:prstGeom>
          <a:noFill/>
        </p:spPr>
        <p:txBody>
          <a:bodyPr wrap="square" lIns="0" tIns="0" rIns="0" bIns="0" rtlCol="0">
            <a:spAutoFit/>
          </a:bodyPr>
          <a:lstStyle/>
          <a:p>
            <a:pPr algn="r"/>
            <a:r>
              <a:rPr lang="en-US" sz="2800" dirty="0" smtClean="0">
                <a:solidFill>
                  <a:schemeClr val="bg2">
                    <a:lumMod val="60000"/>
                    <a:lumOff val="40000"/>
                  </a:schemeClr>
                </a:solidFill>
              </a:rPr>
              <a:t>34%</a:t>
            </a:r>
            <a:r>
              <a:rPr lang="en-US" sz="2800" dirty="0" smtClean="0">
                <a:solidFill>
                  <a:schemeClr val="bg2">
                    <a:lumMod val="40000"/>
                    <a:lumOff val="60000"/>
                  </a:schemeClr>
                </a:solidFill>
              </a:rPr>
              <a:t> </a:t>
            </a:r>
            <a:endParaRPr lang="en-US" sz="1600" dirty="0" smtClean="0">
              <a:solidFill>
                <a:schemeClr val="bg2">
                  <a:lumMod val="40000"/>
                  <a:lumOff val="60000"/>
                </a:schemeClr>
              </a:solidFill>
            </a:endParaRPr>
          </a:p>
          <a:p>
            <a:pPr algn="r"/>
            <a:r>
              <a:rPr lang="en-US" sz="1600" dirty="0" smtClean="0">
                <a:solidFill>
                  <a:schemeClr val="bg1">
                    <a:lumMod val="65000"/>
                  </a:schemeClr>
                </a:solidFill>
              </a:rPr>
              <a:t>global benchmark</a:t>
            </a:r>
            <a:endParaRPr lang="en-US" sz="1600" dirty="0">
              <a:solidFill>
                <a:schemeClr val="bg1">
                  <a:lumMod val="65000"/>
                </a:schemeClr>
              </a:solidFill>
            </a:endParaRPr>
          </a:p>
        </p:txBody>
      </p:sp>
      <p:pic>
        <p:nvPicPr>
          <p:cNvPr id="10" name="Рисунок 9"/>
          <p:cNvPicPr>
            <a:picLocks noChangeAspect="1"/>
          </p:cNvPicPr>
          <p:nvPr/>
        </p:nvPicPr>
        <p:blipFill rotWithShape="1">
          <a:blip r:embed="rId3"/>
          <a:srcRect l="32295" t="16643" r="-157" b="20009"/>
          <a:stretch/>
        </p:blipFill>
        <p:spPr>
          <a:xfrm>
            <a:off x="6099175" y="1"/>
            <a:ext cx="6092825" cy="6858000"/>
          </a:xfrm>
          <a:prstGeom prst="rect">
            <a:avLst/>
          </a:prstGeom>
        </p:spPr>
      </p:pic>
      <p:grpSp>
        <p:nvGrpSpPr>
          <p:cNvPr id="15" name="Группа 14"/>
          <p:cNvGrpSpPr/>
          <p:nvPr/>
        </p:nvGrpSpPr>
        <p:grpSpPr>
          <a:xfrm>
            <a:off x="1890832" y="3620209"/>
            <a:ext cx="4721248" cy="2805286"/>
            <a:chOff x="1282677" y="8989023"/>
            <a:chExt cx="6131912" cy="3503621"/>
          </a:xfrm>
        </p:grpSpPr>
        <p:pic>
          <p:nvPicPr>
            <p:cNvPr id="13" name="Рисунок 12"/>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9778388">
              <a:off x="1282677" y="8989023"/>
              <a:ext cx="6131912" cy="3503621"/>
            </a:xfrm>
            <a:prstGeom prst="rect">
              <a:avLst/>
            </a:prstGeom>
          </p:spPr>
        </p:pic>
        <p:sp>
          <p:nvSpPr>
            <p:cNvPr id="14" name="TextBox 13"/>
            <p:cNvSpPr txBox="1"/>
            <p:nvPr/>
          </p:nvSpPr>
          <p:spPr>
            <a:xfrm rot="20046497">
              <a:off x="2206487" y="10074650"/>
              <a:ext cx="4711148" cy="197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ru-RU" sz="3200" b="1" i="1" dirty="0" smtClean="0">
                  <a:solidFill>
                    <a:schemeClr val="accent3">
                      <a:lumMod val="20000"/>
                      <a:lumOff val="80000"/>
                    </a:schemeClr>
                  </a:solidFill>
                  <a:latin typeface="Proxima Nova Cond Light" panose="02000506030000020004" pitchFamily="50" charset="0"/>
                  <a:sym typeface="Proxima Nova Medium"/>
                </a:rPr>
                <a:t>% снижения: </a:t>
              </a:r>
            </a:p>
            <a:p>
              <a:pPr marL="0" marR="0" indent="0" algn="ctr" defTabSz="825500" rtl="0" fontAlgn="auto" latinLnBrk="0" hangingPunct="0">
                <a:lnSpc>
                  <a:spcPct val="100000"/>
                </a:lnSpc>
                <a:spcBef>
                  <a:spcPts val="0"/>
                </a:spcBef>
                <a:spcAft>
                  <a:spcPts val="0"/>
                </a:spcAft>
                <a:buClrTx/>
                <a:buSzTx/>
                <a:buFontTx/>
                <a:buNone/>
                <a:tabLst/>
              </a:pPr>
              <a:r>
                <a:rPr lang="ru-RU" sz="3200" b="1" i="1" dirty="0" smtClean="0">
                  <a:solidFill>
                    <a:schemeClr val="accent4">
                      <a:lumMod val="60000"/>
                      <a:lumOff val="40000"/>
                    </a:schemeClr>
                  </a:solidFill>
                  <a:latin typeface="Proxima Nova Cond Light" panose="02000506030000020004" pitchFamily="50" charset="0"/>
                  <a:sym typeface="Proxima Nova Medium"/>
                </a:rPr>
                <a:t>20% </a:t>
              </a:r>
              <a:r>
                <a:rPr lang="ru-RU" sz="3200" b="1" i="1" dirty="0" smtClean="0">
                  <a:solidFill>
                    <a:schemeClr val="accent3">
                      <a:lumMod val="20000"/>
                      <a:lumOff val="80000"/>
                    </a:schemeClr>
                  </a:solidFill>
                  <a:latin typeface="Proxima Nova Cond Light" panose="02000506030000020004" pitchFamily="50" charset="0"/>
                  <a:sym typeface="Proxima Nova Medium"/>
                </a:rPr>
                <a:t>у нас </a:t>
              </a:r>
            </a:p>
            <a:p>
              <a:pPr marL="0" marR="0" indent="0" algn="ctr" defTabSz="825500" rtl="0" fontAlgn="auto" latinLnBrk="0" hangingPunct="0">
                <a:lnSpc>
                  <a:spcPct val="100000"/>
                </a:lnSpc>
                <a:spcBef>
                  <a:spcPts val="0"/>
                </a:spcBef>
                <a:spcAft>
                  <a:spcPts val="0"/>
                </a:spcAft>
                <a:buClrTx/>
                <a:buSzTx/>
                <a:buFontTx/>
                <a:buNone/>
                <a:tabLst/>
              </a:pPr>
              <a:r>
                <a:rPr lang="en-US" sz="3200" b="1" i="1" dirty="0" smtClean="0">
                  <a:solidFill>
                    <a:schemeClr val="accent3">
                      <a:lumMod val="20000"/>
                      <a:lumOff val="80000"/>
                    </a:schemeClr>
                  </a:solidFill>
                  <a:latin typeface="Proxima Nova Cond Light" panose="02000506030000020004" pitchFamily="50" charset="0"/>
                  <a:sym typeface="Proxima Nova Medium"/>
                </a:rPr>
                <a:t>vs </a:t>
              </a:r>
              <a:r>
                <a:rPr lang="en-US" sz="3200" b="1" i="1" dirty="0" smtClean="0">
                  <a:solidFill>
                    <a:schemeClr val="bg1">
                      <a:lumMod val="85000"/>
                    </a:schemeClr>
                  </a:solidFill>
                  <a:latin typeface="Proxima Nova Cond Light" panose="02000506030000020004" pitchFamily="50" charset="0"/>
                  <a:sym typeface="Proxima Nova Medium"/>
                </a:rPr>
                <a:t>32%</a:t>
              </a:r>
              <a:r>
                <a:rPr lang="ru-RU" sz="3200" b="1" i="1" dirty="0" smtClean="0">
                  <a:solidFill>
                    <a:schemeClr val="bg1">
                      <a:lumMod val="85000"/>
                    </a:schemeClr>
                  </a:solidFill>
                  <a:latin typeface="Proxima Nova Cond Light" panose="02000506030000020004" pitchFamily="50" charset="0"/>
                  <a:sym typeface="Proxima Nova Medium"/>
                </a:rPr>
                <a:t> </a:t>
              </a:r>
              <a:r>
                <a:rPr lang="ru-RU" sz="3200" b="1" i="1" dirty="0" smtClean="0">
                  <a:solidFill>
                    <a:schemeClr val="accent3">
                      <a:lumMod val="20000"/>
                      <a:lumOff val="80000"/>
                    </a:schemeClr>
                  </a:solidFill>
                  <a:latin typeface="Proxima Nova Cond Light" panose="02000506030000020004" pitchFamily="50" charset="0"/>
                  <a:sym typeface="Proxima Nova Medium"/>
                </a:rPr>
                <a:t>в мире</a:t>
              </a:r>
              <a:endParaRPr kumimoji="0" lang="ru-RU" sz="3200" b="1" i="1" u="none" strike="noStrike" cap="none" spc="0" normalizeH="0" baseline="0" dirty="0">
                <a:ln>
                  <a:noFill/>
                </a:ln>
                <a:solidFill>
                  <a:schemeClr val="accent3">
                    <a:lumMod val="20000"/>
                    <a:lumOff val="80000"/>
                  </a:schemeClr>
                </a:solidFill>
                <a:effectLst/>
                <a:uFillTx/>
                <a:latin typeface="Proxima Nova Cond Light" panose="02000506030000020004" pitchFamily="50" charset="0"/>
                <a:sym typeface="Proxima Nova Medium"/>
              </a:endParaRPr>
            </a:p>
          </p:txBody>
        </p:sp>
      </p:grpSp>
      <p:sp>
        <p:nvSpPr>
          <p:cNvPr id="5" name="Прямоугольник 4"/>
          <p:cNvSpPr/>
          <p:nvPr/>
        </p:nvSpPr>
        <p:spPr>
          <a:xfrm>
            <a:off x="3272400" y="2262727"/>
            <a:ext cx="1979077" cy="923330"/>
          </a:xfrm>
          <a:prstGeom prst="rect">
            <a:avLst/>
          </a:prstGeom>
        </p:spPr>
        <p:txBody>
          <a:bodyPr wrap="square">
            <a:spAutoFit/>
          </a:bodyPr>
          <a:lstStyle/>
          <a:p>
            <a:r>
              <a:rPr lang="ru-RU" dirty="0">
                <a:solidFill>
                  <a:schemeClr val="accent1">
                    <a:lumMod val="50000"/>
                  </a:schemeClr>
                </a:solidFill>
              </a:rPr>
              <a:t>Сократят бюджеты на трейд-маркетинг</a:t>
            </a:r>
            <a:endParaRPr lang="en-US" sz="5400" dirty="0">
              <a:solidFill>
                <a:schemeClr val="accent1">
                  <a:lumMod val="50000"/>
                </a:schemeClr>
              </a:solidFill>
            </a:endParaRPr>
          </a:p>
        </p:txBody>
      </p:sp>
    </p:spTree>
    <p:extLst>
      <p:ext uri="{BB962C8B-B14F-4D97-AF65-F5344CB8AC3E}">
        <p14:creationId xmlns:p14="http://schemas.microsoft.com/office/powerpoint/2010/main" val="361822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P spid="8" grpId="0"/>
      <p:bldP spid="9"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8A01F-BFE4-45C7-B895-C612A4EC4057}"/>
              </a:ext>
            </a:extLst>
          </p:cNvPr>
          <p:cNvSpPr>
            <a:spLocks noGrp="1"/>
          </p:cNvSpPr>
          <p:nvPr>
            <p:ph type="title"/>
          </p:nvPr>
        </p:nvSpPr>
        <p:spPr/>
        <p:txBody>
          <a:bodyPr/>
          <a:lstStyle/>
          <a:p>
            <a:r>
              <a:rPr lang="en-US" dirty="0">
                <a:solidFill>
                  <a:schemeClr val="bg1"/>
                </a:solidFill>
              </a:rPr>
              <a:t>eCommerce</a:t>
            </a:r>
            <a:endParaRPr lang="de-DE" dirty="0"/>
          </a:p>
        </p:txBody>
      </p:sp>
      <p:sp>
        <p:nvSpPr>
          <p:cNvPr id="3" name="Slide Number Placeholder 2">
            <a:extLst>
              <a:ext uri="{FF2B5EF4-FFF2-40B4-BE49-F238E27FC236}">
                <a16:creationId xmlns:a16="http://schemas.microsoft.com/office/drawing/2014/main" id="{D58F5F07-9FCD-4AB1-82A4-BBF520F409A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pic>
        <p:nvPicPr>
          <p:cNvPr id="5" name="Graphic 7">
            <a:extLst>
              <a:ext uri="{FF2B5EF4-FFF2-40B4-BE49-F238E27FC236}">
                <a16:creationId xmlns:a16="http://schemas.microsoft.com/office/drawing/2014/main" id="{D227CB22-DCBC-462A-A76B-103773F3CC4F}"/>
              </a:ext>
            </a:extLst>
          </p:cNvPr>
          <p:cNvPicPr>
            <a:picLocks noChangeAspect="1"/>
          </p:cNvPicPr>
          <p:nvPr>
            <p:custDataLst>
              <p:tags r:id="rId1"/>
            </p:custDataLst>
          </p:nvPr>
        </p:nvPicPr>
        <p:blipFill>
          <a:blip r:embed="rId4">
            <a:extLst>
              <a:ext uri="{96DAC541-7B7A-43D3-8B79-37D633B846F1}">
                <asvg:svgBlip xmlns="" xmlns:asvg="http://schemas.microsoft.com/office/drawing/2016/SVG/main" r:embed="rId5"/>
              </a:ext>
            </a:extLst>
          </a:blip>
          <a:stretch>
            <a:fillRect/>
          </a:stretch>
        </p:blipFill>
        <p:spPr>
          <a:xfrm>
            <a:off x="385271" y="6381750"/>
            <a:ext cx="1174160" cy="222138"/>
          </a:xfrm>
          <a:prstGeom prst="rect">
            <a:avLst/>
          </a:prstGeom>
          <a:ln w="12700">
            <a:noFill/>
          </a:ln>
          <a:extLst>
            <a:ext uri="{91240B29-F687-4F45-9708-019B960494DF}">
              <a14:hiddenLine xmlns:a14="http://schemas.microsoft.com/office/drawing/2010/main" w="0">
                <a:solidFill>
                  <a:srgbClr val="FFFFFF"/>
                </a:solidFill>
              </a14:hiddenLine>
            </a:ext>
          </a:extLst>
        </p:spPr>
      </p:pic>
      <p:sp>
        <p:nvSpPr>
          <p:cNvPr id="6" name="Прямоугольник 9">
            <a:extLst>
              <a:ext uri="{FF2B5EF4-FFF2-40B4-BE49-F238E27FC236}">
                <a16:creationId xmlns:a16="http://schemas.microsoft.com/office/drawing/2014/main" id="{334AC3C6-B53B-49B4-BCFE-03171786CA98}"/>
              </a:ext>
            </a:extLst>
          </p:cNvPr>
          <p:cNvSpPr/>
          <p:nvPr/>
        </p:nvSpPr>
        <p:spPr>
          <a:xfrm>
            <a:off x="7357586" y="-1"/>
            <a:ext cx="4834413" cy="6858001"/>
          </a:xfrm>
          <a:prstGeom prst="rect">
            <a:avLst/>
          </a:prstGeom>
          <a:solidFill>
            <a:schemeClr val="tx1">
              <a:lumMod val="20000"/>
              <a:lumOff val="80000"/>
              <a:alpha val="78000"/>
            </a:schemeClr>
          </a:soli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7" name="TextBox 6">
            <a:extLst>
              <a:ext uri="{FF2B5EF4-FFF2-40B4-BE49-F238E27FC236}">
                <a16:creationId xmlns:a16="http://schemas.microsoft.com/office/drawing/2014/main" id="{72ABF881-9074-4877-973C-4931CC0D8130}"/>
              </a:ext>
            </a:extLst>
          </p:cNvPr>
          <p:cNvSpPr txBox="1"/>
          <p:nvPr/>
        </p:nvSpPr>
        <p:spPr>
          <a:xfrm>
            <a:off x="7607713" y="229316"/>
            <a:ext cx="4293781" cy="163121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802AB7">
                    <a:lumMod val="50000"/>
                  </a:srgbClr>
                </a:solidFill>
                <a:effectLst/>
                <a:uLnTx/>
                <a:uFillTx/>
                <a:latin typeface="Arial"/>
                <a:ea typeface="+mn-ea"/>
                <a:cs typeface="+mn-cs"/>
              </a:rPr>
              <a:t>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333333"/>
                </a:solidFill>
                <a:effectLst/>
                <a:uLnTx/>
                <a:uFillTx/>
                <a:latin typeface="Arial"/>
                <a:ea typeface="+mn-ea"/>
                <a:cs typeface="+mn-cs"/>
              </a:rPr>
              <a:t>Доля российского e</a:t>
            </a:r>
            <a:r>
              <a:rPr kumimoji="0" lang="en-US" sz="2000" b="0" i="0" u="none" strike="noStrike" kern="1200" cap="none" spc="0" normalizeH="0" baseline="0" noProof="0" dirty="0">
                <a:ln>
                  <a:noFill/>
                </a:ln>
                <a:solidFill>
                  <a:srgbClr val="333333"/>
                </a:solidFill>
                <a:effectLst/>
                <a:uLnTx/>
                <a:uFillTx/>
                <a:latin typeface="Arial"/>
                <a:ea typeface="+mn-ea"/>
                <a:cs typeface="+mn-cs"/>
              </a:rPr>
              <a:t>C</a:t>
            </a:r>
            <a:r>
              <a:rPr kumimoji="0" lang="ru-RU" sz="2000" b="0" i="0" u="none" strike="noStrike" kern="1200" cap="none" spc="0" normalizeH="0" baseline="0" noProof="0" dirty="0" err="1">
                <a:ln>
                  <a:noFill/>
                </a:ln>
                <a:solidFill>
                  <a:srgbClr val="333333"/>
                </a:solidFill>
                <a:effectLst/>
                <a:uLnTx/>
                <a:uFillTx/>
                <a:latin typeface="Arial"/>
                <a:ea typeface="+mn-ea"/>
                <a:cs typeface="+mn-cs"/>
              </a:rPr>
              <a:t>ommerce</a:t>
            </a:r>
            <a:r>
              <a:rPr kumimoji="0" lang="ru-RU" sz="2000" b="0" i="0" u="none" strike="noStrike" kern="1200" cap="none" spc="0" normalizeH="0" baseline="0" noProof="0" dirty="0">
                <a:ln>
                  <a:noFill/>
                </a:ln>
                <a:solidFill>
                  <a:srgbClr val="333333"/>
                </a:solidFill>
                <a:effectLst/>
                <a:uLnTx/>
                <a:uFillTx/>
                <a:latin typeface="Arial"/>
                <a:ea typeface="+mn-ea"/>
                <a:cs typeface="+mn-cs"/>
              </a:rPr>
              <a:t> в общем обороте розничной торговли </a:t>
            </a:r>
          </a:p>
        </p:txBody>
      </p:sp>
      <p:sp>
        <p:nvSpPr>
          <p:cNvPr id="8" name="TextBox 7">
            <a:extLst>
              <a:ext uri="{FF2B5EF4-FFF2-40B4-BE49-F238E27FC236}">
                <a16:creationId xmlns:a16="http://schemas.microsoft.com/office/drawing/2014/main" id="{F20FD195-72BA-4119-BB56-4E8C0387235E}"/>
              </a:ext>
            </a:extLst>
          </p:cNvPr>
          <p:cNvSpPr txBox="1"/>
          <p:nvPr/>
        </p:nvSpPr>
        <p:spPr>
          <a:xfrm>
            <a:off x="7607713" y="2291251"/>
            <a:ext cx="4346331" cy="163121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802AB7"/>
                </a:solidFill>
                <a:effectLst/>
                <a:uLnTx/>
                <a:uFillTx/>
                <a:latin typeface="Arial"/>
                <a:ea typeface="+mn-ea"/>
                <a:cs typeface="+mn-cs"/>
              </a:rPr>
              <a:t>44.3%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333333"/>
                </a:solidFill>
                <a:effectLst/>
                <a:uLnTx/>
                <a:uFillTx/>
                <a:latin typeface="Arial"/>
                <a:ea typeface="+mn-ea"/>
                <a:cs typeface="+mn-cs"/>
              </a:rPr>
              <a:t>Прогноз по росту рынка e</a:t>
            </a:r>
            <a:r>
              <a:rPr kumimoji="0" lang="en-US" sz="2000" b="0" i="0" u="none" strike="noStrike" kern="1200" cap="none" spc="0" normalizeH="0" baseline="0" noProof="0" dirty="0">
                <a:ln>
                  <a:noFill/>
                </a:ln>
                <a:solidFill>
                  <a:srgbClr val="333333"/>
                </a:solidFill>
                <a:effectLst/>
                <a:uLnTx/>
                <a:uFillTx/>
                <a:latin typeface="Arial"/>
                <a:ea typeface="+mn-ea"/>
                <a:cs typeface="+mn-cs"/>
              </a:rPr>
              <a:t>C</a:t>
            </a:r>
            <a:r>
              <a:rPr kumimoji="0" lang="ru-RU" sz="2000" b="0" i="0" u="none" strike="noStrike" kern="1200" cap="none" spc="0" normalizeH="0" baseline="0" noProof="0" dirty="0" err="1">
                <a:ln>
                  <a:noFill/>
                </a:ln>
                <a:solidFill>
                  <a:srgbClr val="333333"/>
                </a:solidFill>
                <a:effectLst/>
                <a:uLnTx/>
                <a:uFillTx/>
                <a:latin typeface="Arial"/>
                <a:ea typeface="+mn-ea"/>
                <a:cs typeface="+mn-cs"/>
              </a:rPr>
              <a:t>ommerce</a:t>
            </a:r>
            <a:r>
              <a:rPr kumimoji="0" lang="ru-RU" sz="2000" b="0" i="0" u="none" strike="noStrike" kern="1200" cap="none" spc="0" normalizeH="0" baseline="0" noProof="0" dirty="0">
                <a:ln>
                  <a:noFill/>
                </a:ln>
                <a:solidFill>
                  <a:srgbClr val="333333"/>
                </a:solidFill>
                <a:effectLst/>
                <a:uLnTx/>
                <a:uFillTx/>
                <a:latin typeface="Arial"/>
                <a:ea typeface="+mn-ea"/>
                <a:cs typeface="+mn-cs"/>
              </a:rPr>
              <a:t> в России в 20 году; до 2.9 </a:t>
            </a:r>
            <a:r>
              <a:rPr kumimoji="0" lang="ru-RU" sz="2000" b="0" i="0" u="none" strike="noStrike" kern="1200" cap="none" spc="0" normalizeH="0" baseline="0" noProof="0" dirty="0" err="1">
                <a:ln>
                  <a:noFill/>
                </a:ln>
                <a:solidFill>
                  <a:srgbClr val="333333"/>
                </a:solidFill>
                <a:effectLst/>
                <a:uLnTx/>
                <a:uFillTx/>
                <a:latin typeface="Arial"/>
                <a:ea typeface="+mn-ea"/>
                <a:cs typeface="+mn-cs"/>
              </a:rPr>
              <a:t>трлн.руб</a:t>
            </a:r>
            <a:r>
              <a:rPr kumimoji="0" lang="ru-RU" sz="2000" b="0" i="0" u="none" strike="noStrike" kern="1200" cap="none" spc="0" normalizeH="0" baseline="0" noProof="0" dirty="0">
                <a:ln>
                  <a:noFill/>
                </a:ln>
                <a:solidFill>
                  <a:srgbClr val="333333"/>
                </a:solidFill>
                <a:effectLst/>
                <a:uLnTx/>
                <a:uFillTx/>
                <a:latin typeface="Arial"/>
                <a:ea typeface="+mn-ea"/>
                <a:cs typeface="+mn-cs"/>
              </a:rPr>
              <a:t>. </a:t>
            </a:r>
          </a:p>
        </p:txBody>
      </p:sp>
      <p:sp>
        <p:nvSpPr>
          <p:cNvPr id="9" name="TextBox 8">
            <a:extLst>
              <a:ext uri="{FF2B5EF4-FFF2-40B4-BE49-F238E27FC236}">
                <a16:creationId xmlns:a16="http://schemas.microsoft.com/office/drawing/2014/main" id="{DE849230-671C-408D-B7DD-C653CA3CB0EF}"/>
              </a:ext>
            </a:extLst>
          </p:cNvPr>
          <p:cNvSpPr txBox="1"/>
          <p:nvPr/>
        </p:nvSpPr>
        <p:spPr>
          <a:xfrm>
            <a:off x="7607713" y="4340625"/>
            <a:ext cx="4293781" cy="163121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802AB7">
                    <a:lumMod val="60000"/>
                    <a:lumOff val="40000"/>
                  </a:srgbClr>
                </a:solidFill>
                <a:effectLst/>
                <a:uLnTx/>
                <a:uFillTx/>
                <a:latin typeface="Arial"/>
                <a:ea typeface="+mn-ea"/>
                <a:cs typeface="+mn-cs"/>
              </a:rPr>
              <a:t>14.1%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333333"/>
                </a:solidFill>
                <a:effectLst/>
                <a:uLnTx/>
                <a:uFillTx/>
                <a:latin typeface="Arial"/>
                <a:ea typeface="+mn-ea"/>
                <a:cs typeface="+mn-cs"/>
              </a:rPr>
              <a:t>Доля продаж продуктов питания в общем обороте e</a:t>
            </a:r>
            <a:r>
              <a:rPr kumimoji="0" lang="en-US" sz="2000" b="0" i="0" u="none" strike="noStrike" kern="1200" cap="none" spc="0" normalizeH="0" baseline="0" noProof="0" dirty="0">
                <a:ln>
                  <a:noFill/>
                </a:ln>
                <a:solidFill>
                  <a:srgbClr val="333333"/>
                </a:solidFill>
                <a:effectLst/>
                <a:uLnTx/>
                <a:uFillTx/>
                <a:latin typeface="Arial"/>
                <a:ea typeface="+mn-ea"/>
                <a:cs typeface="+mn-cs"/>
              </a:rPr>
              <a:t>C</a:t>
            </a:r>
            <a:r>
              <a:rPr kumimoji="0" lang="ru-RU" sz="2000" b="0" i="0" u="none" strike="noStrike" kern="1200" cap="none" spc="0" normalizeH="0" baseline="0" noProof="0" dirty="0" err="1">
                <a:ln>
                  <a:noFill/>
                </a:ln>
                <a:solidFill>
                  <a:srgbClr val="333333"/>
                </a:solidFill>
                <a:effectLst/>
                <a:uLnTx/>
                <a:uFillTx/>
                <a:latin typeface="Arial"/>
                <a:ea typeface="+mn-ea"/>
                <a:cs typeface="+mn-cs"/>
              </a:rPr>
              <a:t>ommerce</a:t>
            </a:r>
            <a:endParaRPr kumimoji="0" lang="ru-RU" sz="2000" b="0" i="0" u="none" strike="noStrike" kern="1200" cap="none" spc="0" normalizeH="0" baseline="0" noProof="0" dirty="0">
              <a:ln>
                <a:noFill/>
              </a:ln>
              <a:solidFill>
                <a:srgbClr val="333333"/>
              </a:solidFill>
              <a:effectLst/>
              <a:uLnTx/>
              <a:uFillTx/>
              <a:latin typeface="Arial"/>
              <a:ea typeface="+mn-ea"/>
              <a:cs typeface="+mn-cs"/>
            </a:endParaRPr>
          </a:p>
        </p:txBody>
      </p:sp>
      <p:sp>
        <p:nvSpPr>
          <p:cNvPr id="10" name="Прямоугольник 8">
            <a:extLst>
              <a:ext uri="{FF2B5EF4-FFF2-40B4-BE49-F238E27FC236}">
                <a16:creationId xmlns:a16="http://schemas.microsoft.com/office/drawing/2014/main" id="{2727C294-2237-448E-BB95-B8178F441CE9}"/>
              </a:ext>
            </a:extLst>
          </p:cNvPr>
          <p:cNvSpPr/>
          <p:nvPr/>
        </p:nvSpPr>
        <p:spPr>
          <a:xfrm>
            <a:off x="7357586" y="6230254"/>
            <a:ext cx="4176143"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Источник: ассоциация компаний </a:t>
            </a:r>
            <a:r>
              <a:rPr kumimoji="0" lang="ru-RU" sz="1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интернет-торговли</a:t>
            </a:r>
            <a:r>
              <a:rPr kumimoji="0" lang="ru-RU"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(АКИТ</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akit.ru)</a:t>
            </a:r>
            <a:endParaRPr kumimoji="0" lang="ru-RU" sz="10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141914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a:extLst>
              <a:ext uri="{FF2B5EF4-FFF2-40B4-BE49-F238E27FC236}">
                <a16:creationId xmlns:a16="http://schemas.microsoft.com/office/drawing/2014/main" id="{F3359278-1CED-0E4F-93A5-2ED4B3DC4115}"/>
              </a:ext>
            </a:extLst>
          </p:cNvPr>
          <p:cNvGraphicFramePr/>
          <p:nvPr/>
        </p:nvGraphicFramePr>
        <p:xfrm>
          <a:off x="0" y="2258728"/>
          <a:ext cx="6202800" cy="384444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59999" y="430718"/>
            <a:ext cx="7961400" cy="403200"/>
          </a:xfrm>
        </p:spPr>
        <p:txBody>
          <a:bodyPr/>
          <a:lstStyle/>
          <a:p>
            <a:r>
              <a:rPr lang="en-US" dirty="0" smtClean="0"/>
              <a:t>“Make brands </a:t>
            </a:r>
            <a:r>
              <a:rPr lang="en-US" i="1" dirty="0" smtClean="0">
                <a:solidFill>
                  <a:schemeClr val="bg1">
                    <a:lumMod val="65000"/>
                  </a:schemeClr>
                </a:solidFill>
              </a:rPr>
              <a:t>(and advertising)</a:t>
            </a:r>
            <a:r>
              <a:rPr lang="en-US" dirty="0" smtClean="0"/>
              <a:t> great again!”</a:t>
            </a:r>
            <a:endParaRPr lang="en-GB" dirty="0"/>
          </a:p>
        </p:txBody>
      </p:sp>
      <p:sp>
        <p:nvSpPr>
          <p:cNvPr id="5" name="Footer Placeholder 4">
            <a:extLst>
              <a:ext uri="{FF2B5EF4-FFF2-40B4-BE49-F238E27FC236}">
                <a16:creationId xmlns:a16="http://schemas.microsoft.com/office/drawing/2014/main" id="{B368BC4D-A48F-433F-9BAC-E0088CDC51BB}"/>
              </a:ext>
            </a:extLst>
          </p:cNvPr>
          <p:cNvSpPr>
            <a:spLocks noGrp="1"/>
          </p:cNvSpPr>
          <p:nvPr>
            <p:ph type="ftr" sz="quarter" idx="4294967295"/>
          </p:nvPr>
        </p:nvSpPr>
        <p:spPr>
          <a:xfrm>
            <a:off x="9766301" y="5734872"/>
            <a:ext cx="2065337" cy="368300"/>
          </a:xfr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Base: 7,753 connected consumers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Source: Kantar DIMENSION study 2020</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33333"/>
              </a:solidFill>
              <a:effectLst/>
              <a:uLnTx/>
              <a:uFillTx/>
              <a:latin typeface="Arial"/>
              <a:ea typeface="+mn-ea"/>
              <a:cs typeface="+mn-cs"/>
            </a:endParaRPr>
          </a:p>
        </p:txBody>
      </p:sp>
      <p:sp>
        <p:nvSpPr>
          <p:cNvPr id="2" name="Text Placeholder 1">
            <a:extLst>
              <a:ext uri="{FF2B5EF4-FFF2-40B4-BE49-F238E27FC236}">
                <a16:creationId xmlns:a16="http://schemas.microsoft.com/office/drawing/2014/main" id="{13DD38F0-AA08-624E-9F2B-AB29C0C3CA5E}"/>
              </a:ext>
            </a:extLst>
          </p:cNvPr>
          <p:cNvSpPr>
            <a:spLocks noGrp="1"/>
          </p:cNvSpPr>
          <p:nvPr>
            <p:ph type="body" sz="quarter" idx="4294967295"/>
          </p:nvPr>
        </p:nvSpPr>
        <p:spPr>
          <a:xfrm>
            <a:off x="361950" y="1359534"/>
            <a:ext cx="6973570" cy="395287"/>
          </a:xfrm>
        </p:spPr>
        <p:txBody>
          <a:bodyPr/>
          <a:lstStyle/>
          <a:p>
            <a:r>
              <a:rPr lang="ru-RU" sz="2000" dirty="0" smtClean="0"/>
              <a:t>Каким источникам информации о брендах доверяют</a:t>
            </a:r>
            <a:endParaRPr lang="en-GB" sz="2000" dirty="0"/>
          </a:p>
        </p:txBody>
      </p:sp>
      <p:sp>
        <p:nvSpPr>
          <p:cNvPr id="8" name="Slide Number Placeholder 7">
            <a:extLst>
              <a:ext uri="{FF2B5EF4-FFF2-40B4-BE49-F238E27FC236}">
                <a16:creationId xmlns:a16="http://schemas.microsoft.com/office/drawing/2014/main" id="{BE923DF6-BE22-47BF-BF6C-F8AD7C36BA4C}"/>
              </a:ext>
            </a:extLst>
          </p:cNvPr>
          <p:cNvSpPr>
            <a:spLocks noGrp="1"/>
          </p:cNvSpPr>
          <p:nvPr>
            <p:ph type="sldNum" sz="quarter" idx="4294967295"/>
          </p:nvPr>
        </p:nvSpPr>
        <p:spPr>
          <a:xfrm>
            <a:off x="10856912" y="6394450"/>
            <a:ext cx="969962" cy="196850"/>
          </a:xfrm>
        </p:spPr>
        <p:txBody>
          <a:bodyPr/>
          <a:lstStyle/>
          <a:p>
            <a:fld id="{4034BEE3-566C-4068-A777-C3A4762E861B}" type="slidenum">
              <a:rPr lang="en-GB" smtClean="0"/>
              <a:pPr/>
              <a:t>8</a:t>
            </a:fld>
            <a:endParaRPr lang="en-GB" dirty="0"/>
          </a:p>
        </p:txBody>
      </p:sp>
      <p:sp>
        <p:nvSpPr>
          <p:cNvPr id="26" name="Rectangle 25">
            <a:extLst>
              <a:ext uri="{FF2B5EF4-FFF2-40B4-BE49-F238E27FC236}">
                <a16:creationId xmlns:a16="http://schemas.microsoft.com/office/drawing/2014/main" id="{75F5A5BB-CDA7-4C08-A34C-3477E77AD89D}"/>
              </a:ext>
            </a:extLst>
          </p:cNvPr>
          <p:cNvSpPr/>
          <p:nvPr/>
        </p:nvSpPr>
        <p:spPr bwMode="ltGray">
          <a:xfrm>
            <a:off x="519348" y="5080730"/>
            <a:ext cx="3516624" cy="67350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rgbClr val="333333"/>
                </a:solidFill>
                <a:effectLst/>
                <a:uLnTx/>
                <a:uFillTx/>
                <a:latin typeface="Arial"/>
                <a:ea typeface="+mn-ea"/>
                <a:cs typeface="+mn-cs"/>
              </a:rPr>
              <a:t>Потребители доверяют потребителям</a:t>
            </a:r>
            <a:r>
              <a:rPr kumimoji="0" lang="en-GB" sz="1400" b="1" i="0" u="none" strike="noStrike" kern="1200" cap="none" spc="0" normalizeH="0" baseline="0" noProof="0" dirty="0" smtClean="0">
                <a:ln>
                  <a:noFill/>
                </a:ln>
                <a:solidFill>
                  <a:srgbClr val="333333"/>
                </a:solidFill>
                <a:effectLst/>
                <a:uLnTx/>
                <a:uFillTx/>
                <a:latin typeface="Arial"/>
                <a:ea typeface="+mn-ea"/>
                <a:cs typeface="+mn-cs"/>
              </a:rPr>
              <a:t>!</a:t>
            </a:r>
            <a:endParaRPr kumimoji="0" lang="en-GB" sz="1400" b="1" i="0" u="none" strike="noStrike" kern="1200" cap="none" spc="0" normalizeH="0" baseline="0" noProof="0" dirty="0">
              <a:ln>
                <a:noFill/>
              </a:ln>
              <a:solidFill>
                <a:srgbClr val="333333"/>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333333"/>
                </a:solidFill>
                <a:effectLst/>
                <a:uLnTx/>
                <a:uFillTx/>
                <a:latin typeface="Arial"/>
                <a:ea typeface="+mn-ea"/>
                <a:cs typeface="+mn-cs"/>
              </a:rPr>
              <a:t>Семье, друзьям, а также сайтам</a:t>
            </a:r>
            <a:r>
              <a:rPr kumimoji="0" lang="ru-RU" sz="1400" b="0" i="0" u="none" strike="noStrike" kern="1200" cap="none" spc="0" normalizeH="0" noProof="0" dirty="0" smtClean="0">
                <a:ln>
                  <a:noFill/>
                </a:ln>
                <a:solidFill>
                  <a:srgbClr val="333333"/>
                </a:solidFill>
                <a:effectLst/>
                <a:uLnTx/>
                <a:uFillTx/>
                <a:latin typeface="Arial"/>
                <a:ea typeface="+mn-ea"/>
                <a:cs typeface="+mn-cs"/>
              </a:rPr>
              <a:t> отзывов</a:t>
            </a:r>
            <a:endParaRPr kumimoji="0" lang="en-GB" sz="1400" b="0" i="0" u="none" strike="noStrike" kern="1200" cap="none" spc="0" normalizeH="0" baseline="0" noProof="0" dirty="0">
              <a:ln>
                <a:noFill/>
              </a:ln>
              <a:solidFill>
                <a:srgbClr val="333333"/>
              </a:solidFill>
              <a:effectLst/>
              <a:uLnTx/>
              <a:uFillTx/>
              <a:latin typeface="Arial"/>
              <a:ea typeface="+mn-ea"/>
              <a:cs typeface="+mn-cs"/>
            </a:endParaRPr>
          </a:p>
        </p:txBody>
      </p:sp>
      <p:sp>
        <p:nvSpPr>
          <p:cNvPr id="15" name="TextBox 14">
            <a:extLst>
              <a:ext uri="{FF2B5EF4-FFF2-40B4-BE49-F238E27FC236}">
                <a16:creationId xmlns:a16="http://schemas.microsoft.com/office/drawing/2014/main" id="{BD329754-0504-0C43-9E5F-3ECC96408E4F}"/>
              </a:ext>
            </a:extLst>
          </p:cNvPr>
          <p:cNvSpPr txBox="1"/>
          <p:nvPr/>
        </p:nvSpPr>
        <p:spPr>
          <a:xfrm rot="-2700000">
            <a:off x="475668" y="2122301"/>
            <a:ext cx="1077010"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dirty="0" smtClean="0">
                <a:solidFill>
                  <a:srgbClr val="333333"/>
                </a:solidFill>
                <a:latin typeface="Arial"/>
              </a:rPr>
              <a:t>Друзья и семья	</a:t>
            </a:r>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16" name="TextBox 15">
            <a:extLst>
              <a:ext uri="{FF2B5EF4-FFF2-40B4-BE49-F238E27FC236}">
                <a16:creationId xmlns:a16="http://schemas.microsoft.com/office/drawing/2014/main" id="{BD59811F-72AD-6748-82D5-DFB38A5926D3}"/>
              </a:ext>
            </a:extLst>
          </p:cNvPr>
          <p:cNvSpPr txBox="1"/>
          <p:nvPr/>
        </p:nvSpPr>
        <p:spPr>
          <a:xfrm rot="-2700000">
            <a:off x="1219380" y="2207645"/>
            <a:ext cx="1077010"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smtClean="0">
                <a:ln>
                  <a:noFill/>
                </a:ln>
                <a:solidFill>
                  <a:srgbClr val="333333"/>
                </a:solidFill>
                <a:effectLst/>
                <a:uLnTx/>
                <a:uFillTx/>
                <a:latin typeface="Arial"/>
                <a:ea typeface="+mn-ea"/>
                <a:cs typeface="+mn-cs"/>
              </a:rPr>
              <a:t>Сайты отзывов</a:t>
            </a:r>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23" name="TextBox 22">
            <a:extLst>
              <a:ext uri="{FF2B5EF4-FFF2-40B4-BE49-F238E27FC236}">
                <a16:creationId xmlns:a16="http://schemas.microsoft.com/office/drawing/2014/main" id="{D394051E-DEC4-CE4A-B9B8-CD3A4B583571}"/>
              </a:ext>
            </a:extLst>
          </p:cNvPr>
          <p:cNvSpPr txBox="1"/>
          <p:nvPr/>
        </p:nvSpPr>
        <p:spPr>
          <a:xfrm rot="-2700000">
            <a:off x="1789206" y="2655182"/>
            <a:ext cx="2097863"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smtClean="0">
                <a:ln>
                  <a:noFill/>
                </a:ln>
                <a:solidFill>
                  <a:srgbClr val="333333"/>
                </a:solidFill>
                <a:effectLst/>
                <a:uLnTx/>
                <a:uFillTx/>
                <a:latin typeface="Arial"/>
                <a:ea typeface="+mn-ea"/>
                <a:cs typeface="+mn-cs"/>
              </a:rPr>
              <a:t>Новостные сайты</a:t>
            </a:r>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24" name="TextBox 23">
            <a:extLst>
              <a:ext uri="{FF2B5EF4-FFF2-40B4-BE49-F238E27FC236}">
                <a16:creationId xmlns:a16="http://schemas.microsoft.com/office/drawing/2014/main" id="{3252AD7C-1666-5C49-9106-B98751F7B3A4}"/>
              </a:ext>
            </a:extLst>
          </p:cNvPr>
          <p:cNvSpPr txBox="1"/>
          <p:nvPr/>
        </p:nvSpPr>
        <p:spPr>
          <a:xfrm rot="-2700000">
            <a:off x="2512455" y="2686118"/>
            <a:ext cx="2320634"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dirty="0" smtClean="0">
                <a:solidFill>
                  <a:srgbClr val="333333"/>
                </a:solidFill>
                <a:latin typeface="Arial"/>
              </a:rPr>
              <a:t>Газеты / журналы</a:t>
            </a:r>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27" name="TextBox 26">
            <a:extLst>
              <a:ext uri="{FF2B5EF4-FFF2-40B4-BE49-F238E27FC236}">
                <a16:creationId xmlns:a16="http://schemas.microsoft.com/office/drawing/2014/main" id="{DE1093B8-C0A2-164C-87FB-3125F19F1B1B}"/>
              </a:ext>
            </a:extLst>
          </p:cNvPr>
          <p:cNvSpPr txBox="1"/>
          <p:nvPr/>
        </p:nvSpPr>
        <p:spPr>
          <a:xfrm rot="-2700000">
            <a:off x="3268359" y="2868998"/>
            <a:ext cx="2320634"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smtClean="0">
                <a:ln>
                  <a:noFill/>
                </a:ln>
                <a:solidFill>
                  <a:srgbClr val="333333"/>
                </a:solidFill>
                <a:effectLst/>
                <a:uLnTx/>
                <a:uFillTx/>
                <a:latin typeface="Arial"/>
                <a:ea typeface="+mn-ea"/>
                <a:cs typeface="+mn-cs"/>
              </a:rPr>
              <a:t>Сайты бренда /</a:t>
            </a:r>
            <a:r>
              <a:rPr kumimoji="0" lang="ru-RU" sz="1000" b="0" i="0" u="none" strike="noStrike" kern="1200" cap="none" spc="0" normalizeH="0" noProof="0" dirty="0" smtClean="0">
                <a:ln>
                  <a:noFill/>
                </a:ln>
                <a:solidFill>
                  <a:srgbClr val="333333"/>
                </a:solidFill>
                <a:effectLst/>
                <a:uLnTx/>
                <a:uFillTx/>
                <a:latin typeface="Arial"/>
                <a:ea typeface="+mn-ea"/>
                <a:cs typeface="+mn-cs"/>
              </a:rPr>
              <a:t> </a:t>
            </a:r>
            <a:r>
              <a:rPr kumimoji="0" lang="ru-RU" sz="1000" b="0" i="0" u="none" strike="noStrike" kern="1200" cap="none" spc="0" normalizeH="0" baseline="0" noProof="0" dirty="0" smtClean="0">
                <a:ln>
                  <a:noFill/>
                </a:ln>
                <a:solidFill>
                  <a:srgbClr val="333333"/>
                </a:solidFill>
                <a:effectLst/>
                <a:uLnTx/>
                <a:uFillTx/>
                <a:latin typeface="Arial"/>
                <a:ea typeface="+mn-ea"/>
                <a:cs typeface="+mn-cs"/>
              </a:rPr>
              <a:t>производителя</a:t>
            </a:r>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28" name="TextBox 27">
            <a:extLst>
              <a:ext uri="{FF2B5EF4-FFF2-40B4-BE49-F238E27FC236}">
                <a16:creationId xmlns:a16="http://schemas.microsoft.com/office/drawing/2014/main" id="{3202238F-9EC6-E048-B71C-4D7E0F908E07}"/>
              </a:ext>
            </a:extLst>
          </p:cNvPr>
          <p:cNvSpPr txBox="1"/>
          <p:nvPr/>
        </p:nvSpPr>
        <p:spPr>
          <a:xfrm rot="-2700000">
            <a:off x="4036456" y="3137221"/>
            <a:ext cx="2320634"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smtClean="0">
                <a:ln>
                  <a:noFill/>
                </a:ln>
                <a:solidFill>
                  <a:srgbClr val="333333"/>
                </a:solidFill>
                <a:effectLst/>
                <a:uLnTx/>
                <a:uFillTx/>
                <a:latin typeface="Arial"/>
                <a:ea typeface="+mn-ea"/>
                <a:cs typeface="+mn-cs"/>
              </a:rPr>
              <a:t>Блоги / </a:t>
            </a:r>
            <a:r>
              <a:rPr kumimoji="0" lang="ru-RU" sz="1000" b="0" i="0" u="none" strike="noStrike" kern="1200" cap="none" spc="0" normalizeH="0" baseline="0" noProof="0" dirty="0" err="1" smtClean="0">
                <a:ln>
                  <a:noFill/>
                </a:ln>
                <a:solidFill>
                  <a:srgbClr val="333333"/>
                </a:solidFill>
                <a:effectLst/>
                <a:uLnTx/>
                <a:uFillTx/>
                <a:latin typeface="Arial"/>
                <a:ea typeface="+mn-ea"/>
                <a:cs typeface="+mn-cs"/>
              </a:rPr>
              <a:t>влоги</a:t>
            </a:r>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31" name="TextBox 30">
            <a:extLst>
              <a:ext uri="{FF2B5EF4-FFF2-40B4-BE49-F238E27FC236}">
                <a16:creationId xmlns:a16="http://schemas.microsoft.com/office/drawing/2014/main" id="{90F5BFE1-F759-024A-8878-2B9B280045AB}"/>
              </a:ext>
            </a:extLst>
          </p:cNvPr>
          <p:cNvSpPr txBox="1"/>
          <p:nvPr/>
        </p:nvSpPr>
        <p:spPr>
          <a:xfrm rot="-2700000">
            <a:off x="5487304" y="4502725"/>
            <a:ext cx="2320634"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smtClean="0">
                <a:ln>
                  <a:noFill/>
                </a:ln>
                <a:solidFill>
                  <a:srgbClr val="333333"/>
                </a:solidFill>
                <a:effectLst/>
                <a:uLnTx/>
                <a:uFillTx/>
                <a:latin typeface="Arial"/>
                <a:ea typeface="+mn-ea"/>
                <a:cs typeface="+mn-cs"/>
              </a:rPr>
              <a:t>Реклама</a:t>
            </a:r>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4" name="Triangle 3">
            <a:extLst>
              <a:ext uri="{FF2B5EF4-FFF2-40B4-BE49-F238E27FC236}">
                <a16:creationId xmlns:a16="http://schemas.microsoft.com/office/drawing/2014/main" id="{CA3E736E-F178-C140-A4EC-B69DF4AC52DA}"/>
              </a:ext>
            </a:extLst>
          </p:cNvPr>
          <p:cNvSpPr/>
          <p:nvPr/>
        </p:nvSpPr>
        <p:spPr bwMode="ltGray">
          <a:xfrm>
            <a:off x="519348" y="3110949"/>
            <a:ext cx="1265140" cy="1851590"/>
          </a:xfrm>
          <a:custGeom>
            <a:avLst/>
            <a:gdLst>
              <a:gd name="connsiteX0" fmla="*/ 0 w 1776590"/>
              <a:gd name="connsiteY0" fmla="*/ 1907117 h 1907117"/>
              <a:gd name="connsiteX1" fmla="*/ 888295 w 1776590"/>
              <a:gd name="connsiteY1" fmla="*/ 0 h 1907117"/>
              <a:gd name="connsiteX2" fmla="*/ 1776590 w 1776590"/>
              <a:gd name="connsiteY2" fmla="*/ 1907117 h 1907117"/>
              <a:gd name="connsiteX3" fmla="*/ 0 w 1776590"/>
              <a:gd name="connsiteY3" fmla="*/ 1907117 h 1907117"/>
              <a:gd name="connsiteX0" fmla="*/ 65861 w 1842451"/>
              <a:gd name="connsiteY0" fmla="*/ 1936934 h 1936934"/>
              <a:gd name="connsiteX1" fmla="*/ 0 w 1842451"/>
              <a:gd name="connsiteY1" fmla="*/ 0 h 1936934"/>
              <a:gd name="connsiteX2" fmla="*/ 1842451 w 1842451"/>
              <a:gd name="connsiteY2" fmla="*/ 1936934 h 1936934"/>
              <a:gd name="connsiteX3" fmla="*/ 65861 w 1842451"/>
              <a:gd name="connsiteY3" fmla="*/ 1936934 h 1936934"/>
              <a:gd name="connsiteX0" fmla="*/ 16165 w 1842451"/>
              <a:gd name="connsiteY0" fmla="*/ 1926995 h 1936934"/>
              <a:gd name="connsiteX1" fmla="*/ 0 w 1842451"/>
              <a:gd name="connsiteY1" fmla="*/ 0 h 1936934"/>
              <a:gd name="connsiteX2" fmla="*/ 1842451 w 1842451"/>
              <a:gd name="connsiteY2" fmla="*/ 1936934 h 1936934"/>
              <a:gd name="connsiteX3" fmla="*/ 16165 w 1842451"/>
              <a:gd name="connsiteY3" fmla="*/ 1926995 h 1936934"/>
              <a:gd name="connsiteX0" fmla="*/ 0 w 1866042"/>
              <a:gd name="connsiteY0" fmla="*/ 1946873 h 1946873"/>
              <a:gd name="connsiteX1" fmla="*/ 23591 w 1866042"/>
              <a:gd name="connsiteY1" fmla="*/ 0 h 1946873"/>
              <a:gd name="connsiteX2" fmla="*/ 1866042 w 1866042"/>
              <a:gd name="connsiteY2" fmla="*/ 1936934 h 1946873"/>
              <a:gd name="connsiteX3" fmla="*/ 0 w 1866042"/>
              <a:gd name="connsiteY3" fmla="*/ 1946873 h 1946873"/>
              <a:gd name="connsiteX0" fmla="*/ 0 w 1846164"/>
              <a:gd name="connsiteY0" fmla="*/ 1946873 h 1946873"/>
              <a:gd name="connsiteX1" fmla="*/ 3713 w 1846164"/>
              <a:gd name="connsiteY1" fmla="*/ 0 h 1946873"/>
              <a:gd name="connsiteX2" fmla="*/ 1846164 w 1846164"/>
              <a:gd name="connsiteY2" fmla="*/ 1936934 h 1946873"/>
              <a:gd name="connsiteX3" fmla="*/ 0 w 1846164"/>
              <a:gd name="connsiteY3" fmla="*/ 1946873 h 1946873"/>
            </a:gdLst>
            <a:ahLst/>
            <a:cxnLst>
              <a:cxn ang="0">
                <a:pos x="connsiteX0" y="connsiteY0"/>
              </a:cxn>
              <a:cxn ang="0">
                <a:pos x="connsiteX1" y="connsiteY1"/>
              </a:cxn>
              <a:cxn ang="0">
                <a:pos x="connsiteX2" y="connsiteY2"/>
              </a:cxn>
              <a:cxn ang="0">
                <a:pos x="connsiteX3" y="connsiteY3"/>
              </a:cxn>
            </a:cxnLst>
            <a:rect l="l" t="t" r="r" b="b"/>
            <a:pathLst>
              <a:path w="1846164" h="1946873">
                <a:moveTo>
                  <a:pt x="0" y="1946873"/>
                </a:moveTo>
                <a:cubicBezTo>
                  <a:pt x="1238" y="1297915"/>
                  <a:pt x="2475" y="648958"/>
                  <a:pt x="3713" y="0"/>
                </a:cubicBezTo>
                <a:lnTo>
                  <a:pt x="1846164" y="1936934"/>
                </a:lnTo>
                <a:lnTo>
                  <a:pt x="0" y="1946873"/>
                </a:lnTo>
                <a:close/>
              </a:path>
            </a:pathLst>
          </a:custGeom>
          <a:solidFill>
            <a:srgbClr val="C700D3">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2" name="Triangle 3">
            <a:extLst>
              <a:ext uri="{FF2B5EF4-FFF2-40B4-BE49-F238E27FC236}">
                <a16:creationId xmlns:a16="http://schemas.microsoft.com/office/drawing/2014/main" id="{7AB892ED-F577-1E47-B39F-5FF5AC984D6D}"/>
              </a:ext>
            </a:extLst>
          </p:cNvPr>
          <p:cNvSpPr/>
          <p:nvPr/>
        </p:nvSpPr>
        <p:spPr bwMode="ltGray">
          <a:xfrm>
            <a:off x="519348" y="3113549"/>
            <a:ext cx="1281951" cy="1849018"/>
          </a:xfrm>
          <a:custGeom>
            <a:avLst/>
            <a:gdLst>
              <a:gd name="connsiteX0" fmla="*/ 0 w 1776590"/>
              <a:gd name="connsiteY0" fmla="*/ 1907117 h 1907117"/>
              <a:gd name="connsiteX1" fmla="*/ 888295 w 1776590"/>
              <a:gd name="connsiteY1" fmla="*/ 0 h 1907117"/>
              <a:gd name="connsiteX2" fmla="*/ 1776590 w 1776590"/>
              <a:gd name="connsiteY2" fmla="*/ 1907117 h 1907117"/>
              <a:gd name="connsiteX3" fmla="*/ 0 w 1776590"/>
              <a:gd name="connsiteY3" fmla="*/ 1907117 h 1907117"/>
              <a:gd name="connsiteX0" fmla="*/ 65861 w 1842451"/>
              <a:gd name="connsiteY0" fmla="*/ 1936934 h 1936934"/>
              <a:gd name="connsiteX1" fmla="*/ 0 w 1842451"/>
              <a:gd name="connsiteY1" fmla="*/ 0 h 1936934"/>
              <a:gd name="connsiteX2" fmla="*/ 1842451 w 1842451"/>
              <a:gd name="connsiteY2" fmla="*/ 1936934 h 1936934"/>
              <a:gd name="connsiteX3" fmla="*/ 65861 w 1842451"/>
              <a:gd name="connsiteY3" fmla="*/ 1936934 h 1936934"/>
              <a:gd name="connsiteX0" fmla="*/ 16165 w 1842451"/>
              <a:gd name="connsiteY0" fmla="*/ 1926995 h 1936934"/>
              <a:gd name="connsiteX1" fmla="*/ 0 w 1842451"/>
              <a:gd name="connsiteY1" fmla="*/ 0 h 1936934"/>
              <a:gd name="connsiteX2" fmla="*/ 1842451 w 1842451"/>
              <a:gd name="connsiteY2" fmla="*/ 1936934 h 1936934"/>
              <a:gd name="connsiteX3" fmla="*/ 16165 w 1842451"/>
              <a:gd name="connsiteY3" fmla="*/ 1926995 h 1936934"/>
              <a:gd name="connsiteX0" fmla="*/ 0 w 1866042"/>
              <a:gd name="connsiteY0" fmla="*/ 1946873 h 1946873"/>
              <a:gd name="connsiteX1" fmla="*/ 23591 w 1866042"/>
              <a:gd name="connsiteY1" fmla="*/ 0 h 1946873"/>
              <a:gd name="connsiteX2" fmla="*/ 1866042 w 1866042"/>
              <a:gd name="connsiteY2" fmla="*/ 1936934 h 1946873"/>
              <a:gd name="connsiteX3" fmla="*/ 0 w 1866042"/>
              <a:gd name="connsiteY3" fmla="*/ 1946873 h 1946873"/>
              <a:gd name="connsiteX0" fmla="*/ 0 w 1846164"/>
              <a:gd name="connsiteY0" fmla="*/ 1946873 h 1946873"/>
              <a:gd name="connsiteX1" fmla="*/ 3713 w 1846164"/>
              <a:gd name="connsiteY1" fmla="*/ 0 h 1946873"/>
              <a:gd name="connsiteX2" fmla="*/ 1846164 w 1846164"/>
              <a:gd name="connsiteY2" fmla="*/ 1936934 h 1946873"/>
              <a:gd name="connsiteX3" fmla="*/ 0 w 1846164"/>
              <a:gd name="connsiteY3" fmla="*/ 1946873 h 1946873"/>
              <a:gd name="connsiteX0" fmla="*/ 0 w 1411266"/>
              <a:gd name="connsiteY0" fmla="*/ 1946873 h 1948658"/>
              <a:gd name="connsiteX1" fmla="*/ 3713 w 1411266"/>
              <a:gd name="connsiteY1" fmla="*/ 0 h 1948658"/>
              <a:gd name="connsiteX2" fmla="*/ 1411266 w 1411266"/>
              <a:gd name="connsiteY2" fmla="*/ 1948658 h 1948658"/>
              <a:gd name="connsiteX3" fmla="*/ 0 w 1411266"/>
              <a:gd name="connsiteY3" fmla="*/ 1946873 h 1948658"/>
              <a:gd name="connsiteX0" fmla="*/ 0 w 1890768"/>
              <a:gd name="connsiteY0" fmla="*/ 1982048 h 1982048"/>
              <a:gd name="connsiteX1" fmla="*/ 483215 w 1890768"/>
              <a:gd name="connsiteY1" fmla="*/ 0 h 1982048"/>
              <a:gd name="connsiteX2" fmla="*/ 1890768 w 1890768"/>
              <a:gd name="connsiteY2" fmla="*/ 1948658 h 1982048"/>
              <a:gd name="connsiteX3" fmla="*/ 0 w 1890768"/>
              <a:gd name="connsiteY3" fmla="*/ 1982048 h 1982048"/>
              <a:gd name="connsiteX0" fmla="*/ 0 w 1890768"/>
              <a:gd name="connsiteY0" fmla="*/ 1982048 h 1982048"/>
              <a:gd name="connsiteX1" fmla="*/ 483215 w 1890768"/>
              <a:gd name="connsiteY1" fmla="*/ 0 h 1982048"/>
              <a:gd name="connsiteX2" fmla="*/ 1890768 w 1890768"/>
              <a:gd name="connsiteY2" fmla="*/ 1948658 h 1982048"/>
              <a:gd name="connsiteX3" fmla="*/ 0 w 1890768"/>
              <a:gd name="connsiteY3" fmla="*/ 1982048 h 1982048"/>
              <a:gd name="connsiteX0" fmla="*/ 0 w 1890768"/>
              <a:gd name="connsiteY0" fmla="*/ 1982048 h 1982048"/>
              <a:gd name="connsiteX1" fmla="*/ 483215 w 1890768"/>
              <a:gd name="connsiteY1" fmla="*/ 0 h 1982048"/>
              <a:gd name="connsiteX2" fmla="*/ 1890768 w 1890768"/>
              <a:gd name="connsiteY2" fmla="*/ 1948658 h 1982048"/>
              <a:gd name="connsiteX3" fmla="*/ 0 w 1890768"/>
              <a:gd name="connsiteY3" fmla="*/ 1982048 h 1982048"/>
              <a:gd name="connsiteX0" fmla="*/ 0 w 1890768"/>
              <a:gd name="connsiteY0" fmla="*/ 1993774 h 1993774"/>
              <a:gd name="connsiteX1" fmla="*/ 706239 w 1890768"/>
              <a:gd name="connsiteY1" fmla="*/ 0 h 1993774"/>
              <a:gd name="connsiteX2" fmla="*/ 1890768 w 1890768"/>
              <a:gd name="connsiteY2" fmla="*/ 1960384 h 1993774"/>
              <a:gd name="connsiteX3" fmla="*/ 0 w 1890768"/>
              <a:gd name="connsiteY3" fmla="*/ 1993774 h 1993774"/>
              <a:gd name="connsiteX0" fmla="*/ 0 w 1890768"/>
              <a:gd name="connsiteY0" fmla="*/ 1993774 h 1993774"/>
              <a:gd name="connsiteX1" fmla="*/ 706239 w 1890768"/>
              <a:gd name="connsiteY1" fmla="*/ 0 h 1993774"/>
              <a:gd name="connsiteX2" fmla="*/ 1890768 w 1890768"/>
              <a:gd name="connsiteY2" fmla="*/ 1960384 h 1993774"/>
              <a:gd name="connsiteX3" fmla="*/ 0 w 1890768"/>
              <a:gd name="connsiteY3" fmla="*/ 1993774 h 1993774"/>
              <a:gd name="connsiteX0" fmla="*/ 0 w 1904390"/>
              <a:gd name="connsiteY0" fmla="*/ 1993774 h 1993803"/>
              <a:gd name="connsiteX1" fmla="*/ 706239 w 1904390"/>
              <a:gd name="connsiteY1" fmla="*/ 0 h 1993803"/>
              <a:gd name="connsiteX2" fmla="*/ 1904390 w 1904390"/>
              <a:gd name="connsiteY2" fmla="*/ 1993803 h 1993803"/>
              <a:gd name="connsiteX3" fmla="*/ 0 w 1904390"/>
              <a:gd name="connsiteY3" fmla="*/ 1993774 h 1993803"/>
              <a:gd name="connsiteX0" fmla="*/ 0 w 1904390"/>
              <a:gd name="connsiteY0" fmla="*/ 1979056 h 1979085"/>
              <a:gd name="connsiteX1" fmla="*/ 1012641 w 1904390"/>
              <a:gd name="connsiteY1" fmla="*/ 0 h 1979085"/>
              <a:gd name="connsiteX2" fmla="*/ 1904390 w 1904390"/>
              <a:gd name="connsiteY2" fmla="*/ 1979085 h 1979085"/>
              <a:gd name="connsiteX3" fmla="*/ 0 w 1904390"/>
              <a:gd name="connsiteY3" fmla="*/ 1979056 h 1979085"/>
              <a:gd name="connsiteX0" fmla="*/ 0 w 1904390"/>
              <a:gd name="connsiteY0" fmla="*/ 1979056 h 1979085"/>
              <a:gd name="connsiteX1" fmla="*/ 1012641 w 1904390"/>
              <a:gd name="connsiteY1" fmla="*/ 0 h 1979085"/>
              <a:gd name="connsiteX2" fmla="*/ 1904390 w 1904390"/>
              <a:gd name="connsiteY2" fmla="*/ 1979085 h 1979085"/>
              <a:gd name="connsiteX3" fmla="*/ 0 w 1904390"/>
              <a:gd name="connsiteY3" fmla="*/ 1979056 h 1979085"/>
              <a:gd name="connsiteX0" fmla="*/ 0 w 1904390"/>
              <a:gd name="connsiteY0" fmla="*/ 1979056 h 1979085"/>
              <a:gd name="connsiteX1" fmla="*/ 1012641 w 1904390"/>
              <a:gd name="connsiteY1" fmla="*/ 0 h 1979085"/>
              <a:gd name="connsiteX2" fmla="*/ 1904390 w 1904390"/>
              <a:gd name="connsiteY2" fmla="*/ 1979085 h 1979085"/>
              <a:gd name="connsiteX3" fmla="*/ 0 w 1904390"/>
              <a:gd name="connsiteY3" fmla="*/ 1979056 h 1979085"/>
            </a:gdLst>
            <a:ahLst/>
            <a:cxnLst>
              <a:cxn ang="0">
                <a:pos x="connsiteX0" y="connsiteY0"/>
              </a:cxn>
              <a:cxn ang="0">
                <a:pos x="connsiteX1" y="connsiteY1"/>
              </a:cxn>
              <a:cxn ang="0">
                <a:pos x="connsiteX2" y="connsiteY2"/>
              </a:cxn>
              <a:cxn ang="0">
                <a:pos x="connsiteX3" y="connsiteY3"/>
              </a:cxn>
            </a:cxnLst>
            <a:rect l="l" t="t" r="r" b="b"/>
            <a:pathLst>
              <a:path w="1904390" h="1979085">
                <a:moveTo>
                  <a:pt x="0" y="1979056"/>
                </a:moveTo>
                <a:cubicBezTo>
                  <a:pt x="396951" y="1111443"/>
                  <a:pt x="545030" y="905535"/>
                  <a:pt x="1012641" y="0"/>
                </a:cubicBezTo>
                <a:lnTo>
                  <a:pt x="1904390" y="1979085"/>
                </a:lnTo>
                <a:lnTo>
                  <a:pt x="0" y="1979056"/>
                </a:lnTo>
                <a:close/>
              </a:path>
            </a:pathLst>
          </a:custGeom>
          <a:solidFill>
            <a:srgbClr val="C700D3">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cxnSp>
        <p:nvCxnSpPr>
          <p:cNvPr id="9" name="Straight Connector 8">
            <a:extLst>
              <a:ext uri="{FF2B5EF4-FFF2-40B4-BE49-F238E27FC236}">
                <a16:creationId xmlns:a16="http://schemas.microsoft.com/office/drawing/2014/main" id="{40B9F5AA-0A6A-D44E-93FE-0F30B5DBB175}"/>
              </a:ext>
            </a:extLst>
          </p:cNvPr>
          <p:cNvCxnSpPr>
            <a:cxnSpLocks/>
          </p:cNvCxnSpPr>
          <p:nvPr/>
        </p:nvCxnSpPr>
        <p:spPr>
          <a:xfrm>
            <a:off x="519348" y="4962539"/>
            <a:ext cx="2474223" cy="0"/>
          </a:xfrm>
          <a:prstGeom prst="line">
            <a:avLst/>
          </a:prstGeom>
          <a:ln w="25400">
            <a:solidFill>
              <a:srgbClr val="C700D3"/>
            </a:solidFill>
            <a:tailEnd type="non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2E39A65E-9E1F-9F4B-99BA-E0C0BD045ADA}"/>
              </a:ext>
            </a:extLst>
          </p:cNvPr>
          <p:cNvSpPr/>
          <p:nvPr/>
        </p:nvSpPr>
        <p:spPr>
          <a:xfrm>
            <a:off x="8759758" y="1902129"/>
            <a:ext cx="2492921" cy="206723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400" b="0" i="0" u="none" strike="noStrike" kern="1200" cap="none" spc="0" normalizeH="0" baseline="0" noProof="0" dirty="0">
                <a:ln>
                  <a:noFill/>
                </a:ln>
                <a:solidFill>
                  <a:srgbClr val="333333"/>
                </a:solidFill>
                <a:effectLst/>
                <a:uLnTx/>
                <a:uFillTx/>
                <a:latin typeface="Arial"/>
                <a:ea typeface="+mn-ea"/>
                <a:cs typeface="+mn-cs"/>
              </a:rPr>
              <a:t>‘We have a problem and that </a:t>
            </a:r>
            <a:br>
              <a:rPr kumimoji="0" lang="en-GB" sz="1400" b="0" i="0" u="none" strike="noStrike" kern="1200" cap="none" spc="0" normalizeH="0" baseline="0" noProof="0" dirty="0">
                <a:ln>
                  <a:noFill/>
                </a:ln>
                <a:solidFill>
                  <a:srgbClr val="333333"/>
                </a:solidFill>
                <a:effectLst/>
                <a:uLnTx/>
                <a:uFillTx/>
                <a:latin typeface="Arial"/>
                <a:ea typeface="+mn-ea"/>
                <a:cs typeface="+mn-cs"/>
              </a:rPr>
            </a:br>
            <a:r>
              <a:rPr kumimoji="0" lang="en-GB" sz="1400" b="0" i="0" u="none" strike="noStrike" kern="1200" cap="none" spc="0" normalizeH="0" baseline="0" noProof="0" dirty="0">
                <a:ln>
                  <a:noFill/>
                </a:ln>
                <a:solidFill>
                  <a:srgbClr val="333333"/>
                </a:solidFill>
                <a:effectLst/>
                <a:uLnTx/>
                <a:uFillTx/>
                <a:latin typeface="Arial"/>
                <a:ea typeface="+mn-ea"/>
                <a:cs typeface="+mn-cs"/>
              </a:rPr>
              <a:t>is how the public feel about advertising. They simply don’t trust it in a way they once did.</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400" b="0" i="0" u="none" strike="noStrike" kern="1200" cap="none" spc="0" normalizeH="0" baseline="0" noProof="0" dirty="0">
                <a:ln>
                  <a:noFill/>
                </a:ln>
                <a:solidFill>
                  <a:srgbClr val="333333"/>
                </a:solidFill>
                <a:effectLst/>
                <a:uLnTx/>
                <a:uFillTx/>
                <a:latin typeface="Arial"/>
                <a:ea typeface="+mn-ea"/>
                <a:cs typeface="+mn-cs"/>
              </a:rPr>
              <a:t>Without trust, advertising has no future. </a:t>
            </a:r>
          </a:p>
          <a:p>
            <a:pPr lvl="0">
              <a:spcAft>
                <a:spcPts val="500"/>
              </a:spcAft>
              <a:defRPr/>
            </a:pPr>
            <a:r>
              <a:rPr lang="en-GB" sz="1400" dirty="0">
                <a:solidFill>
                  <a:srgbClr val="333333"/>
                </a:solidFill>
              </a:rPr>
              <a:t>A brand without trust is simply a product and advertising without trust is just noise.</a:t>
            </a:r>
            <a:r>
              <a:rPr kumimoji="0" lang="en-GB" sz="1400" b="0" i="0" u="none" strike="noStrike" kern="1200" cap="none" spc="0" normalizeH="0" baseline="0" noProof="0" dirty="0">
                <a:ln>
                  <a:noFill/>
                </a:ln>
                <a:solidFill>
                  <a:srgbClr val="333333"/>
                </a:solidFill>
                <a:effectLst/>
                <a:uLnTx/>
                <a:uFillTx/>
                <a:latin typeface="Arial"/>
                <a:ea typeface="+mn-ea"/>
                <a:cs typeface="+mn-cs"/>
              </a:rPr>
              <a:t>’</a:t>
            </a:r>
            <a:endParaRPr kumimoji="0" lang="en-US" sz="1400" b="0" i="0" u="none" strike="noStrike" kern="1200" cap="none" spc="0" normalizeH="0" baseline="0" noProof="0" dirty="0">
              <a:ln>
                <a:noFill/>
              </a:ln>
              <a:solidFill>
                <a:srgbClr val="333333"/>
              </a:solidFill>
              <a:effectLst/>
              <a:uLnTx/>
              <a:uFillTx/>
              <a:latin typeface="Arial"/>
              <a:ea typeface="+mn-ea"/>
              <a:cs typeface="Arial"/>
            </a:endParaRPr>
          </a:p>
        </p:txBody>
      </p:sp>
      <p:sp>
        <p:nvSpPr>
          <p:cNvPr id="57" name="Rectangle 56">
            <a:extLst>
              <a:ext uri="{FF2B5EF4-FFF2-40B4-BE49-F238E27FC236}">
                <a16:creationId xmlns:a16="http://schemas.microsoft.com/office/drawing/2014/main" id="{B26B2E1B-7A4D-9C49-8E5C-A7F5DCDFAD82}"/>
              </a:ext>
            </a:extLst>
          </p:cNvPr>
          <p:cNvSpPr/>
          <p:nvPr/>
        </p:nvSpPr>
        <p:spPr>
          <a:xfrm>
            <a:off x="8768463" y="4150203"/>
            <a:ext cx="2492920" cy="46166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lumMod val="50000"/>
                  </a:srgbClr>
                </a:solidFill>
                <a:effectLst/>
                <a:uLnTx/>
                <a:uFillTx/>
                <a:latin typeface="Arial"/>
                <a:ea typeface="+mn-ea"/>
                <a:cs typeface="+mn-cs"/>
              </a:rPr>
              <a:t>Keith Weed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FFFFFF">
                    <a:lumMod val="50000"/>
                  </a:srgbClr>
                </a:solidFill>
                <a:effectLst/>
                <a:uLnTx/>
                <a:uFillTx/>
                <a:latin typeface="Arial"/>
                <a:ea typeface="+mn-ea"/>
                <a:cs typeface="+mn-cs"/>
              </a:rPr>
              <a:t>Former Chief Marketing Communications Officer, Unilever</a:t>
            </a:r>
          </a:p>
        </p:txBody>
      </p:sp>
      <p:sp>
        <p:nvSpPr>
          <p:cNvPr id="30" name="TextBox 29">
            <a:extLst>
              <a:ext uri="{FF2B5EF4-FFF2-40B4-BE49-F238E27FC236}">
                <a16:creationId xmlns:a16="http://schemas.microsoft.com/office/drawing/2014/main" id="{A1D31EAC-A6B3-9743-A8A7-283048564DE2}"/>
              </a:ext>
            </a:extLst>
          </p:cNvPr>
          <p:cNvSpPr txBox="1"/>
          <p:nvPr/>
        </p:nvSpPr>
        <p:spPr>
          <a:xfrm rot="-2700000">
            <a:off x="4767976" y="3832165"/>
            <a:ext cx="2320634"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smtClean="0">
                <a:ln>
                  <a:noFill/>
                </a:ln>
                <a:solidFill>
                  <a:srgbClr val="333333"/>
                </a:solidFill>
                <a:effectLst/>
                <a:uLnTx/>
                <a:uFillTx/>
                <a:latin typeface="Arial"/>
                <a:ea typeface="+mn-ea"/>
                <a:cs typeface="+mn-cs"/>
              </a:rPr>
              <a:t>Социальные сети</a:t>
            </a:r>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4E3880E8-13A0-C346-B6C4-CA9ACDD694A9}"/>
              </a:ext>
            </a:extLst>
          </p:cNvPr>
          <p:cNvGrpSpPr/>
          <p:nvPr/>
        </p:nvGrpSpPr>
        <p:grpSpPr>
          <a:xfrm>
            <a:off x="4975777" y="2295329"/>
            <a:ext cx="3269046" cy="3013038"/>
            <a:chOff x="4975777" y="2295329"/>
            <a:chExt cx="3269046" cy="3013038"/>
          </a:xfrm>
        </p:grpSpPr>
        <p:sp>
          <p:nvSpPr>
            <p:cNvPr id="59" name="Triangle 3">
              <a:extLst>
                <a:ext uri="{FF2B5EF4-FFF2-40B4-BE49-F238E27FC236}">
                  <a16:creationId xmlns:a16="http://schemas.microsoft.com/office/drawing/2014/main" id="{B24D73A5-E3FD-CA4F-93E5-2669285E490C}"/>
                </a:ext>
              </a:extLst>
            </p:cNvPr>
            <p:cNvSpPr/>
            <p:nvPr/>
          </p:nvSpPr>
          <p:spPr bwMode="ltGray">
            <a:xfrm rot="10800000">
              <a:off x="4975777" y="3051608"/>
              <a:ext cx="1509438" cy="1560260"/>
            </a:xfrm>
            <a:custGeom>
              <a:avLst/>
              <a:gdLst>
                <a:gd name="connsiteX0" fmla="*/ 0 w 1776590"/>
                <a:gd name="connsiteY0" fmla="*/ 1907117 h 1907117"/>
                <a:gd name="connsiteX1" fmla="*/ 888295 w 1776590"/>
                <a:gd name="connsiteY1" fmla="*/ 0 h 1907117"/>
                <a:gd name="connsiteX2" fmla="*/ 1776590 w 1776590"/>
                <a:gd name="connsiteY2" fmla="*/ 1907117 h 1907117"/>
                <a:gd name="connsiteX3" fmla="*/ 0 w 1776590"/>
                <a:gd name="connsiteY3" fmla="*/ 1907117 h 1907117"/>
                <a:gd name="connsiteX0" fmla="*/ 65861 w 1842451"/>
                <a:gd name="connsiteY0" fmla="*/ 1936934 h 1936934"/>
                <a:gd name="connsiteX1" fmla="*/ 0 w 1842451"/>
                <a:gd name="connsiteY1" fmla="*/ 0 h 1936934"/>
                <a:gd name="connsiteX2" fmla="*/ 1842451 w 1842451"/>
                <a:gd name="connsiteY2" fmla="*/ 1936934 h 1936934"/>
                <a:gd name="connsiteX3" fmla="*/ 65861 w 1842451"/>
                <a:gd name="connsiteY3" fmla="*/ 1936934 h 1936934"/>
                <a:gd name="connsiteX0" fmla="*/ 16165 w 1842451"/>
                <a:gd name="connsiteY0" fmla="*/ 1926995 h 1936934"/>
                <a:gd name="connsiteX1" fmla="*/ 0 w 1842451"/>
                <a:gd name="connsiteY1" fmla="*/ 0 h 1936934"/>
                <a:gd name="connsiteX2" fmla="*/ 1842451 w 1842451"/>
                <a:gd name="connsiteY2" fmla="*/ 1936934 h 1936934"/>
                <a:gd name="connsiteX3" fmla="*/ 16165 w 1842451"/>
                <a:gd name="connsiteY3" fmla="*/ 1926995 h 1936934"/>
                <a:gd name="connsiteX0" fmla="*/ 0 w 1866042"/>
                <a:gd name="connsiteY0" fmla="*/ 1946873 h 1946873"/>
                <a:gd name="connsiteX1" fmla="*/ 23591 w 1866042"/>
                <a:gd name="connsiteY1" fmla="*/ 0 h 1946873"/>
                <a:gd name="connsiteX2" fmla="*/ 1866042 w 1866042"/>
                <a:gd name="connsiteY2" fmla="*/ 1936934 h 1946873"/>
                <a:gd name="connsiteX3" fmla="*/ 0 w 1866042"/>
                <a:gd name="connsiteY3" fmla="*/ 1946873 h 1946873"/>
                <a:gd name="connsiteX0" fmla="*/ 0 w 1846164"/>
                <a:gd name="connsiteY0" fmla="*/ 1946873 h 1946873"/>
                <a:gd name="connsiteX1" fmla="*/ 3713 w 1846164"/>
                <a:gd name="connsiteY1" fmla="*/ 0 h 1946873"/>
                <a:gd name="connsiteX2" fmla="*/ 1846164 w 1846164"/>
                <a:gd name="connsiteY2" fmla="*/ 1936934 h 1946873"/>
                <a:gd name="connsiteX3" fmla="*/ 0 w 1846164"/>
                <a:gd name="connsiteY3" fmla="*/ 1946873 h 1946873"/>
                <a:gd name="connsiteX0" fmla="*/ 0 w 1411266"/>
                <a:gd name="connsiteY0" fmla="*/ 1946873 h 1948658"/>
                <a:gd name="connsiteX1" fmla="*/ 3713 w 1411266"/>
                <a:gd name="connsiteY1" fmla="*/ 0 h 1948658"/>
                <a:gd name="connsiteX2" fmla="*/ 1411266 w 1411266"/>
                <a:gd name="connsiteY2" fmla="*/ 1948658 h 1948658"/>
                <a:gd name="connsiteX3" fmla="*/ 0 w 1411266"/>
                <a:gd name="connsiteY3" fmla="*/ 1946873 h 1948658"/>
                <a:gd name="connsiteX0" fmla="*/ 0 w 1890768"/>
                <a:gd name="connsiteY0" fmla="*/ 1982048 h 1982048"/>
                <a:gd name="connsiteX1" fmla="*/ 483215 w 1890768"/>
                <a:gd name="connsiteY1" fmla="*/ 0 h 1982048"/>
                <a:gd name="connsiteX2" fmla="*/ 1890768 w 1890768"/>
                <a:gd name="connsiteY2" fmla="*/ 1948658 h 1982048"/>
                <a:gd name="connsiteX3" fmla="*/ 0 w 1890768"/>
                <a:gd name="connsiteY3" fmla="*/ 1982048 h 1982048"/>
                <a:gd name="connsiteX0" fmla="*/ 0 w 1890768"/>
                <a:gd name="connsiteY0" fmla="*/ 1982048 h 1982048"/>
                <a:gd name="connsiteX1" fmla="*/ 483215 w 1890768"/>
                <a:gd name="connsiteY1" fmla="*/ 0 h 1982048"/>
                <a:gd name="connsiteX2" fmla="*/ 1890768 w 1890768"/>
                <a:gd name="connsiteY2" fmla="*/ 1948658 h 1982048"/>
                <a:gd name="connsiteX3" fmla="*/ 0 w 1890768"/>
                <a:gd name="connsiteY3" fmla="*/ 1982048 h 1982048"/>
                <a:gd name="connsiteX0" fmla="*/ 0 w 1890768"/>
                <a:gd name="connsiteY0" fmla="*/ 1982048 h 1982048"/>
                <a:gd name="connsiteX1" fmla="*/ 483215 w 1890768"/>
                <a:gd name="connsiteY1" fmla="*/ 0 h 1982048"/>
                <a:gd name="connsiteX2" fmla="*/ 1890768 w 1890768"/>
                <a:gd name="connsiteY2" fmla="*/ 1948658 h 1982048"/>
                <a:gd name="connsiteX3" fmla="*/ 0 w 1890768"/>
                <a:gd name="connsiteY3" fmla="*/ 1982048 h 1982048"/>
                <a:gd name="connsiteX0" fmla="*/ 0 w 1890768"/>
                <a:gd name="connsiteY0" fmla="*/ 1993774 h 1993774"/>
                <a:gd name="connsiteX1" fmla="*/ 706239 w 1890768"/>
                <a:gd name="connsiteY1" fmla="*/ 0 h 1993774"/>
                <a:gd name="connsiteX2" fmla="*/ 1890768 w 1890768"/>
                <a:gd name="connsiteY2" fmla="*/ 1960384 h 1993774"/>
                <a:gd name="connsiteX3" fmla="*/ 0 w 1890768"/>
                <a:gd name="connsiteY3" fmla="*/ 1993774 h 1993774"/>
                <a:gd name="connsiteX0" fmla="*/ 0 w 1890768"/>
                <a:gd name="connsiteY0" fmla="*/ 1993774 h 1993774"/>
                <a:gd name="connsiteX1" fmla="*/ 706239 w 1890768"/>
                <a:gd name="connsiteY1" fmla="*/ 0 h 1993774"/>
                <a:gd name="connsiteX2" fmla="*/ 1890768 w 1890768"/>
                <a:gd name="connsiteY2" fmla="*/ 1960384 h 1993774"/>
                <a:gd name="connsiteX3" fmla="*/ 0 w 1890768"/>
                <a:gd name="connsiteY3" fmla="*/ 1993774 h 1993774"/>
                <a:gd name="connsiteX0" fmla="*/ 0 w 1904390"/>
                <a:gd name="connsiteY0" fmla="*/ 1993774 h 1993803"/>
                <a:gd name="connsiteX1" fmla="*/ 706239 w 1904390"/>
                <a:gd name="connsiteY1" fmla="*/ 0 h 1993803"/>
                <a:gd name="connsiteX2" fmla="*/ 1904390 w 1904390"/>
                <a:gd name="connsiteY2" fmla="*/ 1993803 h 1993803"/>
                <a:gd name="connsiteX3" fmla="*/ 0 w 1904390"/>
                <a:gd name="connsiteY3" fmla="*/ 1993774 h 1993803"/>
                <a:gd name="connsiteX0" fmla="*/ 0 w 1904390"/>
                <a:gd name="connsiteY0" fmla="*/ 1979056 h 1979085"/>
                <a:gd name="connsiteX1" fmla="*/ 1012641 w 1904390"/>
                <a:gd name="connsiteY1" fmla="*/ 0 h 1979085"/>
                <a:gd name="connsiteX2" fmla="*/ 1904390 w 1904390"/>
                <a:gd name="connsiteY2" fmla="*/ 1979085 h 1979085"/>
                <a:gd name="connsiteX3" fmla="*/ 0 w 1904390"/>
                <a:gd name="connsiteY3" fmla="*/ 1979056 h 1979085"/>
                <a:gd name="connsiteX0" fmla="*/ 0 w 1904390"/>
                <a:gd name="connsiteY0" fmla="*/ 1979056 h 1979085"/>
                <a:gd name="connsiteX1" fmla="*/ 1012641 w 1904390"/>
                <a:gd name="connsiteY1" fmla="*/ 0 h 1979085"/>
                <a:gd name="connsiteX2" fmla="*/ 1904390 w 1904390"/>
                <a:gd name="connsiteY2" fmla="*/ 1979085 h 1979085"/>
                <a:gd name="connsiteX3" fmla="*/ 0 w 1904390"/>
                <a:gd name="connsiteY3" fmla="*/ 1979056 h 1979085"/>
                <a:gd name="connsiteX0" fmla="*/ 0 w 1904390"/>
                <a:gd name="connsiteY0" fmla="*/ 1979056 h 1979085"/>
                <a:gd name="connsiteX1" fmla="*/ 1012641 w 1904390"/>
                <a:gd name="connsiteY1" fmla="*/ 0 h 1979085"/>
                <a:gd name="connsiteX2" fmla="*/ 1904390 w 1904390"/>
                <a:gd name="connsiteY2" fmla="*/ 1979085 h 1979085"/>
                <a:gd name="connsiteX3" fmla="*/ 0 w 1904390"/>
                <a:gd name="connsiteY3" fmla="*/ 1979056 h 1979085"/>
                <a:gd name="connsiteX0" fmla="*/ 0 w 2242331"/>
                <a:gd name="connsiteY0" fmla="*/ 1669986 h 1670015"/>
                <a:gd name="connsiteX1" fmla="*/ 2242331 w 2242331"/>
                <a:gd name="connsiteY1" fmla="*/ 0 h 1670015"/>
                <a:gd name="connsiteX2" fmla="*/ 1904390 w 2242331"/>
                <a:gd name="connsiteY2" fmla="*/ 1670015 h 1670015"/>
                <a:gd name="connsiteX3" fmla="*/ 0 w 2242331"/>
                <a:gd name="connsiteY3" fmla="*/ 1669986 h 1670015"/>
                <a:gd name="connsiteX0" fmla="*/ 0 w 2242331"/>
                <a:gd name="connsiteY0" fmla="*/ 1669986 h 1670015"/>
                <a:gd name="connsiteX1" fmla="*/ 2242331 w 2242331"/>
                <a:gd name="connsiteY1" fmla="*/ 0 h 1670015"/>
                <a:gd name="connsiteX2" fmla="*/ 1904390 w 2242331"/>
                <a:gd name="connsiteY2" fmla="*/ 1670015 h 1670015"/>
                <a:gd name="connsiteX3" fmla="*/ 0 w 2242331"/>
                <a:gd name="connsiteY3" fmla="*/ 1669986 h 1670015"/>
                <a:gd name="connsiteX0" fmla="*/ 0 w 2242331"/>
                <a:gd name="connsiteY0" fmla="*/ 1669986 h 1670015"/>
                <a:gd name="connsiteX1" fmla="*/ 2242331 w 2242331"/>
                <a:gd name="connsiteY1" fmla="*/ 0 h 1670015"/>
                <a:gd name="connsiteX2" fmla="*/ 1904390 w 2242331"/>
                <a:gd name="connsiteY2" fmla="*/ 1670015 h 1670015"/>
                <a:gd name="connsiteX3" fmla="*/ 0 w 2242331"/>
                <a:gd name="connsiteY3" fmla="*/ 1669986 h 1670015"/>
                <a:gd name="connsiteX0" fmla="*/ 0 w 2242331"/>
                <a:gd name="connsiteY0" fmla="*/ 1669986 h 1670015"/>
                <a:gd name="connsiteX1" fmla="*/ 2242331 w 2242331"/>
                <a:gd name="connsiteY1" fmla="*/ 0 h 1670015"/>
                <a:gd name="connsiteX2" fmla="*/ 1904390 w 2242331"/>
                <a:gd name="connsiteY2" fmla="*/ 1670015 h 1670015"/>
                <a:gd name="connsiteX3" fmla="*/ 0 w 2242331"/>
                <a:gd name="connsiteY3" fmla="*/ 1669986 h 1670015"/>
                <a:gd name="connsiteX0" fmla="*/ 0 w 2242331"/>
                <a:gd name="connsiteY0" fmla="*/ 1669986 h 1670015"/>
                <a:gd name="connsiteX1" fmla="*/ 2242331 w 2242331"/>
                <a:gd name="connsiteY1" fmla="*/ 0 h 1670015"/>
                <a:gd name="connsiteX2" fmla="*/ 1904390 w 2242331"/>
                <a:gd name="connsiteY2" fmla="*/ 1670015 h 1670015"/>
                <a:gd name="connsiteX3" fmla="*/ 0 w 2242331"/>
                <a:gd name="connsiteY3" fmla="*/ 1669986 h 1670015"/>
              </a:gdLst>
              <a:ahLst/>
              <a:cxnLst>
                <a:cxn ang="0">
                  <a:pos x="connsiteX0" y="connsiteY0"/>
                </a:cxn>
                <a:cxn ang="0">
                  <a:pos x="connsiteX1" y="connsiteY1"/>
                </a:cxn>
                <a:cxn ang="0">
                  <a:pos x="connsiteX2" y="connsiteY2"/>
                </a:cxn>
                <a:cxn ang="0">
                  <a:pos x="connsiteX3" y="connsiteY3"/>
                </a:cxn>
              </a:cxnLst>
              <a:rect l="l" t="t" r="r" b="b"/>
              <a:pathLst>
                <a:path w="2242331" h="1670015">
                  <a:moveTo>
                    <a:pt x="0" y="1669986"/>
                  </a:moveTo>
                  <a:cubicBezTo>
                    <a:pt x="1154782" y="781769"/>
                    <a:pt x="1445850" y="596464"/>
                    <a:pt x="2242331" y="0"/>
                  </a:cubicBezTo>
                  <a:lnTo>
                    <a:pt x="1904390" y="1670015"/>
                  </a:lnTo>
                  <a:lnTo>
                    <a:pt x="0" y="1669986"/>
                  </a:lnTo>
                  <a:close/>
                </a:path>
              </a:pathLst>
            </a:custGeom>
            <a:solidFill>
              <a:srgbClr val="C700D3">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a:ea typeface="+mn-ea"/>
                  <a:cs typeface="+mn-cs"/>
                </a:rPr>
                <a:t>2.18 cm</a:t>
              </a: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60" name="Triangle 3">
              <a:extLst>
                <a:ext uri="{FF2B5EF4-FFF2-40B4-BE49-F238E27FC236}">
                  <a16:creationId xmlns:a16="http://schemas.microsoft.com/office/drawing/2014/main" id="{05C2A737-20F3-9A43-8526-B75CEBC8A0D6}"/>
                </a:ext>
              </a:extLst>
            </p:cNvPr>
            <p:cNvSpPr/>
            <p:nvPr/>
          </p:nvSpPr>
          <p:spPr bwMode="ltGray">
            <a:xfrm rot="10800000">
              <a:off x="5197395" y="3048196"/>
              <a:ext cx="1281951" cy="2260171"/>
            </a:xfrm>
            <a:custGeom>
              <a:avLst/>
              <a:gdLst>
                <a:gd name="connsiteX0" fmla="*/ 0 w 1776590"/>
                <a:gd name="connsiteY0" fmla="*/ 1907117 h 1907117"/>
                <a:gd name="connsiteX1" fmla="*/ 888295 w 1776590"/>
                <a:gd name="connsiteY1" fmla="*/ 0 h 1907117"/>
                <a:gd name="connsiteX2" fmla="*/ 1776590 w 1776590"/>
                <a:gd name="connsiteY2" fmla="*/ 1907117 h 1907117"/>
                <a:gd name="connsiteX3" fmla="*/ 0 w 1776590"/>
                <a:gd name="connsiteY3" fmla="*/ 1907117 h 1907117"/>
                <a:gd name="connsiteX0" fmla="*/ 65861 w 1842451"/>
                <a:gd name="connsiteY0" fmla="*/ 1936934 h 1936934"/>
                <a:gd name="connsiteX1" fmla="*/ 0 w 1842451"/>
                <a:gd name="connsiteY1" fmla="*/ 0 h 1936934"/>
                <a:gd name="connsiteX2" fmla="*/ 1842451 w 1842451"/>
                <a:gd name="connsiteY2" fmla="*/ 1936934 h 1936934"/>
                <a:gd name="connsiteX3" fmla="*/ 65861 w 1842451"/>
                <a:gd name="connsiteY3" fmla="*/ 1936934 h 1936934"/>
                <a:gd name="connsiteX0" fmla="*/ 16165 w 1842451"/>
                <a:gd name="connsiteY0" fmla="*/ 1926995 h 1936934"/>
                <a:gd name="connsiteX1" fmla="*/ 0 w 1842451"/>
                <a:gd name="connsiteY1" fmla="*/ 0 h 1936934"/>
                <a:gd name="connsiteX2" fmla="*/ 1842451 w 1842451"/>
                <a:gd name="connsiteY2" fmla="*/ 1936934 h 1936934"/>
                <a:gd name="connsiteX3" fmla="*/ 16165 w 1842451"/>
                <a:gd name="connsiteY3" fmla="*/ 1926995 h 1936934"/>
                <a:gd name="connsiteX0" fmla="*/ 0 w 1866042"/>
                <a:gd name="connsiteY0" fmla="*/ 1946873 h 1946873"/>
                <a:gd name="connsiteX1" fmla="*/ 23591 w 1866042"/>
                <a:gd name="connsiteY1" fmla="*/ 0 h 1946873"/>
                <a:gd name="connsiteX2" fmla="*/ 1866042 w 1866042"/>
                <a:gd name="connsiteY2" fmla="*/ 1936934 h 1946873"/>
                <a:gd name="connsiteX3" fmla="*/ 0 w 1866042"/>
                <a:gd name="connsiteY3" fmla="*/ 1946873 h 1946873"/>
                <a:gd name="connsiteX0" fmla="*/ 0 w 1846164"/>
                <a:gd name="connsiteY0" fmla="*/ 1946873 h 1946873"/>
                <a:gd name="connsiteX1" fmla="*/ 3713 w 1846164"/>
                <a:gd name="connsiteY1" fmla="*/ 0 h 1946873"/>
                <a:gd name="connsiteX2" fmla="*/ 1846164 w 1846164"/>
                <a:gd name="connsiteY2" fmla="*/ 1936934 h 1946873"/>
                <a:gd name="connsiteX3" fmla="*/ 0 w 1846164"/>
                <a:gd name="connsiteY3" fmla="*/ 1946873 h 1946873"/>
                <a:gd name="connsiteX0" fmla="*/ 0 w 1411266"/>
                <a:gd name="connsiteY0" fmla="*/ 1946873 h 1948658"/>
                <a:gd name="connsiteX1" fmla="*/ 3713 w 1411266"/>
                <a:gd name="connsiteY1" fmla="*/ 0 h 1948658"/>
                <a:gd name="connsiteX2" fmla="*/ 1411266 w 1411266"/>
                <a:gd name="connsiteY2" fmla="*/ 1948658 h 1948658"/>
                <a:gd name="connsiteX3" fmla="*/ 0 w 1411266"/>
                <a:gd name="connsiteY3" fmla="*/ 1946873 h 1948658"/>
                <a:gd name="connsiteX0" fmla="*/ 0 w 1890768"/>
                <a:gd name="connsiteY0" fmla="*/ 1982048 h 1982048"/>
                <a:gd name="connsiteX1" fmla="*/ 483215 w 1890768"/>
                <a:gd name="connsiteY1" fmla="*/ 0 h 1982048"/>
                <a:gd name="connsiteX2" fmla="*/ 1890768 w 1890768"/>
                <a:gd name="connsiteY2" fmla="*/ 1948658 h 1982048"/>
                <a:gd name="connsiteX3" fmla="*/ 0 w 1890768"/>
                <a:gd name="connsiteY3" fmla="*/ 1982048 h 1982048"/>
                <a:gd name="connsiteX0" fmla="*/ 0 w 1890768"/>
                <a:gd name="connsiteY0" fmla="*/ 1982048 h 1982048"/>
                <a:gd name="connsiteX1" fmla="*/ 483215 w 1890768"/>
                <a:gd name="connsiteY1" fmla="*/ 0 h 1982048"/>
                <a:gd name="connsiteX2" fmla="*/ 1890768 w 1890768"/>
                <a:gd name="connsiteY2" fmla="*/ 1948658 h 1982048"/>
                <a:gd name="connsiteX3" fmla="*/ 0 w 1890768"/>
                <a:gd name="connsiteY3" fmla="*/ 1982048 h 1982048"/>
                <a:gd name="connsiteX0" fmla="*/ 0 w 1890768"/>
                <a:gd name="connsiteY0" fmla="*/ 1982048 h 1982048"/>
                <a:gd name="connsiteX1" fmla="*/ 483215 w 1890768"/>
                <a:gd name="connsiteY1" fmla="*/ 0 h 1982048"/>
                <a:gd name="connsiteX2" fmla="*/ 1890768 w 1890768"/>
                <a:gd name="connsiteY2" fmla="*/ 1948658 h 1982048"/>
                <a:gd name="connsiteX3" fmla="*/ 0 w 1890768"/>
                <a:gd name="connsiteY3" fmla="*/ 1982048 h 1982048"/>
                <a:gd name="connsiteX0" fmla="*/ 0 w 1890768"/>
                <a:gd name="connsiteY0" fmla="*/ 1993774 h 1993774"/>
                <a:gd name="connsiteX1" fmla="*/ 706239 w 1890768"/>
                <a:gd name="connsiteY1" fmla="*/ 0 h 1993774"/>
                <a:gd name="connsiteX2" fmla="*/ 1890768 w 1890768"/>
                <a:gd name="connsiteY2" fmla="*/ 1960384 h 1993774"/>
                <a:gd name="connsiteX3" fmla="*/ 0 w 1890768"/>
                <a:gd name="connsiteY3" fmla="*/ 1993774 h 1993774"/>
                <a:gd name="connsiteX0" fmla="*/ 0 w 1890768"/>
                <a:gd name="connsiteY0" fmla="*/ 1993774 h 1993774"/>
                <a:gd name="connsiteX1" fmla="*/ 706239 w 1890768"/>
                <a:gd name="connsiteY1" fmla="*/ 0 h 1993774"/>
                <a:gd name="connsiteX2" fmla="*/ 1890768 w 1890768"/>
                <a:gd name="connsiteY2" fmla="*/ 1960384 h 1993774"/>
                <a:gd name="connsiteX3" fmla="*/ 0 w 1890768"/>
                <a:gd name="connsiteY3" fmla="*/ 1993774 h 1993774"/>
                <a:gd name="connsiteX0" fmla="*/ 0 w 1904390"/>
                <a:gd name="connsiteY0" fmla="*/ 1993774 h 1993803"/>
                <a:gd name="connsiteX1" fmla="*/ 706239 w 1904390"/>
                <a:gd name="connsiteY1" fmla="*/ 0 h 1993803"/>
                <a:gd name="connsiteX2" fmla="*/ 1904390 w 1904390"/>
                <a:gd name="connsiteY2" fmla="*/ 1993803 h 1993803"/>
                <a:gd name="connsiteX3" fmla="*/ 0 w 1904390"/>
                <a:gd name="connsiteY3" fmla="*/ 1993774 h 1993803"/>
                <a:gd name="connsiteX0" fmla="*/ 0 w 1904390"/>
                <a:gd name="connsiteY0" fmla="*/ 1979056 h 1979085"/>
                <a:gd name="connsiteX1" fmla="*/ 1012641 w 1904390"/>
                <a:gd name="connsiteY1" fmla="*/ 0 h 1979085"/>
                <a:gd name="connsiteX2" fmla="*/ 1904390 w 1904390"/>
                <a:gd name="connsiteY2" fmla="*/ 1979085 h 1979085"/>
                <a:gd name="connsiteX3" fmla="*/ 0 w 1904390"/>
                <a:gd name="connsiteY3" fmla="*/ 1979056 h 1979085"/>
                <a:gd name="connsiteX0" fmla="*/ 0 w 1904390"/>
                <a:gd name="connsiteY0" fmla="*/ 1979056 h 1979085"/>
                <a:gd name="connsiteX1" fmla="*/ 1012641 w 1904390"/>
                <a:gd name="connsiteY1" fmla="*/ 0 h 1979085"/>
                <a:gd name="connsiteX2" fmla="*/ 1904390 w 1904390"/>
                <a:gd name="connsiteY2" fmla="*/ 1979085 h 1979085"/>
                <a:gd name="connsiteX3" fmla="*/ 0 w 1904390"/>
                <a:gd name="connsiteY3" fmla="*/ 1979056 h 1979085"/>
                <a:gd name="connsiteX0" fmla="*/ 0 w 1904390"/>
                <a:gd name="connsiteY0" fmla="*/ 1979056 h 1979085"/>
                <a:gd name="connsiteX1" fmla="*/ 1012641 w 1904390"/>
                <a:gd name="connsiteY1" fmla="*/ 0 h 1979085"/>
                <a:gd name="connsiteX2" fmla="*/ 1904390 w 1904390"/>
                <a:gd name="connsiteY2" fmla="*/ 1979085 h 1979085"/>
                <a:gd name="connsiteX3" fmla="*/ 0 w 1904390"/>
                <a:gd name="connsiteY3" fmla="*/ 1979056 h 1979085"/>
                <a:gd name="connsiteX0" fmla="*/ 0 w 2242331"/>
                <a:gd name="connsiteY0" fmla="*/ 1669986 h 1670015"/>
                <a:gd name="connsiteX1" fmla="*/ 2242331 w 2242331"/>
                <a:gd name="connsiteY1" fmla="*/ 0 h 1670015"/>
                <a:gd name="connsiteX2" fmla="*/ 1904390 w 2242331"/>
                <a:gd name="connsiteY2" fmla="*/ 1670015 h 1670015"/>
                <a:gd name="connsiteX3" fmla="*/ 0 w 2242331"/>
                <a:gd name="connsiteY3" fmla="*/ 1669986 h 1670015"/>
                <a:gd name="connsiteX0" fmla="*/ 0 w 2242331"/>
                <a:gd name="connsiteY0" fmla="*/ 1669986 h 1670015"/>
                <a:gd name="connsiteX1" fmla="*/ 2242331 w 2242331"/>
                <a:gd name="connsiteY1" fmla="*/ 0 h 1670015"/>
                <a:gd name="connsiteX2" fmla="*/ 1904390 w 2242331"/>
                <a:gd name="connsiteY2" fmla="*/ 1670015 h 1670015"/>
                <a:gd name="connsiteX3" fmla="*/ 0 w 2242331"/>
                <a:gd name="connsiteY3" fmla="*/ 1669986 h 1670015"/>
                <a:gd name="connsiteX0" fmla="*/ 0 w 2242331"/>
                <a:gd name="connsiteY0" fmla="*/ 1669986 h 1670015"/>
                <a:gd name="connsiteX1" fmla="*/ 2242331 w 2242331"/>
                <a:gd name="connsiteY1" fmla="*/ 0 h 1670015"/>
                <a:gd name="connsiteX2" fmla="*/ 1904390 w 2242331"/>
                <a:gd name="connsiteY2" fmla="*/ 1670015 h 1670015"/>
                <a:gd name="connsiteX3" fmla="*/ 0 w 2242331"/>
                <a:gd name="connsiteY3" fmla="*/ 1669986 h 1670015"/>
                <a:gd name="connsiteX0" fmla="*/ 0 w 2242331"/>
                <a:gd name="connsiteY0" fmla="*/ 1669986 h 1670015"/>
                <a:gd name="connsiteX1" fmla="*/ 2242331 w 2242331"/>
                <a:gd name="connsiteY1" fmla="*/ 0 h 1670015"/>
                <a:gd name="connsiteX2" fmla="*/ 1904390 w 2242331"/>
                <a:gd name="connsiteY2" fmla="*/ 1670015 h 1670015"/>
                <a:gd name="connsiteX3" fmla="*/ 0 w 2242331"/>
                <a:gd name="connsiteY3" fmla="*/ 1669986 h 1670015"/>
                <a:gd name="connsiteX0" fmla="*/ 0 w 2242331"/>
                <a:gd name="connsiteY0" fmla="*/ 1669986 h 1670015"/>
                <a:gd name="connsiteX1" fmla="*/ 2242331 w 2242331"/>
                <a:gd name="connsiteY1" fmla="*/ 0 h 1670015"/>
                <a:gd name="connsiteX2" fmla="*/ 1904390 w 2242331"/>
                <a:gd name="connsiteY2" fmla="*/ 1670015 h 1670015"/>
                <a:gd name="connsiteX3" fmla="*/ 0 w 2242331"/>
                <a:gd name="connsiteY3" fmla="*/ 1669986 h 1670015"/>
                <a:gd name="connsiteX0" fmla="*/ 0 w 1904390"/>
                <a:gd name="connsiteY0" fmla="*/ 2419132 h 2419161"/>
                <a:gd name="connsiteX1" fmla="*/ 1177430 w 1904390"/>
                <a:gd name="connsiteY1" fmla="*/ 0 h 2419161"/>
                <a:gd name="connsiteX2" fmla="*/ 1904390 w 1904390"/>
                <a:gd name="connsiteY2" fmla="*/ 2419161 h 2419161"/>
                <a:gd name="connsiteX3" fmla="*/ 0 w 1904390"/>
                <a:gd name="connsiteY3" fmla="*/ 2419132 h 2419161"/>
                <a:gd name="connsiteX0" fmla="*/ 0 w 1904390"/>
                <a:gd name="connsiteY0" fmla="*/ 2419132 h 2419161"/>
                <a:gd name="connsiteX1" fmla="*/ 1177430 w 1904390"/>
                <a:gd name="connsiteY1" fmla="*/ 0 h 2419161"/>
                <a:gd name="connsiteX2" fmla="*/ 1904390 w 1904390"/>
                <a:gd name="connsiteY2" fmla="*/ 2419161 h 2419161"/>
                <a:gd name="connsiteX3" fmla="*/ 0 w 1904390"/>
                <a:gd name="connsiteY3" fmla="*/ 2419132 h 2419161"/>
                <a:gd name="connsiteX0" fmla="*/ 0 w 1904390"/>
                <a:gd name="connsiteY0" fmla="*/ 2419132 h 2419161"/>
                <a:gd name="connsiteX1" fmla="*/ 1177430 w 1904390"/>
                <a:gd name="connsiteY1" fmla="*/ 0 h 2419161"/>
                <a:gd name="connsiteX2" fmla="*/ 1904390 w 1904390"/>
                <a:gd name="connsiteY2" fmla="*/ 2419161 h 2419161"/>
                <a:gd name="connsiteX3" fmla="*/ 0 w 1904390"/>
                <a:gd name="connsiteY3" fmla="*/ 2419132 h 2419161"/>
              </a:gdLst>
              <a:ahLst/>
              <a:cxnLst>
                <a:cxn ang="0">
                  <a:pos x="connsiteX0" y="connsiteY0"/>
                </a:cxn>
                <a:cxn ang="0">
                  <a:pos x="connsiteX1" y="connsiteY1"/>
                </a:cxn>
                <a:cxn ang="0">
                  <a:pos x="connsiteX2" y="connsiteY2"/>
                </a:cxn>
                <a:cxn ang="0">
                  <a:pos x="connsiteX3" y="connsiteY3"/>
                </a:cxn>
              </a:cxnLst>
              <a:rect l="l" t="t" r="r" b="b"/>
              <a:pathLst>
                <a:path w="1904390" h="2419161">
                  <a:moveTo>
                    <a:pt x="0" y="2419132"/>
                  </a:moveTo>
                  <a:cubicBezTo>
                    <a:pt x="718759" y="1011347"/>
                    <a:pt x="833742" y="910622"/>
                    <a:pt x="1177430" y="0"/>
                  </a:cubicBezTo>
                  <a:lnTo>
                    <a:pt x="1904390" y="2419161"/>
                  </a:lnTo>
                  <a:lnTo>
                    <a:pt x="0" y="2419132"/>
                  </a:lnTo>
                  <a:close/>
                </a:path>
              </a:pathLst>
            </a:custGeom>
            <a:solidFill>
              <a:srgbClr val="C700D3">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61" name="Straight Connector 60">
              <a:extLst>
                <a:ext uri="{FF2B5EF4-FFF2-40B4-BE49-F238E27FC236}">
                  <a16:creationId xmlns:a16="http://schemas.microsoft.com/office/drawing/2014/main" id="{345F2CF7-57B3-D84D-8149-D8A1809CFADE}"/>
                </a:ext>
              </a:extLst>
            </p:cNvPr>
            <p:cNvCxnSpPr>
              <a:cxnSpLocks/>
            </p:cNvCxnSpPr>
            <p:nvPr/>
          </p:nvCxnSpPr>
          <p:spPr>
            <a:xfrm>
              <a:off x="5192593" y="3045153"/>
              <a:ext cx="2329904" cy="0"/>
            </a:xfrm>
            <a:prstGeom prst="line">
              <a:avLst/>
            </a:prstGeom>
            <a:ln w="25400">
              <a:solidFill>
                <a:srgbClr val="C700D3"/>
              </a:solidFill>
              <a:tailEnd type="non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B9F51620-8D99-0840-9321-F48FC2A051F7}"/>
                </a:ext>
              </a:extLst>
            </p:cNvPr>
            <p:cNvSpPr/>
            <p:nvPr/>
          </p:nvSpPr>
          <p:spPr bwMode="ltGray">
            <a:xfrm>
              <a:off x="5196714" y="2295329"/>
              <a:ext cx="3048109" cy="67061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333333"/>
                  </a:solidFill>
                  <a:latin typeface="Arial"/>
                </a:rPr>
                <a:t>Paid media </a:t>
              </a:r>
              <a:r>
                <a:rPr lang="ru-RU" sz="1400" b="1" dirty="0" smtClean="0">
                  <a:solidFill>
                    <a:srgbClr val="333333"/>
                  </a:solidFill>
                  <a:latin typeface="Arial"/>
                </a:rPr>
                <a:t>как источнику информации о брендах и услугах доверяют меньше всего</a:t>
              </a:r>
              <a:endParaRPr kumimoji="0" lang="en-GB" sz="1400" b="0" i="0" u="none" strike="noStrike" kern="1200" cap="none" spc="0" normalizeH="0" baseline="0" noProof="0" dirty="0">
                <a:ln>
                  <a:noFill/>
                </a:ln>
                <a:solidFill>
                  <a:srgbClr val="333333"/>
                </a:solidFill>
                <a:effectLst/>
                <a:uLnTx/>
                <a:uFillTx/>
                <a:latin typeface="Arial"/>
                <a:ea typeface="+mn-ea"/>
                <a:cs typeface="+mn-cs"/>
              </a:endParaRPr>
            </a:p>
          </p:txBody>
        </p:sp>
      </p:grpSp>
      <p:pic>
        <p:nvPicPr>
          <p:cNvPr id="39" name="Picture 38">
            <a:extLst>
              <a:ext uri="{FF2B5EF4-FFF2-40B4-BE49-F238E27FC236}">
                <a16:creationId xmlns:a16="http://schemas.microsoft.com/office/drawing/2014/main" id="{9B7B814E-918E-0448-91FC-6E4A8896DA58}"/>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8517262" y="-18833"/>
            <a:ext cx="55338" cy="4680000"/>
          </a:xfrm>
          <a:prstGeom prst="rect">
            <a:avLst/>
          </a:prstGeom>
        </p:spPr>
      </p:pic>
      <p:sp>
        <p:nvSpPr>
          <p:cNvPr id="43" name="TextBox 42">
            <a:extLst>
              <a:ext uri="{FF2B5EF4-FFF2-40B4-BE49-F238E27FC236}">
                <a16:creationId xmlns:a16="http://schemas.microsoft.com/office/drawing/2014/main" id="{4F1D1EE5-0287-4066-99C7-9C16A16A88D1}"/>
              </a:ext>
            </a:extLst>
          </p:cNvPr>
          <p:cNvSpPr txBox="1"/>
          <p:nvPr/>
        </p:nvSpPr>
        <p:spPr>
          <a:xfrm>
            <a:off x="10472023" y="173491"/>
            <a:ext cx="1817514" cy="73866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FFFFFF"/>
                </a:solidFill>
                <a:effectLst/>
                <a:uLnTx/>
                <a:uFillTx/>
              </a:rPr>
              <a:t>Consumer cynicism of paid media v1</a:t>
            </a:r>
          </a:p>
        </p:txBody>
      </p:sp>
    </p:spTree>
    <p:extLst>
      <p:ext uri="{BB962C8B-B14F-4D97-AF65-F5344CB8AC3E}">
        <p14:creationId xmlns:p14="http://schemas.microsoft.com/office/powerpoint/2010/main" val="333061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69" y="962300"/>
            <a:ext cx="8878231" cy="5895700"/>
          </a:xfrm>
          <a:prstGeom prst="rect">
            <a:avLst/>
          </a:prstGeom>
        </p:spPr>
      </p:pic>
      <p:sp>
        <p:nvSpPr>
          <p:cNvPr id="12" name="TextBox 11"/>
          <p:cNvSpPr txBox="1"/>
          <p:nvPr/>
        </p:nvSpPr>
        <p:spPr>
          <a:xfrm>
            <a:off x="405591" y="2201442"/>
            <a:ext cx="1326735" cy="1138773"/>
          </a:xfrm>
          <a:prstGeom prst="rect">
            <a:avLst/>
          </a:prstGeom>
          <a:noFill/>
        </p:spPr>
        <p:txBody>
          <a:bodyPr wrap="square" lIns="0" tIns="0" rIns="0" bIns="0" rtlCol="0">
            <a:spAutoFit/>
          </a:bodyPr>
          <a:lstStyle/>
          <a:p>
            <a:r>
              <a:rPr lang="ru-RU" sz="3200" dirty="0" smtClean="0">
                <a:solidFill>
                  <a:schemeClr val="accent4">
                    <a:lumMod val="75000"/>
                  </a:schemeClr>
                </a:solidFill>
              </a:rPr>
              <a:t>40%</a:t>
            </a:r>
            <a:endParaRPr lang="en-US" sz="3200" dirty="0">
              <a:solidFill>
                <a:schemeClr val="accent4">
                  <a:lumMod val="75000"/>
                </a:schemeClr>
              </a:solidFill>
            </a:endParaRPr>
          </a:p>
          <a:p>
            <a:r>
              <a:rPr lang="ru-RU" sz="1400" dirty="0" smtClean="0">
                <a:solidFill>
                  <a:schemeClr val="bg1">
                    <a:lumMod val="95000"/>
                  </a:schemeClr>
                </a:solidFill>
              </a:rPr>
              <a:t>Заморозили набор сотрудников</a:t>
            </a:r>
            <a:endParaRPr lang="ru-RU" sz="1400" dirty="0">
              <a:solidFill>
                <a:schemeClr val="bg1">
                  <a:lumMod val="95000"/>
                </a:schemeClr>
              </a:solidFill>
            </a:endParaRPr>
          </a:p>
        </p:txBody>
      </p:sp>
      <p:pic>
        <p:nvPicPr>
          <p:cNvPr id="15" name="Graphic 7">
            <a:extLst>
              <a:ext uri="{FF2B5EF4-FFF2-40B4-BE49-F238E27FC236}">
                <a16:creationId xmlns:a16="http://schemas.microsoft.com/office/drawing/2014/main" id="{A919E3D3-0D4F-48CE-AB93-69E448E98470}"/>
              </a:ext>
            </a:extLst>
          </p:cNvPr>
          <p:cNvPicPr>
            <a:picLocks noChangeAspect="1"/>
          </p:cNvPicPr>
          <p:nvPr>
            <p:custDataLst>
              <p:tags r:id="rId1"/>
            </p:custDataLst>
          </p:nvPr>
        </p:nvPicPr>
        <p:blipFill>
          <a:blip r:embed="rId4">
            <a:extLst>
              <a:ext uri="{96DAC541-7B7A-43D3-8B79-37D633B846F1}">
                <asvg:svgBlip xmlns="" xmlns:asvg="http://schemas.microsoft.com/office/drawing/2016/SVG/main" r:embed="rId5"/>
              </a:ext>
            </a:extLst>
          </a:blip>
          <a:stretch>
            <a:fillRect/>
          </a:stretch>
        </p:blipFill>
        <p:spPr>
          <a:xfrm>
            <a:off x="385271" y="6381750"/>
            <a:ext cx="1174160" cy="222138"/>
          </a:xfrm>
          <a:prstGeom prst="rect">
            <a:avLst/>
          </a:prstGeom>
          <a:ln w="12700">
            <a:noFill/>
          </a:ln>
          <a:extLst>
            <a:ext uri="{91240B29-F687-4F45-9708-019B960494DF}">
              <a14:hiddenLine xmlns:a14="http://schemas.microsoft.com/office/drawing/2010/main" w="0">
                <a:solidFill>
                  <a:srgbClr val="FFFFFF"/>
                </a:solidFill>
              </a14:hiddenLine>
            </a:ext>
          </a:extLst>
        </p:spPr>
      </p:pic>
      <p:sp>
        <p:nvSpPr>
          <p:cNvPr id="17" name="TextBox 16"/>
          <p:cNvSpPr txBox="1"/>
          <p:nvPr/>
        </p:nvSpPr>
        <p:spPr>
          <a:xfrm>
            <a:off x="2757526" y="2201442"/>
            <a:ext cx="1218851" cy="1138773"/>
          </a:xfrm>
          <a:prstGeom prst="rect">
            <a:avLst/>
          </a:prstGeom>
          <a:noFill/>
        </p:spPr>
        <p:txBody>
          <a:bodyPr wrap="square" lIns="0" tIns="0" rIns="0" bIns="0" rtlCol="0">
            <a:spAutoFit/>
          </a:bodyPr>
          <a:lstStyle/>
          <a:p>
            <a:r>
              <a:rPr lang="ru-RU" sz="3200" dirty="0" smtClean="0">
                <a:solidFill>
                  <a:schemeClr val="accent4">
                    <a:lumMod val="75000"/>
                  </a:schemeClr>
                </a:solidFill>
              </a:rPr>
              <a:t>16%</a:t>
            </a:r>
            <a:endParaRPr lang="en-US" sz="3200" dirty="0">
              <a:solidFill>
                <a:schemeClr val="accent4">
                  <a:lumMod val="75000"/>
                </a:schemeClr>
              </a:solidFill>
            </a:endParaRPr>
          </a:p>
          <a:p>
            <a:r>
              <a:rPr lang="ru-RU" sz="1400" dirty="0" smtClean="0">
                <a:solidFill>
                  <a:schemeClr val="bg1">
                    <a:lumMod val="95000"/>
                  </a:schemeClr>
                </a:solidFill>
              </a:rPr>
              <a:t>Отменили повышения зарплаты</a:t>
            </a:r>
            <a:endParaRPr lang="ru-RU" sz="1400" dirty="0">
              <a:solidFill>
                <a:schemeClr val="bg1">
                  <a:lumMod val="95000"/>
                </a:schemeClr>
              </a:solidFill>
            </a:endParaRPr>
          </a:p>
        </p:txBody>
      </p:sp>
      <p:sp>
        <p:nvSpPr>
          <p:cNvPr id="18" name="TextBox 17"/>
          <p:cNvSpPr txBox="1"/>
          <p:nvPr/>
        </p:nvSpPr>
        <p:spPr>
          <a:xfrm>
            <a:off x="405591" y="3910150"/>
            <a:ext cx="1540984" cy="1354217"/>
          </a:xfrm>
          <a:prstGeom prst="rect">
            <a:avLst/>
          </a:prstGeom>
          <a:noFill/>
        </p:spPr>
        <p:txBody>
          <a:bodyPr wrap="square" lIns="0" tIns="0" rIns="0" bIns="0" rtlCol="0">
            <a:spAutoFit/>
          </a:bodyPr>
          <a:lstStyle/>
          <a:p>
            <a:r>
              <a:rPr lang="ru-RU" sz="3200" dirty="0" smtClean="0">
                <a:solidFill>
                  <a:schemeClr val="accent4">
                    <a:lumMod val="75000"/>
                  </a:schemeClr>
                </a:solidFill>
              </a:rPr>
              <a:t>17%</a:t>
            </a:r>
            <a:endParaRPr lang="en-US" sz="3200" dirty="0">
              <a:solidFill>
                <a:schemeClr val="accent4">
                  <a:lumMod val="75000"/>
                </a:schemeClr>
              </a:solidFill>
            </a:endParaRPr>
          </a:p>
          <a:p>
            <a:r>
              <a:rPr lang="ru-RU" sz="1400" dirty="0" smtClean="0">
                <a:solidFill>
                  <a:schemeClr val="bg1">
                    <a:lumMod val="95000"/>
                  </a:schemeClr>
                </a:solidFill>
              </a:rPr>
              <a:t>Временные или постоянные сокращения людей или часов</a:t>
            </a:r>
            <a:endParaRPr lang="ru-RU" sz="1400" dirty="0">
              <a:solidFill>
                <a:schemeClr val="bg1">
                  <a:lumMod val="95000"/>
                </a:schemeClr>
              </a:solidFill>
            </a:endParaRPr>
          </a:p>
        </p:txBody>
      </p:sp>
      <p:sp>
        <p:nvSpPr>
          <p:cNvPr id="21" name="TextBox 20"/>
          <p:cNvSpPr txBox="1"/>
          <p:nvPr/>
        </p:nvSpPr>
        <p:spPr>
          <a:xfrm>
            <a:off x="2757526" y="3910150"/>
            <a:ext cx="1540984" cy="1138773"/>
          </a:xfrm>
          <a:prstGeom prst="rect">
            <a:avLst/>
          </a:prstGeom>
          <a:noFill/>
        </p:spPr>
        <p:txBody>
          <a:bodyPr wrap="square" lIns="0" tIns="0" rIns="0" bIns="0" rtlCol="0">
            <a:spAutoFit/>
          </a:bodyPr>
          <a:lstStyle/>
          <a:p>
            <a:r>
              <a:rPr lang="ru-RU" sz="3200" dirty="0" smtClean="0">
                <a:solidFill>
                  <a:schemeClr val="accent4">
                    <a:lumMod val="75000"/>
                  </a:schemeClr>
                </a:solidFill>
              </a:rPr>
              <a:t>21%</a:t>
            </a:r>
            <a:endParaRPr lang="en-US" sz="3200" dirty="0">
              <a:solidFill>
                <a:schemeClr val="accent4">
                  <a:lumMod val="75000"/>
                </a:schemeClr>
              </a:solidFill>
            </a:endParaRPr>
          </a:p>
          <a:p>
            <a:r>
              <a:rPr lang="ru-RU" sz="1400" dirty="0" smtClean="0">
                <a:solidFill>
                  <a:schemeClr val="bg1">
                    <a:lumMod val="95000"/>
                  </a:schemeClr>
                </a:solidFill>
              </a:rPr>
              <a:t>Отправили сотрудников в отпуска</a:t>
            </a:r>
            <a:endParaRPr lang="ru-RU" sz="1400" dirty="0">
              <a:solidFill>
                <a:schemeClr val="bg1">
                  <a:lumMod val="95000"/>
                </a:schemeClr>
              </a:solidFill>
            </a:endParaRPr>
          </a:p>
        </p:txBody>
      </p:sp>
      <p:sp>
        <p:nvSpPr>
          <p:cNvPr id="8" name="Título 1">
            <a:extLst>
              <a:ext uri="{FF2B5EF4-FFF2-40B4-BE49-F238E27FC236}">
                <a16:creationId xmlns:a16="http://schemas.microsoft.com/office/drawing/2014/main" id="{A70654AE-6341-4B50-8293-BF7AABE5D03F}"/>
              </a:ext>
            </a:extLst>
          </p:cNvPr>
          <p:cNvSpPr txBox="1">
            <a:spLocks/>
          </p:cNvSpPr>
          <p:nvPr/>
        </p:nvSpPr>
        <p:spPr>
          <a:xfrm>
            <a:off x="359999" y="430718"/>
            <a:ext cx="11466875" cy="403200"/>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ru-RU" dirty="0" smtClean="0">
                <a:solidFill>
                  <a:schemeClr val="bg1">
                    <a:lumMod val="95000"/>
                  </a:schemeClr>
                </a:solidFill>
              </a:rPr>
              <a:t>Знания, умения и навыки, связанные с управлением персоналом в кризисный период, потребовались всему рынку, а не только тем 62% компаний, которые были вынуждены принять непопулярные </a:t>
            </a:r>
            <a:r>
              <a:rPr lang="en-US" dirty="0" smtClean="0">
                <a:solidFill>
                  <a:schemeClr val="bg1">
                    <a:lumMod val="95000"/>
                  </a:schemeClr>
                </a:solidFill>
              </a:rPr>
              <a:t>HR-</a:t>
            </a:r>
            <a:r>
              <a:rPr lang="ru-RU" dirty="0" smtClean="0">
                <a:solidFill>
                  <a:schemeClr val="bg1">
                    <a:lumMod val="95000"/>
                  </a:schemeClr>
                </a:solidFill>
              </a:rPr>
              <a:t>меры  </a:t>
            </a:r>
            <a:endParaRPr lang="es-ES" dirty="0">
              <a:solidFill>
                <a:schemeClr val="bg1">
                  <a:lumMod val="95000"/>
                </a:schemeClr>
              </a:solidFill>
            </a:endParaRPr>
          </a:p>
        </p:txBody>
      </p:sp>
      <p:sp>
        <p:nvSpPr>
          <p:cNvPr id="9" name="TextBox 8"/>
          <p:cNvSpPr txBox="1"/>
          <p:nvPr/>
        </p:nvSpPr>
        <p:spPr>
          <a:xfrm>
            <a:off x="361950" y="5728455"/>
            <a:ext cx="11464924" cy="138499"/>
          </a:xfrm>
          <a:prstGeom prst="rect">
            <a:avLst/>
          </a:prstGeom>
          <a:noFill/>
        </p:spPr>
        <p:txBody>
          <a:bodyPr wrap="square" lIns="0" tIns="0" rIns="0" bIns="0" rtlCol="0">
            <a:spAutoFit/>
          </a:bodyPr>
          <a:lstStyle/>
          <a:p>
            <a:r>
              <a:rPr lang="ru-RU" sz="900" dirty="0" smtClean="0">
                <a:solidFill>
                  <a:schemeClr val="bg1">
                    <a:lumMod val="85000"/>
                  </a:schemeClr>
                </a:solidFill>
              </a:rPr>
              <a:t>Источник: </a:t>
            </a:r>
            <a:r>
              <a:rPr lang="en-US" sz="900" dirty="0" smtClean="0">
                <a:solidFill>
                  <a:schemeClr val="bg1">
                    <a:lumMod val="85000"/>
                  </a:schemeClr>
                </a:solidFill>
              </a:rPr>
              <a:t>Kantar, </a:t>
            </a:r>
            <a:r>
              <a:rPr lang="ru-RU" sz="900" dirty="0" smtClean="0">
                <a:solidFill>
                  <a:schemeClr val="bg1">
                    <a:lumMod val="85000"/>
                  </a:schemeClr>
                </a:solidFill>
              </a:rPr>
              <a:t>международный </a:t>
            </a:r>
            <a:r>
              <a:rPr lang="en-US" sz="900" dirty="0" smtClean="0">
                <a:solidFill>
                  <a:schemeClr val="bg1">
                    <a:lumMod val="85000"/>
                  </a:schemeClr>
                </a:solidFill>
              </a:rPr>
              <a:t>B2B-</a:t>
            </a:r>
            <a:r>
              <a:rPr lang="ru-RU" sz="900" dirty="0" smtClean="0">
                <a:solidFill>
                  <a:schemeClr val="bg1">
                    <a:lumMod val="85000"/>
                  </a:schemeClr>
                </a:solidFill>
              </a:rPr>
              <a:t>барометр, август 2020</a:t>
            </a:r>
          </a:p>
        </p:txBody>
      </p:sp>
    </p:spTree>
    <p:extLst>
      <p:ext uri="{BB962C8B-B14F-4D97-AF65-F5344CB8AC3E}">
        <p14:creationId xmlns:p14="http://schemas.microsoft.com/office/powerpoint/2010/main" val="9711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CKSLIDES" val="6.1"/>
  <p:tag name="VERSIONID" val="711"/>
  <p:tag name="EXCLUDEHIDDENSLIDES" val="False"/>
  <p:tag name="NUMBEROFPAGES" val="30"/>
</p:tagLst>
</file>

<file path=ppt/tags/tag10.xml><?xml version="1.0" encoding="utf-8"?>
<p:tagLst xmlns:a="http://schemas.openxmlformats.org/drawingml/2006/main" xmlns:r="http://schemas.openxmlformats.org/officeDocument/2006/relationships" xmlns:p="http://schemas.openxmlformats.org/presentationml/2006/main">
  <p:tag name="COLOR" val="174,174,159"/>
</p:tagLst>
</file>

<file path=ppt/tags/tag11.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2.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3.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8.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 name="LINKEDTO" val="24562296"/>
  <p:tag name="SOURCEHASH" val="19734077"/>
  <p:tag name="SHAPETYPE" val="BACKGROUNDSHAPE"/>
</p:tagLst>
</file>

<file path=ppt/tags/tag9.xml><?xml version="1.0" encoding="utf-8"?>
<p:tagLst xmlns:a="http://schemas.openxmlformats.org/drawingml/2006/main" xmlns:r="http://schemas.openxmlformats.org/officeDocument/2006/relationships" xmlns:p="http://schemas.openxmlformats.org/presentationml/2006/main">
  <p:tag name="COLOR" val="174,174,159"/>
</p:tagLst>
</file>

<file path=ppt/theme/theme1.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2.xml><?xml version="1.0" encoding="utf-8"?>
<a:theme xmlns:a="http://schemas.openxmlformats.org/drawingml/2006/main" name="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A923A3C-D6AD-4A15-9DE6-539C7735FA86}"/>
    </a:ext>
  </a:extLst>
</a:theme>
</file>

<file path=ppt/theme/theme3.xml><?xml version="1.0" encoding="utf-8"?>
<a:theme xmlns:a="http://schemas.openxmlformats.org/drawingml/2006/main" name="Technical">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EC7FA21-6B0F-4391-A2F7-DA03143FE932}"/>
    </a:ext>
  </a:extLst>
</a:theme>
</file>

<file path=ppt/theme/theme4.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1278C9160AD2408B590194F15DBC22" ma:contentTypeVersion="9" ma:contentTypeDescription="Create a new document." ma:contentTypeScope="" ma:versionID="09c2a4b0508b627c0c149fad733da5c6">
  <xsd:schema xmlns:xsd="http://www.w3.org/2001/XMLSchema" xmlns:xs="http://www.w3.org/2001/XMLSchema" xmlns:p="http://schemas.microsoft.com/office/2006/metadata/properties" xmlns:ns2="349d2e48-d219-423f-a60f-a81395996a24" xmlns:ns3="151f8561-6f96-4f27-8d07-5866307680bb" targetNamespace="http://schemas.microsoft.com/office/2006/metadata/properties" ma:root="true" ma:fieldsID="64704655ee80b2c7907e5f3b989bd232" ns2:_="" ns3:_="">
    <xsd:import namespace="349d2e48-d219-423f-a60f-a81395996a24"/>
    <xsd:import namespace="151f8561-6f96-4f27-8d07-5866307680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9d2e48-d219-423f-a60f-a81395996a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f8561-6f96-4f27-8d07-5866307680b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2.xml><?xml version="1.0" encoding="utf-8"?>
<ds:datastoreItem xmlns:ds="http://schemas.openxmlformats.org/officeDocument/2006/customXml" ds:itemID="{1AF3404B-4F09-4AB4-85D4-C77C2A4983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9d2e48-d219-423f-a60f-a81395996a24"/>
    <ds:schemaRef ds:uri="151f8561-6f96-4f27-8d07-5866307680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193883-9DEF-4394-A746-8B0504B231C0}">
  <ds:schemaRefs>
    <ds:schemaRef ds:uri="http://schemas.microsoft.com/office/2006/metadata/properties"/>
    <ds:schemaRef ds:uri="http://schemas.microsoft.com/office/infopath/2007/PartnerControls"/>
    <ds:schemaRef ds:uri="151f8561-6f96-4f27-8d07-5866307680bb"/>
    <ds:schemaRef ds:uri="http://purl.org/dc/terms/"/>
    <ds:schemaRef ds:uri="http://schemas.openxmlformats.org/package/2006/metadata/core-properties"/>
    <ds:schemaRef ds:uri="http://schemas.microsoft.com/office/2006/documentManagement/types"/>
    <ds:schemaRef ds:uri="http://purl.org/dc/elements/1.1/"/>
    <ds:schemaRef ds:uri="349d2e48-d219-423f-a60f-a81395996a2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Kantar presentation template 16x9</Template>
  <TotalTime>11734</TotalTime>
  <Words>1285</Words>
  <Application>Microsoft Office PowerPoint</Application>
  <PresentationFormat>Широкоэкранный</PresentationFormat>
  <Paragraphs>172</Paragraphs>
  <Slides>11</Slides>
  <Notes>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4</vt:i4>
      </vt:variant>
      <vt:variant>
        <vt:lpstr>Заголовки слайдов</vt:lpstr>
      </vt:variant>
      <vt:variant>
        <vt:i4>11</vt:i4>
      </vt:variant>
    </vt:vector>
  </HeadingPairs>
  <TitlesOfParts>
    <vt:vector size="22" baseType="lpstr">
      <vt:lpstr>Arial</vt:lpstr>
      <vt:lpstr>Calibri</vt:lpstr>
      <vt:lpstr>Helvetica Neue</vt:lpstr>
      <vt:lpstr>Helvetica Neue Medium</vt:lpstr>
      <vt:lpstr>Proxima Nova Cond Light</vt:lpstr>
      <vt:lpstr>Proxima Nova Medium</vt:lpstr>
      <vt:lpstr>Times New Roman</vt:lpstr>
      <vt:lpstr>Kantar template master</vt:lpstr>
      <vt:lpstr>Content slides - no sub heading</vt:lpstr>
      <vt:lpstr>Technical</vt:lpstr>
      <vt:lpstr>21_BasicWhite</vt:lpstr>
      <vt:lpstr>Пленарная секция:  где мы сейчас – и что делать дальше</vt:lpstr>
      <vt:lpstr>Презентация PowerPoint</vt:lpstr>
      <vt:lpstr>Динамика рекламного рынка повторяет динамику ВВП</vt:lpstr>
      <vt:lpstr>По оценке РЭШ, половина всего падения ВВП объясняется ростом неопределенности, при этом неопределенность не исчезает с отменой карантина  </vt:lpstr>
      <vt:lpstr>В России уровень обеспокоенности влиянием пандемии на экономику в целом и на бизнес-performance в 2020 году выше глобальных бенчмарков</vt:lpstr>
      <vt:lpstr>На промо – не экономим!</vt:lpstr>
      <vt:lpstr>eCommerce</vt:lpstr>
      <vt:lpstr>“Make brands (and advertising) great again!”</vt:lpstr>
      <vt:lpstr>Презентация PowerPoint</vt:lpstr>
      <vt:lpstr>Прогнозы делать сложно… особенно про будущее</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 can run to four lines if required – 30pt</dc:title>
  <dc:subject>Sub-heading</dc:subject>
  <dc:creator>Олег Юдин</dc:creator>
  <cp:keywords>Project reference</cp:keywords>
  <dc:description>Date</dc:description>
  <cp:lastModifiedBy>Popov, Evgeny</cp:lastModifiedBy>
  <cp:revision>285</cp:revision>
  <cp:lastPrinted>2020-04-23T11:43:08Z</cp:lastPrinted>
  <dcterms:created xsi:type="dcterms:W3CDTF">2020-04-20T07:02:36Z</dcterms:created>
  <dcterms:modified xsi:type="dcterms:W3CDTF">2020-10-12T15:12:26Z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0x010100681278C9160AD2408B590194F15DBC22</vt:lpwstr>
  </property>
</Properties>
</file>