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</p:sldIdLst>
  <p:sldSz cy="5143500" cx="9144000"/>
  <p:notesSz cx="6858000" cy="9144000"/>
  <p:embeddedFontLst>
    <p:embeddedFont>
      <p:font typeface="Roboto Condensed"/>
      <p:regular r:id="rId48"/>
      <p:bold r:id="rId49"/>
      <p:italic r:id="rId50"/>
      <p:boldItalic r:id="rId51"/>
    </p:embeddedFont>
    <p:embeddedFont>
      <p:font typeface="Roboto Condensed Light"/>
      <p:regular r:id="rId52"/>
      <p:bold r:id="rId53"/>
      <p:italic r:id="rId54"/>
      <p:boldItalic r:id="rId5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RobotoCondensed-regular.fntdata"/><Relationship Id="rId47" Type="http://schemas.openxmlformats.org/officeDocument/2006/relationships/slide" Target="slides/slide42.xml"/><Relationship Id="rId49" Type="http://schemas.openxmlformats.org/officeDocument/2006/relationships/font" Target="fonts/RobotoCondensed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RobotoCondensed-boldItalic.fntdata"/><Relationship Id="rId50" Type="http://schemas.openxmlformats.org/officeDocument/2006/relationships/font" Target="fonts/RobotoCondensed-italic.fntdata"/><Relationship Id="rId53" Type="http://schemas.openxmlformats.org/officeDocument/2006/relationships/font" Target="fonts/RobotoCondensedLight-bold.fntdata"/><Relationship Id="rId52" Type="http://schemas.openxmlformats.org/officeDocument/2006/relationships/font" Target="fonts/RobotoCondensedLight-regular.fntdata"/><Relationship Id="rId11" Type="http://schemas.openxmlformats.org/officeDocument/2006/relationships/slide" Target="slides/slide6.xml"/><Relationship Id="rId55" Type="http://schemas.openxmlformats.org/officeDocument/2006/relationships/font" Target="fonts/RobotoCondensedLight-boldItalic.fntdata"/><Relationship Id="rId10" Type="http://schemas.openxmlformats.org/officeDocument/2006/relationships/slide" Target="slides/slide5.xml"/><Relationship Id="rId54" Type="http://schemas.openxmlformats.org/officeDocument/2006/relationships/font" Target="fonts/RobotoCondensedLight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Shape 2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Shape 2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Shape 2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Shape 2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Shape 2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Shape 2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Shape 2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Shape 2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Shape 3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Shape 3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Shape 3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Shape 34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Shape 3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Shape 3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Shape 3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Shape 3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Shape 3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Shape 3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6.gif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9.png"/><Relationship Id="rId4" Type="http://schemas.openxmlformats.org/officeDocument/2006/relationships/image" Target="../media/image18.png"/><Relationship Id="rId5" Type="http://schemas.openxmlformats.org/officeDocument/2006/relationships/image" Target="../media/image1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1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6.png"/><Relationship Id="rId4" Type="http://schemas.openxmlformats.org/officeDocument/2006/relationships/image" Target="../media/image1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4.gif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hyperlink" Target="http://www.youtube.com/watch?v=LmpytbfETwE" TargetMode="External"/><Relationship Id="rId5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2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3387" y="1751450"/>
            <a:ext cx="617222" cy="164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Shape 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7693" y="1296984"/>
            <a:ext cx="1695675" cy="200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Shape 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9425" y="1809674"/>
            <a:ext cx="1695675" cy="1490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/>
          <p:nvPr/>
        </p:nvSpPr>
        <p:spPr>
          <a:xfrm>
            <a:off x="336750" y="2027100"/>
            <a:ext cx="2652000" cy="10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Roboto Condensed"/>
                <a:ea typeface="Roboto Condensed"/>
                <a:cs typeface="Roboto Condensed"/>
                <a:sym typeface="Roboto Condensed"/>
              </a:rPr>
              <a:t>ИХ ПРОСТО СТАЛО МЕНЬШЕ</a:t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29" name="Shape 129"/>
          <p:cNvSpPr txBox="1"/>
          <p:nvPr/>
        </p:nvSpPr>
        <p:spPr>
          <a:xfrm>
            <a:off x="3537150" y="2027100"/>
            <a:ext cx="2652000" cy="10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Roboto Condensed"/>
                <a:ea typeface="Roboto Condensed"/>
                <a:cs typeface="Roboto Condensed"/>
                <a:sym typeface="Roboto Condensed"/>
              </a:rPr>
              <a:t>НЕСООТВЕТСТВИЕ ОЖИДАНИЯМ</a:t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30" name="Shape 130"/>
          <p:cNvSpPr txBox="1"/>
          <p:nvPr/>
        </p:nvSpPr>
        <p:spPr>
          <a:xfrm>
            <a:off x="6737550" y="2027100"/>
            <a:ext cx="2652000" cy="10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Roboto Condensed"/>
                <a:ea typeface="Roboto Condensed"/>
                <a:cs typeface="Roboto Condensed"/>
                <a:sym typeface="Roboto Condensed"/>
              </a:rPr>
              <a:t>ОТСУТСТВИЕ</a:t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Roboto Condensed"/>
                <a:ea typeface="Roboto Condensed"/>
                <a:cs typeface="Roboto Condensed"/>
                <a:sym typeface="Roboto Condensed"/>
              </a:rPr>
              <a:t>НОРМАЛЬНОЙ БАЗЫ</a:t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/>
          <p:nvPr/>
        </p:nvSpPr>
        <p:spPr>
          <a:xfrm>
            <a:off x="724450" y="2033900"/>
            <a:ext cx="3255000" cy="8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ЧТО С НИМИ ПРОИСХОДИТ?</a:t>
            </a:r>
            <a:endParaRPr sz="3600">
              <a:solidFill>
                <a:srgbClr val="FFFFFF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136" name="Shape 136"/>
          <p:cNvPicPr preferRelativeResize="0"/>
          <p:nvPr/>
        </p:nvPicPr>
        <p:blipFill rotWithShape="1">
          <a:blip r:embed="rId3">
            <a:alphaModFix/>
          </a:blip>
          <a:srcRect b="8734" l="0" r="0" t="15576"/>
          <a:stretch/>
        </p:blipFill>
        <p:spPr>
          <a:xfrm>
            <a:off x="0" y="-47150"/>
            <a:ext cx="9144000" cy="519065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Shape 137"/>
          <p:cNvSpPr txBox="1"/>
          <p:nvPr/>
        </p:nvSpPr>
        <p:spPr>
          <a:xfrm>
            <a:off x="0" y="1460525"/>
            <a:ext cx="9144000" cy="21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7200">
                <a:solidFill>
                  <a:srgbClr val="E0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КАК ЖЕ ТАК </a:t>
            </a:r>
            <a:br>
              <a:rPr b="1" lang="ru" sz="7200">
                <a:solidFill>
                  <a:srgbClr val="E0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ru" sz="7200">
                <a:solidFill>
                  <a:srgbClr val="E0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ВЫШЛО?</a:t>
            </a:r>
            <a:endParaRPr b="1" sz="7200">
              <a:solidFill>
                <a:srgbClr val="E0666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7200">
              <a:solidFill>
                <a:srgbClr val="E0666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200">
              <a:solidFill>
                <a:srgbClr val="E0666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5A6BD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/>
          <p:nvPr/>
        </p:nvSpPr>
        <p:spPr>
          <a:xfrm>
            <a:off x="66500" y="2243050"/>
            <a:ext cx="9012300" cy="10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ctr"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AutoNum type="arabicPeriod"/>
            </a:pPr>
            <a:r>
              <a:rPr b="1" lang="ru" sz="2400">
                <a:latin typeface="Roboto Condensed"/>
                <a:ea typeface="Roboto Condensed"/>
                <a:cs typeface="Roboto Condensed"/>
                <a:sym typeface="Roboto Condensed"/>
              </a:rPr>
              <a:t>МЫ НЕ СТАНОВИМСЯ ВЕСЕЛЕЙ</a:t>
            </a:r>
            <a:endParaRPr b="1" sz="24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/>
          <p:nvPr/>
        </p:nvSpPr>
        <p:spPr>
          <a:xfrm>
            <a:off x="66500" y="261850"/>
            <a:ext cx="9012300" cy="10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800">
                <a:latin typeface="Roboto Condensed"/>
                <a:ea typeface="Roboto Condensed"/>
                <a:cs typeface="Roboto Condensed"/>
                <a:sym typeface="Roboto Condensed"/>
              </a:rPr>
              <a:t>СОЦИАЛЬНЫЕ СЕТИ</a:t>
            </a:r>
            <a:endParaRPr b="1" sz="48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48" name="Shape 148"/>
          <p:cNvSpPr txBox="1"/>
          <p:nvPr/>
        </p:nvSpPr>
        <p:spPr>
          <a:xfrm>
            <a:off x="65850" y="1291225"/>
            <a:ext cx="9012300" cy="10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latin typeface="Roboto Condensed"/>
                <a:ea typeface="Roboto Condensed"/>
                <a:cs typeface="Roboto Condensed"/>
                <a:sym typeface="Roboto Condensed"/>
              </a:rPr>
              <a:t>НОВАЯ ИНСТА-ШТУКА</a:t>
            </a:r>
            <a:endParaRPr b="1" sz="36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49" name="Shape 149"/>
          <p:cNvSpPr txBox="1"/>
          <p:nvPr/>
        </p:nvSpPr>
        <p:spPr>
          <a:xfrm>
            <a:off x="65850" y="2934699"/>
            <a:ext cx="9012300" cy="10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latin typeface="Roboto Condensed"/>
                <a:ea typeface="Roboto Condensed"/>
                <a:cs typeface="Roboto Condensed"/>
                <a:sym typeface="Roboto Condensed"/>
              </a:rPr>
              <a:t>СПЕЦ НА МЕДУЗЕ</a:t>
            </a:r>
            <a:endParaRPr b="1" sz="24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50" name="Shape 150"/>
          <p:cNvSpPr txBox="1"/>
          <p:nvPr/>
        </p:nvSpPr>
        <p:spPr>
          <a:xfrm>
            <a:off x="65850" y="3631584"/>
            <a:ext cx="9012300" cy="10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latin typeface="Roboto Condensed"/>
                <a:ea typeface="Roboto Condensed"/>
                <a:cs typeface="Roboto Condensed"/>
                <a:sym typeface="Roboto Condensed"/>
              </a:rPr>
              <a:t>КЛИП РЭПЕРОВ</a:t>
            </a:r>
            <a:endParaRPr b="1" sz="18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51" name="Shape 151"/>
          <p:cNvSpPr txBox="1"/>
          <p:nvPr/>
        </p:nvSpPr>
        <p:spPr>
          <a:xfrm>
            <a:off x="65850" y="4252270"/>
            <a:ext cx="9012300" cy="10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Roboto Condensed"/>
                <a:ea typeface="Roboto Condensed"/>
                <a:cs typeface="Roboto Condensed"/>
                <a:sym typeface="Roboto Condensed"/>
              </a:rPr>
              <a:t>НЕЧТО</a:t>
            </a:r>
            <a:endParaRPr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Roboto Condensed"/>
                <a:ea typeface="Roboto Condensed"/>
                <a:cs typeface="Roboto Condensed"/>
                <a:sym typeface="Roboto Condensed"/>
              </a:rPr>
              <a:t>ПРЕКРАСНОЕ</a:t>
            </a:r>
            <a:endParaRPr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52" name="Shape 152"/>
          <p:cNvSpPr txBox="1"/>
          <p:nvPr/>
        </p:nvSpPr>
        <p:spPr>
          <a:xfrm>
            <a:off x="65850" y="2129425"/>
            <a:ext cx="9012300" cy="10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latin typeface="Roboto Condensed"/>
                <a:ea typeface="Roboto Condensed"/>
                <a:cs typeface="Roboto Condensed"/>
                <a:sym typeface="Roboto Condensed"/>
              </a:rPr>
              <a:t>ЛИДЕРЫ МНЕНИЙ</a:t>
            </a:r>
            <a:endParaRPr b="1" sz="3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/>
          <p:nvPr/>
        </p:nvSpPr>
        <p:spPr>
          <a:xfrm>
            <a:off x="66500" y="261850"/>
            <a:ext cx="9012300" cy="10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800">
                <a:latin typeface="Roboto Condensed"/>
                <a:ea typeface="Roboto Condensed"/>
                <a:cs typeface="Roboto Condensed"/>
                <a:sym typeface="Roboto Condensed"/>
              </a:rPr>
              <a:t>СОЦИАЛЬНЫЕ СЕТИ</a:t>
            </a:r>
            <a:endParaRPr b="1" sz="48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58" name="Shape 158"/>
          <p:cNvSpPr txBox="1"/>
          <p:nvPr/>
        </p:nvSpPr>
        <p:spPr>
          <a:xfrm>
            <a:off x="65850" y="1519825"/>
            <a:ext cx="9012300" cy="10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latin typeface="Roboto Condensed"/>
                <a:ea typeface="Roboto Condensed"/>
                <a:cs typeface="Roboto Condensed"/>
                <a:sym typeface="Roboto Condensed"/>
              </a:rPr>
              <a:t>НОВАЯ ИНСТА-ШТУКА</a:t>
            </a:r>
            <a:endParaRPr b="1" sz="36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59" name="Shape 159"/>
          <p:cNvSpPr txBox="1"/>
          <p:nvPr/>
        </p:nvSpPr>
        <p:spPr>
          <a:xfrm>
            <a:off x="65850" y="3163299"/>
            <a:ext cx="9012300" cy="10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latin typeface="Roboto Condensed"/>
                <a:ea typeface="Roboto Condensed"/>
                <a:cs typeface="Roboto Condensed"/>
                <a:sym typeface="Roboto Condensed"/>
              </a:rPr>
              <a:t>СПЕЦ НА МЕДУЗЕ</a:t>
            </a:r>
            <a:endParaRPr b="1" sz="24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60" name="Shape 160"/>
          <p:cNvSpPr txBox="1"/>
          <p:nvPr/>
        </p:nvSpPr>
        <p:spPr>
          <a:xfrm>
            <a:off x="65850" y="3860184"/>
            <a:ext cx="9012300" cy="10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latin typeface="Roboto Condensed"/>
                <a:ea typeface="Roboto Condensed"/>
                <a:cs typeface="Roboto Condensed"/>
                <a:sym typeface="Roboto Condensed"/>
              </a:rPr>
              <a:t>КЛИП РЭПЕРОВ</a:t>
            </a:r>
            <a:endParaRPr b="1" sz="18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61" name="Shape 161"/>
          <p:cNvSpPr txBox="1"/>
          <p:nvPr/>
        </p:nvSpPr>
        <p:spPr>
          <a:xfrm>
            <a:off x="65850" y="4480870"/>
            <a:ext cx="9012300" cy="10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Roboto Condensed"/>
                <a:ea typeface="Roboto Condensed"/>
                <a:cs typeface="Roboto Condensed"/>
                <a:sym typeface="Roboto Condensed"/>
              </a:rPr>
              <a:t>НЕЧТО</a:t>
            </a:r>
            <a:endParaRPr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Roboto Condensed"/>
                <a:ea typeface="Roboto Condensed"/>
                <a:cs typeface="Roboto Condensed"/>
                <a:sym typeface="Roboto Condensed"/>
              </a:rPr>
              <a:t>ПРЕКРАСНОЕ</a:t>
            </a:r>
            <a:endParaRPr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62" name="Shape 162"/>
          <p:cNvSpPr txBox="1"/>
          <p:nvPr/>
        </p:nvSpPr>
        <p:spPr>
          <a:xfrm>
            <a:off x="65850" y="2358025"/>
            <a:ext cx="9012300" cy="10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latin typeface="Roboto Condensed"/>
                <a:ea typeface="Roboto Condensed"/>
                <a:cs typeface="Roboto Condensed"/>
                <a:sym typeface="Roboto Condensed"/>
              </a:rPr>
              <a:t>ЛИДЕРЫ МНЕНИЙ</a:t>
            </a:r>
            <a:endParaRPr b="1" sz="3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63" name="Shape 163"/>
          <p:cNvSpPr txBox="1"/>
          <p:nvPr/>
        </p:nvSpPr>
        <p:spPr>
          <a:xfrm>
            <a:off x="65850" y="1167205"/>
            <a:ext cx="9012300" cy="10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ПОЧЕМУ ЭТИМ ЗАНИМАЕТСЯ ДИДЖИТАЛ АГЕНТСТВО???</a:t>
            </a:r>
            <a:endParaRPr b="1" sz="1500">
              <a:solidFill>
                <a:srgbClr val="FF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5A6BD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/>
          <p:nvPr/>
        </p:nvSpPr>
        <p:spPr>
          <a:xfrm>
            <a:off x="66500" y="2243050"/>
            <a:ext cx="9012300" cy="10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latin typeface="Roboto Condensed"/>
                <a:ea typeface="Roboto Condensed"/>
                <a:cs typeface="Roboto Condensed"/>
                <a:sym typeface="Roboto Condensed"/>
              </a:rPr>
              <a:t>2.  ЭФФИ ВМЕСТО КАНН</a:t>
            </a:r>
            <a:endParaRPr b="1" sz="24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Shape 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9800" y="2017300"/>
            <a:ext cx="3705225" cy="13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Shape 174"/>
          <p:cNvSpPr txBox="1"/>
          <p:nvPr/>
        </p:nvSpPr>
        <p:spPr>
          <a:xfrm>
            <a:off x="1187425" y="2072925"/>
            <a:ext cx="3403200" cy="12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800">
                <a:latin typeface="Roboto Condensed"/>
                <a:ea typeface="Roboto Condensed"/>
                <a:cs typeface="Roboto Condensed"/>
                <a:sym typeface="Roboto Condensed"/>
              </a:rPr>
              <a:t>2014 ГОД</a:t>
            </a:r>
            <a:endParaRPr b="1" sz="48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hape 179"/>
          <p:cNvPicPr preferRelativeResize="0"/>
          <p:nvPr/>
        </p:nvPicPr>
        <p:blipFill rotWithShape="1">
          <a:blip r:embed="rId3">
            <a:alphaModFix/>
          </a:blip>
          <a:srcRect b="26090" l="5814" r="5823" t="0"/>
          <a:stretch/>
        </p:blipFill>
        <p:spPr>
          <a:xfrm>
            <a:off x="3275850" y="1177075"/>
            <a:ext cx="2592300" cy="2569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80" name="Shape 180"/>
          <p:cNvSpPr/>
          <p:nvPr/>
        </p:nvSpPr>
        <p:spPr>
          <a:xfrm>
            <a:off x="5451450" y="251250"/>
            <a:ext cx="1917000" cy="1278300"/>
          </a:xfrm>
          <a:prstGeom prst="wedgeRoundRectCallout">
            <a:avLst>
              <a:gd fmla="val -33474" name="adj1"/>
              <a:gd fmla="val 66231" name="adj2"/>
              <a:gd fmla="val 0" name="adj3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зачем?</a:t>
            </a:r>
            <a:endParaRPr/>
          </a:p>
        </p:txBody>
      </p:sp>
      <p:sp>
        <p:nvSpPr>
          <p:cNvPr id="181" name="Shape 181"/>
          <p:cNvSpPr/>
          <p:nvPr/>
        </p:nvSpPr>
        <p:spPr>
          <a:xfrm>
            <a:off x="6077325" y="2571750"/>
            <a:ext cx="1917000" cy="1278300"/>
          </a:xfrm>
          <a:prstGeom prst="wedgeRoundRectCallout">
            <a:avLst>
              <a:gd fmla="val -67051" name="adj1"/>
              <a:gd fmla="val -38500" name="adj2"/>
              <a:gd fmla="val 0" name="adj3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Ясно.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/>
          <p:nvPr/>
        </p:nvSpPr>
        <p:spPr>
          <a:xfrm>
            <a:off x="257100" y="1461700"/>
            <a:ext cx="8629800" cy="10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4800">
                <a:latin typeface="Roboto Condensed"/>
                <a:ea typeface="Roboto Condensed"/>
                <a:cs typeface="Roboto Condensed"/>
                <a:sym typeface="Roboto Condensed"/>
              </a:rPr>
              <a:t>В 2018 ХОРОШИЙ ПРОЕКТ ВЫИГРЫВАЕТ ЭФФИ, А НЕ КАННЫ. </a:t>
            </a:r>
            <a:endParaRPr sz="48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/>
          <p:nvPr/>
        </p:nvSpPr>
        <p:spPr>
          <a:xfrm>
            <a:off x="257100" y="1842700"/>
            <a:ext cx="8629800" cy="10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9600">
                <a:latin typeface="Roboto Condensed"/>
                <a:ea typeface="Roboto Condensed"/>
                <a:cs typeface="Roboto Condensed"/>
                <a:sym typeface="Roboto Condensed"/>
              </a:rPr>
              <a:t>НО</a:t>
            </a:r>
            <a:endParaRPr sz="96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Shape 61"/>
          <p:cNvGrpSpPr/>
          <p:nvPr/>
        </p:nvGrpSpPr>
        <p:grpSpPr>
          <a:xfrm>
            <a:off x="3164200" y="1163950"/>
            <a:ext cx="2815601" cy="2815601"/>
            <a:chOff x="3164200" y="1163950"/>
            <a:chExt cx="2815601" cy="2815601"/>
          </a:xfrm>
        </p:grpSpPr>
        <p:pic>
          <p:nvPicPr>
            <p:cNvPr id="62" name="Shape 6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64200" y="1163950"/>
              <a:ext cx="2815601" cy="28156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Shape 6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186877" y="1662780"/>
              <a:ext cx="769251" cy="9089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Shape 1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42830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Shape 197"/>
          <p:cNvSpPr txBox="1"/>
          <p:nvPr/>
        </p:nvSpPr>
        <p:spPr>
          <a:xfrm>
            <a:off x="3966575" y="1951925"/>
            <a:ext cx="8629800" cy="10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Roboto Condensed"/>
                <a:ea typeface="Roboto Condensed"/>
                <a:cs typeface="Roboto Condensed"/>
                <a:sym typeface="Roboto Condensed"/>
              </a:rPr>
              <a:t>MAMA ТЕСТ:</a:t>
            </a:r>
            <a:endParaRPr sz="18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98" name="Shape 198"/>
          <p:cNvSpPr txBox="1"/>
          <p:nvPr/>
        </p:nvSpPr>
        <p:spPr>
          <a:xfrm>
            <a:off x="3966575" y="2485325"/>
            <a:ext cx="8629800" cy="10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 Condensed"/>
                <a:ea typeface="Roboto Condensed"/>
                <a:cs typeface="Roboto Condensed"/>
                <a:sym typeface="Roboto Condensed"/>
              </a:rPr>
              <a:t>Major Audience Meaningful Activation 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 Condensed"/>
                <a:ea typeface="Roboto Condensed"/>
                <a:cs typeface="Roboto Condensed"/>
                <a:sym typeface="Roboto Condensed"/>
              </a:rPr>
              <a:t>Сможешь ли ты объяснить маме, почему этим </a:t>
            </a:r>
            <a:br>
              <a:rPr lang="ru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ru">
                <a:latin typeface="Roboto Condensed"/>
                <a:ea typeface="Roboto Condensed"/>
                <a:cs typeface="Roboto Condensed"/>
                <a:sym typeface="Roboto Condensed"/>
              </a:rPr>
              <a:t>проектом нужно гордиться? 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Shape 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6213" y="152400"/>
            <a:ext cx="4391580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5A6BD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/>
          <p:nvPr/>
        </p:nvSpPr>
        <p:spPr>
          <a:xfrm>
            <a:off x="66500" y="2243050"/>
            <a:ext cx="9012300" cy="10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latin typeface="Roboto Condensed"/>
                <a:ea typeface="Roboto Condensed"/>
                <a:cs typeface="Roboto Condensed"/>
                <a:sym typeface="Roboto Condensed"/>
              </a:rPr>
              <a:t>3</a:t>
            </a:r>
            <a:r>
              <a:rPr b="1" lang="ru" sz="2400">
                <a:latin typeface="Roboto Condensed"/>
                <a:ea typeface="Roboto Condensed"/>
                <a:cs typeface="Roboto Condensed"/>
                <a:sym typeface="Roboto Condensed"/>
              </a:rPr>
              <a:t>.  THESE MESHKI NEED TO BE VOROCHED</a:t>
            </a:r>
            <a:endParaRPr b="1" sz="24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/>
          <p:nvPr/>
        </p:nvSpPr>
        <p:spPr>
          <a:xfrm>
            <a:off x="514200" y="2027100"/>
            <a:ext cx="8629800" cy="10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 Condensed"/>
                <a:ea typeface="Roboto Condensed"/>
                <a:cs typeface="Roboto Condensed"/>
                <a:sym typeface="Roboto Condensed"/>
              </a:rPr>
              <a:t>Мой самый любимый кейс – </a:t>
            </a:r>
            <a:br>
              <a:rPr lang="ru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ru">
                <a:latin typeface="Roboto Condensed"/>
                <a:ea typeface="Roboto Condensed"/>
                <a:cs typeface="Roboto Condensed"/>
                <a:sym typeface="Roboto Condensed"/>
              </a:rPr>
              <a:t>это несколько десятков страниц текста </a:t>
            </a:r>
            <a:br>
              <a:rPr lang="ru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ru">
                <a:latin typeface="Roboto Condensed"/>
                <a:ea typeface="Roboto Condensed"/>
                <a:cs typeface="Roboto Condensed"/>
                <a:sym typeface="Roboto Condensed"/>
              </a:rPr>
              <a:t>на разных языках.  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grpSp>
        <p:nvGrpSpPr>
          <p:cNvPr id="214" name="Shape 214"/>
          <p:cNvGrpSpPr/>
          <p:nvPr/>
        </p:nvGrpSpPr>
        <p:grpSpPr>
          <a:xfrm>
            <a:off x="514200" y="3017700"/>
            <a:ext cx="8629800" cy="1089300"/>
            <a:chOff x="514200" y="3017700"/>
            <a:chExt cx="8629800" cy="1089300"/>
          </a:xfrm>
        </p:grpSpPr>
        <p:sp>
          <p:nvSpPr>
            <p:cNvPr id="215" name="Shape 215"/>
            <p:cNvSpPr txBox="1"/>
            <p:nvPr/>
          </p:nvSpPr>
          <p:spPr>
            <a:xfrm>
              <a:off x="514200" y="3017700"/>
              <a:ext cx="8629800" cy="108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>
                  <a:latin typeface="Roboto Condensed"/>
                  <a:ea typeface="Roboto Condensed"/>
                  <a:cs typeface="Roboto Condensed"/>
                  <a:sym typeface="Roboto Condensed"/>
                </a:rPr>
                <a:t>(и пиздилиард итераций правок)</a:t>
              </a:r>
              <a:endParaRPr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216" name="Shape 216"/>
            <p:cNvSpPr/>
            <p:nvPr/>
          </p:nvSpPr>
          <p:spPr>
            <a:xfrm>
              <a:off x="804100" y="3082375"/>
              <a:ext cx="432900" cy="267900"/>
            </a:xfrm>
            <a:prstGeom prst="rect">
              <a:avLst/>
            </a:prstGeom>
            <a:solidFill>
              <a:srgbClr val="00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5A6BD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/>
          <p:nvPr/>
        </p:nvSpPr>
        <p:spPr>
          <a:xfrm>
            <a:off x="66500" y="2243050"/>
            <a:ext cx="9012300" cy="10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latin typeface="Roboto Condensed"/>
                <a:ea typeface="Roboto Condensed"/>
                <a:cs typeface="Roboto Condensed"/>
                <a:sym typeface="Roboto Condensed"/>
              </a:rPr>
              <a:t>4</a:t>
            </a:r>
            <a:r>
              <a:rPr b="1" lang="ru" sz="2400">
                <a:latin typeface="Roboto Condensed"/>
                <a:ea typeface="Roboto Condensed"/>
                <a:cs typeface="Roboto Condensed"/>
                <a:sym typeface="Roboto Condensed"/>
              </a:rPr>
              <a:t>.  ИКРА, БОННИ&amp;СЛАЙД И ВОРДШОП. </a:t>
            </a:r>
            <a:endParaRPr b="1" sz="24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/>
          <p:nvPr/>
        </p:nvSpPr>
        <p:spPr>
          <a:xfrm>
            <a:off x="514200" y="2331900"/>
            <a:ext cx="8629800" cy="10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 Condensed"/>
                <a:ea typeface="Roboto Condensed"/>
                <a:cs typeface="Roboto Condensed"/>
                <a:sym typeface="Roboto Condensed"/>
              </a:rPr>
              <a:t>Ребят, если вам поступил платеж за год вперед, это не значит, что работы студентов нельзя критиковать. 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/>
          <p:nvPr/>
        </p:nvSpPr>
        <p:spPr>
          <a:xfrm>
            <a:off x="5247175" y="2164200"/>
            <a:ext cx="3255000" cy="8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КАК ИХ ИСКАТЬ?</a:t>
            </a:r>
            <a:endParaRPr sz="3600">
              <a:solidFill>
                <a:srgbClr val="FFFFFF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232" name="Shape 2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0350" y="1042988"/>
            <a:ext cx="3333750" cy="305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Shape 2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4212" y="525775"/>
            <a:ext cx="5715576" cy="378715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Shape 238"/>
          <p:cNvSpPr txBox="1"/>
          <p:nvPr/>
        </p:nvSpPr>
        <p:spPr>
          <a:xfrm>
            <a:off x="66500" y="4376650"/>
            <a:ext cx="9012300" cy="10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latin typeface="Roboto Condensed"/>
                <a:ea typeface="Roboto Condensed"/>
                <a:cs typeface="Roboto Condensed"/>
                <a:sym typeface="Roboto Condensed"/>
              </a:rPr>
              <a:t>Мы помним, что digital изменился?</a:t>
            </a:r>
            <a:endParaRPr b="1" sz="18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/>
          <p:nvPr/>
        </p:nvSpPr>
        <p:spPr>
          <a:xfrm>
            <a:off x="66500" y="261850"/>
            <a:ext cx="9012300" cy="10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latin typeface="Roboto Condensed"/>
                <a:ea typeface="Roboto Condensed"/>
                <a:cs typeface="Roboto Condensed"/>
                <a:sym typeface="Roboto Condensed"/>
              </a:rPr>
              <a:t>ВОЗМОЖНО ВЫ ИЩЕТЕ НЕ ТЕХ:</a:t>
            </a:r>
            <a:endParaRPr b="1" sz="18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244" name="Shape 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1075" y="1656126"/>
            <a:ext cx="1473983" cy="2041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Shape 2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5005" y="1655101"/>
            <a:ext cx="1473982" cy="204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Shape 2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8930" y="1655100"/>
            <a:ext cx="1651741" cy="204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/>
          <p:nvPr/>
        </p:nvSpPr>
        <p:spPr>
          <a:xfrm>
            <a:off x="514200" y="2331900"/>
            <a:ext cx="8629800" cy="10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 Condensed"/>
                <a:ea typeface="Roboto Condensed"/>
                <a:cs typeface="Roboto Condensed"/>
                <a:sym typeface="Roboto Condensed"/>
              </a:rPr>
              <a:t>Найдите свое слабое место и объедините с существующим креативом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/>
          <p:nvPr/>
        </p:nvSpPr>
        <p:spPr>
          <a:xfrm>
            <a:off x="4371650" y="1639200"/>
            <a:ext cx="4356600" cy="20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800">
                <a:latin typeface="Roboto Condensed"/>
                <a:ea typeface="Roboto Condensed"/>
                <a:cs typeface="Roboto Condensed"/>
                <a:sym typeface="Roboto Condensed"/>
              </a:rPr>
              <a:t>КРЕАТИВНЫЕ КАДРЫ</a:t>
            </a:r>
            <a:endParaRPr sz="48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69" name="Shape 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950" y="705975"/>
            <a:ext cx="3096574" cy="389505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Shape 70"/>
          <p:cNvSpPr txBox="1"/>
          <p:nvPr/>
        </p:nvSpPr>
        <p:spPr>
          <a:xfrm>
            <a:off x="4371650" y="3315600"/>
            <a:ext cx="4356600" cy="20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Roboto Condensed"/>
                <a:ea typeface="Roboto Condensed"/>
                <a:cs typeface="Roboto Condensed"/>
                <a:sym typeface="Roboto Condensed"/>
              </a:rPr>
              <a:t>#ppm #люблюсвоюработу</a:t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/>
          <p:nvPr/>
        </p:nvSpPr>
        <p:spPr>
          <a:xfrm>
            <a:off x="66500" y="261850"/>
            <a:ext cx="9012300" cy="10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latin typeface="Roboto Condensed"/>
                <a:ea typeface="Roboto Condensed"/>
                <a:cs typeface="Roboto Condensed"/>
                <a:sym typeface="Roboto Condensed"/>
              </a:rPr>
              <a:t>МОЖЕТ ТАК?</a:t>
            </a:r>
            <a:endParaRPr b="1" sz="18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257" name="Shape 2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5005" y="1655101"/>
            <a:ext cx="1473982" cy="2043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8" name="Shape 258"/>
          <p:cNvGrpSpPr/>
          <p:nvPr/>
        </p:nvGrpSpPr>
        <p:grpSpPr>
          <a:xfrm>
            <a:off x="953050" y="1656126"/>
            <a:ext cx="1912200" cy="3021674"/>
            <a:chOff x="953050" y="1656126"/>
            <a:chExt cx="1912200" cy="3021674"/>
          </a:xfrm>
        </p:grpSpPr>
        <p:pic>
          <p:nvPicPr>
            <p:cNvPr id="259" name="Shape 25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211075" y="1656126"/>
              <a:ext cx="1473983" cy="20413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0" name="Shape 260"/>
            <p:cNvSpPr txBox="1"/>
            <p:nvPr/>
          </p:nvSpPr>
          <p:spPr>
            <a:xfrm>
              <a:off x="953050" y="3862700"/>
              <a:ext cx="1912200" cy="81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>
                  <a:latin typeface="Roboto Condensed"/>
                  <a:ea typeface="Roboto Condensed"/>
                  <a:cs typeface="Roboto Condensed"/>
                  <a:sym typeface="Roboto Condensed"/>
                </a:rPr>
                <a:t>КРЕАТОР И СТРАТЕГ</a:t>
              </a:r>
              <a:endParaRPr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sp>
        <p:nvSpPr>
          <p:cNvPr id="261" name="Shape 261"/>
          <p:cNvSpPr txBox="1"/>
          <p:nvPr/>
        </p:nvSpPr>
        <p:spPr>
          <a:xfrm>
            <a:off x="3620050" y="3862700"/>
            <a:ext cx="1912200" cy="8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 Condensed"/>
                <a:ea typeface="Roboto Condensed"/>
                <a:cs typeface="Roboto Condensed"/>
                <a:sym typeface="Roboto Condensed"/>
              </a:rPr>
              <a:t>КРЕАТОР И UX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grpSp>
        <p:nvGrpSpPr>
          <p:cNvPr id="262" name="Shape 262"/>
          <p:cNvGrpSpPr/>
          <p:nvPr/>
        </p:nvGrpSpPr>
        <p:grpSpPr>
          <a:xfrm>
            <a:off x="6287050" y="1655100"/>
            <a:ext cx="1912200" cy="3022700"/>
            <a:chOff x="6287050" y="1655100"/>
            <a:chExt cx="1912200" cy="3022700"/>
          </a:xfrm>
        </p:grpSpPr>
        <p:pic>
          <p:nvPicPr>
            <p:cNvPr id="263" name="Shape 26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458930" y="1655100"/>
              <a:ext cx="1651741" cy="2043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4" name="Shape 264"/>
            <p:cNvSpPr txBox="1"/>
            <p:nvPr/>
          </p:nvSpPr>
          <p:spPr>
            <a:xfrm>
              <a:off x="6287050" y="3862700"/>
              <a:ext cx="1912200" cy="81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>
                  <a:latin typeface="Roboto Condensed"/>
                  <a:ea typeface="Roboto Condensed"/>
                  <a:cs typeface="Roboto Condensed"/>
                  <a:sym typeface="Roboto Condensed"/>
                </a:rPr>
                <a:t>КРЕАТОР И МЕДИЙКА</a:t>
              </a:r>
              <a:endParaRPr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/>
          <p:nvPr/>
        </p:nvSpPr>
        <p:spPr>
          <a:xfrm>
            <a:off x="66500" y="261850"/>
            <a:ext cx="9012300" cy="10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latin typeface="Roboto Condensed"/>
                <a:ea typeface="Roboto Condensed"/>
                <a:cs typeface="Roboto Condensed"/>
                <a:sym typeface="Roboto Condensed"/>
              </a:rPr>
              <a:t>ХОРОШИЙ БРИФ:</a:t>
            </a:r>
            <a:endParaRPr b="1" sz="18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270" name="Shape 2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5687" y="1102650"/>
            <a:ext cx="5212625" cy="348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Shape 2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6550" y="2744775"/>
            <a:ext cx="425450" cy="51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Shape 2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3325" y="2744775"/>
            <a:ext cx="425450" cy="51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Shape 2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6850" y="2744775"/>
            <a:ext cx="425450" cy="51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Shape 2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4300" y="1585500"/>
            <a:ext cx="163350" cy="19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Shape 2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0675" y="1585500"/>
            <a:ext cx="163350" cy="19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Shape 2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16350" y="1298875"/>
            <a:ext cx="86250" cy="10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Shape 2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5625" y="2231200"/>
            <a:ext cx="163350" cy="19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Shape 2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9250" y="2231200"/>
            <a:ext cx="163350" cy="19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Shape 2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64025" y="1298875"/>
            <a:ext cx="86250" cy="10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Shape 2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2600" y="1298875"/>
            <a:ext cx="86250" cy="10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Shape 2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2708" y="1298875"/>
            <a:ext cx="86250" cy="10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Shape 2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6675" y="1298875"/>
            <a:ext cx="86250" cy="10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Shape 2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7800" y="1585500"/>
            <a:ext cx="163350" cy="19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Shape 2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8605" y="1585500"/>
            <a:ext cx="163350" cy="19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Shape 2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9738" y="1102625"/>
            <a:ext cx="5212625" cy="3487598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Shape 290"/>
          <p:cNvSpPr txBox="1"/>
          <p:nvPr/>
        </p:nvSpPr>
        <p:spPr>
          <a:xfrm>
            <a:off x="66500" y="261850"/>
            <a:ext cx="9012300" cy="10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latin typeface="Roboto Condensed"/>
                <a:ea typeface="Roboto Condensed"/>
                <a:cs typeface="Roboto Condensed"/>
                <a:sym typeface="Roboto Condensed"/>
              </a:rPr>
              <a:t>ХОРОШИЙ БРИФ:</a:t>
            </a:r>
            <a:endParaRPr b="1" sz="18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291" name="Shape 2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4300" y="1585500"/>
            <a:ext cx="163350" cy="19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Shape 2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0675" y="1585500"/>
            <a:ext cx="163350" cy="19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Shape 2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16350" y="1298875"/>
            <a:ext cx="86250" cy="10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Shape 2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64025" y="1298875"/>
            <a:ext cx="86250" cy="10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Shape 2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2600" y="1298875"/>
            <a:ext cx="86250" cy="10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Shape 2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2708" y="1298875"/>
            <a:ext cx="86250" cy="10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Shape 2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6675" y="1298875"/>
            <a:ext cx="86250" cy="10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Shape 2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7800" y="1585500"/>
            <a:ext cx="163350" cy="19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Shape 2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8605" y="1585500"/>
            <a:ext cx="163350" cy="19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Shape 3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5688" y="1102656"/>
            <a:ext cx="5212625" cy="3487539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Shape 305"/>
          <p:cNvSpPr txBox="1"/>
          <p:nvPr/>
        </p:nvSpPr>
        <p:spPr>
          <a:xfrm>
            <a:off x="66500" y="261850"/>
            <a:ext cx="9012300" cy="10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latin typeface="Roboto Condensed"/>
                <a:ea typeface="Roboto Condensed"/>
                <a:cs typeface="Roboto Condensed"/>
                <a:sym typeface="Roboto Condensed"/>
              </a:rPr>
              <a:t>ХОРОШИЙ БРИФ:</a:t>
            </a:r>
            <a:endParaRPr b="1" sz="18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306" name="Shape 3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4300" y="1585500"/>
            <a:ext cx="163350" cy="19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Shape 3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0675" y="1585500"/>
            <a:ext cx="163350" cy="19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Shape 3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16350" y="1298875"/>
            <a:ext cx="86250" cy="10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Shape 3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64025" y="1298875"/>
            <a:ext cx="86250" cy="10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Shape 3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2600" y="1298875"/>
            <a:ext cx="86250" cy="10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Shape 3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2708" y="1298875"/>
            <a:ext cx="86250" cy="10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Shape 3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6675" y="1298875"/>
            <a:ext cx="86250" cy="10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Shape 3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7800" y="1585500"/>
            <a:ext cx="163350" cy="19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Shape 3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8605" y="1585500"/>
            <a:ext cx="163350" cy="19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Shape 3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5688" y="1102645"/>
            <a:ext cx="5212625" cy="3487559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Shape 320"/>
          <p:cNvSpPr txBox="1"/>
          <p:nvPr/>
        </p:nvSpPr>
        <p:spPr>
          <a:xfrm>
            <a:off x="66500" y="261850"/>
            <a:ext cx="9012300" cy="10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latin typeface="Roboto Condensed"/>
                <a:ea typeface="Roboto Condensed"/>
                <a:cs typeface="Roboto Condensed"/>
                <a:sym typeface="Roboto Condensed"/>
              </a:rPr>
              <a:t>ХОРОШИЙ БРИФ:</a:t>
            </a:r>
            <a:endParaRPr b="1" sz="18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321" name="Shape 3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4300" y="1585500"/>
            <a:ext cx="163350" cy="19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Shape 3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0675" y="1585500"/>
            <a:ext cx="163350" cy="19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Shape 3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16350" y="1298875"/>
            <a:ext cx="86250" cy="10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Shape 3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64025" y="1298875"/>
            <a:ext cx="86250" cy="10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Shape 3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2600" y="1298875"/>
            <a:ext cx="86250" cy="10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Shape 3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2708" y="1298875"/>
            <a:ext cx="86250" cy="10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Shape 3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6675" y="1298875"/>
            <a:ext cx="86250" cy="10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Shape 3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7800" y="1585500"/>
            <a:ext cx="163350" cy="19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Shape 3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8605" y="1585500"/>
            <a:ext cx="163350" cy="19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Shape 3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5688" y="1102645"/>
            <a:ext cx="5212625" cy="3487559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Shape 335"/>
          <p:cNvSpPr txBox="1"/>
          <p:nvPr/>
        </p:nvSpPr>
        <p:spPr>
          <a:xfrm>
            <a:off x="66500" y="261850"/>
            <a:ext cx="9012300" cy="10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latin typeface="Roboto Condensed"/>
                <a:ea typeface="Roboto Condensed"/>
                <a:cs typeface="Roboto Condensed"/>
                <a:sym typeface="Roboto Condensed"/>
              </a:rPr>
              <a:t>ХОРОШИЙ БРИФ:</a:t>
            </a:r>
            <a:endParaRPr b="1" sz="18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336" name="Shape 3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4300" y="1585500"/>
            <a:ext cx="163350" cy="19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Shape 3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0675" y="1585500"/>
            <a:ext cx="163350" cy="19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Shape 3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16350" y="1298875"/>
            <a:ext cx="86250" cy="10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Shape 3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64025" y="1298875"/>
            <a:ext cx="86250" cy="10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Shape 3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2600" y="1298875"/>
            <a:ext cx="86250" cy="10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Shape 3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2708" y="1298875"/>
            <a:ext cx="86250" cy="10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Shape 3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6675" y="1298875"/>
            <a:ext cx="86250" cy="10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Shape 3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7800" y="1585500"/>
            <a:ext cx="163350" cy="19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Shape 3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8605" y="1585500"/>
            <a:ext cx="163350" cy="19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 txBox="1"/>
          <p:nvPr/>
        </p:nvSpPr>
        <p:spPr>
          <a:xfrm>
            <a:off x="0" y="2679725"/>
            <a:ext cx="9144000" cy="21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7200">
                <a:solidFill>
                  <a:srgbClr val="E0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ЕСЛИ ЭТО ТЫ.</a:t>
            </a:r>
            <a:endParaRPr b="1" sz="7200">
              <a:solidFill>
                <a:srgbClr val="E0666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200">
              <a:solidFill>
                <a:srgbClr val="E0666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200">
              <a:solidFill>
                <a:srgbClr val="E0666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350" name="Shape 3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5125" y="1236000"/>
            <a:ext cx="1973750" cy="138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 txBox="1"/>
          <p:nvPr/>
        </p:nvSpPr>
        <p:spPr>
          <a:xfrm>
            <a:off x="257100" y="2071300"/>
            <a:ext cx="8629800" cy="10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ctr">
              <a:spcBef>
                <a:spcPts val="0"/>
              </a:spcBef>
              <a:spcAft>
                <a:spcPts val="0"/>
              </a:spcAft>
              <a:buSzPts val="3000"/>
              <a:buFont typeface="Roboto Condensed"/>
              <a:buAutoNum type="arabicPeriod"/>
            </a:pPr>
            <a:r>
              <a:rPr lang="ru" sz="3000">
                <a:latin typeface="Roboto Condensed"/>
                <a:ea typeface="Roboto Condensed"/>
                <a:cs typeface="Roboto Condensed"/>
                <a:sym typeface="Roboto Condensed"/>
              </a:rPr>
              <a:t>Любые курсы креативности – это только контакты.   </a:t>
            </a:r>
            <a:endParaRPr sz="3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 txBox="1"/>
          <p:nvPr/>
        </p:nvSpPr>
        <p:spPr>
          <a:xfrm>
            <a:off x="257100" y="2071300"/>
            <a:ext cx="8629800" cy="10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Roboto Condensed"/>
                <a:ea typeface="Roboto Condensed"/>
                <a:cs typeface="Roboto Condensed"/>
                <a:sym typeface="Roboto Condensed"/>
              </a:rPr>
              <a:t>2.  Зашкварные туториалы по фотошопу </a:t>
            </a:r>
            <a:br>
              <a:rPr lang="ru" sz="30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ru" sz="3000">
                <a:latin typeface="Roboto Condensed"/>
                <a:ea typeface="Roboto Condensed"/>
                <a:cs typeface="Roboto Condensed"/>
                <a:sym typeface="Roboto Condensed"/>
              </a:rPr>
              <a:t>полезней “Кросфита мозга”</a:t>
            </a:r>
            <a:r>
              <a:rPr lang="ru" sz="3000"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  <a:endParaRPr sz="3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 txBox="1"/>
          <p:nvPr/>
        </p:nvSpPr>
        <p:spPr>
          <a:xfrm>
            <a:off x="257100" y="2223700"/>
            <a:ext cx="8629800" cy="10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Roboto Condensed"/>
                <a:ea typeface="Roboto Condensed"/>
                <a:cs typeface="Roboto Condensed"/>
                <a:sym typeface="Roboto Condensed"/>
              </a:rPr>
              <a:t>3</a:t>
            </a:r>
            <a:r>
              <a:rPr lang="ru" sz="3000">
                <a:latin typeface="Roboto Condensed"/>
                <a:ea typeface="Roboto Condensed"/>
                <a:cs typeface="Roboto Condensed"/>
                <a:sym typeface="Roboto Condensed"/>
              </a:rPr>
              <a:t>.  Будет сложно, скучно и грустно.  </a:t>
            </a:r>
            <a:endParaRPr sz="3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/>
        </p:nvSpPr>
        <p:spPr>
          <a:xfrm>
            <a:off x="724450" y="2872100"/>
            <a:ext cx="1912200" cy="8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latin typeface="Roboto Condensed"/>
                <a:ea typeface="Roboto Condensed"/>
                <a:cs typeface="Roboto Condensed"/>
                <a:sym typeface="Roboto Condensed"/>
              </a:rPr>
              <a:t>ЧТО С НИМИ ПРОИСХОДИТ</a:t>
            </a:r>
            <a:endParaRPr b="1" sz="18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6" name="Shape 76"/>
          <p:cNvSpPr txBox="1"/>
          <p:nvPr/>
        </p:nvSpPr>
        <p:spPr>
          <a:xfrm>
            <a:off x="2636650" y="2872100"/>
            <a:ext cx="1912200" cy="8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latin typeface="Roboto Condensed"/>
                <a:ea typeface="Roboto Condensed"/>
                <a:cs typeface="Roboto Condensed"/>
                <a:sym typeface="Roboto Condensed"/>
              </a:rPr>
              <a:t>КАК ЖЕ ТАК ВЫШЛО?</a:t>
            </a:r>
            <a:endParaRPr b="1" sz="18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7" name="Shape 77"/>
          <p:cNvSpPr txBox="1"/>
          <p:nvPr/>
        </p:nvSpPr>
        <p:spPr>
          <a:xfrm>
            <a:off x="4548850" y="2872100"/>
            <a:ext cx="1912200" cy="8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latin typeface="Roboto Condensed"/>
                <a:ea typeface="Roboto Condensed"/>
                <a:cs typeface="Roboto Condensed"/>
                <a:sym typeface="Roboto Condensed"/>
              </a:rPr>
              <a:t>КАК ИХ </a:t>
            </a:r>
            <a:br>
              <a:rPr b="1" lang="ru" sz="18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ru" sz="1800">
                <a:latin typeface="Roboto Condensed"/>
                <a:ea typeface="Roboto Condensed"/>
                <a:cs typeface="Roboto Condensed"/>
                <a:sym typeface="Roboto Condensed"/>
              </a:rPr>
              <a:t>ИСКАТЬ? </a:t>
            </a:r>
            <a:endParaRPr b="1" sz="18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8" name="Shape 78"/>
          <p:cNvSpPr txBox="1"/>
          <p:nvPr/>
        </p:nvSpPr>
        <p:spPr>
          <a:xfrm>
            <a:off x="6461050" y="2872100"/>
            <a:ext cx="1912200" cy="8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latin typeface="Roboto Condensed"/>
                <a:ea typeface="Roboto Condensed"/>
                <a:cs typeface="Roboto Condensed"/>
                <a:sym typeface="Roboto Condensed"/>
              </a:rPr>
              <a:t>ЧТО ДЕЛАТЬ,</a:t>
            </a:r>
            <a:br>
              <a:rPr b="1" lang="ru" sz="18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ru" sz="1800">
                <a:latin typeface="Roboto Condensed"/>
                <a:ea typeface="Roboto Condensed"/>
                <a:cs typeface="Roboto Condensed"/>
                <a:sym typeface="Roboto Condensed"/>
              </a:rPr>
              <a:t>ЕСЛИ ТЫ ОН?</a:t>
            </a:r>
            <a:endParaRPr b="1" sz="18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9" name="Shape 79"/>
          <p:cNvSpPr txBox="1"/>
          <p:nvPr/>
        </p:nvSpPr>
        <p:spPr>
          <a:xfrm>
            <a:off x="257100" y="1461700"/>
            <a:ext cx="8629800" cy="10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4800">
                <a:latin typeface="Roboto Condensed"/>
                <a:ea typeface="Roboto Condensed"/>
                <a:cs typeface="Roboto Condensed"/>
                <a:sym typeface="Roboto Condensed"/>
              </a:rPr>
              <a:t>КРЕАТИВНЫЕ КАДРЫ</a:t>
            </a:r>
            <a:endParaRPr sz="48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cxnSp>
        <p:nvCxnSpPr>
          <p:cNvPr id="80" name="Shape 80"/>
          <p:cNvCxnSpPr/>
          <p:nvPr/>
        </p:nvCxnSpPr>
        <p:spPr>
          <a:xfrm>
            <a:off x="3513450" y="2535700"/>
            <a:ext cx="2117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 txBox="1"/>
          <p:nvPr/>
        </p:nvSpPr>
        <p:spPr>
          <a:xfrm>
            <a:off x="257100" y="1766500"/>
            <a:ext cx="8629800" cy="10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Roboto Condensed"/>
                <a:ea typeface="Roboto Condensed"/>
                <a:cs typeface="Roboto Condensed"/>
                <a:sym typeface="Roboto Condensed"/>
              </a:rPr>
              <a:t>4</a:t>
            </a:r>
            <a:r>
              <a:rPr lang="ru" sz="3000">
                <a:latin typeface="Roboto Condensed"/>
                <a:ea typeface="Roboto Condensed"/>
                <a:cs typeface="Roboto Condensed"/>
                <a:sym typeface="Roboto Condensed"/>
              </a:rPr>
              <a:t>.  Помни, когда все получится, </a:t>
            </a:r>
            <a:br>
              <a:rPr lang="ru" sz="30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ru" sz="3000">
                <a:latin typeface="Roboto Condensed"/>
                <a:ea typeface="Roboto Condensed"/>
                <a:cs typeface="Roboto Condensed"/>
                <a:sym typeface="Roboto Condensed"/>
              </a:rPr>
              <a:t>ты сможешь заниматься любой фигней, </a:t>
            </a:r>
            <a:br>
              <a:rPr lang="ru" sz="30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ru" sz="3000">
                <a:latin typeface="Roboto Condensed"/>
                <a:ea typeface="Roboto Condensed"/>
                <a:cs typeface="Roboto Condensed"/>
                <a:sym typeface="Roboto Condensed"/>
              </a:rPr>
              <a:t>говорить “Я думаю над идеей” и никто</a:t>
            </a:r>
            <a:br>
              <a:rPr lang="ru" sz="30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ru" sz="3000">
                <a:latin typeface="Roboto Condensed"/>
                <a:ea typeface="Roboto Condensed"/>
                <a:cs typeface="Roboto Condensed"/>
                <a:sym typeface="Roboto Condensed"/>
              </a:rPr>
              <a:t>не сможет тебе ничего предъявить.  </a:t>
            </a:r>
            <a:endParaRPr sz="3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 txBox="1"/>
          <p:nvPr/>
        </p:nvSpPr>
        <p:spPr>
          <a:xfrm>
            <a:off x="0" y="1917725"/>
            <a:ext cx="9144000" cy="21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7200">
                <a:solidFill>
                  <a:srgbClr val="E0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СПАСИБО.</a:t>
            </a:r>
            <a:endParaRPr b="1" sz="7200">
              <a:solidFill>
                <a:srgbClr val="E0666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200">
              <a:solidFill>
                <a:srgbClr val="E0666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200">
              <a:solidFill>
                <a:srgbClr val="E0666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/>
          <p:nvPr/>
        </p:nvSpPr>
        <p:spPr>
          <a:xfrm>
            <a:off x="257100" y="2833300"/>
            <a:ext cx="8629800" cy="10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Roboto Condensed"/>
                <a:ea typeface="Roboto Condensed"/>
                <a:cs typeface="Roboto Condensed"/>
                <a:sym typeface="Roboto Condensed"/>
              </a:rPr>
              <a:t>5536 9137 5004 1440</a:t>
            </a:r>
            <a:endParaRPr sz="3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381" name="Shape 3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1056" y="1275436"/>
            <a:ext cx="921868" cy="1089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Shape 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6949" y="585550"/>
            <a:ext cx="2701225" cy="3972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" name="Shape 86"/>
          <p:cNvGrpSpPr/>
          <p:nvPr/>
        </p:nvGrpSpPr>
        <p:grpSpPr>
          <a:xfrm>
            <a:off x="4676450" y="1791600"/>
            <a:ext cx="4356600" cy="2028600"/>
            <a:chOff x="4676450" y="1791600"/>
            <a:chExt cx="4356600" cy="2028600"/>
          </a:xfrm>
        </p:grpSpPr>
        <p:sp>
          <p:nvSpPr>
            <p:cNvPr id="87" name="Shape 87"/>
            <p:cNvSpPr txBox="1"/>
            <p:nvPr/>
          </p:nvSpPr>
          <p:spPr>
            <a:xfrm>
              <a:off x="4676450" y="1791600"/>
              <a:ext cx="4356600" cy="202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800">
                  <a:latin typeface="Roboto Condensed"/>
                  <a:ea typeface="Roboto Condensed"/>
                  <a:cs typeface="Roboto Condensed"/>
                  <a:sym typeface="Roboto Condensed"/>
                </a:rPr>
                <a:t>440, БЛЯТЬ, </a:t>
              </a:r>
              <a:br>
                <a:rPr lang="ru" sz="4800">
                  <a:latin typeface="Roboto Condensed"/>
                  <a:ea typeface="Roboto Condensed"/>
                  <a:cs typeface="Roboto Condensed"/>
                  <a:sym typeface="Roboto Condensed"/>
                </a:rPr>
              </a:br>
              <a:r>
                <a:rPr lang="ru" sz="4800">
                  <a:latin typeface="Roboto Condensed"/>
                  <a:ea typeface="Roboto Condensed"/>
                  <a:cs typeface="Roboto Condensed"/>
                  <a:sym typeface="Roboto Condensed"/>
                </a:rPr>
                <a:t>СТРАНИЦ!!!</a:t>
              </a:r>
              <a:endParaRPr sz="4800"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88" name="Shape 88"/>
            <p:cNvSpPr/>
            <p:nvPr/>
          </p:nvSpPr>
          <p:spPr>
            <a:xfrm>
              <a:off x="5864025" y="1973150"/>
              <a:ext cx="1751400" cy="642900"/>
            </a:xfrm>
            <a:prstGeom prst="rect">
              <a:avLst/>
            </a:prstGeom>
            <a:solidFill>
              <a:srgbClr val="00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Shape 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Shape 94"/>
          <p:cNvSpPr txBox="1"/>
          <p:nvPr/>
        </p:nvSpPr>
        <p:spPr>
          <a:xfrm>
            <a:off x="724450" y="2033900"/>
            <a:ext cx="3255000" cy="8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ЧТО С НИМИ ПРОИСХОДИТ?</a:t>
            </a:r>
            <a:endParaRPr sz="3600">
              <a:solidFill>
                <a:srgbClr val="FFFFFF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/>
          <p:nvPr/>
        </p:nvSpPr>
        <p:spPr>
          <a:xfrm>
            <a:off x="2224950" y="1669225"/>
            <a:ext cx="1912200" cy="4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latin typeface="Roboto Condensed"/>
                <a:ea typeface="Roboto Condensed"/>
                <a:cs typeface="Roboto Condensed"/>
                <a:sym typeface="Roboto Condensed"/>
              </a:rPr>
              <a:t>САША</a:t>
            </a:r>
            <a:endParaRPr b="1" sz="2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00" name="Shape 100"/>
          <p:cNvSpPr txBox="1"/>
          <p:nvPr/>
        </p:nvSpPr>
        <p:spPr>
          <a:xfrm>
            <a:off x="2224950" y="2176825"/>
            <a:ext cx="1912200" cy="4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24 года</a:t>
            </a:r>
            <a:endParaRPr sz="24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01" name="Shape 101"/>
          <p:cNvSpPr txBox="1"/>
          <p:nvPr/>
        </p:nvSpPr>
        <p:spPr>
          <a:xfrm>
            <a:off x="2224950" y="2674736"/>
            <a:ext cx="1912200" cy="4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± год в digital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02" name="Shape 102"/>
          <p:cNvSpPr txBox="1"/>
          <p:nvPr/>
        </p:nvSpPr>
        <p:spPr>
          <a:xfrm>
            <a:off x="2224950" y="3163886"/>
            <a:ext cx="2325600" cy="4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дурацкий юзерпик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103" name="Shape 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475" y="1963200"/>
            <a:ext cx="1217100" cy="1217100"/>
          </a:xfrm>
          <a:prstGeom prst="ellipse">
            <a:avLst/>
          </a:prstGeom>
          <a:noFill/>
          <a:ln>
            <a:noFill/>
          </a:ln>
        </p:spPr>
      </p:pic>
      <p:cxnSp>
        <p:nvCxnSpPr>
          <p:cNvPr id="104" name="Shape 104"/>
          <p:cNvCxnSpPr/>
          <p:nvPr/>
        </p:nvCxnSpPr>
        <p:spPr>
          <a:xfrm rot="10800000">
            <a:off x="4719550" y="1197150"/>
            <a:ext cx="0" cy="2948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descr="Был пацан и нет пацана! &#10;http://www.youtube.com/user/antiPRIZ90" id="105" name="Shape 105" title="Был пацан и нет пацана!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64000" y="1497425"/>
            <a:ext cx="3249150" cy="243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Shape 110"/>
          <p:cNvGrpSpPr/>
          <p:nvPr/>
        </p:nvGrpSpPr>
        <p:grpSpPr>
          <a:xfrm>
            <a:off x="1768600" y="1963200"/>
            <a:ext cx="5606800" cy="1217100"/>
            <a:chOff x="1768600" y="1963200"/>
            <a:chExt cx="5606800" cy="1217100"/>
          </a:xfrm>
        </p:grpSpPr>
        <p:pic>
          <p:nvPicPr>
            <p:cNvPr id="111" name="Shape 11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963450" y="1963200"/>
              <a:ext cx="1217100" cy="12171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12" name="Shape 11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58300" y="1963200"/>
              <a:ext cx="1217100" cy="12171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13" name="Shape 11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68600" y="1963200"/>
              <a:ext cx="1217100" cy="12171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14" name="Shape 114"/>
          <p:cNvGrpSpPr/>
          <p:nvPr/>
        </p:nvGrpSpPr>
        <p:grpSpPr>
          <a:xfrm>
            <a:off x="1768600" y="1963200"/>
            <a:ext cx="5606800" cy="1217100"/>
            <a:chOff x="1768600" y="1963200"/>
            <a:chExt cx="5606800" cy="1217100"/>
          </a:xfrm>
        </p:grpSpPr>
        <p:pic>
          <p:nvPicPr>
            <p:cNvPr id="115" name="Shape 1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768600" y="1963200"/>
              <a:ext cx="1217100" cy="12171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16" name="Shape 1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58300" y="1963200"/>
              <a:ext cx="1217100" cy="1217100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Shape 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724" y="729375"/>
            <a:ext cx="3673224" cy="3684749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Shape 122"/>
          <p:cNvSpPr txBox="1"/>
          <p:nvPr/>
        </p:nvSpPr>
        <p:spPr>
          <a:xfrm>
            <a:off x="4762500" y="1544800"/>
            <a:ext cx="3532200" cy="10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0">
                <a:latin typeface="Roboto Condensed"/>
                <a:ea typeface="Roboto Condensed"/>
                <a:cs typeface="Roboto Condensed"/>
                <a:sym typeface="Roboto Condensed"/>
              </a:rPr>
              <a:t>LOST IVAN</a:t>
            </a:r>
            <a:endParaRPr sz="6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23" name="Shape 123"/>
          <p:cNvSpPr txBox="1"/>
          <p:nvPr/>
        </p:nvSpPr>
        <p:spPr>
          <a:xfrm>
            <a:off x="4762500" y="3438100"/>
            <a:ext cx="3532200" cy="10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Roboto Condensed"/>
                <a:ea typeface="Roboto Condensed"/>
                <a:cs typeface="Roboto Condensed"/>
                <a:sym typeface="Roboto Condensed"/>
              </a:rPr>
              <a:t>REWARD IF FOUND </a:t>
            </a:r>
            <a:br>
              <a:rPr lang="ru" sz="24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ru" sz="2400">
                <a:latin typeface="Roboto Condensed"/>
                <a:ea typeface="Roboto Condensed"/>
                <a:cs typeface="Roboto Condensed"/>
                <a:sym typeface="Roboto Condensed"/>
              </a:rPr>
              <a:t>+7 (916) 732 03 82</a:t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