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1" r:id="rId4"/>
    <p:sldId id="316" r:id="rId5"/>
    <p:sldId id="285" r:id="rId6"/>
    <p:sldId id="322" r:id="rId7"/>
    <p:sldId id="319" r:id="rId8"/>
    <p:sldId id="318" r:id="rId9"/>
    <p:sldId id="314" r:id="rId10"/>
    <p:sldId id="323" r:id="rId11"/>
    <p:sldId id="307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C8E"/>
    <a:srgbClr val="F29A04"/>
    <a:srgbClr val="11072E"/>
    <a:srgbClr val="130734"/>
    <a:srgbClr val="17083E"/>
    <a:srgbClr val="0D0521"/>
    <a:srgbClr val="140836"/>
    <a:srgbClr val="150838"/>
    <a:srgbClr val="11072F"/>
    <a:srgbClr val="100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>
      <p:cViewPr varScale="1">
        <p:scale>
          <a:sx n="69" d="100"/>
          <a:sy n="69" d="100"/>
        </p:scale>
        <p:origin x="92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3373439769215E-2"/>
          <c:y val="0.1825158443872785"/>
          <c:w val="0.89630159554583677"/>
          <c:h val="0.64308301877076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9C-469F-AA4A-52918C9CA64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C-469F-AA4A-52918C9CA64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C-469F-AA4A-52918C9CA64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9C-469F-AA4A-52918C9CA64B}"/>
              </c:ext>
            </c:extLst>
          </c:dPt>
          <c:dPt>
            <c:idx val="4"/>
            <c:invertIfNegative val="0"/>
            <c:bubble3D val="0"/>
            <c:spPr>
              <a:solidFill>
                <a:srgbClr val="E82C8E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9C-469F-AA4A-52918C9CA64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9C-469F-AA4A-52918C9CA64B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35A4D534-A8D6-4AAE-8C4E-E5759321348C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9C-469F-AA4A-52918C9CA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Rubik" pitchFamily="2" charset="-79"/>
                    <a:ea typeface="+mn-ea"/>
                    <a:cs typeface="Rubik" pitchFamily="2" charset="-79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0.06</c:v>
                </c:pt>
                <c:pt idx="1">
                  <c:v>0.09</c:v>
                </c:pt>
                <c:pt idx="2">
                  <c:v>0.12</c:v>
                </c:pt>
                <c:pt idx="3">
                  <c:v>0.15</c:v>
                </c:pt>
                <c:pt idx="4">
                  <c:v>0.17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9C-469F-AA4A-52918C9CA6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684736"/>
        <c:axId val="522683952"/>
      </c:barChart>
      <c:catAx>
        <c:axId val="5226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ru-RU"/>
          </a:p>
        </c:txPr>
        <c:crossAx val="522683952"/>
        <c:crosses val="autoZero"/>
        <c:auto val="1"/>
        <c:lblAlgn val="ctr"/>
        <c:lblOffset val="100"/>
        <c:noMultiLvlLbl val="0"/>
      </c:catAx>
      <c:valAx>
        <c:axId val="522683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26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Rubik" pitchFamily="2" charset="-79"/>
          <a:cs typeface="Rubik" pitchFamily="2" charset="-79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B8E1-64CF-4F4D-A093-74D71E7EF23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5F57-6596-47B3-BC71-FC105D97E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7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9F3C16F-73FD-4624-83C0-FB83663F8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https://www.rbc.ru/technology_and_media/23/03/2023/641aece89a7947f853e3a7eb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13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9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4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87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82C8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82C8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82C8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0177" y="371078"/>
            <a:ext cx="253164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82C8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08" y="1853685"/>
            <a:ext cx="10361983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sv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sv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0" Type="http://schemas.openxmlformats.org/officeDocument/2006/relationships/image" Target="../media/image9.svg" /><Relationship Id="rId4" Type="http://schemas.openxmlformats.org/officeDocument/2006/relationships/image" Target="../media/image3.svg" /><Relationship Id="rId9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7" Type="http://schemas.openxmlformats.org/officeDocument/2006/relationships/image" Target="../media/image2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6" Type="http://schemas.openxmlformats.org/officeDocument/2006/relationships/chart" Target="../charts/chart1.xml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4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sv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sv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0.png" /><Relationship Id="rId4" Type="http://schemas.openxmlformats.org/officeDocument/2006/relationships/image" Target="../media/image14.sv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1.png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2.gif" /><Relationship Id="rId5" Type="http://schemas.openxmlformats.org/officeDocument/2006/relationships/image" Target="../media/image14.svg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png" /><Relationship Id="rId4" Type="http://schemas.openxmlformats.org/officeDocument/2006/relationships/image" Target="../media/image14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60D777-9F5F-AF4F-95DD-F7294F699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970" y="922305"/>
            <a:ext cx="2691591" cy="50182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A6BE8A-4A31-B64C-AA82-5C5594DCB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5088" y="983870"/>
            <a:ext cx="1245982" cy="2461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EEA1C7-C48E-8C4B-8BE1-DACDC0211F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7798" y="878560"/>
            <a:ext cx="437069" cy="5180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763C90E-6817-4141-94A5-F2000FF645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68154" y="983836"/>
            <a:ext cx="1103216" cy="24515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7CD55-E5FA-054C-8A3F-5BDCB3316B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85794" y="4800600"/>
            <a:ext cx="4220412" cy="1787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76775-7C2A-4637-908F-F2E82F0F8250}"/>
              </a:ext>
            </a:extLst>
          </p:cNvPr>
          <p:cNvSpPr/>
          <p:nvPr/>
        </p:nvSpPr>
        <p:spPr>
          <a:xfrm>
            <a:off x="1428970" y="2271581"/>
            <a:ext cx="95438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-30" dirty="0">
                <a:solidFill>
                  <a:schemeClr val="bg1"/>
                </a:solidFill>
                <a:latin typeface="Montserrat"/>
                <a:ea typeface="+mj-ea"/>
              </a:rPr>
              <a:t>НА ПЕРЕКРЕСТКЕ ВРЕМЕН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8100" y="0"/>
            <a:ext cx="122682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BC054-71CF-8543-B2CC-4C24F5492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A147BB6-AC5B-4F87-BDDE-24A6D4364DBE}"/>
              </a:ext>
            </a:extLst>
          </p:cNvPr>
          <p:cNvSpPr/>
          <p:nvPr/>
        </p:nvSpPr>
        <p:spPr>
          <a:xfrm>
            <a:off x="10980526" y="5512875"/>
            <a:ext cx="1600200" cy="1600200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F0EC11-266C-4C01-9E0E-19DBEA999CC5}"/>
              </a:ext>
            </a:extLst>
          </p:cNvPr>
          <p:cNvSpPr/>
          <p:nvPr/>
        </p:nvSpPr>
        <p:spPr>
          <a:xfrm>
            <a:off x="10715693" y="5229293"/>
            <a:ext cx="2129866" cy="2129866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5E6E50-B3F7-4425-926F-D506C2D7D4C6}"/>
              </a:ext>
            </a:extLst>
          </p:cNvPr>
          <p:cNvSpPr/>
          <p:nvPr/>
        </p:nvSpPr>
        <p:spPr>
          <a:xfrm>
            <a:off x="10363200" y="4876800"/>
            <a:ext cx="2834852" cy="2834852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Диаграмма 34">
            <a:extLst>
              <a:ext uri="{FF2B5EF4-FFF2-40B4-BE49-F238E27FC236}">
                <a16:creationId xmlns:a16="http://schemas.microsoft.com/office/drawing/2014/main" id="{E5321D31-274F-4DAC-B3A8-0C4A98597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14458"/>
              </p:ext>
            </p:extLst>
          </p:nvPr>
        </p:nvGraphicFramePr>
        <p:xfrm>
          <a:off x="-178659" y="2228301"/>
          <a:ext cx="5718358" cy="337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Google Shape;1360;p8">
            <a:extLst>
              <a:ext uri="{FF2B5EF4-FFF2-40B4-BE49-F238E27FC236}">
                <a16:creationId xmlns:a16="http://schemas.microsoft.com/office/drawing/2014/main" id="{CD9313F1-3823-48C5-9B42-3DE76A470DD1}"/>
              </a:ext>
            </a:extLst>
          </p:cNvPr>
          <p:cNvSpPr txBox="1"/>
          <p:nvPr/>
        </p:nvSpPr>
        <p:spPr>
          <a:xfrm>
            <a:off x="277745" y="1968014"/>
            <a:ext cx="50661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Tahoma"/>
                <a:cs typeface="Rubik" pitchFamily="2" charset="-79"/>
                <a:sym typeface="Tahoma"/>
              </a:rPr>
              <a:t>Объем </a:t>
            </a:r>
            <a:r>
              <a:rPr lang="en-US" sz="2000" dirty="0">
                <a:solidFill>
                  <a:schemeClr val="bg1"/>
                </a:solidFill>
                <a:latin typeface="Rubik" pitchFamily="2" charset="-79"/>
                <a:ea typeface="Tahoma"/>
                <a:cs typeface="Rubik" pitchFamily="2" charset="-79"/>
                <a:sym typeface="Tahoma"/>
              </a:rPr>
              <a:t>E-commerce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ubik" pitchFamily="2" charset="-79"/>
                <a:ea typeface="Tahoma"/>
                <a:cs typeface="Rubik" pitchFamily="2" charset="-79"/>
                <a:sym typeface="Tahoma"/>
              </a:rPr>
              <a:t> от всего ритейла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CB70EC-E159-4125-B4D7-7790B926EBEA}"/>
              </a:ext>
            </a:extLst>
          </p:cNvPr>
          <p:cNvSpPr txBox="1"/>
          <p:nvPr/>
        </p:nvSpPr>
        <p:spPr>
          <a:xfrm>
            <a:off x="8250018" y="3325461"/>
            <a:ext cx="2985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2C8E"/>
                </a:solidFill>
                <a:latin typeface="Montserrat" panose="00000500000000000000" pitchFamily="2" charset="-52"/>
              </a:rPr>
              <a:t>48%</a:t>
            </a:r>
          </a:p>
          <a:p>
            <a:r>
              <a:rPr lang="en-US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E-com </a:t>
            </a:r>
            <a:r>
              <a:rPr lang="ru-RU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рынка</a:t>
            </a:r>
            <a:r>
              <a:rPr lang="en-US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маркетплейсы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FB994F-AE90-4FEA-8A51-BF6E247A2505}"/>
              </a:ext>
            </a:extLst>
          </p:cNvPr>
          <p:cNvSpPr txBox="1"/>
          <p:nvPr/>
        </p:nvSpPr>
        <p:spPr>
          <a:xfrm>
            <a:off x="5567037" y="1903136"/>
            <a:ext cx="3437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82C8E"/>
                </a:solidFill>
                <a:latin typeface="Montserrat" panose="00000500000000000000" pitchFamily="2" charset="-52"/>
              </a:rPr>
              <a:t>37</a:t>
            </a:r>
            <a:r>
              <a:rPr lang="en-US" sz="4000" b="1" dirty="0">
                <a:solidFill>
                  <a:srgbClr val="E82C8E"/>
                </a:solidFill>
                <a:latin typeface="Montserrat" panose="00000500000000000000" pitchFamily="2" charset="-52"/>
              </a:rPr>
              <a:t>%</a:t>
            </a:r>
          </a:p>
          <a:p>
            <a:r>
              <a:rPr lang="ru-RU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Посещают </a:t>
            </a:r>
          </a:p>
          <a:p>
            <a:r>
              <a:rPr lang="en-US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e-com</a:t>
            </a:r>
            <a:r>
              <a:rPr lang="ru-RU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площадки ежедневно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CB36E4-1D73-4821-89B0-B9A0E57528DC}"/>
              </a:ext>
            </a:extLst>
          </p:cNvPr>
          <p:cNvSpPr txBox="1"/>
          <p:nvPr/>
        </p:nvSpPr>
        <p:spPr>
          <a:xfrm>
            <a:off x="5559263" y="4583386"/>
            <a:ext cx="4286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82C8E"/>
                </a:solidFill>
                <a:latin typeface="Montserrat" panose="00000500000000000000" pitchFamily="2" charset="-52"/>
              </a:rPr>
              <a:t>+51</a:t>
            </a:r>
            <a:r>
              <a:rPr lang="en-US" sz="4000" b="1" dirty="0">
                <a:solidFill>
                  <a:srgbClr val="E82C8E"/>
                </a:solidFill>
                <a:latin typeface="Montserrat" panose="00000500000000000000" pitchFamily="2" charset="-52"/>
              </a:rPr>
              <a:t>%</a:t>
            </a:r>
          </a:p>
          <a:p>
            <a:r>
              <a:rPr lang="ru-RU" sz="24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рост количества селлеров на маркетплейсах за год</a:t>
            </a:r>
          </a:p>
        </p:txBody>
      </p:sp>
      <p:sp>
        <p:nvSpPr>
          <p:cNvPr id="46" name="Google Shape;1360;p8">
            <a:extLst>
              <a:ext uri="{FF2B5EF4-FFF2-40B4-BE49-F238E27FC236}">
                <a16:creationId xmlns:a16="http://schemas.microsoft.com/office/drawing/2014/main" id="{D452D008-7864-4A15-8EFA-530CD25EE7F2}"/>
              </a:ext>
            </a:extLst>
          </p:cNvPr>
          <p:cNvSpPr txBox="1"/>
          <p:nvPr/>
        </p:nvSpPr>
        <p:spPr>
          <a:xfrm>
            <a:off x="224173" y="188994"/>
            <a:ext cx="861502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latin typeface="Montserrat"/>
                <a:ea typeface="+mj-ea"/>
                <a:sym typeface="Tahoma"/>
              </a:rPr>
              <a:t>МАССОВОЕ ПЕРЕСЕЛЕНИЕ В </a:t>
            </a:r>
            <a:r>
              <a:rPr lang="en-US" sz="4400" b="1" dirty="0">
                <a:solidFill>
                  <a:schemeClr val="bg1"/>
                </a:solidFill>
                <a:latin typeface="Montserrat"/>
                <a:ea typeface="+mj-ea"/>
                <a:sym typeface="Tahoma"/>
              </a:rPr>
              <a:t>E-COMMERCE </a:t>
            </a:r>
            <a:endParaRPr lang="ru-RU" sz="4400" b="1" dirty="0">
              <a:solidFill>
                <a:schemeClr val="bg1"/>
              </a:solidFill>
              <a:latin typeface="Montserrat"/>
              <a:ea typeface="+mj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8298D3-2413-40FD-8B58-30B4B8E7E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72" y="240596"/>
            <a:ext cx="2003596" cy="20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BC054-71CF-8543-B2CC-4C24F5492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0936911F-0BC5-4C20-98CE-3A8620F6C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9600" y="2490639"/>
            <a:ext cx="5562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ru-RU" sz="7200" kern="1200" dirty="0">
                <a:latin typeface="Montserrat" panose="00000500000000000000" pitchFamily="2" charset="-52"/>
                <a:ea typeface="+mn-ea"/>
                <a:cs typeface="+mn-cs"/>
              </a:rPr>
              <a:t>МЕДИА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9575511-73F1-4633-8772-8828FDE63C4B}"/>
              </a:ext>
            </a:extLst>
          </p:cNvPr>
          <p:cNvSpPr txBox="1">
            <a:spLocks/>
          </p:cNvSpPr>
          <p:nvPr/>
        </p:nvSpPr>
        <p:spPr>
          <a:xfrm>
            <a:off x="4419600" y="714078"/>
            <a:ext cx="5562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E82C8E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7200" dirty="0">
                <a:latin typeface="Montserrat" panose="00000500000000000000" pitchFamily="2" charset="-52"/>
                <a:ea typeface="+mn-ea"/>
                <a:cs typeface="+mn-cs"/>
              </a:rPr>
              <a:t>ЛЮДИ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755FB54-2AD3-4B97-84E8-17CE89F8446D}"/>
              </a:ext>
            </a:extLst>
          </p:cNvPr>
          <p:cNvSpPr txBox="1">
            <a:spLocks/>
          </p:cNvSpPr>
          <p:nvPr/>
        </p:nvSpPr>
        <p:spPr>
          <a:xfrm>
            <a:off x="4419600" y="4267200"/>
            <a:ext cx="7620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E82C8E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7200" dirty="0">
                <a:latin typeface="Montserrat" panose="00000500000000000000" pitchFamily="2" charset="-52"/>
                <a:ea typeface="+mn-ea"/>
                <a:cs typeface="+mn-cs"/>
              </a:rPr>
              <a:t>ТЕХНОЛОГИИ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99D238-A55D-4F21-A13E-A82E16B666D7}"/>
              </a:ext>
            </a:extLst>
          </p:cNvPr>
          <p:cNvSpPr/>
          <p:nvPr/>
        </p:nvSpPr>
        <p:spPr>
          <a:xfrm>
            <a:off x="1676400" y="814239"/>
            <a:ext cx="2438400" cy="8382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0496C1-3B73-4F98-9139-2D76A92D1626}"/>
              </a:ext>
            </a:extLst>
          </p:cNvPr>
          <p:cNvSpPr/>
          <p:nvPr/>
        </p:nvSpPr>
        <p:spPr>
          <a:xfrm>
            <a:off x="3336235" y="890439"/>
            <a:ext cx="685800" cy="685800"/>
          </a:xfrm>
          <a:prstGeom prst="ellipse">
            <a:avLst/>
          </a:prstGeom>
          <a:solidFill>
            <a:srgbClr val="F29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D4A3FB-4A91-46BB-81FF-98A3749388F6}"/>
              </a:ext>
            </a:extLst>
          </p:cNvPr>
          <p:cNvSpPr/>
          <p:nvPr/>
        </p:nvSpPr>
        <p:spPr>
          <a:xfrm>
            <a:off x="1676400" y="2681139"/>
            <a:ext cx="2438400" cy="8382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8D2583-516F-40A2-8BF9-E0440011A6BC}"/>
              </a:ext>
            </a:extLst>
          </p:cNvPr>
          <p:cNvSpPr/>
          <p:nvPr/>
        </p:nvSpPr>
        <p:spPr>
          <a:xfrm>
            <a:off x="3336235" y="2757339"/>
            <a:ext cx="685800" cy="685800"/>
          </a:xfrm>
          <a:prstGeom prst="ellipse">
            <a:avLst/>
          </a:prstGeom>
          <a:solidFill>
            <a:srgbClr val="F29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84E8E0-E629-4A06-A575-004EB73A33F7}"/>
              </a:ext>
            </a:extLst>
          </p:cNvPr>
          <p:cNvSpPr/>
          <p:nvPr/>
        </p:nvSpPr>
        <p:spPr>
          <a:xfrm>
            <a:off x="1676400" y="4357539"/>
            <a:ext cx="2438400" cy="8382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CF053B-B764-49B5-8758-4E4D655B392F}"/>
              </a:ext>
            </a:extLst>
          </p:cNvPr>
          <p:cNvSpPr/>
          <p:nvPr/>
        </p:nvSpPr>
        <p:spPr>
          <a:xfrm>
            <a:off x="3336235" y="4433739"/>
            <a:ext cx="685800" cy="685800"/>
          </a:xfrm>
          <a:prstGeom prst="ellipse">
            <a:avLst/>
          </a:prstGeom>
          <a:solidFill>
            <a:srgbClr val="F29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3A678-4583-4CD0-A175-96EE13B4F251}"/>
              </a:ext>
            </a:extLst>
          </p:cNvPr>
          <p:cNvSpPr txBox="1"/>
          <p:nvPr/>
        </p:nvSpPr>
        <p:spPr>
          <a:xfrm>
            <a:off x="3417929" y="104867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ON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E97F09-86E5-4A27-BBF4-607C9404B290}"/>
              </a:ext>
            </a:extLst>
          </p:cNvPr>
          <p:cNvSpPr txBox="1"/>
          <p:nvPr/>
        </p:nvSpPr>
        <p:spPr>
          <a:xfrm>
            <a:off x="3417929" y="291557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ON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EA8A8-DAE1-4AEB-9535-F8B86DAC057A}"/>
              </a:ext>
            </a:extLst>
          </p:cNvPr>
          <p:cNvSpPr txBox="1"/>
          <p:nvPr/>
        </p:nvSpPr>
        <p:spPr>
          <a:xfrm>
            <a:off x="3417929" y="459197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ON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53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2191999" cy="69342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D4EDF6-7DDE-42A6-8EB3-55458D7D5D1C}"/>
              </a:ext>
            </a:extLst>
          </p:cNvPr>
          <p:cNvSpPr/>
          <p:nvPr/>
        </p:nvSpPr>
        <p:spPr>
          <a:xfrm>
            <a:off x="4757587" y="2303158"/>
            <a:ext cx="1753397" cy="1753397"/>
          </a:xfrm>
          <a:prstGeom prst="ellipse">
            <a:avLst/>
          </a:prstGeom>
          <a:solidFill>
            <a:srgbClr val="F29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B78865-500A-4A5D-A692-E931DF20FA2C}"/>
              </a:ext>
            </a:extLst>
          </p:cNvPr>
          <p:cNvSpPr/>
          <p:nvPr/>
        </p:nvSpPr>
        <p:spPr>
          <a:xfrm>
            <a:off x="8116697" y="2303158"/>
            <a:ext cx="1753397" cy="1753397"/>
          </a:xfrm>
          <a:prstGeom prst="ellipse">
            <a:avLst/>
          </a:prstGeom>
          <a:solidFill>
            <a:srgbClr val="F29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CAE581-0A53-447C-9840-E3260E2B6EC3}"/>
              </a:ext>
            </a:extLst>
          </p:cNvPr>
          <p:cNvSpPr/>
          <p:nvPr/>
        </p:nvSpPr>
        <p:spPr>
          <a:xfrm>
            <a:off x="1370803" y="2303158"/>
            <a:ext cx="1753397" cy="1753397"/>
          </a:xfrm>
          <a:prstGeom prst="ellipse">
            <a:avLst/>
          </a:prstGeom>
          <a:solidFill>
            <a:srgbClr val="F29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05242"/>
            <a:ext cx="677319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800" dirty="0">
                <a:solidFill>
                  <a:srgbClr val="FFFFFF"/>
                </a:solidFill>
              </a:rPr>
              <a:t>Мы пережили много потрясений…</a:t>
            </a:r>
            <a:endParaRPr sz="480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657AB-BF28-B047-A0D1-6203ADDEC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B6D85-807C-44E3-910B-CD9240BBFB86}"/>
              </a:ext>
            </a:extLst>
          </p:cNvPr>
          <p:cNvSpPr txBox="1"/>
          <p:nvPr/>
        </p:nvSpPr>
        <p:spPr>
          <a:xfrm>
            <a:off x="1143000" y="4169658"/>
            <a:ext cx="21547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FFFF"/>
                </a:solidFill>
                <a:latin typeface="Montserrat"/>
                <a:ea typeface="+mj-ea"/>
              </a:rPr>
              <a:t>Covid-19</a:t>
            </a:r>
            <a:endParaRPr lang="ru-RU" sz="3500" b="1" dirty="0">
              <a:solidFill>
                <a:srgbClr val="FFFFFF"/>
              </a:solidFill>
              <a:latin typeface="Montserrat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43C35-6A86-42EA-A957-BD732DE745CC}"/>
              </a:ext>
            </a:extLst>
          </p:cNvPr>
          <p:cNvSpPr txBox="1"/>
          <p:nvPr/>
        </p:nvSpPr>
        <p:spPr>
          <a:xfrm>
            <a:off x="5089265" y="4169658"/>
            <a:ext cx="12234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>
                <a:solidFill>
                  <a:srgbClr val="FFFFFF"/>
                </a:solidFill>
                <a:latin typeface="Montserrat"/>
                <a:ea typeface="+mj-ea"/>
              </a:rPr>
              <a:t>СВО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19CC7-62A8-4B83-8E99-D253D02E17CC}"/>
              </a:ext>
            </a:extLst>
          </p:cNvPr>
          <p:cNvSpPr txBox="1"/>
          <p:nvPr/>
        </p:nvSpPr>
        <p:spPr>
          <a:xfrm>
            <a:off x="7944096" y="4169658"/>
            <a:ext cx="23342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>
                <a:solidFill>
                  <a:srgbClr val="FFFFFF"/>
                </a:solidFill>
                <a:latin typeface="Montserrat"/>
                <a:ea typeface="+mj-ea"/>
              </a:rPr>
              <a:t>Санкции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0780A3-DF6E-4507-BC96-769BCCBC5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58" y="2654154"/>
            <a:ext cx="1090042" cy="1090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AD00F9-0FD4-4447-8091-B44A7F6C2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65" y="2654154"/>
            <a:ext cx="1090042" cy="1090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740CCE-BCA0-4D2E-BF95-2EDD6ECEAF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75" y="2654154"/>
            <a:ext cx="1090042" cy="10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2003367"/>
            <a:ext cx="69342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...</a:t>
            </a:r>
            <a:r>
              <a:rPr lang="ru-RU" dirty="0">
                <a:solidFill>
                  <a:srgbClr val="FFFFFF"/>
                </a:solidFill>
              </a:rPr>
              <a:t>а Земля продолжает крутиться вокруг своей оси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ABC37D-3671-9042-B323-C2CD9F03C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62FBAF-6936-45FE-B2CE-997D4E34AD4F}"/>
              </a:ext>
            </a:extLst>
          </p:cNvPr>
          <p:cNvSpPr/>
          <p:nvPr/>
        </p:nvSpPr>
        <p:spPr>
          <a:xfrm>
            <a:off x="914400" y="3429000"/>
            <a:ext cx="7723386" cy="142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ea typeface="Arial" panose="020B0604020202020204" pitchFamily="34" charset="0"/>
                <a:cs typeface="Rubik" pitchFamily="2" charset="-79"/>
              </a:rPr>
              <a:t>Бренды нужно строить...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ea typeface="Arial" panose="020B0604020202020204" pitchFamily="34" charset="0"/>
                <a:cs typeface="Rubik" pitchFamily="2" charset="-79"/>
              </a:rPr>
              <a:t>Потребителей привлекать…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ea typeface="Arial" panose="020B0604020202020204" pitchFamily="34" charset="0"/>
                <a:cs typeface="Rubik" pitchFamily="2" charset="-79"/>
              </a:rPr>
              <a:t>А медиа каналов по-прежнему пять…</a:t>
            </a:r>
          </a:p>
        </p:txBody>
      </p:sp>
    </p:spTree>
    <p:extLst>
      <p:ext uri="{BB962C8B-B14F-4D97-AF65-F5344CB8AC3E}">
        <p14:creationId xmlns:p14="http://schemas.microsoft.com/office/powerpoint/2010/main" val="288374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ABC37D-3671-9042-B323-C2CD9F03C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32FCF6-1ECB-4DDF-8403-F14D923058AF}"/>
              </a:ext>
            </a:extLst>
          </p:cNvPr>
          <p:cNvSpPr/>
          <p:nvPr/>
        </p:nvSpPr>
        <p:spPr>
          <a:xfrm>
            <a:off x="609600" y="1807541"/>
            <a:ext cx="10612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F29A04"/>
                </a:solidFill>
                <a:latin typeface="Montserrat"/>
                <a:ea typeface="+mj-ea"/>
              </a:rPr>
              <a:t>Но дьявол</a:t>
            </a:r>
            <a:r>
              <a:rPr lang="en-US" sz="6000" b="1" dirty="0">
                <a:solidFill>
                  <a:srgbClr val="F29A04"/>
                </a:solidFill>
                <a:latin typeface="Montserrat"/>
                <a:ea typeface="+mj-ea"/>
              </a:rPr>
              <a:t> (</a:t>
            </a:r>
            <a:r>
              <a:rPr lang="ru-RU" sz="6000" b="1" dirty="0">
                <a:solidFill>
                  <a:srgbClr val="F29A04"/>
                </a:solidFill>
                <a:latin typeface="Montserrat"/>
                <a:ea typeface="+mj-ea"/>
              </a:rPr>
              <a:t>как обычно </a:t>
            </a:r>
            <a:r>
              <a:rPr lang="ru-RU" sz="6000" b="1" dirty="0">
                <a:solidFill>
                  <a:srgbClr val="F29A04"/>
                </a:solidFill>
                <a:latin typeface="Montserrat"/>
                <a:ea typeface="+mj-ea"/>
                <a:sym typeface="Wingdings" panose="05000000000000000000" pitchFamily="2" charset="2"/>
              </a:rPr>
              <a:t></a:t>
            </a:r>
            <a:r>
              <a:rPr lang="ru-RU" sz="6000" b="1" dirty="0">
                <a:solidFill>
                  <a:srgbClr val="F29A04"/>
                </a:solidFill>
                <a:latin typeface="Montserrat"/>
                <a:ea typeface="+mj-ea"/>
              </a:rPr>
              <a:t>)</a:t>
            </a:r>
            <a:r>
              <a:rPr lang="en-US" sz="6000" b="1" dirty="0">
                <a:solidFill>
                  <a:srgbClr val="F29A04"/>
                </a:solidFill>
                <a:latin typeface="Montserrat"/>
                <a:ea typeface="+mj-ea"/>
              </a:rPr>
              <a:t> </a:t>
            </a:r>
            <a:r>
              <a:rPr lang="ru-RU" sz="6000" b="1" dirty="0">
                <a:solidFill>
                  <a:srgbClr val="F29A04"/>
                </a:solidFill>
                <a:latin typeface="Montserrat"/>
                <a:ea typeface="+mj-ea"/>
              </a:rPr>
              <a:t>кроется в деталях!</a:t>
            </a:r>
          </a:p>
        </p:txBody>
      </p:sp>
    </p:spTree>
    <p:extLst>
      <p:ext uri="{BB962C8B-B14F-4D97-AF65-F5344CB8AC3E}">
        <p14:creationId xmlns:p14="http://schemas.microsoft.com/office/powerpoint/2010/main" val="119450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12268200" cy="7633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2706872"/>
            <a:ext cx="5562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0" dirty="0">
                <a:solidFill>
                  <a:schemeClr val="bg1"/>
                </a:solidFill>
              </a:rPr>
              <a:t>ЛЮДИ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BC054-71CF-8543-B2CC-4C24F5492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7B30E-9DD0-4E1D-80C0-58C926DBF6DD}"/>
              </a:ext>
            </a:extLst>
          </p:cNvPr>
          <p:cNvSpPr txBox="1"/>
          <p:nvPr/>
        </p:nvSpPr>
        <p:spPr>
          <a:xfrm>
            <a:off x="235105" y="2732782"/>
            <a:ext cx="3842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Менеджеры с западным опытом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0BDEA-1D94-4989-8174-6D5928E2B1DB}"/>
              </a:ext>
            </a:extLst>
          </p:cNvPr>
          <p:cNvSpPr txBox="1"/>
          <p:nvPr/>
        </p:nvSpPr>
        <p:spPr>
          <a:xfrm>
            <a:off x="9171692" y="2732782"/>
            <a:ext cx="2944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Российский бизнес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6D3B00-D60D-4D73-8DAC-2F74C91F7BE3}"/>
              </a:ext>
            </a:extLst>
          </p:cNvPr>
          <p:cNvSpPr/>
          <p:nvPr/>
        </p:nvSpPr>
        <p:spPr>
          <a:xfrm>
            <a:off x="-458527" y="-381462"/>
            <a:ext cx="1600200" cy="1600200"/>
          </a:xfrm>
          <a:prstGeom prst="ellipse">
            <a:avLst/>
          </a:prstGeom>
          <a:noFill/>
          <a:ln w="76200">
            <a:solidFill>
              <a:srgbClr val="E82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DC89FB-2ADB-4E74-8EFB-C5F7B64143B0}"/>
              </a:ext>
            </a:extLst>
          </p:cNvPr>
          <p:cNvSpPr/>
          <p:nvPr/>
        </p:nvSpPr>
        <p:spPr>
          <a:xfrm>
            <a:off x="-723360" y="-665044"/>
            <a:ext cx="2129866" cy="2129866"/>
          </a:xfrm>
          <a:prstGeom prst="ellipse">
            <a:avLst/>
          </a:prstGeom>
          <a:noFill/>
          <a:ln w="76200">
            <a:solidFill>
              <a:srgbClr val="E82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8B56B8-8F3F-422C-A654-A4F8424748A6}"/>
              </a:ext>
            </a:extLst>
          </p:cNvPr>
          <p:cNvSpPr/>
          <p:nvPr/>
        </p:nvSpPr>
        <p:spPr>
          <a:xfrm>
            <a:off x="-1075853" y="-1017537"/>
            <a:ext cx="2834852" cy="2834852"/>
          </a:xfrm>
          <a:prstGeom prst="ellipse">
            <a:avLst/>
          </a:prstGeom>
          <a:noFill/>
          <a:ln w="76200">
            <a:solidFill>
              <a:srgbClr val="E82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897967D-D740-4363-9F4F-F1C18DC5A4FF}"/>
              </a:ext>
            </a:extLst>
          </p:cNvPr>
          <p:cNvSpPr/>
          <p:nvPr/>
        </p:nvSpPr>
        <p:spPr>
          <a:xfrm>
            <a:off x="10978516" y="5638320"/>
            <a:ext cx="1600200" cy="1600200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EAD1394-B95C-4906-9837-C8944F4CF72A}"/>
              </a:ext>
            </a:extLst>
          </p:cNvPr>
          <p:cNvSpPr/>
          <p:nvPr/>
        </p:nvSpPr>
        <p:spPr>
          <a:xfrm>
            <a:off x="10713683" y="5354738"/>
            <a:ext cx="2129866" cy="2129866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E47CEF2-B220-4C8B-BADF-AA34E6938848}"/>
              </a:ext>
            </a:extLst>
          </p:cNvPr>
          <p:cNvSpPr/>
          <p:nvPr/>
        </p:nvSpPr>
        <p:spPr>
          <a:xfrm>
            <a:off x="10361190" y="5002245"/>
            <a:ext cx="2834852" cy="2834852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7595E9F-2628-427D-968C-654C5FBAE4F4}"/>
              </a:ext>
            </a:extLst>
          </p:cNvPr>
          <p:cNvSpPr/>
          <p:nvPr/>
        </p:nvSpPr>
        <p:spPr>
          <a:xfrm>
            <a:off x="3526726" y="369570"/>
            <a:ext cx="6118859" cy="6118859"/>
          </a:xfrm>
          <a:prstGeom prst="arc">
            <a:avLst>
              <a:gd name="adj1" fmla="val 11683306"/>
              <a:gd name="adj2" fmla="val 20760899"/>
            </a:avLst>
          </a:prstGeom>
          <a:noFill/>
          <a:ln>
            <a:solidFill>
              <a:srgbClr val="F29A0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EB1376-DC60-49E6-ABD1-3559DA40B8F6}"/>
              </a:ext>
            </a:extLst>
          </p:cNvPr>
          <p:cNvSpPr/>
          <p:nvPr/>
        </p:nvSpPr>
        <p:spPr>
          <a:xfrm>
            <a:off x="9451052" y="2514600"/>
            <a:ext cx="177599" cy="177599"/>
          </a:xfrm>
          <a:prstGeom prst="ellipse">
            <a:avLst/>
          </a:prstGeom>
          <a:solidFill>
            <a:srgbClr val="150839"/>
          </a:solidFill>
          <a:ln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033EF8-4D23-4A68-8C13-D57CE08068D5}"/>
              </a:ext>
            </a:extLst>
          </p:cNvPr>
          <p:cNvSpPr/>
          <p:nvPr/>
        </p:nvSpPr>
        <p:spPr>
          <a:xfrm>
            <a:off x="5659757" y="304800"/>
            <a:ext cx="2011682" cy="470400"/>
          </a:xfrm>
          <a:prstGeom prst="rect">
            <a:avLst/>
          </a:prstGeom>
          <a:solidFill>
            <a:srgbClr val="130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89C9F5-22E4-4060-9C11-AD7503C5F5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49" y="-14035"/>
            <a:ext cx="1816099" cy="1816099"/>
          </a:xfrm>
          <a:prstGeom prst="rect">
            <a:avLst/>
          </a:pr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34627280-5367-4724-AF5D-6A8152924B9D}"/>
              </a:ext>
            </a:extLst>
          </p:cNvPr>
          <p:cNvSpPr/>
          <p:nvPr/>
        </p:nvSpPr>
        <p:spPr>
          <a:xfrm>
            <a:off x="3542499" y="369570"/>
            <a:ext cx="6118859" cy="6118859"/>
          </a:xfrm>
          <a:prstGeom prst="arc">
            <a:avLst>
              <a:gd name="adj1" fmla="val 399459"/>
              <a:gd name="adj2" fmla="val 10335234"/>
            </a:avLst>
          </a:prstGeom>
          <a:noFill/>
          <a:ln>
            <a:solidFill>
              <a:srgbClr val="F29A0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7B3FD7-2662-473C-B18F-9029BFF396BA}"/>
              </a:ext>
            </a:extLst>
          </p:cNvPr>
          <p:cNvSpPr/>
          <p:nvPr/>
        </p:nvSpPr>
        <p:spPr>
          <a:xfrm>
            <a:off x="3483108" y="3699935"/>
            <a:ext cx="177599" cy="177599"/>
          </a:xfrm>
          <a:prstGeom prst="ellipse">
            <a:avLst/>
          </a:prstGeom>
          <a:solidFill>
            <a:srgbClr val="0E0524"/>
          </a:solidFill>
          <a:ln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B1FF2-2F30-4C41-A678-4022152BEBD2}"/>
              </a:ext>
            </a:extLst>
          </p:cNvPr>
          <p:cNvSpPr/>
          <p:nvPr/>
        </p:nvSpPr>
        <p:spPr>
          <a:xfrm>
            <a:off x="5880805" y="6119633"/>
            <a:ext cx="1374005" cy="470400"/>
          </a:xfrm>
          <a:prstGeom prst="rect">
            <a:avLst/>
          </a:prstGeom>
          <a:solidFill>
            <a:srgbClr val="130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0BDEA-1D94-4989-8174-6D5928E2B1DB}"/>
              </a:ext>
            </a:extLst>
          </p:cNvPr>
          <p:cNvSpPr txBox="1"/>
          <p:nvPr/>
        </p:nvSpPr>
        <p:spPr>
          <a:xfrm>
            <a:off x="5659757" y="5352546"/>
            <a:ext cx="2944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Команды</a:t>
            </a:r>
          </a:p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(в стрессе/</a:t>
            </a:r>
          </a:p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на драйве)</a:t>
            </a:r>
          </a:p>
        </p:txBody>
      </p:sp>
    </p:spTree>
    <p:extLst>
      <p:ext uri="{BB962C8B-B14F-4D97-AF65-F5344CB8AC3E}">
        <p14:creationId xmlns:p14="http://schemas.microsoft.com/office/powerpoint/2010/main" val="138092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8100" y="0"/>
            <a:ext cx="122682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75" y="2892136"/>
            <a:ext cx="4171950" cy="1127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80000"/>
              </a:lnSpc>
              <a:spcBef>
                <a:spcPts val="100"/>
              </a:spcBef>
            </a:pPr>
            <a:r>
              <a:rPr lang="ru-RU" sz="5000" dirty="0">
                <a:solidFill>
                  <a:schemeClr val="bg1"/>
                </a:solidFill>
              </a:rPr>
              <a:t>МЕДИА</a:t>
            </a:r>
            <a:br>
              <a:rPr lang="ru-RU" sz="6600" dirty="0">
                <a:solidFill>
                  <a:schemeClr val="bg1"/>
                </a:solidFill>
              </a:rPr>
            </a:br>
            <a:r>
              <a:rPr lang="ru-RU" sz="4000" b="0" kern="1200" dirty="0">
                <a:latin typeface="Rubik" pitchFamily="2" charset="-79"/>
                <a:cs typeface="Rubik" pitchFamily="2" charset="-79"/>
              </a:rPr>
              <a:t>ПОТРЕБЛЕНИЕ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BC054-71CF-8543-B2CC-4C24F5492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9E8163-E451-46AC-ABA7-1B94201AC980}"/>
              </a:ext>
            </a:extLst>
          </p:cNvPr>
          <p:cNvSpPr/>
          <p:nvPr/>
        </p:nvSpPr>
        <p:spPr>
          <a:xfrm>
            <a:off x="416362" y="112917"/>
            <a:ext cx="49107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В</a:t>
            </a:r>
            <a:r>
              <a:rPr lang="ru-RU" sz="48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 </a:t>
            </a:r>
            <a:r>
              <a:rPr lang="ru-RU" sz="5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1.5-2</a:t>
            </a:r>
            <a:r>
              <a:rPr lang="ru-RU" sz="48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 </a:t>
            </a:r>
            <a:r>
              <a:rPr lang="ru-RU" sz="2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раза</a:t>
            </a:r>
            <a:endParaRPr lang="ru-RU" sz="4800" b="1" dirty="0">
              <a:solidFill>
                <a:srgbClr val="E82C8E"/>
              </a:solidFill>
              <a:latin typeface="Montserrat" panose="00000500000000000000" pitchFamily="2" charset="-52"/>
              <a:cs typeface="Rubik" pitchFamily="2" charset="-79"/>
            </a:endParaRPr>
          </a:p>
          <a:p>
            <a:pPr lvl="0"/>
            <a:r>
              <a:rPr lang="ru-RU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сократилось количество фильмов и сериалов западных мейджоров в ведущих российских онлайн-кинотеатрах за год</a:t>
            </a:r>
            <a:endParaRPr lang="ru-RU" sz="2000" b="1" dirty="0">
              <a:solidFill>
                <a:srgbClr val="F29A04"/>
              </a:solidFill>
              <a:latin typeface="Montserrat" panose="00000500000000000000" pitchFamily="2" charset="-52"/>
              <a:cs typeface="Rubik" pitchFamily="2" charset="-79"/>
            </a:endParaRP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3E2CB4F3-EA3E-4590-9B41-7158EC9CE4DF}"/>
              </a:ext>
            </a:extLst>
          </p:cNvPr>
          <p:cNvSpPr txBox="1">
            <a:spLocks/>
          </p:cNvSpPr>
          <p:nvPr/>
        </p:nvSpPr>
        <p:spPr>
          <a:xfrm>
            <a:off x="6458924" y="1201433"/>
            <a:ext cx="4171950" cy="1005935"/>
          </a:xfrm>
          <a:prstGeom prst="rect">
            <a:avLst/>
          </a:prstGeom>
        </p:spPr>
        <p:txBody>
          <a:bodyPr/>
          <a:lstStyle>
            <a:lvl1pPr marL="0" indent="0" algn="l" defTabSz="914103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133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39922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78211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1549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33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59688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99610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439532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679454" indent="-239922" algn="l" defTabSz="91410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0" dirty="0">
              <a:solidFill>
                <a:srgbClr val="E82C8E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EF61D6-A2E8-4423-9557-F27FF3A5FC08}"/>
              </a:ext>
            </a:extLst>
          </p:cNvPr>
          <p:cNvSpPr txBox="1"/>
          <p:nvPr/>
        </p:nvSpPr>
        <p:spPr>
          <a:xfrm>
            <a:off x="7384782" y="189497"/>
            <a:ext cx="36642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-13%</a:t>
            </a:r>
            <a:endParaRPr lang="ru-RU" sz="5400" b="1" dirty="0">
              <a:solidFill>
                <a:srgbClr val="E82C8E"/>
              </a:solidFill>
              <a:latin typeface="Montserrat" panose="00000500000000000000" pitchFamily="2" charset="-52"/>
              <a:cs typeface="Rubik" pitchFamily="2" charset="-79"/>
            </a:endParaRPr>
          </a:p>
          <a:p>
            <a:pPr lvl="0"/>
            <a:r>
              <a:rPr lang="ru-RU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среднее время просмотра (мин.)</a:t>
            </a:r>
            <a:r>
              <a:rPr lang="en-US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 ТОП ТВ контента «КИНОФИЛЬМЫ» </a:t>
            </a:r>
          </a:p>
          <a:p>
            <a:pPr lvl="0"/>
            <a:r>
              <a:rPr lang="ru-RU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в 2023 </a:t>
            </a:r>
            <a:r>
              <a:rPr lang="en-US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vs. 2021</a:t>
            </a:r>
            <a:endParaRPr lang="ru-RU" sz="2000" dirty="0">
              <a:solidFill>
                <a:prstClr val="white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0" name="TextBox 76">
            <a:extLst>
              <a:ext uri="{FF2B5EF4-FFF2-40B4-BE49-F238E27FC236}">
                <a16:creationId xmlns:a16="http://schemas.microsoft.com/office/drawing/2014/main" id="{B07E0059-55EC-417B-90C5-C6226B4E5FF3}"/>
              </a:ext>
            </a:extLst>
          </p:cNvPr>
          <p:cNvSpPr txBox="1"/>
          <p:nvPr/>
        </p:nvSpPr>
        <p:spPr>
          <a:xfrm>
            <a:off x="3601742" y="4412134"/>
            <a:ext cx="4570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ru-RU" altLang="zh-CN" sz="5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57%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Rubik" pitchFamily="2" charset="-79"/>
                <a:cs typeface="Rubik" pitchFamily="2" charset="-79"/>
              </a:rPr>
              <a:t>всех иноагентов производители контента (блогеры, ведущие, журналисты, музыканты)</a:t>
            </a:r>
            <a:endParaRPr lang="en-US" sz="2000" dirty="0">
              <a:solidFill>
                <a:prstClr val="white"/>
              </a:solidFill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072A0-0FE2-4F50-BED4-73030C9442F7}"/>
              </a:ext>
            </a:extLst>
          </p:cNvPr>
          <p:cNvCxnSpPr>
            <a:cxnSpLocks/>
          </p:cNvCxnSpPr>
          <p:nvPr/>
        </p:nvCxnSpPr>
        <p:spPr>
          <a:xfrm>
            <a:off x="5733077" y="189497"/>
            <a:ext cx="0" cy="2215990"/>
          </a:xfrm>
          <a:prstGeom prst="line">
            <a:avLst/>
          </a:prstGeom>
          <a:ln>
            <a:solidFill>
              <a:srgbClr val="F2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534805-24FC-42D5-96CB-113BE57A0D20}"/>
              </a:ext>
            </a:extLst>
          </p:cNvPr>
          <p:cNvCxnSpPr>
            <a:cxnSpLocks/>
          </p:cNvCxnSpPr>
          <p:nvPr/>
        </p:nvCxnSpPr>
        <p:spPr>
          <a:xfrm flipH="1">
            <a:off x="17775" y="4114246"/>
            <a:ext cx="4570725" cy="0"/>
          </a:xfrm>
          <a:prstGeom prst="line">
            <a:avLst/>
          </a:prstGeom>
          <a:ln>
            <a:solidFill>
              <a:srgbClr val="F2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27486DFF-81DF-4D51-BC16-3289E724633C}"/>
              </a:ext>
            </a:extLst>
          </p:cNvPr>
          <p:cNvSpPr/>
          <p:nvPr/>
        </p:nvSpPr>
        <p:spPr>
          <a:xfrm>
            <a:off x="4759037" y="2696360"/>
            <a:ext cx="885140" cy="1417886"/>
          </a:xfrm>
          <a:prstGeom prst="chevron">
            <a:avLst/>
          </a:prstGeom>
          <a:noFill/>
          <a:ln w="3175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433FA588-F890-4380-AF96-F5348150843F}"/>
              </a:ext>
            </a:extLst>
          </p:cNvPr>
          <p:cNvSpPr/>
          <p:nvPr/>
        </p:nvSpPr>
        <p:spPr>
          <a:xfrm>
            <a:off x="5444535" y="2696360"/>
            <a:ext cx="885140" cy="1417886"/>
          </a:xfrm>
          <a:prstGeom prst="chevron">
            <a:avLst/>
          </a:prstGeom>
          <a:noFill/>
          <a:ln w="3175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652D18CC-F955-4255-841F-AA9DF2BDF507}"/>
              </a:ext>
            </a:extLst>
          </p:cNvPr>
          <p:cNvSpPr/>
          <p:nvPr/>
        </p:nvSpPr>
        <p:spPr>
          <a:xfrm>
            <a:off x="6092279" y="2696360"/>
            <a:ext cx="885140" cy="1417886"/>
          </a:xfrm>
          <a:prstGeom prst="chevron">
            <a:avLst/>
          </a:prstGeom>
          <a:noFill/>
          <a:ln w="3175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C156E026-6CB7-48E3-998C-D823A33380A2}"/>
              </a:ext>
            </a:extLst>
          </p:cNvPr>
          <p:cNvSpPr txBox="1">
            <a:spLocks/>
          </p:cNvSpPr>
          <p:nvPr/>
        </p:nvSpPr>
        <p:spPr>
          <a:xfrm>
            <a:off x="7063180" y="2892136"/>
            <a:ext cx="5205020" cy="1127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E82C8E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lnSpc>
                <a:spcPct val="80000"/>
              </a:lnSpc>
              <a:spcBef>
                <a:spcPts val="100"/>
              </a:spcBef>
            </a:pPr>
            <a:r>
              <a:rPr lang="ru-RU" sz="5000" kern="0" dirty="0">
                <a:solidFill>
                  <a:schemeClr val="bg1"/>
                </a:solidFill>
              </a:rPr>
              <a:t>КОНТЕНТНЫЙ </a:t>
            </a:r>
            <a:r>
              <a:rPr lang="ru-RU" sz="4000" b="0" dirty="0">
                <a:latin typeface="Rubik" pitchFamily="2" charset="-79"/>
                <a:cs typeface="Rubik" pitchFamily="2" charset="-79"/>
              </a:rPr>
              <a:t>ДЕФИЦИТ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8E8DDE-DE1F-48EE-A68F-5A0302E44B99}"/>
              </a:ext>
            </a:extLst>
          </p:cNvPr>
          <p:cNvCxnSpPr>
            <a:cxnSpLocks/>
          </p:cNvCxnSpPr>
          <p:nvPr/>
        </p:nvCxnSpPr>
        <p:spPr>
          <a:xfrm flipH="1">
            <a:off x="0" y="2696360"/>
            <a:ext cx="4570725" cy="0"/>
          </a:xfrm>
          <a:prstGeom prst="line">
            <a:avLst/>
          </a:prstGeom>
          <a:ln>
            <a:solidFill>
              <a:srgbClr val="F2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DA759A-2174-4F04-AE9A-2CBC20FA51E7}"/>
              </a:ext>
            </a:extLst>
          </p:cNvPr>
          <p:cNvCxnSpPr>
            <a:cxnSpLocks/>
          </p:cNvCxnSpPr>
          <p:nvPr/>
        </p:nvCxnSpPr>
        <p:spPr>
          <a:xfrm flipH="1">
            <a:off x="6705602" y="4111592"/>
            <a:ext cx="5524498" cy="0"/>
          </a:xfrm>
          <a:prstGeom prst="line">
            <a:avLst/>
          </a:prstGeom>
          <a:ln>
            <a:solidFill>
              <a:srgbClr val="F2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551DFE-601B-4A4B-AFC2-5ECA52107368}"/>
              </a:ext>
            </a:extLst>
          </p:cNvPr>
          <p:cNvCxnSpPr>
            <a:cxnSpLocks/>
          </p:cNvCxnSpPr>
          <p:nvPr/>
        </p:nvCxnSpPr>
        <p:spPr>
          <a:xfrm flipH="1">
            <a:off x="6705602" y="2696360"/>
            <a:ext cx="5410199" cy="0"/>
          </a:xfrm>
          <a:prstGeom prst="line">
            <a:avLst/>
          </a:prstGeom>
          <a:ln>
            <a:solidFill>
              <a:srgbClr val="F2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74189E6-D671-4923-BED2-1783D01C07B9}"/>
              </a:ext>
            </a:extLst>
          </p:cNvPr>
          <p:cNvSpPr/>
          <p:nvPr/>
        </p:nvSpPr>
        <p:spPr>
          <a:xfrm>
            <a:off x="5435467" y="1043380"/>
            <a:ext cx="609600" cy="609600"/>
          </a:xfrm>
          <a:prstGeom prst="ellipse">
            <a:avLst/>
          </a:prstGeom>
          <a:solidFill>
            <a:srgbClr val="130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B522D5-1EF6-44EB-9265-D6D436767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92" y="927426"/>
            <a:ext cx="910920" cy="9109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B0490CD-A87D-40EC-92BC-3FC39669D971}"/>
              </a:ext>
            </a:extLst>
          </p:cNvPr>
          <p:cNvSpPr/>
          <p:nvPr/>
        </p:nvSpPr>
        <p:spPr>
          <a:xfrm>
            <a:off x="10978516" y="5638320"/>
            <a:ext cx="1600200" cy="1600200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016494-93DD-4970-818A-DC53D146D9B9}"/>
              </a:ext>
            </a:extLst>
          </p:cNvPr>
          <p:cNvSpPr/>
          <p:nvPr/>
        </p:nvSpPr>
        <p:spPr>
          <a:xfrm>
            <a:off x="10713683" y="5354738"/>
            <a:ext cx="2129866" cy="2129866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F5067C-8F7D-481D-8103-B449D29685A5}"/>
              </a:ext>
            </a:extLst>
          </p:cNvPr>
          <p:cNvSpPr/>
          <p:nvPr/>
        </p:nvSpPr>
        <p:spPr>
          <a:xfrm>
            <a:off x="10361190" y="5002245"/>
            <a:ext cx="2834852" cy="2834852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8100" y="0"/>
            <a:ext cx="122682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061" y="418638"/>
            <a:ext cx="5562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0" dirty="0">
                <a:solidFill>
                  <a:schemeClr val="bg1"/>
                </a:solidFill>
              </a:rPr>
              <a:t>МЕДИА</a:t>
            </a:r>
            <a:br>
              <a:rPr lang="ru-RU" sz="8000" dirty="0">
                <a:solidFill>
                  <a:schemeClr val="bg1"/>
                </a:solidFill>
              </a:rPr>
            </a:br>
            <a:r>
              <a:rPr lang="ru-RU" sz="4000" b="0" kern="1200" dirty="0">
                <a:latin typeface="Rubik" pitchFamily="2" charset="-79"/>
                <a:cs typeface="Rubik" pitchFamily="2" charset="-79"/>
              </a:rPr>
              <a:t>МИКС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BC054-71CF-8543-B2CC-4C24F5492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F59BA59-1A65-4564-9A6C-A1AF537A2433}"/>
              </a:ext>
            </a:extLst>
          </p:cNvPr>
          <p:cNvSpPr txBox="1"/>
          <p:nvPr/>
        </p:nvSpPr>
        <p:spPr>
          <a:xfrm>
            <a:off x="381000" y="3118445"/>
            <a:ext cx="3468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ТВ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Приток бюджетов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Контентный дефицит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ИНФЛЯЦИЯ +20%</a:t>
            </a:r>
            <a:endParaRPr lang="ru-RU" sz="1600" b="1" dirty="0">
              <a:solidFill>
                <a:srgbClr val="E82C8E"/>
              </a:solidFill>
              <a:latin typeface="Montserrat" panose="00000500000000000000" pitchFamily="2" charset="-52"/>
              <a:cs typeface="Rubik" pitchFamily="2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2E04BF-4A92-4396-B3AC-66F821EC2502}"/>
              </a:ext>
            </a:extLst>
          </p:cNvPr>
          <p:cNvSpPr txBox="1"/>
          <p:nvPr/>
        </p:nvSpPr>
        <p:spPr>
          <a:xfrm>
            <a:off x="4295912" y="3118444"/>
            <a:ext cx="3600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ДИДЖИТАЛ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Потеря инвентаря</a:t>
            </a:r>
            <a:endParaRPr lang="en-US" sz="20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Расцвет фрода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ИНФЛЯЦИЯ +15%</a:t>
            </a:r>
            <a:endParaRPr lang="ru-RU" sz="1600" b="1" dirty="0">
              <a:solidFill>
                <a:srgbClr val="E82C8E"/>
              </a:solidFill>
              <a:latin typeface="Montserrat" panose="00000500000000000000" pitchFamily="2" charset="-52"/>
              <a:cs typeface="Rubik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57F6C3-5C01-4CD6-9D51-F7E88C652BF5}"/>
              </a:ext>
            </a:extLst>
          </p:cNvPr>
          <p:cNvSpPr txBox="1"/>
          <p:nvPr/>
        </p:nvSpPr>
        <p:spPr>
          <a:xfrm>
            <a:off x="8269361" y="3118444"/>
            <a:ext cx="3468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Montserrat" panose="00000500000000000000" pitchFamily="2" charset="-52"/>
                <a:cs typeface="Rubik" pitchFamily="2" charset="-79"/>
              </a:rPr>
              <a:t>ООН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Возрождение рынка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Монополизация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ИНФЛЯЦИЯ +20%</a:t>
            </a:r>
            <a:endParaRPr lang="ru-RU" sz="1600" b="1" dirty="0">
              <a:solidFill>
                <a:srgbClr val="E82C8E"/>
              </a:solidFill>
              <a:latin typeface="Montserrat" panose="00000500000000000000" pitchFamily="2" charset="-52"/>
              <a:cs typeface="Rubik" pitchFamily="2" charset="-79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8BFA48-56CD-4C94-91C0-28FE5D35B24C}"/>
              </a:ext>
            </a:extLst>
          </p:cNvPr>
          <p:cNvSpPr/>
          <p:nvPr/>
        </p:nvSpPr>
        <p:spPr>
          <a:xfrm>
            <a:off x="-458527" y="-381462"/>
            <a:ext cx="1600200" cy="1600200"/>
          </a:xfrm>
          <a:prstGeom prst="ellipse">
            <a:avLst/>
          </a:prstGeom>
          <a:noFill/>
          <a:ln w="76200">
            <a:solidFill>
              <a:srgbClr val="E82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5EC2795-73A5-4502-9C19-A6D0A72945E3}"/>
              </a:ext>
            </a:extLst>
          </p:cNvPr>
          <p:cNvSpPr/>
          <p:nvPr/>
        </p:nvSpPr>
        <p:spPr>
          <a:xfrm>
            <a:off x="-723360" y="-665044"/>
            <a:ext cx="2129866" cy="2129866"/>
          </a:xfrm>
          <a:prstGeom prst="ellipse">
            <a:avLst/>
          </a:prstGeom>
          <a:noFill/>
          <a:ln w="76200">
            <a:solidFill>
              <a:srgbClr val="E82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531FA7-E953-4CC7-A035-DF64F606EF4F}"/>
              </a:ext>
            </a:extLst>
          </p:cNvPr>
          <p:cNvSpPr/>
          <p:nvPr/>
        </p:nvSpPr>
        <p:spPr>
          <a:xfrm>
            <a:off x="-1075853" y="-1017537"/>
            <a:ext cx="2834852" cy="2834852"/>
          </a:xfrm>
          <a:prstGeom prst="ellipse">
            <a:avLst/>
          </a:prstGeom>
          <a:noFill/>
          <a:ln w="76200">
            <a:solidFill>
              <a:srgbClr val="E82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FC3D7C-F59C-4229-B243-747EFC7AC44B}"/>
              </a:ext>
            </a:extLst>
          </p:cNvPr>
          <p:cNvSpPr/>
          <p:nvPr/>
        </p:nvSpPr>
        <p:spPr>
          <a:xfrm>
            <a:off x="10978516" y="5638320"/>
            <a:ext cx="1600200" cy="1600200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17283F5-208A-4243-8FAB-62F24766008D}"/>
              </a:ext>
            </a:extLst>
          </p:cNvPr>
          <p:cNvSpPr/>
          <p:nvPr/>
        </p:nvSpPr>
        <p:spPr>
          <a:xfrm>
            <a:off x="10713683" y="5354738"/>
            <a:ext cx="2129866" cy="2129866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855C04-5222-4F00-BE6F-1D42D1BAEB7A}"/>
              </a:ext>
            </a:extLst>
          </p:cNvPr>
          <p:cNvSpPr/>
          <p:nvPr/>
        </p:nvSpPr>
        <p:spPr>
          <a:xfrm>
            <a:off x="10361190" y="5002245"/>
            <a:ext cx="2834852" cy="2834852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90F014F-A7EF-4C9E-A0E0-E4AA2628C15F}"/>
              </a:ext>
            </a:extLst>
          </p:cNvPr>
          <p:cNvCxnSpPr>
            <a:cxnSpLocks/>
            <a:stCxn id="3" idx="2"/>
            <a:endCxn id="33" idx="0"/>
          </p:cNvCxnSpPr>
          <p:nvPr/>
        </p:nvCxnSpPr>
        <p:spPr>
          <a:xfrm rot="5400000">
            <a:off x="3629209" y="764293"/>
            <a:ext cx="840324" cy="3867980"/>
          </a:xfrm>
          <a:prstGeom prst="bentConnector3">
            <a:avLst>
              <a:gd name="adj1" fmla="val 50000"/>
            </a:avLst>
          </a:prstGeom>
          <a:ln>
            <a:solidFill>
              <a:srgbClr val="F29A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3B5E6CF-3EB1-49AA-B968-E51E4703C15F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573390" y="688091"/>
            <a:ext cx="840323" cy="4020381"/>
          </a:xfrm>
          <a:prstGeom prst="bentConnector3">
            <a:avLst>
              <a:gd name="adj1" fmla="val 50000"/>
            </a:avLst>
          </a:prstGeom>
          <a:ln>
            <a:solidFill>
              <a:srgbClr val="F29A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19E833-A47A-4434-B3A5-20425D44D3CF}"/>
              </a:ext>
            </a:extLst>
          </p:cNvPr>
          <p:cNvCxnSpPr>
            <a:cxnSpLocks/>
          </p:cNvCxnSpPr>
          <p:nvPr/>
        </p:nvCxnSpPr>
        <p:spPr>
          <a:xfrm>
            <a:off x="5983361" y="2278120"/>
            <a:ext cx="0" cy="670343"/>
          </a:xfrm>
          <a:prstGeom prst="straightConnector1">
            <a:avLst/>
          </a:prstGeom>
          <a:ln>
            <a:solidFill>
              <a:srgbClr val="F29A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5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8100" y="0"/>
            <a:ext cx="122682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1766" y="516834"/>
            <a:ext cx="5562600" cy="1076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8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ТЕХНОЛОГИИ</a:t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3200" b="0" dirty="0">
                <a:latin typeface="Rubik" pitchFamily="2" charset="-79"/>
                <a:cs typeface="Rubik" pitchFamily="2" charset="-79"/>
              </a:rPr>
              <a:t>и маркетинг</a:t>
            </a:r>
            <a:endParaRPr lang="ru-RU" sz="5400" b="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FBC054-71CF-8543-B2CC-4C24F5492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A147BB6-AC5B-4F87-BDDE-24A6D4364DBE}"/>
              </a:ext>
            </a:extLst>
          </p:cNvPr>
          <p:cNvSpPr/>
          <p:nvPr/>
        </p:nvSpPr>
        <p:spPr>
          <a:xfrm>
            <a:off x="-458527" y="-381462"/>
            <a:ext cx="1600200" cy="1600200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F0EC11-266C-4C01-9E0E-19DBEA999CC5}"/>
              </a:ext>
            </a:extLst>
          </p:cNvPr>
          <p:cNvSpPr/>
          <p:nvPr/>
        </p:nvSpPr>
        <p:spPr>
          <a:xfrm>
            <a:off x="-723360" y="-665044"/>
            <a:ext cx="2129866" cy="2129866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5E6E50-B3F7-4425-926F-D506C2D7D4C6}"/>
              </a:ext>
            </a:extLst>
          </p:cNvPr>
          <p:cNvSpPr/>
          <p:nvPr/>
        </p:nvSpPr>
        <p:spPr>
          <a:xfrm>
            <a:off x="-1075853" y="-1017537"/>
            <a:ext cx="2834852" cy="2834852"/>
          </a:xfrm>
          <a:prstGeom prst="ellipse">
            <a:avLst/>
          </a:prstGeom>
          <a:noFill/>
          <a:ln w="76200">
            <a:solidFill>
              <a:srgbClr val="F29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5970B6-A9BB-4AE2-B4DD-6E9E6899E270}"/>
              </a:ext>
            </a:extLst>
          </p:cNvPr>
          <p:cNvSpPr/>
          <p:nvPr/>
        </p:nvSpPr>
        <p:spPr>
          <a:xfrm>
            <a:off x="591247" y="2236275"/>
            <a:ext cx="396458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Британский словарь Collins назвал </a:t>
            </a:r>
          </a:p>
          <a:p>
            <a:r>
              <a:rPr lang="ru-RU" sz="28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AI (</a:t>
            </a:r>
            <a:r>
              <a:rPr lang="en-US" sz="28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artificial intelligence</a:t>
            </a:r>
            <a:r>
              <a:rPr lang="ru-RU" sz="2800" b="1" dirty="0">
                <a:solidFill>
                  <a:srgbClr val="E82C8E"/>
                </a:solidFill>
                <a:latin typeface="Montserrat" panose="00000500000000000000" pitchFamily="2" charset="-52"/>
                <a:cs typeface="Rubik" pitchFamily="2" charset="-79"/>
              </a:rPr>
              <a:t>) </a:t>
            </a:r>
          </a:p>
          <a:p>
            <a:r>
              <a:rPr lang="ru-RU" sz="28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словом 2023 года</a:t>
            </a:r>
          </a:p>
          <a:p>
            <a:endParaRPr lang="ru-RU" sz="14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Этот термин чаще всего упоминали не только в СМИ и иных медиа, </a:t>
            </a:r>
          </a:p>
          <a:p>
            <a:r>
              <a:rPr lang="ru-RU" sz="16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но и в живой речи</a:t>
            </a:r>
          </a:p>
        </p:txBody>
      </p:sp>
      <p:pic>
        <p:nvPicPr>
          <p:cNvPr id="1026" name="Picture 2" descr="“ai”">
            <a:extLst>
              <a:ext uri="{FF2B5EF4-FFF2-40B4-BE49-F238E27FC236}">
                <a16:creationId xmlns:a16="http://schemas.microsoft.com/office/drawing/2014/main" id="{643B5CAC-E525-4331-8207-4B2DEA659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93" y="1939874"/>
            <a:ext cx="6899294" cy="38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39">
            <a:extLst>
              <a:ext uri="{FF2B5EF4-FFF2-40B4-BE49-F238E27FC236}">
                <a16:creationId xmlns:a16="http://schemas.microsoft.com/office/drawing/2014/main" id="{7BA3FF4B-3822-4707-8C46-64A1C78F84A9}"/>
              </a:ext>
            </a:extLst>
          </p:cNvPr>
          <p:cNvGrpSpPr/>
          <p:nvPr/>
        </p:nvGrpSpPr>
        <p:grpSpPr>
          <a:xfrm rot="16200000">
            <a:off x="6315533" y="357208"/>
            <a:ext cx="4212610" cy="7132824"/>
            <a:chOff x="8162247" y="1394903"/>
            <a:chExt cx="8071060" cy="10903333"/>
          </a:xfrm>
          <a:effectLst>
            <a:outerShdw blurRad="330200" sx="102000" sy="102000" algn="ctr" rotWithShape="0">
              <a:prstClr val="black">
                <a:alpha val="35000"/>
              </a:prstClr>
            </a:outerShdw>
          </a:effectLst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A4633FA1-0CEC-4B18-9351-76DA0865428F}"/>
                </a:ext>
              </a:extLst>
            </p:cNvPr>
            <p:cNvSpPr/>
            <p:nvPr/>
          </p:nvSpPr>
          <p:spPr>
            <a:xfrm>
              <a:off x="16187588" y="2861559"/>
              <a:ext cx="45719" cy="457760"/>
            </a:xfrm>
            <a:prstGeom prst="roundRect">
              <a:avLst>
                <a:gd name="adj" fmla="val 50000"/>
              </a:avLst>
            </a:prstGeom>
            <a:gradFill>
              <a:gsLst>
                <a:gs pos="92000">
                  <a:srgbClr val="EFEFEF"/>
                </a:gs>
                <a:gs pos="10000">
                  <a:srgbClr val="F2F2F2"/>
                </a:gs>
                <a:gs pos="0">
                  <a:srgbClr val="5F5F5F"/>
                </a:gs>
                <a:gs pos="100000">
                  <a:srgbClr val="5F5F5F"/>
                </a:gs>
              </a:gsLst>
              <a:lin ang="5400000" scaled="1"/>
            </a:gradFill>
            <a:ln w="254">
              <a:solidFill>
                <a:srgbClr val="DD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C09D955A-E6E4-44AE-9C2C-CB5890F1E3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162247" y="1420441"/>
              <a:ext cx="8060004" cy="1087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5EFAF5BD-6F51-4D49-B720-C8FBAC877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923" y="1468608"/>
              <a:ext cx="8015851" cy="10829628"/>
            </a:xfrm>
            <a:custGeom>
              <a:avLst/>
              <a:gdLst>
                <a:gd name="connsiteX0" fmla="*/ 457819 w 8015851"/>
                <a:gd name="connsiteY0" fmla="*/ 272949 h 10829628"/>
                <a:gd name="connsiteX1" fmla="*/ 260907 w 8015851"/>
                <a:gd name="connsiteY1" fmla="*/ 469749 h 10829628"/>
                <a:gd name="connsiteX2" fmla="*/ 260907 w 8015851"/>
                <a:gd name="connsiteY2" fmla="*/ 10347839 h 10829628"/>
                <a:gd name="connsiteX3" fmla="*/ 457819 w 8015851"/>
                <a:gd name="connsiteY3" fmla="*/ 10544639 h 10829628"/>
                <a:gd name="connsiteX4" fmla="*/ 7559371 w 8015851"/>
                <a:gd name="connsiteY4" fmla="*/ 10544639 h 10829628"/>
                <a:gd name="connsiteX5" fmla="*/ 7756283 w 8015851"/>
                <a:gd name="connsiteY5" fmla="*/ 10347839 h 10829628"/>
                <a:gd name="connsiteX6" fmla="*/ 7756283 w 8015851"/>
                <a:gd name="connsiteY6" fmla="*/ 469749 h 10829628"/>
                <a:gd name="connsiteX7" fmla="*/ 7559371 w 8015851"/>
                <a:gd name="connsiteY7" fmla="*/ 272949 h 10829628"/>
                <a:gd name="connsiteX8" fmla="*/ 457819 w 8015851"/>
                <a:gd name="connsiteY8" fmla="*/ 272949 h 10829628"/>
                <a:gd name="connsiteX9" fmla="*/ 460499 w 8015851"/>
                <a:gd name="connsiteY9" fmla="*/ 0 h 10829628"/>
                <a:gd name="connsiteX10" fmla="*/ 7555353 w 8015851"/>
                <a:gd name="connsiteY10" fmla="*/ 0 h 10829628"/>
                <a:gd name="connsiteX11" fmla="*/ 8015851 w 8015851"/>
                <a:gd name="connsiteY11" fmla="*/ 460228 h 10829628"/>
                <a:gd name="connsiteX12" fmla="*/ 8015851 w 8015851"/>
                <a:gd name="connsiteY12" fmla="*/ 10369401 h 10829628"/>
                <a:gd name="connsiteX13" fmla="*/ 7555353 w 8015851"/>
                <a:gd name="connsiteY13" fmla="*/ 10829628 h 10829628"/>
                <a:gd name="connsiteX14" fmla="*/ 460499 w 8015851"/>
                <a:gd name="connsiteY14" fmla="*/ 10829628 h 10829628"/>
                <a:gd name="connsiteX15" fmla="*/ 0 w 8015851"/>
                <a:gd name="connsiteY15" fmla="*/ 10369401 h 10829628"/>
                <a:gd name="connsiteX16" fmla="*/ 0 w 8015851"/>
                <a:gd name="connsiteY16" fmla="*/ 460228 h 10829628"/>
                <a:gd name="connsiteX17" fmla="*/ 460499 w 8015851"/>
                <a:gd name="connsiteY17" fmla="*/ 0 h 108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15851" h="10829628">
                  <a:moveTo>
                    <a:pt x="457819" y="272949"/>
                  </a:moveTo>
                  <a:cubicBezTo>
                    <a:pt x="349835" y="272949"/>
                    <a:pt x="260907" y="361827"/>
                    <a:pt x="260907" y="469749"/>
                  </a:cubicBezTo>
                  <a:cubicBezTo>
                    <a:pt x="260907" y="469749"/>
                    <a:pt x="260907" y="469749"/>
                    <a:pt x="260907" y="10347839"/>
                  </a:cubicBezTo>
                  <a:cubicBezTo>
                    <a:pt x="260907" y="10455762"/>
                    <a:pt x="349835" y="10544639"/>
                    <a:pt x="457819" y="10544639"/>
                  </a:cubicBezTo>
                  <a:cubicBezTo>
                    <a:pt x="457819" y="10544639"/>
                    <a:pt x="457819" y="10544639"/>
                    <a:pt x="7559371" y="10544639"/>
                  </a:cubicBezTo>
                  <a:cubicBezTo>
                    <a:pt x="7667355" y="10544639"/>
                    <a:pt x="7756283" y="10455762"/>
                    <a:pt x="7756283" y="10347839"/>
                  </a:cubicBezTo>
                  <a:cubicBezTo>
                    <a:pt x="7756283" y="10347839"/>
                    <a:pt x="7756283" y="10347839"/>
                    <a:pt x="7756283" y="469749"/>
                  </a:cubicBezTo>
                  <a:cubicBezTo>
                    <a:pt x="7756283" y="361827"/>
                    <a:pt x="7667355" y="272949"/>
                    <a:pt x="7559371" y="272949"/>
                  </a:cubicBezTo>
                  <a:cubicBezTo>
                    <a:pt x="7559371" y="272949"/>
                    <a:pt x="7559371" y="272949"/>
                    <a:pt x="457819" y="272949"/>
                  </a:cubicBezTo>
                  <a:close/>
                  <a:moveTo>
                    <a:pt x="460499" y="0"/>
                  </a:moveTo>
                  <a:cubicBezTo>
                    <a:pt x="7555353" y="0"/>
                    <a:pt x="7555353" y="0"/>
                    <a:pt x="7555353" y="0"/>
                  </a:cubicBezTo>
                  <a:cubicBezTo>
                    <a:pt x="7809421" y="0"/>
                    <a:pt x="8015851" y="206309"/>
                    <a:pt x="8015851" y="460228"/>
                  </a:cubicBezTo>
                  <a:cubicBezTo>
                    <a:pt x="8015851" y="10369401"/>
                    <a:pt x="8015851" y="10369401"/>
                    <a:pt x="8015851" y="10369401"/>
                  </a:cubicBezTo>
                  <a:cubicBezTo>
                    <a:pt x="8015851" y="10623319"/>
                    <a:pt x="7809421" y="10829628"/>
                    <a:pt x="7555353" y="10829628"/>
                  </a:cubicBezTo>
                  <a:cubicBezTo>
                    <a:pt x="460499" y="10829628"/>
                    <a:pt x="460499" y="10829628"/>
                    <a:pt x="460499" y="10829628"/>
                  </a:cubicBezTo>
                  <a:cubicBezTo>
                    <a:pt x="206431" y="10829628"/>
                    <a:pt x="0" y="10623319"/>
                    <a:pt x="0" y="10369401"/>
                  </a:cubicBezTo>
                  <a:cubicBezTo>
                    <a:pt x="0" y="460228"/>
                    <a:pt x="0" y="460228"/>
                    <a:pt x="0" y="460228"/>
                  </a:cubicBezTo>
                  <a:cubicBezTo>
                    <a:pt x="0" y="206309"/>
                    <a:pt x="206431" y="0"/>
                    <a:pt x="460499" y="0"/>
                  </a:cubicBezTo>
                  <a:close/>
                </a:path>
              </a:pathLst>
            </a:custGeom>
            <a:solidFill>
              <a:srgbClr val="111111"/>
            </a:solidFill>
            <a:ln w="25400">
              <a:noFill/>
              <a:round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35" name="Rectangle: Rounded Corners 17">
              <a:extLst>
                <a:ext uri="{FF2B5EF4-FFF2-40B4-BE49-F238E27FC236}">
                  <a16:creationId xmlns:a16="http://schemas.microsoft.com/office/drawing/2014/main" id="{81C710A1-5629-44F0-AE7C-8562E8C826C9}"/>
                </a:ext>
              </a:extLst>
            </p:cNvPr>
            <p:cNvSpPr/>
            <p:nvPr/>
          </p:nvSpPr>
          <p:spPr>
            <a:xfrm>
              <a:off x="16187588" y="3572759"/>
              <a:ext cx="45719" cy="457760"/>
            </a:xfrm>
            <a:prstGeom prst="roundRect">
              <a:avLst>
                <a:gd name="adj" fmla="val 50000"/>
              </a:avLst>
            </a:prstGeom>
            <a:gradFill>
              <a:gsLst>
                <a:gs pos="92000">
                  <a:srgbClr val="EFEFEF"/>
                </a:gs>
                <a:gs pos="10000">
                  <a:srgbClr val="F2F2F2"/>
                </a:gs>
                <a:gs pos="0">
                  <a:srgbClr val="5F5F5F"/>
                </a:gs>
                <a:gs pos="100000">
                  <a:srgbClr val="5F5F5F"/>
                </a:gs>
              </a:gsLst>
              <a:lin ang="5400000" scaled="1"/>
            </a:gradFill>
            <a:ln w="254">
              <a:solidFill>
                <a:srgbClr val="DD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36" name="Rectangle: Rounded Corners 18">
              <a:extLst>
                <a:ext uri="{FF2B5EF4-FFF2-40B4-BE49-F238E27FC236}">
                  <a16:creationId xmlns:a16="http://schemas.microsoft.com/office/drawing/2014/main" id="{ED564C0F-69C8-4036-8058-22F51D15FCD9}"/>
                </a:ext>
              </a:extLst>
            </p:cNvPr>
            <p:cNvSpPr/>
            <p:nvPr/>
          </p:nvSpPr>
          <p:spPr>
            <a:xfrm rot="16200000">
              <a:off x="15069377" y="1188883"/>
              <a:ext cx="45719" cy="457760"/>
            </a:xfrm>
            <a:prstGeom prst="roundRect">
              <a:avLst>
                <a:gd name="adj" fmla="val 50000"/>
              </a:avLst>
            </a:prstGeom>
            <a:gradFill>
              <a:gsLst>
                <a:gs pos="92000">
                  <a:srgbClr val="EFEFEF"/>
                </a:gs>
                <a:gs pos="10000">
                  <a:srgbClr val="F2F2F2"/>
                </a:gs>
                <a:gs pos="0">
                  <a:srgbClr val="5F5F5F"/>
                </a:gs>
                <a:gs pos="100000">
                  <a:srgbClr val="5F5F5F"/>
                </a:gs>
              </a:gsLst>
              <a:lin ang="5400000" scaled="1"/>
            </a:gradFill>
            <a:ln w="254">
              <a:solidFill>
                <a:srgbClr val="DD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DF45E73-43ED-4570-AA73-D55B0ECA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923" y="1468608"/>
              <a:ext cx="8015851" cy="10829628"/>
            </a:xfrm>
            <a:custGeom>
              <a:avLst/>
              <a:gdLst>
                <a:gd name="T0" fmla="*/ 2379 w 2524"/>
                <a:gd name="T1" fmla="*/ 3412 h 3412"/>
                <a:gd name="T2" fmla="*/ 145 w 2524"/>
                <a:gd name="T3" fmla="*/ 3412 h 3412"/>
                <a:gd name="T4" fmla="*/ 0 w 2524"/>
                <a:gd name="T5" fmla="*/ 3267 h 3412"/>
                <a:gd name="T6" fmla="*/ 0 w 2524"/>
                <a:gd name="T7" fmla="*/ 145 h 3412"/>
                <a:gd name="T8" fmla="*/ 145 w 2524"/>
                <a:gd name="T9" fmla="*/ 0 h 3412"/>
                <a:gd name="T10" fmla="*/ 2379 w 2524"/>
                <a:gd name="T11" fmla="*/ 0 h 3412"/>
                <a:gd name="T12" fmla="*/ 2524 w 2524"/>
                <a:gd name="T13" fmla="*/ 145 h 3412"/>
                <a:gd name="T14" fmla="*/ 2524 w 2524"/>
                <a:gd name="T15" fmla="*/ 3267 h 3412"/>
                <a:gd name="T16" fmla="*/ 2379 w 2524"/>
                <a:gd name="T17" fmla="*/ 3412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4" h="3412">
                  <a:moveTo>
                    <a:pt x="2379" y="3412"/>
                  </a:moveTo>
                  <a:cubicBezTo>
                    <a:pt x="145" y="3412"/>
                    <a:pt x="145" y="3412"/>
                    <a:pt x="145" y="3412"/>
                  </a:cubicBezTo>
                  <a:cubicBezTo>
                    <a:pt x="65" y="3412"/>
                    <a:pt x="0" y="3347"/>
                    <a:pt x="0" y="3267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2379" y="0"/>
                    <a:pt x="2379" y="0"/>
                    <a:pt x="2379" y="0"/>
                  </a:cubicBezTo>
                  <a:cubicBezTo>
                    <a:pt x="2459" y="0"/>
                    <a:pt x="2524" y="65"/>
                    <a:pt x="2524" y="145"/>
                  </a:cubicBezTo>
                  <a:cubicBezTo>
                    <a:pt x="2524" y="3267"/>
                    <a:pt x="2524" y="3267"/>
                    <a:pt x="2524" y="3267"/>
                  </a:cubicBezTo>
                  <a:cubicBezTo>
                    <a:pt x="2524" y="3347"/>
                    <a:pt x="2459" y="3412"/>
                    <a:pt x="2379" y="3412"/>
                  </a:cubicBezTo>
                  <a:close/>
                </a:path>
              </a:pathLst>
            </a:custGeom>
            <a:noFill/>
            <a:ln w="25400">
              <a:gradFill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397628B0-9FCF-4A81-B21E-4C7EB80E1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8048" y="1571443"/>
              <a:ext cx="91079" cy="91079"/>
            </a:xfrm>
            <a:prstGeom prst="ellipse">
              <a:avLst/>
            </a:prstGeom>
            <a:gradFill flip="none" rotWithShape="1">
              <a:gsLst>
                <a:gs pos="44000">
                  <a:srgbClr val="000066"/>
                </a:gs>
                <a:gs pos="98230">
                  <a:srgbClr val="0066FF"/>
                </a:gs>
                <a:gs pos="0">
                  <a:srgbClr val="0066FF"/>
                </a:gs>
              </a:gsLst>
              <a:path path="circle">
                <a:fillToRect l="100000" t="100000"/>
              </a:path>
              <a:tileRect r="-100000" b="-100000"/>
            </a:gradFill>
            <a:ln w="31750">
              <a:solidFill>
                <a:srgbClr val="1C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94A7A1CC-3005-4587-B0B7-0782B22AB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83843" y="1604990"/>
              <a:ext cx="23985" cy="23985"/>
            </a:xfrm>
            <a:prstGeom prst="ellipse">
              <a:avLst/>
            </a:prstGeom>
            <a:solidFill>
              <a:srgbClr val="00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20E0FC61-55B6-4914-828E-E7A5FCE0D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26839" y="1571443"/>
              <a:ext cx="91079" cy="91079"/>
            </a:xfrm>
            <a:prstGeom prst="ellipse">
              <a:avLst/>
            </a:prstGeom>
            <a:solidFill>
              <a:srgbClr val="00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063035F3-933D-4FDD-A6B7-351FCFDF9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63387" y="1579346"/>
              <a:ext cx="75272" cy="75272"/>
            </a:xfrm>
            <a:prstGeom prst="ellipse">
              <a:avLst/>
            </a:prstGeom>
            <a:solidFill>
              <a:srgbClr val="00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D3524879-EDE7-4BD3-95A2-85FBF4E8A4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93825" y="1591276"/>
              <a:ext cx="51412" cy="51412"/>
            </a:xfrm>
            <a:prstGeom prst="ellipse">
              <a:avLst/>
            </a:prstGeom>
            <a:solidFill>
              <a:srgbClr val="00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FFFF"/>
                </a:solidFill>
              </a:endParaRPr>
            </a:p>
          </p:txBody>
        </p:sp>
      </p:grpSp>
      <p:sp>
        <p:nvSpPr>
          <p:cNvPr id="5" name="Выноска-облако 4"/>
          <p:cNvSpPr/>
          <p:nvPr/>
        </p:nvSpPr>
        <p:spPr>
          <a:xfrm>
            <a:off x="9558937" y="381000"/>
            <a:ext cx="2343650" cy="1576314"/>
          </a:xfrm>
          <a:prstGeom prst="cloudCallout">
            <a:avLst>
              <a:gd name="adj1" fmla="val -56342"/>
              <a:gd name="adj2" fmla="val 79446"/>
            </a:avLst>
          </a:prstGeom>
          <a:solidFill>
            <a:srgbClr val="E82C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Хайп</a:t>
            </a:r>
            <a:r>
              <a:rPr lang="ru-RU" sz="2400" b="1" dirty="0"/>
              <a:t> или Будущее?</a:t>
            </a:r>
          </a:p>
        </p:txBody>
      </p:sp>
    </p:spTree>
    <p:extLst>
      <p:ext uri="{BB962C8B-B14F-4D97-AF65-F5344CB8AC3E}">
        <p14:creationId xmlns:p14="http://schemas.microsoft.com/office/powerpoint/2010/main" val="151025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400" y="1880293"/>
            <a:ext cx="5410200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chemeClr val="bg1"/>
                </a:solidFill>
                <a:latin typeface="Rubik"/>
                <a:cs typeface="Rubik"/>
              </a:rPr>
              <a:t>Ситуативные креативы через ИИ:</a:t>
            </a: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E82C8E"/>
                </a:solidFill>
                <a:latin typeface="Montserrat" panose="00000500000000000000" pitchFamily="2" charset="-52"/>
              </a:rPr>
              <a:t>БЫСТРЕЕ</a:t>
            </a: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E82C8E"/>
                </a:solidFill>
                <a:latin typeface="Montserrat" panose="00000500000000000000" pitchFamily="2" charset="-52"/>
              </a:rPr>
              <a:t>ДЕШЕВЛЕ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Rubik"/>
                <a:cs typeface="Rubik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Rubik"/>
                <a:cs typeface="Rubik"/>
              </a:rPr>
              <a:t>НО!</a:t>
            </a:r>
            <a:endParaRPr lang="ru-RU" dirty="0">
              <a:solidFill>
                <a:schemeClr val="bg1"/>
              </a:solidFill>
              <a:latin typeface="Rubik"/>
              <a:cs typeface="Rubik"/>
            </a:endParaRPr>
          </a:p>
          <a:p>
            <a:pPr marL="584200" marR="5080" indent="-5715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E82C8E"/>
                </a:solidFill>
                <a:latin typeface="Montserrat" panose="00000500000000000000" pitchFamily="2" charset="-52"/>
              </a:rPr>
              <a:t>НЕОРИГИНАЛЬНО</a:t>
            </a:r>
          </a:p>
          <a:p>
            <a:pPr marL="584200" marR="5080" indent="-5715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E82C8E"/>
                </a:solidFill>
                <a:latin typeface="Montserrat" panose="00000500000000000000" pitchFamily="2" charset="-52"/>
              </a:rPr>
              <a:t>ОДНОТИПНО</a:t>
            </a:r>
            <a:endParaRPr lang="ru-RU" sz="3200" b="1" dirty="0">
              <a:solidFill>
                <a:srgbClr val="E82C8E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895660-5234-D949-AB11-64B75846F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45" y="6096000"/>
            <a:ext cx="1329245" cy="562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28579-D0D8-4F96-BA6F-9C67FC60A6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39"/>
          <a:stretch/>
        </p:blipFill>
        <p:spPr>
          <a:xfrm>
            <a:off x="5524500" y="-209145"/>
            <a:ext cx="6999382" cy="70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4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220</Words>
  <Application>Microsoft Office PowerPoint</Application>
  <PresentationFormat>Широкоэкранный</PresentationFormat>
  <Paragraphs>70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Мы пережили много потрясений…</vt:lpstr>
      <vt:lpstr>...а Земля продолжает крутиться вокруг своей оси</vt:lpstr>
      <vt:lpstr>Презентация PowerPoint</vt:lpstr>
      <vt:lpstr>ЛЮДИ</vt:lpstr>
      <vt:lpstr>МЕДИА ПОТРЕБЛЕНИЕ</vt:lpstr>
      <vt:lpstr>МЕДИА МИКС</vt:lpstr>
      <vt:lpstr>ТЕХНОЛОГИИ и маркетинг</vt:lpstr>
      <vt:lpstr>Презентация PowerPoint</vt:lpstr>
      <vt:lpstr>Презентация PowerPoint</vt:lpstr>
      <vt:lpstr>МЕДИА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Шаблон_Презентации_День_Бренда_2023</dc:title>
  <dc:creator>Olga Dashyan</dc:creator>
  <cp:lastModifiedBy>Gura Tatyana</cp:lastModifiedBy>
  <cp:revision>103</cp:revision>
  <dcterms:created xsi:type="dcterms:W3CDTF">2023-09-04T08:16:16Z</dcterms:created>
  <dcterms:modified xsi:type="dcterms:W3CDTF">2023-12-11T18:51:40Z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Adobe Illustrator 26.1 (Macintosh)</vt:lpwstr>
  </property>
  <property fmtid="{D5CDD505-2E9C-101B-9397-08002B2CF9AE}" pid="4" name="LastSaved">
    <vt:filetime>2023-09-04T00:00:00Z</vt:filetime>
  </property>
</Properties>
</file>