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89" r:id="rId2"/>
    <p:sldId id="290" r:id="rId3"/>
    <p:sldId id="291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09" r:id="rId28"/>
    <p:sldId id="310" r:id="rId29"/>
    <p:sldId id="311" r:id="rId30"/>
    <p:sldId id="312" r:id="rId31"/>
    <p:sldId id="341" r:id="rId32"/>
    <p:sldId id="342" r:id="rId33"/>
    <p:sldId id="313" r:id="rId34"/>
    <p:sldId id="337" r:id="rId35"/>
    <p:sldId id="338" r:id="rId36"/>
    <p:sldId id="339" r:id="rId37"/>
    <p:sldId id="371" r:id="rId38"/>
    <p:sldId id="328" r:id="rId39"/>
    <p:sldId id="365" r:id="rId40"/>
    <p:sldId id="370" r:id="rId41"/>
    <p:sldId id="369" r:id="rId42"/>
    <p:sldId id="372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7922" autoAdjust="0"/>
  </p:normalViewPr>
  <p:slideViewPr>
    <p:cSldViewPr snapToGrid="0" snapToObjects="1">
      <p:cViewPr>
        <p:scale>
          <a:sx n="156" d="100"/>
          <a:sy n="156" d="100"/>
        </p:scale>
        <p:origin x="-736" y="-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F2358-CE23-1D43-B618-1CF32B759D4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EC42A-4D13-CA45-BED8-BF586E271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9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Следствия:</a:t>
            </a:r>
          </a:p>
          <a:p>
            <a:r>
              <a:rPr lang="ru-RU" dirty="0" err="1" smtClean="0"/>
              <a:t>Коммодизация</a:t>
            </a:r>
            <a:r>
              <a:rPr lang="ru-RU" dirty="0" smtClean="0"/>
              <a:t> -&gt; </a:t>
            </a:r>
            <a:r>
              <a:rPr lang="ru-RU" dirty="0" err="1" smtClean="0"/>
              <a:t>Персональность</a:t>
            </a:r>
            <a:endParaRPr lang="ru-RU" dirty="0" smtClean="0"/>
          </a:p>
          <a:p>
            <a:r>
              <a:rPr lang="ru-RU" dirty="0" smtClean="0"/>
              <a:t>Ковровые кампании -&gt; Сегментация</a:t>
            </a:r>
          </a:p>
          <a:p>
            <a:r>
              <a:rPr lang="ru-RU" dirty="0" err="1" smtClean="0"/>
              <a:t>Флайты</a:t>
            </a:r>
            <a:r>
              <a:rPr lang="ru-RU" dirty="0" smtClean="0"/>
              <a:t> -&gt; Ежедневный контроль и оптимизация</a:t>
            </a:r>
          </a:p>
          <a:p>
            <a:endParaRPr lang="ru-RU" dirty="0" smtClean="0"/>
          </a:p>
          <a:p>
            <a:r>
              <a:rPr lang="ru-RU" dirty="0" smtClean="0"/>
              <a:t>Всё это приводит к развитию инструментов управления кампаниями, затрагивающими не только контекст или дисплейную рекламу, но и контент, социальные медиа, посадочные страницы и мобильные приложения.</a:t>
            </a:r>
          </a:p>
          <a:p>
            <a:endParaRPr lang="ru-RU" dirty="0" smtClean="0"/>
          </a:p>
          <a:p>
            <a:r>
              <a:rPr lang="ru-RU" dirty="0" smtClean="0"/>
              <a:t>В центре хорошей рекламной кампании – клиентские данные, сегментация, соответствующий им контент, RTB / </a:t>
            </a:r>
            <a:r>
              <a:rPr lang="ru-RU" dirty="0" err="1" smtClean="0"/>
              <a:t>ретаргетинг</a:t>
            </a:r>
            <a:r>
              <a:rPr lang="ru-RU" dirty="0" smtClean="0"/>
              <a:t>, </a:t>
            </a:r>
            <a:r>
              <a:rPr lang="ru-RU" dirty="0" err="1" smtClean="0"/>
              <a:t>омниканальный</a:t>
            </a:r>
            <a:r>
              <a:rPr lang="ru-RU" dirty="0" smtClean="0"/>
              <a:t> трекинг с помощью CRM, и закрытый цикл медиа-оптимизации, когда новые данные добавляются к старым для получения лучших результатов в кампаниях.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EC42A-4D13-CA45-BED8-BF586E2710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B5D77-39AC-4F49-9A01-08525D531E4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4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B5D77-39AC-4F49-9A01-08525D531E4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4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B5D77-39AC-4F49-9A01-08525D531E4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4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2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2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8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9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9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7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6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04025-12F6-9543-BF90-01677712B4F6}" type="datetimeFigureOut">
              <a:rPr lang="en-US" smtClean="0"/>
              <a:t>03/06/15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5A44-1F6C-0246-9113-BA7DA507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hyperlink" Target="http://investor.fb.com/events.cfm" TargetMode="External"/><Relationship Id="rId12" Type="http://schemas.openxmlformats.org/officeDocument/2006/relationships/hyperlink" Target="http://ir.yandex.com/releases.cfm?ReleasesType=Financial%20Releases" TargetMode="External"/><Relationship Id="rId13" Type="http://schemas.openxmlformats.org/officeDocument/2006/relationships/hyperlink" Target="https://corp.mail.ru/ru/investors/" TargetMode="External"/><Relationship Id="rId14" Type="http://schemas.openxmlformats.org/officeDocument/2006/relationships/hyperlink" Target="http://iabrus.ru/research/mobile_eco/default.aspx" TargetMode="External"/><Relationship Id="rId15" Type="http://schemas.openxmlformats.org/officeDocument/2006/relationships/hyperlink" Target="http://iabrus.ru/research/eco/default.aspx" TargetMode="External"/><Relationship Id="rId16" Type="http://schemas.openxmlformats.org/officeDocument/2006/relationships/hyperlink" Target="http://www.tadviser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hyperlink" Target="http://www.akarussia.ru/knowledge/market_size" TargetMode="External"/><Relationship Id="rId5" Type="http://schemas.openxmlformats.org/officeDocument/2006/relationships/hyperlink" Target="http://www.iab.net/research/industry_data_and_landscape/adrevenuereport" TargetMode="External"/><Relationship Id="rId6" Type="http://schemas.openxmlformats.org/officeDocument/2006/relationships/hyperlink" Target="http://www.iab.net/media/file/IABStateoftheMobileWorldFinal.pdf" TargetMode="External"/><Relationship Id="rId7" Type="http://schemas.openxmlformats.org/officeDocument/2006/relationships/hyperlink" Target="http://www.emarketer.com/Webinar/Key-Digital-Trends15-Things-Know-2015/4000098" TargetMode="External"/><Relationship Id="rId8" Type="http://schemas.openxmlformats.org/officeDocument/2006/relationships/hyperlink" Target="http://www.slideshare.net/kleinerperkins/internet-trends-v1" TargetMode="External"/><Relationship Id="rId9" Type="http://schemas.openxmlformats.org/officeDocument/2006/relationships/hyperlink" Target="http://www.emarketer.com/Article/US-Digital-Ad-Spending-Will-Approach-60-Billion-This-Year-with-Retailers-Leading-Way/1012497" TargetMode="External"/><Relationship Id="rId10" Type="http://schemas.openxmlformats.org/officeDocument/2006/relationships/hyperlink" Target="https://investor.google.com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www.sostav.ru/publication/televizor-poka-v-plyuse-15227.html" TargetMode="External"/><Relationship Id="rId5" Type="http://schemas.openxmlformats.org/officeDocument/2006/relationships/hyperlink" Target="http://www.sostav.ru/publication/chto-proiskhodilo-s-tv-reklamoj-v-i-kvartale-16059.html" TargetMode="External"/><Relationship Id="rId6" Type="http://schemas.openxmlformats.org/officeDocument/2006/relationships/hyperlink" Target="http://www.sostav.ru/publication/medijka-prirastaet-onlajnovoj-videoreklamoj-16509.html" TargetMode="External"/><Relationship Id="rId7" Type="http://schemas.openxmlformats.org/officeDocument/2006/relationships/hyperlink" Target="http://www.emarketer.com/Article/Video-Viewability-Rises-Brand-Risk/1012030%23sthash.r9OP4wX9.dpuf" TargetMode="External"/><Relationship Id="rId8" Type="http://schemas.openxmlformats.org/officeDocument/2006/relationships/hyperlink" Target="http://www.emarketer.com/Article/Whats-Future-of-Facebook-Native-Video-Ads/1011894" TargetMode="External"/><Relationship Id="rId9" Type="http://schemas.openxmlformats.org/officeDocument/2006/relationships/hyperlink" Target="http://www.emarketer.com/Article/Video-Ad-Viewability-Size-Matters/1012503" TargetMode="External"/><Relationship Id="rId10" Type="http://schemas.openxmlformats.org/officeDocument/2006/relationships/hyperlink" Target="http://www.marketingmagazine.co.uk/article/1345990/forget-ecommerce-future-lies-brand-commerce" TargetMode="External"/><Relationship Id="rId11" Type="http://schemas.openxmlformats.org/officeDocument/2006/relationships/hyperlink" Target="http://iabrus.ru/research/programmatic_overview/default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adwords.blogspot.ru/2015/05/building-for-next-moment.html" TargetMode="External"/><Relationship Id="rId5" Type="http://schemas.openxmlformats.org/officeDocument/2006/relationships/hyperlink" Target="http://recode.net/2015/04/20/after-prepping-publishers-google-set-to-launch-mobilegeddon-search-tweak/" TargetMode="External"/><Relationship Id="rId6" Type="http://schemas.openxmlformats.org/officeDocument/2006/relationships/hyperlink" Target="http://techcrunch.com/2015/05/14/bing-follows-google-with-its-own-mobile-friendly-ranking-algorithm-change/%23.xvjwwq:v29W" TargetMode="External"/><Relationship Id="rId7" Type="http://schemas.openxmlformats.org/officeDocument/2006/relationships/hyperlink" Target="http://www.emarketer.com/Article/How-Much-Yahoo-Search-Traffic-Mobile/1012378" TargetMode="External"/><Relationship Id="rId8" Type="http://schemas.openxmlformats.org/officeDocument/2006/relationships/hyperlink" Target="http://www.emarketer.com/Article/Mobile-Search-Will-Surpass-Desktop-2015/1011657" TargetMode="External"/><Relationship Id="rId9" Type="http://schemas.openxmlformats.org/officeDocument/2006/relationships/hyperlink" Target="http://searchenginewatch.com/sew/news/2393973/mobile-search-spend-share-continues-to-climb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2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0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9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9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6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6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5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8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3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2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9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2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3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1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8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9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00151"/>
            <a:ext cx="8526747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900" b="1" dirty="0" smtClean="0"/>
              <a:t>Интернет-реклама –</a:t>
            </a:r>
            <a:r>
              <a:rPr lang="en-US" sz="900" b="1" dirty="0" smtClean="0"/>
              <a:t> </a:t>
            </a:r>
            <a:r>
              <a:rPr lang="ru-RU" sz="900" b="1" dirty="0" smtClean="0"/>
              <a:t>отчеты, прогнозы, тренды:</a:t>
            </a:r>
            <a:endParaRPr lang="en-US" sz="900" dirty="0" smtClean="0">
              <a:latin typeface="+mn-lt"/>
            </a:endParaRPr>
          </a:p>
          <a:p>
            <a:r>
              <a:rPr lang="ru-RU" sz="900" dirty="0" smtClean="0">
                <a:latin typeface="+mn-lt"/>
              </a:rPr>
              <a:t>Объемы рынка рекламы в России - </a:t>
            </a:r>
            <a:r>
              <a:rPr lang="ru-RU" sz="900" dirty="0">
                <a:latin typeface="+mn-lt"/>
              </a:rPr>
              <a:t> </a:t>
            </a:r>
            <a:r>
              <a:rPr lang="en-US" sz="900" dirty="0" smtClean="0">
                <a:latin typeface="+mn-lt"/>
                <a:hlinkClick r:id="rId4"/>
              </a:rPr>
              <a:t>http</a:t>
            </a:r>
            <a:r>
              <a:rPr lang="en-US" sz="900" dirty="0">
                <a:latin typeface="+mn-lt"/>
                <a:hlinkClick r:id="rId4"/>
              </a:rPr>
              <a:t>://</a:t>
            </a:r>
            <a:r>
              <a:rPr lang="en-US" sz="900" dirty="0" smtClean="0">
                <a:latin typeface="+mn-lt"/>
                <a:hlinkClick r:id="rId4"/>
              </a:rPr>
              <a:t>www.akarussia.ru/knowledge/market_size</a:t>
            </a:r>
            <a:endParaRPr lang="en-US" sz="900" dirty="0" smtClean="0">
              <a:latin typeface="+mn-lt"/>
            </a:endParaRPr>
          </a:p>
          <a:p>
            <a:r>
              <a:rPr lang="en-US" sz="900" dirty="0" smtClean="0"/>
              <a:t>IAB </a:t>
            </a:r>
            <a:r>
              <a:rPr lang="en-US" sz="900" dirty="0"/>
              <a:t>Internet Advertising Revenue Report conducted by PricewaterhouseCoopers (PWC</a:t>
            </a:r>
            <a:r>
              <a:rPr lang="en-US" sz="900" dirty="0" smtClean="0"/>
              <a:t>)</a:t>
            </a:r>
            <a:r>
              <a:rPr lang="en-US" sz="900" dirty="0"/>
              <a:t>:  </a:t>
            </a:r>
            <a:r>
              <a:rPr lang="en-US" sz="900" dirty="0">
                <a:hlinkClick r:id="rId5"/>
              </a:rPr>
              <a:t>http://www.iab.net/research/industry_data_and_landscape/</a:t>
            </a:r>
            <a:r>
              <a:rPr lang="en-US" sz="900" dirty="0" smtClean="0">
                <a:hlinkClick r:id="rId5"/>
              </a:rPr>
              <a:t>adrevenuereport</a:t>
            </a:r>
            <a:r>
              <a:rPr lang="en-US" sz="900" dirty="0" smtClean="0"/>
              <a:t>  </a:t>
            </a:r>
            <a:endParaRPr lang="en-US" sz="900" dirty="0"/>
          </a:p>
          <a:p>
            <a:r>
              <a:rPr lang="en-US" sz="900" dirty="0" err="1" smtClean="0"/>
              <a:t>iAB</a:t>
            </a:r>
            <a:r>
              <a:rPr lang="en-US" sz="900" dirty="0" smtClean="0"/>
              <a:t> The State of Mobile World 2014, August 2014 - </a:t>
            </a:r>
            <a:r>
              <a:rPr lang="en-US" sz="900" dirty="0" smtClean="0">
                <a:hlinkClick r:id="rId6"/>
              </a:rPr>
              <a:t>http</a:t>
            </a:r>
            <a:r>
              <a:rPr lang="en-US" sz="900" dirty="0">
                <a:hlinkClick r:id="rId6"/>
              </a:rPr>
              <a:t>://www.iab.net/media/file/</a:t>
            </a:r>
            <a:r>
              <a:rPr lang="en-US" sz="900" dirty="0" smtClean="0">
                <a:hlinkClick r:id="rId6"/>
              </a:rPr>
              <a:t>IABStateoftheMobileWorldFinal.pdf</a:t>
            </a:r>
            <a:r>
              <a:rPr lang="en-US" sz="900" dirty="0" smtClean="0"/>
              <a:t> </a:t>
            </a:r>
          </a:p>
          <a:p>
            <a:r>
              <a:rPr lang="en-US" sz="900" dirty="0"/>
              <a:t>E-Marketer, Key digital Trends for 2015, Webinar - </a:t>
            </a:r>
            <a:r>
              <a:rPr lang="en-US" sz="900" dirty="0">
                <a:hlinkClick r:id="rId7"/>
              </a:rPr>
              <a:t>http://www.emarketer.com/Webinar/Key-Digital-Trends15-Things-Know-2015/</a:t>
            </a:r>
            <a:r>
              <a:rPr lang="en-US" sz="900" dirty="0" smtClean="0">
                <a:hlinkClick r:id="rId7"/>
              </a:rPr>
              <a:t>4000098</a:t>
            </a:r>
            <a:endParaRPr lang="en-US" sz="900" dirty="0" smtClean="0"/>
          </a:p>
          <a:p>
            <a:r>
              <a:rPr lang="en-US" sz="900" dirty="0" smtClean="0"/>
              <a:t>KPCB, Internet Trends 2015, </a:t>
            </a:r>
            <a:r>
              <a:rPr lang="en-US" sz="900" dirty="0"/>
              <a:t>Mary Meeker, May 2015 - </a:t>
            </a:r>
            <a:r>
              <a:rPr lang="en-US" sz="900" dirty="0">
                <a:hlinkClick r:id="rId8"/>
              </a:rPr>
              <a:t>http://www.slideshare.net/kleinerperkins/internet-trends-</a:t>
            </a:r>
            <a:r>
              <a:rPr lang="en-US" sz="900" dirty="0" smtClean="0">
                <a:hlinkClick r:id="rId8"/>
              </a:rPr>
              <a:t>v1</a:t>
            </a:r>
            <a:r>
              <a:rPr lang="en-US" sz="900" dirty="0" smtClean="0"/>
              <a:t> </a:t>
            </a:r>
          </a:p>
          <a:p>
            <a:r>
              <a:rPr lang="en-US" sz="900" dirty="0" smtClean="0"/>
              <a:t>US Digital Ad Spending (</a:t>
            </a:r>
            <a:r>
              <a:rPr lang="en-US" sz="900" dirty="0" err="1" smtClean="0"/>
              <a:t>inc.</a:t>
            </a:r>
            <a:r>
              <a:rPr lang="en-US" sz="900" dirty="0" smtClean="0"/>
              <a:t> Mobile, Video, Programmatic) by industry - </a:t>
            </a:r>
            <a:r>
              <a:rPr lang="en-US" sz="900" dirty="0" smtClean="0">
                <a:hlinkClick r:id="rId9"/>
              </a:rPr>
              <a:t>http</a:t>
            </a:r>
            <a:r>
              <a:rPr lang="en-US" sz="900" dirty="0">
                <a:hlinkClick r:id="rId9"/>
              </a:rPr>
              <a:t>://www.emarketer.com/Article/US-Digital-Ad-Spending-Will-Approach-60-Billion-This-Year-with-Retailers-Leading-Way/</a:t>
            </a:r>
            <a:r>
              <a:rPr lang="en-US" sz="900" dirty="0" smtClean="0">
                <a:hlinkClick r:id="rId9"/>
              </a:rPr>
              <a:t>1012497</a:t>
            </a:r>
            <a:r>
              <a:rPr lang="en-US" sz="900" dirty="0" smtClean="0"/>
              <a:t> </a:t>
            </a:r>
            <a:endParaRPr lang="ru-RU" sz="900" dirty="0" smtClean="0"/>
          </a:p>
          <a:p>
            <a:pPr marL="0" indent="0">
              <a:buNone/>
            </a:pPr>
            <a:endParaRPr lang="en-US" sz="900" b="1" dirty="0" smtClean="0"/>
          </a:p>
          <a:p>
            <a:pPr marL="0" indent="0">
              <a:buNone/>
            </a:pPr>
            <a:r>
              <a:rPr lang="ru-RU" sz="900" b="1" dirty="0" smtClean="0"/>
              <a:t>Годовые отчёты интернет-компаний:</a:t>
            </a:r>
            <a:endParaRPr lang="ru-RU" sz="900" b="1" dirty="0"/>
          </a:p>
          <a:p>
            <a:r>
              <a:rPr lang="en-US" sz="900" dirty="0"/>
              <a:t>Google: </a:t>
            </a:r>
            <a:r>
              <a:rPr lang="en-US" sz="900" dirty="0">
                <a:hlinkClick r:id="rId10"/>
              </a:rPr>
              <a:t>https://investor.google.com/</a:t>
            </a:r>
            <a:r>
              <a:rPr lang="en-US" sz="900" dirty="0"/>
              <a:t> </a:t>
            </a:r>
          </a:p>
          <a:p>
            <a:r>
              <a:rPr lang="en-US" sz="900" dirty="0"/>
              <a:t>Facebook: </a:t>
            </a:r>
            <a:r>
              <a:rPr lang="en-US" sz="900" dirty="0">
                <a:hlinkClick r:id="rId11"/>
              </a:rPr>
              <a:t>http://investor.fb.com/events.cfm</a:t>
            </a:r>
            <a:endParaRPr lang="en-US" sz="900" dirty="0"/>
          </a:p>
          <a:p>
            <a:r>
              <a:rPr lang="ru-RU" sz="900" dirty="0"/>
              <a:t>Яндекс</a:t>
            </a:r>
            <a:r>
              <a:rPr lang="en-US" sz="900" dirty="0"/>
              <a:t>:</a:t>
            </a:r>
            <a:r>
              <a:rPr lang="ru-RU" sz="900" dirty="0"/>
              <a:t> </a:t>
            </a:r>
            <a:r>
              <a:rPr lang="en-US" sz="900" dirty="0">
                <a:hlinkClick r:id="rId12"/>
              </a:rPr>
              <a:t>http://ir.yandex.com/releases.cfm?ReleasesType=Financial%20Releases</a:t>
            </a:r>
            <a:r>
              <a:rPr lang="ru-RU" sz="900" dirty="0"/>
              <a:t> </a:t>
            </a:r>
          </a:p>
          <a:p>
            <a:r>
              <a:rPr lang="en-US" sz="900" dirty="0" err="1"/>
              <a:t>Mail.ru</a:t>
            </a:r>
            <a:r>
              <a:rPr lang="en-US" sz="900" dirty="0"/>
              <a:t> Group: </a:t>
            </a:r>
            <a:r>
              <a:rPr lang="en-US" sz="900" dirty="0">
                <a:hlinkClick r:id="rId13"/>
              </a:rPr>
              <a:t>https://corp.mail.ru/ru/investors/</a:t>
            </a:r>
            <a:r>
              <a:rPr lang="en-US" sz="900" dirty="0"/>
              <a:t>  </a:t>
            </a:r>
            <a:endParaRPr lang="ru-RU" sz="900" dirty="0"/>
          </a:p>
          <a:p>
            <a:pPr marL="0" indent="0">
              <a:buNone/>
            </a:pPr>
            <a:endParaRPr lang="ru-RU" sz="900" dirty="0" smtClean="0">
              <a:latin typeface="+mn-lt"/>
            </a:endParaRPr>
          </a:p>
          <a:p>
            <a:pPr marL="0" indent="0">
              <a:buNone/>
            </a:pPr>
            <a:r>
              <a:rPr lang="ru-RU" sz="900" b="1" dirty="0" smtClean="0"/>
              <a:t>Экосистемы интернет-рынка</a:t>
            </a:r>
          </a:p>
          <a:p>
            <a:r>
              <a:rPr lang="ru-RU" sz="900" dirty="0" smtClean="0"/>
              <a:t>Экосистема </a:t>
            </a:r>
            <a:r>
              <a:rPr lang="en-US" sz="900" dirty="0" smtClean="0"/>
              <a:t>Mobile Advertising </a:t>
            </a:r>
            <a:r>
              <a:rPr lang="ru-RU" sz="900" dirty="0" smtClean="0"/>
              <a:t>в России - </a:t>
            </a:r>
            <a:r>
              <a:rPr lang="en-US" sz="900" dirty="0">
                <a:hlinkClick r:id="rId14"/>
              </a:rPr>
              <a:t>http://iabrus.ru/research/mobile_eco/</a:t>
            </a:r>
            <a:r>
              <a:rPr lang="en-US" sz="900" dirty="0" smtClean="0">
                <a:hlinkClick r:id="rId14"/>
              </a:rPr>
              <a:t>default.aspx</a:t>
            </a:r>
            <a:r>
              <a:rPr lang="ru-RU" sz="900" dirty="0" smtClean="0"/>
              <a:t> </a:t>
            </a:r>
          </a:p>
          <a:p>
            <a:r>
              <a:rPr lang="ru-RU" sz="900" dirty="0" smtClean="0"/>
              <a:t>Экосистема </a:t>
            </a:r>
            <a:r>
              <a:rPr lang="en-US" sz="900" dirty="0" smtClean="0"/>
              <a:t>Digital </a:t>
            </a:r>
            <a:r>
              <a:rPr lang="ru-RU" sz="900" dirty="0" smtClean="0"/>
              <a:t>рынка России - </a:t>
            </a:r>
            <a:r>
              <a:rPr lang="en-US" sz="900" dirty="0">
                <a:hlinkClick r:id="rId15"/>
              </a:rPr>
              <a:t>http://iabrus.ru/research/eco/</a:t>
            </a:r>
            <a:r>
              <a:rPr lang="en-US" sz="900" dirty="0" smtClean="0">
                <a:hlinkClick r:id="rId15"/>
              </a:rPr>
              <a:t>default.aspx</a:t>
            </a:r>
            <a:r>
              <a:rPr lang="ru-RU" sz="900" dirty="0" smtClean="0"/>
              <a:t>  </a:t>
            </a:r>
            <a:endParaRPr lang="en-US" sz="900" dirty="0" smtClean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ru-RU" sz="900" b="1" dirty="0" smtClean="0"/>
              <a:t>Продажи устройств для доступа в интернет</a:t>
            </a:r>
          </a:p>
          <a:p>
            <a:r>
              <a:rPr lang="en-US" sz="900" dirty="0" err="1" smtClean="0"/>
              <a:t>Tadviser</a:t>
            </a:r>
            <a:r>
              <a:rPr lang="en-US" sz="900" dirty="0"/>
              <a:t> - </a:t>
            </a:r>
            <a:r>
              <a:rPr lang="en-US" sz="900" dirty="0">
                <a:hlinkClick r:id="rId16"/>
              </a:rPr>
              <a:t>http://www.tadviser.ru</a:t>
            </a:r>
            <a:r>
              <a:rPr lang="en-US" sz="900" dirty="0" smtClean="0">
                <a:hlinkClick r:id="rId16"/>
              </a:rPr>
              <a:t>/</a:t>
            </a:r>
            <a:r>
              <a:rPr lang="en-US" sz="900" dirty="0" smtClean="0"/>
              <a:t> </a:t>
            </a:r>
            <a:endParaRPr lang="ru-RU" sz="900" dirty="0" smtClean="0"/>
          </a:p>
          <a:p>
            <a:pPr marL="0" indent="0">
              <a:buNone/>
            </a:pPr>
            <a:endParaRPr lang="en-US" sz="900" dirty="0">
              <a:latin typeface="+mn-lt"/>
            </a:endParaRPr>
          </a:p>
          <a:p>
            <a:endParaRPr lang="ru-RU" sz="900" dirty="0" smtClean="0">
              <a:latin typeface="+mn-lt"/>
            </a:endParaRPr>
          </a:p>
          <a:p>
            <a:pPr marL="0" indent="0">
              <a:buNone/>
            </a:pPr>
            <a:endParaRPr lang="ru-RU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67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00151"/>
            <a:ext cx="8526747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900" b="1" dirty="0"/>
              <a:t>ТВ-реклама:</a:t>
            </a:r>
          </a:p>
          <a:p>
            <a:r>
              <a:rPr lang="ru-RU" sz="900" dirty="0"/>
              <a:t>Телевизор пока в плюсе</a:t>
            </a:r>
            <a:r>
              <a:rPr lang="en-US" sz="900" dirty="0"/>
              <a:t>, </a:t>
            </a:r>
            <a:r>
              <a:rPr lang="ru-RU" sz="900" dirty="0"/>
              <a:t>АЦВИ, март 2015 - </a:t>
            </a:r>
            <a:r>
              <a:rPr lang="en-US" sz="900" dirty="0">
                <a:hlinkClick r:id="rId4"/>
              </a:rPr>
              <a:t>http://www.sostav.ru/publication/televizor-poka-v-plyuse-15227.html</a:t>
            </a:r>
            <a:r>
              <a:rPr lang="ru-RU" sz="900" dirty="0"/>
              <a:t> </a:t>
            </a:r>
            <a:endParaRPr lang="en-US" sz="900" dirty="0"/>
          </a:p>
          <a:p>
            <a:r>
              <a:rPr lang="ru-RU" sz="900" dirty="0"/>
              <a:t>Доля «</a:t>
            </a:r>
            <a:r>
              <a:rPr lang="ru-RU" sz="900" dirty="0" err="1"/>
              <a:t>Фармы</a:t>
            </a:r>
            <a:r>
              <a:rPr lang="ru-RU" sz="900" dirty="0"/>
              <a:t>» на ТВ доросла до 40%, </a:t>
            </a:r>
            <a:r>
              <a:rPr lang="en-US" sz="900" dirty="0" err="1"/>
              <a:t>Sostav.ru</a:t>
            </a:r>
            <a:r>
              <a:rPr lang="en-US" sz="900" dirty="0"/>
              <a:t>, </a:t>
            </a:r>
            <a:r>
              <a:rPr lang="ru-RU" sz="900" dirty="0"/>
              <a:t>апрель 2015 - </a:t>
            </a:r>
            <a:r>
              <a:rPr lang="en-US" sz="900" dirty="0">
                <a:hlinkClick r:id="rId5"/>
              </a:rPr>
              <a:t>http://www.sostav.ru/publication/chto-proiskhodilo-s-tv-reklamoj-v-i-kvartale-16059.html</a:t>
            </a:r>
            <a:r>
              <a:rPr lang="ru-RU" sz="900" dirty="0"/>
              <a:t> </a:t>
            </a:r>
            <a:endParaRPr lang="en-US" sz="900" dirty="0"/>
          </a:p>
          <a:p>
            <a:endParaRPr lang="ru-RU" sz="900" dirty="0" smtClean="0"/>
          </a:p>
          <a:p>
            <a:pPr marL="0" indent="0">
              <a:buNone/>
            </a:pPr>
            <a:r>
              <a:rPr lang="ru-RU" sz="900" b="1" dirty="0" smtClean="0"/>
              <a:t>Баннеры, видео </a:t>
            </a:r>
            <a:endParaRPr lang="ru-RU" sz="900" b="1" dirty="0"/>
          </a:p>
          <a:p>
            <a:r>
              <a:rPr lang="ru-RU" sz="900" dirty="0" smtClean="0"/>
              <a:t>«</a:t>
            </a:r>
            <a:r>
              <a:rPr lang="ru-RU" sz="900" dirty="0" err="1"/>
              <a:t>Медийка</a:t>
            </a:r>
            <a:r>
              <a:rPr lang="ru-RU" sz="900" dirty="0"/>
              <a:t>» прирастает </a:t>
            </a:r>
            <a:r>
              <a:rPr lang="ru-RU" sz="900" dirty="0" err="1" smtClean="0"/>
              <a:t>видеорекламой</a:t>
            </a:r>
            <a:r>
              <a:rPr lang="ru-RU" sz="900" dirty="0"/>
              <a:t>, Татьяна Фирсова об итогах сегмента интернет-рекламы в </a:t>
            </a:r>
            <a:r>
              <a:rPr lang="ru-RU" sz="900" dirty="0" err="1"/>
              <a:t>I</a:t>
            </a:r>
            <a:r>
              <a:rPr lang="ru-RU" sz="900" dirty="0"/>
              <a:t> квартале 2015</a:t>
            </a:r>
            <a:r>
              <a:rPr lang="ru-RU" sz="900" dirty="0" smtClean="0"/>
              <a:t>, Май 2015 - </a:t>
            </a:r>
            <a:r>
              <a:rPr lang="en-US" sz="900" dirty="0" smtClean="0">
                <a:hlinkClick r:id="rId6"/>
              </a:rPr>
              <a:t>http</a:t>
            </a:r>
            <a:r>
              <a:rPr lang="en-US" sz="900" dirty="0">
                <a:hlinkClick r:id="rId6"/>
              </a:rPr>
              <a:t>://www.sostav.ru/publication/medijka-prirastaet-onlajnovoj-videoreklamoj-16509.</a:t>
            </a:r>
            <a:r>
              <a:rPr lang="en-US" sz="900" dirty="0" smtClean="0">
                <a:hlinkClick r:id="rId6"/>
              </a:rPr>
              <a:t>html</a:t>
            </a:r>
            <a:r>
              <a:rPr lang="ru-RU" sz="900" dirty="0" smtClean="0"/>
              <a:t> </a:t>
            </a:r>
            <a:endParaRPr lang="en-US" sz="900" dirty="0" smtClean="0"/>
          </a:p>
          <a:p>
            <a:pPr marL="342900" lvl="1" indent="-342900">
              <a:buFont typeface="Arial"/>
              <a:buChar char="•"/>
            </a:pPr>
            <a:r>
              <a:rPr lang="en-US" sz="900" dirty="0"/>
              <a:t>The rise of mobile video will help push video ad expenditures to more than double between 2014 and 2018, from $5.96 billion to $12.82 billion - See more at: </a:t>
            </a:r>
            <a:r>
              <a:rPr lang="en-US" sz="900" dirty="0">
                <a:hlinkClick r:id="rId7"/>
              </a:rPr>
              <a:t>http://www.emarketer.com/Article/Video-Viewability-Rises-Brand-Risk/1012030#sthash.r9OP4wX9.</a:t>
            </a:r>
            <a:r>
              <a:rPr lang="en-US" sz="900" dirty="0" smtClean="0">
                <a:hlinkClick r:id="rId7"/>
              </a:rPr>
              <a:t>dpuf</a:t>
            </a:r>
            <a:endParaRPr lang="ru-RU" sz="600" dirty="0" smtClean="0"/>
          </a:p>
          <a:p>
            <a:r>
              <a:rPr lang="en-US" sz="900" dirty="0" smtClean="0"/>
              <a:t>What's </a:t>
            </a:r>
            <a:r>
              <a:rPr lang="en-US" sz="900" dirty="0"/>
              <a:t>the Future of Facebook Native Video Ads</a:t>
            </a:r>
            <a:r>
              <a:rPr lang="en-US" sz="900" dirty="0" smtClean="0"/>
              <a:t>? </a:t>
            </a:r>
            <a:r>
              <a:rPr lang="en-US" sz="900" dirty="0" err="1" smtClean="0"/>
              <a:t>Emarketer</a:t>
            </a:r>
            <a:r>
              <a:rPr lang="en-US" sz="900" dirty="0" smtClean="0"/>
              <a:t>, </a:t>
            </a:r>
            <a:r>
              <a:rPr lang="ru-RU" sz="900" dirty="0" smtClean="0"/>
              <a:t>январь 2015</a:t>
            </a:r>
            <a:r>
              <a:rPr lang="en-US" sz="900" dirty="0" smtClean="0"/>
              <a:t>- </a:t>
            </a:r>
            <a:r>
              <a:rPr lang="en-US" sz="900" dirty="0" smtClean="0">
                <a:hlinkClick r:id="rId8"/>
              </a:rPr>
              <a:t>http</a:t>
            </a:r>
            <a:r>
              <a:rPr lang="en-US" sz="900" dirty="0">
                <a:hlinkClick r:id="rId8"/>
              </a:rPr>
              <a:t>://www.emarketer.com/Article/Whats-Future-of-Facebook-Native-Video-Ads/</a:t>
            </a:r>
            <a:r>
              <a:rPr lang="en-US" sz="900" dirty="0" smtClean="0">
                <a:hlinkClick r:id="rId8"/>
              </a:rPr>
              <a:t>1011894</a:t>
            </a:r>
            <a:r>
              <a:rPr lang="en-US" sz="900" dirty="0" smtClean="0"/>
              <a:t> </a:t>
            </a:r>
          </a:p>
          <a:p>
            <a:r>
              <a:rPr lang="en-US" sz="900" dirty="0"/>
              <a:t>For Video Ad </a:t>
            </a:r>
            <a:r>
              <a:rPr lang="en-US" sz="900" dirty="0" err="1"/>
              <a:t>Viewability</a:t>
            </a:r>
            <a:r>
              <a:rPr lang="en-US" sz="900" dirty="0"/>
              <a:t>, Size </a:t>
            </a:r>
            <a:r>
              <a:rPr lang="en-US" sz="900" dirty="0" smtClean="0"/>
              <a:t>Matters, </a:t>
            </a:r>
            <a:r>
              <a:rPr lang="en-US" sz="900" dirty="0" err="1"/>
              <a:t>Emarketer</a:t>
            </a:r>
            <a:r>
              <a:rPr lang="en-US" sz="900" dirty="0"/>
              <a:t>, </a:t>
            </a:r>
            <a:r>
              <a:rPr lang="ru-RU" sz="900" dirty="0" smtClean="0"/>
              <a:t>май 2015</a:t>
            </a:r>
            <a:r>
              <a:rPr lang="en-US" sz="900" dirty="0" smtClean="0"/>
              <a:t> - </a:t>
            </a:r>
            <a:r>
              <a:rPr lang="en-US" sz="900" dirty="0" smtClean="0">
                <a:hlinkClick r:id="rId9"/>
              </a:rPr>
              <a:t>http</a:t>
            </a:r>
            <a:r>
              <a:rPr lang="en-US" sz="900" dirty="0">
                <a:hlinkClick r:id="rId9"/>
              </a:rPr>
              <a:t>://www.emarketer.com/Article/Video-Ad-Viewability-Size-Matters/</a:t>
            </a:r>
            <a:r>
              <a:rPr lang="en-US" sz="900" dirty="0" smtClean="0">
                <a:hlinkClick r:id="rId9"/>
              </a:rPr>
              <a:t>1012503</a:t>
            </a:r>
            <a:endParaRPr lang="ru-RU" sz="900" dirty="0"/>
          </a:p>
          <a:p>
            <a:r>
              <a:rPr lang="en-US" sz="900" dirty="0"/>
              <a:t>Forget about ecommerce, the future lies with brand </a:t>
            </a:r>
            <a:r>
              <a:rPr lang="en-US" sz="900" dirty="0" smtClean="0"/>
              <a:t>commerce, Marketing Magazine UK, </a:t>
            </a:r>
            <a:r>
              <a:rPr lang="ru-RU" sz="900" dirty="0" smtClean="0"/>
              <a:t>май 2015 - </a:t>
            </a:r>
            <a:r>
              <a:rPr lang="en-US" sz="900" dirty="0" smtClean="0">
                <a:hlinkClick r:id="rId10"/>
              </a:rPr>
              <a:t>http</a:t>
            </a:r>
            <a:r>
              <a:rPr lang="en-US" sz="900" dirty="0">
                <a:hlinkClick r:id="rId10"/>
              </a:rPr>
              <a:t>://www.marketingmagazine.co.uk/article/1345990/forget-ecommerce-future-lies-brand-</a:t>
            </a:r>
            <a:r>
              <a:rPr lang="en-US" sz="900" dirty="0" smtClean="0">
                <a:hlinkClick r:id="rId10"/>
              </a:rPr>
              <a:t>commerce</a:t>
            </a:r>
            <a:r>
              <a:rPr lang="ru-RU" sz="900" dirty="0" smtClean="0"/>
              <a:t> </a:t>
            </a:r>
          </a:p>
          <a:p>
            <a:endParaRPr lang="ru-RU" sz="900" dirty="0"/>
          </a:p>
          <a:p>
            <a:pPr marL="0" indent="0">
              <a:buNone/>
            </a:pPr>
            <a:r>
              <a:rPr lang="en-US" sz="900" b="1" dirty="0" smtClean="0"/>
              <a:t>Programmatic &amp; RTB</a:t>
            </a:r>
          </a:p>
          <a:p>
            <a:r>
              <a:rPr lang="ru-RU" sz="900" dirty="0"/>
              <a:t>«Обзор рынка </a:t>
            </a:r>
            <a:r>
              <a:rPr lang="en-US" sz="900" dirty="0"/>
              <a:t>programmatic </a:t>
            </a:r>
            <a:r>
              <a:rPr lang="ru-RU" sz="900" dirty="0"/>
              <a:t>в России - 2014», </a:t>
            </a:r>
            <a:r>
              <a:rPr lang="en-US" sz="900" dirty="0" err="1"/>
              <a:t>iAB</a:t>
            </a:r>
            <a:r>
              <a:rPr lang="en-US" sz="900" dirty="0"/>
              <a:t> Russia, </a:t>
            </a:r>
            <a:r>
              <a:rPr lang="ru-RU" sz="900" dirty="0"/>
              <a:t> - </a:t>
            </a:r>
            <a:r>
              <a:rPr lang="en-US" sz="900" dirty="0">
                <a:hlinkClick r:id="rId11"/>
              </a:rPr>
              <a:t>http://iabrus.ru/research/programmatic_overview/default.aspx</a:t>
            </a:r>
            <a:r>
              <a:rPr lang="en-US" sz="900" dirty="0"/>
              <a:t> </a:t>
            </a:r>
            <a:endParaRPr lang="ru-RU" sz="900" dirty="0"/>
          </a:p>
          <a:p>
            <a:pPr marL="0" indent="0">
              <a:buNone/>
            </a:pPr>
            <a:endParaRPr lang="ru-RU" sz="900" dirty="0" smtClean="0"/>
          </a:p>
          <a:p>
            <a:endParaRPr lang="ru-RU" sz="900" dirty="0" smtClean="0">
              <a:latin typeface="+mn-lt"/>
            </a:endParaRPr>
          </a:p>
          <a:p>
            <a:endParaRPr lang="en-US" sz="900" dirty="0">
              <a:latin typeface="+mn-lt"/>
            </a:endParaRPr>
          </a:p>
          <a:p>
            <a:endParaRPr lang="ru-RU" sz="900" dirty="0" smtClean="0">
              <a:latin typeface="+mn-lt"/>
            </a:endParaRPr>
          </a:p>
          <a:p>
            <a:pPr marL="0" indent="0">
              <a:buNone/>
            </a:pPr>
            <a:endParaRPr lang="ru-RU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404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00151"/>
            <a:ext cx="8526747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900" b="1" dirty="0" smtClean="0"/>
              <a:t>Поисковая реклама</a:t>
            </a:r>
            <a:r>
              <a:rPr lang="en-US" sz="900" b="1" dirty="0" smtClean="0"/>
              <a:t/>
            </a:r>
            <a:br>
              <a:rPr lang="en-US" sz="900" b="1" dirty="0" smtClean="0"/>
            </a:br>
            <a:endParaRPr lang="ru-RU" sz="900" dirty="0" smtClean="0"/>
          </a:p>
          <a:p>
            <a:r>
              <a:rPr lang="en-US" sz="900" dirty="0" smtClean="0"/>
              <a:t>“</a:t>
            </a:r>
            <a:r>
              <a:rPr lang="en-US" sz="900" dirty="0"/>
              <a:t>Inside </a:t>
            </a:r>
            <a:r>
              <a:rPr lang="en-US" sz="900" dirty="0" err="1"/>
              <a:t>AdWords</a:t>
            </a:r>
            <a:r>
              <a:rPr lang="en-US" sz="900" dirty="0"/>
              <a:t>” Google Blog - Building for the next </a:t>
            </a:r>
            <a:r>
              <a:rPr lang="en-US" sz="900" dirty="0" smtClean="0"/>
              <a:t>moment</a:t>
            </a:r>
            <a:r>
              <a:rPr lang="ru-RU" sz="900" dirty="0" smtClean="0"/>
              <a:t>, май 2015</a:t>
            </a:r>
            <a:r>
              <a:rPr lang="en-US" sz="900" dirty="0" smtClean="0"/>
              <a:t> </a:t>
            </a:r>
            <a:r>
              <a:rPr lang="en-US" sz="900" dirty="0">
                <a:hlinkClick r:id="rId4"/>
              </a:rPr>
              <a:t>http://adwords.blogspot.ru/2015/05/building-for-next-moment.html</a:t>
            </a:r>
            <a:endParaRPr lang="en-US" sz="900" dirty="0"/>
          </a:p>
          <a:p>
            <a:r>
              <a:rPr lang="en-US" sz="900" dirty="0"/>
              <a:t>After Prepping Publishers, Google Set to Launch ‘</a:t>
            </a:r>
            <a:r>
              <a:rPr lang="en-US" sz="900" dirty="0" err="1"/>
              <a:t>Mobilegeddon</a:t>
            </a:r>
            <a:r>
              <a:rPr lang="en-US" sz="900" dirty="0"/>
              <a:t>’ Search </a:t>
            </a:r>
            <a:r>
              <a:rPr lang="en-US" sz="900" dirty="0" smtClean="0"/>
              <a:t>Tweak</a:t>
            </a:r>
            <a:r>
              <a:rPr lang="ru-RU" sz="900" dirty="0" smtClean="0"/>
              <a:t>, </a:t>
            </a:r>
            <a:r>
              <a:rPr lang="en-US" sz="900" dirty="0" smtClean="0"/>
              <a:t>Re/code, </a:t>
            </a:r>
            <a:r>
              <a:rPr lang="ru-RU" sz="900" dirty="0" smtClean="0"/>
              <a:t>апрель 2015 - </a:t>
            </a:r>
            <a:r>
              <a:rPr lang="en-US" sz="900" dirty="0">
                <a:hlinkClick r:id="rId5"/>
              </a:rPr>
              <a:t>http://recode.net/2015/04/20/after-prepping-publishers-google-set-to-launch-mobilegeddon-search-tweak</a:t>
            </a:r>
            <a:r>
              <a:rPr lang="en-US" sz="900" dirty="0" smtClean="0">
                <a:hlinkClick r:id="rId5"/>
              </a:rPr>
              <a:t>/</a:t>
            </a:r>
            <a:r>
              <a:rPr lang="ru-RU" sz="900" dirty="0" smtClean="0"/>
              <a:t> </a:t>
            </a:r>
          </a:p>
          <a:p>
            <a:r>
              <a:rPr lang="en-US" sz="900" dirty="0" smtClean="0"/>
              <a:t>Bing </a:t>
            </a:r>
            <a:r>
              <a:rPr lang="en-US" sz="900" dirty="0"/>
              <a:t>Follows Google With Its Own “Mobile-Friendly” Ranking Algorithm </a:t>
            </a:r>
            <a:r>
              <a:rPr lang="en-US" sz="900" dirty="0" smtClean="0"/>
              <a:t>Change</a:t>
            </a:r>
            <a:r>
              <a:rPr lang="ru-RU" sz="900" dirty="0" smtClean="0"/>
              <a:t>, май 2015</a:t>
            </a:r>
            <a:r>
              <a:rPr lang="en-US" sz="900" dirty="0" smtClean="0"/>
              <a:t> </a:t>
            </a:r>
            <a:r>
              <a:rPr lang="en-US" sz="900" dirty="0"/>
              <a:t>- </a:t>
            </a:r>
            <a:r>
              <a:rPr lang="en-US" sz="900" dirty="0">
                <a:hlinkClick r:id="rId6"/>
              </a:rPr>
              <a:t>http://techcrunch.com/2015/05/14/bing-follows-google-with-its-own-mobile-friendly-ranking-algorithm-change/#.</a:t>
            </a:r>
            <a:r>
              <a:rPr lang="en-US" sz="900" dirty="0" smtClean="0">
                <a:hlinkClick r:id="rId6"/>
              </a:rPr>
              <a:t>xvjwwq:v29W</a:t>
            </a:r>
            <a:endParaRPr lang="en-US" sz="900" dirty="0" smtClean="0"/>
          </a:p>
          <a:p>
            <a:r>
              <a:rPr lang="en-US" sz="900" dirty="0" smtClean="0"/>
              <a:t>How much Yahoo search traffic is mobile? </a:t>
            </a:r>
            <a:r>
              <a:rPr lang="en-US" sz="900" dirty="0" err="1" smtClean="0"/>
              <a:t>Emarketer</a:t>
            </a:r>
            <a:r>
              <a:rPr lang="en-US" sz="900" dirty="0" smtClean="0"/>
              <a:t>, </a:t>
            </a:r>
            <a:r>
              <a:rPr lang="ru-RU" sz="900" dirty="0" smtClean="0"/>
              <a:t>апрель</a:t>
            </a:r>
            <a:r>
              <a:rPr lang="en-US" sz="900" dirty="0" smtClean="0"/>
              <a:t> 2015</a:t>
            </a:r>
            <a:r>
              <a:rPr lang="ru-RU" sz="900" dirty="0" smtClean="0"/>
              <a:t> - </a:t>
            </a:r>
            <a:r>
              <a:rPr lang="en-US" sz="900" dirty="0">
                <a:hlinkClick r:id="rId7"/>
              </a:rPr>
              <a:t>http://www.emarketer.com/Article/How-Much-Yahoo-Search-Traffic-Mobile/</a:t>
            </a:r>
            <a:r>
              <a:rPr lang="en-US" sz="900" dirty="0" smtClean="0">
                <a:hlinkClick r:id="rId7"/>
              </a:rPr>
              <a:t>1012378</a:t>
            </a:r>
            <a:r>
              <a:rPr lang="ru-RU" sz="900" dirty="0" smtClean="0"/>
              <a:t> </a:t>
            </a:r>
            <a:endParaRPr lang="ru-RU" sz="900" dirty="0"/>
          </a:p>
          <a:p>
            <a:r>
              <a:rPr lang="en-US" sz="900" dirty="0" smtClean="0"/>
              <a:t>Mobile Search Will Surpass Desktop in 2015</a:t>
            </a:r>
            <a:r>
              <a:rPr lang="ru-RU" sz="900" dirty="0" smtClean="0"/>
              <a:t>, </a:t>
            </a:r>
            <a:r>
              <a:rPr lang="en-US" sz="900" dirty="0" err="1" smtClean="0"/>
              <a:t>Emarketer</a:t>
            </a:r>
            <a:r>
              <a:rPr lang="en-US" sz="900" dirty="0" smtClean="0"/>
              <a:t>, </a:t>
            </a:r>
            <a:r>
              <a:rPr lang="ru-RU" sz="900" dirty="0" smtClean="0"/>
              <a:t>декабрь 2014 - </a:t>
            </a:r>
            <a:r>
              <a:rPr lang="en-US" sz="900" dirty="0" smtClean="0">
                <a:hlinkClick r:id="rId8"/>
              </a:rPr>
              <a:t>http://www.emarketer.com/Article/Mobile-Search-Will-Surpass-Desktop-2015/1011657</a:t>
            </a:r>
            <a:endParaRPr lang="ru-RU" sz="900" dirty="0" smtClean="0"/>
          </a:p>
          <a:p>
            <a:r>
              <a:rPr lang="en-US" sz="900" dirty="0" smtClean="0"/>
              <a:t>Mobile </a:t>
            </a:r>
            <a:r>
              <a:rPr lang="en-US" sz="900" dirty="0"/>
              <a:t>Search Spend Share to Reach 83% by </a:t>
            </a:r>
            <a:r>
              <a:rPr lang="en-US" sz="900" dirty="0" smtClean="0"/>
              <a:t>2018, Search Engine Watch, </a:t>
            </a:r>
            <a:r>
              <a:rPr lang="ru-RU" sz="900" dirty="0" smtClean="0"/>
              <a:t>февраль 2015 - </a:t>
            </a:r>
            <a:r>
              <a:rPr lang="en-US" sz="900" dirty="0" smtClean="0"/>
              <a:t> </a:t>
            </a:r>
            <a:r>
              <a:rPr lang="en-US" sz="900" dirty="0" smtClean="0">
                <a:hlinkClick r:id="rId9"/>
              </a:rPr>
              <a:t>http</a:t>
            </a:r>
            <a:r>
              <a:rPr lang="en-US" sz="900" dirty="0">
                <a:hlinkClick r:id="rId9"/>
              </a:rPr>
              <a:t>://searchenginewatch.com/sew/news/2393973/mobile-search-spend-share-continues-to-</a:t>
            </a:r>
            <a:r>
              <a:rPr lang="en-US" sz="900" dirty="0" smtClean="0">
                <a:hlinkClick r:id="rId9"/>
              </a:rPr>
              <a:t>climb</a:t>
            </a:r>
            <a:r>
              <a:rPr lang="ru-RU" sz="900" dirty="0"/>
              <a:t> </a:t>
            </a:r>
            <a:endParaRPr lang="ru-RU" sz="900" dirty="0" smtClean="0"/>
          </a:p>
          <a:p>
            <a:endParaRPr lang="ru-RU" sz="900" dirty="0" smtClean="0"/>
          </a:p>
          <a:p>
            <a:endParaRPr lang="ru-RU" sz="900" dirty="0" smtClean="0"/>
          </a:p>
          <a:p>
            <a:endParaRPr lang="en-US" sz="900" dirty="0">
              <a:latin typeface="+mn-lt"/>
            </a:endParaRPr>
          </a:p>
          <a:p>
            <a:endParaRPr lang="ru-RU" sz="900" dirty="0" smtClean="0">
              <a:latin typeface="+mn-lt"/>
            </a:endParaRPr>
          </a:p>
          <a:p>
            <a:pPr marL="0" indent="0">
              <a:buNone/>
            </a:pPr>
            <a:endParaRPr lang="ru-RU" sz="900" dirty="0">
              <a:latin typeface="+mn-lt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5327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3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7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4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 2015 Anch Master Deck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0"/>
            <a:ext cx="9143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694</Words>
  <Application>Microsoft Macintosh PowerPoint</Application>
  <PresentationFormat>On-screen Show (16:9)</PresentationFormat>
  <Paragraphs>59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AdWatch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Shklyaev</dc:creator>
  <cp:lastModifiedBy>Michael Shklyaev</cp:lastModifiedBy>
  <cp:revision>33</cp:revision>
  <dcterms:created xsi:type="dcterms:W3CDTF">2015-05-25T10:47:46Z</dcterms:created>
  <dcterms:modified xsi:type="dcterms:W3CDTF">2015-06-03T03:02:02Z</dcterms:modified>
</cp:coreProperties>
</file>