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445" r:id="rId2"/>
    <p:sldId id="457" r:id="rId3"/>
    <p:sldId id="462" r:id="rId4"/>
    <p:sldId id="458" r:id="rId5"/>
    <p:sldId id="459" r:id="rId6"/>
    <p:sldId id="463" r:id="rId7"/>
    <p:sldId id="464" r:id="rId8"/>
    <p:sldId id="460" r:id="rId9"/>
    <p:sldId id="461" r:id="rId10"/>
    <p:sldId id="465" r:id="rId11"/>
    <p:sldId id="45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011"/>
    <a:srgbClr val="063C48"/>
    <a:srgbClr val="063C47"/>
    <a:srgbClr val="F58723"/>
    <a:srgbClr val="E27A1D"/>
    <a:srgbClr val="ED7D31"/>
    <a:srgbClr val="FF9014"/>
    <a:srgbClr val="FF9012"/>
    <a:srgbClr val="063948"/>
    <a:srgbClr val="063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5"/>
    <p:restoredTop sz="94686"/>
  </p:normalViewPr>
  <p:slideViewPr>
    <p:cSldViewPr snapToGrid="0" snapToObjects="1" showGuides="1">
      <p:cViewPr varScale="1">
        <p:scale>
          <a:sx n="94" d="100"/>
          <a:sy n="94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132B3-543E-A246-B8A8-52BCAC71B0B0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3F00-F7E8-BA40-8AFA-E37F510A4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2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78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921" y="200060"/>
            <a:ext cx="1882946" cy="80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solidFill>
          <a:srgbClr val="063C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920" y="186613"/>
            <a:ext cx="1882947" cy="80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8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FDEE-8194-3E46-BE61-251FE882F103}" type="datetimeFigureOut">
              <a:rPr lang="x-none" smtClean="0"/>
              <a:t>20.05.2019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585A-9134-4147-86DA-C635E722A245}" type="slidenum">
              <a:rPr lang="uk-UA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747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C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/>
        </p:nvSpPr>
        <p:spPr>
          <a:xfrm>
            <a:off x="5257765" y="2243243"/>
            <a:ext cx="6165201" cy="252625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5300" b="1" dirty="0">
                <a:solidFill>
                  <a:srgbClr val="FF9014"/>
                </a:solidFill>
                <a:latin typeface="Muller" charset="0"/>
                <a:ea typeface="Muller" charset="0"/>
                <a:cs typeface="Muller" charset="0"/>
              </a:rPr>
              <a:t>Драйверы роста </a:t>
            </a:r>
            <a:r>
              <a:rPr lang="ru-RU" sz="5300" b="1" spc="80" dirty="0">
                <a:solidFill>
                  <a:srgbClr val="FF9014"/>
                </a:solidFill>
                <a:latin typeface="Muller" charset="0"/>
                <a:ea typeface="Muller" charset="0"/>
                <a:cs typeface="Muller" charset="0"/>
              </a:rPr>
              <a:t>рекламного </a:t>
            </a:r>
            <a:endParaRPr lang="en-US" sz="5300" b="1" spc="80" dirty="0">
              <a:solidFill>
                <a:srgbClr val="FF9014"/>
              </a:solidFill>
              <a:latin typeface="Muller" charset="0"/>
              <a:ea typeface="Muller" charset="0"/>
              <a:cs typeface="Muller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5300" b="1" spc="80" dirty="0">
                <a:solidFill>
                  <a:srgbClr val="FF9014"/>
                </a:solidFill>
                <a:latin typeface="Muller" charset="0"/>
                <a:ea typeface="Muller" charset="0"/>
                <a:cs typeface="Muller" charset="0"/>
              </a:rPr>
              <a:t>рынка России</a:t>
            </a:r>
            <a:endParaRPr lang="en-US" sz="5300" b="1" spc="80" dirty="0">
              <a:solidFill>
                <a:srgbClr val="FF9014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577" y="2460811"/>
            <a:ext cx="3376616" cy="18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59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" y="184523"/>
            <a:ext cx="1193053" cy="653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2190363" y="321539"/>
            <a:ext cx="7985899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В 2022 году рынок данных вырастет </a:t>
            </a:r>
            <a:endParaRPr lang="en-US" sz="3200" b="1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  <a:p>
            <a:pPr algn="ctr">
              <a:lnSpc>
                <a:spcPct val="90000"/>
              </a:lnSpc>
            </a:pPr>
            <a:r>
              <a:rPr lang="ru-RU" sz="32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в 3 раза</a:t>
            </a:r>
            <a:r>
              <a:rPr lang="en-US" sz="32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 –</a:t>
            </a:r>
            <a:r>
              <a:rPr lang="ru-RU" sz="32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 до 10+ млрд. рублей</a:t>
            </a:r>
            <a:endParaRPr lang="en-US" sz="3200" b="1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6922" y="1635953"/>
            <a:ext cx="559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spc="3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ОБЪЕМ РЫНКА ДАННЫХ ДЛЯ МАРКЕТИНГА </a:t>
            </a:r>
          </a:p>
          <a:p>
            <a:pPr algn="ctr"/>
            <a:r>
              <a:rPr lang="ru-RU" b="1" spc="3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млрд</a:t>
            </a:r>
            <a:r>
              <a:rPr lang="en-US" b="1" spc="3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 </a:t>
            </a:r>
            <a:r>
              <a:rPr lang="ru-RU" b="1" spc="3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руб.</a:t>
            </a:r>
            <a:endParaRPr b="1" spc="30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335616" y="2191549"/>
            <a:ext cx="5695392" cy="3844664"/>
            <a:chOff x="2534208" y="2449966"/>
            <a:chExt cx="5695392" cy="3844664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142253" y="2847606"/>
              <a:ext cx="5087347" cy="2843516"/>
              <a:chOff x="3142253" y="2847606"/>
              <a:chExt cx="6221666" cy="2843516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3165403" y="5691122"/>
                <a:ext cx="6198516" cy="0"/>
              </a:xfrm>
              <a:prstGeom prst="line">
                <a:avLst/>
              </a:prstGeom>
              <a:ln w="12700" cap="rnd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142253" y="5125890"/>
                <a:ext cx="6198516" cy="0"/>
              </a:xfrm>
              <a:prstGeom prst="line">
                <a:avLst/>
              </a:prstGeom>
              <a:ln w="12700" cap="rnd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165403" y="4560660"/>
                <a:ext cx="6198516" cy="0"/>
              </a:xfrm>
              <a:prstGeom prst="line">
                <a:avLst/>
              </a:prstGeom>
              <a:ln w="12700" cap="rnd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3142253" y="3993501"/>
                <a:ext cx="6198516" cy="0"/>
              </a:xfrm>
              <a:prstGeom prst="line">
                <a:avLst/>
              </a:prstGeom>
              <a:ln w="12700" cap="rnd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42253" y="3414764"/>
                <a:ext cx="6198516" cy="0"/>
              </a:xfrm>
              <a:prstGeom prst="line">
                <a:avLst/>
              </a:prstGeom>
              <a:ln w="12700" cap="rnd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165403" y="2847606"/>
                <a:ext cx="6198516" cy="0"/>
              </a:xfrm>
              <a:prstGeom prst="line">
                <a:avLst/>
              </a:prstGeom>
              <a:ln w="12700" cap="rnd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6"/>
            <p:cNvGrpSpPr/>
            <p:nvPr/>
          </p:nvGrpSpPr>
          <p:grpSpPr>
            <a:xfrm>
              <a:off x="3274791" y="5352607"/>
              <a:ext cx="466118" cy="358644"/>
              <a:chOff x="3575734" y="5352607"/>
              <a:chExt cx="466118" cy="358644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3575735" y="5352607"/>
                <a:ext cx="466117" cy="36000"/>
              </a:xfrm>
              <a:prstGeom prst="rect">
                <a:avLst/>
              </a:prstGeom>
              <a:solidFill>
                <a:srgbClr val="FF90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FF9014"/>
                  </a:solidFill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3575734" y="5388606"/>
                <a:ext cx="466117" cy="322645"/>
              </a:xfrm>
              <a:prstGeom prst="rect">
                <a:avLst/>
              </a:prstGeom>
              <a:solidFill>
                <a:srgbClr val="063C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63C47"/>
                  </a:solidFill>
                </a:endParaRP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4353557" y="5228911"/>
              <a:ext cx="466118" cy="482340"/>
              <a:chOff x="4817964" y="5228911"/>
              <a:chExt cx="466118" cy="482340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4817965" y="5228911"/>
                <a:ext cx="466117" cy="123695"/>
              </a:xfrm>
              <a:prstGeom prst="rect">
                <a:avLst/>
              </a:prstGeom>
              <a:solidFill>
                <a:srgbClr val="FF90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FF9014"/>
                  </a:solidFill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4817964" y="5352607"/>
                <a:ext cx="466117" cy="358644"/>
              </a:xfrm>
              <a:prstGeom prst="rect">
                <a:avLst/>
              </a:prstGeom>
              <a:solidFill>
                <a:srgbClr val="063C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63C47"/>
                  </a:solidFill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5432323" y="5098545"/>
              <a:ext cx="466119" cy="612706"/>
              <a:chOff x="6060193" y="5098545"/>
              <a:chExt cx="466119" cy="612706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6060195" y="5098545"/>
                <a:ext cx="466117" cy="237384"/>
              </a:xfrm>
              <a:prstGeom prst="rect">
                <a:avLst/>
              </a:prstGeom>
              <a:solidFill>
                <a:srgbClr val="FF90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FF9014"/>
                  </a:solidFill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6060193" y="5259402"/>
                <a:ext cx="466117" cy="451849"/>
              </a:xfrm>
              <a:prstGeom prst="rect">
                <a:avLst/>
              </a:prstGeom>
              <a:solidFill>
                <a:srgbClr val="063C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63C47"/>
                  </a:solidFill>
                </a:endParaRP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6511090" y="4694173"/>
              <a:ext cx="466121" cy="1017078"/>
              <a:chOff x="7302421" y="4694173"/>
              <a:chExt cx="466121" cy="1017078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7302425" y="4694173"/>
                <a:ext cx="466117" cy="565229"/>
              </a:xfrm>
              <a:prstGeom prst="rect">
                <a:avLst/>
              </a:prstGeom>
              <a:solidFill>
                <a:srgbClr val="FF90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FF9014"/>
                  </a:solidFill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7302421" y="5259403"/>
                <a:ext cx="466117" cy="451848"/>
              </a:xfrm>
              <a:prstGeom prst="rect">
                <a:avLst/>
              </a:prstGeom>
              <a:solidFill>
                <a:srgbClr val="063C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63C47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7589859" y="4517544"/>
              <a:ext cx="466121" cy="1193706"/>
              <a:chOff x="8504259" y="4517544"/>
              <a:chExt cx="466121" cy="1193706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8504263" y="4517544"/>
                <a:ext cx="466117" cy="702638"/>
              </a:xfrm>
              <a:prstGeom prst="rect">
                <a:avLst/>
              </a:prstGeom>
              <a:solidFill>
                <a:srgbClr val="FF90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FF9014"/>
                  </a:solidFill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8504259" y="5220181"/>
                <a:ext cx="466117" cy="491069"/>
              </a:xfrm>
              <a:prstGeom prst="rect">
                <a:avLst/>
              </a:prstGeom>
              <a:solidFill>
                <a:srgbClr val="063C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63C47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534208" y="2449966"/>
              <a:ext cx="621324" cy="3490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300000"/>
                </a:lnSpc>
              </a:pPr>
              <a:r>
                <a:rPr lang="en-US" sz="1200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25,00</a:t>
              </a:r>
            </a:p>
            <a:p>
              <a:pPr algn="r">
                <a:lnSpc>
                  <a:spcPct val="300000"/>
                </a:lnSpc>
              </a:pPr>
              <a:r>
                <a:rPr lang="en-US" sz="1200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20,00</a:t>
              </a:r>
            </a:p>
            <a:p>
              <a:pPr algn="r">
                <a:lnSpc>
                  <a:spcPct val="320000"/>
                </a:lnSpc>
              </a:pPr>
              <a:r>
                <a:rPr lang="en-US" sz="1200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15,00</a:t>
              </a:r>
            </a:p>
            <a:p>
              <a:pPr algn="r">
                <a:lnSpc>
                  <a:spcPct val="300000"/>
                </a:lnSpc>
              </a:pPr>
              <a:r>
                <a:rPr lang="en-US" sz="1200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10,00</a:t>
              </a:r>
            </a:p>
            <a:p>
              <a:pPr algn="r">
                <a:lnSpc>
                  <a:spcPct val="320000"/>
                </a:lnSpc>
              </a:pPr>
              <a:r>
                <a:rPr lang="en-US" sz="1200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5,00</a:t>
              </a:r>
            </a:p>
            <a:p>
              <a:pPr algn="r">
                <a:lnSpc>
                  <a:spcPct val="300000"/>
                </a:lnSpc>
              </a:pPr>
              <a:r>
                <a:rPr lang="en-US" sz="1200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0,00</a:t>
              </a:r>
              <a:endParaRPr sz="12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36760" y="6033020"/>
              <a:ext cx="49343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Muller" charset="0"/>
                  <a:ea typeface="Muller" charset="0"/>
                  <a:cs typeface="Muller" charset="0"/>
                </a:rPr>
                <a:t>2018                    2019 F                  2020 F                  2021 F                  2022 F</a:t>
              </a:r>
              <a:endParaRPr sz="1100" dirty="0">
                <a:solidFill>
                  <a:schemeClr val="bg1">
                    <a:lumMod val="50000"/>
                  </a:schemeClr>
                </a:solidFill>
                <a:latin typeface="Muller" charset="0"/>
                <a:ea typeface="Muller" charset="0"/>
                <a:cs typeface="Muller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52987" y="5758885"/>
              <a:ext cx="47981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2,80                   </a:t>
              </a:r>
              <a:r>
                <a:rPr lang="ru-RU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 </a:t>
              </a:r>
              <a:r>
                <a:rPr lang="en-US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  3,</a:t>
              </a:r>
              <a:r>
                <a:rPr lang="ru-RU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1</a:t>
              </a:r>
              <a:r>
                <a:rPr lang="en-US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                 </a:t>
              </a:r>
              <a:r>
                <a:rPr lang="ru-RU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  </a:t>
              </a:r>
              <a:r>
                <a:rPr lang="en-US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    3,</a:t>
              </a:r>
              <a:r>
                <a:rPr lang="ru-RU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4</a:t>
              </a:r>
              <a:r>
                <a:rPr lang="en-US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                 </a:t>
              </a:r>
              <a:r>
                <a:rPr lang="ru-RU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</a:t>
              </a:r>
              <a:r>
                <a:rPr lang="en-US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   3,90                 </a:t>
              </a:r>
              <a:r>
                <a:rPr lang="ru-RU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  </a:t>
              </a:r>
              <a:r>
                <a:rPr lang="en-US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     4,</a:t>
              </a:r>
              <a:r>
                <a:rPr lang="ru-RU" sz="1200" b="1" dirty="0">
                  <a:solidFill>
                    <a:srgbClr val="063C47"/>
                  </a:solidFill>
                  <a:latin typeface="Muller" charset="0"/>
                  <a:ea typeface="Muller" charset="0"/>
                  <a:cs typeface="Muller" charset="0"/>
                </a:rPr>
                <a:t>3</a:t>
              </a:r>
              <a:endParaRPr sz="12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28747" y="5076214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E27A1D"/>
                  </a:solidFill>
                  <a:latin typeface="Muller" charset="0"/>
                  <a:ea typeface="Muller" charset="0"/>
                  <a:cs typeface="Muller" charset="0"/>
                </a:rPr>
                <a:t>0,20</a:t>
              </a:r>
              <a:endParaRPr sz="1200" b="1" dirty="0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55018" y="4946876"/>
              <a:ext cx="4347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E27A1D"/>
                  </a:solidFill>
                  <a:latin typeface="Muller" charset="0"/>
                  <a:ea typeface="Muller" charset="0"/>
                  <a:cs typeface="Muller" charset="0"/>
                </a:rPr>
                <a:t>0,8</a:t>
              </a:r>
              <a:endParaRPr sz="1200" b="1" dirty="0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87788" y="4811454"/>
              <a:ext cx="377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>
                  <a:solidFill>
                    <a:srgbClr val="E27A1D"/>
                  </a:solidFill>
                  <a:latin typeface="Muller" charset="0"/>
                  <a:ea typeface="Muller" charset="0"/>
                  <a:cs typeface="Muller" charset="0"/>
                </a:rPr>
                <a:t>1,7</a:t>
              </a:r>
              <a:endParaRPr sz="1200" b="1" dirty="0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15675" y="4403501"/>
              <a:ext cx="2856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E27A1D"/>
                  </a:solidFill>
                  <a:latin typeface="Muller" charset="0"/>
                  <a:ea typeface="Muller" charset="0"/>
                  <a:cs typeface="Muller" charset="0"/>
                </a:rPr>
                <a:t>4</a:t>
              </a:r>
              <a:endParaRPr sz="1200" b="1" dirty="0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85092" y="4192911"/>
              <a:ext cx="2840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E27A1D"/>
                  </a:solidFill>
                  <a:latin typeface="Muller" charset="0"/>
                  <a:ea typeface="Muller" charset="0"/>
                  <a:cs typeface="Muller" charset="0"/>
                </a:rPr>
                <a:t>6</a:t>
              </a:r>
              <a:endParaRPr sz="1200" b="1" dirty="0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0122416" y="3668987"/>
            <a:ext cx="7569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Online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rPr>
              <a:t>Offline</a:t>
            </a:r>
            <a:endParaRPr sz="1400" dirty="0">
              <a:solidFill>
                <a:srgbClr val="E27A1D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908155" y="3824192"/>
            <a:ext cx="165314" cy="154044"/>
          </a:xfrm>
          <a:prstGeom prst="rect">
            <a:avLst/>
          </a:prstGeom>
          <a:solidFill>
            <a:srgbClr val="06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8" name="Прямоугольник 37"/>
          <p:cNvSpPr/>
          <p:nvPr/>
        </p:nvSpPr>
        <p:spPr>
          <a:xfrm>
            <a:off x="9915797" y="4140533"/>
            <a:ext cx="165314" cy="154044"/>
          </a:xfrm>
          <a:prstGeom prst="rect">
            <a:avLst/>
          </a:prstGeom>
          <a:solidFill>
            <a:srgbClr val="F58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49720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C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5325001" y="2686997"/>
            <a:ext cx="6165201" cy="165732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5300" b="1" dirty="0">
                <a:solidFill>
                  <a:srgbClr val="FF9014"/>
                </a:solidFill>
                <a:latin typeface="Muller" charset="0"/>
                <a:ea typeface="Muller" charset="0"/>
                <a:cs typeface="Muller" charset="0"/>
              </a:rPr>
              <a:t>СПАСИБО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300" b="1" spc="80" dirty="0">
                <a:solidFill>
                  <a:srgbClr val="FF9014"/>
                </a:solidFill>
                <a:latin typeface="Muller" charset="0"/>
                <a:ea typeface="Muller" charset="0"/>
                <a:cs typeface="Muller" charset="0"/>
              </a:rPr>
              <a:t>ЗА ВНИМАНИЕ!</a:t>
            </a:r>
            <a:endParaRPr lang="en-US" sz="5300" b="1" spc="80" dirty="0">
              <a:solidFill>
                <a:srgbClr val="FF9014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577" y="2460811"/>
            <a:ext cx="3376616" cy="18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5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4655903" y="3124944"/>
            <a:ext cx="54835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= Экономика х </a:t>
            </a:r>
            <a:r>
              <a:rPr lang="en-US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Penetration </a:t>
            </a:r>
          </a:p>
          <a:p>
            <a:pPr marL="342900" indent="-342900">
              <a:buFont typeface="+mj-lt"/>
              <a:buAutoNum type="arabicPeriod"/>
            </a:pPr>
            <a:endParaRPr lang="ru-RU" sz="3200" dirty="0">
              <a:solidFill>
                <a:srgbClr val="FF9011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2DF3F6-7B02-A946-9AA9-31BF6E514B45}"/>
              </a:ext>
            </a:extLst>
          </p:cNvPr>
          <p:cNvSpPr txBox="1"/>
          <p:nvPr/>
        </p:nvSpPr>
        <p:spPr>
          <a:xfrm>
            <a:off x="5437303" y="3912539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но сейчас</a:t>
            </a:r>
            <a:endParaRPr lang="en-US" sz="22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12D4B1-36D0-A947-8483-EE392E65D67D}"/>
              </a:ext>
            </a:extLst>
          </p:cNvPr>
          <p:cNvSpPr txBox="1"/>
          <p:nvPr/>
        </p:nvSpPr>
        <p:spPr>
          <a:xfrm>
            <a:off x="4552578" y="4484116"/>
            <a:ext cx="3284874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400" dirty="0">
                <a:solidFill>
                  <a:srgbClr val="063C48"/>
                </a:solidFill>
                <a:latin typeface="Muller Medium" charset="0"/>
                <a:ea typeface="Muller Medium" charset="0"/>
                <a:cs typeface="Muller Medium" charset="0"/>
              </a:rPr>
              <a:t>Экономика не растет</a:t>
            </a:r>
          </a:p>
          <a:p>
            <a:pPr algn="ctr">
              <a:lnSpc>
                <a:spcPct val="110000"/>
              </a:lnSpc>
            </a:pPr>
            <a:r>
              <a:rPr lang="en-US" sz="2400" dirty="0">
                <a:solidFill>
                  <a:srgbClr val="063C48"/>
                </a:solidFill>
                <a:latin typeface="Muller Medium" charset="0"/>
                <a:ea typeface="Muller Medium" charset="0"/>
                <a:cs typeface="Muller Medium" charset="0"/>
              </a:rPr>
              <a:t>Penetration </a:t>
            </a:r>
            <a:r>
              <a:rPr lang="ru-RU" sz="2400" dirty="0">
                <a:solidFill>
                  <a:srgbClr val="063C48"/>
                </a:solidFill>
                <a:latin typeface="Muller Medium" charset="0"/>
                <a:ea typeface="Muller Medium" charset="0"/>
                <a:cs typeface="Muller Medium" charset="0"/>
              </a:rPr>
              <a:t>тоже</a:t>
            </a:r>
            <a:endParaRPr lang="en-US" sz="2400" dirty="0">
              <a:solidFill>
                <a:srgbClr val="063C48"/>
              </a:solidFill>
              <a:latin typeface="Muller Medium" charset="0"/>
              <a:ea typeface="Muller Medium" charset="0"/>
              <a:cs typeface="Muller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3201" y="3172196"/>
            <a:ext cx="2557110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Рекламный </a:t>
            </a:r>
            <a:endParaRPr lang="en-US" sz="3200" b="1" dirty="0">
              <a:solidFill>
                <a:srgbClr val="FF9011"/>
              </a:solidFill>
              <a:latin typeface="Muller" charset="0"/>
              <a:ea typeface="Muller" charset="0"/>
              <a:cs typeface="Muller" charset="0"/>
            </a:endParaRPr>
          </a:p>
          <a:p>
            <a:pPr algn="ctr">
              <a:lnSpc>
                <a:spcPct val="85000"/>
              </a:lnSpc>
            </a:pPr>
            <a:r>
              <a:rPr lang="ru-RU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рынок</a:t>
            </a:r>
            <a:endParaRPr sz="3200" dirty="0">
              <a:solidFill>
                <a:srgbClr val="FF9011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644" y="2022898"/>
            <a:ext cx="1491114" cy="961069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51" y="1942391"/>
            <a:ext cx="1148975" cy="1148975"/>
          </a:xfrm>
          <a:prstGeom prst="rect">
            <a:avLst/>
          </a:prstGeom>
        </p:spPr>
      </p:pic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" y="184523"/>
            <a:ext cx="1193053" cy="653261"/>
          </a:xfrm>
          <a:prstGeom prst="rect">
            <a:avLst/>
          </a:prstGeom>
        </p:spPr>
      </p:pic>
      <p:pic>
        <p:nvPicPr>
          <p:cNvPr id="11" name="Изображение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541" y="1842731"/>
            <a:ext cx="1381614" cy="138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" y="184523"/>
            <a:ext cx="1193053" cy="653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2171510" y="1944017"/>
            <a:ext cx="785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Продажи = Покупатели х Средний чек</a:t>
            </a:r>
            <a:r>
              <a:rPr lang="en-US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039" y="4112783"/>
            <a:ext cx="7072244" cy="25460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2DF3F6-7B02-A946-9AA9-31BF6E514B45}"/>
              </a:ext>
            </a:extLst>
          </p:cNvPr>
          <p:cNvSpPr txBox="1"/>
          <p:nvPr/>
        </p:nvSpPr>
        <p:spPr>
          <a:xfrm>
            <a:off x="5114316" y="2495455"/>
            <a:ext cx="1370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но сейчас</a:t>
            </a:r>
            <a:endParaRPr lang="en-US" sz="2000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2D4B1-36D0-A947-8483-EE392E65D67D}"/>
              </a:ext>
            </a:extLst>
          </p:cNvPr>
          <p:cNvSpPr txBox="1"/>
          <p:nvPr/>
        </p:nvSpPr>
        <p:spPr>
          <a:xfrm>
            <a:off x="3444490" y="2833516"/>
            <a:ext cx="4891852" cy="131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200" dirty="0">
                <a:solidFill>
                  <a:srgbClr val="063C47"/>
                </a:solidFill>
                <a:latin typeface="Muller Medium" charset="0"/>
                <a:ea typeface="Muller Medium" charset="0"/>
                <a:cs typeface="Muller Medium" charset="0"/>
              </a:rPr>
              <a:t>Покупателей не становится больше</a:t>
            </a:r>
          </a:p>
          <a:p>
            <a:pPr algn="ctr">
              <a:lnSpc>
                <a:spcPct val="110000"/>
              </a:lnSpc>
            </a:pPr>
            <a:r>
              <a:rPr lang="ru-RU" sz="2200" dirty="0">
                <a:solidFill>
                  <a:srgbClr val="063C47"/>
                </a:solidFill>
                <a:latin typeface="Muller Medium" charset="0"/>
                <a:ea typeface="Muller Medium" charset="0"/>
                <a:cs typeface="Muller Medium" charset="0"/>
              </a:rPr>
              <a:t>Средний чек не растет </a:t>
            </a:r>
          </a:p>
          <a:p>
            <a:pPr algn="ctr">
              <a:lnSpc>
                <a:spcPct val="110000"/>
              </a:lnSpc>
            </a:pPr>
            <a:r>
              <a:rPr lang="ru-RU" sz="28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ПРИЧИНА – ЭКОНОМИКА</a:t>
            </a:r>
            <a:endParaRPr lang="en-US" sz="2800" b="1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419" y="615513"/>
            <a:ext cx="1617785" cy="1617785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002" y="899906"/>
            <a:ext cx="1473112" cy="10441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66465" y="5885605"/>
            <a:ext cx="3114818" cy="276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rgbClr val="063C47"/>
                </a:solidFill>
                <a:latin typeface="Muller Light" charset="0"/>
                <a:ea typeface="Muller Light" charset="0"/>
                <a:cs typeface="Muller Light" charset="0"/>
              </a:rPr>
              <a:t>Динамика среднего чека, руб. (Ромир)</a:t>
            </a:r>
          </a:p>
        </p:txBody>
      </p:sp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389" y="548858"/>
            <a:ext cx="1560612" cy="156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2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2991374" y="1205268"/>
            <a:ext cx="6434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Чтобы </a:t>
            </a:r>
            <a:r>
              <a:rPr lang="ru-RU" sz="4000" b="1" spc="6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вырасти,</a:t>
            </a:r>
            <a:r>
              <a:rPr lang="ru-RU" sz="40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 нужны</a:t>
            </a:r>
            <a:r>
              <a:rPr lang="en-US" sz="40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12D4B1-36D0-A947-8483-EE392E65D67D}"/>
              </a:ext>
            </a:extLst>
          </p:cNvPr>
          <p:cNvSpPr txBox="1"/>
          <p:nvPr/>
        </p:nvSpPr>
        <p:spPr>
          <a:xfrm>
            <a:off x="3473052" y="4005494"/>
            <a:ext cx="201850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spc="40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Покупатели</a:t>
            </a:r>
          </a:p>
          <a:p>
            <a:pPr algn="ctr">
              <a:lnSpc>
                <a:spcPct val="90000"/>
              </a:lnSpc>
            </a:pPr>
            <a:r>
              <a:rPr lang="ru-RU" sz="2400" b="1" spc="40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конкурента</a:t>
            </a:r>
            <a:endParaRPr lang="en-US" sz="2400" b="1" spc="40" dirty="0">
              <a:solidFill>
                <a:srgbClr val="FF9011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12D4B1-36D0-A947-8483-EE392E65D67D}"/>
              </a:ext>
            </a:extLst>
          </p:cNvPr>
          <p:cNvSpPr txBox="1"/>
          <p:nvPr/>
        </p:nvSpPr>
        <p:spPr>
          <a:xfrm>
            <a:off x="6895256" y="4096962"/>
            <a:ext cx="1615187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400" b="1" spc="40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Продажи</a:t>
            </a:r>
            <a:endParaRPr lang="en-US" sz="2400" b="1" spc="40" dirty="0">
              <a:solidFill>
                <a:srgbClr val="FF9011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12D4B1-36D0-A947-8483-EE392E65D67D}"/>
              </a:ext>
            </a:extLst>
          </p:cNvPr>
          <p:cNvSpPr txBox="1"/>
          <p:nvPr/>
        </p:nvSpPr>
        <p:spPr>
          <a:xfrm>
            <a:off x="4148904" y="5086864"/>
            <a:ext cx="394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Awareness </a:t>
            </a:r>
            <a:r>
              <a:rPr lang="ru-RU" sz="20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отходит на второй план</a:t>
            </a:r>
            <a:endParaRPr lang="en-US" sz="20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664" y="2007335"/>
            <a:ext cx="2250889" cy="22508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78484" y="2728543"/>
            <a:ext cx="683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>
                <a:solidFill>
                  <a:srgbClr val="FF9014"/>
                </a:solidFill>
                <a:latin typeface="Muller" charset="0"/>
                <a:ea typeface="Muller" charset="0"/>
                <a:cs typeface="Muller" charset="0"/>
              </a:rPr>
              <a:t>+</a:t>
            </a:r>
            <a:endParaRPr sz="7200" dirty="0">
              <a:solidFill>
                <a:srgbClr val="FF9014"/>
              </a:solidFill>
            </a:endParaRPr>
          </a:p>
        </p:txBody>
      </p:sp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48" y="2158806"/>
            <a:ext cx="2049267" cy="2049267"/>
          </a:xfrm>
          <a:prstGeom prst="rect">
            <a:avLst/>
          </a:prstGeom>
        </p:spPr>
      </p:pic>
      <p:pic>
        <p:nvPicPr>
          <p:cNvPr id="17" name="Изображение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" y="184523"/>
            <a:ext cx="1193053" cy="65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5329925" y="2956976"/>
            <a:ext cx="3869970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ключ к целевым </a:t>
            </a:r>
            <a:endParaRPr lang="en-US" sz="3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>
              <a:lnSpc>
                <a:spcPct val="90000"/>
              </a:lnSpc>
            </a:pPr>
            <a:r>
              <a:rPr lang="ru-RU" sz="3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потребителям</a:t>
            </a:r>
            <a:endParaRPr lang="en-US" sz="3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3653" y="1512166"/>
            <a:ext cx="32166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DATA</a:t>
            </a:r>
            <a:endParaRPr sz="9000" b="1" dirty="0">
              <a:solidFill>
                <a:srgbClr val="FF9011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483" y="2180754"/>
            <a:ext cx="2959941" cy="2959941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" y="184523"/>
            <a:ext cx="1193053" cy="6532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6198598" y="4051166"/>
            <a:ext cx="3958135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подтверждению </a:t>
            </a:r>
            <a:endParaRPr lang="en-US" sz="3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>
              <a:lnSpc>
                <a:spcPct val="90000"/>
              </a:lnSpc>
            </a:pPr>
            <a:r>
              <a:rPr lang="ru-RU" sz="3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продаж</a:t>
            </a:r>
            <a:endParaRPr lang="en-US" sz="3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5196401" y="3986776"/>
            <a:ext cx="1002197" cy="131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8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15651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" y="184523"/>
            <a:ext cx="1193053" cy="653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2815262" y="316427"/>
            <a:ext cx="6787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Data</a:t>
            </a:r>
            <a:r>
              <a:rPr lang="ru-RU" sz="40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 – ключ к росту рынка</a:t>
            </a:r>
            <a:endParaRPr lang="en-US" sz="4000" b="1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467" y="1503979"/>
            <a:ext cx="1463040" cy="1463040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566" y="1503979"/>
            <a:ext cx="1594143" cy="1594143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141" y="1742825"/>
            <a:ext cx="1582811" cy="13249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9821" y="1435513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9014"/>
                </a:solidFill>
                <a:latin typeface="Muller ExtraBold" charset="0"/>
                <a:ea typeface="Muller ExtraBold" charset="0"/>
                <a:cs typeface="Muller ExtraBold" charset="0"/>
              </a:rPr>
              <a:t>~0%</a:t>
            </a:r>
            <a:endParaRPr sz="3200" b="1" dirty="0">
              <a:solidFill>
                <a:srgbClr val="FF9014"/>
              </a:solidFill>
              <a:latin typeface="Muller ExtraBold" charset="0"/>
              <a:ea typeface="Muller ExtraBold" charset="0"/>
              <a:cs typeface="Muller Extra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30158" y="1503979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9014"/>
                </a:solidFill>
                <a:latin typeface="Muller ExtraBold" charset="0"/>
                <a:ea typeface="Muller ExtraBold" charset="0"/>
                <a:cs typeface="Muller ExtraBold" charset="0"/>
              </a:rPr>
              <a:t>~0%</a:t>
            </a:r>
            <a:endParaRPr sz="3200" b="1" dirty="0">
              <a:solidFill>
                <a:srgbClr val="FF9014"/>
              </a:solidFill>
              <a:latin typeface="Muller ExtraBold" charset="0"/>
              <a:ea typeface="Muller ExtraBold" charset="0"/>
              <a:cs typeface="Muller ExtraBol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3403" y="1493337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9014"/>
                </a:solidFill>
                <a:latin typeface="Muller ExtraBold" charset="0"/>
                <a:ea typeface="Muller ExtraBold" charset="0"/>
                <a:cs typeface="Muller ExtraBold" charset="0"/>
              </a:rPr>
              <a:t>~0%</a:t>
            </a:r>
            <a:endParaRPr sz="3200" b="1" dirty="0">
              <a:solidFill>
                <a:srgbClr val="FF9014"/>
              </a:solidFill>
              <a:latin typeface="Muller ExtraBold" charset="0"/>
              <a:ea typeface="Muller ExtraBold" charset="0"/>
              <a:cs typeface="Muller ExtraBol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4352" y="3067744"/>
            <a:ext cx="637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ТВ                                 ООН                           </a:t>
            </a:r>
            <a:r>
              <a:rPr lang="en-US" sz="20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 </a:t>
            </a:r>
            <a:r>
              <a:rPr lang="ru-RU" sz="20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Радио                       </a:t>
            </a:r>
            <a:endParaRPr sz="2000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76D66E-5E4E-044E-BD16-DADBE0D52400}"/>
              </a:ext>
            </a:extLst>
          </p:cNvPr>
          <p:cNvSpPr txBox="1"/>
          <p:nvPr/>
        </p:nvSpPr>
        <p:spPr>
          <a:xfrm>
            <a:off x="2645854" y="5049455"/>
            <a:ext cx="2412712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Smart TV</a:t>
            </a:r>
            <a:endParaRPr lang="ru-RU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  <a:p>
            <a:pPr>
              <a:lnSpc>
                <a:spcPct val="90000"/>
              </a:lnSpc>
            </a:pPr>
            <a:r>
              <a:rPr lang="ru-RU" dirty="0" err="1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таргетинг</a:t>
            </a:r>
            <a:r>
              <a:rPr lang="ru-RU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 наиболее 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платежеспособных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76D66E-5E4E-044E-BD16-DADBE0D52400}"/>
              </a:ext>
            </a:extLst>
          </p:cNvPr>
          <p:cNvSpPr txBox="1"/>
          <p:nvPr/>
        </p:nvSpPr>
        <p:spPr>
          <a:xfrm>
            <a:off x="5338105" y="3590964"/>
            <a:ext cx="2017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Digital OOH</a:t>
            </a:r>
          </a:p>
          <a:p>
            <a:r>
              <a:rPr lang="ru-RU" dirty="0" err="1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Доходимость</a:t>
            </a:r>
            <a:endParaRPr lang="ru-RU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  <a:p>
            <a:r>
              <a:rPr lang="ru-RU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в точки продаж</a:t>
            </a:r>
            <a:endParaRPr lang="en-US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2923" y="4408808"/>
            <a:ext cx="1173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63C47"/>
                </a:solidFill>
                <a:latin typeface="Muller ExtraBold" charset="0"/>
                <a:ea typeface="Muller ExtraBold" charset="0"/>
                <a:cs typeface="Muller ExtraBold" charset="0"/>
              </a:rPr>
              <a:t>+8%</a:t>
            </a:r>
            <a:endParaRPr sz="3600" b="1" dirty="0">
              <a:solidFill>
                <a:srgbClr val="063C47"/>
              </a:solidFill>
              <a:latin typeface="Muller ExtraBold" charset="0"/>
              <a:ea typeface="Muller ExtraBold" charset="0"/>
              <a:cs typeface="Muller ExtraBol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5505" y="5811028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63C47"/>
                </a:solidFill>
                <a:latin typeface="Muller ExtraBold" charset="0"/>
                <a:ea typeface="Muller ExtraBold" charset="0"/>
                <a:cs typeface="Muller ExtraBold" charset="0"/>
              </a:rPr>
              <a:t>+80%</a:t>
            </a:r>
            <a:endParaRPr sz="3600" b="1" dirty="0">
              <a:solidFill>
                <a:srgbClr val="063C47"/>
              </a:solidFill>
              <a:latin typeface="Muller ExtraBold" charset="0"/>
              <a:ea typeface="Muller ExtraBold" charset="0"/>
              <a:cs typeface="Muller ExtraBold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46783" y="4446844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63C47"/>
                </a:solidFill>
                <a:latin typeface="Muller ExtraBold" charset="0"/>
                <a:ea typeface="Muller ExtraBold" charset="0"/>
                <a:cs typeface="Muller ExtraBold" charset="0"/>
              </a:rPr>
              <a:t>+50%</a:t>
            </a:r>
            <a:endParaRPr sz="3600" b="1" dirty="0">
              <a:solidFill>
                <a:srgbClr val="063C47"/>
              </a:solidFill>
              <a:latin typeface="Muller ExtraBold" charset="0"/>
              <a:ea typeface="Muller ExtraBold" charset="0"/>
              <a:cs typeface="Muller ExtraBold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987" y="4198386"/>
            <a:ext cx="1754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>
                <a:solidFill>
                  <a:srgbClr val="063C47"/>
                </a:solidFill>
                <a:latin typeface="Muller ExtraBold" charset="0"/>
                <a:ea typeface="Muller ExtraBold" charset="0"/>
                <a:cs typeface="Muller ExtraBold" charset="0"/>
              </a:rPr>
              <a:t>+230%</a:t>
            </a:r>
            <a:endParaRPr sz="3600" b="1" dirty="0">
              <a:solidFill>
                <a:srgbClr val="063C47"/>
              </a:solidFill>
              <a:latin typeface="Muller ExtraBold" charset="0"/>
              <a:ea typeface="Muller ExtraBold" charset="0"/>
              <a:cs typeface="Muller ExtraBold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76D66E-5E4E-044E-BD16-DADBE0D52400}"/>
              </a:ext>
            </a:extLst>
          </p:cNvPr>
          <p:cNvSpPr txBox="1"/>
          <p:nvPr/>
        </p:nvSpPr>
        <p:spPr>
          <a:xfrm>
            <a:off x="7804987" y="3584669"/>
            <a:ext cx="1765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Digital </a:t>
            </a:r>
            <a:r>
              <a:rPr lang="ru-RU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Радио</a:t>
            </a:r>
          </a:p>
          <a:p>
            <a:r>
              <a:rPr lang="ru-RU" dirty="0" err="1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таргетинг</a:t>
            </a:r>
            <a:endParaRPr lang="ru-RU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76D66E-5E4E-044E-BD16-DADBE0D52400}"/>
              </a:ext>
            </a:extLst>
          </p:cNvPr>
          <p:cNvSpPr txBox="1"/>
          <p:nvPr/>
        </p:nvSpPr>
        <p:spPr>
          <a:xfrm>
            <a:off x="2654842" y="3590964"/>
            <a:ext cx="2381576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err="1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Рег</a:t>
            </a:r>
            <a:r>
              <a:rPr lang="ru-RU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 ТВ </a:t>
            </a:r>
            <a:br>
              <a:rPr lang="ru-RU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</a:br>
            <a:r>
              <a:rPr lang="ru-RU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даже </a:t>
            </a:r>
            <a:r>
              <a:rPr lang="ru-RU" dirty="0" err="1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гео</a:t>
            </a:r>
            <a:r>
              <a:rPr lang="ru-RU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 </a:t>
            </a:r>
            <a:r>
              <a:rPr lang="en-US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Data </a:t>
            </a:r>
            <a:r>
              <a:rPr lang="ru-RU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работает</a:t>
            </a:r>
          </a:p>
        </p:txBody>
      </p:sp>
    </p:spTree>
    <p:extLst>
      <p:ext uri="{BB962C8B-B14F-4D97-AF65-F5344CB8AC3E}">
        <p14:creationId xmlns:p14="http://schemas.microsoft.com/office/powerpoint/2010/main" val="180457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2242746" y="415085"/>
            <a:ext cx="8054806" cy="108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38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Digital</a:t>
            </a:r>
            <a:r>
              <a:rPr lang="ru-RU" sz="38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: много данных, но мало данных про потребителей</a:t>
            </a:r>
            <a:endParaRPr lang="en-US" sz="3800" b="1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71BF15-757E-2245-B0FC-893CAB79C57B}"/>
              </a:ext>
            </a:extLst>
          </p:cNvPr>
          <p:cNvSpPr txBox="1"/>
          <p:nvPr/>
        </p:nvSpPr>
        <p:spPr>
          <a:xfrm>
            <a:off x="1375478" y="3942264"/>
            <a:ext cx="245720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покупок </a:t>
            </a:r>
          </a:p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совершаются </a:t>
            </a:r>
          </a:p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в </a:t>
            </a:r>
            <a:r>
              <a:rPr lang="en-US" sz="24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offline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84970" y="2860012"/>
            <a:ext cx="23920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95%</a:t>
            </a:r>
            <a:endParaRPr sz="8000" b="1" dirty="0">
              <a:solidFill>
                <a:srgbClr val="FF9011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730883" y="2549452"/>
            <a:ext cx="4820434" cy="2193738"/>
            <a:chOff x="4819631" y="4426688"/>
            <a:chExt cx="5907133" cy="163802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4819631" y="6064713"/>
              <a:ext cx="5885867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4819631" y="5796239"/>
              <a:ext cx="5885867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4840897" y="5522340"/>
              <a:ext cx="5885867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840897" y="5241851"/>
              <a:ext cx="5885867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40897" y="4976037"/>
              <a:ext cx="5885867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840897" y="4699590"/>
              <a:ext cx="5885867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830264" y="4426688"/>
              <a:ext cx="5885867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9117721" y="2917122"/>
            <a:ext cx="305431" cy="2099646"/>
          </a:xfrm>
          <a:prstGeom prst="rect">
            <a:avLst/>
          </a:prstGeom>
          <a:solidFill>
            <a:srgbClr val="FF9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21675" y="2983083"/>
            <a:ext cx="305431" cy="2033684"/>
          </a:xfrm>
          <a:prstGeom prst="rect">
            <a:avLst/>
          </a:prstGeom>
          <a:solidFill>
            <a:srgbClr val="FF9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25629" y="3078396"/>
            <a:ext cx="305431" cy="1949637"/>
          </a:xfrm>
          <a:prstGeom prst="rect">
            <a:avLst/>
          </a:prstGeom>
          <a:solidFill>
            <a:srgbClr val="FF9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29584" y="3102321"/>
            <a:ext cx="305431" cy="1914445"/>
          </a:xfrm>
          <a:prstGeom prst="rect">
            <a:avLst/>
          </a:prstGeom>
          <a:solidFill>
            <a:srgbClr val="FF9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33538" y="3183173"/>
            <a:ext cx="305431" cy="1842711"/>
          </a:xfrm>
          <a:prstGeom prst="rect">
            <a:avLst/>
          </a:prstGeom>
          <a:solidFill>
            <a:srgbClr val="FF9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37492" y="3280424"/>
            <a:ext cx="305431" cy="1745460"/>
          </a:xfrm>
          <a:prstGeom prst="rect">
            <a:avLst/>
          </a:prstGeom>
          <a:solidFill>
            <a:srgbClr val="FF9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41446" y="3344328"/>
            <a:ext cx="305431" cy="1687465"/>
          </a:xfrm>
          <a:prstGeom prst="rect">
            <a:avLst/>
          </a:prstGeom>
          <a:solidFill>
            <a:srgbClr val="FF9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5391" y="2009761"/>
            <a:ext cx="477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spc="5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ОБЪЕМ ТОРГОВЛИ В РОССИИ, млрд</a:t>
            </a:r>
            <a:r>
              <a:rPr lang="en-US" b="1" spc="5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 $</a:t>
            </a:r>
            <a:endParaRPr b="1" spc="50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6304" y="2287356"/>
            <a:ext cx="49885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700</a:t>
            </a:r>
          </a:p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600</a:t>
            </a:r>
          </a:p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500</a:t>
            </a:r>
          </a:p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400</a:t>
            </a:r>
          </a:p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300</a:t>
            </a:r>
          </a:p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200</a:t>
            </a:r>
          </a:p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100</a:t>
            </a:r>
          </a:p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0</a:t>
            </a:r>
            <a:endParaRPr sz="1200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755375" y="5082938"/>
            <a:ext cx="480307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941446" y="5025884"/>
            <a:ext cx="305431" cy="61230"/>
          </a:xfrm>
          <a:prstGeom prst="rect">
            <a:avLst/>
          </a:prstGeom>
          <a:solidFill>
            <a:srgbClr val="06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37492" y="5025884"/>
            <a:ext cx="305431" cy="61230"/>
          </a:xfrm>
          <a:prstGeom prst="rect">
            <a:avLst/>
          </a:prstGeom>
          <a:solidFill>
            <a:srgbClr val="06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33538" y="5022820"/>
            <a:ext cx="305431" cy="61230"/>
          </a:xfrm>
          <a:prstGeom prst="rect">
            <a:avLst/>
          </a:prstGeom>
          <a:solidFill>
            <a:srgbClr val="06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29584" y="5014794"/>
            <a:ext cx="305431" cy="72320"/>
          </a:xfrm>
          <a:prstGeom prst="rect">
            <a:avLst/>
          </a:prstGeom>
          <a:solidFill>
            <a:srgbClr val="06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725629" y="5012706"/>
            <a:ext cx="305431" cy="72320"/>
          </a:xfrm>
          <a:prstGeom prst="rect">
            <a:avLst/>
          </a:prstGeom>
          <a:solidFill>
            <a:srgbClr val="06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421675" y="5000454"/>
            <a:ext cx="305431" cy="86784"/>
          </a:xfrm>
          <a:prstGeom prst="rect">
            <a:avLst/>
          </a:prstGeom>
          <a:solidFill>
            <a:srgbClr val="06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117721" y="4988595"/>
            <a:ext cx="305431" cy="96427"/>
          </a:xfrm>
          <a:prstGeom prst="rect">
            <a:avLst/>
          </a:prstGeom>
          <a:solidFill>
            <a:srgbClr val="06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901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62469" y="3056607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rPr>
              <a:t>456</a:t>
            </a:r>
            <a:endParaRPr sz="1200" b="1">
              <a:solidFill>
                <a:srgbClr val="E27A1D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61102" y="3025857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rPr>
              <a:t>479</a:t>
            </a:r>
            <a:endParaRPr sz="1200" b="1" dirty="0">
              <a:solidFill>
                <a:srgbClr val="E27A1D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53033" y="2913535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rPr>
              <a:t>499</a:t>
            </a:r>
            <a:endParaRPr sz="1200" b="1" dirty="0">
              <a:solidFill>
                <a:srgbClr val="E27A1D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81636" y="2845214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rPr>
              <a:t>517</a:t>
            </a:r>
            <a:endParaRPr sz="1200" b="1" dirty="0">
              <a:solidFill>
                <a:srgbClr val="E27A1D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56991" y="282521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rPr>
              <a:t>532</a:t>
            </a:r>
            <a:endParaRPr sz="1200" b="1" dirty="0">
              <a:solidFill>
                <a:srgbClr val="E27A1D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35947" y="2713562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rPr>
              <a:t>548</a:t>
            </a:r>
            <a:endParaRPr sz="1200" b="1" dirty="0">
              <a:solidFill>
                <a:srgbClr val="E27A1D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034139" y="2641492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rgbClr val="E27A1D"/>
                </a:solidFill>
                <a:latin typeface="Muller" charset="0"/>
                <a:ea typeface="Muller" charset="0"/>
                <a:cs typeface="Muller" charset="0"/>
              </a:rPr>
              <a:t>561</a:t>
            </a:r>
            <a:endParaRPr sz="1200" b="1" dirty="0">
              <a:solidFill>
                <a:srgbClr val="E27A1D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53378" y="5363107"/>
            <a:ext cx="4836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Muller" charset="0"/>
                <a:ea typeface="Muller" charset="0"/>
                <a:cs typeface="Muller" charset="0"/>
              </a:rPr>
              <a:t>2017          2018          2019 F       2020 F      2021 F       2022 F       2023 F </a:t>
            </a:r>
            <a:endParaRPr sz="1100" dirty="0">
              <a:solidFill>
                <a:schemeClr val="bg1">
                  <a:lumMod val="50000"/>
                </a:schemeClr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96224" y="5087208"/>
            <a:ext cx="4602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63C47"/>
                </a:solidFill>
                <a:latin typeface="Muller" charset="0"/>
                <a:ea typeface="Muller" charset="0"/>
                <a:cs typeface="Muller" charset="0"/>
              </a:rPr>
              <a:t>19                23                27                31               35                40              44</a:t>
            </a:r>
            <a:endParaRPr sz="1200" b="1" dirty="0">
              <a:solidFill>
                <a:srgbClr val="063C47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2416" y="3668987"/>
            <a:ext cx="7569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63C47"/>
                </a:solidFill>
                <a:latin typeface="Muller Medium" charset="0"/>
                <a:ea typeface="Muller Medium" charset="0"/>
                <a:cs typeface="Muller Medium" charset="0"/>
              </a:rPr>
              <a:t>Online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FF9011"/>
                </a:solidFill>
                <a:latin typeface="Muller Medium" charset="0"/>
                <a:ea typeface="Muller Medium" charset="0"/>
                <a:cs typeface="Muller Medium" charset="0"/>
              </a:rPr>
              <a:t>Offline</a:t>
            </a:r>
            <a:endParaRPr sz="1400" dirty="0">
              <a:solidFill>
                <a:srgbClr val="FF9011"/>
              </a:solidFill>
              <a:latin typeface="Muller Medium" charset="0"/>
              <a:ea typeface="Muller Medium" charset="0"/>
              <a:cs typeface="Muller Medium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9908155" y="3824192"/>
            <a:ext cx="165314" cy="154044"/>
          </a:xfrm>
          <a:prstGeom prst="rect">
            <a:avLst/>
          </a:prstGeom>
          <a:solidFill>
            <a:srgbClr val="06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1" name="Прямоугольник 40"/>
          <p:cNvSpPr/>
          <p:nvPr/>
        </p:nvSpPr>
        <p:spPr>
          <a:xfrm>
            <a:off x="9915797" y="4140533"/>
            <a:ext cx="165314" cy="154044"/>
          </a:xfrm>
          <a:prstGeom prst="rect">
            <a:avLst/>
          </a:prstGeom>
          <a:solidFill>
            <a:srgbClr val="F58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2" name="TextBox 41"/>
          <p:cNvSpPr txBox="1"/>
          <p:nvPr/>
        </p:nvSpPr>
        <p:spPr>
          <a:xfrm>
            <a:off x="5123563" y="6429332"/>
            <a:ext cx="1935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Muller" charset="0"/>
                <a:ea typeface="Muller" charset="0"/>
                <a:cs typeface="Muller" charset="0"/>
              </a:rPr>
              <a:t>Источник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Muller Light" charset="0"/>
                <a:ea typeface="Muller Light" charset="0"/>
                <a:cs typeface="Muller Light" charset="0"/>
              </a:rPr>
              <a:t>: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Muller Light" charset="0"/>
                <a:ea typeface="Muller Light" charset="0"/>
                <a:cs typeface="Muller Light" charset="0"/>
              </a:rPr>
              <a:t> </a:t>
            </a:r>
            <a:r>
              <a:rPr lang="en-NZ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Muller Light" charset="0"/>
                <a:ea typeface="Muller Light" charset="0"/>
                <a:cs typeface="Muller Light" charset="0"/>
              </a:rPr>
              <a:t>E-marketer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Muller Light" charset="0"/>
              <a:ea typeface="Muller Light" charset="0"/>
              <a:cs typeface="Muller Light" charset="0"/>
            </a:endParaRPr>
          </a:p>
        </p:txBody>
      </p:sp>
      <p:pic>
        <p:nvPicPr>
          <p:cNvPr id="43" name="Изображение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" y="184523"/>
            <a:ext cx="1193053" cy="65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1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1536372" y="3272567"/>
            <a:ext cx="5150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Рост рынка     =     Доступ</a:t>
            </a:r>
            <a:endParaRPr lang="en-US" sz="3200" b="1" dirty="0">
              <a:solidFill>
                <a:srgbClr val="FF9011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4136270" y="3726768"/>
            <a:ext cx="3313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к потребителям</a:t>
            </a:r>
            <a:endParaRPr lang="en-US" sz="3200" b="1" dirty="0">
              <a:solidFill>
                <a:srgbClr val="FF9011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6819383" y="3288418"/>
            <a:ext cx="4209678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 </a:t>
            </a:r>
            <a:r>
              <a:rPr lang="ru-RU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 х  Подтверждение </a:t>
            </a:r>
          </a:p>
          <a:p>
            <a:pPr algn="ctr">
              <a:lnSpc>
                <a:spcPct val="90000"/>
              </a:lnSpc>
            </a:pPr>
            <a:r>
              <a:rPr lang="ru-RU" sz="3200" b="1" dirty="0">
                <a:solidFill>
                  <a:srgbClr val="FF9011"/>
                </a:solidFill>
                <a:latin typeface="Muller" charset="0"/>
                <a:ea typeface="Muller" charset="0"/>
                <a:cs typeface="Muller" charset="0"/>
              </a:rPr>
              <a:t>   продаж</a:t>
            </a:r>
            <a:endParaRPr lang="en-US" sz="3200" b="1" dirty="0">
              <a:solidFill>
                <a:srgbClr val="FF9011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2" y="2020498"/>
            <a:ext cx="1398494" cy="1398494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40" y="1588168"/>
            <a:ext cx="1832258" cy="1774538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76" y="1900968"/>
            <a:ext cx="1371599" cy="1371599"/>
          </a:xfrm>
          <a:prstGeom prst="rect">
            <a:avLst/>
          </a:prstGeom>
        </p:spPr>
      </p:pic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" y="184523"/>
            <a:ext cx="1193053" cy="65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5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2254349" y="289242"/>
            <a:ext cx="7702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Что мы делаем для этого</a:t>
            </a:r>
            <a:endParaRPr lang="en-US" sz="4000" b="1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408" y="1055323"/>
            <a:ext cx="3233750" cy="1143727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079" y="2231504"/>
            <a:ext cx="1681590" cy="1681590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117" y="2262715"/>
            <a:ext cx="1555652" cy="15556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53374" y="2490036"/>
            <a:ext cx="32970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Переход на </a:t>
            </a:r>
            <a:r>
              <a:rPr lang="ru-RU" sz="1600" dirty="0" err="1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таргетинг</a:t>
            </a: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 потребительских ЦА</a:t>
            </a:r>
          </a:p>
          <a:p>
            <a:pPr marL="285750" indent="-285750">
              <a:lnSpc>
                <a:spcPct val="50000"/>
              </a:lnSpc>
              <a:buClr>
                <a:srgbClr val="063C48"/>
              </a:buClr>
              <a:buSzPct val="150000"/>
              <a:buFont typeface="Arial" charset="0"/>
              <a:buChar char="•"/>
            </a:pPr>
            <a:endParaRPr lang="ru-RU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r>
              <a:rPr lang="en-US" sz="16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Smart TV &amp; </a:t>
            </a:r>
            <a:r>
              <a:rPr lang="en-US" sz="1600" b="1" dirty="0" err="1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Mail.ru</a:t>
            </a:r>
            <a:r>
              <a:rPr lang="en-US" sz="16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 – </a:t>
            </a: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dirty="0" err="1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таргетинг</a:t>
            </a:r>
            <a:r>
              <a:rPr lang="en-US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 &amp; </a:t>
            </a: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верификация </a:t>
            </a:r>
            <a:endParaRPr lang="en-US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продаж</a:t>
            </a:r>
          </a:p>
          <a:p>
            <a:pPr marL="285750" indent="-285750">
              <a:lnSpc>
                <a:spcPct val="50000"/>
              </a:lnSpc>
              <a:buClr>
                <a:srgbClr val="063C48"/>
              </a:buClr>
              <a:buSzPct val="150000"/>
              <a:buFont typeface="Arial" charset="0"/>
              <a:buChar char="•"/>
            </a:pPr>
            <a:endParaRPr lang="ru-RU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Атрибуция продаж </a:t>
            </a:r>
            <a:endParaRPr lang="en-US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на данных ОФД</a:t>
            </a:r>
          </a:p>
          <a:p>
            <a:pPr marL="285750" indent="-285750">
              <a:lnSpc>
                <a:spcPct val="50000"/>
              </a:lnSpc>
              <a:buClr>
                <a:srgbClr val="063C48"/>
              </a:buClr>
              <a:buSzPct val="150000"/>
              <a:buFont typeface="Arial" charset="0"/>
              <a:buChar char="•"/>
            </a:pPr>
            <a:endParaRPr lang="ru-RU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Атрибуция продаж на </a:t>
            </a:r>
            <a:endParaRPr lang="en-US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данных операторов </a:t>
            </a:r>
            <a:endParaRPr lang="en-US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Билайн – 1 млн </a:t>
            </a: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домохозяйств </a:t>
            </a:r>
          </a:p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endParaRPr lang="ru-RU" sz="1600" dirty="0">
              <a:solidFill>
                <a:srgbClr val="063C48"/>
              </a:solidFill>
              <a:latin typeface="Muller Light" charset="0"/>
              <a:ea typeface="Muller Light" charset="0"/>
              <a:cs typeface="Muller Light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1764174" y="3802607"/>
            <a:ext cx="649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>
                <a:solidFill>
                  <a:srgbClr val="FF9014"/>
                </a:solidFill>
                <a:latin typeface="Muller" charset="0"/>
                <a:ea typeface="Muller" charset="0"/>
                <a:cs typeface="Muller" charset="0"/>
              </a:rPr>
              <a:t>ТВ</a:t>
            </a:r>
            <a:endParaRPr lang="en-US" sz="2800" b="1" dirty="0">
              <a:solidFill>
                <a:srgbClr val="FF9014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7B5CF2-5EAF-7748-AAD9-CCBB0E84C592}"/>
              </a:ext>
            </a:extLst>
          </p:cNvPr>
          <p:cNvSpPr txBox="1"/>
          <p:nvPr/>
        </p:nvSpPr>
        <p:spPr>
          <a:xfrm>
            <a:off x="6314271" y="3802607"/>
            <a:ext cx="1838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>
                <a:solidFill>
                  <a:srgbClr val="FF9014"/>
                </a:solidFill>
                <a:latin typeface="Muller" charset="0"/>
                <a:ea typeface="Muller" charset="0"/>
                <a:cs typeface="Muller" charset="0"/>
              </a:rPr>
              <a:t>Интернет</a:t>
            </a:r>
            <a:endParaRPr lang="en-US" sz="2800" b="1" dirty="0">
              <a:solidFill>
                <a:srgbClr val="FF9014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0560" y="2490036"/>
            <a:ext cx="273991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Переход на </a:t>
            </a:r>
            <a:r>
              <a:rPr lang="ru-RU" sz="1600" dirty="0" err="1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таргетинг</a:t>
            </a: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 </a:t>
            </a: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потребительских ЦА</a:t>
            </a:r>
          </a:p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endParaRPr lang="ru-RU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Атрибуция всех </a:t>
            </a: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интернет инвестиций </a:t>
            </a: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в продажи на базе </a:t>
            </a:r>
          </a:p>
          <a:p>
            <a:pPr marL="284400">
              <a:buClr>
                <a:srgbClr val="063C48"/>
              </a:buClr>
              <a:buSzPct val="150000"/>
            </a:pPr>
            <a:r>
              <a:rPr lang="en-US" sz="16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15 </a:t>
            </a:r>
            <a:r>
              <a:rPr lang="ru-RU" sz="16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млн </a:t>
            </a:r>
            <a:r>
              <a:rPr lang="en-US" sz="16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CRM X5</a:t>
            </a:r>
            <a:r>
              <a:rPr lang="ru-RU" sz="1600" b="1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 </a:t>
            </a:r>
          </a:p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endParaRPr lang="ru-RU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r>
              <a:rPr lang="ru-RU" sz="1600" dirty="0" err="1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Таргетинг</a:t>
            </a: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 на сегменты </a:t>
            </a:r>
          </a:p>
          <a:p>
            <a:pPr marL="284400">
              <a:buClr>
                <a:srgbClr val="063C48"/>
              </a:buClr>
              <a:buSzPct val="150000"/>
            </a:pPr>
            <a:r>
              <a:rPr lang="ru-RU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потребителей </a:t>
            </a:r>
            <a:r>
              <a:rPr lang="en-US" sz="1600" dirty="0" err="1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fmcg</a:t>
            </a:r>
            <a:r>
              <a:rPr lang="en-US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, </a:t>
            </a:r>
            <a:endParaRPr lang="ru-RU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4400">
              <a:buClr>
                <a:srgbClr val="063C48"/>
              </a:buClr>
              <a:buSzPct val="150000"/>
            </a:pPr>
            <a:r>
              <a:rPr lang="en-US" sz="1600" dirty="0">
                <a:solidFill>
                  <a:srgbClr val="063C48"/>
                </a:solidFill>
                <a:latin typeface="Muller" charset="0"/>
                <a:ea typeface="Muller" charset="0"/>
                <a:cs typeface="Muller" charset="0"/>
              </a:rPr>
              <a:t>pharma, retail</a:t>
            </a:r>
            <a:endParaRPr lang="ru-RU"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  <a:p>
            <a:pPr marL="285750" indent="-285750">
              <a:buClr>
                <a:srgbClr val="063C48"/>
              </a:buClr>
              <a:buSzPct val="150000"/>
              <a:buFont typeface="Arial" charset="0"/>
              <a:buChar char="•"/>
            </a:pPr>
            <a:endParaRPr sz="1600" dirty="0">
              <a:solidFill>
                <a:srgbClr val="063C48"/>
              </a:solidFill>
              <a:latin typeface="Muller" charset="0"/>
              <a:ea typeface="Muller" charset="0"/>
              <a:cs typeface="Muller" charset="0"/>
            </a:endParaRPr>
          </a:p>
        </p:txBody>
      </p:sp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" y="184523"/>
            <a:ext cx="1193053" cy="65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22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10377</TotalTime>
  <Words>309</Words>
  <Application>Microsoft Macintosh PowerPoint</Application>
  <PresentationFormat>Widescreen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Muller</vt:lpstr>
      <vt:lpstr>Muller ExtraBold</vt:lpstr>
      <vt:lpstr>Muller Light</vt:lpstr>
      <vt:lpstr>Muller Medium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Microsoft Office User</cp:lastModifiedBy>
  <cp:revision>198</cp:revision>
  <dcterms:created xsi:type="dcterms:W3CDTF">2018-10-15T09:07:45Z</dcterms:created>
  <dcterms:modified xsi:type="dcterms:W3CDTF">2019-05-20T15:52:31Z</dcterms:modified>
</cp:coreProperties>
</file>