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308" r:id="rId2"/>
    <p:sldId id="1272" r:id="rId3"/>
    <p:sldId id="1275" r:id="rId4"/>
    <p:sldId id="1253" r:id="rId5"/>
    <p:sldId id="1206" r:id="rId6"/>
    <p:sldId id="1248" r:id="rId7"/>
    <p:sldId id="1276" r:id="rId8"/>
    <p:sldId id="1247" r:id="rId9"/>
    <p:sldId id="1261" r:id="rId10"/>
    <p:sldId id="1262" r:id="rId11"/>
    <p:sldId id="1263" r:id="rId12"/>
    <p:sldId id="1260" r:id="rId13"/>
    <p:sldId id="1254" r:id="rId14"/>
    <p:sldId id="1264" r:id="rId15"/>
    <p:sldId id="1252" r:id="rId16"/>
    <p:sldId id="1251" r:id="rId17"/>
    <p:sldId id="1255" r:id="rId18"/>
    <p:sldId id="1259" r:id="rId19"/>
    <p:sldId id="1258" r:id="rId20"/>
    <p:sldId id="1256" r:id="rId21"/>
    <p:sldId id="1265" r:id="rId22"/>
    <p:sldId id="1274" r:id="rId2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A226E27-45CD-4DF9-801B-5B05F10A5656}">
          <p14:sldIdLst>
            <p14:sldId id="308"/>
            <p14:sldId id="1272"/>
            <p14:sldId id="1275"/>
            <p14:sldId id="1253"/>
            <p14:sldId id="1206"/>
            <p14:sldId id="1248"/>
            <p14:sldId id="1276"/>
            <p14:sldId id="1247"/>
            <p14:sldId id="1261"/>
            <p14:sldId id="1262"/>
            <p14:sldId id="1263"/>
            <p14:sldId id="1260"/>
            <p14:sldId id="1254"/>
            <p14:sldId id="1264"/>
            <p14:sldId id="1252"/>
            <p14:sldId id="1251"/>
            <p14:sldId id="1255"/>
            <p14:sldId id="1259"/>
            <p14:sldId id="1258"/>
            <p14:sldId id="1256"/>
            <p14:sldId id="1265"/>
            <p14:sldId id="1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6E0"/>
    <a:srgbClr val="A2E5DF"/>
    <a:srgbClr val="57D3FF"/>
    <a:srgbClr val="F52552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2623" autoAdjust="0"/>
  </p:normalViewPr>
  <p:slideViewPr>
    <p:cSldViewPr snapToGrid="0">
      <p:cViewPr varScale="1">
        <p:scale>
          <a:sx n="99" d="100"/>
          <a:sy n="99" d="100"/>
        </p:scale>
        <p:origin x="9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668729990221784"/>
          <c:y val="3.423062185180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Медиа Бюджет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C-441B-8B6F-CCE95798FE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C-441B-8B6F-CCE95798FE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Офф-лайн</c:v>
                </c:pt>
                <c:pt idx="1">
                  <c:v>Он-лайн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8-42AB-B3FA-42136C9EC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25738397168326"/>
          <c:y val="0.50715631130459549"/>
          <c:w val="0.20912591697973126"/>
          <c:h val="0.13518939371818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10''</c:v>
                </c:pt>
                <c:pt idx="1">
                  <c:v>15''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0.37081418447637698</c:v>
                </c:pt>
                <c:pt idx="1">
                  <c:v>0.38360583339456289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C-4E46-B159-5BD5A384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6762584"/>
        <c:axId val="666764552"/>
      </c:barChart>
      <c:catAx>
        <c:axId val="666762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6764552"/>
        <c:crosses val="autoZero"/>
        <c:auto val="1"/>
        <c:lblAlgn val="ctr"/>
        <c:lblOffset val="100"/>
        <c:noMultiLvlLbl val="0"/>
      </c:catAx>
      <c:valAx>
        <c:axId val="6667645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667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Коммуникационная эффективность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83491897713736"/>
          <c:y val="0.12109130113306835"/>
          <c:w val="0.72901842392989447"/>
          <c:h val="0.62732139039954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2016. Нагиев Горло 10 сек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Лист1!$B$2:$B$4</c:f>
            </c:numRef>
          </c:val>
          <c:extLst>
            <c:ext xmlns:c16="http://schemas.microsoft.com/office/drawing/2014/chart" uri="{C3380CC4-5D6E-409C-BE32-E72D297353CC}">
              <c16:uniqueId val="{00000000-903F-4BBB-98AA-F0A6B5C3E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 2016. Нагиев 20 сек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1-903F-4BBB-98AA-F0A6B5C3E1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Февраль 2017. Заглушка 10 сек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2-903F-4BBB-98AA-F0A6B5C3E1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 2017. Горло New 15 сек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8B-4AB3-84AE-E8C4663C4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3F-4BBB-98AA-F0A6B5C3E14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 2017. Горло New 15 сек.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3F-4BBB-98AA-F0A6B5C3E14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Август 2017. Горло New 10 сек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3F-4BBB-98AA-F0A6B5C3E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F-4BBB-98AA-F0A6B5C3E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03F-4BBB-98AA-F0A6B5C3E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Горло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3F-4BBB-98AA-F0A6B5C3E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28136"/>
        <c:axId val="972221248"/>
      </c:barChart>
      <c:catAx>
        <c:axId val="9722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1248"/>
        <c:crosses val="autoZero"/>
        <c:auto val="1"/>
        <c:lblAlgn val="ctr"/>
        <c:lblOffset val="100"/>
        <c:noMultiLvlLbl val="0"/>
      </c:catAx>
      <c:valAx>
        <c:axId val="972221248"/>
        <c:scaling>
          <c:orientation val="minMax"/>
          <c:min val="0.4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62825764128006"/>
          <c:y val="0.82792305478727668"/>
          <c:w val="0.46001844024869859"/>
          <c:h val="0.13448349281654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6941141091014"/>
          <c:y val="0.13008086758374182"/>
          <c:w val="0.75133001344986061"/>
          <c:h val="0.60230716542512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TRP''30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0.14809286341667105</c:v>
                </c:pt>
                <c:pt idx="1">
                  <c:v>0.25338316195074395</c:v>
                </c:pt>
                <c:pt idx="2">
                  <c:v>0.23219214457218512</c:v>
                </c:pt>
                <c:pt idx="3">
                  <c:v>0.39982069885747645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0.53469250776071819</c:v>
                </c:pt>
                <c:pt idx="8">
                  <c:v>0.10736773848595335</c:v>
                </c:pt>
                <c:pt idx="9">
                  <c:v>0.121731597445671</c:v>
                </c:pt>
                <c:pt idx="10">
                  <c:v>0.11814668804303861</c:v>
                </c:pt>
                <c:pt idx="11">
                  <c:v>0.13690449713091055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6-49CC-B0F2-C701D40A85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TRP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0.22747372350661713</c:v>
                </c:pt>
                <c:pt idx="1">
                  <c:v>0.3226719770760571</c:v>
                </c:pt>
                <c:pt idx="2">
                  <c:v>0.23330330032066746</c:v>
                </c:pt>
                <c:pt idx="3">
                  <c:v>0.42700132752925196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0.69681581281207094</c:v>
                </c:pt>
                <c:pt idx="8">
                  <c:v>0.18000712055998119</c:v>
                </c:pt>
                <c:pt idx="9">
                  <c:v>0.24366575394951098</c:v>
                </c:pt>
                <c:pt idx="10">
                  <c:v>0.30677447110031381</c:v>
                </c:pt>
                <c:pt idx="11">
                  <c:v>0.21967648974420742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6-49CC-B0F2-C701D40A8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981416616"/>
        <c:axId val="98140251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</c:numRef>
          </c:val>
          <c:smooth val="1"/>
          <c:extLst>
            <c:ext xmlns:c16="http://schemas.microsoft.com/office/drawing/2014/chart" uri="{C3380CC4-5D6E-409C-BE32-E72D297353CC}">
              <c16:uniqueId val="{00000002-EA86-49CC-B0F2-C701D40A8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072928"/>
        <c:axId val="623078176"/>
      </c:lineChart>
      <c:catAx>
        <c:axId val="98141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402512"/>
        <c:crosses val="autoZero"/>
        <c:auto val="1"/>
        <c:lblAlgn val="ctr"/>
        <c:lblOffset val="100"/>
        <c:noMultiLvlLbl val="0"/>
      </c:catAx>
      <c:valAx>
        <c:axId val="98140251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SOV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416616"/>
        <c:crosses val="autoZero"/>
        <c:crossBetween val="between"/>
      </c:valAx>
      <c:valAx>
        <c:axId val="623078176"/>
        <c:scaling>
          <c:orientation val="minMax"/>
          <c:min val="8000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072928"/>
        <c:crosses val="max"/>
        <c:crossBetween val="between"/>
      </c:valAx>
      <c:catAx>
        <c:axId val="62307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3078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3768020791233"/>
          <c:y val="0.12747157738169751"/>
          <c:w val="0.75202154283003131"/>
          <c:h val="0.48295943002815417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Медиа Вес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Sheet1!$E$2:$E$13</c:f>
              <c:numCache>
                <c:formatCode>0</c:formatCode>
                <c:ptCount val="12"/>
                <c:pt idx="0">
                  <c:v>426645.66664586775</c:v>
                </c:pt>
                <c:pt idx="1">
                  <c:v>748029.32460558612</c:v>
                </c:pt>
                <c:pt idx="2">
                  <c:v>533755.56220438541</c:v>
                </c:pt>
                <c:pt idx="3">
                  <c:v>579113.62758179719</c:v>
                </c:pt>
                <c:pt idx="4">
                  <c:v>1051366.6666666681</c:v>
                </c:pt>
                <c:pt idx="5">
                  <c:v>907700.00000000012</c:v>
                </c:pt>
                <c:pt idx="6">
                  <c:v>1196299.9999999995</c:v>
                </c:pt>
                <c:pt idx="7">
                  <c:v>1108221.5146684556</c:v>
                </c:pt>
                <c:pt idx="8">
                  <c:v>218930.52497723745</c:v>
                </c:pt>
                <c:pt idx="9">
                  <c:v>322685.31391665014</c:v>
                </c:pt>
                <c:pt idx="10">
                  <c:v>313182.45977656188</c:v>
                </c:pt>
                <c:pt idx="11">
                  <c:v>372498.50764748809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C61-A198-C4B41A14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54552"/>
        <c:axId val="40585160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 на 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Sheet1!$B$2:$B$13</c:f>
              <c:numCache>
                <c:formatCode>0</c:formatCode>
                <c:ptCount val="12"/>
                <c:pt idx="0">
                  <c:v>1116449.4527424439</c:v>
                </c:pt>
                <c:pt idx="1">
                  <c:v>1255219.6817398453</c:v>
                </c:pt>
                <c:pt idx="2">
                  <c:v>1236659.5880980617</c:v>
                </c:pt>
                <c:pt idx="3">
                  <c:v>1181044.2475405068</c:v>
                </c:pt>
                <c:pt idx="4">
                  <c:v>1001492.5498698188</c:v>
                </c:pt>
                <c:pt idx="5">
                  <c:v>982073.46756161982</c:v>
                </c:pt>
                <c:pt idx="6">
                  <c:v>1025736.5782582606</c:v>
                </c:pt>
                <c:pt idx="7">
                  <c:v>1284892.6565180824</c:v>
                </c:pt>
                <c:pt idx="8">
                  <c:v>1506577.4897664923</c:v>
                </c:pt>
                <c:pt idx="9">
                  <c:v>1351889.9795560474</c:v>
                </c:pt>
                <c:pt idx="10">
                  <c:v>1192527.6671977732</c:v>
                </c:pt>
                <c:pt idx="11">
                  <c:v>1421416.7171343993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9-4CE9-A7E0-5922CED91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Sheet1!$C$2:$C$13</c:f>
              <c:numCache>
                <c:formatCode>0</c:formatCode>
                <c:ptCount val="12"/>
                <c:pt idx="0">
                  <c:v>1026553</c:v>
                </c:pt>
                <c:pt idx="1">
                  <c:v>1157524</c:v>
                </c:pt>
                <c:pt idx="2">
                  <c:v>1221391</c:v>
                </c:pt>
                <c:pt idx="3">
                  <c:v>1198200</c:v>
                </c:pt>
                <c:pt idx="4">
                  <c:v>998083</c:v>
                </c:pt>
                <c:pt idx="5">
                  <c:v>993278</c:v>
                </c:pt>
                <c:pt idx="6">
                  <c:v>1027907</c:v>
                </c:pt>
                <c:pt idx="7">
                  <c:v>1324329</c:v>
                </c:pt>
                <c:pt idx="8">
                  <c:v>1499217</c:v>
                </c:pt>
                <c:pt idx="9">
                  <c:v>1289889</c:v>
                </c:pt>
                <c:pt idx="10">
                  <c:v>1195703</c:v>
                </c:pt>
                <c:pt idx="11">
                  <c:v>1436852.2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54552"/>
        <c:axId val="405851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Разница факт vs план</c:v>
                </c:pt>
              </c:strCache>
            </c:strRef>
          </c:tx>
          <c:spPr>
            <a:ln w="82550" cap="rnd">
              <a:solidFill>
                <a:srgbClr val="F5255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-8.0519948772980632E-2</c:v>
                </c:pt>
                <c:pt idx="1">
                  <c:v>-7.7831540694478618E-2</c:v>
                </c:pt>
                <c:pt idx="2">
                  <c:v>-1.2346637866241128E-2</c:v>
                </c:pt>
                <c:pt idx="3">
                  <c:v>1.4525918478685007E-2</c:v>
                </c:pt>
                <c:pt idx="4">
                  <c:v>-3.4044685307564881E-3</c:v>
                </c:pt>
                <c:pt idx="5">
                  <c:v>1.1409057273688239E-2</c:v>
                </c:pt>
                <c:pt idx="6">
                  <c:v>2.1159640669390356E-3</c:v>
                </c:pt>
                <c:pt idx="7">
                  <c:v>3.0692325371977525E-2</c:v>
                </c:pt>
                <c:pt idx="8">
                  <c:v>-4.8855699866012792E-3</c:v>
                </c:pt>
                <c:pt idx="9">
                  <c:v>-4.5862444794810941E-2</c:v>
                </c:pt>
                <c:pt idx="10">
                  <c:v>2.6626910968767792E-3</c:v>
                </c:pt>
                <c:pt idx="11">
                  <c:v>1.0859224237012466E-2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397864"/>
        <c:axId val="371392616"/>
      </c:lineChart>
      <c:dateAx>
        <c:axId val="4058545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1600"/>
        <c:crosses val="autoZero"/>
        <c:auto val="1"/>
        <c:lblOffset val="100"/>
        <c:baseTimeUnit val="months"/>
      </c:dateAx>
      <c:valAx>
        <c:axId val="405851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4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9562439683780487E-3"/>
                <c:y val="0.246947445842129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dirty="0"/>
                    <a:t>Продажи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3713926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97864"/>
        <c:crosses val="max"/>
        <c:crossBetween val="between"/>
      </c:valAx>
      <c:dateAx>
        <c:axId val="3713978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713926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96864973340023"/>
          <c:y val="0.8070700260115351"/>
          <c:w val="0.35535041327548533"/>
          <c:h val="0.19290715474545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3768020791233"/>
          <c:y val="0.12747157738169751"/>
          <c:w val="0.75202154283003131"/>
          <c:h val="0.48295943002815417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Медиа Вес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Sheet1!$E$2:$E$13</c:f>
              <c:numCache>
                <c:formatCode>0</c:formatCode>
                <c:ptCount val="12"/>
                <c:pt idx="0">
                  <c:v>426645.66664586775</c:v>
                </c:pt>
                <c:pt idx="1">
                  <c:v>748029.32460558612</c:v>
                </c:pt>
                <c:pt idx="2">
                  <c:v>533755.56220438541</c:v>
                </c:pt>
                <c:pt idx="3">
                  <c:v>579113.62758179719</c:v>
                </c:pt>
                <c:pt idx="4">
                  <c:v>1051366.6666666681</c:v>
                </c:pt>
                <c:pt idx="5">
                  <c:v>907700.00000000012</c:v>
                </c:pt>
                <c:pt idx="6">
                  <c:v>1196299.9999999995</c:v>
                </c:pt>
                <c:pt idx="7">
                  <c:v>1108221.5146684556</c:v>
                </c:pt>
                <c:pt idx="8">
                  <c:v>218930.52497723745</c:v>
                </c:pt>
                <c:pt idx="9">
                  <c:v>322685.31391665014</c:v>
                </c:pt>
                <c:pt idx="10">
                  <c:v>313182.45977656188</c:v>
                </c:pt>
                <c:pt idx="11">
                  <c:v>372498.50764748809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C61-A198-C4B41A14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54552"/>
        <c:axId val="40585160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 на 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Sheet1!$B$2:$B$13</c:f>
              <c:numCache>
                <c:formatCode>0</c:formatCode>
                <c:ptCount val="12"/>
                <c:pt idx="0">
                  <c:v>1116449</c:v>
                </c:pt>
                <c:pt idx="1">
                  <c:v>1255220</c:v>
                </c:pt>
                <c:pt idx="2">
                  <c:v>1236660</c:v>
                </c:pt>
                <c:pt idx="3">
                  <c:v>1181044</c:v>
                </c:pt>
                <c:pt idx="4">
                  <c:v>1001493</c:v>
                </c:pt>
                <c:pt idx="5">
                  <c:v>982073</c:v>
                </c:pt>
                <c:pt idx="6">
                  <c:v>1025737</c:v>
                </c:pt>
                <c:pt idx="7">
                  <c:v>1284893</c:v>
                </c:pt>
                <c:pt idx="8">
                  <c:v>1506577</c:v>
                </c:pt>
                <c:pt idx="9">
                  <c:v>1351890</c:v>
                </c:pt>
                <c:pt idx="10">
                  <c:v>1192528</c:v>
                </c:pt>
                <c:pt idx="11">
                  <c:v>1421417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9-4CE9-A7E0-5922CED91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Sheet1!$C$2:$C$13</c:f>
              <c:numCache>
                <c:formatCode>0</c:formatCode>
                <c:ptCount val="12"/>
                <c:pt idx="0">
                  <c:v>1026553</c:v>
                </c:pt>
                <c:pt idx="1">
                  <c:v>1157524</c:v>
                </c:pt>
                <c:pt idx="2">
                  <c:v>1221391</c:v>
                </c:pt>
                <c:pt idx="3">
                  <c:v>1198200</c:v>
                </c:pt>
                <c:pt idx="4">
                  <c:v>998083</c:v>
                </c:pt>
                <c:pt idx="5">
                  <c:v>993278</c:v>
                </c:pt>
                <c:pt idx="6">
                  <c:v>1027907</c:v>
                </c:pt>
                <c:pt idx="7">
                  <c:v>1324329</c:v>
                </c:pt>
                <c:pt idx="8">
                  <c:v>1499217</c:v>
                </c:pt>
                <c:pt idx="9">
                  <c:v>1289889</c:v>
                </c:pt>
                <c:pt idx="10">
                  <c:v>1195703</c:v>
                </c:pt>
                <c:pt idx="11">
                  <c:v>1436852.2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54552"/>
        <c:axId val="405851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Разница факт vs план</c:v>
                </c:pt>
              </c:strCache>
            </c:strRef>
          </c:tx>
          <c:spPr>
            <a:ln w="82550" cap="rnd">
              <a:solidFill>
                <a:srgbClr val="F5255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-8.0519575905392937E-2</c:v>
                </c:pt>
                <c:pt idx="1">
                  <c:v>-7.7831774509647733E-2</c:v>
                </c:pt>
                <c:pt idx="2">
                  <c:v>-1.2346966830009909E-2</c:v>
                </c:pt>
                <c:pt idx="3">
                  <c:v>1.452613111789236E-2</c:v>
                </c:pt>
                <c:pt idx="4">
                  <c:v>-3.4049164597256265E-3</c:v>
                </c:pt>
                <c:pt idx="5">
                  <c:v>1.1409538802105379E-2</c:v>
                </c:pt>
                <c:pt idx="6">
                  <c:v>2.115552037218027E-3</c:v>
                </c:pt>
                <c:pt idx="7">
                  <c:v>3.069204984383922E-2</c:v>
                </c:pt>
                <c:pt idx="8">
                  <c:v>-4.8852464892269465E-3</c:v>
                </c:pt>
                <c:pt idx="9">
                  <c:v>-4.5862459223753427E-2</c:v>
                </c:pt>
                <c:pt idx="10">
                  <c:v>2.6624112809090494E-3</c:v>
                </c:pt>
                <c:pt idx="11">
                  <c:v>1.085902307345421E-2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397864"/>
        <c:axId val="371392616"/>
      </c:lineChart>
      <c:dateAx>
        <c:axId val="4058545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1600"/>
        <c:crosses val="autoZero"/>
        <c:auto val="1"/>
        <c:lblOffset val="100"/>
        <c:baseTimeUnit val="months"/>
      </c:dateAx>
      <c:valAx>
        <c:axId val="405851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4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9562439683780487E-3"/>
                <c:y val="0.246947445842129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dirty="0"/>
                    <a:t>Продажи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3713926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97864"/>
        <c:crosses val="max"/>
        <c:crossBetween val="between"/>
      </c:valAx>
      <c:dateAx>
        <c:axId val="3713978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713926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96864973340023"/>
          <c:y val="0.8070700260115351"/>
          <c:w val="0.35535041327548533"/>
          <c:h val="0.19290715474545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3768020791233"/>
          <c:y val="0.12747157738169751"/>
          <c:w val="0.75202154283003131"/>
          <c:h val="0.48295943002815417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Медиа Вес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Sheet1!$E$2:$E$13</c:f>
              <c:numCache>
                <c:formatCode>0</c:formatCode>
                <c:ptCount val="12"/>
                <c:pt idx="0">
                  <c:v>426645.66664586775</c:v>
                </c:pt>
                <c:pt idx="1">
                  <c:v>748029.32460558612</c:v>
                </c:pt>
                <c:pt idx="2">
                  <c:v>533755.56220438541</c:v>
                </c:pt>
                <c:pt idx="3">
                  <c:v>579113.62758179719</c:v>
                </c:pt>
                <c:pt idx="4">
                  <c:v>1051366.6666666681</c:v>
                </c:pt>
                <c:pt idx="5">
                  <c:v>907700.00000000012</c:v>
                </c:pt>
                <c:pt idx="6">
                  <c:v>1196299.9999999995</c:v>
                </c:pt>
                <c:pt idx="7">
                  <c:v>1108221.5146684556</c:v>
                </c:pt>
                <c:pt idx="8">
                  <c:v>218930.52497723745</c:v>
                </c:pt>
                <c:pt idx="9">
                  <c:v>322685.31391665014</c:v>
                </c:pt>
                <c:pt idx="10">
                  <c:v>313182.45977656188</c:v>
                </c:pt>
                <c:pt idx="11">
                  <c:v>372498.50764748809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C61-A198-C4B41A14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54552"/>
        <c:axId val="40585160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 на 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Sheet1!$B$2:$B$13</c:f>
              <c:numCache>
                <c:formatCode>0</c:formatCode>
                <c:ptCount val="12"/>
                <c:pt idx="0">
                  <c:v>1116449</c:v>
                </c:pt>
                <c:pt idx="1">
                  <c:v>1255220</c:v>
                </c:pt>
                <c:pt idx="2">
                  <c:v>1236660</c:v>
                </c:pt>
                <c:pt idx="3">
                  <c:v>1181044</c:v>
                </c:pt>
                <c:pt idx="4">
                  <c:v>1001493</c:v>
                </c:pt>
                <c:pt idx="5">
                  <c:v>982073</c:v>
                </c:pt>
                <c:pt idx="6">
                  <c:v>1025737</c:v>
                </c:pt>
                <c:pt idx="7">
                  <c:v>1284893</c:v>
                </c:pt>
                <c:pt idx="8">
                  <c:v>1506577</c:v>
                </c:pt>
                <c:pt idx="9">
                  <c:v>1351890</c:v>
                </c:pt>
                <c:pt idx="10">
                  <c:v>1192528</c:v>
                </c:pt>
                <c:pt idx="11">
                  <c:v>1421417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9-4CE9-A7E0-5922CED91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Sheet1!$C$2:$C$13</c:f>
              <c:numCache>
                <c:formatCode>0</c:formatCode>
                <c:ptCount val="12"/>
                <c:pt idx="0">
                  <c:v>1026553</c:v>
                </c:pt>
                <c:pt idx="1">
                  <c:v>1157524</c:v>
                </c:pt>
                <c:pt idx="2">
                  <c:v>1221391</c:v>
                </c:pt>
                <c:pt idx="3">
                  <c:v>1198200</c:v>
                </c:pt>
                <c:pt idx="4">
                  <c:v>998083</c:v>
                </c:pt>
                <c:pt idx="5">
                  <c:v>993278</c:v>
                </c:pt>
                <c:pt idx="6">
                  <c:v>1027907</c:v>
                </c:pt>
                <c:pt idx="7">
                  <c:v>1324329</c:v>
                </c:pt>
                <c:pt idx="8">
                  <c:v>1499217</c:v>
                </c:pt>
                <c:pt idx="9">
                  <c:v>1289889</c:v>
                </c:pt>
                <c:pt idx="10">
                  <c:v>1195703</c:v>
                </c:pt>
                <c:pt idx="11">
                  <c:v>1436852.2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54552"/>
        <c:axId val="405851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Разница факт vs план</c:v>
                </c:pt>
              </c:strCache>
            </c:strRef>
          </c:tx>
          <c:spPr>
            <a:ln w="82550" cap="rnd">
              <a:solidFill>
                <a:srgbClr val="F5255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-8.0519575905392937E-2</c:v>
                </c:pt>
                <c:pt idx="1">
                  <c:v>-7.7831774509647733E-2</c:v>
                </c:pt>
                <c:pt idx="2">
                  <c:v>-1.2346966830009909E-2</c:v>
                </c:pt>
                <c:pt idx="3">
                  <c:v>1.452613111789236E-2</c:v>
                </c:pt>
                <c:pt idx="4">
                  <c:v>-3.4049164597256265E-3</c:v>
                </c:pt>
                <c:pt idx="5">
                  <c:v>1.1409538802105379E-2</c:v>
                </c:pt>
                <c:pt idx="6">
                  <c:v>2.115552037218027E-3</c:v>
                </c:pt>
                <c:pt idx="7">
                  <c:v>3.069204984383922E-2</c:v>
                </c:pt>
                <c:pt idx="8">
                  <c:v>-4.8852464892269465E-3</c:v>
                </c:pt>
                <c:pt idx="9">
                  <c:v>-4.5862459223753427E-2</c:v>
                </c:pt>
                <c:pt idx="10">
                  <c:v>2.6624112809090494E-3</c:v>
                </c:pt>
                <c:pt idx="11">
                  <c:v>1.085902307345421E-2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397864"/>
        <c:axId val="371392616"/>
      </c:lineChart>
      <c:dateAx>
        <c:axId val="4058545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1600"/>
        <c:crosses val="autoZero"/>
        <c:auto val="1"/>
        <c:lblOffset val="100"/>
        <c:baseTimeUnit val="months"/>
      </c:dateAx>
      <c:valAx>
        <c:axId val="405851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4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9562439683780487E-3"/>
                <c:y val="0.246947445842129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dirty="0"/>
                    <a:t>Продажи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3713926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97864"/>
        <c:crosses val="max"/>
        <c:crossBetween val="between"/>
      </c:valAx>
      <c:dateAx>
        <c:axId val="3713978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713926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96864973340023"/>
          <c:y val="0.8070700260115351"/>
          <c:w val="0.35535041327548533"/>
          <c:h val="0.19290715474545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764454380783E-2"/>
          <c:y val="0.11303556133388673"/>
          <c:w val="0.52611483414031901"/>
          <c:h val="0.516489637789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Нагиев Горло 10 сек</c:v>
                </c:pt>
              </c:strCache>
            </c:strRef>
          </c:tx>
          <c:spPr>
            <a:solidFill>
              <a:schemeClr val="accent4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0.56000000000000005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0-49F7-938E-A76359D7ED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Нагиев 20 сек</c:v>
                </c:pt>
              </c:strCache>
            </c:strRef>
          </c:tx>
          <c:spPr>
            <a:solidFill>
              <a:schemeClr val="accent4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0-49F7-938E-A76359D7ED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Заглушка 10 сек</c:v>
                </c:pt>
              </c:strCache>
            </c:strRef>
          </c:tx>
          <c:spPr>
            <a:solidFill>
              <a:srgbClr val="ACE6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0.61</c:v>
                </c:pt>
                <c:pt idx="1">
                  <c:v>0.5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0-49F7-938E-A76359D7ED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 2017. Горло New 15 сек</c:v>
                </c:pt>
              </c:strCache>
            </c:strRef>
          </c:tx>
          <c:spPr>
            <a:solidFill>
              <a:schemeClr val="accent4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Лист1!$E$2:$E$4</c:f>
            </c:numRef>
          </c:val>
          <c:extLst>
            <c:ext xmlns:c16="http://schemas.microsoft.com/office/drawing/2014/chart" uri="{C3380CC4-5D6E-409C-BE32-E72D297353CC}">
              <c16:uniqueId val="{00000003-4870-49F7-938E-A76359D7ED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 2017. Горло New 15 сек.</c:v>
                </c:pt>
              </c:strCache>
            </c:strRef>
          </c:tx>
          <c:spPr>
            <a:solidFill>
              <a:schemeClr val="accent4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Лист1!$F$2:$F$4</c:f>
            </c:numRef>
          </c:val>
          <c:extLst>
            <c:ext xmlns:c16="http://schemas.microsoft.com/office/drawing/2014/chart" uri="{C3380CC4-5D6E-409C-BE32-E72D297353CC}">
              <c16:uniqueId val="{00000004-4870-49F7-938E-A76359D7ED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Август 2017. Горло New 10 сек</c:v>
                </c:pt>
              </c:strCache>
            </c:strRef>
          </c:tx>
          <c:spPr>
            <a:solidFill>
              <a:schemeClr val="accent4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Лист1!$G$2:$G$4</c:f>
            </c:numRef>
          </c:val>
          <c:extLst>
            <c:ext xmlns:c16="http://schemas.microsoft.com/office/drawing/2014/chart" uri="{C3380CC4-5D6E-409C-BE32-E72D297353CC}">
              <c16:uniqueId val="{0000000B-4870-49F7-938E-A76359D7E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28136"/>
        <c:axId val="972221248"/>
      </c:barChart>
      <c:catAx>
        <c:axId val="9722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1248"/>
        <c:crosses val="autoZero"/>
        <c:auto val="1"/>
        <c:lblAlgn val="ctr"/>
        <c:lblOffset val="100"/>
        <c:noMultiLvlLbl val="0"/>
      </c:catAx>
      <c:valAx>
        <c:axId val="972221248"/>
        <c:scaling>
          <c:orientation val="minMax"/>
          <c:min val="0.4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50543104487513"/>
          <c:y val="0.25353317182426682"/>
          <c:w val="0.27117072884589893"/>
          <c:h val="0.29063711076508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3768020791233"/>
          <c:y val="0.12747157738169751"/>
          <c:w val="0.75202154283003131"/>
          <c:h val="0.48295943002815417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Медиа Вес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Sheet1!$E$2:$E$13</c:f>
              <c:numCache>
                <c:formatCode>0</c:formatCode>
                <c:ptCount val="12"/>
                <c:pt idx="0">
                  <c:v>426645.66664586775</c:v>
                </c:pt>
                <c:pt idx="1">
                  <c:v>748029.32460558612</c:v>
                </c:pt>
                <c:pt idx="2">
                  <c:v>533755.56220438541</c:v>
                </c:pt>
                <c:pt idx="3">
                  <c:v>579113.62758179719</c:v>
                </c:pt>
                <c:pt idx="4">
                  <c:v>1051366.6666666681</c:v>
                </c:pt>
                <c:pt idx="5">
                  <c:v>907700.00000000012</c:v>
                </c:pt>
                <c:pt idx="6">
                  <c:v>1196299.9999999995</c:v>
                </c:pt>
                <c:pt idx="7">
                  <c:v>1108221.5146684556</c:v>
                </c:pt>
                <c:pt idx="8">
                  <c:v>218930.52497723745</c:v>
                </c:pt>
                <c:pt idx="9">
                  <c:v>322685.31391665014</c:v>
                </c:pt>
                <c:pt idx="10">
                  <c:v>313182.45977656188</c:v>
                </c:pt>
                <c:pt idx="11">
                  <c:v>372498.50764748809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4C61-A198-C4B41A14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854552"/>
        <c:axId val="40585160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 на 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Sheet1!$B$2:$B$13</c:f>
              <c:numCache>
                <c:formatCode>0</c:formatCode>
                <c:ptCount val="12"/>
                <c:pt idx="0">
                  <c:v>1116449</c:v>
                </c:pt>
                <c:pt idx="1">
                  <c:v>1255220</c:v>
                </c:pt>
                <c:pt idx="2">
                  <c:v>1236660</c:v>
                </c:pt>
                <c:pt idx="3">
                  <c:v>1181044</c:v>
                </c:pt>
                <c:pt idx="4">
                  <c:v>1001493</c:v>
                </c:pt>
                <c:pt idx="5">
                  <c:v>982073</c:v>
                </c:pt>
                <c:pt idx="6">
                  <c:v>1025737</c:v>
                </c:pt>
                <c:pt idx="7">
                  <c:v>1284893</c:v>
                </c:pt>
                <c:pt idx="8">
                  <c:v>1506577</c:v>
                </c:pt>
                <c:pt idx="9">
                  <c:v>1351890</c:v>
                </c:pt>
                <c:pt idx="10">
                  <c:v>1192528</c:v>
                </c:pt>
                <c:pt idx="11">
                  <c:v>1421417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9-4CE9-A7E0-5922CED91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Sheet1!$C$2:$C$13</c:f>
              <c:numCache>
                <c:formatCode>0</c:formatCode>
                <c:ptCount val="12"/>
                <c:pt idx="0">
                  <c:v>1026553</c:v>
                </c:pt>
                <c:pt idx="1">
                  <c:v>1157524</c:v>
                </c:pt>
                <c:pt idx="2">
                  <c:v>1221391</c:v>
                </c:pt>
                <c:pt idx="3">
                  <c:v>1198200</c:v>
                </c:pt>
                <c:pt idx="4">
                  <c:v>998083</c:v>
                </c:pt>
                <c:pt idx="5">
                  <c:v>993278</c:v>
                </c:pt>
                <c:pt idx="6">
                  <c:v>1027907</c:v>
                </c:pt>
                <c:pt idx="7">
                  <c:v>1324329</c:v>
                </c:pt>
                <c:pt idx="8">
                  <c:v>1499217</c:v>
                </c:pt>
                <c:pt idx="9">
                  <c:v>1289889</c:v>
                </c:pt>
                <c:pt idx="10">
                  <c:v>1195703</c:v>
                </c:pt>
                <c:pt idx="11">
                  <c:v>1436852.2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854552"/>
        <c:axId val="405851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Разница факт vs план</c:v>
                </c:pt>
              </c:strCache>
            </c:strRef>
          </c:tx>
          <c:spPr>
            <a:ln w="82550" cap="rnd">
              <a:solidFill>
                <a:srgbClr val="F5255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[$-409]mmm\-yy;@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-8.0519575905392937E-2</c:v>
                </c:pt>
                <c:pt idx="1">
                  <c:v>-7.7831774509647733E-2</c:v>
                </c:pt>
                <c:pt idx="2">
                  <c:v>-1.2346966830009909E-2</c:v>
                </c:pt>
                <c:pt idx="3">
                  <c:v>1.452613111789236E-2</c:v>
                </c:pt>
                <c:pt idx="4">
                  <c:v>-3.4049164597256265E-3</c:v>
                </c:pt>
                <c:pt idx="5">
                  <c:v>1.1409538802105379E-2</c:v>
                </c:pt>
                <c:pt idx="6">
                  <c:v>2.115552037218027E-3</c:v>
                </c:pt>
                <c:pt idx="7">
                  <c:v>3.069204984383922E-2</c:v>
                </c:pt>
                <c:pt idx="8">
                  <c:v>-4.8852464892269465E-3</c:v>
                </c:pt>
                <c:pt idx="9">
                  <c:v>-4.5862459223753427E-2</c:v>
                </c:pt>
                <c:pt idx="10">
                  <c:v>2.6624112809090494E-3</c:v>
                </c:pt>
                <c:pt idx="11">
                  <c:v>1.085902307345421E-2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F9-4CE9-A7E0-5922CED9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397864"/>
        <c:axId val="371392616"/>
      </c:lineChart>
      <c:dateAx>
        <c:axId val="4058545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1600"/>
        <c:crosses val="autoZero"/>
        <c:auto val="1"/>
        <c:lblOffset val="100"/>
        <c:baseTimeUnit val="months"/>
      </c:dateAx>
      <c:valAx>
        <c:axId val="4058516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8545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9562439683780487E-3"/>
                <c:y val="0.2469474458421297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ru-RU" dirty="0"/>
                    <a:t>Продажи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3713926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397864"/>
        <c:crosses val="max"/>
        <c:crossBetween val="between"/>
      </c:valAx>
      <c:dateAx>
        <c:axId val="3713978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713926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96864973340023"/>
          <c:y val="0.8070700260115351"/>
          <c:w val="0.35535041327548533"/>
          <c:h val="0.19290715474545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Коммуникационная эффективность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45764454380783E-2"/>
          <c:y val="0.11303556133388673"/>
          <c:w val="0.89274498604742247"/>
          <c:h val="0.5655607186058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2016. Нагиев Горло 10 сек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0.56000000000000005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F-4BBB-98AA-F0A6B5C3E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 2016. Нагиев 20 сек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F-4BBB-98AA-F0A6B5C3E1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Февраль 2017. Заглушка 10 сек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0.61</c:v>
                </c:pt>
                <c:pt idx="1">
                  <c:v>0.5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F-4BBB-98AA-F0A6B5C3E1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 2017. Горло New 15 сек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0.63</c:v>
                </c:pt>
                <c:pt idx="1">
                  <c:v>0.56999999999999995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3F-4BBB-98AA-F0A6B5C3E14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 2017. Горло New 15 сек.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0.62</c:v>
                </c:pt>
                <c:pt idx="1">
                  <c:v>0.56499999999999995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3F-4BBB-98AA-F0A6B5C3E14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Август 2017. Горло New 10 сек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3F-4BBB-98AA-F0A6B5C3E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F-4BBB-98AA-F0A6B5C3E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03F-4BBB-98AA-F0A6B5C3E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0.61</c:v>
                </c:pt>
                <c:pt idx="1">
                  <c:v>0.49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3F-4BBB-98AA-F0A6B5C3E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28136"/>
        <c:axId val="972221248"/>
      </c:barChart>
      <c:catAx>
        <c:axId val="9722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1248"/>
        <c:crosses val="autoZero"/>
        <c:auto val="1"/>
        <c:lblAlgn val="ctr"/>
        <c:lblOffset val="100"/>
        <c:noMultiLvlLbl val="0"/>
      </c:catAx>
      <c:valAx>
        <c:axId val="972221248"/>
        <c:scaling>
          <c:orientation val="minMax"/>
          <c:min val="0.4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33830512900013"/>
          <c:y val="0.77153287619300537"/>
          <c:w val="0.4931782502978182"/>
          <c:h val="0.2284671238069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Коммуникационная эффективность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45764454380783E-2"/>
          <c:y val="0.11303556133388673"/>
          <c:w val="0.89274498604742247"/>
          <c:h val="0.5655607186058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Октябрь 2016. Нагиев Горло 10 сек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</c:v>
                </c:pt>
                <c:pt idx="1">
                  <c:v>0.56000000000000005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F-4BBB-98AA-F0A6B5C3E1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Октябрь 2016. Нагиев 20 сек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0.68</c:v>
                </c:pt>
                <c:pt idx="1">
                  <c:v>0.7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F-4BBB-98AA-F0A6B5C3E1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Февраль 2017. Заглушка 10 сек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0.61</c:v>
                </c:pt>
                <c:pt idx="1">
                  <c:v>0.5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F-4BBB-98AA-F0A6B5C3E14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 2017. Горло New 15 сек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0.63</c:v>
                </c:pt>
                <c:pt idx="1">
                  <c:v>0.56999999999999995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3F-4BBB-98AA-F0A6B5C3E14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 2017. Горло New 15 сек.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0.62</c:v>
                </c:pt>
                <c:pt idx="1">
                  <c:v>0.56499999999999995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3F-4BBB-98AA-F0A6B5C3E14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Август 2017. Горло New 10 сек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3F-4BBB-98AA-F0A6B5C3E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F-4BBB-98AA-F0A6B5C3E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03F-4BBB-98AA-F0A6B5C3E1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Горло</c:v>
                </c:pt>
                <c:pt idx="1">
                  <c:v>Обработка кожи</c:v>
                </c:pt>
                <c:pt idx="2">
                  <c:v>Профилактика ЗППП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0.61</c:v>
                </c:pt>
                <c:pt idx="1">
                  <c:v>0.49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3F-4BBB-98AA-F0A6B5C3E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228136"/>
        <c:axId val="972221248"/>
      </c:barChart>
      <c:catAx>
        <c:axId val="972228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1248"/>
        <c:crosses val="autoZero"/>
        <c:auto val="1"/>
        <c:lblAlgn val="ctr"/>
        <c:lblOffset val="100"/>
        <c:noMultiLvlLbl val="0"/>
      </c:catAx>
      <c:valAx>
        <c:axId val="972221248"/>
        <c:scaling>
          <c:orientation val="minMax"/>
          <c:min val="0.4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22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33830512900013"/>
          <c:y val="0.77153287619300537"/>
          <c:w val="0.4931782502978182"/>
          <c:h val="0.2284671238069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07233054344841"/>
          <c:y val="2.2049128796078312E-2"/>
          <c:w val="0.75697759752965688"/>
          <c:h val="0.582176078168581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Прирост эффективности от использования Селебрити (X)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50 млн</c:v>
                </c:pt>
                <c:pt idx="1">
                  <c:v>75 млн</c:v>
                </c:pt>
                <c:pt idx="2">
                  <c:v>100 млн</c:v>
                </c:pt>
                <c:pt idx="3">
                  <c:v>125 млн</c:v>
                </c:pt>
                <c:pt idx="4">
                  <c:v>150 млн</c:v>
                </c:pt>
                <c:pt idx="5">
                  <c:v>175 млн</c:v>
                </c:pt>
                <c:pt idx="6">
                  <c:v>200 млн</c:v>
                </c:pt>
                <c:pt idx="7">
                  <c:v>225 млн</c:v>
                </c:pt>
                <c:pt idx="8">
                  <c:v>250 млн</c:v>
                </c:pt>
                <c:pt idx="9">
                  <c:v>275 млн</c:v>
                </c:pt>
                <c:pt idx="10">
                  <c:v>300 млн</c:v>
                </c:pt>
                <c:pt idx="11">
                  <c:v>325 млн</c:v>
                </c:pt>
                <c:pt idx="12">
                  <c:v>350 млн</c:v>
                </c:pt>
                <c:pt idx="13">
                  <c:v>375 млн</c:v>
                </c:pt>
                <c:pt idx="14">
                  <c:v>400 млн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 formatCode="0">
                  <c:v>8.5</c:v>
                </c:pt>
                <c:pt idx="1">
                  <c:v>12.306063824588435</c:v>
                </c:pt>
                <c:pt idx="2">
                  <c:v>15.825558942729531</c:v>
                </c:pt>
                <c:pt idx="3">
                  <c:v>19.065853514922715</c:v>
                </c:pt>
                <c:pt idx="4">
                  <c:v>22.03456203588178</c:v>
                </c:pt>
                <c:pt idx="5">
                  <c:v>24.739531767355611</c:v>
                </c:pt>
                <c:pt idx="6">
                  <c:v>27.188828243983032</c:v>
                </c:pt>
                <c:pt idx="7">
                  <c:v>29.390719880227742</c:v>
                </c:pt>
                <c:pt idx="8">
                  <c:v>31.353661712083426</c:v>
                </c:pt>
                <c:pt idx="9">
                  <c:v>33.086278312976361</c:v>
                </c:pt>
                <c:pt idx="10">
                  <c:v>34.59734592908724</c:v>
                </c:pt>
                <c:pt idx="11">
                  <c:v>35.895773885125678</c:v>
                </c:pt>
                <c:pt idx="12">
                  <c:v>36.990585317376755</c:v>
                </c:pt>
                <c:pt idx="13">
                  <c:v>37.890897296553881</c:v>
                </c:pt>
                <c:pt idx="14">
                  <c:v>38.605900408586749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5-4433-B943-006AD64C2B1B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Стоимость контракта Селебрити (CC)</c:v>
                </c:pt>
              </c:strCache>
            </c:strRef>
          </c:tx>
          <c:invertIfNegative val="0"/>
          <c:cat>
            <c:strRef>
              <c:f>Лист1!$A$2:$A$16</c:f>
              <c:strCache>
                <c:ptCount val="15"/>
                <c:pt idx="0">
                  <c:v>50 млн</c:v>
                </c:pt>
                <c:pt idx="1">
                  <c:v>75 млн</c:v>
                </c:pt>
                <c:pt idx="2">
                  <c:v>100 млн</c:v>
                </c:pt>
                <c:pt idx="3">
                  <c:v>125 млн</c:v>
                </c:pt>
                <c:pt idx="4">
                  <c:v>150 млн</c:v>
                </c:pt>
                <c:pt idx="5">
                  <c:v>175 млн</c:v>
                </c:pt>
                <c:pt idx="6">
                  <c:v>200 млн</c:v>
                </c:pt>
                <c:pt idx="7">
                  <c:v>225 млн</c:v>
                </c:pt>
                <c:pt idx="8">
                  <c:v>250 млн</c:v>
                </c:pt>
                <c:pt idx="9">
                  <c:v>275 млн</c:v>
                </c:pt>
                <c:pt idx="10">
                  <c:v>300 млн</c:v>
                </c:pt>
                <c:pt idx="11">
                  <c:v>325 млн</c:v>
                </c:pt>
                <c:pt idx="12">
                  <c:v>350 млн</c:v>
                </c:pt>
                <c:pt idx="13">
                  <c:v>375 млн</c:v>
                </c:pt>
                <c:pt idx="14">
                  <c:v>400 млн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5-4433-B943-006AD64C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670144"/>
        <c:axId val="211672064"/>
      </c:barChart>
      <c:lineChart>
        <c:grouping val="standard"/>
        <c:varyColors val="0"/>
        <c:ser>
          <c:idx val="0"/>
          <c:order val="2"/>
          <c:tx>
            <c:strRef>
              <c:f>Лист1!$D$1</c:f>
              <c:strCache>
                <c:ptCount val="1"/>
                <c:pt idx="0">
                  <c:v>Селебрити ROI (отрицательный)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B5-4433-B943-006AD64C2B1B}"/>
                </c:ext>
              </c:extLst>
            </c:dLbl>
            <c:dLbl>
              <c:idx val="6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B5-4433-B943-006AD64C2B1B}"/>
                </c:ext>
              </c:extLst>
            </c:dLbl>
            <c:dLbl>
              <c:idx val="7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3B5-4433-B943-006AD64C2B1B}"/>
                </c:ext>
              </c:extLst>
            </c:dLbl>
            <c:dLbl>
              <c:idx val="8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B5-4433-B943-006AD64C2B1B}"/>
                </c:ext>
              </c:extLst>
            </c:dLbl>
            <c:dLbl>
              <c:idx val="9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3B5-4433-B943-006AD64C2B1B}"/>
                </c:ext>
              </c:extLst>
            </c:dLbl>
            <c:dLbl>
              <c:idx val="10"/>
              <c:spPr>
                <a:solidFill>
                  <a:srgbClr val="92D050"/>
                </a:solidFill>
              </c:spPr>
              <c:txPr>
                <a:bodyPr rot="-5400000" vert="horz"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B5-4433-B943-006AD64C2B1B}"/>
                </c:ext>
              </c:extLst>
            </c:dLbl>
            <c:spPr>
              <a:solidFill>
                <a:srgbClr val="FF0000"/>
              </a:solidFill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50 млн</c:v>
                </c:pt>
                <c:pt idx="1">
                  <c:v>75 млн</c:v>
                </c:pt>
                <c:pt idx="2">
                  <c:v>100 млн</c:v>
                </c:pt>
                <c:pt idx="3">
                  <c:v>125 млн</c:v>
                </c:pt>
                <c:pt idx="4">
                  <c:v>150 млн</c:v>
                </c:pt>
                <c:pt idx="5">
                  <c:v>175 млн</c:v>
                </c:pt>
                <c:pt idx="6">
                  <c:v>200 млн</c:v>
                </c:pt>
                <c:pt idx="7">
                  <c:v>225 млн</c:v>
                </c:pt>
                <c:pt idx="8">
                  <c:v>250 млн</c:v>
                </c:pt>
                <c:pt idx="9">
                  <c:v>275 млн</c:v>
                </c:pt>
                <c:pt idx="10">
                  <c:v>300 млн</c:v>
                </c:pt>
                <c:pt idx="11">
                  <c:v>325 млн</c:v>
                </c:pt>
                <c:pt idx="12">
                  <c:v>350 млн</c:v>
                </c:pt>
                <c:pt idx="13">
                  <c:v>375 млн</c:v>
                </c:pt>
                <c:pt idx="14">
                  <c:v>400 млн</c:v>
                </c:pt>
              </c:strCache>
            </c:strRef>
          </c:cat>
          <c:val>
            <c:numRef>
              <c:f>Лист1!$D$2:$D$16</c:f>
              <c:numCache>
                <c:formatCode>0%</c:formatCode>
                <c:ptCount val="15"/>
                <c:pt idx="0">
                  <c:v>-0.43333333333333335</c:v>
                </c:pt>
                <c:pt idx="1">
                  <c:v>-0.17959574502743769</c:v>
                </c:pt>
                <c:pt idx="2">
                  <c:v>5.5037262848635304E-2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3B5-4433-B943-006AD64C2B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Селебрити ROI (положительный)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solidFill>
                <a:srgbClr val="00B050"/>
              </a:solidFill>
            </c:spPr>
            <c:txPr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50 млн</c:v>
                </c:pt>
                <c:pt idx="1">
                  <c:v>75 млн</c:v>
                </c:pt>
                <c:pt idx="2">
                  <c:v>100 млн</c:v>
                </c:pt>
                <c:pt idx="3">
                  <c:v>125 млн</c:v>
                </c:pt>
                <c:pt idx="4">
                  <c:v>150 млн</c:v>
                </c:pt>
                <c:pt idx="5">
                  <c:v>175 млн</c:v>
                </c:pt>
                <c:pt idx="6">
                  <c:v>200 млн</c:v>
                </c:pt>
                <c:pt idx="7">
                  <c:v>225 млн</c:v>
                </c:pt>
                <c:pt idx="8">
                  <c:v>250 млн</c:v>
                </c:pt>
                <c:pt idx="9">
                  <c:v>275 млн</c:v>
                </c:pt>
                <c:pt idx="10">
                  <c:v>300 млн</c:v>
                </c:pt>
                <c:pt idx="11">
                  <c:v>325 млн</c:v>
                </c:pt>
                <c:pt idx="12">
                  <c:v>350 млн</c:v>
                </c:pt>
                <c:pt idx="13">
                  <c:v>375 млн</c:v>
                </c:pt>
                <c:pt idx="14">
                  <c:v>400 млн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2" formatCode="0%">
                  <c:v>5.5037262848635304E-2</c:v>
                </c:pt>
                <c:pt idx="3" formatCode="0%">
                  <c:v>0.27105690099484758</c:v>
                </c:pt>
                <c:pt idx="4" formatCode="0%">
                  <c:v>0.46897080239211864</c:v>
                </c:pt>
                <c:pt idx="5" formatCode="0%">
                  <c:v>0.6493021178237075</c:v>
                </c:pt>
                <c:pt idx="6" formatCode="0%">
                  <c:v>0.81258854959886873</c:v>
                </c:pt>
                <c:pt idx="7" formatCode="0%">
                  <c:v>0.95938132534851617</c:v>
                </c:pt>
                <c:pt idx="8" formatCode="0%">
                  <c:v>1.090244114138895</c:v>
                </c:pt>
                <c:pt idx="9" formatCode="0%">
                  <c:v>1.2057518875317572</c:v>
                </c:pt>
                <c:pt idx="10" formatCode="0%">
                  <c:v>1.3064897286058161</c:v>
                </c:pt>
                <c:pt idx="11" formatCode="0%">
                  <c:v>1.3930515923417119</c:v>
                </c:pt>
                <c:pt idx="12" formatCode="0%">
                  <c:v>1.4660390211584504</c:v>
                </c:pt>
                <c:pt idx="13" formatCode="0%">
                  <c:v>1.5260598197702588</c:v>
                </c:pt>
                <c:pt idx="14" formatCode="0%">
                  <c:v>1.5737266939057832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3B5-4433-B943-006AD64C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84352"/>
        <c:axId val="211682432"/>
      </c:lineChart>
      <c:catAx>
        <c:axId val="21167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ru-RU" dirty="0">
                    <a:solidFill>
                      <a:schemeClr val="bg1">
                        <a:lumMod val="65000"/>
                      </a:schemeClr>
                    </a:solidFill>
                  </a:rPr>
                  <a:t>Медиа</a:t>
                </a:r>
                <a:r>
                  <a:rPr lang="ru-RU" baseline="0" dirty="0">
                    <a:solidFill>
                      <a:schemeClr val="bg1">
                        <a:lumMod val="65000"/>
                      </a:schemeClr>
                    </a:solidFill>
                  </a:rPr>
                  <a:t> Бюджет</a:t>
                </a:r>
                <a:endParaRPr lang="ru-RU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1672064"/>
        <c:crosses val="autoZero"/>
        <c:auto val="1"/>
        <c:lblAlgn val="ctr"/>
        <c:lblOffset val="100"/>
        <c:noMultiLvlLbl val="0"/>
      </c:catAx>
      <c:valAx>
        <c:axId val="211672064"/>
        <c:scaling>
          <c:orientation val="minMax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ru-RU" sz="1050" dirty="0">
                    <a:solidFill>
                      <a:schemeClr val="bg1">
                        <a:lumMod val="65000"/>
                      </a:schemeClr>
                    </a:solidFill>
                  </a:rPr>
                  <a:t>Прирост </a:t>
                </a:r>
                <a:r>
                  <a:rPr lang="en-US" sz="1050" dirty="0" err="1">
                    <a:solidFill>
                      <a:schemeClr val="bg1">
                        <a:lumMod val="65000"/>
                      </a:schemeClr>
                    </a:solidFill>
                  </a:rPr>
                  <a:t>AdAwerness</a:t>
                </a:r>
                <a:r>
                  <a:rPr lang="ru-RU" sz="105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sz="1050" dirty="0">
                    <a:solidFill>
                      <a:schemeClr val="bg1">
                        <a:lumMod val="65000"/>
                      </a:schemeClr>
                    </a:solidFill>
                  </a:rPr>
                  <a:t>VS </a:t>
                </a:r>
                <a:r>
                  <a:rPr lang="ru-RU" sz="1050" dirty="0">
                    <a:solidFill>
                      <a:schemeClr val="bg1">
                        <a:lumMod val="65000"/>
                      </a:schemeClr>
                    </a:solidFill>
                  </a:rPr>
                  <a:t>Стоимость </a:t>
                </a:r>
                <a:r>
                  <a:rPr lang="ru-RU" sz="1050" dirty="0" err="1">
                    <a:solidFill>
                      <a:schemeClr val="bg1">
                        <a:lumMod val="65000"/>
                      </a:schemeClr>
                    </a:solidFill>
                  </a:rPr>
                  <a:t>Селебрити</a:t>
                </a:r>
                <a:endParaRPr lang="ru-RU" sz="105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9.8653240849588247E-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1670144"/>
        <c:crosses val="autoZero"/>
        <c:crossBetween val="between"/>
      </c:valAx>
      <c:valAx>
        <c:axId val="211682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ru-RU" dirty="0" err="1">
                    <a:solidFill>
                      <a:schemeClr val="bg1">
                        <a:lumMod val="65000"/>
                      </a:schemeClr>
                    </a:solidFill>
                  </a:rPr>
                  <a:t>Селебрити</a:t>
                </a:r>
                <a:r>
                  <a:rPr lang="ru-RU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ROI</a:t>
                </a:r>
                <a:endParaRPr lang="ru-RU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11684352"/>
        <c:crosses val="max"/>
        <c:crossBetween val="between"/>
      </c:valAx>
      <c:catAx>
        <c:axId val="21168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824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4962770259038397"/>
          <c:y val="0.77024670042454557"/>
          <c:w val="0.72484037031772874"/>
          <c:h val="0.1771382377890073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4EB61-C50D-4864-8960-4B2A3FCAFE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DB413-F1B0-4E4A-881F-822D56F21690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RTB </a:t>
          </a:r>
          <a:r>
            <a:rPr lang="ru-RU" dirty="0"/>
            <a:t>Платформа</a:t>
          </a:r>
        </a:p>
      </dgm:t>
    </dgm:pt>
    <dgm:pt modelId="{756CB437-0347-4D7E-BAE1-7CD51F884619}" type="parTrans" cxnId="{0B24DE1F-85BE-449F-ADEE-C60EF07904D0}">
      <dgm:prSet/>
      <dgm:spPr/>
      <dgm:t>
        <a:bodyPr/>
        <a:lstStyle/>
        <a:p>
          <a:endParaRPr lang="ru-RU"/>
        </a:p>
      </dgm:t>
    </dgm:pt>
    <dgm:pt modelId="{6FB9B153-D2DB-4197-B6C9-A56F409E4B91}" type="sibTrans" cxnId="{0B24DE1F-85BE-449F-ADEE-C60EF07904D0}">
      <dgm:prSet/>
      <dgm:spPr/>
      <dgm:t>
        <a:bodyPr/>
        <a:lstStyle/>
        <a:p>
          <a:endParaRPr lang="ru-RU"/>
        </a:p>
      </dgm:t>
    </dgm:pt>
    <dgm:pt modelId="{B70C60BE-22AE-4700-87C5-EBE6DAD2D16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Стыковка данных</a:t>
          </a:r>
        </a:p>
      </dgm:t>
    </dgm:pt>
    <dgm:pt modelId="{884F1F4B-B7D2-44B4-9ECF-48936E67C732}" type="parTrans" cxnId="{6038F2DA-6EA5-439B-9CC1-972E3AB07AA0}">
      <dgm:prSet/>
      <dgm:spPr/>
      <dgm:t>
        <a:bodyPr/>
        <a:lstStyle/>
        <a:p>
          <a:endParaRPr lang="ru-RU"/>
        </a:p>
      </dgm:t>
    </dgm:pt>
    <dgm:pt modelId="{9B3C0DE6-1EDF-4CB1-8D55-5B19E4665875}" type="sibTrans" cxnId="{6038F2DA-6EA5-439B-9CC1-972E3AB07AA0}">
      <dgm:prSet/>
      <dgm:spPr/>
      <dgm:t>
        <a:bodyPr/>
        <a:lstStyle/>
        <a:p>
          <a:endParaRPr lang="ru-RU"/>
        </a:p>
      </dgm:t>
    </dgm:pt>
    <dgm:pt modelId="{354E3586-3BBD-4D60-8DFF-212A44144789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/>
            <a:t>Опрос</a:t>
          </a:r>
        </a:p>
      </dgm:t>
    </dgm:pt>
    <dgm:pt modelId="{D75672C1-0EDE-4F29-9865-AB6A63B17FF8}" type="parTrans" cxnId="{99850649-D04E-4506-9019-300F7E8AACDD}">
      <dgm:prSet/>
      <dgm:spPr/>
      <dgm:t>
        <a:bodyPr/>
        <a:lstStyle/>
        <a:p>
          <a:endParaRPr lang="ru-RU"/>
        </a:p>
      </dgm:t>
    </dgm:pt>
    <dgm:pt modelId="{339B1D15-E454-4A60-991F-6EF2C64AFF93}" type="sibTrans" cxnId="{99850649-D04E-4506-9019-300F7E8AACDD}">
      <dgm:prSet/>
      <dgm:spPr/>
      <dgm:t>
        <a:bodyPr/>
        <a:lstStyle/>
        <a:p>
          <a:endParaRPr lang="ru-RU"/>
        </a:p>
      </dgm:t>
    </dgm:pt>
    <dgm:pt modelId="{ECBB8849-9F60-4323-B79C-7B95A279B5DD}">
      <dgm:prSet phldrT="[Текст]"/>
      <dgm:spPr/>
      <dgm:t>
        <a:bodyPr/>
        <a:lstStyle/>
        <a:p>
          <a:r>
            <a:rPr lang="ru-RU" dirty="0"/>
            <a:t>Результат</a:t>
          </a:r>
        </a:p>
      </dgm:t>
    </dgm:pt>
    <dgm:pt modelId="{22676C72-BA22-46E8-B6C8-6669D1C996D5}" type="parTrans" cxnId="{05169BCD-4BD7-4475-BBE6-578E471AE5A7}">
      <dgm:prSet/>
      <dgm:spPr/>
      <dgm:t>
        <a:bodyPr/>
        <a:lstStyle/>
        <a:p>
          <a:endParaRPr lang="ru-RU"/>
        </a:p>
      </dgm:t>
    </dgm:pt>
    <dgm:pt modelId="{0ECDD7E2-1D9B-4868-94AB-85D55289E90E}" type="sibTrans" cxnId="{05169BCD-4BD7-4475-BBE6-578E471AE5A7}">
      <dgm:prSet/>
      <dgm:spPr/>
      <dgm:t>
        <a:bodyPr/>
        <a:lstStyle/>
        <a:p>
          <a:endParaRPr lang="ru-RU"/>
        </a:p>
      </dgm:t>
    </dgm:pt>
    <dgm:pt modelId="{370C65C2-E664-4FC8-B544-14DBA2BC56A7}" type="pres">
      <dgm:prSet presAssocID="{0E54EB61-C50D-4864-8960-4B2A3FCAFEAB}" presName="CompostProcess" presStyleCnt="0">
        <dgm:presLayoutVars>
          <dgm:dir/>
          <dgm:resizeHandles val="exact"/>
        </dgm:presLayoutVars>
      </dgm:prSet>
      <dgm:spPr/>
    </dgm:pt>
    <dgm:pt modelId="{A990B8EC-D4EC-494E-A572-C5578F0BF743}" type="pres">
      <dgm:prSet presAssocID="{0E54EB61-C50D-4864-8960-4B2A3FCAFEAB}" presName="arrow" presStyleLbl="bgShp" presStyleIdx="0" presStyleCnt="1"/>
      <dgm:spPr>
        <a:noFill/>
        <a:ln>
          <a:solidFill>
            <a:schemeClr val="tx1"/>
          </a:solidFill>
        </a:ln>
      </dgm:spPr>
    </dgm:pt>
    <dgm:pt modelId="{4782FDC1-E3BA-43FA-9387-EA73976A6314}" type="pres">
      <dgm:prSet presAssocID="{0E54EB61-C50D-4864-8960-4B2A3FCAFEAB}" presName="linearProcess" presStyleCnt="0"/>
      <dgm:spPr/>
    </dgm:pt>
    <dgm:pt modelId="{6ABFFFAC-F515-4C77-AE04-466C99AFD621}" type="pres">
      <dgm:prSet presAssocID="{1D1DB413-F1B0-4E4A-881F-822D56F21690}" presName="textNode" presStyleLbl="node1" presStyleIdx="0" presStyleCnt="4">
        <dgm:presLayoutVars>
          <dgm:bulletEnabled val="1"/>
        </dgm:presLayoutVars>
      </dgm:prSet>
      <dgm:spPr/>
    </dgm:pt>
    <dgm:pt modelId="{71E857AC-045E-4FAD-A7F5-DE96E9818219}" type="pres">
      <dgm:prSet presAssocID="{6FB9B153-D2DB-4197-B6C9-A56F409E4B91}" presName="sibTrans" presStyleCnt="0"/>
      <dgm:spPr/>
    </dgm:pt>
    <dgm:pt modelId="{6D207CEE-EA61-4517-B462-289B4C560521}" type="pres">
      <dgm:prSet presAssocID="{B70C60BE-22AE-4700-87C5-EBE6DAD2D169}" presName="textNode" presStyleLbl="node1" presStyleIdx="1" presStyleCnt="4">
        <dgm:presLayoutVars>
          <dgm:bulletEnabled val="1"/>
        </dgm:presLayoutVars>
      </dgm:prSet>
      <dgm:spPr/>
    </dgm:pt>
    <dgm:pt modelId="{F83C9362-2407-40AC-9F81-BB8BD2C3307F}" type="pres">
      <dgm:prSet presAssocID="{9B3C0DE6-1EDF-4CB1-8D55-5B19E4665875}" presName="sibTrans" presStyleCnt="0"/>
      <dgm:spPr/>
    </dgm:pt>
    <dgm:pt modelId="{D9717BB8-3C23-4C0A-B5B9-BCAB7C45D6B5}" type="pres">
      <dgm:prSet presAssocID="{354E3586-3BBD-4D60-8DFF-212A44144789}" presName="textNode" presStyleLbl="node1" presStyleIdx="2" presStyleCnt="4">
        <dgm:presLayoutVars>
          <dgm:bulletEnabled val="1"/>
        </dgm:presLayoutVars>
      </dgm:prSet>
      <dgm:spPr/>
    </dgm:pt>
    <dgm:pt modelId="{5FFE1324-9CAD-4208-81D8-215122DDC41A}" type="pres">
      <dgm:prSet presAssocID="{339B1D15-E454-4A60-991F-6EF2C64AFF93}" presName="sibTrans" presStyleCnt="0"/>
      <dgm:spPr/>
    </dgm:pt>
    <dgm:pt modelId="{B8084834-B7EF-4708-AA55-04A3F763D4ED}" type="pres">
      <dgm:prSet presAssocID="{ECBB8849-9F60-4323-B79C-7B95A279B5D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F567514-27D7-425F-BE7C-82BFC7A9C9DD}" type="presOf" srcId="{B70C60BE-22AE-4700-87C5-EBE6DAD2D169}" destId="{6D207CEE-EA61-4517-B462-289B4C560521}" srcOrd="0" destOrd="0" presId="urn:microsoft.com/office/officeart/2005/8/layout/hProcess9"/>
    <dgm:cxn modelId="{0B24DE1F-85BE-449F-ADEE-C60EF07904D0}" srcId="{0E54EB61-C50D-4864-8960-4B2A3FCAFEAB}" destId="{1D1DB413-F1B0-4E4A-881F-822D56F21690}" srcOrd="0" destOrd="0" parTransId="{756CB437-0347-4D7E-BAE1-7CD51F884619}" sibTransId="{6FB9B153-D2DB-4197-B6C9-A56F409E4B91}"/>
    <dgm:cxn modelId="{99850649-D04E-4506-9019-300F7E8AACDD}" srcId="{0E54EB61-C50D-4864-8960-4B2A3FCAFEAB}" destId="{354E3586-3BBD-4D60-8DFF-212A44144789}" srcOrd="2" destOrd="0" parTransId="{D75672C1-0EDE-4F29-9865-AB6A63B17FF8}" sibTransId="{339B1D15-E454-4A60-991F-6EF2C64AFF93}"/>
    <dgm:cxn modelId="{58699055-6A9A-45C7-AD89-3431515D055C}" type="presOf" srcId="{0E54EB61-C50D-4864-8960-4B2A3FCAFEAB}" destId="{370C65C2-E664-4FC8-B544-14DBA2BC56A7}" srcOrd="0" destOrd="0" presId="urn:microsoft.com/office/officeart/2005/8/layout/hProcess9"/>
    <dgm:cxn modelId="{A3557C90-1AF0-40D9-B8AC-9BC5FBA4DFF1}" type="presOf" srcId="{354E3586-3BBD-4D60-8DFF-212A44144789}" destId="{D9717BB8-3C23-4C0A-B5B9-BCAB7C45D6B5}" srcOrd="0" destOrd="0" presId="urn:microsoft.com/office/officeart/2005/8/layout/hProcess9"/>
    <dgm:cxn modelId="{8E6D18A1-9F46-4F27-AD2B-1FDCDFA18713}" type="presOf" srcId="{ECBB8849-9F60-4323-B79C-7B95A279B5DD}" destId="{B8084834-B7EF-4708-AA55-04A3F763D4ED}" srcOrd="0" destOrd="0" presId="urn:microsoft.com/office/officeart/2005/8/layout/hProcess9"/>
    <dgm:cxn modelId="{05169BCD-4BD7-4475-BBE6-578E471AE5A7}" srcId="{0E54EB61-C50D-4864-8960-4B2A3FCAFEAB}" destId="{ECBB8849-9F60-4323-B79C-7B95A279B5DD}" srcOrd="3" destOrd="0" parTransId="{22676C72-BA22-46E8-B6C8-6669D1C996D5}" sibTransId="{0ECDD7E2-1D9B-4868-94AB-85D55289E90E}"/>
    <dgm:cxn modelId="{6038F2DA-6EA5-439B-9CC1-972E3AB07AA0}" srcId="{0E54EB61-C50D-4864-8960-4B2A3FCAFEAB}" destId="{B70C60BE-22AE-4700-87C5-EBE6DAD2D169}" srcOrd="1" destOrd="0" parTransId="{884F1F4B-B7D2-44B4-9ECF-48936E67C732}" sibTransId="{9B3C0DE6-1EDF-4CB1-8D55-5B19E4665875}"/>
    <dgm:cxn modelId="{180A24E0-9CD3-4531-A120-BC1DD159C278}" type="presOf" srcId="{1D1DB413-F1B0-4E4A-881F-822D56F21690}" destId="{6ABFFFAC-F515-4C77-AE04-466C99AFD621}" srcOrd="0" destOrd="0" presId="urn:microsoft.com/office/officeart/2005/8/layout/hProcess9"/>
    <dgm:cxn modelId="{DA18E92F-C24F-4E43-905D-11D9721EDC0E}" type="presParOf" srcId="{370C65C2-E664-4FC8-B544-14DBA2BC56A7}" destId="{A990B8EC-D4EC-494E-A572-C5578F0BF743}" srcOrd="0" destOrd="0" presId="urn:microsoft.com/office/officeart/2005/8/layout/hProcess9"/>
    <dgm:cxn modelId="{8C53F424-9C05-40C4-A053-2708344990D6}" type="presParOf" srcId="{370C65C2-E664-4FC8-B544-14DBA2BC56A7}" destId="{4782FDC1-E3BA-43FA-9387-EA73976A6314}" srcOrd="1" destOrd="0" presId="urn:microsoft.com/office/officeart/2005/8/layout/hProcess9"/>
    <dgm:cxn modelId="{CC282BBE-D898-469E-BC84-6F90C71E7DEC}" type="presParOf" srcId="{4782FDC1-E3BA-43FA-9387-EA73976A6314}" destId="{6ABFFFAC-F515-4C77-AE04-466C99AFD621}" srcOrd="0" destOrd="0" presId="urn:microsoft.com/office/officeart/2005/8/layout/hProcess9"/>
    <dgm:cxn modelId="{52D5E376-1286-4B90-84D5-DA941A9997D9}" type="presParOf" srcId="{4782FDC1-E3BA-43FA-9387-EA73976A6314}" destId="{71E857AC-045E-4FAD-A7F5-DE96E9818219}" srcOrd="1" destOrd="0" presId="urn:microsoft.com/office/officeart/2005/8/layout/hProcess9"/>
    <dgm:cxn modelId="{0559FF70-3D07-409B-927E-66C545CE3CBB}" type="presParOf" srcId="{4782FDC1-E3BA-43FA-9387-EA73976A6314}" destId="{6D207CEE-EA61-4517-B462-289B4C560521}" srcOrd="2" destOrd="0" presId="urn:microsoft.com/office/officeart/2005/8/layout/hProcess9"/>
    <dgm:cxn modelId="{2E8BE721-B530-4F39-91C4-53A1CAC63800}" type="presParOf" srcId="{4782FDC1-E3BA-43FA-9387-EA73976A6314}" destId="{F83C9362-2407-40AC-9F81-BB8BD2C3307F}" srcOrd="3" destOrd="0" presId="urn:microsoft.com/office/officeart/2005/8/layout/hProcess9"/>
    <dgm:cxn modelId="{5540BA09-B677-4884-B8E1-009132885D72}" type="presParOf" srcId="{4782FDC1-E3BA-43FA-9387-EA73976A6314}" destId="{D9717BB8-3C23-4C0A-B5B9-BCAB7C45D6B5}" srcOrd="4" destOrd="0" presId="urn:microsoft.com/office/officeart/2005/8/layout/hProcess9"/>
    <dgm:cxn modelId="{4D53FF6D-6500-4F57-8BBF-67B18F3B0BA1}" type="presParOf" srcId="{4782FDC1-E3BA-43FA-9387-EA73976A6314}" destId="{5FFE1324-9CAD-4208-81D8-215122DDC41A}" srcOrd="5" destOrd="0" presId="urn:microsoft.com/office/officeart/2005/8/layout/hProcess9"/>
    <dgm:cxn modelId="{DC090A7A-AED8-404B-B431-03A4579F6DDE}" type="presParOf" srcId="{4782FDC1-E3BA-43FA-9387-EA73976A6314}" destId="{B8084834-B7EF-4708-AA55-04A3F763D4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3B231-2265-4413-A9C5-DF499070E14E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10B2E24D-B577-48B5-9EF0-4BBC619AB93C}">
      <dgm:prSet phldrT="[Текст]"/>
      <dgm:spPr/>
      <dgm:t>
        <a:bodyPr/>
        <a:lstStyle/>
        <a:p>
          <a:r>
            <a:rPr lang="ru-RU" b="1"/>
            <a:t>Январь</a:t>
          </a:r>
          <a:endParaRPr lang="ru-RU" b="1" dirty="0"/>
        </a:p>
      </dgm:t>
    </dgm:pt>
    <dgm:pt modelId="{98994C7F-BFD4-40FB-9409-662E50270FD1}" type="parTrans" cxnId="{DA2C88DE-270D-41F5-9AB2-CE85D218E7E3}">
      <dgm:prSet/>
      <dgm:spPr/>
      <dgm:t>
        <a:bodyPr/>
        <a:lstStyle/>
        <a:p>
          <a:endParaRPr lang="ru-RU"/>
        </a:p>
      </dgm:t>
    </dgm:pt>
    <dgm:pt modelId="{7EE11729-671B-4A76-B55F-99C505FA1B15}" type="sibTrans" cxnId="{DA2C88DE-270D-41F5-9AB2-CE85D218E7E3}">
      <dgm:prSet/>
      <dgm:spPr/>
      <dgm:t>
        <a:bodyPr/>
        <a:lstStyle/>
        <a:p>
          <a:endParaRPr lang="ru-RU"/>
        </a:p>
      </dgm:t>
    </dgm:pt>
    <dgm:pt modelId="{A70D0AEE-3649-4CF4-B03A-3E5598444060}">
      <dgm:prSet phldrT="[Текст]"/>
      <dgm:spPr/>
      <dgm:t>
        <a:bodyPr/>
        <a:lstStyle/>
        <a:p>
          <a:r>
            <a:rPr lang="ru-RU" b="1"/>
            <a:t>Февраль</a:t>
          </a:r>
          <a:endParaRPr lang="ru-RU" b="1" dirty="0"/>
        </a:p>
      </dgm:t>
    </dgm:pt>
    <dgm:pt modelId="{2B19E907-431D-4D70-9258-FFCA841CB60F}" type="parTrans" cxnId="{4D6FA803-2F98-4EBC-B036-638E5B094803}">
      <dgm:prSet/>
      <dgm:spPr/>
      <dgm:t>
        <a:bodyPr/>
        <a:lstStyle/>
        <a:p>
          <a:endParaRPr lang="ru-RU"/>
        </a:p>
      </dgm:t>
    </dgm:pt>
    <dgm:pt modelId="{BAA626E9-83D4-4444-B55E-AE498CCD4EF8}" type="sibTrans" cxnId="{4D6FA803-2F98-4EBC-B036-638E5B094803}">
      <dgm:prSet/>
      <dgm:spPr/>
      <dgm:t>
        <a:bodyPr/>
        <a:lstStyle/>
        <a:p>
          <a:endParaRPr lang="ru-RU"/>
        </a:p>
      </dgm:t>
    </dgm:pt>
    <dgm:pt modelId="{F52B7795-D2DA-438A-91F5-F836D41CAB17}">
      <dgm:prSet phldrT="[Текст]"/>
      <dgm:spPr/>
      <dgm:t>
        <a:bodyPr/>
        <a:lstStyle/>
        <a:p>
          <a:r>
            <a:rPr lang="ru-RU" b="1"/>
            <a:t>Март</a:t>
          </a:r>
          <a:endParaRPr lang="ru-RU" b="1" dirty="0"/>
        </a:p>
      </dgm:t>
    </dgm:pt>
    <dgm:pt modelId="{1B3CAB09-B254-46C8-87E7-9258169D93DE}" type="parTrans" cxnId="{D2C5ABD4-9DA3-4A6E-8571-5F315F414D76}">
      <dgm:prSet/>
      <dgm:spPr/>
      <dgm:t>
        <a:bodyPr/>
        <a:lstStyle/>
        <a:p>
          <a:endParaRPr lang="ru-RU"/>
        </a:p>
      </dgm:t>
    </dgm:pt>
    <dgm:pt modelId="{0737008A-11E6-453F-B9FA-7F6A84383E18}" type="sibTrans" cxnId="{D2C5ABD4-9DA3-4A6E-8571-5F315F414D76}">
      <dgm:prSet/>
      <dgm:spPr/>
      <dgm:t>
        <a:bodyPr/>
        <a:lstStyle/>
        <a:p>
          <a:endParaRPr lang="ru-RU"/>
        </a:p>
      </dgm:t>
    </dgm:pt>
    <dgm:pt modelId="{02AB2356-26ED-485B-92A5-E2ADF973C195}">
      <dgm:prSet phldrT="[Текст]"/>
      <dgm:spPr/>
      <dgm:t>
        <a:bodyPr/>
        <a:lstStyle/>
        <a:p>
          <a:r>
            <a:rPr lang="ru-RU" b="1"/>
            <a:t>Апрель</a:t>
          </a:r>
          <a:endParaRPr lang="ru-RU" b="1" dirty="0"/>
        </a:p>
      </dgm:t>
    </dgm:pt>
    <dgm:pt modelId="{8C6E32E9-FD35-4AD7-8626-39837B6F090D}" type="parTrans" cxnId="{74EBEBA1-6AA6-42C8-8BD7-E80881417DEB}">
      <dgm:prSet/>
      <dgm:spPr/>
      <dgm:t>
        <a:bodyPr/>
        <a:lstStyle/>
        <a:p>
          <a:endParaRPr lang="ru-RU"/>
        </a:p>
      </dgm:t>
    </dgm:pt>
    <dgm:pt modelId="{E42C8C17-6533-41E8-81EB-92C06985EDD9}" type="sibTrans" cxnId="{74EBEBA1-6AA6-42C8-8BD7-E80881417DEB}">
      <dgm:prSet/>
      <dgm:spPr/>
      <dgm:t>
        <a:bodyPr/>
        <a:lstStyle/>
        <a:p>
          <a:endParaRPr lang="ru-RU"/>
        </a:p>
      </dgm:t>
    </dgm:pt>
    <dgm:pt modelId="{988BBC54-0052-418C-9C4F-0F56FDFBAE80}">
      <dgm:prSet phldrT="[Текст]"/>
      <dgm:spPr/>
      <dgm:t>
        <a:bodyPr/>
        <a:lstStyle/>
        <a:p>
          <a:r>
            <a:rPr lang="ru-RU" b="1"/>
            <a:t>Май</a:t>
          </a:r>
          <a:endParaRPr lang="ru-RU" b="1" dirty="0"/>
        </a:p>
      </dgm:t>
    </dgm:pt>
    <dgm:pt modelId="{B4B83E65-6EA9-439B-8C0C-CE9459CF0710}" type="parTrans" cxnId="{E1AAB9CB-3AC6-4326-A7EC-0C200964CFB2}">
      <dgm:prSet/>
      <dgm:spPr/>
      <dgm:t>
        <a:bodyPr/>
        <a:lstStyle/>
        <a:p>
          <a:endParaRPr lang="ru-RU"/>
        </a:p>
      </dgm:t>
    </dgm:pt>
    <dgm:pt modelId="{5C925F92-9E86-4BA5-9EDC-B29C2823587A}" type="sibTrans" cxnId="{E1AAB9CB-3AC6-4326-A7EC-0C200964CFB2}">
      <dgm:prSet/>
      <dgm:spPr/>
      <dgm:t>
        <a:bodyPr/>
        <a:lstStyle/>
        <a:p>
          <a:endParaRPr lang="ru-RU"/>
        </a:p>
      </dgm:t>
    </dgm:pt>
    <dgm:pt modelId="{C61D0CF6-B8BF-46F4-8805-E1C4348569AC}">
      <dgm:prSet phldrT="[Текст]"/>
      <dgm:spPr/>
      <dgm:t>
        <a:bodyPr/>
        <a:lstStyle/>
        <a:p>
          <a:r>
            <a:rPr lang="ru-RU" b="1"/>
            <a:t>Июнь</a:t>
          </a:r>
          <a:endParaRPr lang="ru-RU" b="1" dirty="0"/>
        </a:p>
      </dgm:t>
    </dgm:pt>
    <dgm:pt modelId="{8361C3CE-3462-460D-8DBD-1668FA078584}" type="parTrans" cxnId="{FBE0233D-00BC-4DAD-B0BC-C23C0ECD6F6E}">
      <dgm:prSet/>
      <dgm:spPr/>
      <dgm:t>
        <a:bodyPr/>
        <a:lstStyle/>
        <a:p>
          <a:endParaRPr lang="ru-RU"/>
        </a:p>
      </dgm:t>
    </dgm:pt>
    <dgm:pt modelId="{ECFED9F0-59DB-4D61-A6EF-4362C72539CE}" type="sibTrans" cxnId="{FBE0233D-00BC-4DAD-B0BC-C23C0ECD6F6E}">
      <dgm:prSet/>
      <dgm:spPr/>
      <dgm:t>
        <a:bodyPr/>
        <a:lstStyle/>
        <a:p>
          <a:endParaRPr lang="ru-RU"/>
        </a:p>
      </dgm:t>
    </dgm:pt>
    <dgm:pt modelId="{6F8CA4D7-DCA4-405D-BB2B-3567383CDD15}">
      <dgm:prSet phldrT="[Текст]"/>
      <dgm:spPr/>
      <dgm:t>
        <a:bodyPr/>
        <a:lstStyle/>
        <a:p>
          <a:r>
            <a:rPr lang="ru-RU" b="1"/>
            <a:t>Июль</a:t>
          </a:r>
          <a:endParaRPr lang="ru-RU" b="1" dirty="0"/>
        </a:p>
      </dgm:t>
    </dgm:pt>
    <dgm:pt modelId="{5C11297C-B1B4-4C62-B975-1C25D3253E79}" type="parTrans" cxnId="{E2CD6F2F-4CE1-40EC-A38D-632E819FEB83}">
      <dgm:prSet/>
      <dgm:spPr/>
      <dgm:t>
        <a:bodyPr/>
        <a:lstStyle/>
        <a:p>
          <a:endParaRPr lang="ru-RU"/>
        </a:p>
      </dgm:t>
    </dgm:pt>
    <dgm:pt modelId="{E54CDB4E-AAA3-4039-B272-813BCDB96302}" type="sibTrans" cxnId="{E2CD6F2F-4CE1-40EC-A38D-632E819FEB83}">
      <dgm:prSet/>
      <dgm:spPr/>
      <dgm:t>
        <a:bodyPr/>
        <a:lstStyle/>
        <a:p>
          <a:endParaRPr lang="ru-RU"/>
        </a:p>
      </dgm:t>
    </dgm:pt>
    <dgm:pt modelId="{3FA0F3EB-6C9C-460A-BA30-DCC9BF912B41}">
      <dgm:prSet phldrT="[Текст]"/>
      <dgm:spPr/>
      <dgm:t>
        <a:bodyPr/>
        <a:lstStyle/>
        <a:p>
          <a:r>
            <a:rPr lang="ru-RU" b="1"/>
            <a:t>Август</a:t>
          </a:r>
          <a:endParaRPr lang="ru-RU" b="1" dirty="0"/>
        </a:p>
      </dgm:t>
    </dgm:pt>
    <dgm:pt modelId="{3CB6B41E-3287-4173-8808-5AB81AC5B1F9}" type="parTrans" cxnId="{DFF1CFAB-D3F3-4CF5-B9B3-8A43D7B96A64}">
      <dgm:prSet/>
      <dgm:spPr/>
      <dgm:t>
        <a:bodyPr/>
        <a:lstStyle/>
        <a:p>
          <a:endParaRPr lang="ru-RU"/>
        </a:p>
      </dgm:t>
    </dgm:pt>
    <dgm:pt modelId="{AFD8E131-4901-463E-B54D-CA2355262B58}" type="sibTrans" cxnId="{DFF1CFAB-D3F3-4CF5-B9B3-8A43D7B96A64}">
      <dgm:prSet/>
      <dgm:spPr/>
      <dgm:t>
        <a:bodyPr/>
        <a:lstStyle/>
        <a:p>
          <a:endParaRPr lang="ru-RU"/>
        </a:p>
      </dgm:t>
    </dgm:pt>
    <dgm:pt modelId="{EEF107D4-3836-4019-8578-08BA5C219820}">
      <dgm:prSet phldrT="[Текст]"/>
      <dgm:spPr/>
      <dgm:t>
        <a:bodyPr/>
        <a:lstStyle/>
        <a:p>
          <a:r>
            <a:rPr lang="ru-RU" b="1"/>
            <a:t>Сентябрь</a:t>
          </a:r>
          <a:endParaRPr lang="ru-RU" b="1" dirty="0"/>
        </a:p>
      </dgm:t>
    </dgm:pt>
    <dgm:pt modelId="{75EC504E-5D13-46D1-AA99-83354AB0B650}" type="parTrans" cxnId="{8C72993D-92A9-43D2-BE01-B66D971BD510}">
      <dgm:prSet/>
      <dgm:spPr/>
      <dgm:t>
        <a:bodyPr/>
        <a:lstStyle/>
        <a:p>
          <a:endParaRPr lang="ru-RU"/>
        </a:p>
      </dgm:t>
    </dgm:pt>
    <dgm:pt modelId="{B8AC32BC-80C2-477C-9688-BC205B7AF79B}" type="sibTrans" cxnId="{8C72993D-92A9-43D2-BE01-B66D971BD510}">
      <dgm:prSet/>
      <dgm:spPr/>
      <dgm:t>
        <a:bodyPr/>
        <a:lstStyle/>
        <a:p>
          <a:endParaRPr lang="ru-RU"/>
        </a:p>
      </dgm:t>
    </dgm:pt>
    <dgm:pt modelId="{DDF468CC-FD59-4D8A-B7F8-AA6B282E7BC4}">
      <dgm:prSet phldrT="[Текст]"/>
      <dgm:spPr/>
      <dgm:t>
        <a:bodyPr/>
        <a:lstStyle/>
        <a:p>
          <a:r>
            <a:rPr lang="ru-RU" b="1"/>
            <a:t>Октябрь</a:t>
          </a:r>
          <a:endParaRPr lang="ru-RU" b="1" dirty="0"/>
        </a:p>
      </dgm:t>
    </dgm:pt>
    <dgm:pt modelId="{BF8331A5-9284-4112-914C-357DF48E7F08}" type="parTrans" cxnId="{39FFEE04-6258-4F7F-8EE0-59142182BFF5}">
      <dgm:prSet/>
      <dgm:spPr/>
      <dgm:t>
        <a:bodyPr/>
        <a:lstStyle/>
        <a:p>
          <a:endParaRPr lang="ru-RU"/>
        </a:p>
      </dgm:t>
    </dgm:pt>
    <dgm:pt modelId="{0F6B7D4E-3E9C-428E-BF1D-3C2D06CA3448}" type="sibTrans" cxnId="{39FFEE04-6258-4F7F-8EE0-59142182BFF5}">
      <dgm:prSet/>
      <dgm:spPr/>
      <dgm:t>
        <a:bodyPr/>
        <a:lstStyle/>
        <a:p>
          <a:endParaRPr lang="ru-RU"/>
        </a:p>
      </dgm:t>
    </dgm:pt>
    <dgm:pt modelId="{1FE54C95-7A28-4717-B198-309C941EC146}">
      <dgm:prSet phldrT="[Текст]"/>
      <dgm:spPr/>
      <dgm:t>
        <a:bodyPr/>
        <a:lstStyle/>
        <a:p>
          <a:r>
            <a:rPr lang="ru-RU" b="1"/>
            <a:t>Ноябрь</a:t>
          </a:r>
          <a:endParaRPr lang="ru-RU" b="1" dirty="0"/>
        </a:p>
      </dgm:t>
    </dgm:pt>
    <dgm:pt modelId="{39490997-EF00-45B5-9E88-15336A395C1D}" type="parTrans" cxnId="{039E5447-9687-47B7-95A5-AB44F9C61760}">
      <dgm:prSet/>
      <dgm:spPr/>
      <dgm:t>
        <a:bodyPr/>
        <a:lstStyle/>
        <a:p>
          <a:endParaRPr lang="ru-RU"/>
        </a:p>
      </dgm:t>
    </dgm:pt>
    <dgm:pt modelId="{8076D930-9CFA-4F45-BC02-1A7F57EC1D90}" type="sibTrans" cxnId="{039E5447-9687-47B7-95A5-AB44F9C61760}">
      <dgm:prSet/>
      <dgm:spPr/>
      <dgm:t>
        <a:bodyPr/>
        <a:lstStyle/>
        <a:p>
          <a:endParaRPr lang="ru-RU"/>
        </a:p>
      </dgm:t>
    </dgm:pt>
    <dgm:pt modelId="{AEB029C6-689C-49B8-B5FF-FB1E57510A37}">
      <dgm:prSet phldrT="[Текст]"/>
      <dgm:spPr/>
      <dgm:t>
        <a:bodyPr/>
        <a:lstStyle/>
        <a:p>
          <a:r>
            <a:rPr lang="ru-RU" b="1"/>
            <a:t>Декабрь</a:t>
          </a:r>
          <a:endParaRPr lang="ru-RU" b="1" dirty="0"/>
        </a:p>
      </dgm:t>
    </dgm:pt>
    <dgm:pt modelId="{481AE681-1D15-4369-9A02-C784DA9FB2A0}" type="parTrans" cxnId="{5C2D316C-AACF-4091-BCB9-24D52C0EDC10}">
      <dgm:prSet/>
      <dgm:spPr/>
      <dgm:t>
        <a:bodyPr/>
        <a:lstStyle/>
        <a:p>
          <a:endParaRPr lang="ru-RU"/>
        </a:p>
      </dgm:t>
    </dgm:pt>
    <dgm:pt modelId="{9C6A73FA-B5E9-4BC1-91D3-63C095BB5D33}" type="sibTrans" cxnId="{5C2D316C-AACF-4091-BCB9-24D52C0EDC10}">
      <dgm:prSet/>
      <dgm:spPr/>
      <dgm:t>
        <a:bodyPr/>
        <a:lstStyle/>
        <a:p>
          <a:endParaRPr lang="ru-RU"/>
        </a:p>
      </dgm:t>
    </dgm:pt>
    <dgm:pt modelId="{1744FB10-6C8A-42FD-AA1C-6419DE64F57B}" type="pres">
      <dgm:prSet presAssocID="{CD43B231-2265-4413-A9C5-DF499070E14E}" presName="CompostProcess" presStyleCnt="0">
        <dgm:presLayoutVars>
          <dgm:dir/>
          <dgm:resizeHandles val="exact"/>
        </dgm:presLayoutVars>
      </dgm:prSet>
      <dgm:spPr/>
    </dgm:pt>
    <dgm:pt modelId="{570A72C6-2F12-436B-924B-CAB34E22ACF1}" type="pres">
      <dgm:prSet presAssocID="{CD43B231-2265-4413-A9C5-DF499070E14E}" presName="arrow" presStyleLbl="bgShp" presStyleIdx="0" presStyleCnt="1" custScaleX="116616" custScaleY="69902"/>
      <dgm:spPr/>
    </dgm:pt>
    <dgm:pt modelId="{334B470D-C8D4-4F0B-8637-35B825EA56DB}" type="pres">
      <dgm:prSet presAssocID="{CD43B231-2265-4413-A9C5-DF499070E14E}" presName="linearProcess" presStyleCnt="0"/>
      <dgm:spPr/>
    </dgm:pt>
    <dgm:pt modelId="{0FD634EB-A4CF-4C1B-9E82-1D96C3505849}" type="pres">
      <dgm:prSet presAssocID="{10B2E24D-B577-48B5-9EF0-4BBC619AB93C}" presName="textNode" presStyleLbl="node1" presStyleIdx="0" presStyleCnt="12">
        <dgm:presLayoutVars>
          <dgm:bulletEnabled val="1"/>
        </dgm:presLayoutVars>
      </dgm:prSet>
      <dgm:spPr/>
    </dgm:pt>
    <dgm:pt modelId="{C0AB8900-2393-4692-B940-E09B613359F9}" type="pres">
      <dgm:prSet presAssocID="{7EE11729-671B-4A76-B55F-99C505FA1B15}" presName="sibTrans" presStyleCnt="0"/>
      <dgm:spPr/>
    </dgm:pt>
    <dgm:pt modelId="{5F534090-25DD-442D-A291-3A98FFD192D8}" type="pres">
      <dgm:prSet presAssocID="{A70D0AEE-3649-4CF4-B03A-3E5598444060}" presName="textNode" presStyleLbl="node1" presStyleIdx="1" presStyleCnt="12">
        <dgm:presLayoutVars>
          <dgm:bulletEnabled val="1"/>
        </dgm:presLayoutVars>
      </dgm:prSet>
      <dgm:spPr/>
    </dgm:pt>
    <dgm:pt modelId="{C5CA8002-0AFF-4E96-8CFF-A1C44E7EA15D}" type="pres">
      <dgm:prSet presAssocID="{BAA626E9-83D4-4444-B55E-AE498CCD4EF8}" presName="sibTrans" presStyleCnt="0"/>
      <dgm:spPr/>
    </dgm:pt>
    <dgm:pt modelId="{454146E0-20CF-4320-96B3-09EA57784EB2}" type="pres">
      <dgm:prSet presAssocID="{F52B7795-D2DA-438A-91F5-F836D41CAB17}" presName="textNode" presStyleLbl="node1" presStyleIdx="2" presStyleCnt="12">
        <dgm:presLayoutVars>
          <dgm:bulletEnabled val="1"/>
        </dgm:presLayoutVars>
      </dgm:prSet>
      <dgm:spPr/>
    </dgm:pt>
    <dgm:pt modelId="{BBB643F6-DEB7-499B-B0A2-3322D5C07E0D}" type="pres">
      <dgm:prSet presAssocID="{0737008A-11E6-453F-B9FA-7F6A84383E18}" presName="sibTrans" presStyleCnt="0"/>
      <dgm:spPr/>
    </dgm:pt>
    <dgm:pt modelId="{A65116F0-FE7D-4F8B-8BE1-B51C428E446C}" type="pres">
      <dgm:prSet presAssocID="{02AB2356-26ED-485B-92A5-E2ADF973C195}" presName="textNode" presStyleLbl="node1" presStyleIdx="3" presStyleCnt="12">
        <dgm:presLayoutVars>
          <dgm:bulletEnabled val="1"/>
        </dgm:presLayoutVars>
      </dgm:prSet>
      <dgm:spPr/>
    </dgm:pt>
    <dgm:pt modelId="{BF274B77-B868-4074-9541-4F3E92E6C81E}" type="pres">
      <dgm:prSet presAssocID="{E42C8C17-6533-41E8-81EB-92C06985EDD9}" presName="sibTrans" presStyleCnt="0"/>
      <dgm:spPr/>
    </dgm:pt>
    <dgm:pt modelId="{13C28B49-766A-4E2A-BA04-CFF29561C044}" type="pres">
      <dgm:prSet presAssocID="{988BBC54-0052-418C-9C4F-0F56FDFBAE80}" presName="textNode" presStyleLbl="node1" presStyleIdx="4" presStyleCnt="12">
        <dgm:presLayoutVars>
          <dgm:bulletEnabled val="1"/>
        </dgm:presLayoutVars>
      </dgm:prSet>
      <dgm:spPr/>
    </dgm:pt>
    <dgm:pt modelId="{2A7D6CEA-4EF9-49FB-BC24-0F461239333E}" type="pres">
      <dgm:prSet presAssocID="{5C925F92-9E86-4BA5-9EDC-B29C2823587A}" presName="sibTrans" presStyleCnt="0"/>
      <dgm:spPr/>
    </dgm:pt>
    <dgm:pt modelId="{988D58B3-DD96-4FF6-A074-3A775D2191DB}" type="pres">
      <dgm:prSet presAssocID="{C61D0CF6-B8BF-46F4-8805-E1C4348569AC}" presName="textNode" presStyleLbl="node1" presStyleIdx="5" presStyleCnt="12">
        <dgm:presLayoutVars>
          <dgm:bulletEnabled val="1"/>
        </dgm:presLayoutVars>
      </dgm:prSet>
      <dgm:spPr/>
    </dgm:pt>
    <dgm:pt modelId="{FB74323C-CAC2-44F5-ACA6-C76CF78800D1}" type="pres">
      <dgm:prSet presAssocID="{ECFED9F0-59DB-4D61-A6EF-4362C72539CE}" presName="sibTrans" presStyleCnt="0"/>
      <dgm:spPr/>
    </dgm:pt>
    <dgm:pt modelId="{CF2AF5C4-263A-4696-917C-96E902E21931}" type="pres">
      <dgm:prSet presAssocID="{6F8CA4D7-DCA4-405D-BB2B-3567383CDD15}" presName="textNode" presStyleLbl="node1" presStyleIdx="6" presStyleCnt="12">
        <dgm:presLayoutVars>
          <dgm:bulletEnabled val="1"/>
        </dgm:presLayoutVars>
      </dgm:prSet>
      <dgm:spPr/>
    </dgm:pt>
    <dgm:pt modelId="{F6CB0729-516E-472A-AE24-349748B86AC0}" type="pres">
      <dgm:prSet presAssocID="{E54CDB4E-AAA3-4039-B272-813BCDB96302}" presName="sibTrans" presStyleCnt="0"/>
      <dgm:spPr/>
    </dgm:pt>
    <dgm:pt modelId="{2BCFE22F-087C-473D-A7E5-9073C77BFE4B}" type="pres">
      <dgm:prSet presAssocID="{3FA0F3EB-6C9C-460A-BA30-DCC9BF912B41}" presName="textNode" presStyleLbl="node1" presStyleIdx="7" presStyleCnt="12">
        <dgm:presLayoutVars>
          <dgm:bulletEnabled val="1"/>
        </dgm:presLayoutVars>
      </dgm:prSet>
      <dgm:spPr/>
    </dgm:pt>
    <dgm:pt modelId="{3080F8F3-B935-4D06-8F59-D638045F77B2}" type="pres">
      <dgm:prSet presAssocID="{AFD8E131-4901-463E-B54D-CA2355262B58}" presName="sibTrans" presStyleCnt="0"/>
      <dgm:spPr/>
    </dgm:pt>
    <dgm:pt modelId="{1BCF90AB-3BEF-47B2-9169-FBD965CDA96D}" type="pres">
      <dgm:prSet presAssocID="{EEF107D4-3836-4019-8578-08BA5C219820}" presName="textNode" presStyleLbl="node1" presStyleIdx="8" presStyleCnt="12">
        <dgm:presLayoutVars>
          <dgm:bulletEnabled val="1"/>
        </dgm:presLayoutVars>
      </dgm:prSet>
      <dgm:spPr/>
    </dgm:pt>
    <dgm:pt modelId="{8921B220-8B04-4C6D-8E18-62604C6E4936}" type="pres">
      <dgm:prSet presAssocID="{B8AC32BC-80C2-477C-9688-BC205B7AF79B}" presName="sibTrans" presStyleCnt="0"/>
      <dgm:spPr/>
    </dgm:pt>
    <dgm:pt modelId="{CEBDCBDD-6400-49D6-9582-8B8A9FDE89B8}" type="pres">
      <dgm:prSet presAssocID="{DDF468CC-FD59-4D8A-B7F8-AA6B282E7BC4}" presName="textNode" presStyleLbl="node1" presStyleIdx="9" presStyleCnt="12">
        <dgm:presLayoutVars>
          <dgm:bulletEnabled val="1"/>
        </dgm:presLayoutVars>
      </dgm:prSet>
      <dgm:spPr/>
    </dgm:pt>
    <dgm:pt modelId="{DCB9746D-2529-4245-984B-9595C82232DE}" type="pres">
      <dgm:prSet presAssocID="{0F6B7D4E-3E9C-428E-BF1D-3C2D06CA3448}" presName="sibTrans" presStyleCnt="0"/>
      <dgm:spPr/>
    </dgm:pt>
    <dgm:pt modelId="{1E1A2C14-4519-410E-8944-7E0B3D375D47}" type="pres">
      <dgm:prSet presAssocID="{1FE54C95-7A28-4717-B198-309C941EC146}" presName="textNode" presStyleLbl="node1" presStyleIdx="10" presStyleCnt="12">
        <dgm:presLayoutVars>
          <dgm:bulletEnabled val="1"/>
        </dgm:presLayoutVars>
      </dgm:prSet>
      <dgm:spPr/>
    </dgm:pt>
    <dgm:pt modelId="{9D6898A1-9DF0-40F1-94C8-6B6FB1B17727}" type="pres">
      <dgm:prSet presAssocID="{8076D930-9CFA-4F45-BC02-1A7F57EC1D90}" presName="sibTrans" presStyleCnt="0"/>
      <dgm:spPr/>
    </dgm:pt>
    <dgm:pt modelId="{1EB7BD07-6E41-47B8-9566-A8A659EA8DF7}" type="pres">
      <dgm:prSet presAssocID="{AEB029C6-689C-49B8-B5FF-FB1E57510A37}" presName="textNode" presStyleLbl="node1" presStyleIdx="11" presStyleCnt="12">
        <dgm:presLayoutVars>
          <dgm:bulletEnabled val="1"/>
        </dgm:presLayoutVars>
      </dgm:prSet>
      <dgm:spPr/>
    </dgm:pt>
  </dgm:ptLst>
  <dgm:cxnLst>
    <dgm:cxn modelId="{4D6FA803-2F98-4EBC-B036-638E5B094803}" srcId="{CD43B231-2265-4413-A9C5-DF499070E14E}" destId="{A70D0AEE-3649-4CF4-B03A-3E5598444060}" srcOrd="1" destOrd="0" parTransId="{2B19E907-431D-4D70-9258-FFCA841CB60F}" sibTransId="{BAA626E9-83D4-4444-B55E-AE498CCD4EF8}"/>
    <dgm:cxn modelId="{39FFEE04-6258-4F7F-8EE0-59142182BFF5}" srcId="{CD43B231-2265-4413-A9C5-DF499070E14E}" destId="{DDF468CC-FD59-4D8A-B7F8-AA6B282E7BC4}" srcOrd="9" destOrd="0" parTransId="{BF8331A5-9284-4112-914C-357DF48E7F08}" sibTransId="{0F6B7D4E-3E9C-428E-BF1D-3C2D06CA3448}"/>
    <dgm:cxn modelId="{9E21ED05-8A63-42AA-8D7F-C9E45FADD777}" type="presOf" srcId="{AEB029C6-689C-49B8-B5FF-FB1E57510A37}" destId="{1EB7BD07-6E41-47B8-9566-A8A659EA8DF7}" srcOrd="0" destOrd="0" presId="urn:microsoft.com/office/officeart/2005/8/layout/hProcess9"/>
    <dgm:cxn modelId="{4EDE542A-E322-40D6-A84A-AB38A7D5D950}" type="presOf" srcId="{A70D0AEE-3649-4CF4-B03A-3E5598444060}" destId="{5F534090-25DD-442D-A291-3A98FFD192D8}" srcOrd="0" destOrd="0" presId="urn:microsoft.com/office/officeart/2005/8/layout/hProcess9"/>
    <dgm:cxn modelId="{E2CD6F2F-4CE1-40EC-A38D-632E819FEB83}" srcId="{CD43B231-2265-4413-A9C5-DF499070E14E}" destId="{6F8CA4D7-DCA4-405D-BB2B-3567383CDD15}" srcOrd="6" destOrd="0" parTransId="{5C11297C-B1B4-4C62-B975-1C25D3253E79}" sibTransId="{E54CDB4E-AAA3-4039-B272-813BCDB96302}"/>
    <dgm:cxn modelId="{5DFCBD39-1C20-4C99-930D-21CC39FC3B39}" type="presOf" srcId="{C61D0CF6-B8BF-46F4-8805-E1C4348569AC}" destId="{988D58B3-DD96-4FF6-A074-3A775D2191DB}" srcOrd="0" destOrd="0" presId="urn:microsoft.com/office/officeart/2005/8/layout/hProcess9"/>
    <dgm:cxn modelId="{DAB14B3A-A4E1-4DEE-BB73-C63CA6A965C5}" type="presOf" srcId="{988BBC54-0052-418C-9C4F-0F56FDFBAE80}" destId="{13C28B49-766A-4E2A-BA04-CFF29561C044}" srcOrd="0" destOrd="0" presId="urn:microsoft.com/office/officeart/2005/8/layout/hProcess9"/>
    <dgm:cxn modelId="{FBE0233D-00BC-4DAD-B0BC-C23C0ECD6F6E}" srcId="{CD43B231-2265-4413-A9C5-DF499070E14E}" destId="{C61D0CF6-B8BF-46F4-8805-E1C4348569AC}" srcOrd="5" destOrd="0" parTransId="{8361C3CE-3462-460D-8DBD-1668FA078584}" sibTransId="{ECFED9F0-59DB-4D61-A6EF-4362C72539CE}"/>
    <dgm:cxn modelId="{8C72993D-92A9-43D2-BE01-B66D971BD510}" srcId="{CD43B231-2265-4413-A9C5-DF499070E14E}" destId="{EEF107D4-3836-4019-8578-08BA5C219820}" srcOrd="8" destOrd="0" parTransId="{75EC504E-5D13-46D1-AA99-83354AB0B650}" sibTransId="{B8AC32BC-80C2-477C-9688-BC205B7AF79B}"/>
    <dgm:cxn modelId="{0967663F-FA94-4B09-A419-171EDCADC3B5}" type="presOf" srcId="{1FE54C95-7A28-4717-B198-309C941EC146}" destId="{1E1A2C14-4519-410E-8944-7E0B3D375D47}" srcOrd="0" destOrd="0" presId="urn:microsoft.com/office/officeart/2005/8/layout/hProcess9"/>
    <dgm:cxn modelId="{039E5447-9687-47B7-95A5-AB44F9C61760}" srcId="{CD43B231-2265-4413-A9C5-DF499070E14E}" destId="{1FE54C95-7A28-4717-B198-309C941EC146}" srcOrd="10" destOrd="0" parTransId="{39490997-EF00-45B5-9E88-15336A395C1D}" sibTransId="{8076D930-9CFA-4F45-BC02-1A7F57EC1D90}"/>
    <dgm:cxn modelId="{B6E9FE49-0FE6-4452-851D-B701598CE820}" type="presOf" srcId="{DDF468CC-FD59-4D8A-B7F8-AA6B282E7BC4}" destId="{CEBDCBDD-6400-49D6-9582-8B8A9FDE89B8}" srcOrd="0" destOrd="0" presId="urn:microsoft.com/office/officeart/2005/8/layout/hProcess9"/>
    <dgm:cxn modelId="{5C2D316C-AACF-4091-BCB9-24D52C0EDC10}" srcId="{CD43B231-2265-4413-A9C5-DF499070E14E}" destId="{AEB029C6-689C-49B8-B5FF-FB1E57510A37}" srcOrd="11" destOrd="0" parTransId="{481AE681-1D15-4369-9A02-C784DA9FB2A0}" sibTransId="{9C6A73FA-B5E9-4BC1-91D3-63C095BB5D33}"/>
    <dgm:cxn modelId="{50547A92-F56E-4BF5-9FE9-26E10D38B669}" type="presOf" srcId="{3FA0F3EB-6C9C-460A-BA30-DCC9BF912B41}" destId="{2BCFE22F-087C-473D-A7E5-9073C77BFE4B}" srcOrd="0" destOrd="0" presId="urn:microsoft.com/office/officeart/2005/8/layout/hProcess9"/>
    <dgm:cxn modelId="{B99AF897-EA18-46D8-A352-FC6BB101958F}" type="presOf" srcId="{10B2E24D-B577-48B5-9EF0-4BBC619AB93C}" destId="{0FD634EB-A4CF-4C1B-9E82-1D96C3505849}" srcOrd="0" destOrd="0" presId="urn:microsoft.com/office/officeart/2005/8/layout/hProcess9"/>
    <dgm:cxn modelId="{74EBEBA1-6AA6-42C8-8BD7-E80881417DEB}" srcId="{CD43B231-2265-4413-A9C5-DF499070E14E}" destId="{02AB2356-26ED-485B-92A5-E2ADF973C195}" srcOrd="3" destOrd="0" parTransId="{8C6E32E9-FD35-4AD7-8626-39837B6F090D}" sibTransId="{E42C8C17-6533-41E8-81EB-92C06985EDD9}"/>
    <dgm:cxn modelId="{DFF1CFAB-D3F3-4CF5-B9B3-8A43D7B96A64}" srcId="{CD43B231-2265-4413-A9C5-DF499070E14E}" destId="{3FA0F3EB-6C9C-460A-BA30-DCC9BF912B41}" srcOrd="7" destOrd="0" parTransId="{3CB6B41E-3287-4173-8808-5AB81AC5B1F9}" sibTransId="{AFD8E131-4901-463E-B54D-CA2355262B58}"/>
    <dgm:cxn modelId="{E049F9B9-8781-434D-B89D-B7E71444DE17}" type="presOf" srcId="{EEF107D4-3836-4019-8578-08BA5C219820}" destId="{1BCF90AB-3BEF-47B2-9169-FBD965CDA96D}" srcOrd="0" destOrd="0" presId="urn:microsoft.com/office/officeart/2005/8/layout/hProcess9"/>
    <dgm:cxn modelId="{52B087BB-1FC7-401F-BB3B-2ABA8AA226A2}" type="presOf" srcId="{F52B7795-D2DA-438A-91F5-F836D41CAB17}" destId="{454146E0-20CF-4320-96B3-09EA57784EB2}" srcOrd="0" destOrd="0" presId="urn:microsoft.com/office/officeart/2005/8/layout/hProcess9"/>
    <dgm:cxn modelId="{2E9CB6C8-684B-4036-8AF4-D508C9FC09A2}" type="presOf" srcId="{CD43B231-2265-4413-A9C5-DF499070E14E}" destId="{1744FB10-6C8A-42FD-AA1C-6419DE64F57B}" srcOrd="0" destOrd="0" presId="urn:microsoft.com/office/officeart/2005/8/layout/hProcess9"/>
    <dgm:cxn modelId="{E1AAB9CB-3AC6-4326-A7EC-0C200964CFB2}" srcId="{CD43B231-2265-4413-A9C5-DF499070E14E}" destId="{988BBC54-0052-418C-9C4F-0F56FDFBAE80}" srcOrd="4" destOrd="0" parTransId="{B4B83E65-6EA9-439B-8C0C-CE9459CF0710}" sibTransId="{5C925F92-9E86-4BA5-9EDC-B29C2823587A}"/>
    <dgm:cxn modelId="{E9F555D0-992B-4CC9-BF49-D60CD90D6A9C}" type="presOf" srcId="{6F8CA4D7-DCA4-405D-BB2B-3567383CDD15}" destId="{CF2AF5C4-263A-4696-917C-96E902E21931}" srcOrd="0" destOrd="0" presId="urn:microsoft.com/office/officeart/2005/8/layout/hProcess9"/>
    <dgm:cxn modelId="{D2C5ABD4-9DA3-4A6E-8571-5F315F414D76}" srcId="{CD43B231-2265-4413-A9C5-DF499070E14E}" destId="{F52B7795-D2DA-438A-91F5-F836D41CAB17}" srcOrd="2" destOrd="0" parTransId="{1B3CAB09-B254-46C8-87E7-9258169D93DE}" sibTransId="{0737008A-11E6-453F-B9FA-7F6A84383E18}"/>
    <dgm:cxn modelId="{DA2C88DE-270D-41F5-9AB2-CE85D218E7E3}" srcId="{CD43B231-2265-4413-A9C5-DF499070E14E}" destId="{10B2E24D-B577-48B5-9EF0-4BBC619AB93C}" srcOrd="0" destOrd="0" parTransId="{98994C7F-BFD4-40FB-9409-662E50270FD1}" sibTransId="{7EE11729-671B-4A76-B55F-99C505FA1B15}"/>
    <dgm:cxn modelId="{ABF594F2-2AD9-43BE-BADA-EA2B1E9CB438}" type="presOf" srcId="{02AB2356-26ED-485B-92A5-E2ADF973C195}" destId="{A65116F0-FE7D-4F8B-8BE1-B51C428E446C}" srcOrd="0" destOrd="0" presId="urn:microsoft.com/office/officeart/2005/8/layout/hProcess9"/>
    <dgm:cxn modelId="{353657FC-06C5-49D4-B35C-DD38E4C570E3}" type="presParOf" srcId="{1744FB10-6C8A-42FD-AA1C-6419DE64F57B}" destId="{570A72C6-2F12-436B-924B-CAB34E22ACF1}" srcOrd="0" destOrd="0" presId="urn:microsoft.com/office/officeart/2005/8/layout/hProcess9"/>
    <dgm:cxn modelId="{8DBEE21E-C0DB-47C4-8038-990AA90B3DDB}" type="presParOf" srcId="{1744FB10-6C8A-42FD-AA1C-6419DE64F57B}" destId="{334B470D-C8D4-4F0B-8637-35B825EA56DB}" srcOrd="1" destOrd="0" presId="urn:microsoft.com/office/officeart/2005/8/layout/hProcess9"/>
    <dgm:cxn modelId="{AEB338FA-BBE9-43BD-BDC8-3A35854961B9}" type="presParOf" srcId="{334B470D-C8D4-4F0B-8637-35B825EA56DB}" destId="{0FD634EB-A4CF-4C1B-9E82-1D96C3505849}" srcOrd="0" destOrd="0" presId="urn:microsoft.com/office/officeart/2005/8/layout/hProcess9"/>
    <dgm:cxn modelId="{E379A773-36ED-45D2-B30E-C2E341EEC7BD}" type="presParOf" srcId="{334B470D-C8D4-4F0B-8637-35B825EA56DB}" destId="{C0AB8900-2393-4692-B940-E09B613359F9}" srcOrd="1" destOrd="0" presId="urn:microsoft.com/office/officeart/2005/8/layout/hProcess9"/>
    <dgm:cxn modelId="{6D085158-5159-475E-8F04-FFAC25A32D29}" type="presParOf" srcId="{334B470D-C8D4-4F0B-8637-35B825EA56DB}" destId="{5F534090-25DD-442D-A291-3A98FFD192D8}" srcOrd="2" destOrd="0" presId="urn:microsoft.com/office/officeart/2005/8/layout/hProcess9"/>
    <dgm:cxn modelId="{29726419-07FF-429E-9841-8174E48EB324}" type="presParOf" srcId="{334B470D-C8D4-4F0B-8637-35B825EA56DB}" destId="{C5CA8002-0AFF-4E96-8CFF-A1C44E7EA15D}" srcOrd="3" destOrd="0" presId="urn:microsoft.com/office/officeart/2005/8/layout/hProcess9"/>
    <dgm:cxn modelId="{5CB8D1F9-4110-4A37-AA94-D74834EF5B75}" type="presParOf" srcId="{334B470D-C8D4-4F0B-8637-35B825EA56DB}" destId="{454146E0-20CF-4320-96B3-09EA57784EB2}" srcOrd="4" destOrd="0" presId="urn:microsoft.com/office/officeart/2005/8/layout/hProcess9"/>
    <dgm:cxn modelId="{9FF6237E-9CFA-4A8C-A9B3-41CCA02018A8}" type="presParOf" srcId="{334B470D-C8D4-4F0B-8637-35B825EA56DB}" destId="{BBB643F6-DEB7-499B-B0A2-3322D5C07E0D}" srcOrd="5" destOrd="0" presId="urn:microsoft.com/office/officeart/2005/8/layout/hProcess9"/>
    <dgm:cxn modelId="{A71DFA9C-89AC-4D6D-9BCA-A6709ECA13E7}" type="presParOf" srcId="{334B470D-C8D4-4F0B-8637-35B825EA56DB}" destId="{A65116F0-FE7D-4F8B-8BE1-B51C428E446C}" srcOrd="6" destOrd="0" presId="urn:microsoft.com/office/officeart/2005/8/layout/hProcess9"/>
    <dgm:cxn modelId="{0BBF285B-4ED3-4B1F-BB50-FE45310B768F}" type="presParOf" srcId="{334B470D-C8D4-4F0B-8637-35B825EA56DB}" destId="{BF274B77-B868-4074-9541-4F3E92E6C81E}" srcOrd="7" destOrd="0" presId="urn:microsoft.com/office/officeart/2005/8/layout/hProcess9"/>
    <dgm:cxn modelId="{474E8846-BB71-4F6A-93CF-9BB4DBDD6141}" type="presParOf" srcId="{334B470D-C8D4-4F0B-8637-35B825EA56DB}" destId="{13C28B49-766A-4E2A-BA04-CFF29561C044}" srcOrd="8" destOrd="0" presId="urn:microsoft.com/office/officeart/2005/8/layout/hProcess9"/>
    <dgm:cxn modelId="{A83F2E48-8F3B-42F9-8EFC-DB7579B11A69}" type="presParOf" srcId="{334B470D-C8D4-4F0B-8637-35B825EA56DB}" destId="{2A7D6CEA-4EF9-49FB-BC24-0F461239333E}" srcOrd="9" destOrd="0" presId="urn:microsoft.com/office/officeart/2005/8/layout/hProcess9"/>
    <dgm:cxn modelId="{1F505CCD-37E0-4C40-89AA-8E5B11826616}" type="presParOf" srcId="{334B470D-C8D4-4F0B-8637-35B825EA56DB}" destId="{988D58B3-DD96-4FF6-A074-3A775D2191DB}" srcOrd="10" destOrd="0" presId="urn:microsoft.com/office/officeart/2005/8/layout/hProcess9"/>
    <dgm:cxn modelId="{B9FFCD79-1E0C-4335-8C23-47F31C910E48}" type="presParOf" srcId="{334B470D-C8D4-4F0B-8637-35B825EA56DB}" destId="{FB74323C-CAC2-44F5-ACA6-C76CF78800D1}" srcOrd="11" destOrd="0" presId="urn:microsoft.com/office/officeart/2005/8/layout/hProcess9"/>
    <dgm:cxn modelId="{0B9018A7-934B-4067-88F8-8F3ED2D5974F}" type="presParOf" srcId="{334B470D-C8D4-4F0B-8637-35B825EA56DB}" destId="{CF2AF5C4-263A-4696-917C-96E902E21931}" srcOrd="12" destOrd="0" presId="urn:microsoft.com/office/officeart/2005/8/layout/hProcess9"/>
    <dgm:cxn modelId="{A8AACE0A-DDCF-4082-8078-82E2D29C7926}" type="presParOf" srcId="{334B470D-C8D4-4F0B-8637-35B825EA56DB}" destId="{F6CB0729-516E-472A-AE24-349748B86AC0}" srcOrd="13" destOrd="0" presId="urn:microsoft.com/office/officeart/2005/8/layout/hProcess9"/>
    <dgm:cxn modelId="{E944068B-BD70-45A0-BC9C-74B3431A544D}" type="presParOf" srcId="{334B470D-C8D4-4F0B-8637-35B825EA56DB}" destId="{2BCFE22F-087C-473D-A7E5-9073C77BFE4B}" srcOrd="14" destOrd="0" presId="urn:microsoft.com/office/officeart/2005/8/layout/hProcess9"/>
    <dgm:cxn modelId="{94EA46AC-3AC1-4C35-88CD-2ED4B96F5297}" type="presParOf" srcId="{334B470D-C8D4-4F0B-8637-35B825EA56DB}" destId="{3080F8F3-B935-4D06-8F59-D638045F77B2}" srcOrd="15" destOrd="0" presId="urn:microsoft.com/office/officeart/2005/8/layout/hProcess9"/>
    <dgm:cxn modelId="{E650C12A-98B0-4B88-A050-236BD2F3676A}" type="presParOf" srcId="{334B470D-C8D4-4F0B-8637-35B825EA56DB}" destId="{1BCF90AB-3BEF-47B2-9169-FBD965CDA96D}" srcOrd="16" destOrd="0" presId="urn:microsoft.com/office/officeart/2005/8/layout/hProcess9"/>
    <dgm:cxn modelId="{74F25F7D-7F26-4295-AA95-C27AD2E5CF0F}" type="presParOf" srcId="{334B470D-C8D4-4F0B-8637-35B825EA56DB}" destId="{8921B220-8B04-4C6D-8E18-62604C6E4936}" srcOrd="17" destOrd="0" presId="urn:microsoft.com/office/officeart/2005/8/layout/hProcess9"/>
    <dgm:cxn modelId="{0552DC1C-49A9-4B60-94BB-410120FA06A8}" type="presParOf" srcId="{334B470D-C8D4-4F0B-8637-35B825EA56DB}" destId="{CEBDCBDD-6400-49D6-9582-8B8A9FDE89B8}" srcOrd="18" destOrd="0" presId="urn:microsoft.com/office/officeart/2005/8/layout/hProcess9"/>
    <dgm:cxn modelId="{3DC05FD5-2A6E-4270-B136-7618180A6028}" type="presParOf" srcId="{334B470D-C8D4-4F0B-8637-35B825EA56DB}" destId="{DCB9746D-2529-4245-984B-9595C82232DE}" srcOrd="19" destOrd="0" presId="urn:microsoft.com/office/officeart/2005/8/layout/hProcess9"/>
    <dgm:cxn modelId="{28F62CB2-ECF7-4512-819D-986758550DAB}" type="presParOf" srcId="{334B470D-C8D4-4F0B-8637-35B825EA56DB}" destId="{1E1A2C14-4519-410E-8944-7E0B3D375D47}" srcOrd="20" destOrd="0" presId="urn:microsoft.com/office/officeart/2005/8/layout/hProcess9"/>
    <dgm:cxn modelId="{606A74D6-D221-4FCA-A75F-8EAC1AD9223A}" type="presParOf" srcId="{334B470D-C8D4-4F0B-8637-35B825EA56DB}" destId="{9D6898A1-9DF0-40F1-94C8-6B6FB1B17727}" srcOrd="21" destOrd="0" presId="urn:microsoft.com/office/officeart/2005/8/layout/hProcess9"/>
    <dgm:cxn modelId="{FDBB8153-407F-4A64-8584-E08AC18F90EA}" type="presParOf" srcId="{334B470D-C8D4-4F0B-8637-35B825EA56DB}" destId="{1EB7BD07-6E41-47B8-9566-A8A659EA8DF7}" srcOrd="2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4EB61-C50D-4864-8960-4B2A3FCAFE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DB413-F1B0-4E4A-881F-822D56F21690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RTB </a:t>
          </a:r>
          <a:r>
            <a:rPr lang="ru-RU" dirty="0"/>
            <a:t>Платформа</a:t>
          </a:r>
        </a:p>
      </dgm:t>
    </dgm:pt>
    <dgm:pt modelId="{756CB437-0347-4D7E-BAE1-7CD51F884619}" type="parTrans" cxnId="{0B24DE1F-85BE-449F-ADEE-C60EF07904D0}">
      <dgm:prSet/>
      <dgm:spPr/>
      <dgm:t>
        <a:bodyPr/>
        <a:lstStyle/>
        <a:p>
          <a:endParaRPr lang="ru-RU"/>
        </a:p>
      </dgm:t>
    </dgm:pt>
    <dgm:pt modelId="{6FB9B153-D2DB-4197-B6C9-A56F409E4B91}" type="sibTrans" cxnId="{0B24DE1F-85BE-449F-ADEE-C60EF07904D0}">
      <dgm:prSet/>
      <dgm:spPr/>
      <dgm:t>
        <a:bodyPr/>
        <a:lstStyle/>
        <a:p>
          <a:endParaRPr lang="ru-RU"/>
        </a:p>
      </dgm:t>
    </dgm:pt>
    <dgm:pt modelId="{B70C60BE-22AE-4700-87C5-EBE6DAD2D16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/>
            <a:t>Стыковка данных</a:t>
          </a:r>
        </a:p>
      </dgm:t>
    </dgm:pt>
    <dgm:pt modelId="{884F1F4B-B7D2-44B4-9ECF-48936E67C732}" type="parTrans" cxnId="{6038F2DA-6EA5-439B-9CC1-972E3AB07AA0}">
      <dgm:prSet/>
      <dgm:spPr/>
      <dgm:t>
        <a:bodyPr/>
        <a:lstStyle/>
        <a:p>
          <a:endParaRPr lang="ru-RU"/>
        </a:p>
      </dgm:t>
    </dgm:pt>
    <dgm:pt modelId="{9B3C0DE6-1EDF-4CB1-8D55-5B19E4665875}" type="sibTrans" cxnId="{6038F2DA-6EA5-439B-9CC1-972E3AB07AA0}">
      <dgm:prSet/>
      <dgm:spPr/>
      <dgm:t>
        <a:bodyPr/>
        <a:lstStyle/>
        <a:p>
          <a:endParaRPr lang="ru-RU"/>
        </a:p>
      </dgm:t>
    </dgm:pt>
    <dgm:pt modelId="{354E3586-3BBD-4D60-8DFF-212A44144789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/>
            <a:t>Опрос</a:t>
          </a:r>
        </a:p>
      </dgm:t>
    </dgm:pt>
    <dgm:pt modelId="{D75672C1-0EDE-4F29-9865-AB6A63B17FF8}" type="parTrans" cxnId="{99850649-D04E-4506-9019-300F7E8AACDD}">
      <dgm:prSet/>
      <dgm:spPr/>
      <dgm:t>
        <a:bodyPr/>
        <a:lstStyle/>
        <a:p>
          <a:endParaRPr lang="ru-RU"/>
        </a:p>
      </dgm:t>
    </dgm:pt>
    <dgm:pt modelId="{339B1D15-E454-4A60-991F-6EF2C64AFF93}" type="sibTrans" cxnId="{99850649-D04E-4506-9019-300F7E8AACDD}">
      <dgm:prSet/>
      <dgm:spPr/>
      <dgm:t>
        <a:bodyPr/>
        <a:lstStyle/>
        <a:p>
          <a:endParaRPr lang="ru-RU"/>
        </a:p>
      </dgm:t>
    </dgm:pt>
    <dgm:pt modelId="{ECBB8849-9F60-4323-B79C-7B95A279B5DD}">
      <dgm:prSet phldrT="[Текст]"/>
      <dgm:spPr/>
      <dgm:t>
        <a:bodyPr/>
        <a:lstStyle/>
        <a:p>
          <a:r>
            <a:rPr lang="ru-RU" dirty="0"/>
            <a:t>Результат</a:t>
          </a:r>
        </a:p>
      </dgm:t>
    </dgm:pt>
    <dgm:pt modelId="{22676C72-BA22-46E8-B6C8-6669D1C996D5}" type="parTrans" cxnId="{05169BCD-4BD7-4475-BBE6-578E471AE5A7}">
      <dgm:prSet/>
      <dgm:spPr/>
      <dgm:t>
        <a:bodyPr/>
        <a:lstStyle/>
        <a:p>
          <a:endParaRPr lang="ru-RU"/>
        </a:p>
      </dgm:t>
    </dgm:pt>
    <dgm:pt modelId="{0ECDD7E2-1D9B-4868-94AB-85D55289E90E}" type="sibTrans" cxnId="{05169BCD-4BD7-4475-BBE6-578E471AE5A7}">
      <dgm:prSet/>
      <dgm:spPr/>
      <dgm:t>
        <a:bodyPr/>
        <a:lstStyle/>
        <a:p>
          <a:endParaRPr lang="ru-RU"/>
        </a:p>
      </dgm:t>
    </dgm:pt>
    <dgm:pt modelId="{370C65C2-E664-4FC8-B544-14DBA2BC56A7}" type="pres">
      <dgm:prSet presAssocID="{0E54EB61-C50D-4864-8960-4B2A3FCAFEAB}" presName="CompostProcess" presStyleCnt="0">
        <dgm:presLayoutVars>
          <dgm:dir/>
          <dgm:resizeHandles val="exact"/>
        </dgm:presLayoutVars>
      </dgm:prSet>
      <dgm:spPr/>
    </dgm:pt>
    <dgm:pt modelId="{A990B8EC-D4EC-494E-A572-C5578F0BF743}" type="pres">
      <dgm:prSet presAssocID="{0E54EB61-C50D-4864-8960-4B2A3FCAFEAB}" presName="arrow" presStyleLbl="bgShp" presStyleIdx="0" presStyleCnt="1"/>
      <dgm:spPr>
        <a:noFill/>
        <a:ln>
          <a:solidFill>
            <a:schemeClr val="tx1"/>
          </a:solidFill>
        </a:ln>
      </dgm:spPr>
    </dgm:pt>
    <dgm:pt modelId="{4782FDC1-E3BA-43FA-9387-EA73976A6314}" type="pres">
      <dgm:prSet presAssocID="{0E54EB61-C50D-4864-8960-4B2A3FCAFEAB}" presName="linearProcess" presStyleCnt="0"/>
      <dgm:spPr/>
    </dgm:pt>
    <dgm:pt modelId="{6ABFFFAC-F515-4C77-AE04-466C99AFD621}" type="pres">
      <dgm:prSet presAssocID="{1D1DB413-F1B0-4E4A-881F-822D56F21690}" presName="textNode" presStyleLbl="node1" presStyleIdx="0" presStyleCnt="4">
        <dgm:presLayoutVars>
          <dgm:bulletEnabled val="1"/>
        </dgm:presLayoutVars>
      </dgm:prSet>
      <dgm:spPr/>
    </dgm:pt>
    <dgm:pt modelId="{71E857AC-045E-4FAD-A7F5-DE96E9818219}" type="pres">
      <dgm:prSet presAssocID="{6FB9B153-D2DB-4197-B6C9-A56F409E4B91}" presName="sibTrans" presStyleCnt="0"/>
      <dgm:spPr/>
    </dgm:pt>
    <dgm:pt modelId="{6D207CEE-EA61-4517-B462-289B4C560521}" type="pres">
      <dgm:prSet presAssocID="{B70C60BE-22AE-4700-87C5-EBE6DAD2D169}" presName="textNode" presStyleLbl="node1" presStyleIdx="1" presStyleCnt="4">
        <dgm:presLayoutVars>
          <dgm:bulletEnabled val="1"/>
        </dgm:presLayoutVars>
      </dgm:prSet>
      <dgm:spPr/>
    </dgm:pt>
    <dgm:pt modelId="{F83C9362-2407-40AC-9F81-BB8BD2C3307F}" type="pres">
      <dgm:prSet presAssocID="{9B3C0DE6-1EDF-4CB1-8D55-5B19E4665875}" presName="sibTrans" presStyleCnt="0"/>
      <dgm:spPr/>
    </dgm:pt>
    <dgm:pt modelId="{D9717BB8-3C23-4C0A-B5B9-BCAB7C45D6B5}" type="pres">
      <dgm:prSet presAssocID="{354E3586-3BBD-4D60-8DFF-212A44144789}" presName="textNode" presStyleLbl="node1" presStyleIdx="2" presStyleCnt="4">
        <dgm:presLayoutVars>
          <dgm:bulletEnabled val="1"/>
        </dgm:presLayoutVars>
      </dgm:prSet>
      <dgm:spPr/>
    </dgm:pt>
    <dgm:pt modelId="{5FFE1324-9CAD-4208-81D8-215122DDC41A}" type="pres">
      <dgm:prSet presAssocID="{339B1D15-E454-4A60-991F-6EF2C64AFF93}" presName="sibTrans" presStyleCnt="0"/>
      <dgm:spPr/>
    </dgm:pt>
    <dgm:pt modelId="{B8084834-B7EF-4708-AA55-04A3F763D4ED}" type="pres">
      <dgm:prSet presAssocID="{ECBB8849-9F60-4323-B79C-7B95A279B5D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F567514-27D7-425F-BE7C-82BFC7A9C9DD}" type="presOf" srcId="{B70C60BE-22AE-4700-87C5-EBE6DAD2D169}" destId="{6D207CEE-EA61-4517-B462-289B4C560521}" srcOrd="0" destOrd="0" presId="urn:microsoft.com/office/officeart/2005/8/layout/hProcess9"/>
    <dgm:cxn modelId="{0B24DE1F-85BE-449F-ADEE-C60EF07904D0}" srcId="{0E54EB61-C50D-4864-8960-4B2A3FCAFEAB}" destId="{1D1DB413-F1B0-4E4A-881F-822D56F21690}" srcOrd="0" destOrd="0" parTransId="{756CB437-0347-4D7E-BAE1-7CD51F884619}" sibTransId="{6FB9B153-D2DB-4197-B6C9-A56F409E4B91}"/>
    <dgm:cxn modelId="{99850649-D04E-4506-9019-300F7E8AACDD}" srcId="{0E54EB61-C50D-4864-8960-4B2A3FCAFEAB}" destId="{354E3586-3BBD-4D60-8DFF-212A44144789}" srcOrd="2" destOrd="0" parTransId="{D75672C1-0EDE-4F29-9865-AB6A63B17FF8}" sibTransId="{339B1D15-E454-4A60-991F-6EF2C64AFF93}"/>
    <dgm:cxn modelId="{58699055-6A9A-45C7-AD89-3431515D055C}" type="presOf" srcId="{0E54EB61-C50D-4864-8960-4B2A3FCAFEAB}" destId="{370C65C2-E664-4FC8-B544-14DBA2BC56A7}" srcOrd="0" destOrd="0" presId="urn:microsoft.com/office/officeart/2005/8/layout/hProcess9"/>
    <dgm:cxn modelId="{A3557C90-1AF0-40D9-B8AC-9BC5FBA4DFF1}" type="presOf" srcId="{354E3586-3BBD-4D60-8DFF-212A44144789}" destId="{D9717BB8-3C23-4C0A-B5B9-BCAB7C45D6B5}" srcOrd="0" destOrd="0" presId="urn:microsoft.com/office/officeart/2005/8/layout/hProcess9"/>
    <dgm:cxn modelId="{8E6D18A1-9F46-4F27-AD2B-1FDCDFA18713}" type="presOf" srcId="{ECBB8849-9F60-4323-B79C-7B95A279B5DD}" destId="{B8084834-B7EF-4708-AA55-04A3F763D4ED}" srcOrd="0" destOrd="0" presId="urn:microsoft.com/office/officeart/2005/8/layout/hProcess9"/>
    <dgm:cxn modelId="{05169BCD-4BD7-4475-BBE6-578E471AE5A7}" srcId="{0E54EB61-C50D-4864-8960-4B2A3FCAFEAB}" destId="{ECBB8849-9F60-4323-B79C-7B95A279B5DD}" srcOrd="3" destOrd="0" parTransId="{22676C72-BA22-46E8-B6C8-6669D1C996D5}" sibTransId="{0ECDD7E2-1D9B-4868-94AB-85D55289E90E}"/>
    <dgm:cxn modelId="{6038F2DA-6EA5-439B-9CC1-972E3AB07AA0}" srcId="{0E54EB61-C50D-4864-8960-4B2A3FCAFEAB}" destId="{B70C60BE-22AE-4700-87C5-EBE6DAD2D169}" srcOrd="1" destOrd="0" parTransId="{884F1F4B-B7D2-44B4-9ECF-48936E67C732}" sibTransId="{9B3C0DE6-1EDF-4CB1-8D55-5B19E4665875}"/>
    <dgm:cxn modelId="{180A24E0-9CD3-4531-A120-BC1DD159C278}" type="presOf" srcId="{1D1DB413-F1B0-4E4A-881F-822D56F21690}" destId="{6ABFFFAC-F515-4C77-AE04-466C99AFD621}" srcOrd="0" destOrd="0" presId="urn:microsoft.com/office/officeart/2005/8/layout/hProcess9"/>
    <dgm:cxn modelId="{DA18E92F-C24F-4E43-905D-11D9721EDC0E}" type="presParOf" srcId="{370C65C2-E664-4FC8-B544-14DBA2BC56A7}" destId="{A990B8EC-D4EC-494E-A572-C5578F0BF743}" srcOrd="0" destOrd="0" presId="urn:microsoft.com/office/officeart/2005/8/layout/hProcess9"/>
    <dgm:cxn modelId="{8C53F424-9C05-40C4-A053-2708344990D6}" type="presParOf" srcId="{370C65C2-E664-4FC8-B544-14DBA2BC56A7}" destId="{4782FDC1-E3BA-43FA-9387-EA73976A6314}" srcOrd="1" destOrd="0" presId="urn:microsoft.com/office/officeart/2005/8/layout/hProcess9"/>
    <dgm:cxn modelId="{CC282BBE-D898-469E-BC84-6F90C71E7DEC}" type="presParOf" srcId="{4782FDC1-E3BA-43FA-9387-EA73976A6314}" destId="{6ABFFFAC-F515-4C77-AE04-466C99AFD621}" srcOrd="0" destOrd="0" presId="urn:microsoft.com/office/officeart/2005/8/layout/hProcess9"/>
    <dgm:cxn modelId="{52D5E376-1286-4B90-84D5-DA941A9997D9}" type="presParOf" srcId="{4782FDC1-E3BA-43FA-9387-EA73976A6314}" destId="{71E857AC-045E-4FAD-A7F5-DE96E9818219}" srcOrd="1" destOrd="0" presId="urn:microsoft.com/office/officeart/2005/8/layout/hProcess9"/>
    <dgm:cxn modelId="{0559FF70-3D07-409B-927E-66C545CE3CBB}" type="presParOf" srcId="{4782FDC1-E3BA-43FA-9387-EA73976A6314}" destId="{6D207CEE-EA61-4517-B462-289B4C560521}" srcOrd="2" destOrd="0" presId="urn:microsoft.com/office/officeart/2005/8/layout/hProcess9"/>
    <dgm:cxn modelId="{2E8BE721-B530-4F39-91C4-53A1CAC63800}" type="presParOf" srcId="{4782FDC1-E3BA-43FA-9387-EA73976A6314}" destId="{F83C9362-2407-40AC-9F81-BB8BD2C3307F}" srcOrd="3" destOrd="0" presId="urn:microsoft.com/office/officeart/2005/8/layout/hProcess9"/>
    <dgm:cxn modelId="{5540BA09-B677-4884-B8E1-009132885D72}" type="presParOf" srcId="{4782FDC1-E3BA-43FA-9387-EA73976A6314}" destId="{D9717BB8-3C23-4C0A-B5B9-BCAB7C45D6B5}" srcOrd="4" destOrd="0" presId="urn:microsoft.com/office/officeart/2005/8/layout/hProcess9"/>
    <dgm:cxn modelId="{4D53FF6D-6500-4F57-8BBF-67B18F3B0BA1}" type="presParOf" srcId="{4782FDC1-E3BA-43FA-9387-EA73976A6314}" destId="{5FFE1324-9CAD-4208-81D8-215122DDC41A}" srcOrd="5" destOrd="0" presId="urn:microsoft.com/office/officeart/2005/8/layout/hProcess9"/>
    <dgm:cxn modelId="{DC090A7A-AED8-404B-B431-03A4579F6DDE}" type="presParOf" srcId="{4782FDC1-E3BA-43FA-9387-EA73976A6314}" destId="{B8084834-B7EF-4708-AA55-04A3F763D4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0B8EC-D4EC-494E-A572-C5578F0BF743}">
      <dsp:nvSpPr>
        <dsp:cNvPr id="0" name=""/>
        <dsp:cNvSpPr/>
      </dsp:nvSpPr>
      <dsp:spPr>
        <a:xfrm>
          <a:off x="854027" y="0"/>
          <a:ext cx="9678973" cy="2420613"/>
        </a:xfrm>
        <a:prstGeom prst="rightArrow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FFFAC-F515-4C77-AE04-466C99AFD621}">
      <dsp:nvSpPr>
        <dsp:cNvPr id="0" name=""/>
        <dsp:cNvSpPr/>
      </dsp:nvSpPr>
      <dsp:spPr>
        <a:xfrm>
          <a:off x="1494" y="726184"/>
          <a:ext cx="2685671" cy="96824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RTB </a:t>
          </a:r>
          <a:r>
            <a:rPr lang="ru-RU" sz="2500" kern="1200" dirty="0"/>
            <a:t>Платформа</a:t>
          </a:r>
        </a:p>
      </dsp:txBody>
      <dsp:txXfrm>
        <a:off x="48760" y="773450"/>
        <a:ext cx="2591139" cy="873713"/>
      </dsp:txXfrm>
    </dsp:sp>
    <dsp:sp modelId="{6D207CEE-EA61-4517-B462-289B4C560521}">
      <dsp:nvSpPr>
        <dsp:cNvPr id="0" name=""/>
        <dsp:cNvSpPr/>
      </dsp:nvSpPr>
      <dsp:spPr>
        <a:xfrm>
          <a:off x="2900950" y="726184"/>
          <a:ext cx="2685671" cy="96824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Стыковка данных</a:t>
          </a:r>
        </a:p>
      </dsp:txBody>
      <dsp:txXfrm>
        <a:off x="2948216" y="773450"/>
        <a:ext cx="2591139" cy="873713"/>
      </dsp:txXfrm>
    </dsp:sp>
    <dsp:sp modelId="{D9717BB8-3C23-4C0A-B5B9-BCAB7C45D6B5}">
      <dsp:nvSpPr>
        <dsp:cNvPr id="0" name=""/>
        <dsp:cNvSpPr/>
      </dsp:nvSpPr>
      <dsp:spPr>
        <a:xfrm>
          <a:off x="5800406" y="726184"/>
          <a:ext cx="2685671" cy="96824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Опрос</a:t>
          </a:r>
        </a:p>
      </dsp:txBody>
      <dsp:txXfrm>
        <a:off x="5847672" y="773450"/>
        <a:ext cx="2591139" cy="873713"/>
      </dsp:txXfrm>
    </dsp:sp>
    <dsp:sp modelId="{B8084834-B7EF-4708-AA55-04A3F763D4ED}">
      <dsp:nvSpPr>
        <dsp:cNvPr id="0" name=""/>
        <dsp:cNvSpPr/>
      </dsp:nvSpPr>
      <dsp:spPr>
        <a:xfrm>
          <a:off x="8699862" y="726184"/>
          <a:ext cx="2685671" cy="968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Результат</a:t>
          </a:r>
        </a:p>
      </dsp:txBody>
      <dsp:txXfrm>
        <a:off x="8747128" y="773450"/>
        <a:ext cx="2591139" cy="87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72C6-2F12-436B-924B-CAB34E22ACF1}">
      <dsp:nvSpPr>
        <dsp:cNvPr id="0" name=""/>
        <dsp:cNvSpPr/>
      </dsp:nvSpPr>
      <dsp:spPr>
        <a:xfrm>
          <a:off x="48165" y="366261"/>
          <a:ext cx="10895323" cy="17012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634EB-A4CF-4C1B-9E82-1D96C3505849}">
      <dsp:nvSpPr>
        <dsp:cNvPr id="0" name=""/>
        <dsp:cNvSpPr/>
      </dsp:nvSpPr>
      <dsp:spPr>
        <a:xfrm>
          <a:off x="939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Январь</a:t>
          </a:r>
          <a:endParaRPr lang="ru-RU" sz="1000" b="1" kern="1200" dirty="0"/>
        </a:p>
      </dsp:txBody>
      <dsp:txXfrm>
        <a:off x="40386" y="769584"/>
        <a:ext cx="729177" cy="894622"/>
      </dsp:txXfrm>
    </dsp:sp>
    <dsp:sp modelId="{5F534090-25DD-442D-A291-3A98FFD192D8}">
      <dsp:nvSpPr>
        <dsp:cNvPr id="0" name=""/>
        <dsp:cNvSpPr/>
      </dsp:nvSpPr>
      <dsp:spPr>
        <a:xfrm>
          <a:off x="926548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Февраль</a:t>
          </a:r>
          <a:endParaRPr lang="ru-RU" sz="1000" b="1" kern="1200" dirty="0"/>
        </a:p>
      </dsp:txBody>
      <dsp:txXfrm>
        <a:off x="965995" y="769584"/>
        <a:ext cx="729177" cy="894622"/>
      </dsp:txXfrm>
    </dsp:sp>
    <dsp:sp modelId="{454146E0-20CF-4320-96B3-09EA57784EB2}">
      <dsp:nvSpPr>
        <dsp:cNvPr id="0" name=""/>
        <dsp:cNvSpPr/>
      </dsp:nvSpPr>
      <dsp:spPr>
        <a:xfrm>
          <a:off x="1852158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Март</a:t>
          </a:r>
          <a:endParaRPr lang="ru-RU" sz="1000" b="1" kern="1200" dirty="0"/>
        </a:p>
      </dsp:txBody>
      <dsp:txXfrm>
        <a:off x="1891605" y="769584"/>
        <a:ext cx="729177" cy="894622"/>
      </dsp:txXfrm>
    </dsp:sp>
    <dsp:sp modelId="{A65116F0-FE7D-4F8B-8BE1-B51C428E446C}">
      <dsp:nvSpPr>
        <dsp:cNvPr id="0" name=""/>
        <dsp:cNvSpPr/>
      </dsp:nvSpPr>
      <dsp:spPr>
        <a:xfrm>
          <a:off x="2777767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Апрель</a:t>
          </a:r>
          <a:endParaRPr lang="ru-RU" sz="1000" b="1" kern="1200" dirty="0"/>
        </a:p>
      </dsp:txBody>
      <dsp:txXfrm>
        <a:off x="2817214" y="769584"/>
        <a:ext cx="729177" cy="894622"/>
      </dsp:txXfrm>
    </dsp:sp>
    <dsp:sp modelId="{13C28B49-766A-4E2A-BA04-CFF29561C044}">
      <dsp:nvSpPr>
        <dsp:cNvPr id="0" name=""/>
        <dsp:cNvSpPr/>
      </dsp:nvSpPr>
      <dsp:spPr>
        <a:xfrm>
          <a:off x="3703376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Май</a:t>
          </a:r>
          <a:endParaRPr lang="ru-RU" sz="1000" b="1" kern="1200" dirty="0"/>
        </a:p>
      </dsp:txBody>
      <dsp:txXfrm>
        <a:off x="3742823" y="769584"/>
        <a:ext cx="729177" cy="894622"/>
      </dsp:txXfrm>
    </dsp:sp>
    <dsp:sp modelId="{988D58B3-DD96-4FF6-A074-3A775D2191DB}">
      <dsp:nvSpPr>
        <dsp:cNvPr id="0" name=""/>
        <dsp:cNvSpPr/>
      </dsp:nvSpPr>
      <dsp:spPr>
        <a:xfrm>
          <a:off x="4628986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Июнь</a:t>
          </a:r>
          <a:endParaRPr lang="ru-RU" sz="1000" b="1" kern="1200" dirty="0"/>
        </a:p>
      </dsp:txBody>
      <dsp:txXfrm>
        <a:off x="4668433" y="769584"/>
        <a:ext cx="729177" cy="894622"/>
      </dsp:txXfrm>
    </dsp:sp>
    <dsp:sp modelId="{CF2AF5C4-263A-4696-917C-96E902E21931}">
      <dsp:nvSpPr>
        <dsp:cNvPr id="0" name=""/>
        <dsp:cNvSpPr/>
      </dsp:nvSpPr>
      <dsp:spPr>
        <a:xfrm>
          <a:off x="5554595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Июль</a:t>
          </a:r>
          <a:endParaRPr lang="ru-RU" sz="1000" b="1" kern="1200" dirty="0"/>
        </a:p>
      </dsp:txBody>
      <dsp:txXfrm>
        <a:off x="5594042" y="769584"/>
        <a:ext cx="729177" cy="894622"/>
      </dsp:txXfrm>
    </dsp:sp>
    <dsp:sp modelId="{2BCFE22F-087C-473D-A7E5-9073C77BFE4B}">
      <dsp:nvSpPr>
        <dsp:cNvPr id="0" name=""/>
        <dsp:cNvSpPr/>
      </dsp:nvSpPr>
      <dsp:spPr>
        <a:xfrm>
          <a:off x="6480205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Август</a:t>
          </a:r>
          <a:endParaRPr lang="ru-RU" sz="1000" b="1" kern="1200" dirty="0"/>
        </a:p>
      </dsp:txBody>
      <dsp:txXfrm>
        <a:off x="6519652" y="769584"/>
        <a:ext cx="729177" cy="894622"/>
      </dsp:txXfrm>
    </dsp:sp>
    <dsp:sp modelId="{1BCF90AB-3BEF-47B2-9169-FBD965CDA96D}">
      <dsp:nvSpPr>
        <dsp:cNvPr id="0" name=""/>
        <dsp:cNvSpPr/>
      </dsp:nvSpPr>
      <dsp:spPr>
        <a:xfrm>
          <a:off x="7405814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Сентябрь</a:t>
          </a:r>
          <a:endParaRPr lang="ru-RU" sz="1000" b="1" kern="1200" dirty="0"/>
        </a:p>
      </dsp:txBody>
      <dsp:txXfrm>
        <a:off x="7445261" y="769584"/>
        <a:ext cx="729177" cy="894622"/>
      </dsp:txXfrm>
    </dsp:sp>
    <dsp:sp modelId="{CEBDCBDD-6400-49D6-9582-8B8A9FDE89B8}">
      <dsp:nvSpPr>
        <dsp:cNvPr id="0" name=""/>
        <dsp:cNvSpPr/>
      </dsp:nvSpPr>
      <dsp:spPr>
        <a:xfrm>
          <a:off x="8331424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Октябрь</a:t>
          </a:r>
          <a:endParaRPr lang="ru-RU" sz="1000" b="1" kern="1200" dirty="0"/>
        </a:p>
      </dsp:txBody>
      <dsp:txXfrm>
        <a:off x="8370871" y="769584"/>
        <a:ext cx="729177" cy="894622"/>
      </dsp:txXfrm>
    </dsp:sp>
    <dsp:sp modelId="{1E1A2C14-4519-410E-8944-7E0B3D375D47}">
      <dsp:nvSpPr>
        <dsp:cNvPr id="0" name=""/>
        <dsp:cNvSpPr/>
      </dsp:nvSpPr>
      <dsp:spPr>
        <a:xfrm>
          <a:off x="9257033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Ноябрь</a:t>
          </a:r>
          <a:endParaRPr lang="ru-RU" sz="1000" b="1" kern="1200" dirty="0"/>
        </a:p>
      </dsp:txBody>
      <dsp:txXfrm>
        <a:off x="9296480" y="769584"/>
        <a:ext cx="729177" cy="894622"/>
      </dsp:txXfrm>
    </dsp:sp>
    <dsp:sp modelId="{1EB7BD07-6E41-47B8-9566-A8A659EA8DF7}">
      <dsp:nvSpPr>
        <dsp:cNvPr id="0" name=""/>
        <dsp:cNvSpPr/>
      </dsp:nvSpPr>
      <dsp:spPr>
        <a:xfrm>
          <a:off x="10182643" y="730137"/>
          <a:ext cx="808071" cy="973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Декабрь</a:t>
          </a:r>
          <a:endParaRPr lang="ru-RU" sz="1000" b="1" kern="1200" dirty="0"/>
        </a:p>
      </dsp:txBody>
      <dsp:txXfrm>
        <a:off x="10222090" y="769584"/>
        <a:ext cx="729177" cy="894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0B8EC-D4EC-494E-A572-C5578F0BF743}">
      <dsp:nvSpPr>
        <dsp:cNvPr id="0" name=""/>
        <dsp:cNvSpPr/>
      </dsp:nvSpPr>
      <dsp:spPr>
        <a:xfrm>
          <a:off x="854027" y="0"/>
          <a:ext cx="9678973" cy="2420613"/>
        </a:xfrm>
        <a:prstGeom prst="rightArrow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FFFAC-F515-4C77-AE04-466C99AFD621}">
      <dsp:nvSpPr>
        <dsp:cNvPr id="0" name=""/>
        <dsp:cNvSpPr/>
      </dsp:nvSpPr>
      <dsp:spPr>
        <a:xfrm>
          <a:off x="1494" y="726184"/>
          <a:ext cx="2685671" cy="96824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RTB </a:t>
          </a:r>
          <a:r>
            <a:rPr lang="ru-RU" sz="2500" kern="1200" dirty="0"/>
            <a:t>Платформа</a:t>
          </a:r>
        </a:p>
      </dsp:txBody>
      <dsp:txXfrm>
        <a:off x="48760" y="773450"/>
        <a:ext cx="2591139" cy="873713"/>
      </dsp:txXfrm>
    </dsp:sp>
    <dsp:sp modelId="{6D207CEE-EA61-4517-B462-289B4C560521}">
      <dsp:nvSpPr>
        <dsp:cNvPr id="0" name=""/>
        <dsp:cNvSpPr/>
      </dsp:nvSpPr>
      <dsp:spPr>
        <a:xfrm>
          <a:off x="2900950" y="726184"/>
          <a:ext cx="2685671" cy="96824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Стыковка данных</a:t>
          </a:r>
        </a:p>
      </dsp:txBody>
      <dsp:txXfrm>
        <a:off x="2948216" y="773450"/>
        <a:ext cx="2591139" cy="873713"/>
      </dsp:txXfrm>
    </dsp:sp>
    <dsp:sp modelId="{D9717BB8-3C23-4C0A-B5B9-BCAB7C45D6B5}">
      <dsp:nvSpPr>
        <dsp:cNvPr id="0" name=""/>
        <dsp:cNvSpPr/>
      </dsp:nvSpPr>
      <dsp:spPr>
        <a:xfrm>
          <a:off x="5800406" y="726184"/>
          <a:ext cx="2685671" cy="968245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Опрос</a:t>
          </a:r>
        </a:p>
      </dsp:txBody>
      <dsp:txXfrm>
        <a:off x="5847672" y="773450"/>
        <a:ext cx="2591139" cy="873713"/>
      </dsp:txXfrm>
    </dsp:sp>
    <dsp:sp modelId="{B8084834-B7EF-4708-AA55-04A3F763D4ED}">
      <dsp:nvSpPr>
        <dsp:cNvPr id="0" name=""/>
        <dsp:cNvSpPr/>
      </dsp:nvSpPr>
      <dsp:spPr>
        <a:xfrm>
          <a:off x="8699862" y="726184"/>
          <a:ext cx="2685671" cy="968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Результат</a:t>
          </a:r>
        </a:p>
      </dsp:txBody>
      <dsp:txXfrm>
        <a:off x="8747128" y="773450"/>
        <a:ext cx="2591139" cy="87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t>14/05/2018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t>14/05/2018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45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86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33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031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965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19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2" descr="Картинки по запросу media instinct">
            <a:extLst>
              <a:ext uri="{FF2B5EF4-FFF2-40B4-BE49-F238E27FC236}">
                <a16:creationId xmlns:a16="http://schemas.microsoft.com/office/drawing/2014/main" id="{09AC537A-FDC4-4BE7-ACB3-F49909FC7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6" y="6461709"/>
            <a:ext cx="2578608" cy="1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60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0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15549"/>
            <a:ext cx="12192000" cy="50424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5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7185504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6241941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4361599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2481258" y="2691221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3424821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5305162" y="3637562"/>
            <a:ext cx="1677098" cy="1677099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0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7381"/>
            <a:ext cx="12192000" cy="6857999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14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51584" y="2109231"/>
            <a:ext cx="3070240" cy="105303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945532" y="3138761"/>
            <a:ext cx="2364099" cy="23477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597633" y="3664460"/>
            <a:ext cx="3750228" cy="71316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886705" y="3874323"/>
            <a:ext cx="1567036" cy="80434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838486" y="2313100"/>
            <a:ext cx="689817" cy="581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5259106" y="4095745"/>
            <a:ext cx="445749" cy="83344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491334" y="4084097"/>
            <a:ext cx="443527" cy="62322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722170" y="2444011"/>
            <a:ext cx="689693" cy="5314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825634" y="2140801"/>
            <a:ext cx="4113161" cy="103204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6882371" y="3413502"/>
            <a:ext cx="2184883" cy="1245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825634" y="3758923"/>
            <a:ext cx="2798759" cy="110397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528789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528789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3497151" y="3809602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3487814" y="2620246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766937" y="4211546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756452" y="2074450"/>
            <a:ext cx="0" cy="333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4659710" y="1864924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4706644" y="2631128"/>
            <a:ext cx="411255" cy="2378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400" smtClean="0">
                <a:solidFill>
                  <a:schemeClr val="tx1"/>
                </a:solidFill>
              </a:rPr>
              <a:pPr algn="l"/>
              <a:t>‹#›</a:t>
            </a:fld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>
                <a:solidFill>
                  <a:schemeClr val="tx1"/>
                </a:solidFill>
                <a:latin typeface="+mn-lt"/>
              </a:rPr>
              <a:t>SLIDE  </a:t>
            </a:r>
            <a:endParaRPr lang="id-ID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94726" y="6546086"/>
            <a:ext cx="116208" cy="6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86608"/>
            <a:ext cx="5751444" cy="3617843"/>
          </a:xfrm>
        </p:spPr>
        <p:txBody>
          <a:bodyPr/>
          <a:lstStyle/>
          <a:p>
            <a:endParaRPr lang="id-ID"/>
          </a:p>
        </p:txBody>
      </p:sp>
      <p:pic>
        <p:nvPicPr>
          <p:cNvPr id="7" name="Picture 2" descr="Картинки по запросу media instinct">
            <a:extLst>
              <a:ext uri="{FF2B5EF4-FFF2-40B4-BE49-F238E27FC236}">
                <a16:creationId xmlns:a16="http://schemas.microsoft.com/office/drawing/2014/main" id="{64F1E99F-6929-48E9-9825-0C5C89D09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6" y="6461709"/>
            <a:ext cx="2578608" cy="1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19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02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95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5541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63615" y="12980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784571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805527" y="12980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826483" y="13109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32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id-ID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03702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0"/>
            <a:ext cx="2991886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0"/>
            <a:ext cx="3100594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348532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549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9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3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9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62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930887" y="1880517"/>
            <a:ext cx="5261113" cy="299499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46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28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02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81671" y="0"/>
            <a:ext cx="408167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10330" y="0"/>
            <a:ext cx="40816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4431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1861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3891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40080" y="1789043"/>
            <a:ext cx="5351119" cy="4791213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057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286" y="2067340"/>
            <a:ext cx="5244627" cy="4543160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301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1048274" y="-430940"/>
            <a:ext cx="5713039" cy="455236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2240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02438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3775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299791" cy="68579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051234" y="1"/>
            <a:ext cx="3140765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8495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81670" cy="6241774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948" y="3352800"/>
            <a:ext cx="7938051" cy="288897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53950" y="1"/>
            <a:ext cx="4015408" cy="316193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41637" y="13253"/>
            <a:ext cx="3750362" cy="314868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8551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1980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55096" y="0"/>
            <a:ext cx="7036904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792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55235" y="0"/>
            <a:ext cx="92367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140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7198" y="0"/>
            <a:ext cx="7924802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67198" y="4915882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5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207564" y="4915882"/>
            <a:ext cx="1914938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309110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4915879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91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7078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88154" y="491588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30066" y="4928795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034210" y="4915880"/>
            <a:ext cx="2007702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12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35617" y="1974574"/>
            <a:ext cx="3856383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974574"/>
            <a:ext cx="3935896" cy="4883426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108174" y="1974574"/>
            <a:ext cx="4055165" cy="488342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205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41513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15130" y="3392557"/>
            <a:ext cx="3776870" cy="3465443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38260" y="0"/>
            <a:ext cx="3776870" cy="339255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8260" y="3392557"/>
            <a:ext cx="3776870" cy="346544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619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7252" y="0"/>
            <a:ext cx="3034748" cy="348532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57252" y="3498574"/>
            <a:ext cx="3034748" cy="335942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875934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19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1427" y="0"/>
            <a:ext cx="3763616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2963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288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61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7179" y="0"/>
            <a:ext cx="3770915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09389" y="688438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930345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51301" y="688437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72257" y="701351"/>
            <a:ext cx="1855304" cy="18294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01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663688" y="0"/>
            <a:ext cx="2451652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10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4234068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184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62393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743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740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41442"/>
            <a:ext cx="12192000" cy="262393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60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2123" y="1934818"/>
            <a:ext cx="10831414" cy="3306417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2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411896"/>
            <a:ext cx="303702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72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9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9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04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/>
          <a:p>
            <a:pPr algn="ctr"/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12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4029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7015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632437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7015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632437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284298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450934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613213" y="137241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284298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450934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613213" y="253364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793104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95973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6122019" y="1375535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793104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95973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6122019" y="2536768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12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749436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8656640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749436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8656640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490006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865664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9818920" y="342925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7490006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865664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9818920" y="459048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9817307" y="109993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9817307" y="226116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3495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7030736" y="222176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52"/>
          </p:nvPr>
        </p:nvSpPr>
        <p:spPr>
          <a:xfrm>
            <a:off x="4612214" y="2221767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53"/>
          </p:nvPr>
        </p:nvSpPr>
        <p:spPr>
          <a:xfrm>
            <a:off x="9449258" y="2122376"/>
            <a:ext cx="2160000" cy="216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43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8" y="0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98073" y="0"/>
            <a:ext cx="3065804" cy="184205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85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857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68024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8023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36770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36769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800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6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7205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6371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846370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51788" y="2014123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51787" y="4088088"/>
            <a:ext cx="1855305" cy="1709530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07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32382"/>
            <a:ext cx="12192000" cy="36357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33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854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4854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55027" y="2014123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55026" y="4088088"/>
            <a:ext cx="1855305" cy="170953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768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8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951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036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1182715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319335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5203987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7214624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9225261" y="2682673"/>
            <a:ext cx="1693164" cy="1693164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833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76462"/>
            <a:ext cx="4267200" cy="418991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06348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43531" y="2176463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680713" y="2176462"/>
            <a:ext cx="2511287" cy="163001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742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848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725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w/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76591" y="0"/>
            <a:ext cx="4015409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01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4208022" y="876672"/>
            <a:ext cx="2700000" cy="270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14/05/2018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1122344" y="6109475"/>
            <a:ext cx="612000" cy="612000"/>
          </a:xfrm>
          <a:prstGeom prst="ellipse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75505" y="6255530"/>
            <a:ext cx="70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D422CC-6A6A-4736-B86F-65856231DF03}" type="slidenum">
              <a:rPr lang="id-ID" sz="1400" smtClean="0">
                <a:solidFill>
                  <a:schemeClr val="bg1"/>
                </a:solidFill>
              </a:rPr>
              <a:pPr algn="ctr"/>
              <a:t>‹#›</a:t>
            </a:fld>
            <a:endParaRPr lang="id-ID" sz="1400">
              <a:solidFill>
                <a:schemeClr val="bg1"/>
              </a:solidFill>
            </a:endParaRPr>
          </a:p>
        </p:txBody>
      </p:sp>
      <p:pic>
        <p:nvPicPr>
          <p:cNvPr id="10" name="Picture 2" descr="Картинки по запросу media instinct">
            <a:extLst>
              <a:ext uri="{FF2B5EF4-FFF2-40B4-BE49-F238E27FC236}">
                <a16:creationId xmlns:a16="http://schemas.microsoft.com/office/drawing/2014/main" id="{08378049-0B19-4B23-9242-A0A9609A1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6" y="6461709"/>
            <a:ext cx="2578608" cy="1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80" r:id="rId2"/>
    <p:sldLayoutId id="2147483771" r:id="rId3"/>
    <p:sldLayoutId id="2147483722" r:id="rId4"/>
    <p:sldLayoutId id="2147483726" r:id="rId5"/>
    <p:sldLayoutId id="2147483753" r:id="rId6"/>
    <p:sldLayoutId id="2147483724" r:id="rId7"/>
    <p:sldLayoutId id="2147483740" r:id="rId8"/>
    <p:sldLayoutId id="2147483770" r:id="rId9"/>
    <p:sldLayoutId id="2147483690" r:id="rId10"/>
    <p:sldLayoutId id="2147483691" r:id="rId11"/>
    <p:sldLayoutId id="2147483725" r:id="rId12"/>
    <p:sldLayoutId id="2147483751" r:id="rId13"/>
    <p:sldLayoutId id="2147483710" r:id="rId14"/>
    <p:sldLayoutId id="2147483709" r:id="rId15"/>
    <p:sldLayoutId id="2147483729" r:id="rId16"/>
    <p:sldLayoutId id="2147483745" r:id="rId17"/>
    <p:sldLayoutId id="2147483730" r:id="rId18"/>
    <p:sldLayoutId id="2147483739" r:id="rId19"/>
    <p:sldLayoutId id="2147483728" r:id="rId20"/>
    <p:sldLayoutId id="2147483733" r:id="rId21"/>
    <p:sldLayoutId id="2147483720" r:id="rId22"/>
    <p:sldLayoutId id="2147483778" r:id="rId23"/>
    <p:sldLayoutId id="2147483776" r:id="rId24"/>
    <p:sldLayoutId id="2147483748" r:id="rId25"/>
    <p:sldLayoutId id="2147483731" r:id="rId26"/>
    <p:sldLayoutId id="2147483777" r:id="rId27"/>
    <p:sldLayoutId id="2147483721" r:id="rId28"/>
    <p:sldLayoutId id="2147483719" r:id="rId29"/>
    <p:sldLayoutId id="2147483743" r:id="rId30"/>
    <p:sldLayoutId id="2147483752" r:id="rId31"/>
    <p:sldLayoutId id="2147483692" r:id="rId32"/>
    <p:sldLayoutId id="2147483704" r:id="rId33"/>
    <p:sldLayoutId id="2147483696" r:id="rId34"/>
    <p:sldLayoutId id="2147483742" r:id="rId35"/>
    <p:sldLayoutId id="2147483736" r:id="rId36"/>
    <p:sldLayoutId id="2147483749" r:id="rId37"/>
    <p:sldLayoutId id="2147483750" r:id="rId38"/>
    <p:sldLayoutId id="2147483744" r:id="rId39"/>
    <p:sldLayoutId id="2147483727" r:id="rId40"/>
    <p:sldLayoutId id="2147483707" r:id="rId41"/>
    <p:sldLayoutId id="2147483693" r:id="rId42"/>
    <p:sldLayoutId id="2147483711" r:id="rId43"/>
    <p:sldLayoutId id="2147483723" r:id="rId44"/>
    <p:sldLayoutId id="2147483712" r:id="rId45"/>
    <p:sldLayoutId id="2147483732" r:id="rId46"/>
    <p:sldLayoutId id="2147483734" r:id="rId47"/>
    <p:sldLayoutId id="2147483708" r:id="rId48"/>
    <p:sldLayoutId id="2147483706" r:id="rId49"/>
    <p:sldLayoutId id="2147483694" r:id="rId50"/>
    <p:sldLayoutId id="2147483718" r:id="rId51"/>
    <p:sldLayoutId id="2147483713" r:id="rId52"/>
    <p:sldLayoutId id="2147483695" r:id="rId53"/>
    <p:sldLayoutId id="2147483697" r:id="rId54"/>
    <p:sldLayoutId id="2147483702" r:id="rId55"/>
    <p:sldLayoutId id="2147483705" r:id="rId56"/>
    <p:sldLayoutId id="2147483703" r:id="rId57"/>
    <p:sldLayoutId id="2147483735" r:id="rId58"/>
    <p:sldLayoutId id="2147483698" r:id="rId59"/>
    <p:sldLayoutId id="2147483772" r:id="rId60"/>
    <p:sldLayoutId id="2147483747" r:id="rId61"/>
    <p:sldLayoutId id="2147483699" r:id="rId62"/>
    <p:sldLayoutId id="2147483773" r:id="rId63"/>
    <p:sldLayoutId id="2147483774" r:id="rId64"/>
    <p:sldLayoutId id="2147483775" r:id="rId65"/>
    <p:sldLayoutId id="2147483737" r:id="rId66"/>
    <p:sldLayoutId id="2147483700" r:id="rId67"/>
    <p:sldLayoutId id="2147483715" r:id="rId68"/>
    <p:sldLayoutId id="2147483756" r:id="rId69"/>
    <p:sldLayoutId id="2147483741" r:id="rId70"/>
    <p:sldLayoutId id="2147483716" r:id="rId71"/>
    <p:sldLayoutId id="2147483769" r:id="rId72"/>
    <p:sldLayoutId id="2147483754" r:id="rId73"/>
    <p:sldLayoutId id="2147483755" r:id="rId74"/>
    <p:sldLayoutId id="2147483717" r:id="rId75"/>
    <p:sldLayoutId id="2147483701" r:id="rId76"/>
    <p:sldLayoutId id="2147483779" r:id="rId77"/>
    <p:sldLayoutId id="2147483746" r:id="rId7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openxmlformats.org/officeDocument/2006/relationships/chart" Target="../charts/char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3.mp4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hyperlink" Target="https://youtu.be/4m_fS_FPHzk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0066" y="1106306"/>
            <a:ext cx="8223021" cy="7767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en-US" dirty="0">
                <a:latin typeface="Roboto Thin" charset="0"/>
                <a:ea typeface="Roboto Thin" charset="0"/>
                <a:cs typeface="Roboto Thin" charset="0"/>
              </a:rPr>
              <a:t>Digital </a:t>
            </a:r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аналитика как инструмент повышения эффективности продаж*</a:t>
            </a:r>
          </a:p>
          <a:p>
            <a:endParaRPr lang="en-US" dirty="0">
              <a:latin typeface="Roboto Thin" charset="0"/>
              <a:ea typeface="Roboto Thin" charset="0"/>
              <a:cs typeface="Roboto Thin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69BBDE2-81C0-4736-AB5E-C2E8F1AE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97" y="3312811"/>
            <a:ext cx="3936704" cy="7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¤Ð¾ÑÐ¾ ÐÐ»ÐµÐºÑÐ°Ð½Ð´ÑÐ° Ð¡Ð¸ÑÐ¾Ð²Ð°ÑÑÐºÐ¾Ð³Ð¾.">
            <a:extLst>
              <a:ext uri="{FF2B5EF4-FFF2-40B4-BE49-F238E27FC236}">
                <a16:creationId xmlns:a16="http://schemas.microsoft.com/office/drawing/2014/main" id="{7CCB12B3-8567-472C-85A2-78A10D0D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6" y="527901"/>
            <a:ext cx="4275056" cy="42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6A00FD-5140-4B4B-A0B7-55745211504E}"/>
              </a:ext>
            </a:extLst>
          </p:cNvPr>
          <p:cNvSpPr/>
          <p:nvPr/>
        </p:nvSpPr>
        <p:spPr>
          <a:xfrm>
            <a:off x="372163" y="4873223"/>
            <a:ext cx="36988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Roboto Thin" charset="0"/>
                <a:ea typeface="Roboto Thin" charset="0"/>
                <a:cs typeface="Roboto Thin" charset="0"/>
              </a:rPr>
              <a:t>Сироватский</a:t>
            </a:r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 Александр</a:t>
            </a:r>
          </a:p>
          <a:p>
            <a:r>
              <a:rPr lang="ru-RU" dirty="0"/>
              <a:t>Директор по работе с клиентами</a:t>
            </a:r>
          </a:p>
          <a:p>
            <a:r>
              <a:rPr lang="en-US" dirty="0">
                <a:solidFill>
                  <a:schemeClr val="accent2"/>
                </a:solidFill>
              </a:rPr>
              <a:t>MEDIA INSTINCT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38637-3D97-4770-81AF-0D78788FE8CF}"/>
              </a:ext>
            </a:extLst>
          </p:cNvPr>
          <p:cNvSpPr/>
          <p:nvPr/>
        </p:nvSpPr>
        <p:spPr>
          <a:xfrm>
            <a:off x="5203597" y="6315366"/>
            <a:ext cx="5854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>
                <a:latin typeface="Roboto Thin" charset="0"/>
                <a:ea typeface="Roboto Thin" charset="0"/>
                <a:cs typeface="Roboto Thin" charset="0"/>
              </a:rPr>
              <a:t>*</a:t>
            </a:r>
            <a:r>
              <a:rPr lang="ru-RU" sz="900" i="1" dirty="0">
                <a:latin typeface="Roboto Thin" charset="0"/>
                <a:ea typeface="Roboto Thin" charset="0"/>
                <a:cs typeface="Roboto Thin" charset="0"/>
              </a:rPr>
              <a:t>Вся конфиденциальная информация приведена в условных единицах с помощью пропорциональных коэффициентов и не представляет информации составляющей коммерческую тайну.</a:t>
            </a:r>
            <a:endParaRPr lang="ru-RU" sz="900" i="1" dirty="0"/>
          </a:p>
        </p:txBody>
      </p:sp>
    </p:spTree>
    <p:extLst>
      <p:ext uri="{BB962C8B-B14F-4D97-AF65-F5344CB8AC3E}">
        <p14:creationId xmlns:p14="http://schemas.microsoft.com/office/powerpoint/2010/main" val="14628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66" y="455833"/>
            <a:ext cx="11357112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Временный ролик, оказался неэффективным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0393" y="1442470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C92F71F8-3A9F-44F4-B1A5-8C8B38865C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2533" y="1804718"/>
            <a:ext cx="1419361" cy="798390"/>
          </a:xfrm>
          <a:prstGeom prst="rect">
            <a:avLst/>
          </a:prstGeom>
        </p:spPr>
      </p:pic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341034" y="1816765"/>
            <a:ext cx="5588060" cy="3190377"/>
            <a:chOff x="1021279" y="4942150"/>
            <a:chExt cx="2167379" cy="1792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358529" y="4942150"/>
              <a:ext cx="1492895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Новый Креатив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29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В январе-феврале 81% веса приходилось на «временный» креатив. В данном ролике отсутствовал селебрити и ролик был сделан в сжатые сроки, с упрощенной коммуникацией.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996E87-EBA3-47AF-87EB-BDEC24B604C5}"/>
              </a:ext>
            </a:extLst>
          </p:cNvPr>
          <p:cNvSpPr/>
          <p:nvPr/>
        </p:nvSpPr>
        <p:spPr>
          <a:xfrm>
            <a:off x="6928060" y="2780849"/>
            <a:ext cx="649520" cy="2208576"/>
          </a:xfrm>
          <a:prstGeom prst="rect">
            <a:avLst/>
          </a:prstGeom>
          <a:solidFill>
            <a:srgbClr val="A2E5D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CFEE9E96-99B1-4359-B0BA-9D7FED333B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92370" y="2364631"/>
          <a:ext cx="5999630" cy="41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id="{BFD9F611-34F5-4ECF-ADAE-BB0FC39B8BD6}"/>
              </a:ext>
            </a:extLst>
          </p:cNvPr>
          <p:cNvSpPr/>
          <p:nvPr/>
        </p:nvSpPr>
        <p:spPr>
          <a:xfrm>
            <a:off x="6771992" y="4264180"/>
            <a:ext cx="905346" cy="69711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66" y="455833"/>
            <a:ext cx="11357112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Временный ролик оказался неэффективным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0393" y="1442470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C92F71F8-3A9F-44F4-B1A5-8C8B38865C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2533" y="1804718"/>
            <a:ext cx="1419361" cy="798390"/>
          </a:xfrm>
          <a:prstGeom prst="rect">
            <a:avLst/>
          </a:prstGeom>
        </p:spPr>
      </p:pic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306741" y="1816765"/>
            <a:ext cx="5656678" cy="2821046"/>
            <a:chOff x="1007978" y="4942150"/>
            <a:chExt cx="2193993" cy="15852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007978" y="4942150"/>
              <a:ext cx="2193993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-16% к эффективности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08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По данным </a:t>
              </a:r>
              <a:r>
                <a:rPr lang="en-US" sz="2400" dirty="0"/>
                <a:t>Digital </a:t>
              </a:r>
              <a:r>
                <a:rPr lang="ru-RU" sz="2400" dirty="0"/>
                <a:t>исследования коммуникационной эффективности – временный ролик уступал по всем показателям, что и стало причиной отставания в продажах на 7%.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996E87-EBA3-47AF-87EB-BDEC24B604C5}"/>
              </a:ext>
            </a:extLst>
          </p:cNvPr>
          <p:cNvSpPr/>
          <p:nvPr/>
        </p:nvSpPr>
        <p:spPr>
          <a:xfrm>
            <a:off x="6928060" y="2780849"/>
            <a:ext cx="649520" cy="2208576"/>
          </a:xfrm>
          <a:prstGeom prst="rect">
            <a:avLst/>
          </a:prstGeom>
          <a:solidFill>
            <a:srgbClr val="A2E5D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CFEE9E96-99B1-4359-B0BA-9D7FED333B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92370" y="2364631"/>
          <a:ext cx="5999630" cy="41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DDAC58E-C647-4E31-A0A5-827893C31BD6}"/>
              </a:ext>
            </a:extLst>
          </p:cNvPr>
          <p:cNvGraphicFramePr/>
          <p:nvPr>
            <p:extLst/>
          </p:nvPr>
        </p:nvGraphicFramePr>
        <p:xfrm>
          <a:off x="7950036" y="1578273"/>
          <a:ext cx="4330106" cy="155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:a16="http://schemas.microsoft.com/office/drawing/2014/main" id="{55D54B78-2E78-4556-BFE0-4544A1E5B110}"/>
              </a:ext>
            </a:extLst>
          </p:cNvPr>
          <p:cNvSpPr/>
          <p:nvPr/>
        </p:nvSpPr>
        <p:spPr>
          <a:xfrm>
            <a:off x="6771992" y="4264180"/>
            <a:ext cx="905346" cy="69711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6790D0-CB81-408E-B40F-A2DF641376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160" y="4811978"/>
            <a:ext cx="3695199" cy="12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05DDFE2-51C2-446E-8ABC-65B23513FA08}"/>
              </a:ext>
            </a:extLst>
          </p:cNvPr>
          <p:cNvSpPr/>
          <p:nvPr/>
        </p:nvSpPr>
        <p:spPr>
          <a:xfrm>
            <a:off x="7657642" y="2788126"/>
            <a:ext cx="3695404" cy="220857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66" y="455833"/>
            <a:ext cx="11357112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Общие потери продаж составили 7%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0393" y="1442470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videoplayback">
            <a:hlinkClick r:id="" action="ppaction://media"/>
            <a:extLst>
              <a:ext uri="{FF2B5EF4-FFF2-40B4-BE49-F238E27FC236}">
                <a16:creationId xmlns:a16="http://schemas.microsoft.com/office/drawing/2014/main" id="{C92F71F8-3A9F-44F4-B1A5-8C8B38865C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533" y="1804718"/>
            <a:ext cx="1419361" cy="798390"/>
          </a:xfrm>
          <a:prstGeom prst="rect">
            <a:avLst/>
          </a:prstGeom>
        </p:spPr>
      </p:pic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391958" y="2012864"/>
            <a:ext cx="5588060" cy="3190378"/>
            <a:chOff x="1021279" y="4942150"/>
            <a:chExt cx="2167379" cy="1792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334067" y="4942150"/>
              <a:ext cx="1541814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-51 млн. рублей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29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В январе-феврале 81% веса приходилось на «временный» креатив. потери от креатива эквивалентны 7% упущенных продаж в данный период или порядка </a:t>
              </a:r>
            </a:p>
            <a:p>
              <a:pPr algn="ctr"/>
              <a:r>
                <a:rPr lang="ru-RU" sz="2400" dirty="0"/>
                <a:t>51 млн. рублей по розничным ценам</a:t>
              </a: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996E87-EBA3-47AF-87EB-BDEC24B604C5}"/>
              </a:ext>
            </a:extLst>
          </p:cNvPr>
          <p:cNvSpPr/>
          <p:nvPr/>
        </p:nvSpPr>
        <p:spPr>
          <a:xfrm>
            <a:off x="6928060" y="2780849"/>
            <a:ext cx="649520" cy="2208576"/>
          </a:xfrm>
          <a:prstGeom prst="rect">
            <a:avLst/>
          </a:prstGeom>
          <a:solidFill>
            <a:srgbClr val="A2E5D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CFEE9E96-99B1-4359-B0BA-9D7FED333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307004"/>
              </p:ext>
            </p:extLst>
          </p:nvPr>
        </p:nvGraphicFramePr>
        <p:xfrm>
          <a:off x="6192370" y="2364631"/>
          <a:ext cx="5999630" cy="41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5658BE-8E47-40F1-9D6F-BC7ACEE36497}"/>
              </a:ext>
            </a:extLst>
          </p:cNvPr>
          <p:cNvSpPr/>
          <p:nvPr/>
        </p:nvSpPr>
        <p:spPr>
          <a:xfrm>
            <a:off x="8567522" y="2657380"/>
            <a:ext cx="16439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Новый Креатив</a:t>
            </a:r>
          </a:p>
        </p:txBody>
      </p:sp>
      <p:pic>
        <p:nvPicPr>
          <p:cNvPr id="7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1B9AE086-73EF-403B-B1E9-FF8BDBC1E85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70777" y="1813770"/>
            <a:ext cx="1419361" cy="798391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104DBB85-2DC4-4F55-849C-413A0A9A2F55}"/>
              </a:ext>
            </a:extLst>
          </p:cNvPr>
          <p:cNvSpPr/>
          <p:nvPr/>
        </p:nvSpPr>
        <p:spPr>
          <a:xfrm>
            <a:off x="6771992" y="4264180"/>
            <a:ext cx="905346" cy="69711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765005" y="276515"/>
            <a:ext cx="7546401" cy="765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Как оценить эффективность селебрити с помощью </a:t>
            </a:r>
            <a:r>
              <a:rPr lang="en-US" dirty="0">
                <a:latin typeface="Roboto Thin" charset="0"/>
                <a:ea typeface="Roboto Thin" charset="0"/>
                <a:cs typeface="Roboto Thin" charset="0"/>
              </a:rPr>
              <a:t>Digital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887980" y="3464529"/>
            <a:ext cx="5603760" cy="14680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ru-RU" sz="1600" dirty="0">
                <a:latin typeface="+mn-lt"/>
              </a:rPr>
              <a:t>…А так же выяснить, стоит ли платить за гонорар </a:t>
            </a:r>
            <a:r>
              <a:rPr lang="ru-RU" sz="2800" dirty="0">
                <a:solidFill>
                  <a:schemeClr val="accent2"/>
                </a:solidFill>
                <a:latin typeface="+mn-lt"/>
              </a:rPr>
              <a:t>десятки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 миллионов </a:t>
            </a:r>
            <a:r>
              <a:rPr lang="ru-RU" sz="1600" dirty="0">
                <a:latin typeface="+mn-lt"/>
              </a:rPr>
              <a:t>рублей?</a:t>
            </a:r>
            <a:endParaRPr lang="id-ID" sz="1600" dirty="0">
              <a:latin typeface="+mn-lt"/>
            </a:endParaRPr>
          </a:p>
          <a:p>
            <a:pPr>
              <a:lnSpc>
                <a:spcPts val="2460"/>
              </a:lnSpc>
            </a:pPr>
            <a:endParaRPr lang="en-US" sz="1600" dirty="0">
              <a:latin typeface="Roboto Thin" charset="0"/>
              <a:ea typeface="Roboto Thin" charset="0"/>
              <a:cs typeface="Roboto Thi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09361" y="324592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9">
            <a:extLst>
              <a:ext uri="{FF2B5EF4-FFF2-40B4-BE49-F238E27FC236}">
                <a16:creationId xmlns:a16="http://schemas.microsoft.com/office/drawing/2014/main" id="{17A23270-EE88-4B1B-B49E-E78E604FA43C}"/>
              </a:ext>
            </a:extLst>
          </p:cNvPr>
          <p:cNvGrpSpPr/>
          <p:nvPr/>
        </p:nvGrpSpPr>
        <p:grpSpPr>
          <a:xfrm>
            <a:off x="1005609" y="1423058"/>
            <a:ext cx="3438885" cy="3509512"/>
            <a:chOff x="540999" y="2205322"/>
            <a:chExt cx="3714091" cy="3833914"/>
          </a:xfrm>
        </p:grpSpPr>
        <p:sp>
          <p:nvSpPr>
            <p:cNvPr id="11" name="Freeform 312">
              <a:extLst>
                <a:ext uri="{FF2B5EF4-FFF2-40B4-BE49-F238E27FC236}">
                  <a16:creationId xmlns:a16="http://schemas.microsoft.com/office/drawing/2014/main" id="{7C7CC7E9-844D-4AF4-8F09-9763B2459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243" y="4926336"/>
              <a:ext cx="404689" cy="1112900"/>
            </a:xfrm>
            <a:custGeom>
              <a:avLst/>
              <a:gdLst/>
              <a:ahLst/>
              <a:cxnLst>
                <a:cxn ang="0">
                  <a:pos x="158" y="363"/>
                </a:cxn>
                <a:cxn ang="0">
                  <a:pos x="88" y="435"/>
                </a:cxn>
                <a:cxn ang="0">
                  <a:pos x="68" y="435"/>
                </a:cxn>
                <a:cxn ang="0">
                  <a:pos x="0" y="363"/>
                </a:cxn>
                <a:cxn ang="0">
                  <a:pos x="0" y="73"/>
                </a:cxn>
                <a:cxn ang="0">
                  <a:pos x="68" y="0"/>
                </a:cxn>
                <a:cxn ang="0">
                  <a:pos x="88" y="0"/>
                </a:cxn>
                <a:cxn ang="0">
                  <a:pos x="158" y="73"/>
                </a:cxn>
                <a:cxn ang="0">
                  <a:pos x="158" y="363"/>
                </a:cxn>
              </a:cxnLst>
              <a:rect l="0" t="0" r="r" b="b"/>
              <a:pathLst>
                <a:path w="158" h="435">
                  <a:moveTo>
                    <a:pt x="158" y="363"/>
                  </a:moveTo>
                  <a:cubicBezTo>
                    <a:pt x="158" y="402"/>
                    <a:pt x="125" y="435"/>
                    <a:pt x="88" y="435"/>
                  </a:cubicBezTo>
                  <a:cubicBezTo>
                    <a:pt x="68" y="435"/>
                    <a:pt x="68" y="435"/>
                    <a:pt x="68" y="435"/>
                  </a:cubicBezTo>
                  <a:cubicBezTo>
                    <a:pt x="29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29" y="0"/>
                    <a:pt x="6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25" y="0"/>
                    <a:pt x="158" y="34"/>
                    <a:pt x="158" y="73"/>
                  </a:cubicBezTo>
                  <a:lnTo>
                    <a:pt x="158" y="3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313">
              <a:extLst>
                <a:ext uri="{FF2B5EF4-FFF2-40B4-BE49-F238E27FC236}">
                  <a16:creationId xmlns:a16="http://schemas.microsoft.com/office/drawing/2014/main" id="{43DA42E2-C2ED-4362-B599-9947E7CA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520" y="4926336"/>
              <a:ext cx="412677" cy="1112900"/>
            </a:xfrm>
            <a:custGeom>
              <a:avLst/>
              <a:gdLst/>
              <a:ahLst/>
              <a:cxnLst>
                <a:cxn ang="0">
                  <a:pos x="161" y="363"/>
                </a:cxn>
                <a:cxn ang="0">
                  <a:pos x="92" y="435"/>
                </a:cxn>
                <a:cxn ang="0">
                  <a:pos x="69" y="435"/>
                </a:cxn>
                <a:cxn ang="0">
                  <a:pos x="0" y="363"/>
                </a:cxn>
                <a:cxn ang="0">
                  <a:pos x="0" y="73"/>
                </a:cxn>
                <a:cxn ang="0">
                  <a:pos x="69" y="0"/>
                </a:cxn>
                <a:cxn ang="0">
                  <a:pos x="92" y="0"/>
                </a:cxn>
                <a:cxn ang="0">
                  <a:pos x="161" y="73"/>
                </a:cxn>
                <a:cxn ang="0">
                  <a:pos x="161" y="363"/>
                </a:cxn>
              </a:cxnLst>
              <a:rect l="0" t="0" r="r" b="b"/>
              <a:pathLst>
                <a:path w="161" h="435">
                  <a:moveTo>
                    <a:pt x="161" y="363"/>
                  </a:moveTo>
                  <a:cubicBezTo>
                    <a:pt x="161" y="402"/>
                    <a:pt x="129" y="435"/>
                    <a:pt x="92" y="435"/>
                  </a:cubicBezTo>
                  <a:cubicBezTo>
                    <a:pt x="69" y="435"/>
                    <a:pt x="69" y="435"/>
                    <a:pt x="69" y="435"/>
                  </a:cubicBezTo>
                  <a:cubicBezTo>
                    <a:pt x="33" y="435"/>
                    <a:pt x="0" y="402"/>
                    <a:pt x="0" y="36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4"/>
                    <a:pt x="33" y="0"/>
                    <a:pt x="6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9" y="0"/>
                    <a:pt x="161" y="34"/>
                    <a:pt x="161" y="73"/>
                  </a:cubicBezTo>
                  <a:lnTo>
                    <a:pt x="161" y="3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314">
              <a:extLst>
                <a:ext uri="{FF2B5EF4-FFF2-40B4-BE49-F238E27FC236}">
                  <a16:creationId xmlns:a16="http://schemas.microsoft.com/office/drawing/2014/main" id="{AFBF2062-771A-434E-B23A-AB382EA8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61" y="2205322"/>
              <a:ext cx="764117" cy="806719"/>
            </a:xfrm>
            <a:custGeom>
              <a:avLst/>
              <a:gdLst/>
              <a:ahLst/>
              <a:cxnLst>
                <a:cxn ang="0">
                  <a:pos x="299" y="157"/>
                </a:cxn>
                <a:cxn ang="0">
                  <a:pos x="149" y="316"/>
                </a:cxn>
                <a:cxn ang="0">
                  <a:pos x="0" y="157"/>
                </a:cxn>
                <a:cxn ang="0">
                  <a:pos x="149" y="0"/>
                </a:cxn>
                <a:cxn ang="0">
                  <a:pos x="299" y="157"/>
                </a:cxn>
              </a:cxnLst>
              <a:rect l="0" t="0" r="r" b="b"/>
              <a:pathLst>
                <a:path w="299" h="316">
                  <a:moveTo>
                    <a:pt x="299" y="157"/>
                  </a:moveTo>
                  <a:cubicBezTo>
                    <a:pt x="299" y="246"/>
                    <a:pt x="230" y="316"/>
                    <a:pt x="149" y="316"/>
                  </a:cubicBezTo>
                  <a:cubicBezTo>
                    <a:pt x="66" y="316"/>
                    <a:pt x="0" y="246"/>
                    <a:pt x="0" y="157"/>
                  </a:cubicBezTo>
                  <a:cubicBezTo>
                    <a:pt x="0" y="70"/>
                    <a:pt x="66" y="0"/>
                    <a:pt x="149" y="0"/>
                  </a:cubicBezTo>
                  <a:cubicBezTo>
                    <a:pt x="230" y="0"/>
                    <a:pt x="299" y="70"/>
                    <a:pt x="299" y="1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Freeform 315">
              <a:extLst>
                <a:ext uri="{FF2B5EF4-FFF2-40B4-BE49-F238E27FC236}">
                  <a16:creationId xmlns:a16="http://schemas.microsoft.com/office/drawing/2014/main" id="{D0FD4DF5-4B92-44DD-82EF-67A5CBE5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840" y="3222374"/>
              <a:ext cx="143771" cy="37007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8"/>
                </a:cxn>
                <a:cxn ang="0">
                  <a:pos x="28" y="139"/>
                </a:cxn>
                <a:cxn ang="0">
                  <a:pos x="54" y="28"/>
                </a:cxn>
                <a:cxn ang="0">
                  <a:pos x="28" y="0"/>
                </a:cxn>
              </a:cxnLst>
              <a:rect l="0" t="0" r="r" b="b"/>
              <a:pathLst>
                <a:path w="54" h="139">
                  <a:moveTo>
                    <a:pt x="28" y="0"/>
                  </a:moveTo>
                  <a:lnTo>
                    <a:pt x="0" y="28"/>
                  </a:lnTo>
                  <a:lnTo>
                    <a:pt x="28" y="139"/>
                  </a:lnTo>
                  <a:lnTo>
                    <a:pt x="54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Freeform 316">
              <a:extLst>
                <a:ext uri="{FF2B5EF4-FFF2-40B4-BE49-F238E27FC236}">
                  <a16:creationId xmlns:a16="http://schemas.microsoft.com/office/drawing/2014/main" id="{FD9AD359-E543-4BB8-80F0-7C629CEF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828" y="3070615"/>
              <a:ext cx="127797" cy="15175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8"/>
                </a:cxn>
                <a:cxn ang="0">
                  <a:pos x="22" y="57"/>
                </a:cxn>
                <a:cxn ang="0">
                  <a:pos x="48" y="28"/>
                </a:cxn>
                <a:cxn ang="0">
                  <a:pos x="22" y="0"/>
                </a:cxn>
              </a:cxnLst>
              <a:rect l="0" t="0" r="r" b="b"/>
              <a:pathLst>
                <a:path w="48" h="57">
                  <a:moveTo>
                    <a:pt x="22" y="0"/>
                  </a:moveTo>
                  <a:lnTo>
                    <a:pt x="0" y="28"/>
                  </a:lnTo>
                  <a:lnTo>
                    <a:pt x="22" y="57"/>
                  </a:lnTo>
                  <a:lnTo>
                    <a:pt x="48" y="2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317">
              <a:extLst>
                <a:ext uri="{FF2B5EF4-FFF2-40B4-BE49-F238E27FC236}">
                  <a16:creationId xmlns:a16="http://schemas.microsoft.com/office/drawing/2014/main" id="{FE9ED0D9-03CE-4761-BBBE-D61CD6BC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193" y="4705353"/>
              <a:ext cx="236956" cy="13338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2"/>
                </a:cxn>
                <a:cxn ang="0">
                  <a:pos x="47" y="522"/>
                </a:cxn>
                <a:cxn ang="0">
                  <a:pos x="93" y="472"/>
                </a:cxn>
                <a:cxn ang="0">
                  <a:pos x="93" y="0"/>
                </a:cxn>
                <a:cxn ang="0">
                  <a:pos x="88" y="0"/>
                </a:cxn>
                <a:cxn ang="0">
                  <a:pos x="0" y="0"/>
                </a:cxn>
              </a:cxnLst>
              <a:rect l="0" t="0" r="r" b="b"/>
              <a:pathLst>
                <a:path w="93" h="522"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0" y="500"/>
                    <a:pt x="22" y="522"/>
                    <a:pt x="47" y="522"/>
                  </a:cubicBezTo>
                  <a:cubicBezTo>
                    <a:pt x="73" y="522"/>
                    <a:pt x="93" y="500"/>
                    <a:pt x="93" y="47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1" y="0"/>
                    <a:pt x="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Freeform 318">
              <a:extLst>
                <a:ext uri="{FF2B5EF4-FFF2-40B4-BE49-F238E27FC236}">
                  <a16:creationId xmlns:a16="http://schemas.microsoft.com/office/drawing/2014/main" id="{D507D62E-ACC8-43C5-AB76-AAB0FADC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422" y="4439109"/>
              <a:ext cx="495212" cy="266244"/>
            </a:xfrm>
            <a:custGeom>
              <a:avLst/>
              <a:gdLst/>
              <a:ahLst/>
              <a:cxnLst>
                <a:cxn ang="0">
                  <a:pos x="194" y="53"/>
                </a:cxn>
                <a:cxn ang="0">
                  <a:pos x="144" y="0"/>
                </a:cxn>
                <a:cxn ang="0">
                  <a:pos x="49" y="0"/>
                </a:cxn>
                <a:cxn ang="0">
                  <a:pos x="0" y="53"/>
                </a:cxn>
                <a:cxn ang="0">
                  <a:pos x="49" y="104"/>
                </a:cxn>
                <a:cxn ang="0">
                  <a:pos x="56" y="104"/>
                </a:cxn>
                <a:cxn ang="0">
                  <a:pos x="144" y="104"/>
                </a:cxn>
                <a:cxn ang="0">
                  <a:pos x="149" y="104"/>
                </a:cxn>
                <a:cxn ang="0">
                  <a:pos x="194" y="53"/>
                </a:cxn>
              </a:cxnLst>
              <a:rect l="0" t="0" r="r" b="b"/>
              <a:pathLst>
                <a:path w="194" h="104">
                  <a:moveTo>
                    <a:pt x="194" y="53"/>
                  </a:moveTo>
                  <a:cubicBezTo>
                    <a:pt x="194" y="24"/>
                    <a:pt x="172" y="0"/>
                    <a:pt x="14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1" y="0"/>
                    <a:pt x="0" y="24"/>
                    <a:pt x="0" y="53"/>
                  </a:cubicBezTo>
                  <a:cubicBezTo>
                    <a:pt x="0" y="81"/>
                    <a:pt x="21" y="104"/>
                    <a:pt x="49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7" y="104"/>
                    <a:pt x="149" y="104"/>
                    <a:pt x="149" y="104"/>
                  </a:cubicBezTo>
                  <a:cubicBezTo>
                    <a:pt x="176" y="102"/>
                    <a:pt x="194" y="78"/>
                    <a:pt x="194" y="53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Freeform 319">
              <a:extLst>
                <a:ext uri="{FF2B5EF4-FFF2-40B4-BE49-F238E27FC236}">
                  <a16:creationId xmlns:a16="http://schemas.microsoft.com/office/drawing/2014/main" id="{D59E092C-EC7C-4A1F-8581-B8E577BF4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341" y="4705353"/>
              <a:ext cx="239619" cy="1333883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47" y="522"/>
                </a:cxn>
                <a:cxn ang="0">
                  <a:pos x="94" y="472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472"/>
                </a:cxn>
              </a:cxnLst>
              <a:rect l="0" t="0" r="r" b="b"/>
              <a:pathLst>
                <a:path w="94" h="522">
                  <a:moveTo>
                    <a:pt x="0" y="472"/>
                  </a:moveTo>
                  <a:cubicBezTo>
                    <a:pt x="0" y="500"/>
                    <a:pt x="19" y="522"/>
                    <a:pt x="47" y="522"/>
                  </a:cubicBezTo>
                  <a:cubicBezTo>
                    <a:pt x="71" y="522"/>
                    <a:pt x="94" y="500"/>
                    <a:pt x="94" y="47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72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320">
              <a:extLst>
                <a:ext uri="{FF2B5EF4-FFF2-40B4-BE49-F238E27FC236}">
                  <a16:creationId xmlns:a16="http://schemas.microsoft.com/office/drawing/2014/main" id="{6AC89137-81E0-4005-8F50-23EC26A60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882" y="4439109"/>
              <a:ext cx="489887" cy="266244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49" y="0"/>
                </a:cxn>
                <a:cxn ang="0">
                  <a:pos x="0" y="53"/>
                </a:cxn>
                <a:cxn ang="0">
                  <a:pos x="49" y="104"/>
                </a:cxn>
                <a:cxn ang="0">
                  <a:pos x="51" y="104"/>
                </a:cxn>
                <a:cxn ang="0">
                  <a:pos x="145" y="104"/>
                </a:cxn>
                <a:cxn ang="0">
                  <a:pos x="145" y="104"/>
                </a:cxn>
                <a:cxn ang="0">
                  <a:pos x="192" y="53"/>
                </a:cxn>
                <a:cxn ang="0">
                  <a:pos x="145" y="0"/>
                </a:cxn>
              </a:cxnLst>
              <a:rect l="0" t="0" r="r" b="b"/>
              <a:pathLst>
                <a:path w="192" h="104">
                  <a:moveTo>
                    <a:pt x="14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1"/>
                    <a:pt x="24" y="104"/>
                    <a:pt x="49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71" y="104"/>
                    <a:pt x="192" y="81"/>
                    <a:pt x="192" y="53"/>
                  </a:cubicBezTo>
                  <a:cubicBezTo>
                    <a:pt x="192" y="24"/>
                    <a:pt x="171" y="0"/>
                    <a:pt x="145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321">
              <a:extLst>
                <a:ext uri="{FF2B5EF4-FFF2-40B4-BE49-F238E27FC236}">
                  <a16:creationId xmlns:a16="http://schemas.microsoft.com/office/drawing/2014/main" id="{A261AB11-AFE4-40C8-9AD0-B6FC7960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499" y="3808111"/>
              <a:ext cx="332804" cy="1296608"/>
            </a:xfrm>
            <a:custGeom>
              <a:avLst/>
              <a:gdLst/>
              <a:ahLst/>
              <a:cxnLst>
                <a:cxn ang="0">
                  <a:pos x="66" y="103"/>
                </a:cxn>
                <a:cxn ang="0">
                  <a:pos x="57" y="87"/>
                </a:cxn>
                <a:cxn ang="0">
                  <a:pos x="0" y="0"/>
                </a:cxn>
                <a:cxn ang="0">
                  <a:pos x="0" y="408"/>
                </a:cxn>
                <a:cxn ang="0">
                  <a:pos x="78" y="501"/>
                </a:cxn>
                <a:cxn ang="0">
                  <a:pos x="93" y="507"/>
                </a:cxn>
                <a:cxn ang="0">
                  <a:pos x="93" y="375"/>
                </a:cxn>
                <a:cxn ang="0">
                  <a:pos x="43" y="300"/>
                </a:cxn>
                <a:cxn ang="0">
                  <a:pos x="118" y="218"/>
                </a:cxn>
                <a:cxn ang="0">
                  <a:pos x="130" y="218"/>
                </a:cxn>
                <a:cxn ang="0">
                  <a:pos x="130" y="142"/>
                </a:cxn>
                <a:cxn ang="0">
                  <a:pos x="66" y="103"/>
                </a:cxn>
              </a:cxnLst>
              <a:rect l="0" t="0" r="r" b="b"/>
              <a:pathLst>
                <a:path w="130" h="507">
                  <a:moveTo>
                    <a:pt x="66" y="103"/>
                  </a:moveTo>
                  <a:cubicBezTo>
                    <a:pt x="60" y="98"/>
                    <a:pt x="59" y="93"/>
                    <a:pt x="57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43" y="413"/>
                    <a:pt x="75" y="454"/>
                    <a:pt x="78" y="501"/>
                  </a:cubicBezTo>
                  <a:cubicBezTo>
                    <a:pt x="82" y="504"/>
                    <a:pt x="87" y="504"/>
                    <a:pt x="93" y="507"/>
                  </a:cubicBezTo>
                  <a:cubicBezTo>
                    <a:pt x="93" y="375"/>
                    <a:pt x="93" y="375"/>
                    <a:pt x="93" y="375"/>
                  </a:cubicBezTo>
                  <a:cubicBezTo>
                    <a:pt x="63" y="365"/>
                    <a:pt x="43" y="337"/>
                    <a:pt x="43" y="300"/>
                  </a:cubicBezTo>
                  <a:cubicBezTo>
                    <a:pt x="43" y="255"/>
                    <a:pt x="75" y="218"/>
                    <a:pt x="118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06" y="139"/>
                    <a:pt x="81" y="127"/>
                    <a:pt x="66" y="103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Freeform 322">
              <a:extLst>
                <a:ext uri="{FF2B5EF4-FFF2-40B4-BE49-F238E27FC236}">
                  <a16:creationId xmlns:a16="http://schemas.microsoft.com/office/drawing/2014/main" id="{8B2CF32F-0543-4399-A902-1C01F322A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149" y="3832073"/>
              <a:ext cx="316829" cy="1272646"/>
            </a:xfrm>
            <a:custGeom>
              <a:avLst/>
              <a:gdLst/>
              <a:ahLst/>
              <a:cxnLst>
                <a:cxn ang="0">
                  <a:pos x="124" y="398"/>
                </a:cxn>
                <a:cxn ang="0">
                  <a:pos x="124" y="0"/>
                </a:cxn>
                <a:cxn ang="0">
                  <a:pos x="73" y="77"/>
                </a:cxn>
                <a:cxn ang="0">
                  <a:pos x="66" y="93"/>
                </a:cxn>
                <a:cxn ang="0">
                  <a:pos x="0" y="132"/>
                </a:cxn>
                <a:cxn ang="0">
                  <a:pos x="0" y="210"/>
                </a:cxn>
                <a:cxn ang="0">
                  <a:pos x="71" y="292"/>
                </a:cxn>
                <a:cxn ang="0">
                  <a:pos x="27" y="365"/>
                </a:cxn>
                <a:cxn ang="0">
                  <a:pos x="27" y="497"/>
                </a:cxn>
                <a:cxn ang="0">
                  <a:pos x="45" y="491"/>
                </a:cxn>
                <a:cxn ang="0">
                  <a:pos x="124" y="398"/>
                </a:cxn>
              </a:cxnLst>
              <a:rect l="0" t="0" r="r" b="b"/>
              <a:pathLst>
                <a:path w="124" h="497">
                  <a:moveTo>
                    <a:pt x="124" y="398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1" y="83"/>
                    <a:pt x="69" y="88"/>
                    <a:pt x="66" y="93"/>
                  </a:cubicBezTo>
                  <a:cubicBezTo>
                    <a:pt x="50" y="117"/>
                    <a:pt x="27" y="129"/>
                    <a:pt x="0" y="132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2" y="216"/>
                    <a:pt x="71" y="251"/>
                    <a:pt x="71" y="292"/>
                  </a:cubicBezTo>
                  <a:cubicBezTo>
                    <a:pt x="71" y="327"/>
                    <a:pt x="54" y="352"/>
                    <a:pt x="27" y="365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34" y="494"/>
                    <a:pt x="39" y="494"/>
                    <a:pt x="45" y="491"/>
                  </a:cubicBezTo>
                  <a:cubicBezTo>
                    <a:pt x="48" y="444"/>
                    <a:pt x="81" y="403"/>
                    <a:pt x="124" y="398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Freeform 323">
              <a:extLst>
                <a:ext uri="{FF2B5EF4-FFF2-40B4-BE49-F238E27FC236}">
                  <a16:creationId xmlns:a16="http://schemas.microsoft.com/office/drawing/2014/main" id="{054A4E5E-14E8-4C08-890F-20D8AEE6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149" y="2719173"/>
              <a:ext cx="630996" cy="742821"/>
            </a:xfrm>
            <a:custGeom>
              <a:avLst/>
              <a:gdLst/>
              <a:ahLst/>
              <a:cxnLst>
                <a:cxn ang="0">
                  <a:pos x="124" y="107"/>
                </a:cxn>
                <a:cxn ang="0">
                  <a:pos x="247" y="107"/>
                </a:cxn>
                <a:cxn ang="0">
                  <a:pos x="176" y="0"/>
                </a:cxn>
                <a:cxn ang="0">
                  <a:pos x="109" y="0"/>
                </a:cxn>
                <a:cxn ang="0">
                  <a:pos x="0" y="115"/>
                </a:cxn>
                <a:cxn ang="0">
                  <a:pos x="0" y="291"/>
                </a:cxn>
                <a:cxn ang="0">
                  <a:pos x="94" y="149"/>
                </a:cxn>
                <a:cxn ang="0">
                  <a:pos x="124" y="107"/>
                </a:cxn>
              </a:cxnLst>
              <a:rect l="0" t="0" r="r" b="b"/>
              <a:pathLst>
                <a:path w="247" h="291">
                  <a:moveTo>
                    <a:pt x="124" y="107"/>
                  </a:moveTo>
                  <a:cubicBezTo>
                    <a:pt x="247" y="107"/>
                    <a:pt x="247" y="107"/>
                    <a:pt x="247" y="107"/>
                  </a:cubicBezTo>
                  <a:cubicBezTo>
                    <a:pt x="212" y="81"/>
                    <a:pt x="187" y="45"/>
                    <a:pt x="17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50" y="0"/>
                    <a:pt x="0" y="52"/>
                    <a:pt x="0" y="115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101" y="136"/>
                    <a:pt x="111" y="115"/>
                    <a:pt x="124" y="107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Freeform 324">
              <a:extLst>
                <a:ext uri="{FF2B5EF4-FFF2-40B4-BE49-F238E27FC236}">
                  <a16:creationId xmlns:a16="http://schemas.microsoft.com/office/drawing/2014/main" id="{0CC5DCAB-A463-4416-92A6-6F8CB977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332" y="2719173"/>
              <a:ext cx="646971" cy="742821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23" y="107"/>
                </a:cxn>
                <a:cxn ang="0">
                  <a:pos x="160" y="149"/>
                </a:cxn>
                <a:cxn ang="0">
                  <a:pos x="253" y="291"/>
                </a:cxn>
                <a:cxn ang="0">
                  <a:pos x="253" y="115"/>
                </a:cxn>
                <a:cxn ang="0">
                  <a:pos x="145" y="0"/>
                </a:cxn>
                <a:cxn ang="0">
                  <a:pos x="72" y="0"/>
                </a:cxn>
                <a:cxn ang="0">
                  <a:pos x="0" y="107"/>
                </a:cxn>
              </a:cxnLst>
              <a:rect l="0" t="0" r="r" b="b"/>
              <a:pathLst>
                <a:path w="253" h="291">
                  <a:moveTo>
                    <a:pt x="0" y="107"/>
                  </a:moveTo>
                  <a:cubicBezTo>
                    <a:pt x="123" y="107"/>
                    <a:pt x="123" y="107"/>
                    <a:pt x="123" y="107"/>
                  </a:cubicBezTo>
                  <a:cubicBezTo>
                    <a:pt x="136" y="115"/>
                    <a:pt x="152" y="133"/>
                    <a:pt x="160" y="149"/>
                  </a:cubicBezTo>
                  <a:cubicBezTo>
                    <a:pt x="253" y="291"/>
                    <a:pt x="253" y="291"/>
                    <a:pt x="253" y="291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52"/>
                    <a:pt x="204" y="0"/>
                    <a:pt x="14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0" y="45"/>
                    <a:pt x="34" y="81"/>
                    <a:pt x="0" y="107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Freeform 325">
              <a:extLst>
                <a:ext uri="{FF2B5EF4-FFF2-40B4-BE49-F238E27FC236}">
                  <a16:creationId xmlns:a16="http://schemas.microsoft.com/office/drawing/2014/main" id="{A1D70B2B-4952-47BE-A65D-6586BB24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573" y="3057303"/>
              <a:ext cx="39936" cy="42599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6" y="0"/>
                </a:cxn>
                <a:cxn ang="0">
                  <a:pos x="0" y="4"/>
                </a:cxn>
                <a:cxn ang="0">
                  <a:pos x="11" y="17"/>
                </a:cxn>
              </a:cxnLst>
              <a:rect l="0" t="0" r="r" b="b"/>
              <a:pathLst>
                <a:path w="16" h="17">
                  <a:moveTo>
                    <a:pt x="11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"/>
                    <a:pt x="4" y="1"/>
                    <a:pt x="0" y="4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Freeform 326">
              <a:extLst>
                <a:ext uri="{FF2B5EF4-FFF2-40B4-BE49-F238E27FC236}">
                  <a16:creationId xmlns:a16="http://schemas.microsoft.com/office/drawing/2014/main" id="{5D2A01BB-F4DD-4449-AA34-E6AA51524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967" y="3057303"/>
              <a:ext cx="47924" cy="42599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19" y="4"/>
                </a:cxn>
                <a:cxn ang="0">
                  <a:pos x="0" y="0"/>
                </a:cxn>
                <a:cxn ang="0">
                  <a:pos x="8" y="17"/>
                </a:cxn>
              </a:cxnLst>
              <a:rect l="0" t="0" r="r" b="b"/>
              <a:pathLst>
                <a:path w="19" h="17">
                  <a:moveTo>
                    <a:pt x="8" y="17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2" y="1"/>
                    <a:pt x="8" y="1"/>
                    <a:pt x="0" y="0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Freeform 327">
              <a:extLst>
                <a:ext uri="{FF2B5EF4-FFF2-40B4-BE49-F238E27FC236}">
                  <a16:creationId xmlns:a16="http://schemas.microsoft.com/office/drawing/2014/main" id="{784BE625-4E10-480C-BA99-847D3137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181" y="5160631"/>
              <a:ext cx="39936" cy="431315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15" y="163"/>
                </a:cxn>
                <a:cxn ang="0">
                  <a:pos x="15" y="6"/>
                </a:cxn>
              </a:cxnLst>
              <a:rect l="0" t="0" r="r" b="b"/>
              <a:pathLst>
                <a:path w="15" h="169">
                  <a:moveTo>
                    <a:pt x="15" y="6"/>
                  </a:moveTo>
                  <a:cubicBezTo>
                    <a:pt x="9" y="4"/>
                    <a:pt x="4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" y="165"/>
                    <a:pt x="9" y="165"/>
                    <a:pt x="15" y="163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8B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Freeform 328">
              <a:extLst>
                <a:ext uri="{FF2B5EF4-FFF2-40B4-BE49-F238E27FC236}">
                  <a16:creationId xmlns:a16="http://schemas.microsoft.com/office/drawing/2014/main" id="{21913610-FF70-462E-B696-0E016E175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373" y="5171280"/>
              <a:ext cx="45261" cy="4100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52"/>
                </a:cxn>
                <a:cxn ang="0">
                  <a:pos x="18" y="161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18" h="161">
                  <a:moveTo>
                    <a:pt x="0" y="6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5" y="156"/>
                    <a:pt x="12" y="159"/>
                    <a:pt x="18" y="16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5" y="6"/>
                    <a:pt x="0" y="6"/>
                  </a:cubicBezTo>
                  <a:close/>
                </a:path>
              </a:pathLst>
            </a:custGeom>
            <a:solidFill>
              <a:srgbClr val="A8B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Rectangle 329">
              <a:extLst>
                <a:ext uri="{FF2B5EF4-FFF2-40B4-BE49-F238E27FC236}">
                  <a16:creationId xmlns:a16="http://schemas.microsoft.com/office/drawing/2014/main" id="{02B10DBA-C765-477E-B440-E89300D6D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107" y="5184593"/>
              <a:ext cx="465925" cy="41267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Freeform 330">
              <a:extLst>
                <a:ext uri="{FF2B5EF4-FFF2-40B4-BE49-F238E27FC236}">
                  <a16:creationId xmlns:a16="http://schemas.microsoft.com/office/drawing/2014/main" id="{B0E49BC7-26EE-44CE-B231-128C3E07B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27" y="3070615"/>
              <a:ext cx="2944648" cy="2047417"/>
            </a:xfrm>
            <a:custGeom>
              <a:avLst/>
              <a:gdLst/>
              <a:ahLst/>
              <a:cxnLst>
                <a:cxn ang="0">
                  <a:pos x="954" y="245"/>
                </a:cxn>
                <a:cxn ang="0">
                  <a:pos x="813" y="29"/>
                </a:cxn>
                <a:cxn ang="0">
                  <a:pos x="772" y="3"/>
                </a:cxn>
                <a:cxn ang="0">
                  <a:pos x="772" y="0"/>
                </a:cxn>
                <a:cxn ang="0">
                  <a:pos x="656" y="0"/>
                </a:cxn>
                <a:cxn ang="0">
                  <a:pos x="572" y="258"/>
                </a:cxn>
                <a:cxn ang="0">
                  <a:pos x="492" y="0"/>
                </a:cxn>
                <a:cxn ang="0">
                  <a:pos x="379" y="0"/>
                </a:cxn>
                <a:cxn ang="0">
                  <a:pos x="379" y="3"/>
                </a:cxn>
                <a:cxn ang="0">
                  <a:pos x="342" y="29"/>
                </a:cxn>
                <a:cxn ang="0">
                  <a:pos x="204" y="245"/>
                </a:cxn>
                <a:cxn ang="0">
                  <a:pos x="83" y="150"/>
                </a:cxn>
                <a:cxn ang="0">
                  <a:pos x="0" y="253"/>
                </a:cxn>
                <a:cxn ang="0">
                  <a:pos x="173" y="386"/>
                </a:cxn>
                <a:cxn ang="0">
                  <a:pos x="181" y="395"/>
                </a:cxn>
                <a:cxn ang="0">
                  <a:pos x="219" y="405"/>
                </a:cxn>
                <a:cxn ang="0">
                  <a:pos x="272" y="377"/>
                </a:cxn>
                <a:cxn ang="0">
                  <a:pos x="278" y="364"/>
                </a:cxn>
                <a:cxn ang="0">
                  <a:pos x="379" y="210"/>
                </a:cxn>
                <a:cxn ang="0">
                  <a:pos x="379" y="694"/>
                </a:cxn>
                <a:cxn ang="0">
                  <a:pos x="384" y="694"/>
                </a:cxn>
                <a:cxn ang="0">
                  <a:pos x="480" y="797"/>
                </a:cxn>
                <a:cxn ang="0">
                  <a:pos x="480" y="801"/>
                </a:cxn>
                <a:cxn ang="0">
                  <a:pos x="662" y="801"/>
                </a:cxn>
                <a:cxn ang="0">
                  <a:pos x="662" y="797"/>
                </a:cxn>
                <a:cxn ang="0">
                  <a:pos x="756" y="694"/>
                </a:cxn>
                <a:cxn ang="0">
                  <a:pos x="772" y="694"/>
                </a:cxn>
                <a:cxn ang="0">
                  <a:pos x="772" y="199"/>
                </a:cxn>
                <a:cxn ang="0">
                  <a:pos x="876" y="364"/>
                </a:cxn>
                <a:cxn ang="0">
                  <a:pos x="885" y="377"/>
                </a:cxn>
                <a:cxn ang="0">
                  <a:pos x="939" y="405"/>
                </a:cxn>
                <a:cxn ang="0">
                  <a:pos x="973" y="395"/>
                </a:cxn>
                <a:cxn ang="0">
                  <a:pos x="983" y="386"/>
                </a:cxn>
                <a:cxn ang="0">
                  <a:pos x="1152" y="256"/>
                </a:cxn>
                <a:cxn ang="0">
                  <a:pos x="1071" y="153"/>
                </a:cxn>
                <a:cxn ang="0">
                  <a:pos x="954" y="245"/>
                </a:cxn>
                <a:cxn ang="0">
                  <a:pos x="84" y="216"/>
                </a:cxn>
                <a:cxn ang="0">
                  <a:pos x="65" y="195"/>
                </a:cxn>
                <a:cxn ang="0">
                  <a:pos x="84" y="174"/>
                </a:cxn>
                <a:cxn ang="0">
                  <a:pos x="104" y="195"/>
                </a:cxn>
                <a:cxn ang="0">
                  <a:pos x="84" y="216"/>
                </a:cxn>
                <a:cxn ang="0">
                  <a:pos x="569" y="508"/>
                </a:cxn>
                <a:cxn ang="0">
                  <a:pos x="546" y="482"/>
                </a:cxn>
                <a:cxn ang="0">
                  <a:pos x="569" y="457"/>
                </a:cxn>
                <a:cxn ang="0">
                  <a:pos x="592" y="482"/>
                </a:cxn>
                <a:cxn ang="0">
                  <a:pos x="569" y="508"/>
                </a:cxn>
                <a:cxn ang="0">
                  <a:pos x="569" y="427"/>
                </a:cxn>
                <a:cxn ang="0">
                  <a:pos x="546" y="402"/>
                </a:cxn>
                <a:cxn ang="0">
                  <a:pos x="569" y="375"/>
                </a:cxn>
                <a:cxn ang="0">
                  <a:pos x="592" y="402"/>
                </a:cxn>
                <a:cxn ang="0">
                  <a:pos x="569" y="427"/>
                </a:cxn>
                <a:cxn ang="0">
                  <a:pos x="569" y="343"/>
                </a:cxn>
                <a:cxn ang="0">
                  <a:pos x="546" y="317"/>
                </a:cxn>
                <a:cxn ang="0">
                  <a:pos x="569" y="292"/>
                </a:cxn>
                <a:cxn ang="0">
                  <a:pos x="592" y="317"/>
                </a:cxn>
                <a:cxn ang="0">
                  <a:pos x="569" y="343"/>
                </a:cxn>
                <a:cxn ang="0">
                  <a:pos x="1069" y="216"/>
                </a:cxn>
                <a:cxn ang="0">
                  <a:pos x="1047" y="195"/>
                </a:cxn>
                <a:cxn ang="0">
                  <a:pos x="1069" y="174"/>
                </a:cxn>
                <a:cxn ang="0">
                  <a:pos x="1086" y="195"/>
                </a:cxn>
                <a:cxn ang="0">
                  <a:pos x="1069" y="216"/>
                </a:cxn>
              </a:cxnLst>
              <a:rect l="0" t="0" r="r" b="b"/>
              <a:pathLst>
                <a:path w="1152" h="801">
                  <a:moveTo>
                    <a:pt x="954" y="245"/>
                  </a:moveTo>
                  <a:cubicBezTo>
                    <a:pt x="813" y="29"/>
                    <a:pt x="813" y="29"/>
                    <a:pt x="813" y="29"/>
                  </a:cubicBezTo>
                  <a:cubicBezTo>
                    <a:pt x="804" y="14"/>
                    <a:pt x="789" y="6"/>
                    <a:pt x="772" y="3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572" y="258"/>
                    <a:pt x="572" y="258"/>
                    <a:pt x="572" y="25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64" y="8"/>
                    <a:pt x="351" y="17"/>
                    <a:pt x="342" y="29"/>
                  </a:cubicBezTo>
                  <a:cubicBezTo>
                    <a:pt x="204" y="245"/>
                    <a:pt x="204" y="245"/>
                    <a:pt x="204" y="24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3" y="386"/>
                    <a:pt x="173" y="386"/>
                    <a:pt x="173" y="386"/>
                  </a:cubicBezTo>
                  <a:cubicBezTo>
                    <a:pt x="175" y="389"/>
                    <a:pt x="181" y="391"/>
                    <a:pt x="181" y="395"/>
                  </a:cubicBezTo>
                  <a:cubicBezTo>
                    <a:pt x="195" y="402"/>
                    <a:pt x="207" y="405"/>
                    <a:pt x="219" y="405"/>
                  </a:cubicBezTo>
                  <a:cubicBezTo>
                    <a:pt x="239" y="405"/>
                    <a:pt x="258" y="396"/>
                    <a:pt x="272" y="377"/>
                  </a:cubicBezTo>
                  <a:cubicBezTo>
                    <a:pt x="274" y="375"/>
                    <a:pt x="275" y="369"/>
                    <a:pt x="278" y="364"/>
                  </a:cubicBezTo>
                  <a:cubicBezTo>
                    <a:pt x="379" y="210"/>
                    <a:pt x="379" y="210"/>
                    <a:pt x="379" y="210"/>
                  </a:cubicBezTo>
                  <a:cubicBezTo>
                    <a:pt x="379" y="694"/>
                    <a:pt x="379" y="694"/>
                    <a:pt x="379" y="694"/>
                  </a:cubicBezTo>
                  <a:cubicBezTo>
                    <a:pt x="384" y="694"/>
                    <a:pt x="384" y="694"/>
                    <a:pt x="384" y="694"/>
                  </a:cubicBezTo>
                  <a:cubicBezTo>
                    <a:pt x="437" y="694"/>
                    <a:pt x="480" y="742"/>
                    <a:pt x="480" y="797"/>
                  </a:cubicBezTo>
                  <a:cubicBezTo>
                    <a:pt x="480" y="801"/>
                    <a:pt x="480" y="801"/>
                    <a:pt x="480" y="801"/>
                  </a:cubicBezTo>
                  <a:cubicBezTo>
                    <a:pt x="662" y="801"/>
                    <a:pt x="662" y="801"/>
                    <a:pt x="662" y="801"/>
                  </a:cubicBezTo>
                  <a:cubicBezTo>
                    <a:pt x="662" y="797"/>
                    <a:pt x="662" y="797"/>
                    <a:pt x="662" y="797"/>
                  </a:cubicBezTo>
                  <a:cubicBezTo>
                    <a:pt x="662" y="742"/>
                    <a:pt x="705" y="694"/>
                    <a:pt x="756" y="694"/>
                  </a:cubicBezTo>
                  <a:cubicBezTo>
                    <a:pt x="772" y="694"/>
                    <a:pt x="772" y="694"/>
                    <a:pt x="772" y="694"/>
                  </a:cubicBezTo>
                  <a:cubicBezTo>
                    <a:pt x="772" y="199"/>
                    <a:pt x="772" y="199"/>
                    <a:pt x="772" y="199"/>
                  </a:cubicBezTo>
                  <a:cubicBezTo>
                    <a:pt x="876" y="364"/>
                    <a:pt x="876" y="364"/>
                    <a:pt x="876" y="364"/>
                  </a:cubicBezTo>
                  <a:cubicBezTo>
                    <a:pt x="879" y="369"/>
                    <a:pt x="881" y="375"/>
                    <a:pt x="885" y="377"/>
                  </a:cubicBezTo>
                  <a:cubicBezTo>
                    <a:pt x="897" y="396"/>
                    <a:pt x="916" y="405"/>
                    <a:pt x="939" y="405"/>
                  </a:cubicBezTo>
                  <a:cubicBezTo>
                    <a:pt x="951" y="405"/>
                    <a:pt x="963" y="402"/>
                    <a:pt x="973" y="395"/>
                  </a:cubicBezTo>
                  <a:cubicBezTo>
                    <a:pt x="976" y="391"/>
                    <a:pt x="980" y="389"/>
                    <a:pt x="983" y="386"/>
                  </a:cubicBezTo>
                  <a:cubicBezTo>
                    <a:pt x="1152" y="256"/>
                    <a:pt x="1152" y="256"/>
                    <a:pt x="1152" y="256"/>
                  </a:cubicBezTo>
                  <a:cubicBezTo>
                    <a:pt x="1071" y="153"/>
                    <a:pt x="1071" y="153"/>
                    <a:pt x="1071" y="153"/>
                  </a:cubicBezTo>
                  <a:lnTo>
                    <a:pt x="954" y="245"/>
                  </a:lnTo>
                  <a:close/>
                  <a:moveTo>
                    <a:pt x="84" y="216"/>
                  </a:moveTo>
                  <a:cubicBezTo>
                    <a:pt x="75" y="216"/>
                    <a:pt x="65" y="207"/>
                    <a:pt x="65" y="195"/>
                  </a:cubicBezTo>
                  <a:cubicBezTo>
                    <a:pt x="65" y="183"/>
                    <a:pt x="75" y="174"/>
                    <a:pt x="84" y="174"/>
                  </a:cubicBezTo>
                  <a:cubicBezTo>
                    <a:pt x="96" y="174"/>
                    <a:pt x="104" y="183"/>
                    <a:pt x="104" y="195"/>
                  </a:cubicBezTo>
                  <a:cubicBezTo>
                    <a:pt x="104" y="207"/>
                    <a:pt x="96" y="216"/>
                    <a:pt x="84" y="216"/>
                  </a:cubicBezTo>
                  <a:close/>
                  <a:moveTo>
                    <a:pt x="569" y="508"/>
                  </a:moveTo>
                  <a:cubicBezTo>
                    <a:pt x="556" y="508"/>
                    <a:pt x="546" y="495"/>
                    <a:pt x="546" y="482"/>
                  </a:cubicBezTo>
                  <a:cubicBezTo>
                    <a:pt x="546" y="467"/>
                    <a:pt x="556" y="457"/>
                    <a:pt x="569" y="457"/>
                  </a:cubicBezTo>
                  <a:cubicBezTo>
                    <a:pt x="583" y="457"/>
                    <a:pt x="592" y="467"/>
                    <a:pt x="592" y="482"/>
                  </a:cubicBezTo>
                  <a:cubicBezTo>
                    <a:pt x="592" y="495"/>
                    <a:pt x="583" y="508"/>
                    <a:pt x="569" y="508"/>
                  </a:cubicBezTo>
                  <a:close/>
                  <a:moveTo>
                    <a:pt x="569" y="427"/>
                  </a:moveTo>
                  <a:cubicBezTo>
                    <a:pt x="556" y="427"/>
                    <a:pt x="546" y="415"/>
                    <a:pt x="546" y="402"/>
                  </a:cubicBezTo>
                  <a:cubicBezTo>
                    <a:pt x="546" y="389"/>
                    <a:pt x="556" y="375"/>
                    <a:pt x="569" y="375"/>
                  </a:cubicBezTo>
                  <a:cubicBezTo>
                    <a:pt x="583" y="375"/>
                    <a:pt x="592" y="389"/>
                    <a:pt x="592" y="402"/>
                  </a:cubicBezTo>
                  <a:cubicBezTo>
                    <a:pt x="592" y="415"/>
                    <a:pt x="583" y="427"/>
                    <a:pt x="569" y="427"/>
                  </a:cubicBezTo>
                  <a:close/>
                  <a:moveTo>
                    <a:pt x="569" y="343"/>
                  </a:moveTo>
                  <a:cubicBezTo>
                    <a:pt x="556" y="343"/>
                    <a:pt x="546" y="333"/>
                    <a:pt x="546" y="317"/>
                  </a:cubicBezTo>
                  <a:cubicBezTo>
                    <a:pt x="546" y="304"/>
                    <a:pt x="556" y="292"/>
                    <a:pt x="569" y="292"/>
                  </a:cubicBezTo>
                  <a:cubicBezTo>
                    <a:pt x="583" y="292"/>
                    <a:pt x="592" y="304"/>
                    <a:pt x="592" y="317"/>
                  </a:cubicBezTo>
                  <a:cubicBezTo>
                    <a:pt x="592" y="333"/>
                    <a:pt x="583" y="343"/>
                    <a:pt x="569" y="343"/>
                  </a:cubicBezTo>
                  <a:close/>
                  <a:moveTo>
                    <a:pt x="1069" y="216"/>
                  </a:moveTo>
                  <a:cubicBezTo>
                    <a:pt x="1055" y="216"/>
                    <a:pt x="1047" y="207"/>
                    <a:pt x="1047" y="195"/>
                  </a:cubicBezTo>
                  <a:cubicBezTo>
                    <a:pt x="1047" y="183"/>
                    <a:pt x="1055" y="174"/>
                    <a:pt x="1069" y="174"/>
                  </a:cubicBezTo>
                  <a:cubicBezTo>
                    <a:pt x="1080" y="174"/>
                    <a:pt x="1086" y="183"/>
                    <a:pt x="1086" y="195"/>
                  </a:cubicBezTo>
                  <a:cubicBezTo>
                    <a:pt x="1086" y="207"/>
                    <a:pt x="1080" y="216"/>
                    <a:pt x="1069" y="21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Freeform 331">
              <a:extLst>
                <a:ext uri="{FF2B5EF4-FFF2-40B4-BE49-F238E27FC236}">
                  <a16:creationId xmlns:a16="http://schemas.microsoft.com/office/drawing/2014/main" id="{9625C282-C354-471B-B447-19D9EDDE6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99" y="3419395"/>
              <a:ext cx="503199" cy="247607"/>
            </a:xfrm>
            <a:custGeom>
              <a:avLst/>
              <a:gdLst/>
              <a:ahLst/>
              <a:cxnLst>
                <a:cxn ang="0">
                  <a:pos x="182" y="4"/>
                </a:cxn>
                <a:cxn ang="0">
                  <a:pos x="172" y="0"/>
                </a:cxn>
                <a:cxn ang="0">
                  <a:pos x="27" y="0"/>
                </a:cxn>
                <a:cxn ang="0">
                  <a:pos x="0" y="29"/>
                </a:cxn>
                <a:cxn ang="0">
                  <a:pos x="27" y="59"/>
                </a:cxn>
                <a:cxn ang="0">
                  <a:pos x="127" y="97"/>
                </a:cxn>
                <a:cxn ang="0">
                  <a:pos x="197" y="11"/>
                </a:cxn>
                <a:cxn ang="0">
                  <a:pos x="182" y="4"/>
                </a:cxn>
              </a:cxnLst>
              <a:rect l="0" t="0" r="r" b="b"/>
              <a:pathLst>
                <a:path w="197" h="97">
                  <a:moveTo>
                    <a:pt x="182" y="4"/>
                  </a:moveTo>
                  <a:cubicBezTo>
                    <a:pt x="180" y="4"/>
                    <a:pt x="177" y="0"/>
                    <a:pt x="17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0" y="0"/>
                    <a:pt x="0" y="14"/>
                    <a:pt x="0" y="29"/>
                  </a:cubicBezTo>
                  <a:cubicBezTo>
                    <a:pt x="0" y="47"/>
                    <a:pt x="10" y="59"/>
                    <a:pt x="27" y="59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2" y="10"/>
                    <a:pt x="186" y="6"/>
                    <a:pt x="182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Freeform 332">
              <a:extLst>
                <a:ext uri="{FF2B5EF4-FFF2-40B4-BE49-F238E27FC236}">
                  <a16:creationId xmlns:a16="http://schemas.microsoft.com/office/drawing/2014/main" id="{3B09C24B-2D88-436E-8E76-41995B36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790" y="3454006"/>
              <a:ext cx="207670" cy="255594"/>
            </a:xfrm>
            <a:custGeom>
              <a:avLst/>
              <a:gdLst/>
              <a:ahLst/>
              <a:cxnLst>
                <a:cxn ang="0">
                  <a:pos x="82" y="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0" y="89"/>
                </a:cxn>
                <a:cxn ang="0">
                  <a:pos x="2" y="89"/>
                </a:cxn>
                <a:cxn ang="0">
                  <a:pos x="5" y="95"/>
                </a:cxn>
                <a:cxn ang="0">
                  <a:pos x="12" y="100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82" y="7"/>
                </a:cxn>
              </a:cxnLst>
              <a:rect l="0" t="0" r="r" b="b"/>
              <a:pathLst>
                <a:path w="82" h="100">
                  <a:moveTo>
                    <a:pt x="82" y="7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91"/>
                    <a:pt x="5" y="91"/>
                    <a:pt x="5" y="9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Freeform 333">
              <a:extLst>
                <a:ext uri="{FF2B5EF4-FFF2-40B4-BE49-F238E27FC236}">
                  <a16:creationId xmlns:a16="http://schemas.microsoft.com/office/drawing/2014/main" id="{97768F3F-B57A-4759-8F3C-3328EDB1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553" y="3419395"/>
              <a:ext cx="500537" cy="24760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24" y="0"/>
                </a:cxn>
                <a:cxn ang="0">
                  <a:pos x="169" y="0"/>
                </a:cxn>
                <a:cxn ang="0">
                  <a:pos x="196" y="29"/>
                </a:cxn>
                <a:cxn ang="0">
                  <a:pos x="169" y="59"/>
                </a:cxn>
                <a:cxn ang="0">
                  <a:pos x="69" y="97"/>
                </a:cxn>
                <a:cxn ang="0">
                  <a:pos x="0" y="11"/>
                </a:cxn>
                <a:cxn ang="0">
                  <a:pos x="12" y="4"/>
                </a:cxn>
              </a:cxnLst>
              <a:rect l="0" t="0" r="r" b="b"/>
              <a:pathLst>
                <a:path w="196" h="97">
                  <a:moveTo>
                    <a:pt x="12" y="4"/>
                  </a:moveTo>
                  <a:cubicBezTo>
                    <a:pt x="17" y="4"/>
                    <a:pt x="19" y="0"/>
                    <a:pt x="2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4" y="0"/>
                    <a:pt x="196" y="14"/>
                    <a:pt x="196" y="29"/>
                  </a:cubicBezTo>
                  <a:cubicBezTo>
                    <a:pt x="196" y="47"/>
                    <a:pt x="184" y="59"/>
                    <a:pt x="169" y="59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0"/>
                    <a:pt x="7" y="6"/>
                    <a:pt x="12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Freeform 334">
              <a:extLst>
                <a:ext uri="{FF2B5EF4-FFF2-40B4-BE49-F238E27FC236}">
                  <a16:creationId xmlns:a16="http://schemas.microsoft.com/office/drawing/2014/main" id="{C0BD2AD7-3116-4B8E-AAF8-5B79D0D5E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967" y="3454006"/>
              <a:ext cx="205007" cy="25559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60" y="60"/>
                </a:cxn>
                <a:cxn ang="0">
                  <a:pos x="60" y="60"/>
                </a:cxn>
                <a:cxn ang="0">
                  <a:pos x="81" y="89"/>
                </a:cxn>
                <a:cxn ang="0">
                  <a:pos x="81" y="89"/>
                </a:cxn>
                <a:cxn ang="0">
                  <a:pos x="76" y="95"/>
                </a:cxn>
                <a:cxn ang="0">
                  <a:pos x="72" y="100"/>
                </a:cxn>
                <a:cxn ang="0">
                  <a:pos x="26" y="39"/>
                </a:cxn>
                <a:cxn ang="0">
                  <a:pos x="26" y="39"/>
                </a:cxn>
                <a:cxn ang="0">
                  <a:pos x="0" y="7"/>
                </a:cxn>
              </a:cxnLst>
              <a:rect l="0" t="0" r="r" b="b"/>
              <a:pathLst>
                <a:path w="81" h="100">
                  <a:moveTo>
                    <a:pt x="0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0" y="91"/>
                    <a:pt x="80" y="91"/>
                    <a:pt x="76" y="95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434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055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529631"/>
            <a:ext cx="11357112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Креативы значимо отличается по эффективности</a:t>
            </a:r>
            <a:endParaRPr lang="id-ID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9747" y="1532789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89065" y="1709473"/>
            <a:ext cx="5315853" cy="3436599"/>
            <a:chOff x="1021279" y="4942150"/>
            <a:chExt cx="2167379" cy="19311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742829" y="4942150"/>
              <a:ext cx="724293" cy="46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2"/>
                  </a:solidFill>
                  <a:latin typeface="+mj-lt"/>
                </a:rPr>
                <a:t>~2</a:t>
              </a:r>
              <a:r>
                <a:rPr lang="ru-RU" sz="4800" dirty="0">
                  <a:solidFill>
                    <a:schemeClr val="accent2"/>
                  </a:solidFill>
                  <a:latin typeface="+mj-lt"/>
                </a:rPr>
                <a:t>6%</a:t>
              </a:r>
              <a:endParaRPr lang="id-ID" sz="48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435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Такой средний уровень волатильности по показателю коммуникационная эффективность</a:t>
              </a:r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8E54EF9-923A-471F-B4DF-1BA6CAF45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6148"/>
              </p:ext>
            </p:extLst>
          </p:nvPr>
        </p:nvGraphicFramePr>
        <p:xfrm>
          <a:off x="5691278" y="1625981"/>
          <a:ext cx="6127900" cy="47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74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529631"/>
            <a:ext cx="11357112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Отказ от селебрити может нести значимые коммуникационные потери</a:t>
            </a:r>
            <a:endParaRPr lang="id-ID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9747" y="1569001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169927" y="1956921"/>
            <a:ext cx="5231273" cy="2944157"/>
            <a:chOff x="1021279" y="4942150"/>
            <a:chExt cx="2167379" cy="16544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735616" y="4942150"/>
              <a:ext cx="738719" cy="466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accent2"/>
                  </a:solidFill>
                  <a:latin typeface="+mj-lt"/>
                </a:rPr>
                <a:t>-17%</a:t>
              </a:r>
              <a:endParaRPr lang="id-ID" sz="48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15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На столько бренд потерял в коммуникационной эффективности при отказе от Селебрити</a:t>
              </a:r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8E54EF9-923A-471F-B4DF-1BA6CAF45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60959"/>
              </p:ext>
            </p:extLst>
          </p:nvPr>
        </p:nvGraphicFramePr>
        <p:xfrm>
          <a:off x="5691278" y="1625981"/>
          <a:ext cx="6127900" cy="47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4" descr="Картинки по запросу дмитрий нагиев png">
            <a:extLst>
              <a:ext uri="{FF2B5EF4-FFF2-40B4-BE49-F238E27FC236}">
                <a16:creationId xmlns:a16="http://schemas.microsoft.com/office/drawing/2014/main" id="{90F6419F-8DCC-4992-BF1D-8115F49D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33" y="3990754"/>
            <a:ext cx="614571" cy="5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3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384849"/>
            <a:ext cx="11357112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Анализ данных позволяет оценить </a:t>
            </a:r>
            <a:r>
              <a:rPr lang="en-US" sz="4400" dirty="0">
                <a:solidFill>
                  <a:schemeClr val="accent2"/>
                </a:solidFill>
              </a:rPr>
              <a:t>ROI </a:t>
            </a:r>
            <a:r>
              <a:rPr lang="ru-RU" sz="4400" dirty="0">
                <a:solidFill>
                  <a:schemeClr val="accent2"/>
                </a:solidFill>
              </a:rPr>
              <a:t>от использования селебрити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0393" y="1315723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66229" y="1978173"/>
            <a:ext cx="5838865" cy="4021374"/>
            <a:chOff x="1021279" y="4942150"/>
            <a:chExt cx="2167379" cy="22597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395039" y="4942150"/>
              <a:ext cx="1419867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2"/>
                  </a:solidFill>
                  <a:latin typeface="+mj-lt"/>
                </a:rPr>
                <a:t>&gt; 100 </a:t>
              </a:r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млн. руб.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76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При таком бюджете эффективность коммуникации становится выгоднее, потенциального гонорара в 15 млн. руб. Данная матрица позволяет оценивать потенциальный эффект и оправданную стоимость гонорара. </a:t>
              </a:r>
            </a:p>
            <a:p>
              <a:pPr algn="ctr"/>
              <a:endParaRPr lang="ru-RU" i="1" dirty="0"/>
            </a:p>
            <a:p>
              <a:pPr algn="ctr"/>
              <a:r>
                <a:rPr lang="ru-RU" i="1" dirty="0"/>
                <a:t>…А, например, при гонораре 20 млн, эффективный </a:t>
              </a:r>
              <a:r>
                <a:rPr lang="en-US" i="1" dirty="0"/>
                <a:t>ROI </a:t>
              </a:r>
              <a:r>
                <a:rPr lang="ru-RU" i="1" dirty="0"/>
                <a:t>смещается на бюджет 150 млн. руб.</a:t>
              </a:r>
              <a:endParaRPr lang="ru-RU" sz="2400" i="1" dirty="0"/>
            </a:p>
          </p:txBody>
        </p:sp>
      </p:grp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A203FBD-4169-4377-B7B4-0BD48E47C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870631"/>
              </p:ext>
            </p:extLst>
          </p:nvPr>
        </p:nvGraphicFramePr>
        <p:xfrm>
          <a:off x="5803271" y="2012863"/>
          <a:ext cx="6322499" cy="386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4" descr="Картинки по запросу дмитрий нагиев png">
            <a:extLst>
              <a:ext uri="{FF2B5EF4-FFF2-40B4-BE49-F238E27FC236}">
                <a16:creationId xmlns:a16="http://schemas.microsoft.com/office/drawing/2014/main" id="{74A0B395-FCB2-4F02-8285-DEAB83E0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63" y="1535212"/>
            <a:ext cx="1430972" cy="13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8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293191" y="483904"/>
            <a:ext cx="6676292" cy="765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Как выбрать оптимальный хронометраж для коммуникации</a:t>
            </a:r>
            <a:endParaRPr lang="en-US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722070" y="3464529"/>
            <a:ext cx="5910606" cy="14680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ru-RU" sz="1600" dirty="0">
                <a:latin typeface="+mn-lt"/>
              </a:rPr>
              <a:t>…И можно ли урезать ролик на треть, ничего при это не потеряв, и при этом увеличить медиа вес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на 30% </a:t>
            </a:r>
            <a:endParaRPr lang="id-ID" sz="1600" dirty="0">
              <a:solidFill>
                <a:schemeClr val="accent2"/>
              </a:solidFill>
              <a:latin typeface="+mn-lt"/>
            </a:endParaRPr>
          </a:p>
          <a:p>
            <a:pPr>
              <a:lnSpc>
                <a:spcPts val="2460"/>
              </a:lnSpc>
            </a:pPr>
            <a:endParaRPr lang="en-US" sz="1600" dirty="0">
              <a:latin typeface="Roboto Thin" charset="0"/>
              <a:ea typeface="Roboto Thin" charset="0"/>
              <a:cs typeface="Roboto Thi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09361" y="324592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5">
            <a:extLst>
              <a:ext uri="{FF2B5EF4-FFF2-40B4-BE49-F238E27FC236}">
                <a16:creationId xmlns:a16="http://schemas.microsoft.com/office/drawing/2014/main" id="{D26756E8-E5C6-4853-BAEB-7C0326820250}"/>
              </a:ext>
            </a:extLst>
          </p:cNvPr>
          <p:cNvGrpSpPr/>
          <p:nvPr/>
        </p:nvGrpSpPr>
        <p:grpSpPr>
          <a:xfrm>
            <a:off x="1782890" y="1249406"/>
            <a:ext cx="2364904" cy="3875025"/>
            <a:chOff x="6678612" y="1308100"/>
            <a:chExt cx="549275" cy="779463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819DFC5E-0841-4652-9BD9-DBA30E68A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avLst/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3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CD402FD1-8D7C-43A0-AC5C-4319AB810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1554163"/>
              <a:ext cx="309563" cy="93663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2E9228F-0EF7-4A48-A544-966C871D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1903413"/>
              <a:ext cx="307975" cy="77788"/>
            </a:xfrm>
            <a:custGeom>
              <a:avLst/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B05E2064-55CC-42B4-BFB5-67EA36A9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670050"/>
              <a:ext cx="12700" cy="174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950FF656-E9C8-45E4-B05C-3D6E2CF4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701800"/>
              <a:ext cx="12700" cy="174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2CCB4FDB-AB1E-4595-8D3A-FE310DD5D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736725"/>
              <a:ext cx="12700" cy="15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9B3E1F57-DFCB-41E7-B5BC-1841DFA21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770063"/>
              <a:ext cx="12700" cy="174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FE9E061D-F356-4CD1-848D-4D5123A5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803400"/>
              <a:ext cx="12700" cy="174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C222C1AF-6BA8-43CE-9E7B-E9A094261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838325"/>
              <a:ext cx="12700" cy="142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D3E3E130-6A9A-4340-9DAC-B352F80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12" y="1870075"/>
              <a:ext cx="12700" cy="15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52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529631"/>
            <a:ext cx="11357112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Как отличается эффективность различных хронометражей?</a:t>
            </a:r>
            <a:endParaRPr lang="id-ID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9747" y="1569001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C007258E-5640-41C2-9878-FB89C6E2CA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716" y="2841356"/>
            <a:ext cx="4408557" cy="2479815"/>
          </a:xfrm>
          <a:prstGeom prst="rect">
            <a:avLst/>
          </a:prstGeom>
        </p:spPr>
      </p:pic>
      <p:pic>
        <p:nvPicPr>
          <p:cNvPr id="6" name="videoplayback">
            <a:hlinkClick r:id="" action="ppaction://media"/>
            <a:extLst>
              <a:ext uri="{FF2B5EF4-FFF2-40B4-BE49-F238E27FC236}">
                <a16:creationId xmlns:a16="http://schemas.microsoft.com/office/drawing/2014/main" id="{81DBBC82-D511-411C-82CC-A8F3C661F04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1922" y="2807554"/>
            <a:ext cx="3396557" cy="25474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4745AB-2373-4F6D-9E90-2CF507FAAE60}"/>
              </a:ext>
            </a:extLst>
          </p:cNvPr>
          <p:cNvSpPr/>
          <p:nvPr/>
        </p:nvSpPr>
        <p:spPr>
          <a:xfrm>
            <a:off x="5981723" y="363816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VS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1402F0-676D-4E7A-A510-4D340302E4FF}"/>
              </a:ext>
            </a:extLst>
          </p:cNvPr>
          <p:cNvSpPr/>
          <p:nvPr/>
        </p:nvSpPr>
        <p:spPr>
          <a:xfrm>
            <a:off x="2350089" y="2102902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15 </a:t>
            </a:r>
            <a:r>
              <a:rPr lang="ru-RU" sz="2800" dirty="0"/>
              <a:t>сек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C37F2D7-B1B4-45DA-A09B-88B3F1344B9C}"/>
              </a:ext>
            </a:extLst>
          </p:cNvPr>
          <p:cNvSpPr/>
          <p:nvPr/>
        </p:nvSpPr>
        <p:spPr>
          <a:xfrm>
            <a:off x="8731273" y="2102902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</a:t>
            </a:r>
            <a:r>
              <a:rPr lang="ru-RU" sz="2800" dirty="0"/>
              <a:t>0</a:t>
            </a:r>
            <a:r>
              <a:rPr lang="en-US" sz="2800" dirty="0"/>
              <a:t> </a:t>
            </a:r>
            <a:r>
              <a:rPr lang="ru-RU" sz="2800" dirty="0"/>
              <a:t>сек</a:t>
            </a:r>
          </a:p>
        </p:txBody>
      </p:sp>
    </p:spTree>
    <p:extLst>
      <p:ext uri="{BB962C8B-B14F-4D97-AF65-F5344CB8AC3E}">
        <p14:creationId xmlns:p14="http://schemas.microsoft.com/office/powerpoint/2010/main" val="15359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529631"/>
            <a:ext cx="11357112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Механизм оценки коммуникационной эффективности:</a:t>
            </a:r>
            <a:endParaRPr lang="id-ID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9747" y="1569001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37DAE6-7E33-4521-B56D-E96C8120AF53}"/>
              </a:ext>
            </a:extLst>
          </p:cNvPr>
          <p:cNvSpPr/>
          <p:nvPr/>
        </p:nvSpPr>
        <p:spPr>
          <a:xfrm>
            <a:off x="720426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6D2D6-9729-4E25-A278-38BD412E328F}"/>
              </a:ext>
            </a:extLst>
          </p:cNvPr>
          <p:cNvSpPr/>
          <p:nvPr/>
        </p:nvSpPr>
        <p:spPr>
          <a:xfrm>
            <a:off x="819960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BB0689-6906-4217-B0E2-7670D92359C1}"/>
              </a:ext>
            </a:extLst>
          </p:cNvPr>
          <p:cNvSpPr/>
          <p:nvPr/>
        </p:nvSpPr>
        <p:spPr>
          <a:xfrm>
            <a:off x="9203025" y="42933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45A124A0-913E-4465-9064-47963098C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703675"/>
              </p:ext>
            </p:extLst>
          </p:nvPr>
        </p:nvGraphicFramePr>
        <p:xfrm>
          <a:off x="447494" y="1460450"/>
          <a:ext cx="11387028" cy="242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05BBF24B-B756-4CF9-99F5-A199437E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0" y="3558074"/>
            <a:ext cx="1668401" cy="3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4017D02-04F0-45BB-B766-3AF0DDAFBE1D}"/>
              </a:ext>
            </a:extLst>
          </p:cNvPr>
          <p:cNvSpPr/>
          <p:nvPr/>
        </p:nvSpPr>
        <p:spPr>
          <a:xfrm>
            <a:off x="1449971" y="4242086"/>
            <a:ext cx="659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1</a:t>
            </a:r>
            <a:r>
              <a:rPr lang="en-US" sz="2400" dirty="0"/>
              <a:t>5’’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13E0574-D425-4226-A4AC-244582D4B1E2}"/>
              </a:ext>
            </a:extLst>
          </p:cNvPr>
          <p:cNvSpPr/>
          <p:nvPr/>
        </p:nvSpPr>
        <p:spPr>
          <a:xfrm>
            <a:off x="1422062" y="5180342"/>
            <a:ext cx="659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10’’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36DCE2F-F55F-4A38-B9B4-97DD57B7D6FC}"/>
              </a:ext>
            </a:extLst>
          </p:cNvPr>
          <p:cNvSpPr/>
          <p:nvPr/>
        </p:nvSpPr>
        <p:spPr>
          <a:xfrm>
            <a:off x="2166130" y="4267003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500kk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AAD743C-8F49-4BD5-A5FA-32489AD904E8}"/>
              </a:ext>
            </a:extLst>
          </p:cNvPr>
          <p:cNvSpPr/>
          <p:nvPr/>
        </p:nvSpPr>
        <p:spPr>
          <a:xfrm>
            <a:off x="2157077" y="515957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500kk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8332C1F-6B60-48F3-9017-90AA98821813}"/>
              </a:ext>
            </a:extLst>
          </p:cNvPr>
          <p:cNvSpPr/>
          <p:nvPr/>
        </p:nvSpPr>
        <p:spPr>
          <a:xfrm>
            <a:off x="6639257" y="4165517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/>
              <a:t>20</a:t>
            </a:r>
            <a:r>
              <a:rPr lang="en-US" dirty="0"/>
              <a:t>0 </a:t>
            </a:r>
            <a:endParaRPr lang="ru-RU" dirty="0"/>
          </a:p>
          <a:p>
            <a:pPr lvl="0" algn="ctr"/>
            <a:r>
              <a:rPr lang="en-US" dirty="0"/>
              <a:t>respondents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6A3722B-ECE4-42B1-841A-97D8739C534F}"/>
              </a:ext>
            </a:extLst>
          </p:cNvPr>
          <p:cNvSpPr/>
          <p:nvPr/>
        </p:nvSpPr>
        <p:spPr>
          <a:xfrm>
            <a:off x="6604204" y="5044806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/>
              <a:t>20</a:t>
            </a:r>
            <a:r>
              <a:rPr lang="en-US" dirty="0"/>
              <a:t>0 </a:t>
            </a:r>
            <a:endParaRPr lang="ru-RU" dirty="0"/>
          </a:p>
          <a:p>
            <a:pPr lvl="0" algn="ctr"/>
            <a:r>
              <a:rPr lang="en-US" dirty="0"/>
              <a:t>respondents 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015D4B86-9B4B-4B68-8FEB-533B7B067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427760"/>
              </p:ext>
            </p:extLst>
          </p:nvPr>
        </p:nvGraphicFramePr>
        <p:xfrm>
          <a:off x="8977086" y="3937674"/>
          <a:ext cx="3323771" cy="203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3B43CA6-6CC1-4CB5-B4AA-E2D18C2FD292}"/>
              </a:ext>
            </a:extLst>
          </p:cNvPr>
          <p:cNvSpPr/>
          <p:nvPr/>
        </p:nvSpPr>
        <p:spPr>
          <a:xfrm>
            <a:off x="3480684" y="4368817"/>
            <a:ext cx="2481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/>
              <a:t>«Для лечения каких заболеваний помогает </a:t>
            </a:r>
            <a:r>
              <a:rPr lang="ru-RU" i="1" dirty="0" err="1"/>
              <a:t>Мирамистин</a:t>
            </a:r>
            <a:r>
              <a:rPr lang="ru-RU" i="1" dirty="0"/>
              <a:t>?»</a:t>
            </a:r>
            <a:endParaRPr lang="en-US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71E53C-EB01-47EF-AC87-DCC292704DAC}"/>
              </a:ext>
            </a:extLst>
          </p:cNvPr>
          <p:cNvSpPr/>
          <p:nvPr/>
        </p:nvSpPr>
        <p:spPr>
          <a:xfrm>
            <a:off x="10200754" y="435415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2"/>
                </a:solidFill>
              </a:rPr>
              <a:t>?</a:t>
            </a:r>
            <a:endParaRPr lang="ru-RU" sz="8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5F8913-0152-42AC-974E-ED27F95E4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03" y="4176957"/>
            <a:ext cx="1200463" cy="675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B567BA-E442-41BD-9A40-7F4AA3705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494" y="5099364"/>
            <a:ext cx="890583" cy="6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94" y="444089"/>
            <a:ext cx="11639438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Основные объемы по прежнему приходятся на офф-</a:t>
            </a:r>
            <a:r>
              <a:rPr lang="ru-RU" sz="4400" dirty="0" err="1">
                <a:solidFill>
                  <a:schemeClr val="accent2"/>
                </a:solidFill>
              </a:rPr>
              <a:t>лайн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9747" y="1532789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A6448C1-22C5-4E5D-8476-ED7E28F64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53951"/>
              </p:ext>
            </p:extLst>
          </p:nvPr>
        </p:nvGraphicFramePr>
        <p:xfrm>
          <a:off x="6170887" y="1824970"/>
          <a:ext cx="6206653" cy="44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67">
            <a:extLst>
              <a:ext uri="{FF2B5EF4-FFF2-40B4-BE49-F238E27FC236}">
                <a16:creationId xmlns:a16="http://schemas.microsoft.com/office/drawing/2014/main" id="{CC93AEC5-C4C8-4CD5-9CCE-BF6011A30A89}"/>
              </a:ext>
            </a:extLst>
          </p:cNvPr>
          <p:cNvGrpSpPr/>
          <p:nvPr/>
        </p:nvGrpSpPr>
        <p:grpSpPr>
          <a:xfrm>
            <a:off x="161191" y="2275730"/>
            <a:ext cx="6734088" cy="3190377"/>
            <a:chOff x="641289" y="4942150"/>
            <a:chExt cx="2927377" cy="1792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59C53D-A079-4184-8EE5-9D1644A9E198}"/>
                </a:ext>
              </a:extLst>
            </p:cNvPr>
            <p:cNvSpPr txBox="1"/>
            <p:nvPr/>
          </p:nvSpPr>
          <p:spPr>
            <a:xfrm>
              <a:off x="641289" y="4942150"/>
              <a:ext cx="2927377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70% бюджетов</a:t>
              </a:r>
              <a:r>
                <a:rPr lang="en-US" sz="4000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в офф-</a:t>
              </a:r>
              <a:r>
                <a:rPr lang="ru-RU" sz="4000" dirty="0" err="1">
                  <a:solidFill>
                    <a:schemeClr val="accent2"/>
                  </a:solidFill>
                  <a:latin typeface="+mj-lt"/>
                </a:rPr>
                <a:t>лайн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4" name="Rectangle 69">
              <a:extLst>
                <a:ext uri="{FF2B5EF4-FFF2-40B4-BE49-F238E27FC236}">
                  <a16:creationId xmlns:a16="http://schemas.microsoft.com/office/drawing/2014/main" id="{0BC006EC-AE3B-442B-9CD3-94450DE1DD89}"/>
                </a:ext>
              </a:extLst>
            </p:cNvPr>
            <p:cNvSpPr/>
            <p:nvPr/>
          </p:nvSpPr>
          <p:spPr>
            <a:xfrm>
              <a:off x="1021279" y="5437804"/>
              <a:ext cx="2167379" cy="1297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Поэтому не работая над оптимизацией </a:t>
              </a:r>
              <a:r>
                <a:rPr lang="en-US" sz="2400" dirty="0"/>
                <a:t>Digital</a:t>
              </a:r>
              <a:r>
                <a:rPr lang="ru-RU" sz="2400" dirty="0"/>
                <a:t>, мы упускаем из виду возможности повышения эффективности куда большего объема медиа инвестиций</a:t>
              </a:r>
              <a:endPara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678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7" y="439993"/>
            <a:ext cx="11357112" cy="562527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Сравнение коммуникационной эффективности</a:t>
            </a:r>
            <a:endParaRPr lang="id-ID" sz="40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38966" y="142414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115213" y="1624088"/>
            <a:ext cx="5437720" cy="3825610"/>
            <a:chOff x="1038650" y="4942150"/>
            <a:chExt cx="2167379" cy="29632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999749" y="4942150"/>
              <a:ext cx="210453" cy="64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2"/>
                  </a:solidFill>
                  <a:latin typeface="+mj-lt"/>
                </a:rPr>
                <a:t>=</a:t>
              </a:r>
              <a:endParaRPr lang="id-ID" sz="48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38650" y="5545256"/>
              <a:ext cx="2167379" cy="2360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Коммуникационные потери в коротком ролике – минимальны. Это позволяет перейти на короткие версии, без потери в качестве</a:t>
              </a:r>
            </a:p>
          </p:txBody>
        </p:sp>
      </p:grp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8E54EF9-923A-471F-B4DF-1BA6CAF45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047544"/>
              </p:ext>
            </p:extLst>
          </p:nvPr>
        </p:nvGraphicFramePr>
        <p:xfrm>
          <a:off x="5646656" y="1860356"/>
          <a:ext cx="6127900" cy="472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37DAE6-7E33-4521-B56D-E96C8120AF53}"/>
              </a:ext>
            </a:extLst>
          </p:cNvPr>
          <p:cNvSpPr/>
          <p:nvPr/>
        </p:nvSpPr>
        <p:spPr>
          <a:xfrm>
            <a:off x="720426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6D2D6-9729-4E25-A278-38BD412E328F}"/>
              </a:ext>
            </a:extLst>
          </p:cNvPr>
          <p:cNvSpPr/>
          <p:nvPr/>
        </p:nvSpPr>
        <p:spPr>
          <a:xfrm>
            <a:off x="819960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BB0689-6906-4217-B0E2-7670D92359C1}"/>
              </a:ext>
            </a:extLst>
          </p:cNvPr>
          <p:cNvSpPr/>
          <p:nvPr/>
        </p:nvSpPr>
        <p:spPr>
          <a:xfrm>
            <a:off x="9203025" y="42933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</p:spTree>
    <p:extLst>
      <p:ext uri="{BB962C8B-B14F-4D97-AF65-F5344CB8AC3E}">
        <p14:creationId xmlns:p14="http://schemas.microsoft.com/office/powerpoint/2010/main" val="193641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7" y="439993"/>
            <a:ext cx="11357112" cy="562527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</a:rPr>
              <a:t>Переход на короткие версии позволяет сохранить эффективность и увеличить </a:t>
            </a:r>
            <a:r>
              <a:rPr lang="en-US" sz="4000" dirty="0">
                <a:solidFill>
                  <a:schemeClr val="accent2"/>
                </a:solidFill>
              </a:rPr>
              <a:t>SOV</a:t>
            </a:r>
            <a:endParaRPr lang="id-ID" sz="40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38966" y="142414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127714" y="2008638"/>
            <a:ext cx="5386588" cy="3333167"/>
            <a:chOff x="1038650" y="4942150"/>
            <a:chExt cx="2167379" cy="258180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491898" y="4942150"/>
              <a:ext cx="1226157" cy="643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800" dirty="0">
                  <a:solidFill>
                    <a:schemeClr val="accent2"/>
                  </a:solidFill>
                  <a:latin typeface="+mj-lt"/>
                </a:rPr>
                <a:t>+30% </a:t>
              </a:r>
              <a:r>
                <a:rPr lang="en-US" sz="4800" dirty="0">
                  <a:solidFill>
                    <a:schemeClr val="accent2"/>
                  </a:solidFill>
                  <a:latin typeface="+mj-lt"/>
                </a:rPr>
                <a:t>TRP</a:t>
              </a:r>
              <a:endParaRPr lang="id-ID" sz="48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38650" y="5545256"/>
              <a:ext cx="2167379" cy="1978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/>
                <a:t>При переходе с 15 сек на 10 сек, медиа вес будет увеличен более, чем на 30%. Это позволяет значимо увеличить </a:t>
              </a:r>
              <a:r>
                <a:rPr lang="en-US" sz="3200" dirty="0"/>
                <a:t>SOV</a:t>
              </a:r>
              <a:endParaRPr lang="ru-RU" sz="3200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37DAE6-7E33-4521-B56D-E96C8120AF53}"/>
              </a:ext>
            </a:extLst>
          </p:cNvPr>
          <p:cNvSpPr/>
          <p:nvPr/>
        </p:nvSpPr>
        <p:spPr>
          <a:xfrm>
            <a:off x="720426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6D2D6-9729-4E25-A278-38BD412E328F}"/>
              </a:ext>
            </a:extLst>
          </p:cNvPr>
          <p:cNvSpPr/>
          <p:nvPr/>
        </p:nvSpPr>
        <p:spPr>
          <a:xfrm>
            <a:off x="8199600" y="374227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15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BBB0689-6906-4217-B0E2-7670D92359C1}"/>
              </a:ext>
            </a:extLst>
          </p:cNvPr>
          <p:cNvSpPr/>
          <p:nvPr/>
        </p:nvSpPr>
        <p:spPr>
          <a:xfrm>
            <a:off x="9203025" y="429330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сек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56C95B5-4E31-41B3-9E6E-063012118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824279"/>
              </p:ext>
            </p:extLst>
          </p:nvPr>
        </p:nvGraphicFramePr>
        <p:xfrm>
          <a:off x="5823109" y="1885179"/>
          <a:ext cx="6278132" cy="410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E4133187-B1C8-47F2-89A8-8B1BBD02A66B}"/>
              </a:ext>
            </a:extLst>
          </p:cNvPr>
          <p:cNvSpPr/>
          <p:nvPr/>
        </p:nvSpPr>
        <p:spPr>
          <a:xfrm rot="5400000">
            <a:off x="10301535" y="1440768"/>
            <a:ext cx="204287" cy="20435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96C7C6-D739-4FB8-8725-A7B22151731A}"/>
              </a:ext>
            </a:extLst>
          </p:cNvPr>
          <p:cNvSpPr/>
          <p:nvPr/>
        </p:nvSpPr>
        <p:spPr>
          <a:xfrm>
            <a:off x="9761430" y="1885179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+30% </a:t>
            </a:r>
            <a:r>
              <a:rPr lang="en-US" dirty="0">
                <a:solidFill>
                  <a:schemeClr val="accent2"/>
                </a:solidFill>
              </a:rPr>
              <a:t>TRP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1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102">
            <a:extLst>
              <a:ext uri="{FF2B5EF4-FFF2-40B4-BE49-F238E27FC236}">
                <a16:creationId xmlns:a16="http://schemas.microsoft.com/office/drawing/2014/main" id="{4EC1FD35-A5C2-44D9-80AA-14944F46A070}"/>
              </a:ext>
            </a:extLst>
          </p:cNvPr>
          <p:cNvCxnSpPr>
            <a:cxnSpLocks/>
            <a:stCxn id="48" idx="47"/>
            <a:endCxn id="43" idx="1"/>
          </p:cNvCxnSpPr>
          <p:nvPr/>
        </p:nvCxnSpPr>
        <p:spPr>
          <a:xfrm flipV="1">
            <a:off x="2873721" y="4446013"/>
            <a:ext cx="4528232" cy="908654"/>
          </a:xfrm>
          <a:prstGeom prst="line">
            <a:avLst/>
          </a:prstGeom>
          <a:ln>
            <a:solidFill>
              <a:srgbClr val="BD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02">
            <a:extLst>
              <a:ext uri="{FF2B5EF4-FFF2-40B4-BE49-F238E27FC236}">
                <a16:creationId xmlns:a16="http://schemas.microsoft.com/office/drawing/2014/main" id="{BDB2BDDB-B836-4B1A-A083-55E9F42B472B}"/>
              </a:ext>
            </a:extLst>
          </p:cNvPr>
          <p:cNvCxnSpPr>
            <a:cxnSpLocks/>
            <a:stCxn id="48" idx="54"/>
            <a:endCxn id="39" idx="1"/>
          </p:cNvCxnSpPr>
          <p:nvPr/>
        </p:nvCxnSpPr>
        <p:spPr>
          <a:xfrm flipV="1">
            <a:off x="2688128" y="1503861"/>
            <a:ext cx="3240464" cy="3445246"/>
          </a:xfrm>
          <a:prstGeom prst="line">
            <a:avLst/>
          </a:prstGeom>
          <a:ln>
            <a:solidFill>
              <a:srgbClr val="BD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17" y="176763"/>
            <a:ext cx="11357112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Ключевые тезисы</a:t>
            </a:r>
            <a:endParaRPr lang="id-ID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8592" y="842141"/>
            <a:ext cx="5488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«Надо было провести исследования…»</a:t>
            </a:r>
          </a:p>
          <a:p>
            <a:r>
              <a:rPr lang="ru-RU" sz="2000" dirty="0">
                <a:latin typeface="+mj-lt"/>
              </a:rPr>
              <a:t>Исследования должны проводиться с </a:t>
            </a:r>
            <a:r>
              <a:rPr lang="ru-RU" sz="2000" u="sng" dirty="0">
                <a:latin typeface="+mj-lt"/>
              </a:rPr>
              <a:t>самого начала</a:t>
            </a:r>
            <a:r>
              <a:rPr lang="ru-RU" sz="2000" dirty="0">
                <a:latin typeface="+mj-lt"/>
              </a:rPr>
              <a:t> – только так можно оцифровать ошибки и успехи. </a:t>
            </a:r>
            <a:r>
              <a:rPr lang="en-US" sz="2000" dirty="0">
                <a:latin typeface="+mj-lt"/>
              </a:rPr>
              <a:t>Big Data!</a:t>
            </a:r>
            <a:endParaRPr lang="id-ID" sz="2000" dirty="0">
              <a:latin typeface="+mj-lt"/>
            </a:endParaRPr>
          </a:p>
        </p:txBody>
      </p:sp>
      <p:pic>
        <p:nvPicPr>
          <p:cNvPr id="42" name="Picture 2" descr="Картинки по запросу media instin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6" y="6461709"/>
            <a:ext cx="2578608" cy="1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244C386-96D1-486C-8679-7FC5198C9097}"/>
              </a:ext>
            </a:extLst>
          </p:cNvPr>
          <p:cNvSpPr txBox="1"/>
          <p:nvPr/>
        </p:nvSpPr>
        <p:spPr>
          <a:xfrm>
            <a:off x="6462477" y="2234517"/>
            <a:ext cx="533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«Давайте сэкономим на креативе?...»</a:t>
            </a:r>
          </a:p>
          <a:p>
            <a:r>
              <a:rPr lang="ru-RU" sz="2000" dirty="0">
                <a:latin typeface="+mj-lt"/>
              </a:rPr>
              <a:t>Необдуманные манипуляции с креативом, способны снижать эффективность рекламы на 20-30%</a:t>
            </a:r>
            <a:endParaRPr lang="id-ID" sz="2000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F2761-71A0-4B80-BA6D-B25F5A04AD4B}"/>
              </a:ext>
            </a:extLst>
          </p:cNvPr>
          <p:cNvSpPr txBox="1"/>
          <p:nvPr/>
        </p:nvSpPr>
        <p:spPr>
          <a:xfrm>
            <a:off x="7401953" y="3630405"/>
            <a:ext cx="4783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«Зачем нам селебрити – может, и без него нормально…»</a:t>
            </a:r>
          </a:p>
          <a:p>
            <a:r>
              <a:rPr lang="ru-RU" sz="2000" dirty="0">
                <a:latin typeface="+mj-lt"/>
              </a:rPr>
              <a:t>Использование Селебрити – сильный инструмент повышения эффективности, при должном анализе</a:t>
            </a:r>
            <a:endParaRPr lang="id-ID" sz="200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599628-4E3F-4781-8505-B651550BCB12}"/>
              </a:ext>
            </a:extLst>
          </p:cNvPr>
          <p:cNvSpPr txBox="1"/>
          <p:nvPr/>
        </p:nvSpPr>
        <p:spPr>
          <a:xfrm>
            <a:off x="5938019" y="5388334"/>
            <a:ext cx="533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</a:rPr>
              <a:t>«Чем длиннее ролик – тем лучше!»</a:t>
            </a:r>
          </a:p>
          <a:p>
            <a:r>
              <a:rPr lang="ru-RU" sz="2000" dirty="0">
                <a:latin typeface="+mj-lt"/>
              </a:rPr>
              <a:t>Оптимизация хронометража, способна повысить медиа вес и общую эффективность </a:t>
            </a:r>
            <a:r>
              <a:rPr lang="ru-RU" sz="1400" dirty="0">
                <a:latin typeface="+mj-lt"/>
              </a:rPr>
              <a:t>(при должных результата пре-теста)</a:t>
            </a:r>
            <a:endParaRPr lang="id-ID" sz="2000" dirty="0">
              <a:latin typeface="+mj-lt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3B04BDF-131E-4149-AC94-36B2B9927A90}"/>
              </a:ext>
            </a:extLst>
          </p:cNvPr>
          <p:cNvGrpSpPr/>
          <p:nvPr/>
        </p:nvGrpSpPr>
        <p:grpSpPr>
          <a:xfrm>
            <a:off x="597660" y="901986"/>
            <a:ext cx="4137059" cy="5054027"/>
            <a:chOff x="2172050" y="1635280"/>
            <a:chExt cx="3069609" cy="398131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DF362B-F55B-477E-B241-71EFCCEB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958" y="1984810"/>
              <a:ext cx="2449341" cy="2669670"/>
            </a:xfrm>
            <a:custGeom>
              <a:avLst/>
              <a:gdLst>
                <a:gd name="T0" fmla="*/ 2528 w 2668"/>
                <a:gd name="T1" fmla="*/ 1502 h 2908"/>
                <a:gd name="T2" fmla="*/ 2166 w 2668"/>
                <a:gd name="T3" fmla="*/ 1440 h 2908"/>
                <a:gd name="T4" fmla="*/ 1830 w 2668"/>
                <a:gd name="T5" fmla="*/ 1510 h 2908"/>
                <a:gd name="T6" fmla="*/ 1776 w 2668"/>
                <a:gd name="T7" fmla="*/ 1480 h 2908"/>
                <a:gd name="T8" fmla="*/ 1432 w 2668"/>
                <a:gd name="T9" fmla="*/ 1506 h 2908"/>
                <a:gd name="T10" fmla="*/ 1480 w 2668"/>
                <a:gd name="T11" fmla="*/ 1310 h 2908"/>
                <a:gd name="T12" fmla="*/ 2126 w 2668"/>
                <a:gd name="T13" fmla="*/ 1200 h 2908"/>
                <a:gd name="T14" fmla="*/ 2022 w 2668"/>
                <a:gd name="T15" fmla="*/ 1056 h 2908"/>
                <a:gd name="T16" fmla="*/ 2420 w 2668"/>
                <a:gd name="T17" fmla="*/ 988 h 2908"/>
                <a:gd name="T18" fmla="*/ 2292 w 2668"/>
                <a:gd name="T19" fmla="*/ 1012 h 2908"/>
                <a:gd name="T20" fmla="*/ 2312 w 2668"/>
                <a:gd name="T21" fmla="*/ 906 h 2908"/>
                <a:gd name="T22" fmla="*/ 1842 w 2668"/>
                <a:gd name="T23" fmla="*/ 1062 h 2908"/>
                <a:gd name="T24" fmla="*/ 1692 w 2668"/>
                <a:gd name="T25" fmla="*/ 966 h 2908"/>
                <a:gd name="T26" fmla="*/ 2076 w 2668"/>
                <a:gd name="T27" fmla="*/ 610 h 2908"/>
                <a:gd name="T28" fmla="*/ 2136 w 2668"/>
                <a:gd name="T29" fmla="*/ 526 h 2908"/>
                <a:gd name="T30" fmla="*/ 2136 w 2668"/>
                <a:gd name="T31" fmla="*/ 462 h 2908"/>
                <a:gd name="T32" fmla="*/ 1714 w 2668"/>
                <a:gd name="T33" fmla="*/ 680 h 2908"/>
                <a:gd name="T34" fmla="*/ 1728 w 2668"/>
                <a:gd name="T35" fmla="*/ 398 h 2908"/>
                <a:gd name="T36" fmla="*/ 1590 w 2668"/>
                <a:gd name="T37" fmla="*/ 508 h 2908"/>
                <a:gd name="T38" fmla="*/ 1580 w 2668"/>
                <a:gd name="T39" fmla="*/ 232 h 2908"/>
                <a:gd name="T40" fmla="*/ 1492 w 2668"/>
                <a:gd name="T41" fmla="*/ 212 h 2908"/>
                <a:gd name="T42" fmla="*/ 1472 w 2668"/>
                <a:gd name="T43" fmla="*/ 352 h 2908"/>
                <a:gd name="T44" fmla="*/ 1626 w 2668"/>
                <a:gd name="T45" fmla="*/ 674 h 2908"/>
                <a:gd name="T46" fmla="*/ 1448 w 2668"/>
                <a:gd name="T47" fmla="*/ 950 h 2908"/>
                <a:gd name="T48" fmla="*/ 1318 w 2668"/>
                <a:gd name="T49" fmla="*/ 1266 h 2908"/>
                <a:gd name="T50" fmla="*/ 1316 w 2668"/>
                <a:gd name="T51" fmla="*/ 912 h 2908"/>
                <a:gd name="T52" fmla="*/ 1322 w 2668"/>
                <a:gd name="T53" fmla="*/ 814 h 2908"/>
                <a:gd name="T54" fmla="*/ 1374 w 2668"/>
                <a:gd name="T55" fmla="*/ 570 h 2908"/>
                <a:gd name="T56" fmla="*/ 1308 w 2668"/>
                <a:gd name="T57" fmla="*/ 568 h 2908"/>
                <a:gd name="T58" fmla="*/ 1216 w 2668"/>
                <a:gd name="T59" fmla="*/ 118 h 2908"/>
                <a:gd name="T60" fmla="*/ 1208 w 2668"/>
                <a:gd name="T61" fmla="*/ 330 h 2908"/>
                <a:gd name="T62" fmla="*/ 1160 w 2668"/>
                <a:gd name="T63" fmla="*/ 386 h 2908"/>
                <a:gd name="T64" fmla="*/ 1192 w 2668"/>
                <a:gd name="T65" fmla="*/ 754 h 2908"/>
                <a:gd name="T66" fmla="*/ 1106 w 2668"/>
                <a:gd name="T67" fmla="*/ 984 h 2908"/>
                <a:gd name="T68" fmla="*/ 908 w 2668"/>
                <a:gd name="T69" fmla="*/ 616 h 2908"/>
                <a:gd name="T70" fmla="*/ 890 w 2668"/>
                <a:gd name="T71" fmla="*/ 524 h 2908"/>
                <a:gd name="T72" fmla="*/ 724 w 2668"/>
                <a:gd name="T73" fmla="*/ 224 h 2908"/>
                <a:gd name="T74" fmla="*/ 842 w 2668"/>
                <a:gd name="T75" fmla="*/ 774 h 2908"/>
                <a:gd name="T76" fmla="*/ 890 w 2668"/>
                <a:gd name="T77" fmla="*/ 932 h 2908"/>
                <a:gd name="T78" fmla="*/ 754 w 2668"/>
                <a:gd name="T79" fmla="*/ 1070 h 2908"/>
                <a:gd name="T80" fmla="*/ 700 w 2668"/>
                <a:gd name="T81" fmla="*/ 1068 h 2908"/>
                <a:gd name="T82" fmla="*/ 420 w 2668"/>
                <a:gd name="T83" fmla="*/ 758 h 2908"/>
                <a:gd name="T84" fmla="*/ 308 w 2668"/>
                <a:gd name="T85" fmla="*/ 800 h 2908"/>
                <a:gd name="T86" fmla="*/ 370 w 2668"/>
                <a:gd name="T87" fmla="*/ 940 h 2908"/>
                <a:gd name="T88" fmla="*/ 896 w 2668"/>
                <a:gd name="T89" fmla="*/ 1228 h 2908"/>
                <a:gd name="T90" fmla="*/ 1088 w 2668"/>
                <a:gd name="T91" fmla="*/ 1466 h 2908"/>
                <a:gd name="T92" fmla="*/ 782 w 2668"/>
                <a:gd name="T93" fmla="*/ 1440 h 2908"/>
                <a:gd name="T94" fmla="*/ 504 w 2668"/>
                <a:gd name="T95" fmla="*/ 1324 h 2908"/>
                <a:gd name="T96" fmla="*/ 420 w 2668"/>
                <a:gd name="T97" fmla="*/ 1450 h 2908"/>
                <a:gd name="T98" fmla="*/ 188 w 2668"/>
                <a:gd name="T99" fmla="*/ 1162 h 2908"/>
                <a:gd name="T100" fmla="*/ 48 w 2668"/>
                <a:gd name="T101" fmla="*/ 1332 h 2908"/>
                <a:gd name="T102" fmla="*/ 226 w 2668"/>
                <a:gd name="T103" fmla="*/ 1466 h 2908"/>
                <a:gd name="T104" fmla="*/ 716 w 2668"/>
                <a:gd name="T105" fmla="*/ 1592 h 2908"/>
                <a:gd name="T106" fmla="*/ 946 w 2668"/>
                <a:gd name="T107" fmla="*/ 1610 h 2908"/>
                <a:gd name="T108" fmla="*/ 1106 w 2668"/>
                <a:gd name="T109" fmla="*/ 2162 h 2908"/>
                <a:gd name="T110" fmla="*/ 966 w 2668"/>
                <a:gd name="T111" fmla="*/ 2860 h 2908"/>
                <a:gd name="T112" fmla="*/ 1460 w 2668"/>
                <a:gd name="T113" fmla="*/ 2844 h 2908"/>
                <a:gd name="T114" fmla="*/ 1372 w 2668"/>
                <a:gd name="T115" fmla="*/ 1782 h 2908"/>
                <a:gd name="T116" fmla="*/ 1630 w 2668"/>
                <a:gd name="T117" fmla="*/ 1588 h 2908"/>
                <a:gd name="T118" fmla="*/ 2026 w 2668"/>
                <a:gd name="T119" fmla="*/ 1554 h 2908"/>
                <a:gd name="T120" fmla="*/ 2442 w 2668"/>
                <a:gd name="T121" fmla="*/ 1618 h 2908"/>
                <a:gd name="T122" fmla="*/ 2524 w 2668"/>
                <a:gd name="T123" fmla="*/ 158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8" h="2908">
                  <a:moveTo>
                    <a:pt x="2496" y="1568"/>
                  </a:moveTo>
                  <a:lnTo>
                    <a:pt x="2496" y="1568"/>
                  </a:lnTo>
                  <a:lnTo>
                    <a:pt x="2514" y="1556"/>
                  </a:lnTo>
                  <a:lnTo>
                    <a:pt x="2532" y="1540"/>
                  </a:lnTo>
                  <a:lnTo>
                    <a:pt x="2552" y="1518"/>
                  </a:lnTo>
                  <a:lnTo>
                    <a:pt x="2576" y="1488"/>
                  </a:lnTo>
                  <a:lnTo>
                    <a:pt x="2588" y="1470"/>
                  </a:lnTo>
                  <a:lnTo>
                    <a:pt x="2600" y="1452"/>
                  </a:lnTo>
                  <a:lnTo>
                    <a:pt x="2612" y="1430"/>
                  </a:lnTo>
                  <a:lnTo>
                    <a:pt x="2622" y="1406"/>
                  </a:lnTo>
                  <a:lnTo>
                    <a:pt x="2632" y="1382"/>
                  </a:lnTo>
                  <a:lnTo>
                    <a:pt x="2640" y="1354"/>
                  </a:lnTo>
                  <a:lnTo>
                    <a:pt x="2640" y="1354"/>
                  </a:lnTo>
                  <a:lnTo>
                    <a:pt x="2618" y="1390"/>
                  </a:lnTo>
                  <a:lnTo>
                    <a:pt x="2594" y="1426"/>
                  </a:lnTo>
                  <a:lnTo>
                    <a:pt x="2564" y="1466"/>
                  </a:lnTo>
                  <a:lnTo>
                    <a:pt x="2546" y="1484"/>
                  </a:lnTo>
                  <a:lnTo>
                    <a:pt x="2528" y="1502"/>
                  </a:lnTo>
                  <a:lnTo>
                    <a:pt x="2510" y="1518"/>
                  </a:lnTo>
                  <a:lnTo>
                    <a:pt x="2490" y="1532"/>
                  </a:lnTo>
                  <a:lnTo>
                    <a:pt x="2472" y="1542"/>
                  </a:lnTo>
                  <a:lnTo>
                    <a:pt x="2452" y="1548"/>
                  </a:lnTo>
                  <a:lnTo>
                    <a:pt x="2442" y="1550"/>
                  </a:lnTo>
                  <a:lnTo>
                    <a:pt x="2434" y="1548"/>
                  </a:lnTo>
                  <a:lnTo>
                    <a:pt x="2424" y="1548"/>
                  </a:lnTo>
                  <a:lnTo>
                    <a:pt x="2414" y="1544"/>
                  </a:lnTo>
                  <a:lnTo>
                    <a:pt x="2414" y="1544"/>
                  </a:lnTo>
                  <a:lnTo>
                    <a:pt x="2380" y="1528"/>
                  </a:lnTo>
                  <a:lnTo>
                    <a:pt x="2350" y="1510"/>
                  </a:lnTo>
                  <a:lnTo>
                    <a:pt x="2320" y="1492"/>
                  </a:lnTo>
                  <a:lnTo>
                    <a:pt x="2290" y="1476"/>
                  </a:lnTo>
                  <a:lnTo>
                    <a:pt x="2260" y="1462"/>
                  </a:lnTo>
                  <a:lnTo>
                    <a:pt x="2226" y="1450"/>
                  </a:lnTo>
                  <a:lnTo>
                    <a:pt x="2206" y="1446"/>
                  </a:lnTo>
                  <a:lnTo>
                    <a:pt x="2186" y="1442"/>
                  </a:lnTo>
                  <a:lnTo>
                    <a:pt x="2166" y="1440"/>
                  </a:lnTo>
                  <a:lnTo>
                    <a:pt x="2142" y="1438"/>
                  </a:lnTo>
                  <a:lnTo>
                    <a:pt x="2142" y="1438"/>
                  </a:lnTo>
                  <a:lnTo>
                    <a:pt x="2114" y="1438"/>
                  </a:lnTo>
                  <a:lnTo>
                    <a:pt x="2088" y="1442"/>
                  </a:lnTo>
                  <a:lnTo>
                    <a:pt x="2062" y="1446"/>
                  </a:lnTo>
                  <a:lnTo>
                    <a:pt x="2038" y="1454"/>
                  </a:lnTo>
                  <a:lnTo>
                    <a:pt x="2018" y="1462"/>
                  </a:lnTo>
                  <a:lnTo>
                    <a:pt x="1996" y="1470"/>
                  </a:lnTo>
                  <a:lnTo>
                    <a:pt x="1960" y="1488"/>
                  </a:lnTo>
                  <a:lnTo>
                    <a:pt x="1928" y="1506"/>
                  </a:lnTo>
                  <a:lnTo>
                    <a:pt x="1898" y="1520"/>
                  </a:lnTo>
                  <a:lnTo>
                    <a:pt x="1884" y="1524"/>
                  </a:lnTo>
                  <a:lnTo>
                    <a:pt x="1872" y="1526"/>
                  </a:lnTo>
                  <a:lnTo>
                    <a:pt x="1858" y="1526"/>
                  </a:lnTo>
                  <a:lnTo>
                    <a:pt x="1846" y="1522"/>
                  </a:lnTo>
                  <a:lnTo>
                    <a:pt x="1846" y="1522"/>
                  </a:lnTo>
                  <a:lnTo>
                    <a:pt x="1836" y="1516"/>
                  </a:lnTo>
                  <a:lnTo>
                    <a:pt x="1830" y="1510"/>
                  </a:lnTo>
                  <a:lnTo>
                    <a:pt x="1826" y="1502"/>
                  </a:lnTo>
                  <a:lnTo>
                    <a:pt x="1828" y="1494"/>
                  </a:lnTo>
                  <a:lnTo>
                    <a:pt x="1830" y="1484"/>
                  </a:lnTo>
                  <a:lnTo>
                    <a:pt x="1836" y="1474"/>
                  </a:lnTo>
                  <a:lnTo>
                    <a:pt x="1850" y="1452"/>
                  </a:lnTo>
                  <a:lnTo>
                    <a:pt x="1866" y="1430"/>
                  </a:lnTo>
                  <a:lnTo>
                    <a:pt x="1880" y="1408"/>
                  </a:lnTo>
                  <a:lnTo>
                    <a:pt x="1884" y="1398"/>
                  </a:lnTo>
                  <a:lnTo>
                    <a:pt x="1886" y="1388"/>
                  </a:lnTo>
                  <a:lnTo>
                    <a:pt x="1886" y="1380"/>
                  </a:lnTo>
                  <a:lnTo>
                    <a:pt x="1884" y="1372"/>
                  </a:lnTo>
                  <a:lnTo>
                    <a:pt x="1884" y="1372"/>
                  </a:lnTo>
                  <a:lnTo>
                    <a:pt x="1870" y="1392"/>
                  </a:lnTo>
                  <a:lnTo>
                    <a:pt x="1854" y="1412"/>
                  </a:lnTo>
                  <a:lnTo>
                    <a:pt x="1832" y="1436"/>
                  </a:lnTo>
                  <a:lnTo>
                    <a:pt x="1806" y="1460"/>
                  </a:lnTo>
                  <a:lnTo>
                    <a:pt x="1792" y="1470"/>
                  </a:lnTo>
                  <a:lnTo>
                    <a:pt x="1776" y="1480"/>
                  </a:lnTo>
                  <a:lnTo>
                    <a:pt x="1760" y="1488"/>
                  </a:lnTo>
                  <a:lnTo>
                    <a:pt x="1744" y="1496"/>
                  </a:lnTo>
                  <a:lnTo>
                    <a:pt x="1726" y="1500"/>
                  </a:lnTo>
                  <a:lnTo>
                    <a:pt x="1708" y="1500"/>
                  </a:lnTo>
                  <a:lnTo>
                    <a:pt x="1708" y="1500"/>
                  </a:lnTo>
                  <a:lnTo>
                    <a:pt x="1672" y="1498"/>
                  </a:lnTo>
                  <a:lnTo>
                    <a:pt x="1634" y="1494"/>
                  </a:lnTo>
                  <a:lnTo>
                    <a:pt x="1560" y="1480"/>
                  </a:lnTo>
                  <a:lnTo>
                    <a:pt x="1526" y="1474"/>
                  </a:lnTo>
                  <a:lnTo>
                    <a:pt x="1510" y="1474"/>
                  </a:lnTo>
                  <a:lnTo>
                    <a:pt x="1496" y="1474"/>
                  </a:lnTo>
                  <a:lnTo>
                    <a:pt x="1482" y="1476"/>
                  </a:lnTo>
                  <a:lnTo>
                    <a:pt x="1470" y="1480"/>
                  </a:lnTo>
                  <a:lnTo>
                    <a:pt x="1458" y="1484"/>
                  </a:lnTo>
                  <a:lnTo>
                    <a:pt x="1450" y="1492"/>
                  </a:lnTo>
                  <a:lnTo>
                    <a:pt x="1450" y="1492"/>
                  </a:lnTo>
                  <a:lnTo>
                    <a:pt x="1440" y="1500"/>
                  </a:lnTo>
                  <a:lnTo>
                    <a:pt x="1432" y="1506"/>
                  </a:lnTo>
                  <a:lnTo>
                    <a:pt x="1424" y="1510"/>
                  </a:lnTo>
                  <a:lnTo>
                    <a:pt x="1416" y="1512"/>
                  </a:lnTo>
                  <a:lnTo>
                    <a:pt x="1408" y="1512"/>
                  </a:lnTo>
                  <a:lnTo>
                    <a:pt x="1400" y="1510"/>
                  </a:lnTo>
                  <a:lnTo>
                    <a:pt x="1396" y="1506"/>
                  </a:lnTo>
                  <a:lnTo>
                    <a:pt x="1390" y="1500"/>
                  </a:lnTo>
                  <a:lnTo>
                    <a:pt x="1386" y="1492"/>
                  </a:lnTo>
                  <a:lnTo>
                    <a:pt x="1384" y="1482"/>
                  </a:lnTo>
                  <a:lnTo>
                    <a:pt x="1384" y="1472"/>
                  </a:lnTo>
                  <a:lnTo>
                    <a:pt x="1386" y="1460"/>
                  </a:lnTo>
                  <a:lnTo>
                    <a:pt x="1390" y="1444"/>
                  </a:lnTo>
                  <a:lnTo>
                    <a:pt x="1396" y="1428"/>
                  </a:lnTo>
                  <a:lnTo>
                    <a:pt x="1404" y="1410"/>
                  </a:lnTo>
                  <a:lnTo>
                    <a:pt x="1416" y="1390"/>
                  </a:lnTo>
                  <a:lnTo>
                    <a:pt x="1416" y="1390"/>
                  </a:lnTo>
                  <a:lnTo>
                    <a:pt x="1440" y="1356"/>
                  </a:lnTo>
                  <a:lnTo>
                    <a:pt x="1460" y="1328"/>
                  </a:lnTo>
                  <a:lnTo>
                    <a:pt x="1480" y="1310"/>
                  </a:lnTo>
                  <a:lnTo>
                    <a:pt x="1502" y="1294"/>
                  </a:lnTo>
                  <a:lnTo>
                    <a:pt x="1528" y="1282"/>
                  </a:lnTo>
                  <a:lnTo>
                    <a:pt x="1558" y="1270"/>
                  </a:lnTo>
                  <a:lnTo>
                    <a:pt x="1642" y="1238"/>
                  </a:lnTo>
                  <a:lnTo>
                    <a:pt x="1642" y="1238"/>
                  </a:lnTo>
                  <a:lnTo>
                    <a:pt x="1676" y="1226"/>
                  </a:lnTo>
                  <a:lnTo>
                    <a:pt x="1710" y="1216"/>
                  </a:lnTo>
                  <a:lnTo>
                    <a:pt x="1748" y="1206"/>
                  </a:lnTo>
                  <a:lnTo>
                    <a:pt x="1786" y="1200"/>
                  </a:lnTo>
                  <a:lnTo>
                    <a:pt x="1824" y="1194"/>
                  </a:lnTo>
                  <a:lnTo>
                    <a:pt x="1862" y="1188"/>
                  </a:lnTo>
                  <a:lnTo>
                    <a:pt x="1936" y="1184"/>
                  </a:lnTo>
                  <a:lnTo>
                    <a:pt x="2002" y="1182"/>
                  </a:lnTo>
                  <a:lnTo>
                    <a:pt x="2058" y="1186"/>
                  </a:lnTo>
                  <a:lnTo>
                    <a:pt x="2082" y="1188"/>
                  </a:lnTo>
                  <a:lnTo>
                    <a:pt x="2102" y="1192"/>
                  </a:lnTo>
                  <a:lnTo>
                    <a:pt x="2116" y="1196"/>
                  </a:lnTo>
                  <a:lnTo>
                    <a:pt x="2126" y="1200"/>
                  </a:lnTo>
                  <a:lnTo>
                    <a:pt x="2126" y="1200"/>
                  </a:lnTo>
                  <a:lnTo>
                    <a:pt x="2110" y="1184"/>
                  </a:lnTo>
                  <a:lnTo>
                    <a:pt x="2092" y="1166"/>
                  </a:lnTo>
                  <a:lnTo>
                    <a:pt x="2066" y="1148"/>
                  </a:lnTo>
                  <a:lnTo>
                    <a:pt x="2052" y="1140"/>
                  </a:lnTo>
                  <a:lnTo>
                    <a:pt x="2036" y="1132"/>
                  </a:lnTo>
                  <a:lnTo>
                    <a:pt x="2020" y="1124"/>
                  </a:lnTo>
                  <a:lnTo>
                    <a:pt x="2000" y="1118"/>
                  </a:lnTo>
                  <a:lnTo>
                    <a:pt x="1982" y="1114"/>
                  </a:lnTo>
                  <a:lnTo>
                    <a:pt x="1962" y="1114"/>
                  </a:lnTo>
                  <a:lnTo>
                    <a:pt x="1942" y="1114"/>
                  </a:lnTo>
                  <a:lnTo>
                    <a:pt x="1920" y="1118"/>
                  </a:lnTo>
                  <a:lnTo>
                    <a:pt x="1920" y="1118"/>
                  </a:lnTo>
                  <a:lnTo>
                    <a:pt x="1926" y="1114"/>
                  </a:lnTo>
                  <a:lnTo>
                    <a:pt x="1942" y="1100"/>
                  </a:lnTo>
                  <a:lnTo>
                    <a:pt x="1966" y="1084"/>
                  </a:lnTo>
                  <a:lnTo>
                    <a:pt x="2002" y="1066"/>
                  </a:lnTo>
                  <a:lnTo>
                    <a:pt x="2022" y="1056"/>
                  </a:lnTo>
                  <a:lnTo>
                    <a:pt x="2044" y="1048"/>
                  </a:lnTo>
                  <a:lnTo>
                    <a:pt x="2068" y="1042"/>
                  </a:lnTo>
                  <a:lnTo>
                    <a:pt x="2094" y="1036"/>
                  </a:lnTo>
                  <a:lnTo>
                    <a:pt x="2120" y="1034"/>
                  </a:lnTo>
                  <a:lnTo>
                    <a:pt x="2148" y="1032"/>
                  </a:lnTo>
                  <a:lnTo>
                    <a:pt x="2178" y="1034"/>
                  </a:lnTo>
                  <a:lnTo>
                    <a:pt x="2208" y="1040"/>
                  </a:lnTo>
                  <a:lnTo>
                    <a:pt x="2208" y="1040"/>
                  </a:lnTo>
                  <a:lnTo>
                    <a:pt x="2236" y="1044"/>
                  </a:lnTo>
                  <a:lnTo>
                    <a:pt x="2260" y="1046"/>
                  </a:lnTo>
                  <a:lnTo>
                    <a:pt x="2284" y="1046"/>
                  </a:lnTo>
                  <a:lnTo>
                    <a:pt x="2308" y="1044"/>
                  </a:lnTo>
                  <a:lnTo>
                    <a:pt x="2328" y="1038"/>
                  </a:lnTo>
                  <a:lnTo>
                    <a:pt x="2350" y="1032"/>
                  </a:lnTo>
                  <a:lnTo>
                    <a:pt x="2368" y="1024"/>
                  </a:lnTo>
                  <a:lnTo>
                    <a:pt x="2388" y="1012"/>
                  </a:lnTo>
                  <a:lnTo>
                    <a:pt x="2404" y="1000"/>
                  </a:lnTo>
                  <a:lnTo>
                    <a:pt x="2420" y="988"/>
                  </a:lnTo>
                  <a:lnTo>
                    <a:pt x="2434" y="972"/>
                  </a:lnTo>
                  <a:lnTo>
                    <a:pt x="2446" y="958"/>
                  </a:lnTo>
                  <a:lnTo>
                    <a:pt x="2458" y="940"/>
                  </a:lnTo>
                  <a:lnTo>
                    <a:pt x="2468" y="924"/>
                  </a:lnTo>
                  <a:lnTo>
                    <a:pt x="2478" y="906"/>
                  </a:lnTo>
                  <a:lnTo>
                    <a:pt x="2484" y="888"/>
                  </a:lnTo>
                  <a:lnTo>
                    <a:pt x="2484" y="888"/>
                  </a:lnTo>
                  <a:lnTo>
                    <a:pt x="2470" y="910"/>
                  </a:lnTo>
                  <a:lnTo>
                    <a:pt x="2452" y="932"/>
                  </a:lnTo>
                  <a:lnTo>
                    <a:pt x="2430" y="956"/>
                  </a:lnTo>
                  <a:lnTo>
                    <a:pt x="2416" y="968"/>
                  </a:lnTo>
                  <a:lnTo>
                    <a:pt x="2400" y="980"/>
                  </a:lnTo>
                  <a:lnTo>
                    <a:pt x="2386" y="990"/>
                  </a:lnTo>
                  <a:lnTo>
                    <a:pt x="2368" y="1000"/>
                  </a:lnTo>
                  <a:lnTo>
                    <a:pt x="2350" y="1008"/>
                  </a:lnTo>
                  <a:lnTo>
                    <a:pt x="2332" y="1012"/>
                  </a:lnTo>
                  <a:lnTo>
                    <a:pt x="2312" y="1014"/>
                  </a:lnTo>
                  <a:lnTo>
                    <a:pt x="2292" y="1012"/>
                  </a:lnTo>
                  <a:lnTo>
                    <a:pt x="2292" y="1012"/>
                  </a:lnTo>
                  <a:lnTo>
                    <a:pt x="2304" y="992"/>
                  </a:lnTo>
                  <a:lnTo>
                    <a:pt x="2318" y="968"/>
                  </a:lnTo>
                  <a:lnTo>
                    <a:pt x="2332" y="936"/>
                  </a:lnTo>
                  <a:lnTo>
                    <a:pt x="2346" y="898"/>
                  </a:lnTo>
                  <a:lnTo>
                    <a:pt x="2358" y="852"/>
                  </a:lnTo>
                  <a:lnTo>
                    <a:pt x="2364" y="830"/>
                  </a:lnTo>
                  <a:lnTo>
                    <a:pt x="2368" y="804"/>
                  </a:lnTo>
                  <a:lnTo>
                    <a:pt x="2370" y="778"/>
                  </a:lnTo>
                  <a:lnTo>
                    <a:pt x="2372" y="752"/>
                  </a:lnTo>
                  <a:lnTo>
                    <a:pt x="2372" y="752"/>
                  </a:lnTo>
                  <a:lnTo>
                    <a:pt x="2370" y="762"/>
                  </a:lnTo>
                  <a:lnTo>
                    <a:pt x="2364" y="786"/>
                  </a:lnTo>
                  <a:lnTo>
                    <a:pt x="2352" y="822"/>
                  </a:lnTo>
                  <a:lnTo>
                    <a:pt x="2344" y="842"/>
                  </a:lnTo>
                  <a:lnTo>
                    <a:pt x="2336" y="864"/>
                  </a:lnTo>
                  <a:lnTo>
                    <a:pt x="2324" y="884"/>
                  </a:lnTo>
                  <a:lnTo>
                    <a:pt x="2312" y="906"/>
                  </a:lnTo>
                  <a:lnTo>
                    <a:pt x="2296" y="926"/>
                  </a:lnTo>
                  <a:lnTo>
                    <a:pt x="2280" y="944"/>
                  </a:lnTo>
                  <a:lnTo>
                    <a:pt x="2262" y="960"/>
                  </a:lnTo>
                  <a:lnTo>
                    <a:pt x="2240" y="972"/>
                  </a:lnTo>
                  <a:lnTo>
                    <a:pt x="2218" y="982"/>
                  </a:lnTo>
                  <a:lnTo>
                    <a:pt x="2206" y="986"/>
                  </a:lnTo>
                  <a:lnTo>
                    <a:pt x="2192" y="988"/>
                  </a:lnTo>
                  <a:lnTo>
                    <a:pt x="2192" y="988"/>
                  </a:lnTo>
                  <a:lnTo>
                    <a:pt x="2086" y="998"/>
                  </a:lnTo>
                  <a:lnTo>
                    <a:pt x="2036" y="1004"/>
                  </a:lnTo>
                  <a:lnTo>
                    <a:pt x="1988" y="1010"/>
                  </a:lnTo>
                  <a:lnTo>
                    <a:pt x="1944" y="1020"/>
                  </a:lnTo>
                  <a:lnTo>
                    <a:pt x="1904" y="1030"/>
                  </a:lnTo>
                  <a:lnTo>
                    <a:pt x="1886" y="1036"/>
                  </a:lnTo>
                  <a:lnTo>
                    <a:pt x="1870" y="1044"/>
                  </a:lnTo>
                  <a:lnTo>
                    <a:pt x="1854" y="1052"/>
                  </a:lnTo>
                  <a:lnTo>
                    <a:pt x="1842" y="1062"/>
                  </a:lnTo>
                  <a:lnTo>
                    <a:pt x="1842" y="1062"/>
                  </a:lnTo>
                  <a:lnTo>
                    <a:pt x="1828" y="1072"/>
                  </a:lnTo>
                  <a:lnTo>
                    <a:pt x="1814" y="1082"/>
                  </a:lnTo>
                  <a:lnTo>
                    <a:pt x="1798" y="1090"/>
                  </a:lnTo>
                  <a:lnTo>
                    <a:pt x="1780" y="1096"/>
                  </a:lnTo>
                  <a:lnTo>
                    <a:pt x="1764" y="1102"/>
                  </a:lnTo>
                  <a:lnTo>
                    <a:pt x="1746" y="1106"/>
                  </a:lnTo>
                  <a:lnTo>
                    <a:pt x="1730" y="1108"/>
                  </a:lnTo>
                  <a:lnTo>
                    <a:pt x="1714" y="1108"/>
                  </a:lnTo>
                  <a:lnTo>
                    <a:pt x="1700" y="1106"/>
                  </a:lnTo>
                  <a:lnTo>
                    <a:pt x="1688" y="1102"/>
                  </a:lnTo>
                  <a:lnTo>
                    <a:pt x="1678" y="1094"/>
                  </a:lnTo>
                  <a:lnTo>
                    <a:pt x="1670" y="1084"/>
                  </a:lnTo>
                  <a:lnTo>
                    <a:pt x="1666" y="1072"/>
                  </a:lnTo>
                  <a:lnTo>
                    <a:pt x="1664" y="1056"/>
                  </a:lnTo>
                  <a:lnTo>
                    <a:pt x="1668" y="1036"/>
                  </a:lnTo>
                  <a:lnTo>
                    <a:pt x="1674" y="1012"/>
                  </a:lnTo>
                  <a:lnTo>
                    <a:pt x="1674" y="1012"/>
                  </a:lnTo>
                  <a:lnTo>
                    <a:pt x="1692" y="966"/>
                  </a:lnTo>
                  <a:lnTo>
                    <a:pt x="1706" y="926"/>
                  </a:lnTo>
                  <a:lnTo>
                    <a:pt x="1710" y="906"/>
                  </a:lnTo>
                  <a:lnTo>
                    <a:pt x="1714" y="886"/>
                  </a:lnTo>
                  <a:lnTo>
                    <a:pt x="1718" y="862"/>
                  </a:lnTo>
                  <a:lnTo>
                    <a:pt x="1720" y="838"/>
                  </a:lnTo>
                  <a:lnTo>
                    <a:pt x="1720" y="838"/>
                  </a:lnTo>
                  <a:lnTo>
                    <a:pt x="1732" y="828"/>
                  </a:lnTo>
                  <a:lnTo>
                    <a:pt x="1744" y="814"/>
                  </a:lnTo>
                  <a:lnTo>
                    <a:pt x="1778" y="780"/>
                  </a:lnTo>
                  <a:lnTo>
                    <a:pt x="1798" y="762"/>
                  </a:lnTo>
                  <a:lnTo>
                    <a:pt x="1820" y="746"/>
                  </a:lnTo>
                  <a:lnTo>
                    <a:pt x="1844" y="730"/>
                  </a:lnTo>
                  <a:lnTo>
                    <a:pt x="1870" y="718"/>
                  </a:lnTo>
                  <a:lnTo>
                    <a:pt x="1870" y="718"/>
                  </a:lnTo>
                  <a:lnTo>
                    <a:pt x="1930" y="692"/>
                  </a:lnTo>
                  <a:lnTo>
                    <a:pt x="1990" y="662"/>
                  </a:lnTo>
                  <a:lnTo>
                    <a:pt x="2048" y="628"/>
                  </a:lnTo>
                  <a:lnTo>
                    <a:pt x="2076" y="610"/>
                  </a:lnTo>
                  <a:lnTo>
                    <a:pt x="2102" y="592"/>
                  </a:lnTo>
                  <a:lnTo>
                    <a:pt x="2126" y="574"/>
                  </a:lnTo>
                  <a:lnTo>
                    <a:pt x="2150" y="554"/>
                  </a:lnTo>
                  <a:lnTo>
                    <a:pt x="2170" y="534"/>
                  </a:lnTo>
                  <a:lnTo>
                    <a:pt x="2188" y="512"/>
                  </a:lnTo>
                  <a:lnTo>
                    <a:pt x="2204" y="492"/>
                  </a:lnTo>
                  <a:lnTo>
                    <a:pt x="2216" y="470"/>
                  </a:lnTo>
                  <a:lnTo>
                    <a:pt x="2224" y="448"/>
                  </a:lnTo>
                  <a:lnTo>
                    <a:pt x="2228" y="426"/>
                  </a:lnTo>
                  <a:lnTo>
                    <a:pt x="2228" y="426"/>
                  </a:lnTo>
                  <a:lnTo>
                    <a:pt x="2224" y="438"/>
                  </a:lnTo>
                  <a:lnTo>
                    <a:pt x="2216" y="450"/>
                  </a:lnTo>
                  <a:lnTo>
                    <a:pt x="2206" y="466"/>
                  </a:lnTo>
                  <a:lnTo>
                    <a:pt x="2194" y="482"/>
                  </a:lnTo>
                  <a:lnTo>
                    <a:pt x="2178" y="500"/>
                  </a:lnTo>
                  <a:lnTo>
                    <a:pt x="2158" y="514"/>
                  </a:lnTo>
                  <a:lnTo>
                    <a:pt x="2148" y="520"/>
                  </a:lnTo>
                  <a:lnTo>
                    <a:pt x="2136" y="526"/>
                  </a:lnTo>
                  <a:lnTo>
                    <a:pt x="2136" y="526"/>
                  </a:lnTo>
                  <a:lnTo>
                    <a:pt x="2150" y="504"/>
                  </a:lnTo>
                  <a:lnTo>
                    <a:pt x="2162" y="480"/>
                  </a:lnTo>
                  <a:lnTo>
                    <a:pt x="2174" y="448"/>
                  </a:lnTo>
                  <a:lnTo>
                    <a:pt x="2184" y="416"/>
                  </a:lnTo>
                  <a:lnTo>
                    <a:pt x="2186" y="398"/>
                  </a:lnTo>
                  <a:lnTo>
                    <a:pt x="2188" y="380"/>
                  </a:lnTo>
                  <a:lnTo>
                    <a:pt x="2188" y="362"/>
                  </a:lnTo>
                  <a:lnTo>
                    <a:pt x="2186" y="346"/>
                  </a:lnTo>
                  <a:lnTo>
                    <a:pt x="2180" y="330"/>
                  </a:lnTo>
                  <a:lnTo>
                    <a:pt x="2172" y="314"/>
                  </a:lnTo>
                  <a:lnTo>
                    <a:pt x="2172" y="314"/>
                  </a:lnTo>
                  <a:lnTo>
                    <a:pt x="2172" y="340"/>
                  </a:lnTo>
                  <a:lnTo>
                    <a:pt x="2168" y="370"/>
                  </a:lnTo>
                  <a:lnTo>
                    <a:pt x="2158" y="404"/>
                  </a:lnTo>
                  <a:lnTo>
                    <a:pt x="2152" y="424"/>
                  </a:lnTo>
                  <a:lnTo>
                    <a:pt x="2144" y="442"/>
                  </a:lnTo>
                  <a:lnTo>
                    <a:pt x="2136" y="462"/>
                  </a:lnTo>
                  <a:lnTo>
                    <a:pt x="2124" y="480"/>
                  </a:lnTo>
                  <a:lnTo>
                    <a:pt x="2110" y="498"/>
                  </a:lnTo>
                  <a:lnTo>
                    <a:pt x="2094" y="516"/>
                  </a:lnTo>
                  <a:lnTo>
                    <a:pt x="2074" y="532"/>
                  </a:lnTo>
                  <a:lnTo>
                    <a:pt x="2054" y="544"/>
                  </a:lnTo>
                  <a:lnTo>
                    <a:pt x="2054" y="544"/>
                  </a:lnTo>
                  <a:lnTo>
                    <a:pt x="2010" y="566"/>
                  </a:lnTo>
                  <a:lnTo>
                    <a:pt x="1976" y="582"/>
                  </a:lnTo>
                  <a:lnTo>
                    <a:pt x="1944" y="592"/>
                  </a:lnTo>
                  <a:lnTo>
                    <a:pt x="1918" y="598"/>
                  </a:lnTo>
                  <a:lnTo>
                    <a:pt x="1872" y="608"/>
                  </a:lnTo>
                  <a:lnTo>
                    <a:pt x="1848" y="614"/>
                  </a:lnTo>
                  <a:lnTo>
                    <a:pt x="1824" y="622"/>
                  </a:lnTo>
                  <a:lnTo>
                    <a:pt x="1824" y="622"/>
                  </a:lnTo>
                  <a:lnTo>
                    <a:pt x="1796" y="634"/>
                  </a:lnTo>
                  <a:lnTo>
                    <a:pt x="1768" y="648"/>
                  </a:lnTo>
                  <a:lnTo>
                    <a:pt x="1740" y="662"/>
                  </a:lnTo>
                  <a:lnTo>
                    <a:pt x="1714" y="680"/>
                  </a:lnTo>
                  <a:lnTo>
                    <a:pt x="1714" y="680"/>
                  </a:lnTo>
                  <a:lnTo>
                    <a:pt x="1710" y="664"/>
                  </a:lnTo>
                  <a:lnTo>
                    <a:pt x="1702" y="648"/>
                  </a:lnTo>
                  <a:lnTo>
                    <a:pt x="1694" y="634"/>
                  </a:lnTo>
                  <a:lnTo>
                    <a:pt x="1686" y="620"/>
                  </a:lnTo>
                  <a:lnTo>
                    <a:pt x="1686" y="620"/>
                  </a:lnTo>
                  <a:lnTo>
                    <a:pt x="1676" y="604"/>
                  </a:lnTo>
                  <a:lnTo>
                    <a:pt x="1668" y="588"/>
                  </a:lnTo>
                  <a:lnTo>
                    <a:pt x="1662" y="570"/>
                  </a:lnTo>
                  <a:lnTo>
                    <a:pt x="1660" y="554"/>
                  </a:lnTo>
                  <a:lnTo>
                    <a:pt x="1662" y="538"/>
                  </a:lnTo>
                  <a:lnTo>
                    <a:pt x="1664" y="522"/>
                  </a:lnTo>
                  <a:lnTo>
                    <a:pt x="1668" y="508"/>
                  </a:lnTo>
                  <a:lnTo>
                    <a:pt x="1672" y="492"/>
                  </a:lnTo>
                  <a:lnTo>
                    <a:pt x="1686" y="464"/>
                  </a:lnTo>
                  <a:lnTo>
                    <a:pt x="1702" y="438"/>
                  </a:lnTo>
                  <a:lnTo>
                    <a:pt x="1728" y="398"/>
                  </a:lnTo>
                  <a:lnTo>
                    <a:pt x="1728" y="398"/>
                  </a:lnTo>
                  <a:lnTo>
                    <a:pt x="1712" y="408"/>
                  </a:lnTo>
                  <a:lnTo>
                    <a:pt x="1696" y="418"/>
                  </a:lnTo>
                  <a:lnTo>
                    <a:pt x="1676" y="432"/>
                  </a:lnTo>
                  <a:lnTo>
                    <a:pt x="1656" y="450"/>
                  </a:lnTo>
                  <a:lnTo>
                    <a:pt x="1648" y="460"/>
                  </a:lnTo>
                  <a:lnTo>
                    <a:pt x="1640" y="470"/>
                  </a:lnTo>
                  <a:lnTo>
                    <a:pt x="1634" y="480"/>
                  </a:lnTo>
                  <a:lnTo>
                    <a:pt x="1630" y="492"/>
                  </a:lnTo>
                  <a:lnTo>
                    <a:pt x="1628" y="504"/>
                  </a:lnTo>
                  <a:lnTo>
                    <a:pt x="1628" y="516"/>
                  </a:lnTo>
                  <a:lnTo>
                    <a:pt x="1628" y="516"/>
                  </a:lnTo>
                  <a:lnTo>
                    <a:pt x="1630" y="526"/>
                  </a:lnTo>
                  <a:lnTo>
                    <a:pt x="1628" y="532"/>
                  </a:lnTo>
                  <a:lnTo>
                    <a:pt x="1624" y="536"/>
                  </a:lnTo>
                  <a:lnTo>
                    <a:pt x="1618" y="536"/>
                  </a:lnTo>
                  <a:lnTo>
                    <a:pt x="1612" y="532"/>
                  </a:lnTo>
                  <a:lnTo>
                    <a:pt x="1606" y="526"/>
                  </a:lnTo>
                  <a:lnTo>
                    <a:pt x="1590" y="508"/>
                  </a:lnTo>
                  <a:lnTo>
                    <a:pt x="1576" y="484"/>
                  </a:lnTo>
                  <a:lnTo>
                    <a:pt x="1568" y="470"/>
                  </a:lnTo>
                  <a:lnTo>
                    <a:pt x="1562" y="456"/>
                  </a:lnTo>
                  <a:lnTo>
                    <a:pt x="1558" y="442"/>
                  </a:lnTo>
                  <a:lnTo>
                    <a:pt x="1556" y="428"/>
                  </a:lnTo>
                  <a:lnTo>
                    <a:pt x="1556" y="412"/>
                  </a:lnTo>
                  <a:lnTo>
                    <a:pt x="1558" y="398"/>
                  </a:lnTo>
                  <a:lnTo>
                    <a:pt x="1558" y="398"/>
                  </a:lnTo>
                  <a:lnTo>
                    <a:pt x="1568" y="348"/>
                  </a:lnTo>
                  <a:lnTo>
                    <a:pt x="1578" y="298"/>
                  </a:lnTo>
                  <a:lnTo>
                    <a:pt x="1584" y="274"/>
                  </a:lnTo>
                  <a:lnTo>
                    <a:pt x="1592" y="250"/>
                  </a:lnTo>
                  <a:lnTo>
                    <a:pt x="1604" y="224"/>
                  </a:lnTo>
                  <a:lnTo>
                    <a:pt x="1620" y="198"/>
                  </a:lnTo>
                  <a:lnTo>
                    <a:pt x="1620" y="198"/>
                  </a:lnTo>
                  <a:lnTo>
                    <a:pt x="1608" y="208"/>
                  </a:lnTo>
                  <a:lnTo>
                    <a:pt x="1596" y="218"/>
                  </a:lnTo>
                  <a:lnTo>
                    <a:pt x="1580" y="232"/>
                  </a:lnTo>
                  <a:lnTo>
                    <a:pt x="1566" y="248"/>
                  </a:lnTo>
                  <a:lnTo>
                    <a:pt x="1554" y="266"/>
                  </a:lnTo>
                  <a:lnTo>
                    <a:pt x="1548" y="278"/>
                  </a:lnTo>
                  <a:lnTo>
                    <a:pt x="1544" y="288"/>
                  </a:lnTo>
                  <a:lnTo>
                    <a:pt x="1542" y="300"/>
                  </a:lnTo>
                  <a:lnTo>
                    <a:pt x="1542" y="312"/>
                  </a:lnTo>
                  <a:lnTo>
                    <a:pt x="1542" y="312"/>
                  </a:lnTo>
                  <a:lnTo>
                    <a:pt x="1540" y="322"/>
                  </a:lnTo>
                  <a:lnTo>
                    <a:pt x="1538" y="328"/>
                  </a:lnTo>
                  <a:lnTo>
                    <a:pt x="1536" y="328"/>
                  </a:lnTo>
                  <a:lnTo>
                    <a:pt x="1534" y="328"/>
                  </a:lnTo>
                  <a:lnTo>
                    <a:pt x="1528" y="324"/>
                  </a:lnTo>
                  <a:lnTo>
                    <a:pt x="1522" y="314"/>
                  </a:lnTo>
                  <a:lnTo>
                    <a:pt x="1516" y="300"/>
                  </a:lnTo>
                  <a:lnTo>
                    <a:pt x="1510" y="284"/>
                  </a:lnTo>
                  <a:lnTo>
                    <a:pt x="1504" y="262"/>
                  </a:lnTo>
                  <a:lnTo>
                    <a:pt x="1498" y="238"/>
                  </a:lnTo>
                  <a:lnTo>
                    <a:pt x="1492" y="212"/>
                  </a:lnTo>
                  <a:lnTo>
                    <a:pt x="1490" y="182"/>
                  </a:lnTo>
                  <a:lnTo>
                    <a:pt x="1488" y="148"/>
                  </a:lnTo>
                  <a:lnTo>
                    <a:pt x="1486" y="114"/>
                  </a:lnTo>
                  <a:lnTo>
                    <a:pt x="1488" y="78"/>
                  </a:lnTo>
                  <a:lnTo>
                    <a:pt x="1492" y="4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88" y="44"/>
                  </a:lnTo>
                  <a:lnTo>
                    <a:pt x="1476" y="90"/>
                  </a:lnTo>
                  <a:lnTo>
                    <a:pt x="1466" y="144"/>
                  </a:lnTo>
                  <a:lnTo>
                    <a:pt x="1456" y="204"/>
                  </a:lnTo>
                  <a:lnTo>
                    <a:pt x="1454" y="234"/>
                  </a:lnTo>
                  <a:lnTo>
                    <a:pt x="1452" y="262"/>
                  </a:lnTo>
                  <a:lnTo>
                    <a:pt x="1454" y="290"/>
                  </a:lnTo>
                  <a:lnTo>
                    <a:pt x="1458" y="314"/>
                  </a:lnTo>
                  <a:lnTo>
                    <a:pt x="1462" y="336"/>
                  </a:lnTo>
                  <a:lnTo>
                    <a:pt x="1472" y="352"/>
                  </a:lnTo>
                  <a:lnTo>
                    <a:pt x="1472" y="352"/>
                  </a:lnTo>
                  <a:lnTo>
                    <a:pt x="1480" y="368"/>
                  </a:lnTo>
                  <a:lnTo>
                    <a:pt x="1488" y="384"/>
                  </a:lnTo>
                  <a:lnTo>
                    <a:pt x="1502" y="414"/>
                  </a:lnTo>
                  <a:lnTo>
                    <a:pt x="1510" y="444"/>
                  </a:lnTo>
                  <a:lnTo>
                    <a:pt x="1520" y="472"/>
                  </a:lnTo>
                  <a:lnTo>
                    <a:pt x="1528" y="500"/>
                  </a:lnTo>
                  <a:lnTo>
                    <a:pt x="1542" y="528"/>
                  </a:lnTo>
                  <a:lnTo>
                    <a:pt x="1550" y="542"/>
                  </a:lnTo>
                  <a:lnTo>
                    <a:pt x="1558" y="556"/>
                  </a:lnTo>
                  <a:lnTo>
                    <a:pt x="1570" y="570"/>
                  </a:lnTo>
                  <a:lnTo>
                    <a:pt x="1582" y="582"/>
                  </a:lnTo>
                  <a:lnTo>
                    <a:pt x="1582" y="582"/>
                  </a:lnTo>
                  <a:lnTo>
                    <a:pt x="1596" y="596"/>
                  </a:lnTo>
                  <a:lnTo>
                    <a:pt x="1606" y="610"/>
                  </a:lnTo>
                  <a:lnTo>
                    <a:pt x="1614" y="624"/>
                  </a:lnTo>
                  <a:lnTo>
                    <a:pt x="1620" y="640"/>
                  </a:lnTo>
                  <a:lnTo>
                    <a:pt x="1624" y="656"/>
                  </a:lnTo>
                  <a:lnTo>
                    <a:pt x="1626" y="674"/>
                  </a:lnTo>
                  <a:lnTo>
                    <a:pt x="1626" y="694"/>
                  </a:lnTo>
                  <a:lnTo>
                    <a:pt x="1624" y="714"/>
                  </a:lnTo>
                  <a:lnTo>
                    <a:pt x="1620" y="736"/>
                  </a:lnTo>
                  <a:lnTo>
                    <a:pt x="1616" y="760"/>
                  </a:lnTo>
                  <a:lnTo>
                    <a:pt x="1602" y="814"/>
                  </a:lnTo>
                  <a:lnTo>
                    <a:pt x="1562" y="950"/>
                  </a:lnTo>
                  <a:lnTo>
                    <a:pt x="1562" y="950"/>
                  </a:lnTo>
                  <a:lnTo>
                    <a:pt x="1554" y="976"/>
                  </a:lnTo>
                  <a:lnTo>
                    <a:pt x="1544" y="1002"/>
                  </a:lnTo>
                  <a:lnTo>
                    <a:pt x="1520" y="1054"/>
                  </a:lnTo>
                  <a:lnTo>
                    <a:pt x="1520" y="1054"/>
                  </a:lnTo>
                  <a:lnTo>
                    <a:pt x="1516" y="1036"/>
                  </a:lnTo>
                  <a:lnTo>
                    <a:pt x="1510" y="1018"/>
                  </a:lnTo>
                  <a:lnTo>
                    <a:pt x="1500" y="1002"/>
                  </a:lnTo>
                  <a:lnTo>
                    <a:pt x="1490" y="988"/>
                  </a:lnTo>
                  <a:lnTo>
                    <a:pt x="1480" y="976"/>
                  </a:lnTo>
                  <a:lnTo>
                    <a:pt x="1468" y="966"/>
                  </a:lnTo>
                  <a:lnTo>
                    <a:pt x="1448" y="950"/>
                  </a:lnTo>
                  <a:lnTo>
                    <a:pt x="1448" y="950"/>
                  </a:lnTo>
                  <a:lnTo>
                    <a:pt x="1456" y="962"/>
                  </a:lnTo>
                  <a:lnTo>
                    <a:pt x="1464" y="978"/>
                  </a:lnTo>
                  <a:lnTo>
                    <a:pt x="1472" y="996"/>
                  </a:lnTo>
                  <a:lnTo>
                    <a:pt x="1476" y="1016"/>
                  </a:lnTo>
                  <a:lnTo>
                    <a:pt x="1482" y="1038"/>
                  </a:lnTo>
                  <a:lnTo>
                    <a:pt x="1484" y="1062"/>
                  </a:lnTo>
                  <a:lnTo>
                    <a:pt x="1490" y="1110"/>
                  </a:lnTo>
                  <a:lnTo>
                    <a:pt x="1490" y="1110"/>
                  </a:lnTo>
                  <a:lnTo>
                    <a:pt x="1462" y="1150"/>
                  </a:lnTo>
                  <a:lnTo>
                    <a:pt x="1434" y="1186"/>
                  </a:lnTo>
                  <a:lnTo>
                    <a:pt x="1406" y="1216"/>
                  </a:lnTo>
                  <a:lnTo>
                    <a:pt x="1390" y="1230"/>
                  </a:lnTo>
                  <a:lnTo>
                    <a:pt x="1376" y="1242"/>
                  </a:lnTo>
                  <a:lnTo>
                    <a:pt x="1360" y="1250"/>
                  </a:lnTo>
                  <a:lnTo>
                    <a:pt x="1346" y="1258"/>
                  </a:lnTo>
                  <a:lnTo>
                    <a:pt x="1332" y="1264"/>
                  </a:lnTo>
                  <a:lnTo>
                    <a:pt x="1318" y="1266"/>
                  </a:lnTo>
                  <a:lnTo>
                    <a:pt x="1304" y="1268"/>
                  </a:lnTo>
                  <a:lnTo>
                    <a:pt x="1290" y="1264"/>
                  </a:lnTo>
                  <a:lnTo>
                    <a:pt x="1278" y="1260"/>
                  </a:lnTo>
                  <a:lnTo>
                    <a:pt x="1266" y="1252"/>
                  </a:lnTo>
                  <a:lnTo>
                    <a:pt x="1266" y="1252"/>
                  </a:lnTo>
                  <a:lnTo>
                    <a:pt x="1250" y="1236"/>
                  </a:lnTo>
                  <a:lnTo>
                    <a:pt x="1240" y="1220"/>
                  </a:lnTo>
                  <a:lnTo>
                    <a:pt x="1232" y="1202"/>
                  </a:lnTo>
                  <a:lnTo>
                    <a:pt x="1228" y="1182"/>
                  </a:lnTo>
                  <a:lnTo>
                    <a:pt x="1228" y="1160"/>
                  </a:lnTo>
                  <a:lnTo>
                    <a:pt x="1230" y="1138"/>
                  </a:lnTo>
                  <a:lnTo>
                    <a:pt x="1234" y="1116"/>
                  </a:lnTo>
                  <a:lnTo>
                    <a:pt x="1240" y="1092"/>
                  </a:lnTo>
                  <a:lnTo>
                    <a:pt x="1258" y="1046"/>
                  </a:lnTo>
                  <a:lnTo>
                    <a:pt x="1278" y="998"/>
                  </a:lnTo>
                  <a:lnTo>
                    <a:pt x="1298" y="954"/>
                  </a:lnTo>
                  <a:lnTo>
                    <a:pt x="1316" y="912"/>
                  </a:lnTo>
                  <a:lnTo>
                    <a:pt x="1316" y="912"/>
                  </a:lnTo>
                  <a:lnTo>
                    <a:pt x="1324" y="894"/>
                  </a:lnTo>
                  <a:lnTo>
                    <a:pt x="1332" y="878"/>
                  </a:lnTo>
                  <a:lnTo>
                    <a:pt x="1340" y="866"/>
                  </a:lnTo>
                  <a:lnTo>
                    <a:pt x="1348" y="854"/>
                  </a:lnTo>
                  <a:lnTo>
                    <a:pt x="1366" y="834"/>
                  </a:lnTo>
                  <a:lnTo>
                    <a:pt x="1384" y="818"/>
                  </a:lnTo>
                  <a:lnTo>
                    <a:pt x="1400" y="804"/>
                  </a:lnTo>
                  <a:lnTo>
                    <a:pt x="1416" y="784"/>
                  </a:lnTo>
                  <a:lnTo>
                    <a:pt x="1424" y="774"/>
                  </a:lnTo>
                  <a:lnTo>
                    <a:pt x="1432" y="760"/>
                  </a:lnTo>
                  <a:lnTo>
                    <a:pt x="1440" y="746"/>
                  </a:lnTo>
                  <a:lnTo>
                    <a:pt x="1446" y="728"/>
                  </a:lnTo>
                  <a:lnTo>
                    <a:pt x="1446" y="728"/>
                  </a:lnTo>
                  <a:lnTo>
                    <a:pt x="1400" y="764"/>
                  </a:lnTo>
                  <a:lnTo>
                    <a:pt x="1374" y="782"/>
                  </a:lnTo>
                  <a:lnTo>
                    <a:pt x="1352" y="794"/>
                  </a:lnTo>
                  <a:lnTo>
                    <a:pt x="1322" y="814"/>
                  </a:lnTo>
                  <a:lnTo>
                    <a:pt x="1322" y="814"/>
                  </a:lnTo>
                  <a:lnTo>
                    <a:pt x="1304" y="826"/>
                  </a:lnTo>
                  <a:lnTo>
                    <a:pt x="1296" y="828"/>
                  </a:lnTo>
                  <a:lnTo>
                    <a:pt x="1292" y="828"/>
                  </a:lnTo>
                  <a:lnTo>
                    <a:pt x="1288" y="828"/>
                  </a:lnTo>
                  <a:lnTo>
                    <a:pt x="1284" y="824"/>
                  </a:lnTo>
                  <a:lnTo>
                    <a:pt x="1282" y="820"/>
                  </a:lnTo>
                  <a:lnTo>
                    <a:pt x="1282" y="816"/>
                  </a:lnTo>
                  <a:lnTo>
                    <a:pt x="1286" y="800"/>
                  </a:lnTo>
                  <a:lnTo>
                    <a:pt x="1294" y="780"/>
                  </a:lnTo>
                  <a:lnTo>
                    <a:pt x="1306" y="756"/>
                  </a:lnTo>
                  <a:lnTo>
                    <a:pt x="1324" y="728"/>
                  </a:lnTo>
                  <a:lnTo>
                    <a:pt x="1324" y="728"/>
                  </a:lnTo>
                  <a:lnTo>
                    <a:pt x="1340" y="700"/>
                  </a:lnTo>
                  <a:lnTo>
                    <a:pt x="1356" y="666"/>
                  </a:lnTo>
                  <a:lnTo>
                    <a:pt x="1366" y="630"/>
                  </a:lnTo>
                  <a:lnTo>
                    <a:pt x="1370" y="610"/>
                  </a:lnTo>
                  <a:lnTo>
                    <a:pt x="1374" y="590"/>
                  </a:lnTo>
                  <a:lnTo>
                    <a:pt x="1374" y="570"/>
                  </a:lnTo>
                  <a:lnTo>
                    <a:pt x="1374" y="548"/>
                  </a:lnTo>
                  <a:lnTo>
                    <a:pt x="1372" y="528"/>
                  </a:lnTo>
                  <a:lnTo>
                    <a:pt x="1370" y="508"/>
                  </a:lnTo>
                  <a:lnTo>
                    <a:pt x="1364" y="488"/>
                  </a:lnTo>
                  <a:lnTo>
                    <a:pt x="1356" y="466"/>
                  </a:lnTo>
                  <a:lnTo>
                    <a:pt x="1346" y="448"/>
                  </a:lnTo>
                  <a:lnTo>
                    <a:pt x="1334" y="428"/>
                  </a:lnTo>
                  <a:lnTo>
                    <a:pt x="1334" y="428"/>
                  </a:lnTo>
                  <a:lnTo>
                    <a:pt x="1340" y="446"/>
                  </a:lnTo>
                  <a:lnTo>
                    <a:pt x="1344" y="464"/>
                  </a:lnTo>
                  <a:lnTo>
                    <a:pt x="1346" y="486"/>
                  </a:lnTo>
                  <a:lnTo>
                    <a:pt x="1346" y="510"/>
                  </a:lnTo>
                  <a:lnTo>
                    <a:pt x="1344" y="522"/>
                  </a:lnTo>
                  <a:lnTo>
                    <a:pt x="1340" y="534"/>
                  </a:lnTo>
                  <a:lnTo>
                    <a:pt x="1334" y="544"/>
                  </a:lnTo>
                  <a:lnTo>
                    <a:pt x="1328" y="552"/>
                  </a:lnTo>
                  <a:lnTo>
                    <a:pt x="1318" y="560"/>
                  </a:lnTo>
                  <a:lnTo>
                    <a:pt x="1308" y="568"/>
                  </a:lnTo>
                  <a:lnTo>
                    <a:pt x="1308" y="568"/>
                  </a:lnTo>
                  <a:lnTo>
                    <a:pt x="1302" y="570"/>
                  </a:lnTo>
                  <a:lnTo>
                    <a:pt x="1296" y="570"/>
                  </a:lnTo>
                  <a:lnTo>
                    <a:pt x="1292" y="568"/>
                  </a:lnTo>
                  <a:lnTo>
                    <a:pt x="1288" y="566"/>
                  </a:lnTo>
                  <a:lnTo>
                    <a:pt x="1282" y="556"/>
                  </a:lnTo>
                  <a:lnTo>
                    <a:pt x="1276" y="542"/>
                  </a:lnTo>
                  <a:lnTo>
                    <a:pt x="1274" y="524"/>
                  </a:lnTo>
                  <a:lnTo>
                    <a:pt x="1272" y="502"/>
                  </a:lnTo>
                  <a:lnTo>
                    <a:pt x="1272" y="450"/>
                  </a:lnTo>
                  <a:lnTo>
                    <a:pt x="1272" y="390"/>
                  </a:lnTo>
                  <a:lnTo>
                    <a:pt x="1270" y="326"/>
                  </a:lnTo>
                  <a:lnTo>
                    <a:pt x="1266" y="294"/>
                  </a:lnTo>
                  <a:lnTo>
                    <a:pt x="1262" y="264"/>
                  </a:lnTo>
                  <a:lnTo>
                    <a:pt x="1256" y="234"/>
                  </a:lnTo>
                  <a:lnTo>
                    <a:pt x="1248" y="206"/>
                  </a:lnTo>
                  <a:lnTo>
                    <a:pt x="1248" y="206"/>
                  </a:lnTo>
                  <a:lnTo>
                    <a:pt x="1216" y="118"/>
                  </a:lnTo>
                  <a:lnTo>
                    <a:pt x="1206" y="88"/>
                  </a:lnTo>
                  <a:lnTo>
                    <a:pt x="1194" y="66"/>
                  </a:lnTo>
                  <a:lnTo>
                    <a:pt x="1184" y="48"/>
                  </a:lnTo>
                  <a:lnTo>
                    <a:pt x="1172" y="34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8" y="18"/>
                  </a:lnTo>
                  <a:lnTo>
                    <a:pt x="1166" y="64"/>
                  </a:lnTo>
                  <a:lnTo>
                    <a:pt x="1186" y="124"/>
                  </a:lnTo>
                  <a:lnTo>
                    <a:pt x="1194" y="15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204" y="214"/>
                  </a:lnTo>
                  <a:lnTo>
                    <a:pt x="1204" y="238"/>
                  </a:lnTo>
                  <a:lnTo>
                    <a:pt x="1202" y="278"/>
                  </a:lnTo>
                  <a:lnTo>
                    <a:pt x="1202" y="296"/>
                  </a:lnTo>
                  <a:lnTo>
                    <a:pt x="1204" y="312"/>
                  </a:lnTo>
                  <a:lnTo>
                    <a:pt x="1208" y="330"/>
                  </a:lnTo>
                  <a:lnTo>
                    <a:pt x="1218" y="346"/>
                  </a:lnTo>
                  <a:lnTo>
                    <a:pt x="1218" y="346"/>
                  </a:lnTo>
                  <a:lnTo>
                    <a:pt x="1220" y="352"/>
                  </a:lnTo>
                  <a:lnTo>
                    <a:pt x="1220" y="356"/>
                  </a:lnTo>
                  <a:lnTo>
                    <a:pt x="1218" y="358"/>
                  </a:lnTo>
                  <a:lnTo>
                    <a:pt x="1216" y="360"/>
                  </a:lnTo>
                  <a:lnTo>
                    <a:pt x="1208" y="362"/>
                  </a:lnTo>
                  <a:lnTo>
                    <a:pt x="1196" y="360"/>
                  </a:lnTo>
                  <a:lnTo>
                    <a:pt x="1182" y="354"/>
                  </a:lnTo>
                  <a:lnTo>
                    <a:pt x="1168" y="344"/>
                  </a:lnTo>
                  <a:lnTo>
                    <a:pt x="1154" y="330"/>
                  </a:lnTo>
                  <a:lnTo>
                    <a:pt x="1148" y="320"/>
                  </a:lnTo>
                  <a:lnTo>
                    <a:pt x="1144" y="312"/>
                  </a:lnTo>
                  <a:lnTo>
                    <a:pt x="1144" y="312"/>
                  </a:lnTo>
                  <a:lnTo>
                    <a:pt x="1146" y="320"/>
                  </a:lnTo>
                  <a:lnTo>
                    <a:pt x="1150" y="346"/>
                  </a:lnTo>
                  <a:lnTo>
                    <a:pt x="1154" y="364"/>
                  </a:lnTo>
                  <a:lnTo>
                    <a:pt x="1160" y="386"/>
                  </a:lnTo>
                  <a:lnTo>
                    <a:pt x="1170" y="410"/>
                  </a:lnTo>
                  <a:lnTo>
                    <a:pt x="1182" y="436"/>
                  </a:lnTo>
                  <a:lnTo>
                    <a:pt x="1182" y="436"/>
                  </a:lnTo>
                  <a:lnTo>
                    <a:pt x="1210" y="494"/>
                  </a:lnTo>
                  <a:lnTo>
                    <a:pt x="1224" y="524"/>
                  </a:lnTo>
                  <a:lnTo>
                    <a:pt x="1234" y="556"/>
                  </a:lnTo>
                  <a:lnTo>
                    <a:pt x="1240" y="588"/>
                  </a:lnTo>
                  <a:lnTo>
                    <a:pt x="1244" y="620"/>
                  </a:lnTo>
                  <a:lnTo>
                    <a:pt x="1244" y="636"/>
                  </a:lnTo>
                  <a:lnTo>
                    <a:pt x="1242" y="652"/>
                  </a:lnTo>
                  <a:lnTo>
                    <a:pt x="1240" y="670"/>
                  </a:lnTo>
                  <a:lnTo>
                    <a:pt x="1234" y="686"/>
                  </a:lnTo>
                  <a:lnTo>
                    <a:pt x="1234" y="686"/>
                  </a:lnTo>
                  <a:lnTo>
                    <a:pt x="1230" y="702"/>
                  </a:lnTo>
                  <a:lnTo>
                    <a:pt x="1224" y="714"/>
                  </a:lnTo>
                  <a:lnTo>
                    <a:pt x="1212" y="732"/>
                  </a:lnTo>
                  <a:lnTo>
                    <a:pt x="1202" y="744"/>
                  </a:lnTo>
                  <a:lnTo>
                    <a:pt x="1192" y="754"/>
                  </a:lnTo>
                  <a:lnTo>
                    <a:pt x="1184" y="764"/>
                  </a:lnTo>
                  <a:lnTo>
                    <a:pt x="1180" y="770"/>
                  </a:lnTo>
                  <a:lnTo>
                    <a:pt x="1178" y="780"/>
                  </a:lnTo>
                  <a:lnTo>
                    <a:pt x="1174" y="804"/>
                  </a:lnTo>
                  <a:lnTo>
                    <a:pt x="1174" y="842"/>
                  </a:lnTo>
                  <a:lnTo>
                    <a:pt x="1174" y="842"/>
                  </a:lnTo>
                  <a:lnTo>
                    <a:pt x="1176" y="880"/>
                  </a:lnTo>
                  <a:lnTo>
                    <a:pt x="1178" y="916"/>
                  </a:lnTo>
                  <a:lnTo>
                    <a:pt x="1184" y="978"/>
                  </a:lnTo>
                  <a:lnTo>
                    <a:pt x="1184" y="1002"/>
                  </a:lnTo>
                  <a:lnTo>
                    <a:pt x="1182" y="1022"/>
                  </a:lnTo>
                  <a:lnTo>
                    <a:pt x="1180" y="1030"/>
                  </a:lnTo>
                  <a:lnTo>
                    <a:pt x="1176" y="1034"/>
                  </a:lnTo>
                  <a:lnTo>
                    <a:pt x="1172" y="1038"/>
                  </a:lnTo>
                  <a:lnTo>
                    <a:pt x="1166" y="1040"/>
                  </a:lnTo>
                  <a:lnTo>
                    <a:pt x="1166" y="1040"/>
                  </a:lnTo>
                  <a:lnTo>
                    <a:pt x="1132" y="1006"/>
                  </a:lnTo>
                  <a:lnTo>
                    <a:pt x="1106" y="984"/>
                  </a:lnTo>
                  <a:lnTo>
                    <a:pt x="1078" y="962"/>
                  </a:lnTo>
                  <a:lnTo>
                    <a:pt x="1042" y="930"/>
                  </a:lnTo>
                  <a:lnTo>
                    <a:pt x="1042" y="930"/>
                  </a:lnTo>
                  <a:lnTo>
                    <a:pt x="1024" y="910"/>
                  </a:lnTo>
                  <a:lnTo>
                    <a:pt x="1006" y="890"/>
                  </a:lnTo>
                  <a:lnTo>
                    <a:pt x="990" y="870"/>
                  </a:lnTo>
                  <a:lnTo>
                    <a:pt x="976" y="848"/>
                  </a:lnTo>
                  <a:lnTo>
                    <a:pt x="962" y="826"/>
                  </a:lnTo>
                  <a:lnTo>
                    <a:pt x="950" y="804"/>
                  </a:lnTo>
                  <a:lnTo>
                    <a:pt x="940" y="782"/>
                  </a:lnTo>
                  <a:lnTo>
                    <a:pt x="932" y="760"/>
                  </a:lnTo>
                  <a:lnTo>
                    <a:pt x="924" y="738"/>
                  </a:lnTo>
                  <a:lnTo>
                    <a:pt x="918" y="716"/>
                  </a:lnTo>
                  <a:lnTo>
                    <a:pt x="912" y="694"/>
                  </a:lnTo>
                  <a:lnTo>
                    <a:pt x="910" y="674"/>
                  </a:lnTo>
                  <a:lnTo>
                    <a:pt x="908" y="652"/>
                  </a:lnTo>
                  <a:lnTo>
                    <a:pt x="906" y="634"/>
                  </a:lnTo>
                  <a:lnTo>
                    <a:pt x="908" y="616"/>
                  </a:lnTo>
                  <a:lnTo>
                    <a:pt x="910" y="598"/>
                  </a:lnTo>
                  <a:lnTo>
                    <a:pt x="910" y="598"/>
                  </a:lnTo>
                  <a:lnTo>
                    <a:pt x="916" y="546"/>
                  </a:lnTo>
                  <a:lnTo>
                    <a:pt x="920" y="498"/>
                  </a:lnTo>
                  <a:lnTo>
                    <a:pt x="918" y="456"/>
                  </a:lnTo>
                  <a:lnTo>
                    <a:pt x="916" y="420"/>
                  </a:lnTo>
                  <a:lnTo>
                    <a:pt x="912" y="390"/>
                  </a:lnTo>
                  <a:lnTo>
                    <a:pt x="908" y="370"/>
                  </a:lnTo>
                  <a:lnTo>
                    <a:pt x="902" y="350"/>
                  </a:lnTo>
                  <a:lnTo>
                    <a:pt x="902" y="350"/>
                  </a:lnTo>
                  <a:lnTo>
                    <a:pt x="904" y="376"/>
                  </a:lnTo>
                  <a:lnTo>
                    <a:pt x="908" y="430"/>
                  </a:lnTo>
                  <a:lnTo>
                    <a:pt x="908" y="462"/>
                  </a:lnTo>
                  <a:lnTo>
                    <a:pt x="906" y="490"/>
                  </a:lnTo>
                  <a:lnTo>
                    <a:pt x="902" y="502"/>
                  </a:lnTo>
                  <a:lnTo>
                    <a:pt x="900" y="512"/>
                  </a:lnTo>
                  <a:lnTo>
                    <a:pt x="896" y="520"/>
                  </a:lnTo>
                  <a:lnTo>
                    <a:pt x="890" y="524"/>
                  </a:lnTo>
                  <a:lnTo>
                    <a:pt x="890" y="524"/>
                  </a:lnTo>
                  <a:lnTo>
                    <a:pt x="882" y="522"/>
                  </a:lnTo>
                  <a:lnTo>
                    <a:pt x="874" y="518"/>
                  </a:lnTo>
                  <a:lnTo>
                    <a:pt x="866" y="510"/>
                  </a:lnTo>
                  <a:lnTo>
                    <a:pt x="856" y="496"/>
                  </a:lnTo>
                  <a:lnTo>
                    <a:pt x="844" y="474"/>
                  </a:lnTo>
                  <a:lnTo>
                    <a:pt x="836" y="446"/>
                  </a:lnTo>
                  <a:lnTo>
                    <a:pt x="828" y="406"/>
                  </a:lnTo>
                  <a:lnTo>
                    <a:pt x="828" y="406"/>
                  </a:lnTo>
                  <a:lnTo>
                    <a:pt x="822" y="368"/>
                  </a:lnTo>
                  <a:lnTo>
                    <a:pt x="820" y="336"/>
                  </a:lnTo>
                  <a:lnTo>
                    <a:pt x="818" y="286"/>
                  </a:lnTo>
                  <a:lnTo>
                    <a:pt x="818" y="252"/>
                  </a:lnTo>
                  <a:lnTo>
                    <a:pt x="822" y="234"/>
                  </a:lnTo>
                  <a:lnTo>
                    <a:pt x="796" y="374"/>
                  </a:lnTo>
                  <a:lnTo>
                    <a:pt x="718" y="180"/>
                  </a:lnTo>
                  <a:lnTo>
                    <a:pt x="718" y="180"/>
                  </a:lnTo>
                  <a:lnTo>
                    <a:pt x="724" y="224"/>
                  </a:lnTo>
                  <a:lnTo>
                    <a:pt x="734" y="270"/>
                  </a:lnTo>
                  <a:lnTo>
                    <a:pt x="744" y="316"/>
                  </a:lnTo>
                  <a:lnTo>
                    <a:pt x="756" y="360"/>
                  </a:lnTo>
                  <a:lnTo>
                    <a:pt x="770" y="402"/>
                  </a:lnTo>
                  <a:lnTo>
                    <a:pt x="784" y="440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18" y="534"/>
                  </a:lnTo>
                  <a:lnTo>
                    <a:pt x="832" y="588"/>
                  </a:lnTo>
                  <a:lnTo>
                    <a:pt x="844" y="646"/>
                  </a:lnTo>
                  <a:lnTo>
                    <a:pt x="854" y="704"/>
                  </a:lnTo>
                  <a:lnTo>
                    <a:pt x="856" y="728"/>
                  </a:lnTo>
                  <a:lnTo>
                    <a:pt x="856" y="750"/>
                  </a:lnTo>
                  <a:lnTo>
                    <a:pt x="854" y="764"/>
                  </a:lnTo>
                  <a:lnTo>
                    <a:pt x="852" y="770"/>
                  </a:lnTo>
                  <a:lnTo>
                    <a:pt x="850" y="774"/>
                  </a:lnTo>
                  <a:lnTo>
                    <a:pt x="846" y="774"/>
                  </a:lnTo>
                  <a:lnTo>
                    <a:pt x="842" y="774"/>
                  </a:lnTo>
                  <a:lnTo>
                    <a:pt x="836" y="772"/>
                  </a:lnTo>
                  <a:lnTo>
                    <a:pt x="830" y="766"/>
                  </a:lnTo>
                  <a:lnTo>
                    <a:pt x="816" y="748"/>
                  </a:lnTo>
                  <a:lnTo>
                    <a:pt x="798" y="718"/>
                  </a:lnTo>
                  <a:lnTo>
                    <a:pt x="798" y="718"/>
                  </a:lnTo>
                  <a:lnTo>
                    <a:pt x="774" y="678"/>
                  </a:lnTo>
                  <a:lnTo>
                    <a:pt x="738" y="624"/>
                  </a:lnTo>
                  <a:lnTo>
                    <a:pt x="694" y="556"/>
                  </a:lnTo>
                  <a:lnTo>
                    <a:pt x="694" y="556"/>
                  </a:lnTo>
                  <a:lnTo>
                    <a:pt x="698" y="570"/>
                  </a:lnTo>
                  <a:lnTo>
                    <a:pt x="710" y="610"/>
                  </a:lnTo>
                  <a:lnTo>
                    <a:pt x="736" y="670"/>
                  </a:lnTo>
                  <a:lnTo>
                    <a:pt x="752" y="708"/>
                  </a:lnTo>
                  <a:lnTo>
                    <a:pt x="772" y="748"/>
                  </a:lnTo>
                  <a:lnTo>
                    <a:pt x="796" y="792"/>
                  </a:lnTo>
                  <a:lnTo>
                    <a:pt x="824" y="836"/>
                  </a:lnTo>
                  <a:lnTo>
                    <a:pt x="854" y="884"/>
                  </a:lnTo>
                  <a:lnTo>
                    <a:pt x="890" y="932"/>
                  </a:lnTo>
                  <a:lnTo>
                    <a:pt x="930" y="982"/>
                  </a:lnTo>
                  <a:lnTo>
                    <a:pt x="974" y="1032"/>
                  </a:lnTo>
                  <a:lnTo>
                    <a:pt x="1024" y="1082"/>
                  </a:lnTo>
                  <a:lnTo>
                    <a:pt x="1076" y="1130"/>
                  </a:lnTo>
                  <a:lnTo>
                    <a:pt x="1076" y="1130"/>
                  </a:lnTo>
                  <a:lnTo>
                    <a:pt x="1038" y="1134"/>
                  </a:lnTo>
                  <a:lnTo>
                    <a:pt x="994" y="1136"/>
                  </a:lnTo>
                  <a:lnTo>
                    <a:pt x="944" y="1136"/>
                  </a:lnTo>
                  <a:lnTo>
                    <a:pt x="916" y="1136"/>
                  </a:lnTo>
                  <a:lnTo>
                    <a:pt x="890" y="1132"/>
                  </a:lnTo>
                  <a:lnTo>
                    <a:pt x="862" y="1128"/>
                  </a:lnTo>
                  <a:lnTo>
                    <a:pt x="836" y="1120"/>
                  </a:lnTo>
                  <a:lnTo>
                    <a:pt x="812" y="1112"/>
                  </a:lnTo>
                  <a:lnTo>
                    <a:pt x="790" y="1100"/>
                  </a:lnTo>
                  <a:lnTo>
                    <a:pt x="770" y="1088"/>
                  </a:lnTo>
                  <a:lnTo>
                    <a:pt x="762" y="1078"/>
                  </a:lnTo>
                  <a:lnTo>
                    <a:pt x="754" y="1070"/>
                  </a:lnTo>
                  <a:lnTo>
                    <a:pt x="754" y="1070"/>
                  </a:lnTo>
                  <a:lnTo>
                    <a:pt x="740" y="1052"/>
                  </a:lnTo>
                  <a:lnTo>
                    <a:pt x="728" y="1034"/>
                  </a:lnTo>
                  <a:lnTo>
                    <a:pt x="708" y="998"/>
                  </a:lnTo>
                  <a:lnTo>
                    <a:pt x="694" y="964"/>
                  </a:lnTo>
                  <a:lnTo>
                    <a:pt x="684" y="932"/>
                  </a:lnTo>
                  <a:lnTo>
                    <a:pt x="676" y="908"/>
                  </a:lnTo>
                  <a:lnTo>
                    <a:pt x="672" y="888"/>
                  </a:lnTo>
                  <a:lnTo>
                    <a:pt x="670" y="870"/>
                  </a:lnTo>
                  <a:lnTo>
                    <a:pt x="670" y="870"/>
                  </a:lnTo>
                  <a:lnTo>
                    <a:pt x="670" y="896"/>
                  </a:lnTo>
                  <a:lnTo>
                    <a:pt x="668" y="924"/>
                  </a:lnTo>
                  <a:lnTo>
                    <a:pt x="670" y="956"/>
                  </a:lnTo>
                  <a:lnTo>
                    <a:pt x="672" y="990"/>
                  </a:lnTo>
                  <a:lnTo>
                    <a:pt x="678" y="1022"/>
                  </a:lnTo>
                  <a:lnTo>
                    <a:pt x="682" y="1038"/>
                  </a:lnTo>
                  <a:lnTo>
                    <a:pt x="688" y="1050"/>
                  </a:lnTo>
                  <a:lnTo>
                    <a:pt x="694" y="1060"/>
                  </a:lnTo>
                  <a:lnTo>
                    <a:pt x="700" y="1068"/>
                  </a:lnTo>
                  <a:lnTo>
                    <a:pt x="700" y="1068"/>
                  </a:lnTo>
                  <a:lnTo>
                    <a:pt x="690" y="1066"/>
                  </a:lnTo>
                  <a:lnTo>
                    <a:pt x="676" y="1062"/>
                  </a:lnTo>
                  <a:lnTo>
                    <a:pt x="656" y="1054"/>
                  </a:lnTo>
                  <a:lnTo>
                    <a:pt x="632" y="1042"/>
                  </a:lnTo>
                  <a:lnTo>
                    <a:pt x="602" y="1028"/>
                  </a:lnTo>
                  <a:lnTo>
                    <a:pt x="568" y="1006"/>
                  </a:lnTo>
                  <a:lnTo>
                    <a:pt x="528" y="980"/>
                  </a:lnTo>
                  <a:lnTo>
                    <a:pt x="528" y="980"/>
                  </a:lnTo>
                  <a:lnTo>
                    <a:pt x="510" y="962"/>
                  </a:lnTo>
                  <a:lnTo>
                    <a:pt x="492" y="944"/>
                  </a:lnTo>
                  <a:lnTo>
                    <a:pt x="476" y="922"/>
                  </a:lnTo>
                  <a:lnTo>
                    <a:pt x="464" y="900"/>
                  </a:lnTo>
                  <a:lnTo>
                    <a:pt x="452" y="876"/>
                  </a:lnTo>
                  <a:lnTo>
                    <a:pt x="442" y="852"/>
                  </a:lnTo>
                  <a:lnTo>
                    <a:pt x="436" y="826"/>
                  </a:lnTo>
                  <a:lnTo>
                    <a:pt x="428" y="802"/>
                  </a:lnTo>
                  <a:lnTo>
                    <a:pt x="420" y="758"/>
                  </a:lnTo>
                  <a:lnTo>
                    <a:pt x="416" y="722"/>
                  </a:lnTo>
                  <a:lnTo>
                    <a:pt x="414" y="688"/>
                  </a:lnTo>
                  <a:lnTo>
                    <a:pt x="414" y="688"/>
                  </a:lnTo>
                  <a:lnTo>
                    <a:pt x="410" y="718"/>
                  </a:lnTo>
                  <a:lnTo>
                    <a:pt x="406" y="750"/>
                  </a:lnTo>
                  <a:lnTo>
                    <a:pt x="402" y="788"/>
                  </a:lnTo>
                  <a:lnTo>
                    <a:pt x="402" y="828"/>
                  </a:lnTo>
                  <a:lnTo>
                    <a:pt x="402" y="866"/>
                  </a:lnTo>
                  <a:lnTo>
                    <a:pt x="404" y="882"/>
                  </a:lnTo>
                  <a:lnTo>
                    <a:pt x="408" y="896"/>
                  </a:lnTo>
                  <a:lnTo>
                    <a:pt x="412" y="908"/>
                  </a:lnTo>
                  <a:lnTo>
                    <a:pt x="416" y="918"/>
                  </a:lnTo>
                  <a:lnTo>
                    <a:pt x="416" y="918"/>
                  </a:lnTo>
                  <a:lnTo>
                    <a:pt x="396" y="890"/>
                  </a:lnTo>
                  <a:lnTo>
                    <a:pt x="374" y="862"/>
                  </a:lnTo>
                  <a:lnTo>
                    <a:pt x="344" y="830"/>
                  </a:lnTo>
                  <a:lnTo>
                    <a:pt x="326" y="816"/>
                  </a:lnTo>
                  <a:lnTo>
                    <a:pt x="308" y="800"/>
                  </a:lnTo>
                  <a:lnTo>
                    <a:pt x="290" y="788"/>
                  </a:lnTo>
                  <a:lnTo>
                    <a:pt x="270" y="776"/>
                  </a:lnTo>
                  <a:lnTo>
                    <a:pt x="250" y="768"/>
                  </a:lnTo>
                  <a:lnTo>
                    <a:pt x="230" y="762"/>
                  </a:lnTo>
                  <a:lnTo>
                    <a:pt x="208" y="760"/>
                  </a:lnTo>
                  <a:lnTo>
                    <a:pt x="188" y="762"/>
                  </a:lnTo>
                  <a:lnTo>
                    <a:pt x="188" y="762"/>
                  </a:lnTo>
                  <a:lnTo>
                    <a:pt x="208" y="770"/>
                  </a:lnTo>
                  <a:lnTo>
                    <a:pt x="228" y="780"/>
                  </a:lnTo>
                  <a:lnTo>
                    <a:pt x="254" y="798"/>
                  </a:lnTo>
                  <a:lnTo>
                    <a:pt x="284" y="820"/>
                  </a:lnTo>
                  <a:lnTo>
                    <a:pt x="298" y="836"/>
                  </a:lnTo>
                  <a:lnTo>
                    <a:pt x="314" y="852"/>
                  </a:lnTo>
                  <a:lnTo>
                    <a:pt x="328" y="870"/>
                  </a:lnTo>
                  <a:lnTo>
                    <a:pt x="344" y="892"/>
                  </a:lnTo>
                  <a:lnTo>
                    <a:pt x="356" y="914"/>
                  </a:lnTo>
                  <a:lnTo>
                    <a:pt x="370" y="940"/>
                  </a:lnTo>
                  <a:lnTo>
                    <a:pt x="370" y="940"/>
                  </a:lnTo>
                  <a:lnTo>
                    <a:pt x="380" y="958"/>
                  </a:lnTo>
                  <a:lnTo>
                    <a:pt x="390" y="976"/>
                  </a:lnTo>
                  <a:lnTo>
                    <a:pt x="404" y="994"/>
                  </a:lnTo>
                  <a:lnTo>
                    <a:pt x="420" y="1010"/>
                  </a:lnTo>
                  <a:lnTo>
                    <a:pt x="436" y="1026"/>
                  </a:lnTo>
                  <a:lnTo>
                    <a:pt x="454" y="1042"/>
                  </a:lnTo>
                  <a:lnTo>
                    <a:pt x="492" y="1072"/>
                  </a:lnTo>
                  <a:lnTo>
                    <a:pt x="536" y="1100"/>
                  </a:lnTo>
                  <a:lnTo>
                    <a:pt x="580" y="1126"/>
                  </a:lnTo>
                  <a:lnTo>
                    <a:pt x="628" y="1150"/>
                  </a:lnTo>
                  <a:lnTo>
                    <a:pt x="676" y="1172"/>
                  </a:lnTo>
                  <a:lnTo>
                    <a:pt x="676" y="1172"/>
                  </a:lnTo>
                  <a:lnTo>
                    <a:pt x="700" y="1182"/>
                  </a:lnTo>
                  <a:lnTo>
                    <a:pt x="722" y="1190"/>
                  </a:lnTo>
                  <a:lnTo>
                    <a:pt x="768" y="1202"/>
                  </a:lnTo>
                  <a:lnTo>
                    <a:pt x="812" y="1210"/>
                  </a:lnTo>
                  <a:lnTo>
                    <a:pt x="854" y="1218"/>
                  </a:lnTo>
                  <a:lnTo>
                    <a:pt x="896" y="1228"/>
                  </a:lnTo>
                  <a:lnTo>
                    <a:pt x="916" y="1234"/>
                  </a:lnTo>
                  <a:lnTo>
                    <a:pt x="936" y="1240"/>
                  </a:lnTo>
                  <a:lnTo>
                    <a:pt x="956" y="1250"/>
                  </a:lnTo>
                  <a:lnTo>
                    <a:pt x="978" y="1260"/>
                  </a:lnTo>
                  <a:lnTo>
                    <a:pt x="998" y="1274"/>
                  </a:lnTo>
                  <a:lnTo>
                    <a:pt x="1020" y="1288"/>
                  </a:lnTo>
                  <a:lnTo>
                    <a:pt x="1020" y="1288"/>
                  </a:lnTo>
                  <a:lnTo>
                    <a:pt x="1038" y="1306"/>
                  </a:lnTo>
                  <a:lnTo>
                    <a:pt x="1056" y="1322"/>
                  </a:lnTo>
                  <a:lnTo>
                    <a:pt x="1068" y="1340"/>
                  </a:lnTo>
                  <a:lnTo>
                    <a:pt x="1080" y="1358"/>
                  </a:lnTo>
                  <a:lnTo>
                    <a:pt x="1088" y="1374"/>
                  </a:lnTo>
                  <a:lnTo>
                    <a:pt x="1094" y="1392"/>
                  </a:lnTo>
                  <a:lnTo>
                    <a:pt x="1096" y="1408"/>
                  </a:lnTo>
                  <a:lnTo>
                    <a:pt x="1098" y="1424"/>
                  </a:lnTo>
                  <a:lnTo>
                    <a:pt x="1096" y="1438"/>
                  </a:lnTo>
                  <a:lnTo>
                    <a:pt x="1092" y="1452"/>
                  </a:lnTo>
                  <a:lnTo>
                    <a:pt x="1088" y="1466"/>
                  </a:lnTo>
                  <a:lnTo>
                    <a:pt x="1080" y="1478"/>
                  </a:lnTo>
                  <a:lnTo>
                    <a:pt x="1072" y="1488"/>
                  </a:lnTo>
                  <a:lnTo>
                    <a:pt x="1062" y="1496"/>
                  </a:lnTo>
                  <a:lnTo>
                    <a:pt x="1050" y="1504"/>
                  </a:lnTo>
                  <a:lnTo>
                    <a:pt x="1038" y="1510"/>
                  </a:lnTo>
                  <a:lnTo>
                    <a:pt x="1038" y="1510"/>
                  </a:lnTo>
                  <a:lnTo>
                    <a:pt x="1024" y="1514"/>
                  </a:lnTo>
                  <a:lnTo>
                    <a:pt x="1010" y="1514"/>
                  </a:lnTo>
                  <a:lnTo>
                    <a:pt x="994" y="1512"/>
                  </a:lnTo>
                  <a:lnTo>
                    <a:pt x="978" y="1508"/>
                  </a:lnTo>
                  <a:lnTo>
                    <a:pt x="944" y="1494"/>
                  </a:lnTo>
                  <a:lnTo>
                    <a:pt x="910" y="1476"/>
                  </a:lnTo>
                  <a:lnTo>
                    <a:pt x="874" y="1460"/>
                  </a:lnTo>
                  <a:lnTo>
                    <a:pt x="856" y="1452"/>
                  </a:lnTo>
                  <a:lnTo>
                    <a:pt x="838" y="1446"/>
                  </a:lnTo>
                  <a:lnTo>
                    <a:pt x="818" y="1442"/>
                  </a:lnTo>
                  <a:lnTo>
                    <a:pt x="800" y="1440"/>
                  </a:lnTo>
                  <a:lnTo>
                    <a:pt x="782" y="1440"/>
                  </a:lnTo>
                  <a:lnTo>
                    <a:pt x="764" y="1444"/>
                  </a:lnTo>
                  <a:lnTo>
                    <a:pt x="764" y="1444"/>
                  </a:lnTo>
                  <a:lnTo>
                    <a:pt x="740" y="1450"/>
                  </a:lnTo>
                  <a:lnTo>
                    <a:pt x="718" y="1454"/>
                  </a:lnTo>
                  <a:lnTo>
                    <a:pt x="700" y="1456"/>
                  </a:lnTo>
                  <a:lnTo>
                    <a:pt x="682" y="1458"/>
                  </a:lnTo>
                  <a:lnTo>
                    <a:pt x="666" y="1456"/>
                  </a:lnTo>
                  <a:lnTo>
                    <a:pt x="650" y="1454"/>
                  </a:lnTo>
                  <a:lnTo>
                    <a:pt x="636" y="1448"/>
                  </a:lnTo>
                  <a:lnTo>
                    <a:pt x="624" y="1442"/>
                  </a:lnTo>
                  <a:lnTo>
                    <a:pt x="612" y="1436"/>
                  </a:lnTo>
                  <a:lnTo>
                    <a:pt x="600" y="1428"/>
                  </a:lnTo>
                  <a:lnTo>
                    <a:pt x="576" y="1406"/>
                  </a:lnTo>
                  <a:lnTo>
                    <a:pt x="552" y="1382"/>
                  </a:lnTo>
                  <a:lnTo>
                    <a:pt x="526" y="1354"/>
                  </a:lnTo>
                  <a:lnTo>
                    <a:pt x="526" y="1354"/>
                  </a:lnTo>
                  <a:lnTo>
                    <a:pt x="514" y="1340"/>
                  </a:lnTo>
                  <a:lnTo>
                    <a:pt x="504" y="1324"/>
                  </a:lnTo>
                  <a:lnTo>
                    <a:pt x="482" y="1284"/>
                  </a:lnTo>
                  <a:lnTo>
                    <a:pt x="468" y="1252"/>
                  </a:lnTo>
                  <a:lnTo>
                    <a:pt x="462" y="1238"/>
                  </a:lnTo>
                  <a:lnTo>
                    <a:pt x="462" y="1238"/>
                  </a:lnTo>
                  <a:lnTo>
                    <a:pt x="460" y="1254"/>
                  </a:lnTo>
                  <a:lnTo>
                    <a:pt x="460" y="1272"/>
                  </a:lnTo>
                  <a:lnTo>
                    <a:pt x="464" y="1298"/>
                  </a:lnTo>
                  <a:lnTo>
                    <a:pt x="470" y="1328"/>
                  </a:lnTo>
                  <a:lnTo>
                    <a:pt x="476" y="1344"/>
                  </a:lnTo>
                  <a:lnTo>
                    <a:pt x="484" y="1360"/>
                  </a:lnTo>
                  <a:lnTo>
                    <a:pt x="494" y="1378"/>
                  </a:lnTo>
                  <a:lnTo>
                    <a:pt x="504" y="1396"/>
                  </a:lnTo>
                  <a:lnTo>
                    <a:pt x="518" y="1414"/>
                  </a:lnTo>
                  <a:lnTo>
                    <a:pt x="536" y="1432"/>
                  </a:lnTo>
                  <a:lnTo>
                    <a:pt x="536" y="1432"/>
                  </a:lnTo>
                  <a:lnTo>
                    <a:pt x="500" y="1440"/>
                  </a:lnTo>
                  <a:lnTo>
                    <a:pt x="464" y="1446"/>
                  </a:lnTo>
                  <a:lnTo>
                    <a:pt x="420" y="1450"/>
                  </a:lnTo>
                  <a:lnTo>
                    <a:pt x="396" y="1450"/>
                  </a:lnTo>
                  <a:lnTo>
                    <a:pt x="372" y="1448"/>
                  </a:lnTo>
                  <a:lnTo>
                    <a:pt x="348" y="1444"/>
                  </a:lnTo>
                  <a:lnTo>
                    <a:pt x="326" y="1438"/>
                  </a:lnTo>
                  <a:lnTo>
                    <a:pt x="306" y="1430"/>
                  </a:lnTo>
                  <a:lnTo>
                    <a:pt x="286" y="1418"/>
                  </a:lnTo>
                  <a:lnTo>
                    <a:pt x="270" y="1402"/>
                  </a:lnTo>
                  <a:lnTo>
                    <a:pt x="262" y="1392"/>
                  </a:lnTo>
                  <a:lnTo>
                    <a:pt x="256" y="1382"/>
                  </a:lnTo>
                  <a:lnTo>
                    <a:pt x="256" y="1382"/>
                  </a:lnTo>
                  <a:lnTo>
                    <a:pt x="236" y="1342"/>
                  </a:lnTo>
                  <a:lnTo>
                    <a:pt x="220" y="1302"/>
                  </a:lnTo>
                  <a:lnTo>
                    <a:pt x="208" y="1264"/>
                  </a:lnTo>
                  <a:lnTo>
                    <a:pt x="198" y="1230"/>
                  </a:lnTo>
                  <a:lnTo>
                    <a:pt x="194" y="1202"/>
                  </a:lnTo>
                  <a:lnTo>
                    <a:pt x="190" y="1182"/>
                  </a:lnTo>
                  <a:lnTo>
                    <a:pt x="188" y="1162"/>
                  </a:lnTo>
                  <a:lnTo>
                    <a:pt x="188" y="1162"/>
                  </a:lnTo>
                  <a:lnTo>
                    <a:pt x="184" y="1190"/>
                  </a:lnTo>
                  <a:lnTo>
                    <a:pt x="180" y="1220"/>
                  </a:lnTo>
                  <a:lnTo>
                    <a:pt x="178" y="1256"/>
                  </a:lnTo>
                  <a:lnTo>
                    <a:pt x="180" y="1296"/>
                  </a:lnTo>
                  <a:lnTo>
                    <a:pt x="182" y="1316"/>
                  </a:lnTo>
                  <a:lnTo>
                    <a:pt x="186" y="1334"/>
                  </a:lnTo>
                  <a:lnTo>
                    <a:pt x="190" y="1354"/>
                  </a:lnTo>
                  <a:lnTo>
                    <a:pt x="198" y="1372"/>
                  </a:lnTo>
                  <a:lnTo>
                    <a:pt x="208" y="1388"/>
                  </a:lnTo>
                  <a:lnTo>
                    <a:pt x="220" y="1402"/>
                  </a:lnTo>
                  <a:lnTo>
                    <a:pt x="220" y="1402"/>
                  </a:lnTo>
                  <a:lnTo>
                    <a:pt x="190" y="1394"/>
                  </a:lnTo>
                  <a:lnTo>
                    <a:pt x="158" y="1386"/>
                  </a:lnTo>
                  <a:lnTo>
                    <a:pt x="122" y="1374"/>
                  </a:lnTo>
                  <a:lnTo>
                    <a:pt x="102" y="1364"/>
                  </a:lnTo>
                  <a:lnTo>
                    <a:pt x="84" y="1356"/>
                  </a:lnTo>
                  <a:lnTo>
                    <a:pt x="66" y="1344"/>
                  </a:lnTo>
                  <a:lnTo>
                    <a:pt x="48" y="1332"/>
                  </a:lnTo>
                  <a:lnTo>
                    <a:pt x="32" y="1320"/>
                  </a:lnTo>
                  <a:lnTo>
                    <a:pt x="18" y="1304"/>
                  </a:lnTo>
                  <a:lnTo>
                    <a:pt x="8" y="1288"/>
                  </a:lnTo>
                  <a:lnTo>
                    <a:pt x="0" y="1270"/>
                  </a:lnTo>
                  <a:lnTo>
                    <a:pt x="0" y="1270"/>
                  </a:lnTo>
                  <a:lnTo>
                    <a:pt x="0" y="1278"/>
                  </a:lnTo>
                  <a:lnTo>
                    <a:pt x="2" y="1296"/>
                  </a:lnTo>
                  <a:lnTo>
                    <a:pt x="4" y="1308"/>
                  </a:lnTo>
                  <a:lnTo>
                    <a:pt x="10" y="1324"/>
                  </a:lnTo>
                  <a:lnTo>
                    <a:pt x="16" y="1338"/>
                  </a:lnTo>
                  <a:lnTo>
                    <a:pt x="26" y="1356"/>
                  </a:lnTo>
                  <a:lnTo>
                    <a:pt x="40" y="1372"/>
                  </a:lnTo>
                  <a:lnTo>
                    <a:pt x="58" y="1390"/>
                  </a:lnTo>
                  <a:lnTo>
                    <a:pt x="80" y="1408"/>
                  </a:lnTo>
                  <a:lnTo>
                    <a:pt x="108" y="1424"/>
                  </a:lnTo>
                  <a:lnTo>
                    <a:pt x="142" y="1440"/>
                  </a:lnTo>
                  <a:lnTo>
                    <a:pt x="180" y="1454"/>
                  </a:lnTo>
                  <a:lnTo>
                    <a:pt x="226" y="1466"/>
                  </a:lnTo>
                  <a:lnTo>
                    <a:pt x="278" y="1478"/>
                  </a:lnTo>
                  <a:lnTo>
                    <a:pt x="278" y="1478"/>
                  </a:lnTo>
                  <a:lnTo>
                    <a:pt x="382" y="1492"/>
                  </a:lnTo>
                  <a:lnTo>
                    <a:pt x="472" y="1504"/>
                  </a:lnTo>
                  <a:lnTo>
                    <a:pt x="606" y="1520"/>
                  </a:lnTo>
                  <a:lnTo>
                    <a:pt x="654" y="1526"/>
                  </a:lnTo>
                  <a:lnTo>
                    <a:pt x="690" y="1534"/>
                  </a:lnTo>
                  <a:lnTo>
                    <a:pt x="704" y="1538"/>
                  </a:lnTo>
                  <a:lnTo>
                    <a:pt x="718" y="1544"/>
                  </a:lnTo>
                  <a:lnTo>
                    <a:pt x="728" y="1550"/>
                  </a:lnTo>
                  <a:lnTo>
                    <a:pt x="736" y="1558"/>
                  </a:lnTo>
                  <a:lnTo>
                    <a:pt x="736" y="1558"/>
                  </a:lnTo>
                  <a:lnTo>
                    <a:pt x="742" y="1566"/>
                  </a:lnTo>
                  <a:lnTo>
                    <a:pt x="742" y="1572"/>
                  </a:lnTo>
                  <a:lnTo>
                    <a:pt x="740" y="1578"/>
                  </a:lnTo>
                  <a:lnTo>
                    <a:pt x="734" y="1582"/>
                  </a:lnTo>
                  <a:lnTo>
                    <a:pt x="726" y="1588"/>
                  </a:lnTo>
                  <a:lnTo>
                    <a:pt x="716" y="1592"/>
                  </a:lnTo>
                  <a:lnTo>
                    <a:pt x="690" y="1598"/>
                  </a:lnTo>
                  <a:lnTo>
                    <a:pt x="624" y="1610"/>
                  </a:lnTo>
                  <a:lnTo>
                    <a:pt x="590" y="1616"/>
                  </a:lnTo>
                  <a:lnTo>
                    <a:pt x="562" y="1624"/>
                  </a:lnTo>
                  <a:lnTo>
                    <a:pt x="562" y="1624"/>
                  </a:lnTo>
                  <a:lnTo>
                    <a:pt x="614" y="1628"/>
                  </a:lnTo>
                  <a:lnTo>
                    <a:pt x="658" y="1630"/>
                  </a:lnTo>
                  <a:lnTo>
                    <a:pt x="698" y="1630"/>
                  </a:lnTo>
                  <a:lnTo>
                    <a:pt x="734" y="1626"/>
                  </a:lnTo>
                  <a:lnTo>
                    <a:pt x="764" y="1620"/>
                  </a:lnTo>
                  <a:lnTo>
                    <a:pt x="790" y="1614"/>
                  </a:lnTo>
                  <a:lnTo>
                    <a:pt x="834" y="1602"/>
                  </a:lnTo>
                  <a:lnTo>
                    <a:pt x="852" y="1598"/>
                  </a:lnTo>
                  <a:lnTo>
                    <a:pt x="870" y="1594"/>
                  </a:lnTo>
                  <a:lnTo>
                    <a:pt x="888" y="1592"/>
                  </a:lnTo>
                  <a:lnTo>
                    <a:pt x="906" y="1594"/>
                  </a:lnTo>
                  <a:lnTo>
                    <a:pt x="926" y="1600"/>
                  </a:lnTo>
                  <a:lnTo>
                    <a:pt x="946" y="1610"/>
                  </a:lnTo>
                  <a:lnTo>
                    <a:pt x="968" y="1626"/>
                  </a:lnTo>
                  <a:lnTo>
                    <a:pt x="994" y="1646"/>
                  </a:lnTo>
                  <a:lnTo>
                    <a:pt x="994" y="1646"/>
                  </a:lnTo>
                  <a:lnTo>
                    <a:pt x="1018" y="1670"/>
                  </a:lnTo>
                  <a:lnTo>
                    <a:pt x="1030" y="1682"/>
                  </a:lnTo>
                  <a:lnTo>
                    <a:pt x="1038" y="1696"/>
                  </a:lnTo>
                  <a:lnTo>
                    <a:pt x="1048" y="1712"/>
                  </a:lnTo>
                  <a:lnTo>
                    <a:pt x="1056" y="1732"/>
                  </a:lnTo>
                  <a:lnTo>
                    <a:pt x="1078" y="1784"/>
                  </a:lnTo>
                  <a:lnTo>
                    <a:pt x="1078" y="1784"/>
                  </a:lnTo>
                  <a:lnTo>
                    <a:pt x="1084" y="1804"/>
                  </a:lnTo>
                  <a:lnTo>
                    <a:pt x="1088" y="1828"/>
                  </a:lnTo>
                  <a:lnTo>
                    <a:pt x="1094" y="1858"/>
                  </a:lnTo>
                  <a:lnTo>
                    <a:pt x="1098" y="1894"/>
                  </a:lnTo>
                  <a:lnTo>
                    <a:pt x="1104" y="1974"/>
                  </a:lnTo>
                  <a:lnTo>
                    <a:pt x="1108" y="2066"/>
                  </a:lnTo>
                  <a:lnTo>
                    <a:pt x="1108" y="2114"/>
                  </a:lnTo>
                  <a:lnTo>
                    <a:pt x="1106" y="2162"/>
                  </a:lnTo>
                  <a:lnTo>
                    <a:pt x="1102" y="2210"/>
                  </a:lnTo>
                  <a:lnTo>
                    <a:pt x="1098" y="2258"/>
                  </a:lnTo>
                  <a:lnTo>
                    <a:pt x="1090" y="2306"/>
                  </a:lnTo>
                  <a:lnTo>
                    <a:pt x="1082" y="2350"/>
                  </a:lnTo>
                  <a:lnTo>
                    <a:pt x="1072" y="2394"/>
                  </a:lnTo>
                  <a:lnTo>
                    <a:pt x="1060" y="2434"/>
                  </a:lnTo>
                  <a:lnTo>
                    <a:pt x="1060" y="2434"/>
                  </a:lnTo>
                  <a:lnTo>
                    <a:pt x="1012" y="2572"/>
                  </a:lnTo>
                  <a:lnTo>
                    <a:pt x="978" y="2684"/>
                  </a:lnTo>
                  <a:lnTo>
                    <a:pt x="966" y="2730"/>
                  </a:lnTo>
                  <a:lnTo>
                    <a:pt x="956" y="2772"/>
                  </a:lnTo>
                  <a:lnTo>
                    <a:pt x="950" y="2806"/>
                  </a:lnTo>
                  <a:lnTo>
                    <a:pt x="944" y="2838"/>
                  </a:lnTo>
                  <a:lnTo>
                    <a:pt x="944" y="2838"/>
                  </a:lnTo>
                  <a:lnTo>
                    <a:pt x="946" y="2842"/>
                  </a:lnTo>
                  <a:lnTo>
                    <a:pt x="950" y="2848"/>
                  </a:lnTo>
                  <a:lnTo>
                    <a:pt x="956" y="2854"/>
                  </a:lnTo>
                  <a:lnTo>
                    <a:pt x="966" y="2860"/>
                  </a:lnTo>
                  <a:lnTo>
                    <a:pt x="994" y="2874"/>
                  </a:lnTo>
                  <a:lnTo>
                    <a:pt x="1030" y="2884"/>
                  </a:lnTo>
                  <a:lnTo>
                    <a:pt x="1072" y="2894"/>
                  </a:lnTo>
                  <a:lnTo>
                    <a:pt x="1118" y="2902"/>
                  </a:lnTo>
                  <a:lnTo>
                    <a:pt x="1170" y="2906"/>
                  </a:lnTo>
                  <a:lnTo>
                    <a:pt x="1222" y="2908"/>
                  </a:lnTo>
                  <a:lnTo>
                    <a:pt x="1222" y="2908"/>
                  </a:lnTo>
                  <a:lnTo>
                    <a:pt x="1270" y="2906"/>
                  </a:lnTo>
                  <a:lnTo>
                    <a:pt x="1314" y="2902"/>
                  </a:lnTo>
                  <a:lnTo>
                    <a:pt x="1354" y="2898"/>
                  </a:lnTo>
                  <a:lnTo>
                    <a:pt x="1388" y="2892"/>
                  </a:lnTo>
                  <a:lnTo>
                    <a:pt x="1418" y="2888"/>
                  </a:lnTo>
                  <a:lnTo>
                    <a:pt x="1438" y="2882"/>
                  </a:lnTo>
                  <a:lnTo>
                    <a:pt x="1452" y="2876"/>
                  </a:lnTo>
                  <a:lnTo>
                    <a:pt x="1456" y="2872"/>
                  </a:lnTo>
                  <a:lnTo>
                    <a:pt x="1458" y="2870"/>
                  </a:lnTo>
                  <a:lnTo>
                    <a:pt x="1458" y="2870"/>
                  </a:lnTo>
                  <a:lnTo>
                    <a:pt x="1460" y="2844"/>
                  </a:lnTo>
                  <a:lnTo>
                    <a:pt x="1458" y="2816"/>
                  </a:lnTo>
                  <a:lnTo>
                    <a:pt x="1456" y="2786"/>
                  </a:lnTo>
                  <a:lnTo>
                    <a:pt x="1452" y="2756"/>
                  </a:lnTo>
                  <a:lnTo>
                    <a:pt x="1440" y="2692"/>
                  </a:lnTo>
                  <a:lnTo>
                    <a:pt x="1424" y="2622"/>
                  </a:lnTo>
                  <a:lnTo>
                    <a:pt x="1408" y="2548"/>
                  </a:lnTo>
                  <a:lnTo>
                    <a:pt x="1394" y="2468"/>
                  </a:lnTo>
                  <a:lnTo>
                    <a:pt x="1388" y="2426"/>
                  </a:lnTo>
                  <a:lnTo>
                    <a:pt x="1382" y="2384"/>
                  </a:lnTo>
                  <a:lnTo>
                    <a:pt x="1380" y="2340"/>
                  </a:lnTo>
                  <a:lnTo>
                    <a:pt x="1378" y="2294"/>
                  </a:lnTo>
                  <a:lnTo>
                    <a:pt x="1378" y="2294"/>
                  </a:lnTo>
                  <a:lnTo>
                    <a:pt x="1376" y="2198"/>
                  </a:lnTo>
                  <a:lnTo>
                    <a:pt x="1374" y="2100"/>
                  </a:lnTo>
                  <a:lnTo>
                    <a:pt x="1370" y="2000"/>
                  </a:lnTo>
                  <a:lnTo>
                    <a:pt x="1368" y="1906"/>
                  </a:lnTo>
                  <a:lnTo>
                    <a:pt x="1370" y="1820"/>
                  </a:lnTo>
                  <a:lnTo>
                    <a:pt x="1372" y="1782"/>
                  </a:lnTo>
                  <a:lnTo>
                    <a:pt x="1374" y="1746"/>
                  </a:lnTo>
                  <a:lnTo>
                    <a:pt x="1380" y="1716"/>
                  </a:lnTo>
                  <a:lnTo>
                    <a:pt x="1386" y="1688"/>
                  </a:lnTo>
                  <a:lnTo>
                    <a:pt x="1394" y="1668"/>
                  </a:lnTo>
                  <a:lnTo>
                    <a:pt x="1398" y="1658"/>
                  </a:lnTo>
                  <a:lnTo>
                    <a:pt x="1404" y="1652"/>
                  </a:lnTo>
                  <a:lnTo>
                    <a:pt x="1404" y="1652"/>
                  </a:lnTo>
                  <a:lnTo>
                    <a:pt x="1416" y="1638"/>
                  </a:lnTo>
                  <a:lnTo>
                    <a:pt x="1428" y="1628"/>
                  </a:lnTo>
                  <a:lnTo>
                    <a:pt x="1444" y="1618"/>
                  </a:lnTo>
                  <a:lnTo>
                    <a:pt x="1460" y="1608"/>
                  </a:lnTo>
                  <a:lnTo>
                    <a:pt x="1478" y="1602"/>
                  </a:lnTo>
                  <a:lnTo>
                    <a:pt x="1498" y="1596"/>
                  </a:lnTo>
                  <a:lnTo>
                    <a:pt x="1520" y="1592"/>
                  </a:lnTo>
                  <a:lnTo>
                    <a:pt x="1544" y="1588"/>
                  </a:lnTo>
                  <a:lnTo>
                    <a:pt x="1572" y="1588"/>
                  </a:lnTo>
                  <a:lnTo>
                    <a:pt x="1600" y="1588"/>
                  </a:lnTo>
                  <a:lnTo>
                    <a:pt x="1630" y="1588"/>
                  </a:lnTo>
                  <a:lnTo>
                    <a:pt x="1664" y="1592"/>
                  </a:lnTo>
                  <a:lnTo>
                    <a:pt x="1736" y="1602"/>
                  </a:lnTo>
                  <a:lnTo>
                    <a:pt x="1820" y="1618"/>
                  </a:lnTo>
                  <a:lnTo>
                    <a:pt x="1820" y="1618"/>
                  </a:lnTo>
                  <a:lnTo>
                    <a:pt x="1850" y="1622"/>
                  </a:lnTo>
                  <a:lnTo>
                    <a:pt x="1878" y="1626"/>
                  </a:lnTo>
                  <a:lnTo>
                    <a:pt x="1906" y="1626"/>
                  </a:lnTo>
                  <a:lnTo>
                    <a:pt x="1932" y="1624"/>
                  </a:lnTo>
                  <a:lnTo>
                    <a:pt x="1956" y="1620"/>
                  </a:lnTo>
                  <a:lnTo>
                    <a:pt x="1982" y="1616"/>
                  </a:lnTo>
                  <a:lnTo>
                    <a:pt x="2030" y="1606"/>
                  </a:lnTo>
                  <a:lnTo>
                    <a:pt x="2078" y="1592"/>
                  </a:lnTo>
                  <a:lnTo>
                    <a:pt x="2126" y="1580"/>
                  </a:lnTo>
                  <a:lnTo>
                    <a:pt x="2150" y="1576"/>
                  </a:lnTo>
                  <a:lnTo>
                    <a:pt x="2176" y="1572"/>
                  </a:lnTo>
                  <a:lnTo>
                    <a:pt x="2202" y="1568"/>
                  </a:lnTo>
                  <a:lnTo>
                    <a:pt x="2228" y="1568"/>
                  </a:lnTo>
                  <a:lnTo>
                    <a:pt x="2026" y="1554"/>
                  </a:lnTo>
                  <a:lnTo>
                    <a:pt x="2026" y="1554"/>
                  </a:lnTo>
                  <a:lnTo>
                    <a:pt x="2028" y="1552"/>
                  </a:lnTo>
                  <a:lnTo>
                    <a:pt x="2036" y="1544"/>
                  </a:lnTo>
                  <a:lnTo>
                    <a:pt x="2052" y="1536"/>
                  </a:lnTo>
                  <a:lnTo>
                    <a:pt x="2074" y="1528"/>
                  </a:lnTo>
                  <a:lnTo>
                    <a:pt x="2088" y="1524"/>
                  </a:lnTo>
                  <a:lnTo>
                    <a:pt x="2106" y="1522"/>
                  </a:lnTo>
                  <a:lnTo>
                    <a:pt x="2124" y="1520"/>
                  </a:lnTo>
                  <a:lnTo>
                    <a:pt x="2144" y="1522"/>
                  </a:lnTo>
                  <a:lnTo>
                    <a:pt x="2168" y="1524"/>
                  </a:lnTo>
                  <a:lnTo>
                    <a:pt x="2194" y="1530"/>
                  </a:lnTo>
                  <a:lnTo>
                    <a:pt x="2224" y="1536"/>
                  </a:lnTo>
                  <a:lnTo>
                    <a:pt x="2254" y="1546"/>
                  </a:lnTo>
                  <a:lnTo>
                    <a:pt x="2254" y="1546"/>
                  </a:lnTo>
                  <a:lnTo>
                    <a:pt x="2312" y="1568"/>
                  </a:lnTo>
                  <a:lnTo>
                    <a:pt x="2366" y="1590"/>
                  </a:lnTo>
                  <a:lnTo>
                    <a:pt x="2416" y="1610"/>
                  </a:lnTo>
                  <a:lnTo>
                    <a:pt x="2442" y="1618"/>
                  </a:lnTo>
                  <a:lnTo>
                    <a:pt x="2466" y="1624"/>
                  </a:lnTo>
                  <a:lnTo>
                    <a:pt x="2492" y="1628"/>
                  </a:lnTo>
                  <a:lnTo>
                    <a:pt x="2516" y="1628"/>
                  </a:lnTo>
                  <a:lnTo>
                    <a:pt x="2540" y="1628"/>
                  </a:lnTo>
                  <a:lnTo>
                    <a:pt x="2566" y="1624"/>
                  </a:lnTo>
                  <a:lnTo>
                    <a:pt x="2590" y="1616"/>
                  </a:lnTo>
                  <a:lnTo>
                    <a:pt x="2616" y="1604"/>
                  </a:lnTo>
                  <a:lnTo>
                    <a:pt x="2642" y="1588"/>
                  </a:lnTo>
                  <a:lnTo>
                    <a:pt x="2668" y="1568"/>
                  </a:lnTo>
                  <a:lnTo>
                    <a:pt x="2668" y="1568"/>
                  </a:lnTo>
                  <a:lnTo>
                    <a:pt x="2650" y="1574"/>
                  </a:lnTo>
                  <a:lnTo>
                    <a:pt x="2632" y="1580"/>
                  </a:lnTo>
                  <a:lnTo>
                    <a:pt x="2608" y="1584"/>
                  </a:lnTo>
                  <a:lnTo>
                    <a:pt x="2580" y="1588"/>
                  </a:lnTo>
                  <a:lnTo>
                    <a:pt x="2566" y="1588"/>
                  </a:lnTo>
                  <a:lnTo>
                    <a:pt x="2552" y="1586"/>
                  </a:lnTo>
                  <a:lnTo>
                    <a:pt x="2538" y="1584"/>
                  </a:lnTo>
                  <a:lnTo>
                    <a:pt x="2524" y="1580"/>
                  </a:lnTo>
                  <a:lnTo>
                    <a:pt x="2510" y="1576"/>
                  </a:lnTo>
                  <a:lnTo>
                    <a:pt x="2496" y="1568"/>
                  </a:lnTo>
                  <a:lnTo>
                    <a:pt x="2496" y="1568"/>
                  </a:lnTo>
                  <a:close/>
                </a:path>
              </a:pathLst>
            </a:custGeom>
            <a:pattFill prst="ltUpDiag">
              <a:fgClr>
                <a:srgbClr val="2ECC71"/>
              </a:fgClr>
              <a:bgClr>
                <a:srgbClr val="27AE60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2EBA5E6C-559E-47FD-915B-D2FFC18B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90" y="4505757"/>
              <a:ext cx="1367885" cy="1110833"/>
            </a:xfrm>
            <a:custGeom>
              <a:avLst/>
              <a:gdLst>
                <a:gd name="T0" fmla="*/ 1046 w 1490"/>
                <a:gd name="T1" fmla="*/ 178 h 1210"/>
                <a:gd name="T2" fmla="*/ 1064 w 1490"/>
                <a:gd name="T3" fmla="*/ 114 h 1210"/>
                <a:gd name="T4" fmla="*/ 518 w 1490"/>
                <a:gd name="T5" fmla="*/ 2 h 1210"/>
                <a:gd name="T6" fmla="*/ 398 w 1490"/>
                <a:gd name="T7" fmla="*/ 150 h 1210"/>
                <a:gd name="T8" fmla="*/ 168 w 1490"/>
                <a:gd name="T9" fmla="*/ 238 h 1210"/>
                <a:gd name="T10" fmla="*/ 130 w 1490"/>
                <a:gd name="T11" fmla="*/ 452 h 1210"/>
                <a:gd name="T12" fmla="*/ 350 w 1490"/>
                <a:gd name="T13" fmla="*/ 216 h 1210"/>
                <a:gd name="T14" fmla="*/ 360 w 1490"/>
                <a:gd name="T15" fmla="*/ 298 h 1210"/>
                <a:gd name="T16" fmla="*/ 510 w 1490"/>
                <a:gd name="T17" fmla="*/ 224 h 1210"/>
                <a:gd name="T18" fmla="*/ 658 w 1490"/>
                <a:gd name="T19" fmla="*/ 224 h 1210"/>
                <a:gd name="T20" fmla="*/ 506 w 1490"/>
                <a:gd name="T21" fmla="*/ 378 h 1210"/>
                <a:gd name="T22" fmla="*/ 64 w 1490"/>
                <a:gd name="T23" fmla="*/ 526 h 1210"/>
                <a:gd name="T24" fmla="*/ 140 w 1490"/>
                <a:gd name="T25" fmla="*/ 508 h 1210"/>
                <a:gd name="T26" fmla="*/ 88 w 1490"/>
                <a:gd name="T27" fmla="*/ 618 h 1210"/>
                <a:gd name="T28" fmla="*/ 228 w 1490"/>
                <a:gd name="T29" fmla="*/ 542 h 1210"/>
                <a:gd name="T30" fmla="*/ 460 w 1490"/>
                <a:gd name="T31" fmla="*/ 446 h 1210"/>
                <a:gd name="T32" fmla="*/ 468 w 1490"/>
                <a:gd name="T33" fmla="*/ 564 h 1210"/>
                <a:gd name="T34" fmla="*/ 262 w 1490"/>
                <a:gd name="T35" fmla="*/ 744 h 1210"/>
                <a:gd name="T36" fmla="*/ 184 w 1490"/>
                <a:gd name="T37" fmla="*/ 820 h 1210"/>
                <a:gd name="T38" fmla="*/ 186 w 1490"/>
                <a:gd name="T39" fmla="*/ 932 h 1210"/>
                <a:gd name="T40" fmla="*/ 306 w 1490"/>
                <a:gd name="T41" fmla="*/ 772 h 1210"/>
                <a:gd name="T42" fmla="*/ 478 w 1490"/>
                <a:gd name="T43" fmla="*/ 748 h 1210"/>
                <a:gd name="T44" fmla="*/ 474 w 1490"/>
                <a:gd name="T45" fmla="*/ 870 h 1210"/>
                <a:gd name="T46" fmla="*/ 536 w 1490"/>
                <a:gd name="T47" fmla="*/ 814 h 1210"/>
                <a:gd name="T48" fmla="*/ 518 w 1490"/>
                <a:gd name="T49" fmla="*/ 1002 h 1210"/>
                <a:gd name="T50" fmla="*/ 588 w 1490"/>
                <a:gd name="T51" fmla="*/ 968 h 1210"/>
                <a:gd name="T52" fmla="*/ 624 w 1490"/>
                <a:gd name="T53" fmla="*/ 1026 h 1210"/>
                <a:gd name="T54" fmla="*/ 540 w 1490"/>
                <a:gd name="T55" fmla="*/ 770 h 1210"/>
                <a:gd name="T56" fmla="*/ 564 w 1490"/>
                <a:gd name="T57" fmla="*/ 520 h 1210"/>
                <a:gd name="T58" fmla="*/ 634 w 1490"/>
                <a:gd name="T59" fmla="*/ 548 h 1210"/>
                <a:gd name="T60" fmla="*/ 692 w 1490"/>
                <a:gd name="T61" fmla="*/ 362 h 1210"/>
                <a:gd name="T62" fmla="*/ 746 w 1490"/>
                <a:gd name="T63" fmla="*/ 464 h 1210"/>
                <a:gd name="T64" fmla="*/ 622 w 1490"/>
                <a:gd name="T65" fmla="*/ 708 h 1210"/>
                <a:gd name="T66" fmla="*/ 698 w 1490"/>
                <a:gd name="T67" fmla="*/ 632 h 1210"/>
                <a:gd name="T68" fmla="*/ 678 w 1490"/>
                <a:gd name="T69" fmla="*/ 728 h 1210"/>
                <a:gd name="T70" fmla="*/ 684 w 1490"/>
                <a:gd name="T71" fmla="*/ 828 h 1210"/>
                <a:gd name="T72" fmla="*/ 728 w 1490"/>
                <a:gd name="T73" fmla="*/ 886 h 1210"/>
                <a:gd name="T74" fmla="*/ 724 w 1490"/>
                <a:gd name="T75" fmla="*/ 1156 h 1210"/>
                <a:gd name="T76" fmla="*/ 774 w 1490"/>
                <a:gd name="T77" fmla="*/ 1088 h 1210"/>
                <a:gd name="T78" fmla="*/ 808 w 1490"/>
                <a:gd name="T79" fmla="*/ 950 h 1210"/>
                <a:gd name="T80" fmla="*/ 744 w 1490"/>
                <a:gd name="T81" fmla="*/ 728 h 1210"/>
                <a:gd name="T82" fmla="*/ 780 w 1490"/>
                <a:gd name="T83" fmla="*/ 534 h 1210"/>
                <a:gd name="T84" fmla="*/ 906 w 1490"/>
                <a:gd name="T85" fmla="*/ 612 h 1210"/>
                <a:gd name="T86" fmla="*/ 948 w 1490"/>
                <a:gd name="T87" fmla="*/ 910 h 1210"/>
                <a:gd name="T88" fmla="*/ 978 w 1490"/>
                <a:gd name="T89" fmla="*/ 822 h 1210"/>
                <a:gd name="T90" fmla="*/ 1070 w 1490"/>
                <a:gd name="T91" fmla="*/ 1064 h 1210"/>
                <a:gd name="T92" fmla="*/ 980 w 1490"/>
                <a:gd name="T93" fmla="*/ 656 h 1210"/>
                <a:gd name="T94" fmla="*/ 1028 w 1490"/>
                <a:gd name="T95" fmla="*/ 694 h 1210"/>
                <a:gd name="T96" fmla="*/ 956 w 1490"/>
                <a:gd name="T97" fmla="*/ 440 h 1210"/>
                <a:gd name="T98" fmla="*/ 1088 w 1490"/>
                <a:gd name="T99" fmla="*/ 598 h 1210"/>
                <a:gd name="T100" fmla="*/ 1150 w 1490"/>
                <a:gd name="T101" fmla="*/ 516 h 1210"/>
                <a:gd name="T102" fmla="*/ 1236 w 1490"/>
                <a:gd name="T103" fmla="*/ 782 h 1210"/>
                <a:gd name="T104" fmla="*/ 1332 w 1490"/>
                <a:gd name="T105" fmla="*/ 692 h 1210"/>
                <a:gd name="T106" fmla="*/ 1190 w 1490"/>
                <a:gd name="T107" fmla="*/ 480 h 1210"/>
                <a:gd name="T108" fmla="*/ 878 w 1490"/>
                <a:gd name="T109" fmla="*/ 346 h 1210"/>
                <a:gd name="T110" fmla="*/ 842 w 1490"/>
                <a:gd name="T111" fmla="*/ 234 h 1210"/>
                <a:gd name="T112" fmla="*/ 988 w 1490"/>
                <a:gd name="T113" fmla="*/ 252 h 1210"/>
                <a:gd name="T114" fmla="*/ 1176 w 1490"/>
                <a:gd name="T115" fmla="*/ 308 h 1210"/>
                <a:gd name="T116" fmla="*/ 1170 w 1490"/>
                <a:gd name="T117" fmla="*/ 260 h 1210"/>
                <a:gd name="T118" fmla="*/ 1344 w 1490"/>
                <a:gd name="T119" fmla="*/ 304 h 1210"/>
                <a:gd name="T120" fmla="*/ 1376 w 1490"/>
                <a:gd name="T121" fmla="*/ 316 h 1210"/>
                <a:gd name="T122" fmla="*/ 1468 w 1490"/>
                <a:gd name="T123" fmla="*/ 362 h 1210"/>
                <a:gd name="T124" fmla="*/ 1442 w 1490"/>
                <a:gd name="T125" fmla="*/ 30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0" h="1210">
                  <a:moveTo>
                    <a:pt x="1324" y="234"/>
                  </a:moveTo>
                  <a:lnTo>
                    <a:pt x="1324" y="234"/>
                  </a:lnTo>
                  <a:lnTo>
                    <a:pt x="1260" y="224"/>
                  </a:lnTo>
                  <a:lnTo>
                    <a:pt x="1208" y="218"/>
                  </a:lnTo>
                  <a:lnTo>
                    <a:pt x="1128" y="208"/>
                  </a:lnTo>
                  <a:lnTo>
                    <a:pt x="1098" y="204"/>
                  </a:lnTo>
                  <a:lnTo>
                    <a:pt x="1076" y="200"/>
                  </a:lnTo>
                  <a:lnTo>
                    <a:pt x="1060" y="194"/>
                  </a:lnTo>
                  <a:lnTo>
                    <a:pt x="1054" y="190"/>
                  </a:lnTo>
                  <a:lnTo>
                    <a:pt x="1048" y="186"/>
                  </a:lnTo>
                  <a:lnTo>
                    <a:pt x="1048" y="186"/>
                  </a:lnTo>
                  <a:lnTo>
                    <a:pt x="1046" y="182"/>
                  </a:lnTo>
                  <a:lnTo>
                    <a:pt x="1046" y="178"/>
                  </a:lnTo>
                  <a:lnTo>
                    <a:pt x="1048" y="176"/>
                  </a:lnTo>
                  <a:lnTo>
                    <a:pt x="1054" y="174"/>
                  </a:lnTo>
                  <a:lnTo>
                    <a:pt x="1068" y="172"/>
                  </a:lnTo>
                  <a:lnTo>
                    <a:pt x="1090" y="170"/>
                  </a:lnTo>
                  <a:lnTo>
                    <a:pt x="1138" y="170"/>
                  </a:lnTo>
                  <a:lnTo>
                    <a:pt x="1160" y="168"/>
                  </a:lnTo>
                  <a:lnTo>
                    <a:pt x="1178" y="166"/>
                  </a:lnTo>
                  <a:lnTo>
                    <a:pt x="1178" y="166"/>
                  </a:lnTo>
                  <a:lnTo>
                    <a:pt x="1148" y="154"/>
                  </a:lnTo>
                  <a:lnTo>
                    <a:pt x="1122" y="144"/>
                  </a:lnTo>
                  <a:lnTo>
                    <a:pt x="1100" y="134"/>
                  </a:lnTo>
                  <a:lnTo>
                    <a:pt x="1080" y="124"/>
                  </a:lnTo>
                  <a:lnTo>
                    <a:pt x="1064" y="114"/>
                  </a:lnTo>
                  <a:lnTo>
                    <a:pt x="1048" y="102"/>
                  </a:lnTo>
                  <a:lnTo>
                    <a:pt x="1036" y="92"/>
                  </a:lnTo>
                  <a:lnTo>
                    <a:pt x="1026" y="82"/>
                  </a:lnTo>
                  <a:lnTo>
                    <a:pt x="1018" y="72"/>
                  </a:lnTo>
                  <a:lnTo>
                    <a:pt x="1012" y="62"/>
                  </a:lnTo>
                  <a:lnTo>
                    <a:pt x="1002" y="42"/>
                  </a:lnTo>
                  <a:lnTo>
                    <a:pt x="994" y="22"/>
                  </a:lnTo>
                  <a:lnTo>
                    <a:pt x="988" y="4"/>
                  </a:lnTo>
                  <a:lnTo>
                    <a:pt x="988" y="4"/>
                  </a:lnTo>
                  <a:lnTo>
                    <a:pt x="966" y="2"/>
                  </a:lnTo>
                  <a:lnTo>
                    <a:pt x="914" y="2"/>
                  </a:lnTo>
                  <a:lnTo>
                    <a:pt x="752" y="0"/>
                  </a:lnTo>
                  <a:lnTo>
                    <a:pt x="518" y="2"/>
                  </a:lnTo>
                  <a:lnTo>
                    <a:pt x="518" y="2"/>
                  </a:lnTo>
                  <a:lnTo>
                    <a:pt x="516" y="20"/>
                  </a:lnTo>
                  <a:lnTo>
                    <a:pt x="510" y="40"/>
                  </a:lnTo>
                  <a:lnTo>
                    <a:pt x="502" y="62"/>
                  </a:lnTo>
                  <a:lnTo>
                    <a:pt x="490" y="84"/>
                  </a:lnTo>
                  <a:lnTo>
                    <a:pt x="474" y="104"/>
                  </a:lnTo>
                  <a:lnTo>
                    <a:pt x="464" y="114"/>
                  </a:lnTo>
                  <a:lnTo>
                    <a:pt x="452" y="122"/>
                  </a:lnTo>
                  <a:lnTo>
                    <a:pt x="440" y="130"/>
                  </a:lnTo>
                  <a:lnTo>
                    <a:pt x="428" y="138"/>
                  </a:lnTo>
                  <a:lnTo>
                    <a:pt x="414" y="144"/>
                  </a:lnTo>
                  <a:lnTo>
                    <a:pt x="398" y="150"/>
                  </a:lnTo>
                  <a:lnTo>
                    <a:pt x="398" y="150"/>
                  </a:lnTo>
                  <a:lnTo>
                    <a:pt x="328" y="172"/>
                  </a:lnTo>
                  <a:lnTo>
                    <a:pt x="262" y="196"/>
                  </a:lnTo>
                  <a:lnTo>
                    <a:pt x="204" y="222"/>
                  </a:lnTo>
                  <a:lnTo>
                    <a:pt x="152" y="246"/>
                  </a:lnTo>
                  <a:lnTo>
                    <a:pt x="108" y="270"/>
                  </a:lnTo>
                  <a:lnTo>
                    <a:pt x="72" y="292"/>
                  </a:lnTo>
                  <a:lnTo>
                    <a:pt x="44" y="310"/>
                  </a:lnTo>
                  <a:lnTo>
                    <a:pt x="24" y="326"/>
                  </a:lnTo>
                  <a:lnTo>
                    <a:pt x="24" y="326"/>
                  </a:lnTo>
                  <a:lnTo>
                    <a:pt x="56" y="304"/>
                  </a:lnTo>
                  <a:lnTo>
                    <a:pt x="88" y="284"/>
                  </a:lnTo>
                  <a:lnTo>
                    <a:pt x="126" y="260"/>
                  </a:lnTo>
                  <a:lnTo>
                    <a:pt x="168" y="238"/>
                  </a:lnTo>
                  <a:lnTo>
                    <a:pt x="206" y="220"/>
                  </a:lnTo>
                  <a:lnTo>
                    <a:pt x="224" y="214"/>
                  </a:lnTo>
                  <a:lnTo>
                    <a:pt x="238" y="210"/>
                  </a:lnTo>
                  <a:lnTo>
                    <a:pt x="250" y="210"/>
                  </a:lnTo>
                  <a:lnTo>
                    <a:pt x="260" y="214"/>
                  </a:lnTo>
                  <a:lnTo>
                    <a:pt x="260" y="214"/>
                  </a:lnTo>
                  <a:lnTo>
                    <a:pt x="244" y="238"/>
                  </a:lnTo>
                  <a:lnTo>
                    <a:pt x="204" y="298"/>
                  </a:lnTo>
                  <a:lnTo>
                    <a:pt x="182" y="336"/>
                  </a:lnTo>
                  <a:lnTo>
                    <a:pt x="160" y="376"/>
                  </a:lnTo>
                  <a:lnTo>
                    <a:pt x="142" y="416"/>
                  </a:lnTo>
                  <a:lnTo>
                    <a:pt x="136" y="434"/>
                  </a:lnTo>
                  <a:lnTo>
                    <a:pt x="130" y="452"/>
                  </a:lnTo>
                  <a:lnTo>
                    <a:pt x="130" y="452"/>
                  </a:lnTo>
                  <a:lnTo>
                    <a:pt x="132" y="442"/>
                  </a:lnTo>
                  <a:lnTo>
                    <a:pt x="142" y="420"/>
                  </a:lnTo>
                  <a:lnTo>
                    <a:pt x="160" y="386"/>
                  </a:lnTo>
                  <a:lnTo>
                    <a:pt x="172" y="366"/>
                  </a:lnTo>
                  <a:lnTo>
                    <a:pt x="186" y="346"/>
                  </a:lnTo>
                  <a:lnTo>
                    <a:pt x="202" y="324"/>
                  </a:lnTo>
                  <a:lnTo>
                    <a:pt x="220" y="304"/>
                  </a:lnTo>
                  <a:lnTo>
                    <a:pt x="242" y="282"/>
                  </a:lnTo>
                  <a:lnTo>
                    <a:pt x="264" y="264"/>
                  </a:lnTo>
                  <a:lnTo>
                    <a:pt x="290" y="246"/>
                  </a:lnTo>
                  <a:lnTo>
                    <a:pt x="318" y="230"/>
                  </a:lnTo>
                  <a:lnTo>
                    <a:pt x="350" y="216"/>
                  </a:lnTo>
                  <a:lnTo>
                    <a:pt x="382" y="206"/>
                  </a:lnTo>
                  <a:lnTo>
                    <a:pt x="382" y="206"/>
                  </a:lnTo>
                  <a:lnTo>
                    <a:pt x="390" y="206"/>
                  </a:lnTo>
                  <a:lnTo>
                    <a:pt x="394" y="206"/>
                  </a:lnTo>
                  <a:lnTo>
                    <a:pt x="394" y="210"/>
                  </a:lnTo>
                  <a:lnTo>
                    <a:pt x="394" y="214"/>
                  </a:lnTo>
                  <a:lnTo>
                    <a:pt x="390" y="224"/>
                  </a:lnTo>
                  <a:lnTo>
                    <a:pt x="382" y="238"/>
                  </a:lnTo>
                  <a:lnTo>
                    <a:pt x="372" y="256"/>
                  </a:lnTo>
                  <a:lnTo>
                    <a:pt x="364" y="272"/>
                  </a:lnTo>
                  <a:lnTo>
                    <a:pt x="358" y="286"/>
                  </a:lnTo>
                  <a:lnTo>
                    <a:pt x="358" y="292"/>
                  </a:lnTo>
                  <a:lnTo>
                    <a:pt x="360" y="298"/>
                  </a:lnTo>
                  <a:lnTo>
                    <a:pt x="360" y="298"/>
                  </a:lnTo>
                  <a:lnTo>
                    <a:pt x="368" y="286"/>
                  </a:lnTo>
                  <a:lnTo>
                    <a:pt x="378" y="272"/>
                  </a:lnTo>
                  <a:lnTo>
                    <a:pt x="392" y="258"/>
                  </a:lnTo>
                  <a:lnTo>
                    <a:pt x="406" y="244"/>
                  </a:lnTo>
                  <a:lnTo>
                    <a:pt x="424" y="232"/>
                  </a:lnTo>
                  <a:lnTo>
                    <a:pt x="434" y="226"/>
                  </a:lnTo>
                  <a:lnTo>
                    <a:pt x="444" y="224"/>
                  </a:lnTo>
                  <a:lnTo>
                    <a:pt x="454" y="220"/>
                  </a:lnTo>
                  <a:lnTo>
                    <a:pt x="466" y="220"/>
                  </a:lnTo>
                  <a:lnTo>
                    <a:pt x="466" y="220"/>
                  </a:lnTo>
                  <a:lnTo>
                    <a:pt x="488" y="222"/>
                  </a:lnTo>
                  <a:lnTo>
                    <a:pt x="510" y="224"/>
                  </a:lnTo>
                  <a:lnTo>
                    <a:pt x="554" y="232"/>
                  </a:lnTo>
                  <a:lnTo>
                    <a:pt x="574" y="236"/>
                  </a:lnTo>
                  <a:lnTo>
                    <a:pt x="594" y="236"/>
                  </a:lnTo>
                  <a:lnTo>
                    <a:pt x="608" y="232"/>
                  </a:lnTo>
                  <a:lnTo>
                    <a:pt x="616" y="230"/>
                  </a:lnTo>
                  <a:lnTo>
                    <a:pt x="620" y="224"/>
                  </a:lnTo>
                  <a:lnTo>
                    <a:pt x="620" y="224"/>
                  </a:lnTo>
                  <a:lnTo>
                    <a:pt x="632" y="216"/>
                  </a:lnTo>
                  <a:lnTo>
                    <a:pt x="642" y="214"/>
                  </a:lnTo>
                  <a:lnTo>
                    <a:pt x="650" y="214"/>
                  </a:lnTo>
                  <a:lnTo>
                    <a:pt x="654" y="216"/>
                  </a:lnTo>
                  <a:lnTo>
                    <a:pt x="656" y="220"/>
                  </a:lnTo>
                  <a:lnTo>
                    <a:pt x="658" y="224"/>
                  </a:lnTo>
                  <a:lnTo>
                    <a:pt x="660" y="230"/>
                  </a:lnTo>
                  <a:lnTo>
                    <a:pt x="658" y="244"/>
                  </a:lnTo>
                  <a:lnTo>
                    <a:pt x="652" y="264"/>
                  </a:lnTo>
                  <a:lnTo>
                    <a:pt x="640" y="286"/>
                  </a:lnTo>
                  <a:lnTo>
                    <a:pt x="640" y="286"/>
                  </a:lnTo>
                  <a:lnTo>
                    <a:pt x="628" y="308"/>
                  </a:lnTo>
                  <a:lnTo>
                    <a:pt x="614" y="324"/>
                  </a:lnTo>
                  <a:lnTo>
                    <a:pt x="604" y="338"/>
                  </a:lnTo>
                  <a:lnTo>
                    <a:pt x="590" y="348"/>
                  </a:lnTo>
                  <a:lnTo>
                    <a:pt x="576" y="358"/>
                  </a:lnTo>
                  <a:lnTo>
                    <a:pt x="558" y="364"/>
                  </a:lnTo>
                  <a:lnTo>
                    <a:pt x="534" y="370"/>
                  </a:lnTo>
                  <a:lnTo>
                    <a:pt x="506" y="378"/>
                  </a:lnTo>
                  <a:lnTo>
                    <a:pt x="506" y="378"/>
                  </a:lnTo>
                  <a:lnTo>
                    <a:pt x="468" y="386"/>
                  </a:lnTo>
                  <a:lnTo>
                    <a:pt x="434" y="398"/>
                  </a:lnTo>
                  <a:lnTo>
                    <a:pt x="370" y="422"/>
                  </a:lnTo>
                  <a:lnTo>
                    <a:pt x="310" y="446"/>
                  </a:lnTo>
                  <a:lnTo>
                    <a:pt x="280" y="456"/>
                  </a:lnTo>
                  <a:lnTo>
                    <a:pt x="250" y="462"/>
                  </a:lnTo>
                  <a:lnTo>
                    <a:pt x="250" y="462"/>
                  </a:lnTo>
                  <a:lnTo>
                    <a:pt x="214" y="470"/>
                  </a:lnTo>
                  <a:lnTo>
                    <a:pt x="176" y="480"/>
                  </a:lnTo>
                  <a:lnTo>
                    <a:pt x="138" y="494"/>
                  </a:lnTo>
                  <a:lnTo>
                    <a:pt x="100" y="510"/>
                  </a:lnTo>
                  <a:lnTo>
                    <a:pt x="64" y="526"/>
                  </a:lnTo>
                  <a:lnTo>
                    <a:pt x="50" y="536"/>
                  </a:lnTo>
                  <a:lnTo>
                    <a:pt x="36" y="546"/>
                  </a:lnTo>
                  <a:lnTo>
                    <a:pt x="22" y="556"/>
                  </a:lnTo>
                  <a:lnTo>
                    <a:pt x="12" y="566"/>
                  </a:lnTo>
                  <a:lnTo>
                    <a:pt x="4" y="576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22" y="570"/>
                  </a:lnTo>
                  <a:lnTo>
                    <a:pt x="48" y="552"/>
                  </a:lnTo>
                  <a:lnTo>
                    <a:pt x="80" y="532"/>
                  </a:lnTo>
                  <a:lnTo>
                    <a:pt x="98" y="524"/>
                  </a:lnTo>
                  <a:lnTo>
                    <a:pt x="118" y="514"/>
                  </a:lnTo>
                  <a:lnTo>
                    <a:pt x="140" y="508"/>
                  </a:lnTo>
                  <a:lnTo>
                    <a:pt x="160" y="502"/>
                  </a:lnTo>
                  <a:lnTo>
                    <a:pt x="182" y="498"/>
                  </a:lnTo>
                  <a:lnTo>
                    <a:pt x="204" y="496"/>
                  </a:lnTo>
                  <a:lnTo>
                    <a:pt x="226" y="496"/>
                  </a:lnTo>
                  <a:lnTo>
                    <a:pt x="246" y="502"/>
                  </a:lnTo>
                  <a:lnTo>
                    <a:pt x="246" y="502"/>
                  </a:lnTo>
                  <a:lnTo>
                    <a:pt x="220" y="514"/>
                  </a:lnTo>
                  <a:lnTo>
                    <a:pt x="192" y="530"/>
                  </a:lnTo>
                  <a:lnTo>
                    <a:pt x="160" y="550"/>
                  </a:lnTo>
                  <a:lnTo>
                    <a:pt x="128" y="574"/>
                  </a:lnTo>
                  <a:lnTo>
                    <a:pt x="114" y="588"/>
                  </a:lnTo>
                  <a:lnTo>
                    <a:pt x="100" y="604"/>
                  </a:lnTo>
                  <a:lnTo>
                    <a:pt x="88" y="618"/>
                  </a:lnTo>
                  <a:lnTo>
                    <a:pt x="78" y="634"/>
                  </a:lnTo>
                  <a:lnTo>
                    <a:pt x="70" y="652"/>
                  </a:lnTo>
                  <a:lnTo>
                    <a:pt x="68" y="670"/>
                  </a:lnTo>
                  <a:lnTo>
                    <a:pt x="68" y="670"/>
                  </a:lnTo>
                  <a:lnTo>
                    <a:pt x="80" y="650"/>
                  </a:lnTo>
                  <a:lnTo>
                    <a:pt x="96" y="632"/>
                  </a:lnTo>
                  <a:lnTo>
                    <a:pt x="116" y="608"/>
                  </a:lnTo>
                  <a:lnTo>
                    <a:pt x="140" y="586"/>
                  </a:lnTo>
                  <a:lnTo>
                    <a:pt x="168" y="566"/>
                  </a:lnTo>
                  <a:lnTo>
                    <a:pt x="182" y="556"/>
                  </a:lnTo>
                  <a:lnTo>
                    <a:pt x="196" y="550"/>
                  </a:lnTo>
                  <a:lnTo>
                    <a:pt x="212" y="544"/>
                  </a:lnTo>
                  <a:lnTo>
                    <a:pt x="228" y="542"/>
                  </a:lnTo>
                  <a:lnTo>
                    <a:pt x="228" y="542"/>
                  </a:lnTo>
                  <a:lnTo>
                    <a:pt x="258" y="536"/>
                  </a:lnTo>
                  <a:lnTo>
                    <a:pt x="288" y="530"/>
                  </a:lnTo>
                  <a:lnTo>
                    <a:pt x="314" y="522"/>
                  </a:lnTo>
                  <a:lnTo>
                    <a:pt x="336" y="512"/>
                  </a:lnTo>
                  <a:lnTo>
                    <a:pt x="358" y="502"/>
                  </a:lnTo>
                  <a:lnTo>
                    <a:pt x="378" y="490"/>
                  </a:lnTo>
                  <a:lnTo>
                    <a:pt x="396" y="478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28" y="456"/>
                  </a:lnTo>
                  <a:lnTo>
                    <a:pt x="444" y="450"/>
                  </a:lnTo>
                  <a:lnTo>
                    <a:pt x="460" y="446"/>
                  </a:lnTo>
                  <a:lnTo>
                    <a:pt x="468" y="446"/>
                  </a:lnTo>
                  <a:lnTo>
                    <a:pt x="474" y="448"/>
                  </a:lnTo>
                  <a:lnTo>
                    <a:pt x="480" y="450"/>
                  </a:lnTo>
                  <a:lnTo>
                    <a:pt x="486" y="454"/>
                  </a:lnTo>
                  <a:lnTo>
                    <a:pt x="490" y="460"/>
                  </a:lnTo>
                  <a:lnTo>
                    <a:pt x="492" y="468"/>
                  </a:lnTo>
                  <a:lnTo>
                    <a:pt x="494" y="476"/>
                  </a:lnTo>
                  <a:lnTo>
                    <a:pt x="492" y="486"/>
                  </a:lnTo>
                  <a:lnTo>
                    <a:pt x="490" y="498"/>
                  </a:lnTo>
                  <a:lnTo>
                    <a:pt x="486" y="512"/>
                  </a:lnTo>
                  <a:lnTo>
                    <a:pt x="486" y="512"/>
                  </a:lnTo>
                  <a:lnTo>
                    <a:pt x="476" y="540"/>
                  </a:lnTo>
                  <a:lnTo>
                    <a:pt x="468" y="564"/>
                  </a:lnTo>
                  <a:lnTo>
                    <a:pt x="462" y="590"/>
                  </a:lnTo>
                  <a:lnTo>
                    <a:pt x="458" y="618"/>
                  </a:lnTo>
                  <a:lnTo>
                    <a:pt x="458" y="618"/>
                  </a:lnTo>
                  <a:lnTo>
                    <a:pt x="444" y="632"/>
                  </a:lnTo>
                  <a:lnTo>
                    <a:pt x="424" y="652"/>
                  </a:lnTo>
                  <a:lnTo>
                    <a:pt x="412" y="662"/>
                  </a:lnTo>
                  <a:lnTo>
                    <a:pt x="398" y="672"/>
                  </a:lnTo>
                  <a:lnTo>
                    <a:pt x="384" y="682"/>
                  </a:lnTo>
                  <a:lnTo>
                    <a:pt x="368" y="690"/>
                  </a:lnTo>
                  <a:lnTo>
                    <a:pt x="368" y="690"/>
                  </a:lnTo>
                  <a:lnTo>
                    <a:pt x="332" y="706"/>
                  </a:lnTo>
                  <a:lnTo>
                    <a:pt x="296" y="724"/>
                  </a:lnTo>
                  <a:lnTo>
                    <a:pt x="262" y="744"/>
                  </a:lnTo>
                  <a:lnTo>
                    <a:pt x="228" y="764"/>
                  </a:lnTo>
                  <a:lnTo>
                    <a:pt x="200" y="788"/>
                  </a:lnTo>
                  <a:lnTo>
                    <a:pt x="188" y="800"/>
                  </a:lnTo>
                  <a:lnTo>
                    <a:pt x="178" y="812"/>
                  </a:lnTo>
                  <a:lnTo>
                    <a:pt x="168" y="826"/>
                  </a:lnTo>
                  <a:lnTo>
                    <a:pt x="162" y="838"/>
                  </a:lnTo>
                  <a:lnTo>
                    <a:pt x="156" y="852"/>
                  </a:lnTo>
                  <a:lnTo>
                    <a:pt x="154" y="866"/>
                  </a:lnTo>
                  <a:lnTo>
                    <a:pt x="154" y="866"/>
                  </a:lnTo>
                  <a:lnTo>
                    <a:pt x="156" y="858"/>
                  </a:lnTo>
                  <a:lnTo>
                    <a:pt x="166" y="840"/>
                  </a:lnTo>
                  <a:lnTo>
                    <a:pt x="174" y="830"/>
                  </a:lnTo>
                  <a:lnTo>
                    <a:pt x="184" y="820"/>
                  </a:lnTo>
                  <a:lnTo>
                    <a:pt x="194" y="812"/>
                  </a:lnTo>
                  <a:lnTo>
                    <a:pt x="208" y="804"/>
                  </a:lnTo>
                  <a:lnTo>
                    <a:pt x="208" y="804"/>
                  </a:lnTo>
                  <a:lnTo>
                    <a:pt x="200" y="818"/>
                  </a:lnTo>
                  <a:lnTo>
                    <a:pt x="194" y="832"/>
                  </a:lnTo>
                  <a:lnTo>
                    <a:pt x="186" y="850"/>
                  </a:lnTo>
                  <a:lnTo>
                    <a:pt x="180" y="872"/>
                  </a:lnTo>
                  <a:lnTo>
                    <a:pt x="178" y="892"/>
                  </a:lnTo>
                  <a:lnTo>
                    <a:pt x="178" y="902"/>
                  </a:lnTo>
                  <a:lnTo>
                    <a:pt x="178" y="914"/>
                  </a:lnTo>
                  <a:lnTo>
                    <a:pt x="182" y="922"/>
                  </a:lnTo>
                  <a:lnTo>
                    <a:pt x="186" y="932"/>
                  </a:lnTo>
                  <a:lnTo>
                    <a:pt x="186" y="932"/>
                  </a:lnTo>
                  <a:lnTo>
                    <a:pt x="188" y="916"/>
                  </a:lnTo>
                  <a:lnTo>
                    <a:pt x="190" y="898"/>
                  </a:lnTo>
                  <a:lnTo>
                    <a:pt x="194" y="878"/>
                  </a:lnTo>
                  <a:lnTo>
                    <a:pt x="204" y="854"/>
                  </a:lnTo>
                  <a:lnTo>
                    <a:pt x="210" y="844"/>
                  </a:lnTo>
                  <a:lnTo>
                    <a:pt x="216" y="832"/>
                  </a:lnTo>
                  <a:lnTo>
                    <a:pt x="224" y="820"/>
                  </a:lnTo>
                  <a:lnTo>
                    <a:pt x="234" y="810"/>
                  </a:lnTo>
                  <a:lnTo>
                    <a:pt x="246" y="802"/>
                  </a:lnTo>
                  <a:lnTo>
                    <a:pt x="258" y="794"/>
                  </a:lnTo>
                  <a:lnTo>
                    <a:pt x="258" y="794"/>
                  </a:lnTo>
                  <a:lnTo>
                    <a:pt x="284" y="780"/>
                  </a:lnTo>
                  <a:lnTo>
                    <a:pt x="306" y="772"/>
                  </a:lnTo>
                  <a:lnTo>
                    <a:pt x="324" y="766"/>
                  </a:lnTo>
                  <a:lnTo>
                    <a:pt x="340" y="762"/>
                  </a:lnTo>
                  <a:lnTo>
                    <a:pt x="368" y="756"/>
                  </a:lnTo>
                  <a:lnTo>
                    <a:pt x="382" y="752"/>
                  </a:lnTo>
                  <a:lnTo>
                    <a:pt x="396" y="746"/>
                  </a:lnTo>
                  <a:lnTo>
                    <a:pt x="396" y="746"/>
                  </a:lnTo>
                  <a:lnTo>
                    <a:pt x="430" y="732"/>
                  </a:lnTo>
                  <a:lnTo>
                    <a:pt x="446" y="722"/>
                  </a:lnTo>
                  <a:lnTo>
                    <a:pt x="462" y="712"/>
                  </a:lnTo>
                  <a:lnTo>
                    <a:pt x="462" y="712"/>
                  </a:lnTo>
                  <a:lnTo>
                    <a:pt x="468" y="732"/>
                  </a:lnTo>
                  <a:lnTo>
                    <a:pt x="478" y="748"/>
                  </a:lnTo>
                  <a:lnTo>
                    <a:pt x="478" y="748"/>
                  </a:lnTo>
                  <a:lnTo>
                    <a:pt x="486" y="758"/>
                  </a:lnTo>
                  <a:lnTo>
                    <a:pt x="490" y="768"/>
                  </a:lnTo>
                  <a:lnTo>
                    <a:pt x="492" y="778"/>
                  </a:lnTo>
                  <a:lnTo>
                    <a:pt x="494" y="788"/>
                  </a:lnTo>
                  <a:lnTo>
                    <a:pt x="494" y="798"/>
                  </a:lnTo>
                  <a:lnTo>
                    <a:pt x="492" y="806"/>
                  </a:lnTo>
                  <a:lnTo>
                    <a:pt x="486" y="824"/>
                  </a:lnTo>
                  <a:lnTo>
                    <a:pt x="478" y="842"/>
                  </a:lnTo>
                  <a:lnTo>
                    <a:pt x="470" y="858"/>
                  </a:lnTo>
                  <a:lnTo>
                    <a:pt x="452" y="882"/>
                  </a:lnTo>
                  <a:lnTo>
                    <a:pt x="452" y="882"/>
                  </a:lnTo>
                  <a:lnTo>
                    <a:pt x="464" y="876"/>
                  </a:lnTo>
                  <a:lnTo>
                    <a:pt x="474" y="870"/>
                  </a:lnTo>
                  <a:lnTo>
                    <a:pt x="484" y="860"/>
                  </a:lnTo>
                  <a:lnTo>
                    <a:pt x="496" y="850"/>
                  </a:lnTo>
                  <a:lnTo>
                    <a:pt x="506" y="838"/>
                  </a:lnTo>
                  <a:lnTo>
                    <a:pt x="512" y="826"/>
                  </a:lnTo>
                  <a:lnTo>
                    <a:pt x="514" y="818"/>
                  </a:lnTo>
                  <a:lnTo>
                    <a:pt x="514" y="810"/>
                  </a:lnTo>
                  <a:lnTo>
                    <a:pt x="514" y="810"/>
                  </a:lnTo>
                  <a:lnTo>
                    <a:pt x="512" y="804"/>
                  </a:lnTo>
                  <a:lnTo>
                    <a:pt x="514" y="800"/>
                  </a:lnTo>
                  <a:lnTo>
                    <a:pt x="516" y="798"/>
                  </a:lnTo>
                  <a:lnTo>
                    <a:pt x="520" y="798"/>
                  </a:lnTo>
                  <a:lnTo>
                    <a:pt x="528" y="804"/>
                  </a:lnTo>
                  <a:lnTo>
                    <a:pt x="536" y="814"/>
                  </a:lnTo>
                  <a:lnTo>
                    <a:pt x="546" y="830"/>
                  </a:lnTo>
                  <a:lnTo>
                    <a:pt x="552" y="846"/>
                  </a:lnTo>
                  <a:lnTo>
                    <a:pt x="556" y="864"/>
                  </a:lnTo>
                  <a:lnTo>
                    <a:pt x="556" y="872"/>
                  </a:lnTo>
                  <a:lnTo>
                    <a:pt x="556" y="882"/>
                  </a:lnTo>
                  <a:lnTo>
                    <a:pt x="556" y="882"/>
                  </a:lnTo>
                  <a:lnTo>
                    <a:pt x="550" y="912"/>
                  </a:lnTo>
                  <a:lnTo>
                    <a:pt x="544" y="942"/>
                  </a:lnTo>
                  <a:lnTo>
                    <a:pt x="540" y="956"/>
                  </a:lnTo>
                  <a:lnTo>
                    <a:pt x="534" y="970"/>
                  </a:lnTo>
                  <a:lnTo>
                    <a:pt x="528" y="986"/>
                  </a:lnTo>
                  <a:lnTo>
                    <a:pt x="518" y="1002"/>
                  </a:lnTo>
                  <a:lnTo>
                    <a:pt x="518" y="1002"/>
                  </a:lnTo>
                  <a:lnTo>
                    <a:pt x="526" y="996"/>
                  </a:lnTo>
                  <a:lnTo>
                    <a:pt x="542" y="982"/>
                  </a:lnTo>
                  <a:lnTo>
                    <a:pt x="550" y="972"/>
                  </a:lnTo>
                  <a:lnTo>
                    <a:pt x="558" y="960"/>
                  </a:lnTo>
                  <a:lnTo>
                    <a:pt x="564" y="948"/>
                  </a:lnTo>
                  <a:lnTo>
                    <a:pt x="566" y="934"/>
                  </a:lnTo>
                  <a:lnTo>
                    <a:pt x="566" y="934"/>
                  </a:lnTo>
                  <a:lnTo>
                    <a:pt x="566" y="928"/>
                  </a:lnTo>
                  <a:lnTo>
                    <a:pt x="568" y="928"/>
                  </a:lnTo>
                  <a:lnTo>
                    <a:pt x="568" y="928"/>
                  </a:lnTo>
                  <a:lnTo>
                    <a:pt x="572" y="932"/>
                  </a:lnTo>
                  <a:lnTo>
                    <a:pt x="578" y="940"/>
                  </a:lnTo>
                  <a:lnTo>
                    <a:pt x="588" y="968"/>
                  </a:lnTo>
                  <a:lnTo>
                    <a:pt x="600" y="1006"/>
                  </a:lnTo>
                  <a:lnTo>
                    <a:pt x="610" y="1054"/>
                  </a:lnTo>
                  <a:lnTo>
                    <a:pt x="614" y="1080"/>
                  </a:lnTo>
                  <a:lnTo>
                    <a:pt x="618" y="1106"/>
                  </a:lnTo>
                  <a:lnTo>
                    <a:pt x="620" y="1132"/>
                  </a:lnTo>
                  <a:lnTo>
                    <a:pt x="620" y="1158"/>
                  </a:lnTo>
                  <a:lnTo>
                    <a:pt x="618" y="1184"/>
                  </a:lnTo>
                  <a:lnTo>
                    <a:pt x="614" y="1210"/>
                  </a:lnTo>
                  <a:lnTo>
                    <a:pt x="614" y="1210"/>
                  </a:lnTo>
                  <a:lnTo>
                    <a:pt x="618" y="1170"/>
                  </a:lnTo>
                  <a:lnTo>
                    <a:pt x="620" y="1128"/>
                  </a:lnTo>
                  <a:lnTo>
                    <a:pt x="622" y="1078"/>
                  </a:lnTo>
                  <a:lnTo>
                    <a:pt x="624" y="1026"/>
                  </a:lnTo>
                  <a:lnTo>
                    <a:pt x="622" y="976"/>
                  </a:lnTo>
                  <a:lnTo>
                    <a:pt x="620" y="954"/>
                  </a:lnTo>
                  <a:lnTo>
                    <a:pt x="618" y="936"/>
                  </a:lnTo>
                  <a:lnTo>
                    <a:pt x="612" y="920"/>
                  </a:lnTo>
                  <a:lnTo>
                    <a:pt x="608" y="908"/>
                  </a:lnTo>
                  <a:lnTo>
                    <a:pt x="608" y="908"/>
                  </a:lnTo>
                  <a:lnTo>
                    <a:pt x="598" y="890"/>
                  </a:lnTo>
                  <a:lnTo>
                    <a:pt x="590" y="872"/>
                  </a:lnTo>
                  <a:lnTo>
                    <a:pt x="578" y="836"/>
                  </a:lnTo>
                  <a:lnTo>
                    <a:pt x="574" y="820"/>
                  </a:lnTo>
                  <a:lnTo>
                    <a:pt x="566" y="804"/>
                  </a:lnTo>
                  <a:lnTo>
                    <a:pt x="556" y="786"/>
                  </a:lnTo>
                  <a:lnTo>
                    <a:pt x="540" y="770"/>
                  </a:lnTo>
                  <a:lnTo>
                    <a:pt x="540" y="770"/>
                  </a:lnTo>
                  <a:lnTo>
                    <a:pt x="532" y="762"/>
                  </a:lnTo>
                  <a:lnTo>
                    <a:pt x="526" y="754"/>
                  </a:lnTo>
                  <a:lnTo>
                    <a:pt x="522" y="746"/>
                  </a:lnTo>
                  <a:lnTo>
                    <a:pt x="518" y="736"/>
                  </a:lnTo>
                  <a:lnTo>
                    <a:pt x="516" y="726"/>
                  </a:lnTo>
                  <a:lnTo>
                    <a:pt x="514" y="716"/>
                  </a:lnTo>
                  <a:lnTo>
                    <a:pt x="516" y="692"/>
                  </a:lnTo>
                  <a:lnTo>
                    <a:pt x="520" y="664"/>
                  </a:lnTo>
                  <a:lnTo>
                    <a:pt x="530" y="632"/>
                  </a:lnTo>
                  <a:lnTo>
                    <a:pt x="554" y="550"/>
                  </a:lnTo>
                  <a:lnTo>
                    <a:pt x="554" y="550"/>
                  </a:lnTo>
                  <a:lnTo>
                    <a:pt x="564" y="520"/>
                  </a:lnTo>
                  <a:lnTo>
                    <a:pt x="578" y="488"/>
                  </a:lnTo>
                  <a:lnTo>
                    <a:pt x="578" y="488"/>
                  </a:lnTo>
                  <a:lnTo>
                    <a:pt x="582" y="498"/>
                  </a:lnTo>
                  <a:lnTo>
                    <a:pt x="588" y="506"/>
                  </a:lnTo>
                  <a:lnTo>
                    <a:pt x="604" y="522"/>
                  </a:lnTo>
                  <a:lnTo>
                    <a:pt x="612" y="532"/>
                  </a:lnTo>
                  <a:lnTo>
                    <a:pt x="620" y="544"/>
                  </a:lnTo>
                  <a:lnTo>
                    <a:pt x="624" y="560"/>
                  </a:lnTo>
                  <a:lnTo>
                    <a:pt x="626" y="584"/>
                  </a:lnTo>
                  <a:lnTo>
                    <a:pt x="626" y="584"/>
                  </a:lnTo>
                  <a:lnTo>
                    <a:pt x="630" y="570"/>
                  </a:lnTo>
                  <a:lnTo>
                    <a:pt x="632" y="560"/>
                  </a:lnTo>
                  <a:lnTo>
                    <a:pt x="634" y="548"/>
                  </a:lnTo>
                  <a:lnTo>
                    <a:pt x="634" y="538"/>
                  </a:lnTo>
                  <a:lnTo>
                    <a:pt x="630" y="522"/>
                  </a:lnTo>
                  <a:lnTo>
                    <a:pt x="622" y="506"/>
                  </a:lnTo>
                  <a:lnTo>
                    <a:pt x="606" y="480"/>
                  </a:lnTo>
                  <a:lnTo>
                    <a:pt x="600" y="468"/>
                  </a:lnTo>
                  <a:lnTo>
                    <a:pt x="596" y="454"/>
                  </a:lnTo>
                  <a:lnTo>
                    <a:pt x="596" y="454"/>
                  </a:lnTo>
                  <a:lnTo>
                    <a:pt x="612" y="430"/>
                  </a:lnTo>
                  <a:lnTo>
                    <a:pt x="630" y="408"/>
                  </a:lnTo>
                  <a:lnTo>
                    <a:pt x="648" y="390"/>
                  </a:lnTo>
                  <a:lnTo>
                    <a:pt x="666" y="376"/>
                  </a:lnTo>
                  <a:lnTo>
                    <a:pt x="682" y="366"/>
                  </a:lnTo>
                  <a:lnTo>
                    <a:pt x="692" y="362"/>
                  </a:lnTo>
                  <a:lnTo>
                    <a:pt x="700" y="360"/>
                  </a:lnTo>
                  <a:lnTo>
                    <a:pt x="708" y="360"/>
                  </a:lnTo>
                  <a:lnTo>
                    <a:pt x="716" y="362"/>
                  </a:lnTo>
                  <a:lnTo>
                    <a:pt x="724" y="364"/>
                  </a:lnTo>
                  <a:lnTo>
                    <a:pt x="732" y="370"/>
                  </a:lnTo>
                  <a:lnTo>
                    <a:pt x="732" y="370"/>
                  </a:lnTo>
                  <a:lnTo>
                    <a:pt x="740" y="378"/>
                  </a:lnTo>
                  <a:lnTo>
                    <a:pt x="746" y="388"/>
                  </a:lnTo>
                  <a:lnTo>
                    <a:pt x="750" y="400"/>
                  </a:lnTo>
                  <a:lnTo>
                    <a:pt x="754" y="412"/>
                  </a:lnTo>
                  <a:lnTo>
                    <a:pt x="754" y="424"/>
                  </a:lnTo>
                  <a:lnTo>
                    <a:pt x="752" y="436"/>
                  </a:lnTo>
                  <a:lnTo>
                    <a:pt x="746" y="464"/>
                  </a:lnTo>
                  <a:lnTo>
                    <a:pt x="736" y="492"/>
                  </a:lnTo>
                  <a:lnTo>
                    <a:pt x="724" y="520"/>
                  </a:lnTo>
                  <a:lnTo>
                    <a:pt x="700" y="572"/>
                  </a:lnTo>
                  <a:lnTo>
                    <a:pt x="700" y="572"/>
                  </a:lnTo>
                  <a:lnTo>
                    <a:pt x="696" y="584"/>
                  </a:lnTo>
                  <a:lnTo>
                    <a:pt x="690" y="596"/>
                  </a:lnTo>
                  <a:lnTo>
                    <a:pt x="674" y="616"/>
                  </a:lnTo>
                  <a:lnTo>
                    <a:pt x="658" y="638"/>
                  </a:lnTo>
                  <a:lnTo>
                    <a:pt x="642" y="658"/>
                  </a:lnTo>
                  <a:lnTo>
                    <a:pt x="634" y="670"/>
                  </a:lnTo>
                  <a:lnTo>
                    <a:pt x="630" y="682"/>
                  </a:lnTo>
                  <a:lnTo>
                    <a:pt x="626" y="694"/>
                  </a:lnTo>
                  <a:lnTo>
                    <a:pt x="622" y="708"/>
                  </a:lnTo>
                  <a:lnTo>
                    <a:pt x="622" y="722"/>
                  </a:lnTo>
                  <a:lnTo>
                    <a:pt x="624" y="738"/>
                  </a:lnTo>
                  <a:lnTo>
                    <a:pt x="628" y="754"/>
                  </a:lnTo>
                  <a:lnTo>
                    <a:pt x="636" y="772"/>
                  </a:lnTo>
                  <a:lnTo>
                    <a:pt x="636" y="772"/>
                  </a:lnTo>
                  <a:lnTo>
                    <a:pt x="640" y="752"/>
                  </a:lnTo>
                  <a:lnTo>
                    <a:pt x="644" y="734"/>
                  </a:lnTo>
                  <a:lnTo>
                    <a:pt x="646" y="716"/>
                  </a:lnTo>
                  <a:lnTo>
                    <a:pt x="648" y="700"/>
                  </a:lnTo>
                  <a:lnTo>
                    <a:pt x="652" y="684"/>
                  </a:lnTo>
                  <a:lnTo>
                    <a:pt x="662" y="668"/>
                  </a:lnTo>
                  <a:lnTo>
                    <a:pt x="676" y="650"/>
                  </a:lnTo>
                  <a:lnTo>
                    <a:pt x="698" y="632"/>
                  </a:lnTo>
                  <a:lnTo>
                    <a:pt x="698" y="632"/>
                  </a:lnTo>
                  <a:lnTo>
                    <a:pt x="708" y="624"/>
                  </a:lnTo>
                  <a:lnTo>
                    <a:pt x="716" y="622"/>
                  </a:lnTo>
                  <a:lnTo>
                    <a:pt x="718" y="624"/>
                  </a:lnTo>
                  <a:lnTo>
                    <a:pt x="720" y="624"/>
                  </a:lnTo>
                  <a:lnTo>
                    <a:pt x="720" y="630"/>
                  </a:lnTo>
                  <a:lnTo>
                    <a:pt x="718" y="640"/>
                  </a:lnTo>
                  <a:lnTo>
                    <a:pt x="714" y="652"/>
                  </a:lnTo>
                  <a:lnTo>
                    <a:pt x="706" y="666"/>
                  </a:lnTo>
                  <a:lnTo>
                    <a:pt x="696" y="684"/>
                  </a:lnTo>
                  <a:lnTo>
                    <a:pt x="696" y="684"/>
                  </a:lnTo>
                  <a:lnTo>
                    <a:pt x="686" y="702"/>
                  </a:lnTo>
                  <a:lnTo>
                    <a:pt x="678" y="728"/>
                  </a:lnTo>
                  <a:lnTo>
                    <a:pt x="672" y="756"/>
                  </a:lnTo>
                  <a:lnTo>
                    <a:pt x="668" y="788"/>
                  </a:lnTo>
                  <a:lnTo>
                    <a:pt x="668" y="820"/>
                  </a:lnTo>
                  <a:lnTo>
                    <a:pt x="672" y="852"/>
                  </a:lnTo>
                  <a:lnTo>
                    <a:pt x="676" y="868"/>
                  </a:lnTo>
                  <a:lnTo>
                    <a:pt x="680" y="882"/>
                  </a:lnTo>
                  <a:lnTo>
                    <a:pt x="686" y="896"/>
                  </a:lnTo>
                  <a:lnTo>
                    <a:pt x="694" y="906"/>
                  </a:lnTo>
                  <a:lnTo>
                    <a:pt x="694" y="906"/>
                  </a:lnTo>
                  <a:lnTo>
                    <a:pt x="690" y="890"/>
                  </a:lnTo>
                  <a:lnTo>
                    <a:pt x="688" y="872"/>
                  </a:lnTo>
                  <a:lnTo>
                    <a:pt x="686" y="850"/>
                  </a:lnTo>
                  <a:lnTo>
                    <a:pt x="684" y="828"/>
                  </a:lnTo>
                  <a:lnTo>
                    <a:pt x="688" y="808"/>
                  </a:lnTo>
                  <a:lnTo>
                    <a:pt x="690" y="798"/>
                  </a:lnTo>
                  <a:lnTo>
                    <a:pt x="694" y="790"/>
                  </a:lnTo>
                  <a:lnTo>
                    <a:pt x="700" y="784"/>
                  </a:lnTo>
                  <a:lnTo>
                    <a:pt x="706" y="780"/>
                  </a:lnTo>
                  <a:lnTo>
                    <a:pt x="706" y="780"/>
                  </a:lnTo>
                  <a:lnTo>
                    <a:pt x="712" y="778"/>
                  </a:lnTo>
                  <a:lnTo>
                    <a:pt x="718" y="780"/>
                  </a:lnTo>
                  <a:lnTo>
                    <a:pt x="722" y="786"/>
                  </a:lnTo>
                  <a:lnTo>
                    <a:pt x="724" y="794"/>
                  </a:lnTo>
                  <a:lnTo>
                    <a:pt x="726" y="818"/>
                  </a:lnTo>
                  <a:lnTo>
                    <a:pt x="728" y="850"/>
                  </a:lnTo>
                  <a:lnTo>
                    <a:pt x="728" y="886"/>
                  </a:lnTo>
                  <a:lnTo>
                    <a:pt x="728" y="924"/>
                  </a:lnTo>
                  <a:lnTo>
                    <a:pt x="732" y="962"/>
                  </a:lnTo>
                  <a:lnTo>
                    <a:pt x="736" y="980"/>
                  </a:lnTo>
                  <a:lnTo>
                    <a:pt x="742" y="996"/>
                  </a:lnTo>
                  <a:lnTo>
                    <a:pt x="742" y="996"/>
                  </a:lnTo>
                  <a:lnTo>
                    <a:pt x="746" y="1014"/>
                  </a:lnTo>
                  <a:lnTo>
                    <a:pt x="748" y="1030"/>
                  </a:lnTo>
                  <a:lnTo>
                    <a:pt x="750" y="1046"/>
                  </a:lnTo>
                  <a:lnTo>
                    <a:pt x="748" y="1060"/>
                  </a:lnTo>
                  <a:lnTo>
                    <a:pt x="744" y="1088"/>
                  </a:lnTo>
                  <a:lnTo>
                    <a:pt x="736" y="1114"/>
                  </a:lnTo>
                  <a:lnTo>
                    <a:pt x="728" y="1136"/>
                  </a:lnTo>
                  <a:lnTo>
                    <a:pt x="724" y="1156"/>
                  </a:lnTo>
                  <a:lnTo>
                    <a:pt x="722" y="1164"/>
                  </a:lnTo>
                  <a:lnTo>
                    <a:pt x="724" y="1172"/>
                  </a:lnTo>
                  <a:lnTo>
                    <a:pt x="726" y="1180"/>
                  </a:lnTo>
                  <a:lnTo>
                    <a:pt x="730" y="1186"/>
                  </a:lnTo>
                  <a:lnTo>
                    <a:pt x="730" y="1186"/>
                  </a:lnTo>
                  <a:lnTo>
                    <a:pt x="732" y="1178"/>
                  </a:lnTo>
                  <a:lnTo>
                    <a:pt x="738" y="1160"/>
                  </a:lnTo>
                  <a:lnTo>
                    <a:pt x="742" y="1146"/>
                  </a:lnTo>
                  <a:lnTo>
                    <a:pt x="748" y="1130"/>
                  </a:lnTo>
                  <a:lnTo>
                    <a:pt x="758" y="1114"/>
                  </a:lnTo>
                  <a:lnTo>
                    <a:pt x="770" y="1096"/>
                  </a:lnTo>
                  <a:lnTo>
                    <a:pt x="770" y="1096"/>
                  </a:lnTo>
                  <a:lnTo>
                    <a:pt x="774" y="1088"/>
                  </a:lnTo>
                  <a:lnTo>
                    <a:pt x="778" y="1078"/>
                  </a:lnTo>
                  <a:lnTo>
                    <a:pt x="784" y="1052"/>
                  </a:lnTo>
                  <a:lnTo>
                    <a:pt x="784" y="1022"/>
                  </a:lnTo>
                  <a:lnTo>
                    <a:pt x="784" y="990"/>
                  </a:lnTo>
                  <a:lnTo>
                    <a:pt x="780" y="960"/>
                  </a:lnTo>
                  <a:lnTo>
                    <a:pt x="776" y="932"/>
                  </a:lnTo>
                  <a:lnTo>
                    <a:pt x="770" y="908"/>
                  </a:lnTo>
                  <a:lnTo>
                    <a:pt x="764" y="894"/>
                  </a:lnTo>
                  <a:lnTo>
                    <a:pt x="764" y="894"/>
                  </a:lnTo>
                  <a:lnTo>
                    <a:pt x="762" y="892"/>
                  </a:lnTo>
                  <a:lnTo>
                    <a:pt x="766" y="896"/>
                  </a:lnTo>
                  <a:lnTo>
                    <a:pt x="786" y="918"/>
                  </a:lnTo>
                  <a:lnTo>
                    <a:pt x="808" y="950"/>
                  </a:lnTo>
                  <a:lnTo>
                    <a:pt x="818" y="966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12" y="936"/>
                  </a:lnTo>
                  <a:lnTo>
                    <a:pt x="798" y="896"/>
                  </a:lnTo>
                  <a:lnTo>
                    <a:pt x="782" y="858"/>
                  </a:lnTo>
                  <a:lnTo>
                    <a:pt x="782" y="858"/>
                  </a:lnTo>
                  <a:lnTo>
                    <a:pt x="764" y="824"/>
                  </a:lnTo>
                  <a:lnTo>
                    <a:pt x="756" y="806"/>
                  </a:lnTo>
                  <a:lnTo>
                    <a:pt x="750" y="788"/>
                  </a:lnTo>
                  <a:lnTo>
                    <a:pt x="746" y="768"/>
                  </a:lnTo>
                  <a:lnTo>
                    <a:pt x="744" y="748"/>
                  </a:lnTo>
                  <a:lnTo>
                    <a:pt x="744" y="728"/>
                  </a:lnTo>
                  <a:lnTo>
                    <a:pt x="750" y="708"/>
                  </a:lnTo>
                  <a:lnTo>
                    <a:pt x="750" y="708"/>
                  </a:lnTo>
                  <a:lnTo>
                    <a:pt x="756" y="692"/>
                  </a:lnTo>
                  <a:lnTo>
                    <a:pt x="762" y="680"/>
                  </a:lnTo>
                  <a:lnTo>
                    <a:pt x="770" y="674"/>
                  </a:lnTo>
                  <a:lnTo>
                    <a:pt x="776" y="668"/>
                  </a:lnTo>
                  <a:lnTo>
                    <a:pt x="780" y="662"/>
                  </a:lnTo>
                  <a:lnTo>
                    <a:pt x="784" y="652"/>
                  </a:lnTo>
                  <a:lnTo>
                    <a:pt x="786" y="638"/>
                  </a:lnTo>
                  <a:lnTo>
                    <a:pt x="786" y="616"/>
                  </a:lnTo>
                  <a:lnTo>
                    <a:pt x="786" y="616"/>
                  </a:lnTo>
                  <a:lnTo>
                    <a:pt x="784" y="570"/>
                  </a:lnTo>
                  <a:lnTo>
                    <a:pt x="780" y="534"/>
                  </a:lnTo>
                  <a:lnTo>
                    <a:pt x="780" y="518"/>
                  </a:lnTo>
                  <a:lnTo>
                    <a:pt x="782" y="508"/>
                  </a:lnTo>
                  <a:lnTo>
                    <a:pt x="784" y="500"/>
                  </a:lnTo>
                  <a:lnTo>
                    <a:pt x="788" y="498"/>
                  </a:lnTo>
                  <a:lnTo>
                    <a:pt x="792" y="496"/>
                  </a:lnTo>
                  <a:lnTo>
                    <a:pt x="792" y="496"/>
                  </a:lnTo>
                  <a:lnTo>
                    <a:pt x="812" y="516"/>
                  </a:lnTo>
                  <a:lnTo>
                    <a:pt x="828" y="530"/>
                  </a:lnTo>
                  <a:lnTo>
                    <a:pt x="844" y="54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86" y="586"/>
                  </a:lnTo>
                  <a:lnTo>
                    <a:pt x="906" y="612"/>
                  </a:lnTo>
                  <a:lnTo>
                    <a:pt x="920" y="638"/>
                  </a:lnTo>
                  <a:lnTo>
                    <a:pt x="932" y="664"/>
                  </a:lnTo>
                  <a:lnTo>
                    <a:pt x="940" y="690"/>
                  </a:lnTo>
                  <a:lnTo>
                    <a:pt x="946" y="716"/>
                  </a:lnTo>
                  <a:lnTo>
                    <a:pt x="946" y="740"/>
                  </a:lnTo>
                  <a:lnTo>
                    <a:pt x="944" y="762"/>
                  </a:lnTo>
                  <a:lnTo>
                    <a:pt x="944" y="762"/>
                  </a:lnTo>
                  <a:lnTo>
                    <a:pt x="940" y="792"/>
                  </a:lnTo>
                  <a:lnTo>
                    <a:pt x="940" y="822"/>
                  </a:lnTo>
                  <a:lnTo>
                    <a:pt x="940" y="846"/>
                  </a:lnTo>
                  <a:lnTo>
                    <a:pt x="942" y="868"/>
                  </a:lnTo>
                  <a:lnTo>
                    <a:pt x="946" y="898"/>
                  </a:lnTo>
                  <a:lnTo>
                    <a:pt x="948" y="910"/>
                  </a:lnTo>
                  <a:lnTo>
                    <a:pt x="948" y="910"/>
                  </a:lnTo>
                  <a:lnTo>
                    <a:pt x="948" y="896"/>
                  </a:lnTo>
                  <a:lnTo>
                    <a:pt x="946" y="862"/>
                  </a:lnTo>
                  <a:lnTo>
                    <a:pt x="946" y="844"/>
                  </a:lnTo>
                  <a:lnTo>
                    <a:pt x="948" y="826"/>
                  </a:lnTo>
                  <a:lnTo>
                    <a:pt x="950" y="814"/>
                  </a:lnTo>
                  <a:lnTo>
                    <a:pt x="954" y="808"/>
                  </a:lnTo>
                  <a:lnTo>
                    <a:pt x="956" y="806"/>
                  </a:lnTo>
                  <a:lnTo>
                    <a:pt x="956" y="806"/>
                  </a:lnTo>
                  <a:lnTo>
                    <a:pt x="960" y="806"/>
                  </a:lnTo>
                  <a:lnTo>
                    <a:pt x="966" y="810"/>
                  </a:lnTo>
                  <a:lnTo>
                    <a:pt x="972" y="814"/>
                  </a:lnTo>
                  <a:lnTo>
                    <a:pt x="978" y="822"/>
                  </a:lnTo>
                  <a:lnTo>
                    <a:pt x="984" y="836"/>
                  </a:lnTo>
                  <a:lnTo>
                    <a:pt x="990" y="854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6" y="900"/>
                  </a:lnTo>
                  <a:lnTo>
                    <a:pt x="996" y="922"/>
                  </a:lnTo>
                  <a:lnTo>
                    <a:pt x="992" y="940"/>
                  </a:lnTo>
                  <a:lnTo>
                    <a:pt x="988" y="958"/>
                  </a:lnTo>
                  <a:lnTo>
                    <a:pt x="980" y="984"/>
                  </a:lnTo>
                  <a:lnTo>
                    <a:pt x="974" y="998"/>
                  </a:lnTo>
                  <a:lnTo>
                    <a:pt x="1012" y="896"/>
                  </a:lnTo>
                  <a:lnTo>
                    <a:pt x="1070" y="1064"/>
                  </a:lnTo>
                  <a:lnTo>
                    <a:pt x="1070" y="1064"/>
                  </a:lnTo>
                  <a:lnTo>
                    <a:pt x="1066" y="1034"/>
                  </a:lnTo>
                  <a:lnTo>
                    <a:pt x="1058" y="1002"/>
                  </a:lnTo>
                  <a:lnTo>
                    <a:pt x="1042" y="930"/>
                  </a:lnTo>
                  <a:lnTo>
                    <a:pt x="1022" y="864"/>
                  </a:lnTo>
                  <a:lnTo>
                    <a:pt x="1006" y="820"/>
                  </a:lnTo>
                  <a:lnTo>
                    <a:pt x="1006" y="820"/>
                  </a:lnTo>
                  <a:lnTo>
                    <a:pt x="1000" y="800"/>
                  </a:lnTo>
                  <a:lnTo>
                    <a:pt x="992" y="768"/>
                  </a:lnTo>
                  <a:lnTo>
                    <a:pt x="984" y="732"/>
                  </a:lnTo>
                  <a:lnTo>
                    <a:pt x="978" y="698"/>
                  </a:lnTo>
                  <a:lnTo>
                    <a:pt x="976" y="670"/>
                  </a:lnTo>
                  <a:lnTo>
                    <a:pt x="978" y="662"/>
                  </a:lnTo>
                  <a:lnTo>
                    <a:pt x="980" y="656"/>
                  </a:lnTo>
                  <a:lnTo>
                    <a:pt x="982" y="656"/>
                  </a:lnTo>
                  <a:lnTo>
                    <a:pt x="986" y="656"/>
                  </a:lnTo>
                  <a:lnTo>
                    <a:pt x="992" y="660"/>
                  </a:lnTo>
                  <a:lnTo>
                    <a:pt x="1000" y="672"/>
                  </a:lnTo>
                  <a:lnTo>
                    <a:pt x="1012" y="690"/>
                  </a:lnTo>
                  <a:lnTo>
                    <a:pt x="1012" y="690"/>
                  </a:lnTo>
                  <a:lnTo>
                    <a:pt x="1050" y="768"/>
                  </a:lnTo>
                  <a:lnTo>
                    <a:pt x="1078" y="832"/>
                  </a:lnTo>
                  <a:lnTo>
                    <a:pt x="1078" y="832"/>
                  </a:lnTo>
                  <a:lnTo>
                    <a:pt x="1076" y="822"/>
                  </a:lnTo>
                  <a:lnTo>
                    <a:pt x="1068" y="792"/>
                  </a:lnTo>
                  <a:lnTo>
                    <a:pt x="1052" y="748"/>
                  </a:lnTo>
                  <a:lnTo>
                    <a:pt x="1028" y="694"/>
                  </a:lnTo>
                  <a:lnTo>
                    <a:pt x="1014" y="664"/>
                  </a:lnTo>
                  <a:lnTo>
                    <a:pt x="998" y="632"/>
                  </a:lnTo>
                  <a:lnTo>
                    <a:pt x="978" y="600"/>
                  </a:lnTo>
                  <a:lnTo>
                    <a:pt x="956" y="568"/>
                  </a:lnTo>
                  <a:lnTo>
                    <a:pt x="932" y="534"/>
                  </a:lnTo>
                  <a:lnTo>
                    <a:pt x="906" y="504"/>
                  </a:lnTo>
                  <a:lnTo>
                    <a:pt x="876" y="472"/>
                  </a:lnTo>
                  <a:lnTo>
                    <a:pt x="844" y="442"/>
                  </a:lnTo>
                  <a:lnTo>
                    <a:pt x="844" y="442"/>
                  </a:lnTo>
                  <a:lnTo>
                    <a:pt x="868" y="440"/>
                  </a:lnTo>
                  <a:lnTo>
                    <a:pt x="894" y="438"/>
                  </a:lnTo>
                  <a:lnTo>
                    <a:pt x="924" y="438"/>
                  </a:lnTo>
                  <a:lnTo>
                    <a:pt x="956" y="440"/>
                  </a:lnTo>
                  <a:lnTo>
                    <a:pt x="974" y="444"/>
                  </a:lnTo>
                  <a:lnTo>
                    <a:pt x="988" y="448"/>
                  </a:lnTo>
                  <a:lnTo>
                    <a:pt x="1004" y="452"/>
                  </a:lnTo>
                  <a:lnTo>
                    <a:pt x="1016" y="460"/>
                  </a:lnTo>
                  <a:lnTo>
                    <a:pt x="1028" y="468"/>
                  </a:lnTo>
                  <a:lnTo>
                    <a:pt x="1038" y="478"/>
                  </a:lnTo>
                  <a:lnTo>
                    <a:pt x="1038" y="478"/>
                  </a:lnTo>
                  <a:lnTo>
                    <a:pt x="1054" y="500"/>
                  </a:lnTo>
                  <a:lnTo>
                    <a:pt x="1066" y="522"/>
                  </a:lnTo>
                  <a:lnTo>
                    <a:pt x="1074" y="542"/>
                  </a:lnTo>
                  <a:lnTo>
                    <a:pt x="1080" y="560"/>
                  </a:lnTo>
                  <a:lnTo>
                    <a:pt x="1088" y="588"/>
                  </a:lnTo>
                  <a:lnTo>
                    <a:pt x="1088" y="598"/>
                  </a:lnTo>
                  <a:lnTo>
                    <a:pt x="1088" y="598"/>
                  </a:lnTo>
                  <a:lnTo>
                    <a:pt x="1090" y="582"/>
                  </a:lnTo>
                  <a:lnTo>
                    <a:pt x="1088" y="546"/>
                  </a:lnTo>
                  <a:lnTo>
                    <a:pt x="1086" y="526"/>
                  </a:lnTo>
                  <a:lnTo>
                    <a:pt x="1084" y="506"/>
                  </a:lnTo>
                  <a:lnTo>
                    <a:pt x="1078" y="490"/>
                  </a:lnTo>
                  <a:lnTo>
                    <a:pt x="1074" y="484"/>
                  </a:lnTo>
                  <a:lnTo>
                    <a:pt x="1070" y="478"/>
                  </a:lnTo>
                  <a:lnTo>
                    <a:pt x="1070" y="478"/>
                  </a:lnTo>
                  <a:lnTo>
                    <a:pt x="1076" y="480"/>
                  </a:lnTo>
                  <a:lnTo>
                    <a:pt x="1096" y="488"/>
                  </a:lnTo>
                  <a:lnTo>
                    <a:pt x="1128" y="504"/>
                  </a:lnTo>
                  <a:lnTo>
                    <a:pt x="1150" y="516"/>
                  </a:lnTo>
                  <a:lnTo>
                    <a:pt x="1174" y="532"/>
                  </a:lnTo>
                  <a:lnTo>
                    <a:pt x="1174" y="532"/>
                  </a:lnTo>
                  <a:lnTo>
                    <a:pt x="1184" y="544"/>
                  </a:lnTo>
                  <a:lnTo>
                    <a:pt x="1196" y="558"/>
                  </a:lnTo>
                  <a:lnTo>
                    <a:pt x="1204" y="574"/>
                  </a:lnTo>
                  <a:lnTo>
                    <a:pt x="1212" y="592"/>
                  </a:lnTo>
                  <a:lnTo>
                    <a:pt x="1218" y="612"/>
                  </a:lnTo>
                  <a:lnTo>
                    <a:pt x="1222" y="632"/>
                  </a:lnTo>
                  <a:lnTo>
                    <a:pt x="1230" y="676"/>
                  </a:lnTo>
                  <a:lnTo>
                    <a:pt x="1234" y="716"/>
                  </a:lnTo>
                  <a:lnTo>
                    <a:pt x="1236" y="750"/>
                  </a:lnTo>
                  <a:lnTo>
                    <a:pt x="1236" y="782"/>
                  </a:lnTo>
                  <a:lnTo>
                    <a:pt x="1236" y="782"/>
                  </a:lnTo>
                  <a:lnTo>
                    <a:pt x="1238" y="752"/>
                  </a:lnTo>
                  <a:lnTo>
                    <a:pt x="1246" y="684"/>
                  </a:lnTo>
                  <a:lnTo>
                    <a:pt x="1248" y="646"/>
                  </a:lnTo>
                  <a:lnTo>
                    <a:pt x="1248" y="612"/>
                  </a:lnTo>
                  <a:lnTo>
                    <a:pt x="1246" y="586"/>
                  </a:lnTo>
                  <a:lnTo>
                    <a:pt x="1244" y="576"/>
                  </a:lnTo>
                  <a:lnTo>
                    <a:pt x="1240" y="570"/>
                  </a:lnTo>
                  <a:lnTo>
                    <a:pt x="1240" y="570"/>
                  </a:lnTo>
                  <a:lnTo>
                    <a:pt x="1250" y="580"/>
                  </a:lnTo>
                  <a:lnTo>
                    <a:pt x="1276" y="608"/>
                  </a:lnTo>
                  <a:lnTo>
                    <a:pt x="1294" y="630"/>
                  </a:lnTo>
                  <a:lnTo>
                    <a:pt x="1312" y="658"/>
                  </a:lnTo>
                  <a:lnTo>
                    <a:pt x="1332" y="692"/>
                  </a:lnTo>
                  <a:lnTo>
                    <a:pt x="1354" y="734"/>
                  </a:lnTo>
                  <a:lnTo>
                    <a:pt x="1354" y="734"/>
                  </a:lnTo>
                  <a:lnTo>
                    <a:pt x="1348" y="716"/>
                  </a:lnTo>
                  <a:lnTo>
                    <a:pt x="1334" y="672"/>
                  </a:lnTo>
                  <a:lnTo>
                    <a:pt x="1322" y="644"/>
                  </a:lnTo>
                  <a:lnTo>
                    <a:pt x="1306" y="616"/>
                  </a:lnTo>
                  <a:lnTo>
                    <a:pt x="1290" y="586"/>
                  </a:lnTo>
                  <a:lnTo>
                    <a:pt x="1268" y="556"/>
                  </a:lnTo>
                  <a:lnTo>
                    <a:pt x="1268" y="556"/>
                  </a:lnTo>
                  <a:lnTo>
                    <a:pt x="1252" y="538"/>
                  </a:lnTo>
                  <a:lnTo>
                    <a:pt x="1234" y="518"/>
                  </a:lnTo>
                  <a:lnTo>
                    <a:pt x="1212" y="498"/>
                  </a:lnTo>
                  <a:lnTo>
                    <a:pt x="1190" y="480"/>
                  </a:lnTo>
                  <a:lnTo>
                    <a:pt x="1166" y="462"/>
                  </a:lnTo>
                  <a:lnTo>
                    <a:pt x="1140" y="446"/>
                  </a:lnTo>
                  <a:lnTo>
                    <a:pt x="1114" y="430"/>
                  </a:lnTo>
                  <a:lnTo>
                    <a:pt x="1084" y="418"/>
                  </a:lnTo>
                  <a:lnTo>
                    <a:pt x="1084" y="418"/>
                  </a:lnTo>
                  <a:lnTo>
                    <a:pt x="1056" y="406"/>
                  </a:lnTo>
                  <a:lnTo>
                    <a:pt x="1030" y="398"/>
                  </a:lnTo>
                  <a:lnTo>
                    <a:pt x="978" y="390"/>
                  </a:lnTo>
                  <a:lnTo>
                    <a:pt x="954" y="384"/>
                  </a:lnTo>
                  <a:lnTo>
                    <a:pt x="928" y="376"/>
                  </a:lnTo>
                  <a:lnTo>
                    <a:pt x="904" y="364"/>
                  </a:lnTo>
                  <a:lnTo>
                    <a:pt x="892" y="356"/>
                  </a:lnTo>
                  <a:lnTo>
                    <a:pt x="878" y="346"/>
                  </a:lnTo>
                  <a:lnTo>
                    <a:pt x="878" y="346"/>
                  </a:lnTo>
                  <a:lnTo>
                    <a:pt x="868" y="336"/>
                  </a:lnTo>
                  <a:lnTo>
                    <a:pt x="858" y="326"/>
                  </a:lnTo>
                  <a:lnTo>
                    <a:pt x="850" y="316"/>
                  </a:lnTo>
                  <a:lnTo>
                    <a:pt x="842" y="306"/>
                  </a:lnTo>
                  <a:lnTo>
                    <a:pt x="838" y="296"/>
                  </a:lnTo>
                  <a:lnTo>
                    <a:pt x="834" y="286"/>
                  </a:lnTo>
                  <a:lnTo>
                    <a:pt x="832" y="276"/>
                  </a:lnTo>
                  <a:lnTo>
                    <a:pt x="832" y="266"/>
                  </a:lnTo>
                  <a:lnTo>
                    <a:pt x="832" y="258"/>
                  </a:lnTo>
                  <a:lnTo>
                    <a:pt x="834" y="248"/>
                  </a:lnTo>
                  <a:lnTo>
                    <a:pt x="838" y="240"/>
                  </a:lnTo>
                  <a:lnTo>
                    <a:pt x="842" y="234"/>
                  </a:lnTo>
                  <a:lnTo>
                    <a:pt x="848" y="228"/>
                  </a:lnTo>
                  <a:lnTo>
                    <a:pt x="854" y="222"/>
                  </a:lnTo>
                  <a:lnTo>
                    <a:pt x="860" y="218"/>
                  </a:lnTo>
                  <a:lnTo>
                    <a:pt x="868" y="214"/>
                  </a:lnTo>
                  <a:lnTo>
                    <a:pt x="868" y="214"/>
                  </a:lnTo>
                  <a:lnTo>
                    <a:pt x="876" y="212"/>
                  </a:lnTo>
                  <a:lnTo>
                    <a:pt x="886" y="212"/>
                  </a:lnTo>
                  <a:lnTo>
                    <a:pt x="894" y="212"/>
                  </a:lnTo>
                  <a:lnTo>
                    <a:pt x="904" y="216"/>
                  </a:lnTo>
                  <a:lnTo>
                    <a:pt x="924" y="224"/>
                  </a:lnTo>
                  <a:lnTo>
                    <a:pt x="944" y="234"/>
                  </a:lnTo>
                  <a:lnTo>
                    <a:pt x="966" y="244"/>
                  </a:lnTo>
                  <a:lnTo>
                    <a:pt x="988" y="252"/>
                  </a:lnTo>
                  <a:lnTo>
                    <a:pt x="1000" y="256"/>
                  </a:lnTo>
                  <a:lnTo>
                    <a:pt x="1010" y="256"/>
                  </a:lnTo>
                  <a:lnTo>
                    <a:pt x="1022" y="256"/>
                  </a:lnTo>
                  <a:lnTo>
                    <a:pt x="1032" y="254"/>
                  </a:lnTo>
                  <a:lnTo>
                    <a:pt x="1032" y="254"/>
                  </a:lnTo>
                  <a:lnTo>
                    <a:pt x="1060" y="248"/>
                  </a:lnTo>
                  <a:lnTo>
                    <a:pt x="1082" y="246"/>
                  </a:lnTo>
                  <a:lnTo>
                    <a:pt x="1100" y="248"/>
                  </a:lnTo>
                  <a:lnTo>
                    <a:pt x="1116" y="254"/>
                  </a:lnTo>
                  <a:lnTo>
                    <a:pt x="1130" y="264"/>
                  </a:lnTo>
                  <a:lnTo>
                    <a:pt x="1146" y="276"/>
                  </a:lnTo>
                  <a:lnTo>
                    <a:pt x="1176" y="308"/>
                  </a:lnTo>
                  <a:lnTo>
                    <a:pt x="1176" y="308"/>
                  </a:lnTo>
                  <a:lnTo>
                    <a:pt x="1182" y="318"/>
                  </a:lnTo>
                  <a:lnTo>
                    <a:pt x="1190" y="334"/>
                  </a:lnTo>
                  <a:lnTo>
                    <a:pt x="1208" y="374"/>
                  </a:lnTo>
                  <a:lnTo>
                    <a:pt x="1226" y="426"/>
                  </a:lnTo>
                  <a:lnTo>
                    <a:pt x="1226" y="426"/>
                  </a:lnTo>
                  <a:lnTo>
                    <a:pt x="1226" y="408"/>
                  </a:lnTo>
                  <a:lnTo>
                    <a:pt x="1224" y="390"/>
                  </a:lnTo>
                  <a:lnTo>
                    <a:pt x="1220" y="366"/>
                  </a:lnTo>
                  <a:lnTo>
                    <a:pt x="1212" y="340"/>
                  </a:lnTo>
                  <a:lnTo>
                    <a:pt x="1202" y="312"/>
                  </a:lnTo>
                  <a:lnTo>
                    <a:pt x="1188" y="284"/>
                  </a:lnTo>
                  <a:lnTo>
                    <a:pt x="1180" y="272"/>
                  </a:lnTo>
                  <a:lnTo>
                    <a:pt x="1170" y="260"/>
                  </a:lnTo>
                  <a:lnTo>
                    <a:pt x="1170" y="260"/>
                  </a:lnTo>
                  <a:lnTo>
                    <a:pt x="1190" y="256"/>
                  </a:lnTo>
                  <a:lnTo>
                    <a:pt x="1212" y="252"/>
                  </a:lnTo>
                  <a:lnTo>
                    <a:pt x="1238" y="250"/>
                  </a:lnTo>
                  <a:lnTo>
                    <a:pt x="1268" y="252"/>
                  </a:lnTo>
                  <a:lnTo>
                    <a:pt x="1282" y="254"/>
                  </a:lnTo>
                  <a:lnTo>
                    <a:pt x="1294" y="258"/>
                  </a:lnTo>
                  <a:lnTo>
                    <a:pt x="1308" y="262"/>
                  </a:lnTo>
                  <a:lnTo>
                    <a:pt x="1318" y="270"/>
                  </a:lnTo>
                  <a:lnTo>
                    <a:pt x="1328" y="280"/>
                  </a:lnTo>
                  <a:lnTo>
                    <a:pt x="1336" y="290"/>
                  </a:lnTo>
                  <a:lnTo>
                    <a:pt x="1336" y="290"/>
                  </a:lnTo>
                  <a:lnTo>
                    <a:pt x="1344" y="304"/>
                  </a:lnTo>
                  <a:lnTo>
                    <a:pt x="1350" y="318"/>
                  </a:lnTo>
                  <a:lnTo>
                    <a:pt x="1360" y="352"/>
                  </a:lnTo>
                  <a:lnTo>
                    <a:pt x="1368" y="388"/>
                  </a:lnTo>
                  <a:lnTo>
                    <a:pt x="1372" y="422"/>
                  </a:lnTo>
                  <a:lnTo>
                    <a:pt x="1378" y="480"/>
                  </a:lnTo>
                  <a:lnTo>
                    <a:pt x="1380" y="504"/>
                  </a:lnTo>
                  <a:lnTo>
                    <a:pt x="1380" y="504"/>
                  </a:lnTo>
                  <a:lnTo>
                    <a:pt x="1384" y="476"/>
                  </a:lnTo>
                  <a:lnTo>
                    <a:pt x="1384" y="444"/>
                  </a:lnTo>
                  <a:lnTo>
                    <a:pt x="1386" y="408"/>
                  </a:lnTo>
                  <a:lnTo>
                    <a:pt x="1384" y="368"/>
                  </a:lnTo>
                  <a:lnTo>
                    <a:pt x="1380" y="332"/>
                  </a:lnTo>
                  <a:lnTo>
                    <a:pt x="1376" y="316"/>
                  </a:lnTo>
                  <a:lnTo>
                    <a:pt x="1372" y="302"/>
                  </a:lnTo>
                  <a:lnTo>
                    <a:pt x="1366" y="288"/>
                  </a:lnTo>
                  <a:lnTo>
                    <a:pt x="1358" y="280"/>
                  </a:lnTo>
                  <a:lnTo>
                    <a:pt x="1358" y="280"/>
                  </a:lnTo>
                  <a:lnTo>
                    <a:pt x="1364" y="280"/>
                  </a:lnTo>
                  <a:lnTo>
                    <a:pt x="1378" y="284"/>
                  </a:lnTo>
                  <a:lnTo>
                    <a:pt x="1398" y="292"/>
                  </a:lnTo>
                  <a:lnTo>
                    <a:pt x="1410" y="298"/>
                  </a:lnTo>
                  <a:lnTo>
                    <a:pt x="1422" y="308"/>
                  </a:lnTo>
                  <a:lnTo>
                    <a:pt x="1434" y="318"/>
                  </a:lnTo>
                  <a:lnTo>
                    <a:pt x="1446" y="330"/>
                  </a:lnTo>
                  <a:lnTo>
                    <a:pt x="1458" y="346"/>
                  </a:lnTo>
                  <a:lnTo>
                    <a:pt x="1468" y="362"/>
                  </a:lnTo>
                  <a:lnTo>
                    <a:pt x="1476" y="384"/>
                  </a:lnTo>
                  <a:lnTo>
                    <a:pt x="1484" y="408"/>
                  </a:lnTo>
                  <a:lnTo>
                    <a:pt x="1488" y="436"/>
                  </a:lnTo>
                  <a:lnTo>
                    <a:pt x="1490" y="466"/>
                  </a:lnTo>
                  <a:lnTo>
                    <a:pt x="1490" y="466"/>
                  </a:lnTo>
                  <a:lnTo>
                    <a:pt x="1490" y="458"/>
                  </a:lnTo>
                  <a:lnTo>
                    <a:pt x="1490" y="434"/>
                  </a:lnTo>
                  <a:lnTo>
                    <a:pt x="1486" y="400"/>
                  </a:lnTo>
                  <a:lnTo>
                    <a:pt x="1480" y="382"/>
                  </a:lnTo>
                  <a:lnTo>
                    <a:pt x="1474" y="362"/>
                  </a:lnTo>
                  <a:lnTo>
                    <a:pt x="1466" y="340"/>
                  </a:lnTo>
                  <a:lnTo>
                    <a:pt x="1456" y="320"/>
                  </a:lnTo>
                  <a:lnTo>
                    <a:pt x="1442" y="300"/>
                  </a:lnTo>
                  <a:lnTo>
                    <a:pt x="1426" y="282"/>
                  </a:lnTo>
                  <a:lnTo>
                    <a:pt x="1406" y="266"/>
                  </a:lnTo>
                  <a:lnTo>
                    <a:pt x="1382" y="252"/>
                  </a:lnTo>
                  <a:lnTo>
                    <a:pt x="1354" y="242"/>
                  </a:lnTo>
                  <a:lnTo>
                    <a:pt x="1324" y="234"/>
                  </a:lnTo>
                  <a:lnTo>
                    <a:pt x="1324" y="23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FAC6B28B-4CE4-41C7-9592-91300F001BD5}"/>
                </a:ext>
              </a:extLst>
            </p:cNvPr>
            <p:cNvSpPr/>
            <p:nvPr/>
          </p:nvSpPr>
          <p:spPr>
            <a:xfrm>
              <a:off x="2172050" y="2831613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1AFBD42-C905-4A16-9594-F30207747F41}"/>
                </a:ext>
              </a:extLst>
            </p:cNvPr>
            <p:cNvSpPr/>
            <p:nvPr/>
          </p:nvSpPr>
          <p:spPr>
            <a:xfrm>
              <a:off x="2464553" y="2381612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id="{9EE56DD3-3C8F-4E36-9DA7-AB8DD9FB581F}"/>
                </a:ext>
              </a:extLst>
            </p:cNvPr>
            <p:cNvSpPr/>
            <p:nvPr/>
          </p:nvSpPr>
          <p:spPr>
            <a:xfrm>
              <a:off x="2871009" y="1874822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id="{A56417DA-CFB4-4481-91A2-E5826F582E8A}"/>
                </a:ext>
              </a:extLst>
            </p:cNvPr>
            <p:cNvSpPr/>
            <p:nvPr/>
          </p:nvSpPr>
          <p:spPr>
            <a:xfrm>
              <a:off x="3749980" y="1848852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76">
              <a:extLst>
                <a:ext uri="{FF2B5EF4-FFF2-40B4-BE49-F238E27FC236}">
                  <a16:creationId xmlns:a16="http://schemas.microsoft.com/office/drawing/2014/main" id="{7B7F9606-D475-4FAC-8F62-E9B0776B3C42}"/>
                </a:ext>
              </a:extLst>
            </p:cNvPr>
            <p:cNvSpPr/>
            <p:nvPr/>
          </p:nvSpPr>
          <p:spPr>
            <a:xfrm>
              <a:off x="4151871" y="2177999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77">
              <a:extLst>
                <a:ext uri="{FF2B5EF4-FFF2-40B4-BE49-F238E27FC236}">
                  <a16:creationId xmlns:a16="http://schemas.microsoft.com/office/drawing/2014/main" id="{2A2D576C-EE43-4A91-B795-9758F296FE71}"/>
                </a:ext>
              </a:extLst>
            </p:cNvPr>
            <p:cNvSpPr/>
            <p:nvPr/>
          </p:nvSpPr>
          <p:spPr>
            <a:xfrm>
              <a:off x="4462178" y="2591683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78">
              <a:extLst>
                <a:ext uri="{FF2B5EF4-FFF2-40B4-BE49-F238E27FC236}">
                  <a16:creationId xmlns:a16="http://schemas.microsoft.com/office/drawing/2014/main" id="{D370A0CA-2108-40E3-8051-FD58EBCCBC6C}"/>
                </a:ext>
              </a:extLst>
            </p:cNvPr>
            <p:cNvSpPr/>
            <p:nvPr/>
          </p:nvSpPr>
          <p:spPr>
            <a:xfrm>
              <a:off x="4748722" y="3036582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79">
              <a:extLst>
                <a:ext uri="{FF2B5EF4-FFF2-40B4-BE49-F238E27FC236}">
                  <a16:creationId xmlns:a16="http://schemas.microsoft.com/office/drawing/2014/main" id="{25DF5487-A1DC-49C5-8299-A5CDB069B6CF}"/>
                </a:ext>
              </a:extLst>
            </p:cNvPr>
            <p:cNvSpPr/>
            <p:nvPr/>
          </p:nvSpPr>
          <p:spPr>
            <a:xfrm>
              <a:off x="4112513" y="3349593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80">
              <a:extLst>
                <a:ext uri="{FF2B5EF4-FFF2-40B4-BE49-F238E27FC236}">
                  <a16:creationId xmlns:a16="http://schemas.microsoft.com/office/drawing/2014/main" id="{740C460F-AB12-4BF6-BAA9-E49BC2D95B73}"/>
                </a:ext>
              </a:extLst>
            </p:cNvPr>
            <p:cNvSpPr/>
            <p:nvPr/>
          </p:nvSpPr>
          <p:spPr>
            <a:xfrm>
              <a:off x="3774907" y="2484490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81">
              <a:extLst>
                <a:ext uri="{FF2B5EF4-FFF2-40B4-BE49-F238E27FC236}">
                  <a16:creationId xmlns:a16="http://schemas.microsoft.com/office/drawing/2014/main" id="{15444DA4-6C0B-4BB1-A1BF-280AB5F7000A}"/>
                </a:ext>
              </a:extLst>
            </p:cNvPr>
            <p:cNvSpPr/>
            <p:nvPr/>
          </p:nvSpPr>
          <p:spPr>
            <a:xfrm>
              <a:off x="3310731" y="1635280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82">
              <a:extLst>
                <a:ext uri="{FF2B5EF4-FFF2-40B4-BE49-F238E27FC236}">
                  <a16:creationId xmlns:a16="http://schemas.microsoft.com/office/drawing/2014/main" id="{4D2957C5-C000-4D7D-9439-3D2FD208ADE9}"/>
                </a:ext>
              </a:extLst>
            </p:cNvPr>
            <p:cNvSpPr/>
            <p:nvPr/>
          </p:nvSpPr>
          <p:spPr>
            <a:xfrm>
              <a:off x="2684617" y="2484205"/>
              <a:ext cx="573509" cy="573509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83">
              <a:extLst>
                <a:ext uri="{FF2B5EF4-FFF2-40B4-BE49-F238E27FC236}">
                  <a16:creationId xmlns:a16="http://schemas.microsoft.com/office/drawing/2014/main" id="{53AA9D82-1250-4F81-A366-4056787ADA5E}"/>
                </a:ext>
              </a:extLst>
            </p:cNvPr>
            <p:cNvSpPr/>
            <p:nvPr/>
          </p:nvSpPr>
          <p:spPr>
            <a:xfrm>
              <a:off x="3820942" y="2070026"/>
              <a:ext cx="492937" cy="492937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84">
              <a:extLst>
                <a:ext uri="{FF2B5EF4-FFF2-40B4-BE49-F238E27FC236}">
                  <a16:creationId xmlns:a16="http://schemas.microsoft.com/office/drawing/2014/main" id="{86029D04-CFAD-481A-958C-4908BCA799F1}"/>
                </a:ext>
              </a:extLst>
            </p:cNvPr>
            <p:cNvSpPr/>
            <p:nvPr/>
          </p:nvSpPr>
          <p:spPr>
            <a:xfrm>
              <a:off x="4381664" y="2977427"/>
              <a:ext cx="492937" cy="492937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85">
              <a:extLst>
                <a:ext uri="{FF2B5EF4-FFF2-40B4-BE49-F238E27FC236}">
                  <a16:creationId xmlns:a16="http://schemas.microsoft.com/office/drawing/2014/main" id="{9DEEFEAD-B20A-4A2A-8920-FE20563D60CC}"/>
                </a:ext>
              </a:extLst>
            </p:cNvPr>
            <p:cNvSpPr/>
            <p:nvPr/>
          </p:nvSpPr>
          <p:spPr>
            <a:xfrm>
              <a:off x="2639309" y="3050418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86">
              <a:extLst>
                <a:ext uri="{FF2B5EF4-FFF2-40B4-BE49-F238E27FC236}">
                  <a16:creationId xmlns:a16="http://schemas.microsoft.com/office/drawing/2014/main" id="{75A0F580-E22A-4C98-89C1-801C247DD7F0}"/>
                </a:ext>
              </a:extLst>
            </p:cNvPr>
            <p:cNvSpPr/>
            <p:nvPr/>
          </p:nvSpPr>
          <p:spPr>
            <a:xfrm>
              <a:off x="3059041" y="2193429"/>
              <a:ext cx="492937" cy="492937"/>
            </a:xfrm>
            <a:prstGeom prst="ellipse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87">
              <a:extLst>
                <a:ext uri="{FF2B5EF4-FFF2-40B4-BE49-F238E27FC236}">
                  <a16:creationId xmlns:a16="http://schemas.microsoft.com/office/drawing/2014/main" id="{CBAAEAC9-E52A-42A0-B80B-1D69AC48C786}"/>
                </a:ext>
              </a:extLst>
            </p:cNvPr>
            <p:cNvSpPr/>
            <p:nvPr/>
          </p:nvSpPr>
          <p:spPr>
            <a:xfrm>
              <a:off x="3131519" y="1914784"/>
              <a:ext cx="573509" cy="573509"/>
            </a:xfrm>
            <a:prstGeom prst="ellipse">
              <a:avLst/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Connector 102">
            <a:extLst>
              <a:ext uri="{FF2B5EF4-FFF2-40B4-BE49-F238E27FC236}">
                <a16:creationId xmlns:a16="http://schemas.microsoft.com/office/drawing/2014/main" id="{E7116FBC-7DD0-44A9-905C-0CACF5DC4C9E}"/>
              </a:ext>
            </a:extLst>
          </p:cNvPr>
          <p:cNvCxnSpPr>
            <a:cxnSpLocks/>
            <a:stCxn id="48" idx="53"/>
            <a:endCxn id="41" idx="1"/>
          </p:cNvCxnSpPr>
          <p:nvPr/>
        </p:nvCxnSpPr>
        <p:spPr>
          <a:xfrm flipV="1">
            <a:off x="3074163" y="2896237"/>
            <a:ext cx="3388314" cy="2209034"/>
          </a:xfrm>
          <a:prstGeom prst="line">
            <a:avLst/>
          </a:prstGeom>
          <a:ln>
            <a:solidFill>
              <a:srgbClr val="BD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02">
            <a:extLst>
              <a:ext uri="{FF2B5EF4-FFF2-40B4-BE49-F238E27FC236}">
                <a16:creationId xmlns:a16="http://schemas.microsoft.com/office/drawing/2014/main" id="{B646EE88-E839-4C20-86A1-6BFFAA6D00CD}"/>
              </a:ext>
            </a:extLst>
          </p:cNvPr>
          <p:cNvCxnSpPr>
            <a:cxnSpLocks/>
            <a:stCxn id="48" idx="44"/>
            <a:endCxn id="44" idx="1"/>
          </p:cNvCxnSpPr>
          <p:nvPr/>
        </p:nvCxnSpPr>
        <p:spPr>
          <a:xfrm>
            <a:off x="2811857" y="5503838"/>
            <a:ext cx="3126162" cy="546216"/>
          </a:xfrm>
          <a:prstGeom prst="line">
            <a:avLst/>
          </a:prstGeom>
          <a:ln>
            <a:solidFill>
              <a:srgbClr val="BDC3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AA2D6C6-16E4-4093-B898-B8615B1572EA}"/>
              </a:ext>
            </a:extLst>
          </p:cNvPr>
          <p:cNvSpPr txBox="1">
            <a:spLocks/>
          </p:cNvSpPr>
          <p:nvPr/>
        </p:nvSpPr>
        <p:spPr>
          <a:xfrm>
            <a:off x="956861" y="1306465"/>
            <a:ext cx="9874537" cy="1587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Roboto Thin" charset="0"/>
                <a:ea typeface="Roboto Thin" charset="0"/>
                <a:cs typeface="Roboto Thin" charset="0"/>
              </a:rPr>
              <a:t>Digital</a:t>
            </a:r>
            <a:r>
              <a:rPr lang="ru-RU" sz="4000" dirty="0">
                <a:solidFill>
                  <a:schemeClr val="accent2"/>
                </a:solidFill>
                <a:latin typeface="Roboto Thin" charset="0"/>
                <a:ea typeface="Roboto Thin" charset="0"/>
                <a:cs typeface="Roboto Thin" charset="0"/>
              </a:rPr>
              <a:t> – это не только один из медиа! </a:t>
            </a:r>
            <a:r>
              <a:rPr lang="ru-RU" sz="4000" dirty="0">
                <a:latin typeface="Roboto Thin" charset="0"/>
                <a:ea typeface="Roboto Thin" charset="0"/>
                <a:cs typeface="Roboto Thin" charset="0"/>
              </a:rPr>
              <a:t>Помимо прочего – это инструмент проведения быстрых и недорогих исследований с выводами имеющими прикладной характер для офф-</a:t>
            </a:r>
            <a:r>
              <a:rPr lang="ru-RU" sz="4000" dirty="0" err="1">
                <a:latin typeface="Roboto Thin" charset="0"/>
                <a:ea typeface="Roboto Thin" charset="0"/>
                <a:cs typeface="Roboto Thin" charset="0"/>
              </a:rPr>
              <a:t>лайн</a:t>
            </a:r>
            <a:r>
              <a:rPr lang="ru-RU" sz="4000" dirty="0">
                <a:latin typeface="Roboto Thin" charset="0"/>
                <a:ea typeface="Roboto Thin" charset="0"/>
                <a:cs typeface="Roboto Thin" charset="0"/>
              </a:rPr>
              <a:t>.</a:t>
            </a:r>
            <a:endParaRPr lang="en-US" sz="4000" dirty="0">
              <a:latin typeface="Roboto Thin" charset="0"/>
              <a:ea typeface="Roboto Thin" charset="0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293191" y="882257"/>
            <a:ext cx="6676292" cy="765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Коммуникационный анализ с помощью </a:t>
            </a:r>
            <a:r>
              <a:rPr lang="en-US" dirty="0">
                <a:latin typeface="Roboto Thin" charset="0"/>
                <a:ea typeface="Roboto Thin" charset="0"/>
                <a:cs typeface="Roboto Thin" charset="0"/>
              </a:rPr>
              <a:t>Digital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916260" y="3444283"/>
            <a:ext cx="5603760" cy="14680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ru-RU" sz="1600" dirty="0">
                <a:latin typeface="+mn-lt"/>
              </a:rPr>
              <a:t>Как оценить различия в эффективности месседжей, с помощью </a:t>
            </a:r>
            <a:r>
              <a:rPr lang="ru-RU" sz="1600" dirty="0" err="1">
                <a:latin typeface="+mn-lt"/>
              </a:rPr>
              <a:t>диджитал</a:t>
            </a:r>
            <a:r>
              <a:rPr lang="ru-RU" sz="1600" dirty="0">
                <a:latin typeface="+mn-lt"/>
              </a:rPr>
              <a:t> инструментов.</a:t>
            </a:r>
            <a:endParaRPr lang="id-ID" sz="1600" dirty="0">
              <a:latin typeface="+mn-lt"/>
            </a:endParaRPr>
          </a:p>
          <a:p>
            <a:pPr>
              <a:lnSpc>
                <a:spcPts val="2460"/>
              </a:lnSpc>
            </a:pPr>
            <a:endParaRPr lang="en-US" sz="1600" dirty="0">
              <a:latin typeface="Roboto Thin" charset="0"/>
              <a:ea typeface="Roboto Thin" charset="0"/>
              <a:cs typeface="Roboto Thi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09361" y="324592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415C706-F339-425D-B5DA-DE1B0391C277}"/>
              </a:ext>
            </a:extLst>
          </p:cNvPr>
          <p:cNvGrpSpPr/>
          <p:nvPr/>
        </p:nvGrpSpPr>
        <p:grpSpPr>
          <a:xfrm rot="16200000">
            <a:off x="112454" y="2298951"/>
            <a:ext cx="5674411" cy="1717544"/>
            <a:chOff x="1964848" y="2446220"/>
            <a:chExt cx="8212138" cy="1822450"/>
          </a:xfrm>
        </p:grpSpPr>
        <p:sp>
          <p:nvSpPr>
            <p:cNvPr id="47" name="Freeform 159">
              <a:extLst>
                <a:ext uri="{FF2B5EF4-FFF2-40B4-BE49-F238E27FC236}">
                  <a16:creationId xmlns:a16="http://schemas.microsoft.com/office/drawing/2014/main" id="{F9EDD337-2B6C-4E1C-945B-29BB22B3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186" y="3474920"/>
              <a:ext cx="238125" cy="239713"/>
            </a:xfrm>
            <a:custGeom>
              <a:avLst/>
              <a:gdLst>
                <a:gd name="T0" fmla="*/ 5 w 33"/>
                <a:gd name="T1" fmla="*/ 27 h 33"/>
                <a:gd name="T2" fmla="*/ 5 w 33"/>
                <a:gd name="T3" fmla="*/ 6 h 33"/>
                <a:gd name="T4" fmla="*/ 26 w 33"/>
                <a:gd name="T5" fmla="*/ 6 h 33"/>
                <a:gd name="T6" fmla="*/ 27 w 33"/>
                <a:gd name="T7" fmla="*/ 27 h 33"/>
                <a:gd name="T8" fmla="*/ 5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27"/>
                  </a:moveTo>
                  <a:cubicBezTo>
                    <a:pt x="0" y="21"/>
                    <a:pt x="0" y="11"/>
                    <a:pt x="5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32" y="11"/>
                    <a:pt x="33" y="21"/>
                    <a:pt x="27" y="27"/>
                  </a:cubicBezTo>
                  <a:cubicBezTo>
                    <a:pt x="21" y="33"/>
                    <a:pt x="11" y="33"/>
                    <a:pt x="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0">
              <a:extLst>
                <a:ext uri="{FF2B5EF4-FFF2-40B4-BE49-F238E27FC236}">
                  <a16:creationId xmlns:a16="http://schemas.microsoft.com/office/drawing/2014/main" id="{A743EEC8-5339-48D6-9F33-AD49A196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711" y="3686058"/>
              <a:ext cx="244475" cy="247650"/>
            </a:xfrm>
            <a:custGeom>
              <a:avLst/>
              <a:gdLst>
                <a:gd name="T0" fmla="*/ 5 w 34"/>
                <a:gd name="T1" fmla="*/ 26 h 34"/>
                <a:gd name="T2" fmla="*/ 7 w 34"/>
                <a:gd name="T3" fmla="*/ 5 h 34"/>
                <a:gd name="T4" fmla="*/ 28 w 34"/>
                <a:gd name="T5" fmla="*/ 8 h 34"/>
                <a:gd name="T6" fmla="*/ 26 w 34"/>
                <a:gd name="T7" fmla="*/ 29 h 34"/>
                <a:gd name="T8" fmla="*/ 5 w 34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6"/>
                  </a:moveTo>
                  <a:cubicBezTo>
                    <a:pt x="0" y="19"/>
                    <a:pt x="1" y="10"/>
                    <a:pt x="7" y="5"/>
                  </a:cubicBezTo>
                  <a:cubicBezTo>
                    <a:pt x="14" y="0"/>
                    <a:pt x="23" y="1"/>
                    <a:pt x="28" y="8"/>
                  </a:cubicBezTo>
                  <a:cubicBezTo>
                    <a:pt x="34" y="14"/>
                    <a:pt x="33" y="24"/>
                    <a:pt x="26" y="29"/>
                  </a:cubicBezTo>
                  <a:cubicBezTo>
                    <a:pt x="19" y="34"/>
                    <a:pt x="9" y="32"/>
                    <a:pt x="5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1">
              <a:extLst>
                <a:ext uri="{FF2B5EF4-FFF2-40B4-BE49-F238E27FC236}">
                  <a16:creationId xmlns:a16="http://schemas.microsoft.com/office/drawing/2014/main" id="{CC8E48D1-D092-4636-A930-FC3864A7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423" y="3868620"/>
              <a:ext cx="246063" cy="247650"/>
            </a:xfrm>
            <a:custGeom>
              <a:avLst/>
              <a:gdLst>
                <a:gd name="T0" fmla="*/ 3 w 34"/>
                <a:gd name="T1" fmla="*/ 23 h 34"/>
                <a:gd name="T2" fmla="*/ 9 w 34"/>
                <a:gd name="T3" fmla="*/ 3 h 34"/>
                <a:gd name="T4" fmla="*/ 29 w 34"/>
                <a:gd name="T5" fmla="*/ 9 h 34"/>
                <a:gd name="T6" fmla="*/ 24 w 34"/>
                <a:gd name="T7" fmla="*/ 30 h 34"/>
                <a:gd name="T8" fmla="*/ 3 w 34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23"/>
                  </a:moveTo>
                  <a:cubicBezTo>
                    <a:pt x="0" y="16"/>
                    <a:pt x="3" y="7"/>
                    <a:pt x="9" y="3"/>
                  </a:cubicBezTo>
                  <a:cubicBezTo>
                    <a:pt x="16" y="0"/>
                    <a:pt x="25" y="2"/>
                    <a:pt x="29" y="9"/>
                  </a:cubicBezTo>
                  <a:cubicBezTo>
                    <a:pt x="34" y="16"/>
                    <a:pt x="31" y="25"/>
                    <a:pt x="24" y="30"/>
                  </a:cubicBezTo>
                  <a:cubicBezTo>
                    <a:pt x="16" y="34"/>
                    <a:pt x="7" y="31"/>
                    <a:pt x="3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2">
              <a:extLst>
                <a:ext uri="{FF2B5EF4-FFF2-40B4-BE49-F238E27FC236}">
                  <a16:creationId xmlns:a16="http://schemas.microsoft.com/office/drawing/2014/main" id="{EA0AD87D-6A25-4190-8B7F-57FA239F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086" y="3998795"/>
              <a:ext cx="223838" cy="241300"/>
            </a:xfrm>
            <a:custGeom>
              <a:avLst/>
              <a:gdLst>
                <a:gd name="T0" fmla="*/ 1 w 31"/>
                <a:gd name="T1" fmla="*/ 19 h 33"/>
                <a:gd name="T2" fmla="*/ 11 w 31"/>
                <a:gd name="T3" fmla="*/ 1 h 33"/>
                <a:gd name="T4" fmla="*/ 22 w 31"/>
                <a:gd name="T5" fmla="*/ 3 h 33"/>
                <a:gd name="T6" fmla="*/ 30 w 31"/>
                <a:gd name="T7" fmla="*/ 11 h 33"/>
                <a:gd name="T8" fmla="*/ 29 w 31"/>
                <a:gd name="T9" fmla="*/ 23 h 33"/>
                <a:gd name="T10" fmla="*/ 20 w 31"/>
                <a:gd name="T11" fmla="*/ 30 h 33"/>
                <a:gd name="T12" fmla="*/ 1 w 31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1" y="19"/>
                  </a:moveTo>
                  <a:cubicBezTo>
                    <a:pt x="0" y="11"/>
                    <a:pt x="4" y="4"/>
                    <a:pt x="11" y="1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5" y="4"/>
                    <a:pt x="28" y="7"/>
                    <a:pt x="30" y="11"/>
                  </a:cubicBezTo>
                  <a:cubicBezTo>
                    <a:pt x="31" y="15"/>
                    <a:pt x="31" y="19"/>
                    <a:pt x="29" y="23"/>
                  </a:cubicBezTo>
                  <a:cubicBezTo>
                    <a:pt x="27" y="26"/>
                    <a:pt x="24" y="29"/>
                    <a:pt x="20" y="30"/>
                  </a:cubicBezTo>
                  <a:cubicBezTo>
                    <a:pt x="11" y="33"/>
                    <a:pt x="3" y="27"/>
                    <a:pt x="1" y="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3">
              <a:extLst>
                <a:ext uri="{FF2B5EF4-FFF2-40B4-BE49-F238E27FC236}">
                  <a16:creationId xmlns:a16="http://schemas.microsoft.com/office/drawing/2014/main" id="{9391478F-649D-4EE0-84FA-8EAE0FF8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586" y="4049595"/>
              <a:ext cx="230188" cy="219075"/>
            </a:xfrm>
            <a:custGeom>
              <a:avLst/>
              <a:gdLst>
                <a:gd name="T0" fmla="*/ 1 w 32"/>
                <a:gd name="T1" fmla="*/ 14 h 30"/>
                <a:gd name="T2" fmla="*/ 16 w 32"/>
                <a:gd name="T3" fmla="*/ 0 h 30"/>
                <a:gd name="T4" fmla="*/ 31 w 32"/>
                <a:gd name="T5" fmla="*/ 14 h 30"/>
                <a:gd name="T6" fmla="*/ 16 w 32"/>
                <a:gd name="T7" fmla="*/ 30 h 30"/>
                <a:gd name="T8" fmla="*/ 1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1" y="14"/>
                  </a:moveTo>
                  <a:cubicBezTo>
                    <a:pt x="2" y="6"/>
                    <a:pt x="9" y="0"/>
                    <a:pt x="16" y="0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32" y="23"/>
                    <a:pt x="25" y="30"/>
                    <a:pt x="16" y="30"/>
                  </a:cubicBezTo>
                  <a:cubicBezTo>
                    <a:pt x="7" y="30"/>
                    <a:pt x="0" y="23"/>
                    <a:pt x="1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4">
              <a:extLst>
                <a:ext uri="{FF2B5EF4-FFF2-40B4-BE49-F238E27FC236}">
                  <a16:creationId xmlns:a16="http://schemas.microsoft.com/office/drawing/2014/main" id="{63CA7616-953D-4C0D-AAF2-D0DD3A91D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086" y="3998795"/>
              <a:ext cx="230188" cy="241300"/>
            </a:xfrm>
            <a:custGeom>
              <a:avLst/>
              <a:gdLst>
                <a:gd name="T0" fmla="*/ 2 w 32"/>
                <a:gd name="T1" fmla="*/ 11 h 33"/>
                <a:gd name="T2" fmla="*/ 9 w 32"/>
                <a:gd name="T3" fmla="*/ 3 h 33"/>
                <a:gd name="T4" fmla="*/ 20 w 32"/>
                <a:gd name="T5" fmla="*/ 1 h 33"/>
                <a:gd name="T6" fmla="*/ 30 w 32"/>
                <a:gd name="T7" fmla="*/ 19 h 33"/>
                <a:gd name="T8" fmla="*/ 12 w 32"/>
                <a:gd name="T9" fmla="*/ 30 h 33"/>
                <a:gd name="T10" fmla="*/ 2 w 32"/>
                <a:gd name="T11" fmla="*/ 23 h 33"/>
                <a:gd name="T12" fmla="*/ 2 w 32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2" y="11"/>
                  </a:moveTo>
                  <a:cubicBezTo>
                    <a:pt x="3" y="7"/>
                    <a:pt x="6" y="4"/>
                    <a:pt x="9" y="3"/>
                  </a:cubicBezTo>
                  <a:cubicBezTo>
                    <a:pt x="13" y="1"/>
                    <a:pt x="17" y="0"/>
                    <a:pt x="20" y="1"/>
                  </a:cubicBezTo>
                  <a:cubicBezTo>
                    <a:pt x="27" y="4"/>
                    <a:pt x="32" y="11"/>
                    <a:pt x="30" y="19"/>
                  </a:cubicBezTo>
                  <a:cubicBezTo>
                    <a:pt x="29" y="27"/>
                    <a:pt x="20" y="33"/>
                    <a:pt x="12" y="30"/>
                  </a:cubicBezTo>
                  <a:cubicBezTo>
                    <a:pt x="7" y="29"/>
                    <a:pt x="4" y="26"/>
                    <a:pt x="2" y="23"/>
                  </a:cubicBezTo>
                  <a:cubicBezTo>
                    <a:pt x="1" y="19"/>
                    <a:pt x="0" y="15"/>
                    <a:pt x="2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5">
              <a:extLst>
                <a:ext uri="{FF2B5EF4-FFF2-40B4-BE49-F238E27FC236}">
                  <a16:creationId xmlns:a16="http://schemas.microsoft.com/office/drawing/2014/main" id="{3EB459CB-9522-451E-BFFE-1FCB5C1F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873" y="3868620"/>
              <a:ext cx="244475" cy="247650"/>
            </a:xfrm>
            <a:custGeom>
              <a:avLst/>
              <a:gdLst>
                <a:gd name="T0" fmla="*/ 4 w 34"/>
                <a:gd name="T1" fmla="*/ 9 h 34"/>
                <a:gd name="T2" fmla="*/ 24 w 34"/>
                <a:gd name="T3" fmla="*/ 3 h 34"/>
                <a:gd name="T4" fmla="*/ 30 w 34"/>
                <a:gd name="T5" fmla="*/ 23 h 34"/>
                <a:gd name="T6" fmla="*/ 10 w 34"/>
                <a:gd name="T7" fmla="*/ 30 h 34"/>
                <a:gd name="T8" fmla="*/ 4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9"/>
                  </a:moveTo>
                  <a:cubicBezTo>
                    <a:pt x="9" y="2"/>
                    <a:pt x="17" y="0"/>
                    <a:pt x="24" y="3"/>
                  </a:cubicBezTo>
                  <a:cubicBezTo>
                    <a:pt x="31" y="7"/>
                    <a:pt x="34" y="16"/>
                    <a:pt x="30" y="23"/>
                  </a:cubicBezTo>
                  <a:cubicBezTo>
                    <a:pt x="27" y="31"/>
                    <a:pt x="18" y="34"/>
                    <a:pt x="10" y="30"/>
                  </a:cubicBezTo>
                  <a:cubicBezTo>
                    <a:pt x="2" y="25"/>
                    <a:pt x="0" y="16"/>
                    <a:pt x="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6">
              <a:extLst>
                <a:ext uri="{FF2B5EF4-FFF2-40B4-BE49-F238E27FC236}">
                  <a16:creationId xmlns:a16="http://schemas.microsoft.com/office/drawing/2014/main" id="{54E88886-DD54-49B4-A7BA-62EBCE1AD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173" y="3686058"/>
              <a:ext cx="238125" cy="247650"/>
            </a:xfrm>
            <a:custGeom>
              <a:avLst/>
              <a:gdLst>
                <a:gd name="T0" fmla="*/ 5 w 33"/>
                <a:gd name="T1" fmla="*/ 8 h 34"/>
                <a:gd name="T2" fmla="*/ 26 w 33"/>
                <a:gd name="T3" fmla="*/ 5 h 34"/>
                <a:gd name="T4" fmla="*/ 29 w 33"/>
                <a:gd name="T5" fmla="*/ 26 h 34"/>
                <a:gd name="T6" fmla="*/ 8 w 33"/>
                <a:gd name="T7" fmla="*/ 29 h 34"/>
                <a:gd name="T8" fmla="*/ 5 w 33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5" y="8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2" y="10"/>
                    <a:pt x="33" y="19"/>
                    <a:pt x="29" y="26"/>
                  </a:cubicBezTo>
                  <a:cubicBezTo>
                    <a:pt x="24" y="32"/>
                    <a:pt x="14" y="34"/>
                    <a:pt x="8" y="29"/>
                  </a:cubicBezTo>
                  <a:cubicBezTo>
                    <a:pt x="1" y="24"/>
                    <a:pt x="0" y="14"/>
                    <a:pt x="5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7">
              <a:extLst>
                <a:ext uri="{FF2B5EF4-FFF2-40B4-BE49-F238E27FC236}">
                  <a16:creationId xmlns:a16="http://schemas.microsoft.com/office/drawing/2014/main" id="{5F698700-BEB5-4607-BD34-97267CC7D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048" y="3474920"/>
              <a:ext cx="238125" cy="239713"/>
            </a:xfrm>
            <a:custGeom>
              <a:avLst/>
              <a:gdLst>
                <a:gd name="T0" fmla="*/ 6 w 33"/>
                <a:gd name="T1" fmla="*/ 6 h 33"/>
                <a:gd name="T2" fmla="*/ 27 w 33"/>
                <a:gd name="T3" fmla="*/ 6 h 33"/>
                <a:gd name="T4" fmla="*/ 27 w 33"/>
                <a:gd name="T5" fmla="*/ 27 h 33"/>
                <a:gd name="T6" fmla="*/ 6 w 33"/>
                <a:gd name="T7" fmla="*/ 27 h 33"/>
                <a:gd name="T8" fmla="*/ 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6"/>
                  </a:moveTo>
                  <a:cubicBezTo>
                    <a:pt x="12" y="0"/>
                    <a:pt x="21" y="0"/>
                    <a:pt x="27" y="6"/>
                  </a:cubicBezTo>
                  <a:cubicBezTo>
                    <a:pt x="32" y="11"/>
                    <a:pt x="33" y="21"/>
                    <a:pt x="27" y="27"/>
                  </a:cubicBezTo>
                  <a:cubicBezTo>
                    <a:pt x="22" y="33"/>
                    <a:pt x="12" y="33"/>
                    <a:pt x="6" y="27"/>
                  </a:cubicBezTo>
                  <a:cubicBezTo>
                    <a:pt x="0" y="21"/>
                    <a:pt x="0" y="11"/>
                    <a:pt x="6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8">
              <a:extLst>
                <a:ext uri="{FF2B5EF4-FFF2-40B4-BE49-F238E27FC236}">
                  <a16:creationId xmlns:a16="http://schemas.microsoft.com/office/drawing/2014/main" id="{278FEF26-CAA9-4101-9DE6-BF757EAA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048" y="3030420"/>
              <a:ext cx="238125" cy="239713"/>
            </a:xfrm>
            <a:custGeom>
              <a:avLst/>
              <a:gdLst>
                <a:gd name="T0" fmla="*/ 27 w 33"/>
                <a:gd name="T1" fmla="*/ 6 h 33"/>
                <a:gd name="T2" fmla="*/ 27 w 33"/>
                <a:gd name="T3" fmla="*/ 27 h 33"/>
                <a:gd name="T4" fmla="*/ 6 w 33"/>
                <a:gd name="T5" fmla="*/ 27 h 33"/>
                <a:gd name="T6" fmla="*/ 6 w 33"/>
                <a:gd name="T7" fmla="*/ 6 h 33"/>
                <a:gd name="T8" fmla="*/ 27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6"/>
                  </a:moveTo>
                  <a:cubicBezTo>
                    <a:pt x="33" y="13"/>
                    <a:pt x="32" y="22"/>
                    <a:pt x="27" y="27"/>
                  </a:cubicBezTo>
                  <a:cubicBezTo>
                    <a:pt x="21" y="33"/>
                    <a:pt x="12" y="33"/>
                    <a:pt x="6" y="27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7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9">
              <a:extLst>
                <a:ext uri="{FF2B5EF4-FFF2-40B4-BE49-F238E27FC236}">
                  <a16:creationId xmlns:a16="http://schemas.microsoft.com/office/drawing/2014/main" id="{DDA4D610-08F0-4D00-BCF1-29FBDBB4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173" y="2811345"/>
              <a:ext cx="238125" cy="247650"/>
            </a:xfrm>
            <a:custGeom>
              <a:avLst/>
              <a:gdLst>
                <a:gd name="T0" fmla="*/ 29 w 33"/>
                <a:gd name="T1" fmla="*/ 8 h 34"/>
                <a:gd name="T2" fmla="*/ 26 w 33"/>
                <a:gd name="T3" fmla="*/ 29 h 34"/>
                <a:gd name="T4" fmla="*/ 5 w 33"/>
                <a:gd name="T5" fmla="*/ 27 h 34"/>
                <a:gd name="T6" fmla="*/ 8 w 33"/>
                <a:gd name="T7" fmla="*/ 5 h 34"/>
                <a:gd name="T8" fmla="*/ 29 w 33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29" y="8"/>
                  </a:moveTo>
                  <a:cubicBezTo>
                    <a:pt x="33" y="15"/>
                    <a:pt x="32" y="24"/>
                    <a:pt x="26" y="29"/>
                  </a:cubicBezTo>
                  <a:cubicBezTo>
                    <a:pt x="20" y="34"/>
                    <a:pt x="11" y="33"/>
                    <a:pt x="5" y="27"/>
                  </a:cubicBezTo>
                  <a:cubicBezTo>
                    <a:pt x="0" y="20"/>
                    <a:pt x="1" y="11"/>
                    <a:pt x="8" y="5"/>
                  </a:cubicBezTo>
                  <a:cubicBezTo>
                    <a:pt x="14" y="0"/>
                    <a:pt x="24" y="2"/>
                    <a:pt x="2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0">
              <a:extLst>
                <a:ext uri="{FF2B5EF4-FFF2-40B4-BE49-F238E27FC236}">
                  <a16:creationId xmlns:a16="http://schemas.microsoft.com/office/drawing/2014/main" id="{D3CDB1B5-93BE-48D1-9AC3-D1B88C47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873" y="2628783"/>
              <a:ext cx="244475" cy="247650"/>
            </a:xfrm>
            <a:custGeom>
              <a:avLst/>
              <a:gdLst>
                <a:gd name="T0" fmla="*/ 30 w 34"/>
                <a:gd name="T1" fmla="*/ 11 h 34"/>
                <a:gd name="T2" fmla="*/ 24 w 34"/>
                <a:gd name="T3" fmla="*/ 31 h 34"/>
                <a:gd name="T4" fmla="*/ 4 w 34"/>
                <a:gd name="T5" fmla="*/ 25 h 34"/>
                <a:gd name="T6" fmla="*/ 10 w 34"/>
                <a:gd name="T7" fmla="*/ 5 h 34"/>
                <a:gd name="T8" fmla="*/ 30 w 34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11"/>
                  </a:moveTo>
                  <a:cubicBezTo>
                    <a:pt x="34" y="18"/>
                    <a:pt x="31" y="27"/>
                    <a:pt x="24" y="31"/>
                  </a:cubicBezTo>
                  <a:cubicBezTo>
                    <a:pt x="17" y="34"/>
                    <a:pt x="9" y="32"/>
                    <a:pt x="4" y="25"/>
                  </a:cubicBezTo>
                  <a:cubicBezTo>
                    <a:pt x="0" y="18"/>
                    <a:pt x="2" y="9"/>
                    <a:pt x="10" y="5"/>
                  </a:cubicBezTo>
                  <a:cubicBezTo>
                    <a:pt x="18" y="0"/>
                    <a:pt x="27" y="3"/>
                    <a:pt x="3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71">
              <a:extLst>
                <a:ext uri="{FF2B5EF4-FFF2-40B4-BE49-F238E27FC236}">
                  <a16:creationId xmlns:a16="http://schemas.microsoft.com/office/drawing/2014/main" id="{9652E3DB-64F6-4DE2-B7A8-FC8E12C2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086" y="2504958"/>
              <a:ext cx="230188" cy="241300"/>
            </a:xfrm>
            <a:custGeom>
              <a:avLst/>
              <a:gdLst>
                <a:gd name="T0" fmla="*/ 30 w 32"/>
                <a:gd name="T1" fmla="*/ 14 h 33"/>
                <a:gd name="T2" fmla="*/ 20 w 32"/>
                <a:gd name="T3" fmla="*/ 32 h 33"/>
                <a:gd name="T4" fmla="*/ 9 w 32"/>
                <a:gd name="T5" fmla="*/ 31 h 33"/>
                <a:gd name="T6" fmla="*/ 2 w 32"/>
                <a:gd name="T7" fmla="*/ 22 h 33"/>
                <a:gd name="T8" fmla="*/ 2 w 32"/>
                <a:gd name="T9" fmla="*/ 11 h 33"/>
                <a:gd name="T10" fmla="*/ 12 w 32"/>
                <a:gd name="T11" fmla="*/ 3 h 33"/>
                <a:gd name="T12" fmla="*/ 30 w 32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4"/>
                  </a:moveTo>
                  <a:cubicBezTo>
                    <a:pt x="32" y="22"/>
                    <a:pt x="27" y="29"/>
                    <a:pt x="20" y="32"/>
                  </a:cubicBezTo>
                  <a:cubicBezTo>
                    <a:pt x="17" y="33"/>
                    <a:pt x="13" y="32"/>
                    <a:pt x="9" y="31"/>
                  </a:cubicBezTo>
                  <a:cubicBezTo>
                    <a:pt x="6" y="29"/>
                    <a:pt x="3" y="26"/>
                    <a:pt x="2" y="22"/>
                  </a:cubicBezTo>
                  <a:cubicBezTo>
                    <a:pt x="0" y="18"/>
                    <a:pt x="1" y="14"/>
                    <a:pt x="2" y="11"/>
                  </a:cubicBezTo>
                  <a:cubicBezTo>
                    <a:pt x="4" y="7"/>
                    <a:pt x="7" y="4"/>
                    <a:pt x="12" y="3"/>
                  </a:cubicBezTo>
                  <a:cubicBezTo>
                    <a:pt x="20" y="0"/>
                    <a:pt x="29" y="6"/>
                    <a:pt x="3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2">
              <a:extLst>
                <a:ext uri="{FF2B5EF4-FFF2-40B4-BE49-F238E27FC236}">
                  <a16:creationId xmlns:a16="http://schemas.microsoft.com/office/drawing/2014/main" id="{ED7DB33C-6712-4114-8D56-82469EFE8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586" y="2476383"/>
              <a:ext cx="230188" cy="219075"/>
            </a:xfrm>
            <a:custGeom>
              <a:avLst/>
              <a:gdLst>
                <a:gd name="T0" fmla="*/ 31 w 32"/>
                <a:gd name="T1" fmla="*/ 16 h 30"/>
                <a:gd name="T2" fmla="*/ 16 w 32"/>
                <a:gd name="T3" fmla="*/ 30 h 30"/>
                <a:gd name="T4" fmla="*/ 1 w 32"/>
                <a:gd name="T5" fmla="*/ 16 h 30"/>
                <a:gd name="T6" fmla="*/ 16 w 32"/>
                <a:gd name="T7" fmla="*/ 0 h 30"/>
                <a:gd name="T8" fmla="*/ 31 w 32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1" y="16"/>
                  </a:moveTo>
                  <a:cubicBezTo>
                    <a:pt x="30" y="24"/>
                    <a:pt x="23" y="30"/>
                    <a:pt x="16" y="30"/>
                  </a:cubicBezTo>
                  <a:cubicBezTo>
                    <a:pt x="9" y="30"/>
                    <a:pt x="2" y="24"/>
                    <a:pt x="1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1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73">
              <a:extLst>
                <a:ext uri="{FF2B5EF4-FFF2-40B4-BE49-F238E27FC236}">
                  <a16:creationId xmlns:a16="http://schemas.microsoft.com/office/drawing/2014/main" id="{9A4BB0B2-0F8E-4753-A324-DC7BFC57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086" y="2504958"/>
              <a:ext cx="223838" cy="241300"/>
            </a:xfrm>
            <a:custGeom>
              <a:avLst/>
              <a:gdLst>
                <a:gd name="T0" fmla="*/ 30 w 31"/>
                <a:gd name="T1" fmla="*/ 22 h 33"/>
                <a:gd name="T2" fmla="*/ 22 w 31"/>
                <a:gd name="T3" fmla="*/ 31 h 33"/>
                <a:gd name="T4" fmla="*/ 11 w 31"/>
                <a:gd name="T5" fmla="*/ 32 h 33"/>
                <a:gd name="T6" fmla="*/ 1 w 31"/>
                <a:gd name="T7" fmla="*/ 14 h 33"/>
                <a:gd name="T8" fmla="*/ 20 w 31"/>
                <a:gd name="T9" fmla="*/ 3 h 33"/>
                <a:gd name="T10" fmla="*/ 29 w 31"/>
                <a:gd name="T11" fmla="*/ 11 h 33"/>
                <a:gd name="T12" fmla="*/ 30 w 31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22"/>
                  </a:moveTo>
                  <a:cubicBezTo>
                    <a:pt x="28" y="26"/>
                    <a:pt x="25" y="29"/>
                    <a:pt x="22" y="31"/>
                  </a:cubicBezTo>
                  <a:cubicBezTo>
                    <a:pt x="19" y="32"/>
                    <a:pt x="15" y="33"/>
                    <a:pt x="11" y="32"/>
                  </a:cubicBezTo>
                  <a:cubicBezTo>
                    <a:pt x="4" y="29"/>
                    <a:pt x="0" y="22"/>
                    <a:pt x="1" y="14"/>
                  </a:cubicBezTo>
                  <a:cubicBezTo>
                    <a:pt x="3" y="6"/>
                    <a:pt x="11" y="0"/>
                    <a:pt x="20" y="3"/>
                  </a:cubicBezTo>
                  <a:cubicBezTo>
                    <a:pt x="24" y="4"/>
                    <a:pt x="27" y="7"/>
                    <a:pt x="29" y="11"/>
                  </a:cubicBezTo>
                  <a:cubicBezTo>
                    <a:pt x="31" y="14"/>
                    <a:pt x="31" y="18"/>
                    <a:pt x="30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4">
              <a:extLst>
                <a:ext uri="{FF2B5EF4-FFF2-40B4-BE49-F238E27FC236}">
                  <a16:creationId xmlns:a16="http://schemas.microsoft.com/office/drawing/2014/main" id="{2662DB37-5D36-456E-BF65-5B93833B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423" y="2628783"/>
              <a:ext cx="246063" cy="247650"/>
            </a:xfrm>
            <a:custGeom>
              <a:avLst/>
              <a:gdLst>
                <a:gd name="T0" fmla="*/ 29 w 34"/>
                <a:gd name="T1" fmla="*/ 25 h 34"/>
                <a:gd name="T2" fmla="*/ 9 w 34"/>
                <a:gd name="T3" fmla="*/ 31 h 34"/>
                <a:gd name="T4" fmla="*/ 3 w 34"/>
                <a:gd name="T5" fmla="*/ 11 h 34"/>
                <a:gd name="T6" fmla="*/ 24 w 34"/>
                <a:gd name="T7" fmla="*/ 5 h 34"/>
                <a:gd name="T8" fmla="*/ 29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25"/>
                  </a:moveTo>
                  <a:cubicBezTo>
                    <a:pt x="25" y="32"/>
                    <a:pt x="16" y="34"/>
                    <a:pt x="9" y="31"/>
                  </a:cubicBezTo>
                  <a:cubicBezTo>
                    <a:pt x="3" y="27"/>
                    <a:pt x="0" y="18"/>
                    <a:pt x="3" y="11"/>
                  </a:cubicBezTo>
                  <a:cubicBezTo>
                    <a:pt x="7" y="3"/>
                    <a:pt x="16" y="0"/>
                    <a:pt x="24" y="5"/>
                  </a:cubicBezTo>
                  <a:cubicBezTo>
                    <a:pt x="31" y="9"/>
                    <a:pt x="34" y="18"/>
                    <a:pt x="29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5">
              <a:extLst>
                <a:ext uri="{FF2B5EF4-FFF2-40B4-BE49-F238E27FC236}">
                  <a16:creationId xmlns:a16="http://schemas.microsoft.com/office/drawing/2014/main" id="{B28E296F-BD90-4A69-B986-D51B5E7A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711" y="2811345"/>
              <a:ext cx="244475" cy="247650"/>
            </a:xfrm>
            <a:custGeom>
              <a:avLst/>
              <a:gdLst>
                <a:gd name="T0" fmla="*/ 28 w 34"/>
                <a:gd name="T1" fmla="*/ 27 h 34"/>
                <a:gd name="T2" fmla="*/ 7 w 34"/>
                <a:gd name="T3" fmla="*/ 29 h 34"/>
                <a:gd name="T4" fmla="*/ 5 w 34"/>
                <a:gd name="T5" fmla="*/ 8 h 34"/>
                <a:gd name="T6" fmla="*/ 26 w 34"/>
                <a:gd name="T7" fmla="*/ 5 h 34"/>
                <a:gd name="T8" fmla="*/ 28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8" y="27"/>
                  </a:moveTo>
                  <a:cubicBezTo>
                    <a:pt x="23" y="33"/>
                    <a:pt x="14" y="34"/>
                    <a:pt x="7" y="29"/>
                  </a:cubicBezTo>
                  <a:cubicBezTo>
                    <a:pt x="1" y="24"/>
                    <a:pt x="0" y="15"/>
                    <a:pt x="5" y="8"/>
                  </a:cubicBezTo>
                  <a:cubicBezTo>
                    <a:pt x="9" y="2"/>
                    <a:pt x="19" y="0"/>
                    <a:pt x="26" y="5"/>
                  </a:cubicBezTo>
                  <a:cubicBezTo>
                    <a:pt x="33" y="11"/>
                    <a:pt x="34" y="20"/>
                    <a:pt x="28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76">
              <a:extLst>
                <a:ext uri="{FF2B5EF4-FFF2-40B4-BE49-F238E27FC236}">
                  <a16:creationId xmlns:a16="http://schemas.microsoft.com/office/drawing/2014/main" id="{3EB3F77C-C6C4-450A-8D61-4591C4EF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186" y="3030420"/>
              <a:ext cx="238125" cy="239713"/>
            </a:xfrm>
            <a:custGeom>
              <a:avLst/>
              <a:gdLst>
                <a:gd name="T0" fmla="*/ 26 w 33"/>
                <a:gd name="T1" fmla="*/ 27 h 33"/>
                <a:gd name="T2" fmla="*/ 5 w 33"/>
                <a:gd name="T3" fmla="*/ 27 h 33"/>
                <a:gd name="T4" fmla="*/ 5 w 33"/>
                <a:gd name="T5" fmla="*/ 6 h 33"/>
                <a:gd name="T6" fmla="*/ 27 w 33"/>
                <a:gd name="T7" fmla="*/ 6 h 33"/>
                <a:gd name="T8" fmla="*/ 26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27"/>
                  </a:moveTo>
                  <a:cubicBezTo>
                    <a:pt x="20" y="33"/>
                    <a:pt x="11" y="33"/>
                    <a:pt x="5" y="27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11" y="0"/>
                    <a:pt x="21" y="0"/>
                    <a:pt x="27" y="6"/>
                  </a:cubicBezTo>
                  <a:cubicBezTo>
                    <a:pt x="33" y="12"/>
                    <a:pt x="32" y="22"/>
                    <a:pt x="26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77">
              <a:extLst>
                <a:ext uri="{FF2B5EF4-FFF2-40B4-BE49-F238E27FC236}">
                  <a16:creationId xmlns:a16="http://schemas.microsoft.com/office/drawing/2014/main" id="{3F4F3932-97B5-4E8B-938D-D4738B8A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848" y="3247908"/>
              <a:ext cx="238125" cy="241300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6 w 33"/>
                <a:gd name="T5" fmla="*/ 7 h 33"/>
                <a:gd name="T6" fmla="*/ 27 w 33"/>
                <a:gd name="T7" fmla="*/ 7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1" y="33"/>
                    <a:pt x="12" y="33"/>
                    <a:pt x="6" y="28"/>
                  </a:cubicBezTo>
                  <a:cubicBezTo>
                    <a:pt x="1" y="22"/>
                    <a:pt x="0" y="13"/>
                    <a:pt x="6" y="7"/>
                  </a:cubicBezTo>
                  <a:cubicBezTo>
                    <a:pt x="12" y="1"/>
                    <a:pt x="21" y="0"/>
                    <a:pt x="27" y="7"/>
                  </a:cubicBezTo>
                  <a:cubicBezTo>
                    <a:pt x="33" y="13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78">
              <a:extLst>
                <a:ext uri="{FF2B5EF4-FFF2-40B4-BE49-F238E27FC236}">
                  <a16:creationId xmlns:a16="http://schemas.microsoft.com/office/drawing/2014/main" id="{FC0C9705-DF79-4EE0-8168-CBFD21E5E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2348" y="3365383"/>
              <a:ext cx="0" cy="276225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79">
              <a:extLst>
                <a:ext uri="{FF2B5EF4-FFF2-40B4-BE49-F238E27FC236}">
                  <a16:creationId xmlns:a16="http://schemas.microsoft.com/office/drawing/2014/main" id="{BB2EDA6D-C82D-4C41-B483-9BB025397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2348" y="3081220"/>
              <a:ext cx="0" cy="284163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80">
              <a:extLst>
                <a:ext uri="{FF2B5EF4-FFF2-40B4-BE49-F238E27FC236}">
                  <a16:creationId xmlns:a16="http://schemas.microsoft.com/office/drawing/2014/main" id="{98956B75-495D-4A63-950B-7F94D8AF3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411" y="3365383"/>
              <a:ext cx="0" cy="393700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81">
              <a:extLst>
                <a:ext uri="{FF2B5EF4-FFF2-40B4-BE49-F238E27FC236}">
                  <a16:creationId xmlns:a16="http://schemas.microsoft.com/office/drawing/2014/main" id="{8CE0A1C5-7C49-457D-9404-8C894DF95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411" y="2898658"/>
              <a:ext cx="0" cy="466725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82">
              <a:extLst>
                <a:ext uri="{FF2B5EF4-FFF2-40B4-BE49-F238E27FC236}">
                  <a16:creationId xmlns:a16="http://schemas.microsoft.com/office/drawing/2014/main" id="{98F021F4-DB76-4A57-ACBF-58F7A1EA4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5111" y="3365383"/>
              <a:ext cx="0" cy="55403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83">
              <a:extLst>
                <a:ext uri="{FF2B5EF4-FFF2-40B4-BE49-F238E27FC236}">
                  <a16:creationId xmlns:a16="http://schemas.microsoft.com/office/drawing/2014/main" id="{E1E45FA4-FF88-4523-B31D-06E928FF6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5111" y="2738320"/>
              <a:ext cx="0" cy="627063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84">
              <a:extLst>
                <a:ext uri="{FF2B5EF4-FFF2-40B4-BE49-F238E27FC236}">
                  <a16:creationId xmlns:a16="http://schemas.microsoft.com/office/drawing/2014/main" id="{B1C5B167-B04A-4D65-9B02-3D6A51581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386" y="3365383"/>
              <a:ext cx="0" cy="663575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85">
              <a:extLst>
                <a:ext uri="{FF2B5EF4-FFF2-40B4-BE49-F238E27FC236}">
                  <a16:creationId xmlns:a16="http://schemas.microsoft.com/office/drawing/2014/main" id="{3AAFDCBF-F932-4D58-8647-102AC8E22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0386" y="2628783"/>
              <a:ext cx="0" cy="736600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86">
              <a:extLst>
                <a:ext uri="{FF2B5EF4-FFF2-40B4-BE49-F238E27FC236}">
                  <a16:creationId xmlns:a16="http://schemas.microsoft.com/office/drawing/2014/main" id="{2E28015B-EA65-4457-9311-8DB8890DC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886" y="3365383"/>
              <a:ext cx="0" cy="728663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87">
              <a:extLst>
                <a:ext uri="{FF2B5EF4-FFF2-40B4-BE49-F238E27FC236}">
                  <a16:creationId xmlns:a16="http://schemas.microsoft.com/office/drawing/2014/main" id="{211FDA26-7634-454D-BF39-B7EDDA02F1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7886" y="2563695"/>
              <a:ext cx="0" cy="801688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88">
              <a:extLst>
                <a:ext uri="{FF2B5EF4-FFF2-40B4-BE49-F238E27FC236}">
                  <a16:creationId xmlns:a16="http://schemas.microsoft.com/office/drawing/2014/main" id="{64319190-888B-4D14-9953-DB1686635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5386" y="3365383"/>
              <a:ext cx="0" cy="714375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89">
              <a:extLst>
                <a:ext uri="{FF2B5EF4-FFF2-40B4-BE49-F238E27FC236}">
                  <a16:creationId xmlns:a16="http://schemas.microsoft.com/office/drawing/2014/main" id="{1E7087A4-161C-49DF-953C-D769FC7B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5386" y="2585920"/>
              <a:ext cx="0" cy="779463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90">
              <a:extLst>
                <a:ext uri="{FF2B5EF4-FFF2-40B4-BE49-F238E27FC236}">
                  <a16:creationId xmlns:a16="http://schemas.microsoft.com/office/drawing/2014/main" id="{3BFDB48C-FD0A-41DC-BEF1-35C588BF3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248" y="3365383"/>
              <a:ext cx="0" cy="60483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91">
              <a:extLst>
                <a:ext uri="{FF2B5EF4-FFF2-40B4-BE49-F238E27FC236}">
                  <a16:creationId xmlns:a16="http://schemas.microsoft.com/office/drawing/2014/main" id="{AD40AAFD-6981-4895-9E8B-8346402C0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248" y="2789120"/>
              <a:ext cx="0" cy="576263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92">
              <a:extLst>
                <a:ext uri="{FF2B5EF4-FFF2-40B4-BE49-F238E27FC236}">
                  <a16:creationId xmlns:a16="http://schemas.microsoft.com/office/drawing/2014/main" id="{74459CD9-8CA0-4D2A-978D-A20B18FEC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948" y="3357445"/>
              <a:ext cx="0" cy="525463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93">
              <a:extLst>
                <a:ext uri="{FF2B5EF4-FFF2-40B4-BE49-F238E27FC236}">
                  <a16:creationId xmlns:a16="http://schemas.microsoft.com/office/drawing/2014/main" id="{FFD61507-75A3-4191-97A9-836EBAE7D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948" y="2870083"/>
              <a:ext cx="0" cy="487363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94">
              <a:extLst>
                <a:ext uri="{FF2B5EF4-FFF2-40B4-BE49-F238E27FC236}">
                  <a16:creationId xmlns:a16="http://schemas.microsoft.com/office/drawing/2014/main" id="{477FAE28-1722-4419-B7C6-EE14E00FC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073" y="3365383"/>
              <a:ext cx="0" cy="30638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95">
              <a:extLst>
                <a:ext uri="{FF2B5EF4-FFF2-40B4-BE49-F238E27FC236}">
                  <a16:creationId xmlns:a16="http://schemas.microsoft.com/office/drawing/2014/main" id="{F292C724-D514-440E-B3E1-8F2E0F769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7073" y="3109795"/>
              <a:ext cx="0" cy="255588"/>
            </a:xfrm>
            <a:prstGeom prst="line">
              <a:avLst/>
            </a:prstGeom>
            <a:noFill/>
            <a:ln w="58738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96">
              <a:extLst>
                <a:ext uri="{FF2B5EF4-FFF2-40B4-BE49-F238E27FC236}">
                  <a16:creationId xmlns:a16="http://schemas.microsoft.com/office/drawing/2014/main" id="{24E96B7B-2204-4DA3-915E-ADEA7DB9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073" y="3016133"/>
              <a:ext cx="238125" cy="239713"/>
            </a:xfrm>
            <a:custGeom>
              <a:avLst/>
              <a:gdLst>
                <a:gd name="T0" fmla="*/ 5 w 33"/>
                <a:gd name="T1" fmla="*/ 7 h 33"/>
                <a:gd name="T2" fmla="*/ 6 w 33"/>
                <a:gd name="T3" fmla="*/ 27 h 33"/>
                <a:gd name="T4" fmla="*/ 27 w 33"/>
                <a:gd name="T5" fmla="*/ 28 h 33"/>
                <a:gd name="T6" fmla="*/ 27 w 33"/>
                <a:gd name="T7" fmla="*/ 6 h 33"/>
                <a:gd name="T8" fmla="*/ 5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7"/>
                  </a:moveTo>
                  <a:cubicBezTo>
                    <a:pt x="0" y="13"/>
                    <a:pt x="0" y="22"/>
                    <a:pt x="6" y="27"/>
                  </a:cubicBezTo>
                  <a:cubicBezTo>
                    <a:pt x="11" y="33"/>
                    <a:pt x="20" y="33"/>
                    <a:pt x="27" y="28"/>
                  </a:cubicBezTo>
                  <a:cubicBezTo>
                    <a:pt x="33" y="22"/>
                    <a:pt x="33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97">
              <a:extLst>
                <a:ext uri="{FF2B5EF4-FFF2-40B4-BE49-F238E27FC236}">
                  <a16:creationId xmlns:a16="http://schemas.microsoft.com/office/drawing/2014/main" id="{816C7BE8-F595-4153-B25D-B658F3261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011" y="2797058"/>
              <a:ext cx="246063" cy="247650"/>
            </a:xfrm>
            <a:custGeom>
              <a:avLst/>
              <a:gdLst>
                <a:gd name="T0" fmla="*/ 5 w 34"/>
                <a:gd name="T1" fmla="*/ 9 h 34"/>
                <a:gd name="T2" fmla="*/ 8 w 34"/>
                <a:gd name="T3" fmla="*/ 29 h 34"/>
                <a:gd name="T4" fmla="*/ 28 w 34"/>
                <a:gd name="T5" fmla="*/ 27 h 34"/>
                <a:gd name="T6" fmla="*/ 26 w 34"/>
                <a:gd name="T7" fmla="*/ 6 h 34"/>
                <a:gd name="T8" fmla="*/ 5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9"/>
                  </a:moveTo>
                  <a:cubicBezTo>
                    <a:pt x="0" y="16"/>
                    <a:pt x="2" y="24"/>
                    <a:pt x="8" y="29"/>
                  </a:cubicBezTo>
                  <a:cubicBezTo>
                    <a:pt x="14" y="34"/>
                    <a:pt x="23" y="33"/>
                    <a:pt x="28" y="27"/>
                  </a:cubicBezTo>
                  <a:cubicBezTo>
                    <a:pt x="34" y="20"/>
                    <a:pt x="33" y="11"/>
                    <a:pt x="26" y="6"/>
                  </a:cubicBezTo>
                  <a:cubicBezTo>
                    <a:pt x="19" y="0"/>
                    <a:pt x="9" y="2"/>
                    <a:pt x="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8">
              <a:extLst>
                <a:ext uri="{FF2B5EF4-FFF2-40B4-BE49-F238E27FC236}">
                  <a16:creationId xmlns:a16="http://schemas.microsoft.com/office/drawing/2014/main" id="{C8418F40-3EA2-4E10-BB57-6D6849B6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311" y="2622433"/>
              <a:ext cx="246063" cy="247650"/>
            </a:xfrm>
            <a:custGeom>
              <a:avLst/>
              <a:gdLst>
                <a:gd name="T0" fmla="*/ 3 w 34"/>
                <a:gd name="T1" fmla="*/ 10 h 34"/>
                <a:gd name="T2" fmla="*/ 9 w 34"/>
                <a:gd name="T3" fmla="*/ 30 h 34"/>
                <a:gd name="T4" fmla="*/ 29 w 34"/>
                <a:gd name="T5" fmla="*/ 24 h 34"/>
                <a:gd name="T6" fmla="*/ 24 w 34"/>
                <a:gd name="T7" fmla="*/ 4 h 34"/>
                <a:gd name="T8" fmla="*/ 3 w 34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" y="10"/>
                  </a:moveTo>
                  <a:cubicBezTo>
                    <a:pt x="0" y="18"/>
                    <a:pt x="3" y="27"/>
                    <a:pt x="9" y="30"/>
                  </a:cubicBezTo>
                  <a:cubicBezTo>
                    <a:pt x="16" y="34"/>
                    <a:pt x="25" y="32"/>
                    <a:pt x="29" y="24"/>
                  </a:cubicBezTo>
                  <a:cubicBezTo>
                    <a:pt x="34" y="18"/>
                    <a:pt x="32" y="8"/>
                    <a:pt x="24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99">
              <a:extLst>
                <a:ext uri="{FF2B5EF4-FFF2-40B4-BE49-F238E27FC236}">
                  <a16:creationId xmlns:a16="http://schemas.microsoft.com/office/drawing/2014/main" id="{A98361D2-6CE2-4018-96AA-841B0383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386" y="2490670"/>
              <a:ext cx="223838" cy="239713"/>
            </a:xfrm>
            <a:custGeom>
              <a:avLst/>
              <a:gdLst>
                <a:gd name="T0" fmla="*/ 1 w 31"/>
                <a:gd name="T1" fmla="*/ 14 h 33"/>
                <a:gd name="T2" fmla="*/ 11 w 31"/>
                <a:gd name="T3" fmla="*/ 32 h 33"/>
                <a:gd name="T4" fmla="*/ 22 w 31"/>
                <a:gd name="T5" fmla="*/ 31 h 33"/>
                <a:gd name="T6" fmla="*/ 30 w 31"/>
                <a:gd name="T7" fmla="*/ 22 h 33"/>
                <a:gd name="T8" fmla="*/ 29 w 31"/>
                <a:gd name="T9" fmla="*/ 11 h 33"/>
                <a:gd name="T10" fmla="*/ 20 w 31"/>
                <a:gd name="T11" fmla="*/ 3 h 33"/>
                <a:gd name="T12" fmla="*/ 1 w 31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1" y="14"/>
                  </a:moveTo>
                  <a:cubicBezTo>
                    <a:pt x="0" y="23"/>
                    <a:pt x="4" y="30"/>
                    <a:pt x="11" y="32"/>
                  </a:cubicBezTo>
                  <a:cubicBezTo>
                    <a:pt x="15" y="33"/>
                    <a:pt x="19" y="33"/>
                    <a:pt x="22" y="31"/>
                  </a:cubicBezTo>
                  <a:cubicBezTo>
                    <a:pt x="25" y="29"/>
                    <a:pt x="28" y="26"/>
                    <a:pt x="30" y="22"/>
                  </a:cubicBezTo>
                  <a:cubicBezTo>
                    <a:pt x="31" y="19"/>
                    <a:pt x="31" y="14"/>
                    <a:pt x="29" y="11"/>
                  </a:cubicBezTo>
                  <a:cubicBezTo>
                    <a:pt x="28" y="7"/>
                    <a:pt x="24" y="5"/>
                    <a:pt x="20" y="3"/>
                  </a:cubicBezTo>
                  <a:cubicBezTo>
                    <a:pt x="11" y="0"/>
                    <a:pt x="3" y="6"/>
                    <a:pt x="1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0">
              <a:extLst>
                <a:ext uri="{FF2B5EF4-FFF2-40B4-BE49-F238E27FC236}">
                  <a16:creationId xmlns:a16="http://schemas.microsoft.com/office/drawing/2014/main" id="{7C0ECB3C-58E6-44E6-BADF-FC2B3F18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886" y="2462095"/>
              <a:ext cx="231775" cy="225425"/>
            </a:xfrm>
            <a:custGeom>
              <a:avLst/>
              <a:gdLst>
                <a:gd name="T0" fmla="*/ 1 w 32"/>
                <a:gd name="T1" fmla="*/ 16 h 31"/>
                <a:gd name="T2" fmla="*/ 16 w 32"/>
                <a:gd name="T3" fmla="*/ 30 h 31"/>
                <a:gd name="T4" fmla="*/ 31 w 32"/>
                <a:gd name="T5" fmla="*/ 16 h 31"/>
                <a:gd name="T6" fmla="*/ 16 w 32"/>
                <a:gd name="T7" fmla="*/ 0 h 31"/>
                <a:gd name="T8" fmla="*/ 1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" y="16"/>
                  </a:moveTo>
                  <a:cubicBezTo>
                    <a:pt x="2" y="24"/>
                    <a:pt x="9" y="31"/>
                    <a:pt x="16" y="30"/>
                  </a:cubicBezTo>
                  <a:cubicBezTo>
                    <a:pt x="23" y="31"/>
                    <a:pt x="30" y="24"/>
                    <a:pt x="31" y="16"/>
                  </a:cubicBezTo>
                  <a:cubicBezTo>
                    <a:pt x="32" y="8"/>
                    <a:pt x="25" y="1"/>
                    <a:pt x="16" y="0"/>
                  </a:cubicBezTo>
                  <a:cubicBezTo>
                    <a:pt x="7" y="1"/>
                    <a:pt x="0" y="8"/>
                    <a:pt x="1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1">
              <a:extLst>
                <a:ext uri="{FF2B5EF4-FFF2-40B4-BE49-F238E27FC236}">
                  <a16:creationId xmlns:a16="http://schemas.microsoft.com/office/drawing/2014/main" id="{5D876746-EF51-4200-945E-30FE53C04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386" y="2490670"/>
              <a:ext cx="231775" cy="239713"/>
            </a:xfrm>
            <a:custGeom>
              <a:avLst/>
              <a:gdLst>
                <a:gd name="T0" fmla="*/ 2 w 32"/>
                <a:gd name="T1" fmla="*/ 22 h 33"/>
                <a:gd name="T2" fmla="*/ 10 w 32"/>
                <a:gd name="T3" fmla="*/ 31 h 33"/>
                <a:gd name="T4" fmla="*/ 20 w 32"/>
                <a:gd name="T5" fmla="*/ 32 h 33"/>
                <a:gd name="T6" fmla="*/ 30 w 32"/>
                <a:gd name="T7" fmla="*/ 14 h 33"/>
                <a:gd name="T8" fmla="*/ 12 w 32"/>
                <a:gd name="T9" fmla="*/ 3 h 33"/>
                <a:gd name="T10" fmla="*/ 2 w 32"/>
                <a:gd name="T11" fmla="*/ 11 h 33"/>
                <a:gd name="T12" fmla="*/ 2 w 32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2" y="22"/>
                  </a:moveTo>
                  <a:cubicBezTo>
                    <a:pt x="3" y="26"/>
                    <a:pt x="6" y="29"/>
                    <a:pt x="10" y="31"/>
                  </a:cubicBezTo>
                  <a:cubicBezTo>
                    <a:pt x="13" y="33"/>
                    <a:pt x="17" y="33"/>
                    <a:pt x="20" y="32"/>
                  </a:cubicBezTo>
                  <a:cubicBezTo>
                    <a:pt x="27" y="30"/>
                    <a:pt x="32" y="23"/>
                    <a:pt x="30" y="14"/>
                  </a:cubicBezTo>
                  <a:cubicBezTo>
                    <a:pt x="29" y="6"/>
                    <a:pt x="20" y="0"/>
                    <a:pt x="12" y="3"/>
                  </a:cubicBezTo>
                  <a:cubicBezTo>
                    <a:pt x="8" y="5"/>
                    <a:pt x="4" y="7"/>
                    <a:pt x="2" y="11"/>
                  </a:cubicBezTo>
                  <a:cubicBezTo>
                    <a:pt x="1" y="14"/>
                    <a:pt x="0" y="19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2">
              <a:extLst>
                <a:ext uri="{FF2B5EF4-FFF2-40B4-BE49-F238E27FC236}">
                  <a16:creationId xmlns:a16="http://schemas.microsoft.com/office/drawing/2014/main" id="{2628B302-B3E1-49B1-AE6C-07C6202D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173" y="2622433"/>
              <a:ext cx="246063" cy="247650"/>
            </a:xfrm>
            <a:custGeom>
              <a:avLst/>
              <a:gdLst>
                <a:gd name="T0" fmla="*/ 4 w 34"/>
                <a:gd name="T1" fmla="*/ 24 h 34"/>
                <a:gd name="T2" fmla="*/ 24 w 34"/>
                <a:gd name="T3" fmla="*/ 30 h 34"/>
                <a:gd name="T4" fmla="*/ 30 w 34"/>
                <a:gd name="T5" fmla="*/ 10 h 34"/>
                <a:gd name="T6" fmla="*/ 10 w 34"/>
                <a:gd name="T7" fmla="*/ 4 h 34"/>
                <a:gd name="T8" fmla="*/ 4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24"/>
                  </a:moveTo>
                  <a:cubicBezTo>
                    <a:pt x="9" y="32"/>
                    <a:pt x="18" y="34"/>
                    <a:pt x="24" y="30"/>
                  </a:cubicBezTo>
                  <a:cubicBezTo>
                    <a:pt x="31" y="27"/>
                    <a:pt x="34" y="18"/>
                    <a:pt x="30" y="10"/>
                  </a:cubicBezTo>
                  <a:cubicBezTo>
                    <a:pt x="27" y="3"/>
                    <a:pt x="18" y="0"/>
                    <a:pt x="10" y="4"/>
                  </a:cubicBezTo>
                  <a:cubicBezTo>
                    <a:pt x="2" y="8"/>
                    <a:pt x="0" y="18"/>
                    <a:pt x="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">
              <a:extLst>
                <a:ext uri="{FF2B5EF4-FFF2-40B4-BE49-F238E27FC236}">
                  <a16:creationId xmlns:a16="http://schemas.microsoft.com/office/drawing/2014/main" id="{94026FE3-856D-47CB-8FCC-1845B9FCE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473" y="2797058"/>
              <a:ext cx="246063" cy="247650"/>
            </a:xfrm>
            <a:custGeom>
              <a:avLst/>
              <a:gdLst>
                <a:gd name="T0" fmla="*/ 5 w 34"/>
                <a:gd name="T1" fmla="*/ 27 h 34"/>
                <a:gd name="T2" fmla="*/ 26 w 34"/>
                <a:gd name="T3" fmla="*/ 29 h 34"/>
                <a:gd name="T4" fmla="*/ 29 w 34"/>
                <a:gd name="T5" fmla="*/ 9 h 34"/>
                <a:gd name="T6" fmla="*/ 8 w 34"/>
                <a:gd name="T7" fmla="*/ 6 h 34"/>
                <a:gd name="T8" fmla="*/ 5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7"/>
                  </a:moveTo>
                  <a:cubicBezTo>
                    <a:pt x="11" y="33"/>
                    <a:pt x="20" y="34"/>
                    <a:pt x="26" y="29"/>
                  </a:cubicBezTo>
                  <a:cubicBezTo>
                    <a:pt x="32" y="24"/>
                    <a:pt x="34" y="16"/>
                    <a:pt x="29" y="9"/>
                  </a:cubicBezTo>
                  <a:cubicBezTo>
                    <a:pt x="24" y="2"/>
                    <a:pt x="14" y="0"/>
                    <a:pt x="8" y="6"/>
                  </a:cubicBezTo>
                  <a:cubicBezTo>
                    <a:pt x="1" y="11"/>
                    <a:pt x="0" y="20"/>
                    <a:pt x="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">
              <a:extLst>
                <a:ext uri="{FF2B5EF4-FFF2-40B4-BE49-F238E27FC236}">
                  <a16:creationId xmlns:a16="http://schemas.microsoft.com/office/drawing/2014/main" id="{BA8EA1B4-5D43-47EC-B1CB-71BD38C7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348" y="3016133"/>
              <a:ext cx="238125" cy="239713"/>
            </a:xfrm>
            <a:custGeom>
              <a:avLst/>
              <a:gdLst>
                <a:gd name="T0" fmla="*/ 6 w 33"/>
                <a:gd name="T1" fmla="*/ 28 h 33"/>
                <a:gd name="T2" fmla="*/ 27 w 33"/>
                <a:gd name="T3" fmla="*/ 27 h 33"/>
                <a:gd name="T4" fmla="*/ 27 w 33"/>
                <a:gd name="T5" fmla="*/ 7 h 33"/>
                <a:gd name="T6" fmla="*/ 6 w 33"/>
                <a:gd name="T7" fmla="*/ 6 h 33"/>
                <a:gd name="T8" fmla="*/ 6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28"/>
                  </a:moveTo>
                  <a:cubicBezTo>
                    <a:pt x="12" y="33"/>
                    <a:pt x="22" y="33"/>
                    <a:pt x="27" y="27"/>
                  </a:cubicBezTo>
                  <a:cubicBezTo>
                    <a:pt x="33" y="22"/>
                    <a:pt x="33" y="13"/>
                    <a:pt x="27" y="7"/>
                  </a:cubicBezTo>
                  <a:cubicBezTo>
                    <a:pt x="22" y="1"/>
                    <a:pt x="12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5">
              <a:extLst>
                <a:ext uri="{FF2B5EF4-FFF2-40B4-BE49-F238E27FC236}">
                  <a16:creationId xmlns:a16="http://schemas.microsoft.com/office/drawing/2014/main" id="{E4C2505F-F466-4832-B60C-76D09927C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348" y="3466983"/>
              <a:ext cx="238125" cy="241300"/>
            </a:xfrm>
            <a:custGeom>
              <a:avLst/>
              <a:gdLst>
                <a:gd name="T0" fmla="*/ 27 w 33"/>
                <a:gd name="T1" fmla="*/ 26 h 33"/>
                <a:gd name="T2" fmla="*/ 27 w 33"/>
                <a:gd name="T3" fmla="*/ 5 h 33"/>
                <a:gd name="T4" fmla="*/ 6 w 33"/>
                <a:gd name="T5" fmla="*/ 5 h 33"/>
                <a:gd name="T6" fmla="*/ 6 w 33"/>
                <a:gd name="T7" fmla="*/ 26 h 33"/>
                <a:gd name="T8" fmla="*/ 27 w 33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6"/>
                  </a:moveTo>
                  <a:cubicBezTo>
                    <a:pt x="33" y="20"/>
                    <a:pt x="33" y="11"/>
                    <a:pt x="27" y="5"/>
                  </a:cubicBezTo>
                  <a:cubicBezTo>
                    <a:pt x="22" y="0"/>
                    <a:pt x="12" y="0"/>
                    <a:pt x="6" y="5"/>
                  </a:cubicBezTo>
                  <a:cubicBezTo>
                    <a:pt x="0" y="11"/>
                    <a:pt x="0" y="20"/>
                    <a:pt x="6" y="26"/>
                  </a:cubicBezTo>
                  <a:cubicBezTo>
                    <a:pt x="12" y="33"/>
                    <a:pt x="22" y="32"/>
                    <a:pt x="27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6">
              <a:extLst>
                <a:ext uri="{FF2B5EF4-FFF2-40B4-BE49-F238E27FC236}">
                  <a16:creationId xmlns:a16="http://schemas.microsoft.com/office/drawing/2014/main" id="{7850DD28-190A-4B95-876F-AD3E91436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473" y="3678120"/>
              <a:ext cx="246063" cy="241300"/>
            </a:xfrm>
            <a:custGeom>
              <a:avLst/>
              <a:gdLst>
                <a:gd name="T0" fmla="*/ 29 w 34"/>
                <a:gd name="T1" fmla="*/ 25 h 33"/>
                <a:gd name="T2" fmla="*/ 26 w 34"/>
                <a:gd name="T3" fmla="*/ 4 h 33"/>
                <a:gd name="T4" fmla="*/ 5 w 34"/>
                <a:gd name="T5" fmla="*/ 7 h 33"/>
                <a:gd name="T6" fmla="*/ 8 w 34"/>
                <a:gd name="T7" fmla="*/ 28 h 33"/>
                <a:gd name="T8" fmla="*/ 29 w 34"/>
                <a:gd name="T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9" y="25"/>
                  </a:moveTo>
                  <a:cubicBezTo>
                    <a:pt x="34" y="18"/>
                    <a:pt x="32" y="9"/>
                    <a:pt x="26" y="4"/>
                  </a:cubicBezTo>
                  <a:cubicBezTo>
                    <a:pt x="20" y="0"/>
                    <a:pt x="11" y="1"/>
                    <a:pt x="5" y="7"/>
                  </a:cubicBezTo>
                  <a:cubicBezTo>
                    <a:pt x="0" y="13"/>
                    <a:pt x="1" y="23"/>
                    <a:pt x="8" y="28"/>
                  </a:cubicBezTo>
                  <a:cubicBezTo>
                    <a:pt x="14" y="33"/>
                    <a:pt x="24" y="32"/>
                    <a:pt x="29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7">
              <a:extLst>
                <a:ext uri="{FF2B5EF4-FFF2-40B4-BE49-F238E27FC236}">
                  <a16:creationId xmlns:a16="http://schemas.microsoft.com/office/drawing/2014/main" id="{39555AC5-3C31-4EBD-99FD-66CE1326D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173" y="3854333"/>
              <a:ext cx="246063" cy="247650"/>
            </a:xfrm>
            <a:custGeom>
              <a:avLst/>
              <a:gdLst>
                <a:gd name="T0" fmla="*/ 30 w 34"/>
                <a:gd name="T1" fmla="*/ 24 h 34"/>
                <a:gd name="T2" fmla="*/ 24 w 34"/>
                <a:gd name="T3" fmla="*/ 4 h 34"/>
                <a:gd name="T4" fmla="*/ 4 w 34"/>
                <a:gd name="T5" fmla="*/ 9 h 34"/>
                <a:gd name="T6" fmla="*/ 10 w 34"/>
                <a:gd name="T7" fmla="*/ 30 h 34"/>
                <a:gd name="T8" fmla="*/ 30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4"/>
                  </a:moveTo>
                  <a:cubicBezTo>
                    <a:pt x="34" y="16"/>
                    <a:pt x="31" y="7"/>
                    <a:pt x="24" y="4"/>
                  </a:cubicBezTo>
                  <a:cubicBezTo>
                    <a:pt x="18" y="0"/>
                    <a:pt x="9" y="2"/>
                    <a:pt x="4" y="9"/>
                  </a:cubicBezTo>
                  <a:cubicBezTo>
                    <a:pt x="0" y="16"/>
                    <a:pt x="2" y="26"/>
                    <a:pt x="10" y="30"/>
                  </a:cubicBezTo>
                  <a:cubicBezTo>
                    <a:pt x="18" y="34"/>
                    <a:pt x="27" y="31"/>
                    <a:pt x="30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8">
              <a:extLst>
                <a:ext uri="{FF2B5EF4-FFF2-40B4-BE49-F238E27FC236}">
                  <a16:creationId xmlns:a16="http://schemas.microsoft.com/office/drawing/2014/main" id="{6F7C68DA-D387-4CA6-B3EC-5DD2B54C9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386" y="3984508"/>
              <a:ext cx="231775" cy="241300"/>
            </a:xfrm>
            <a:custGeom>
              <a:avLst/>
              <a:gdLst>
                <a:gd name="T0" fmla="*/ 30 w 32"/>
                <a:gd name="T1" fmla="*/ 19 h 33"/>
                <a:gd name="T2" fmla="*/ 20 w 32"/>
                <a:gd name="T3" fmla="*/ 1 h 33"/>
                <a:gd name="T4" fmla="*/ 10 w 32"/>
                <a:gd name="T5" fmla="*/ 3 h 33"/>
                <a:gd name="T6" fmla="*/ 2 w 32"/>
                <a:gd name="T7" fmla="*/ 11 h 33"/>
                <a:gd name="T8" fmla="*/ 2 w 32"/>
                <a:gd name="T9" fmla="*/ 23 h 33"/>
                <a:gd name="T10" fmla="*/ 12 w 32"/>
                <a:gd name="T11" fmla="*/ 30 h 33"/>
                <a:gd name="T12" fmla="*/ 30 w 32"/>
                <a:gd name="T13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0" y="19"/>
                  </a:moveTo>
                  <a:cubicBezTo>
                    <a:pt x="32" y="11"/>
                    <a:pt x="27" y="4"/>
                    <a:pt x="20" y="1"/>
                  </a:cubicBezTo>
                  <a:cubicBezTo>
                    <a:pt x="17" y="0"/>
                    <a:pt x="13" y="1"/>
                    <a:pt x="10" y="3"/>
                  </a:cubicBezTo>
                  <a:cubicBezTo>
                    <a:pt x="6" y="5"/>
                    <a:pt x="3" y="7"/>
                    <a:pt x="2" y="11"/>
                  </a:cubicBezTo>
                  <a:cubicBezTo>
                    <a:pt x="0" y="15"/>
                    <a:pt x="1" y="19"/>
                    <a:pt x="2" y="23"/>
                  </a:cubicBezTo>
                  <a:cubicBezTo>
                    <a:pt x="4" y="26"/>
                    <a:pt x="8" y="29"/>
                    <a:pt x="12" y="30"/>
                  </a:cubicBezTo>
                  <a:cubicBezTo>
                    <a:pt x="20" y="33"/>
                    <a:pt x="29" y="27"/>
                    <a:pt x="30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9">
              <a:extLst>
                <a:ext uri="{FF2B5EF4-FFF2-40B4-BE49-F238E27FC236}">
                  <a16:creationId xmlns:a16="http://schemas.microsoft.com/office/drawing/2014/main" id="{43774D12-8E43-49F4-9FBE-18418279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886" y="4035308"/>
              <a:ext cx="231775" cy="227013"/>
            </a:xfrm>
            <a:custGeom>
              <a:avLst/>
              <a:gdLst>
                <a:gd name="T0" fmla="*/ 31 w 32"/>
                <a:gd name="T1" fmla="*/ 15 h 31"/>
                <a:gd name="T2" fmla="*/ 16 w 32"/>
                <a:gd name="T3" fmla="*/ 1 h 31"/>
                <a:gd name="T4" fmla="*/ 1 w 32"/>
                <a:gd name="T5" fmla="*/ 15 h 31"/>
                <a:gd name="T6" fmla="*/ 16 w 32"/>
                <a:gd name="T7" fmla="*/ 31 h 31"/>
                <a:gd name="T8" fmla="*/ 31 w 3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1" y="15"/>
                  </a:moveTo>
                  <a:cubicBezTo>
                    <a:pt x="30" y="6"/>
                    <a:pt x="23" y="0"/>
                    <a:pt x="16" y="1"/>
                  </a:cubicBezTo>
                  <a:cubicBezTo>
                    <a:pt x="9" y="0"/>
                    <a:pt x="2" y="6"/>
                    <a:pt x="1" y="15"/>
                  </a:cubicBezTo>
                  <a:cubicBezTo>
                    <a:pt x="0" y="23"/>
                    <a:pt x="7" y="30"/>
                    <a:pt x="16" y="31"/>
                  </a:cubicBezTo>
                  <a:cubicBezTo>
                    <a:pt x="25" y="30"/>
                    <a:pt x="32" y="23"/>
                    <a:pt x="31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0">
              <a:extLst>
                <a:ext uri="{FF2B5EF4-FFF2-40B4-BE49-F238E27FC236}">
                  <a16:creationId xmlns:a16="http://schemas.microsoft.com/office/drawing/2014/main" id="{FBE0F592-7779-4CF3-BBF5-7C834C8C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386" y="3984508"/>
              <a:ext cx="223838" cy="241300"/>
            </a:xfrm>
            <a:custGeom>
              <a:avLst/>
              <a:gdLst>
                <a:gd name="T0" fmla="*/ 30 w 31"/>
                <a:gd name="T1" fmla="*/ 11 h 33"/>
                <a:gd name="T2" fmla="*/ 22 w 31"/>
                <a:gd name="T3" fmla="*/ 3 h 33"/>
                <a:gd name="T4" fmla="*/ 11 w 31"/>
                <a:gd name="T5" fmla="*/ 1 h 33"/>
                <a:gd name="T6" fmla="*/ 1 w 31"/>
                <a:gd name="T7" fmla="*/ 19 h 33"/>
                <a:gd name="T8" fmla="*/ 20 w 31"/>
                <a:gd name="T9" fmla="*/ 30 h 33"/>
                <a:gd name="T10" fmla="*/ 29 w 31"/>
                <a:gd name="T11" fmla="*/ 23 h 33"/>
                <a:gd name="T12" fmla="*/ 30 w 31"/>
                <a:gd name="T13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11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19" y="1"/>
                    <a:pt x="15" y="0"/>
                    <a:pt x="11" y="1"/>
                  </a:cubicBezTo>
                  <a:cubicBezTo>
                    <a:pt x="4" y="4"/>
                    <a:pt x="0" y="11"/>
                    <a:pt x="1" y="19"/>
                  </a:cubicBezTo>
                  <a:cubicBezTo>
                    <a:pt x="3" y="27"/>
                    <a:pt x="11" y="33"/>
                    <a:pt x="20" y="30"/>
                  </a:cubicBezTo>
                  <a:cubicBezTo>
                    <a:pt x="24" y="29"/>
                    <a:pt x="28" y="26"/>
                    <a:pt x="29" y="23"/>
                  </a:cubicBezTo>
                  <a:cubicBezTo>
                    <a:pt x="31" y="19"/>
                    <a:pt x="31" y="15"/>
                    <a:pt x="30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11">
              <a:extLst>
                <a:ext uri="{FF2B5EF4-FFF2-40B4-BE49-F238E27FC236}">
                  <a16:creationId xmlns:a16="http://schemas.microsoft.com/office/drawing/2014/main" id="{8EAA46E3-4846-4D32-9149-41E4946F4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311" y="3854333"/>
              <a:ext cx="246063" cy="247650"/>
            </a:xfrm>
            <a:custGeom>
              <a:avLst/>
              <a:gdLst>
                <a:gd name="T0" fmla="*/ 29 w 34"/>
                <a:gd name="T1" fmla="*/ 9 h 34"/>
                <a:gd name="T2" fmla="*/ 9 w 34"/>
                <a:gd name="T3" fmla="*/ 4 h 34"/>
                <a:gd name="T4" fmla="*/ 3 w 34"/>
                <a:gd name="T5" fmla="*/ 24 h 34"/>
                <a:gd name="T6" fmla="*/ 24 w 34"/>
                <a:gd name="T7" fmla="*/ 30 h 34"/>
                <a:gd name="T8" fmla="*/ 29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9"/>
                  </a:moveTo>
                  <a:cubicBezTo>
                    <a:pt x="25" y="2"/>
                    <a:pt x="16" y="0"/>
                    <a:pt x="9" y="4"/>
                  </a:cubicBezTo>
                  <a:cubicBezTo>
                    <a:pt x="3" y="7"/>
                    <a:pt x="0" y="16"/>
                    <a:pt x="3" y="24"/>
                  </a:cubicBezTo>
                  <a:cubicBezTo>
                    <a:pt x="7" y="31"/>
                    <a:pt x="16" y="34"/>
                    <a:pt x="24" y="30"/>
                  </a:cubicBezTo>
                  <a:cubicBezTo>
                    <a:pt x="32" y="26"/>
                    <a:pt x="34" y="16"/>
                    <a:pt x="29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2">
              <a:extLst>
                <a:ext uri="{FF2B5EF4-FFF2-40B4-BE49-F238E27FC236}">
                  <a16:creationId xmlns:a16="http://schemas.microsoft.com/office/drawing/2014/main" id="{CC5B1532-4720-47C8-A7BD-FE0CE43D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011" y="3678120"/>
              <a:ext cx="246063" cy="241300"/>
            </a:xfrm>
            <a:custGeom>
              <a:avLst/>
              <a:gdLst>
                <a:gd name="T0" fmla="*/ 28 w 34"/>
                <a:gd name="T1" fmla="*/ 7 h 33"/>
                <a:gd name="T2" fmla="*/ 8 w 34"/>
                <a:gd name="T3" fmla="*/ 4 h 33"/>
                <a:gd name="T4" fmla="*/ 5 w 34"/>
                <a:gd name="T5" fmla="*/ 25 h 33"/>
                <a:gd name="T6" fmla="*/ 26 w 34"/>
                <a:gd name="T7" fmla="*/ 28 h 33"/>
                <a:gd name="T8" fmla="*/ 28 w 34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28" y="7"/>
                  </a:moveTo>
                  <a:cubicBezTo>
                    <a:pt x="23" y="1"/>
                    <a:pt x="14" y="0"/>
                    <a:pt x="8" y="4"/>
                  </a:cubicBezTo>
                  <a:cubicBezTo>
                    <a:pt x="2" y="9"/>
                    <a:pt x="0" y="18"/>
                    <a:pt x="5" y="25"/>
                  </a:cubicBezTo>
                  <a:cubicBezTo>
                    <a:pt x="9" y="32"/>
                    <a:pt x="19" y="33"/>
                    <a:pt x="26" y="28"/>
                  </a:cubicBezTo>
                  <a:cubicBezTo>
                    <a:pt x="33" y="23"/>
                    <a:pt x="34" y="13"/>
                    <a:pt x="28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3">
              <a:extLst>
                <a:ext uri="{FF2B5EF4-FFF2-40B4-BE49-F238E27FC236}">
                  <a16:creationId xmlns:a16="http://schemas.microsoft.com/office/drawing/2014/main" id="{DB38BF9D-695D-4334-A5FE-5776281AE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073" y="3466983"/>
              <a:ext cx="238125" cy="241300"/>
            </a:xfrm>
            <a:custGeom>
              <a:avLst/>
              <a:gdLst>
                <a:gd name="T0" fmla="*/ 27 w 33"/>
                <a:gd name="T1" fmla="*/ 5 h 33"/>
                <a:gd name="T2" fmla="*/ 6 w 33"/>
                <a:gd name="T3" fmla="*/ 5 h 33"/>
                <a:gd name="T4" fmla="*/ 5 w 33"/>
                <a:gd name="T5" fmla="*/ 26 h 33"/>
                <a:gd name="T6" fmla="*/ 27 w 33"/>
                <a:gd name="T7" fmla="*/ 26 h 33"/>
                <a:gd name="T8" fmla="*/ 27 w 33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20" y="0"/>
                    <a:pt x="11" y="0"/>
                    <a:pt x="6" y="5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2"/>
                    <a:pt x="21" y="33"/>
                    <a:pt x="27" y="26"/>
                  </a:cubicBezTo>
                  <a:cubicBezTo>
                    <a:pt x="33" y="20"/>
                    <a:pt x="33" y="11"/>
                    <a:pt x="27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14">
              <a:extLst>
                <a:ext uri="{FF2B5EF4-FFF2-40B4-BE49-F238E27FC236}">
                  <a16:creationId xmlns:a16="http://schemas.microsoft.com/office/drawing/2014/main" id="{6423260E-3642-45B9-B522-B5C7A1B0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673" y="3241558"/>
              <a:ext cx="238125" cy="239713"/>
            </a:xfrm>
            <a:custGeom>
              <a:avLst/>
              <a:gdLst>
                <a:gd name="T0" fmla="*/ 26 w 33"/>
                <a:gd name="T1" fmla="*/ 6 h 33"/>
                <a:gd name="T2" fmla="*/ 5 w 33"/>
                <a:gd name="T3" fmla="*/ 6 h 33"/>
                <a:gd name="T4" fmla="*/ 5 w 33"/>
                <a:gd name="T5" fmla="*/ 26 h 33"/>
                <a:gd name="T6" fmla="*/ 27 w 33"/>
                <a:gd name="T7" fmla="*/ 27 h 33"/>
                <a:gd name="T8" fmla="*/ 2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3"/>
                    <a:pt x="20" y="33"/>
                    <a:pt x="27" y="27"/>
                  </a:cubicBezTo>
                  <a:cubicBezTo>
                    <a:pt x="33" y="21"/>
                    <a:pt x="32" y="11"/>
                    <a:pt x="26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15">
              <a:extLst>
                <a:ext uri="{FF2B5EF4-FFF2-40B4-BE49-F238E27FC236}">
                  <a16:creationId xmlns:a16="http://schemas.microsoft.com/office/drawing/2014/main" id="{DCD1E017-6BC1-4CF2-BDF1-AB63F1376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236" y="3095508"/>
              <a:ext cx="0" cy="269875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16">
              <a:extLst>
                <a:ext uri="{FF2B5EF4-FFF2-40B4-BE49-F238E27FC236}">
                  <a16:creationId xmlns:a16="http://schemas.microsoft.com/office/drawing/2014/main" id="{277C86A8-60B8-4B61-A449-5B856A5D1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8236" y="3365383"/>
              <a:ext cx="0" cy="292100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17">
              <a:extLst>
                <a:ext uri="{FF2B5EF4-FFF2-40B4-BE49-F238E27FC236}">
                  <a16:creationId xmlns:a16="http://schemas.microsoft.com/office/drawing/2014/main" id="{3F028846-CCE6-4752-A8D2-259E46F5A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298" y="2971683"/>
              <a:ext cx="0" cy="393700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18">
              <a:extLst>
                <a:ext uri="{FF2B5EF4-FFF2-40B4-BE49-F238E27FC236}">
                  <a16:creationId xmlns:a16="http://schemas.microsoft.com/office/drawing/2014/main" id="{BA1A4FD8-F4C6-435A-BC19-500C3D19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298" y="3365383"/>
              <a:ext cx="0" cy="466725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19">
              <a:extLst>
                <a:ext uri="{FF2B5EF4-FFF2-40B4-BE49-F238E27FC236}">
                  <a16:creationId xmlns:a16="http://schemas.microsoft.com/office/drawing/2014/main" id="{552B2178-B260-4387-A7C2-E7138B16D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0998" y="2811345"/>
              <a:ext cx="0" cy="554038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220">
              <a:extLst>
                <a:ext uri="{FF2B5EF4-FFF2-40B4-BE49-F238E27FC236}">
                  <a16:creationId xmlns:a16="http://schemas.microsoft.com/office/drawing/2014/main" id="{2231F5C8-758B-4690-BE7C-8E3FC4D36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0998" y="3365383"/>
              <a:ext cx="0" cy="627063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221">
              <a:extLst>
                <a:ext uri="{FF2B5EF4-FFF2-40B4-BE49-F238E27FC236}">
                  <a16:creationId xmlns:a16="http://schemas.microsoft.com/office/drawing/2014/main" id="{0149EA27-16B3-4652-9911-7810EAA61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273" y="2701808"/>
              <a:ext cx="0" cy="663575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22">
              <a:extLst>
                <a:ext uri="{FF2B5EF4-FFF2-40B4-BE49-F238E27FC236}">
                  <a16:creationId xmlns:a16="http://schemas.microsoft.com/office/drawing/2014/main" id="{B578337F-3ACA-4582-BBA7-E964F81AB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273" y="3365383"/>
              <a:ext cx="0" cy="736600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223">
              <a:extLst>
                <a:ext uri="{FF2B5EF4-FFF2-40B4-BE49-F238E27FC236}">
                  <a16:creationId xmlns:a16="http://schemas.microsoft.com/office/drawing/2014/main" id="{DCA4F91B-0F7D-4FDA-82DB-A078F50A4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3773" y="2636720"/>
              <a:ext cx="0" cy="728663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224">
              <a:extLst>
                <a:ext uri="{FF2B5EF4-FFF2-40B4-BE49-F238E27FC236}">
                  <a16:creationId xmlns:a16="http://schemas.microsoft.com/office/drawing/2014/main" id="{DE415374-03F4-4080-922F-0FC56B601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3773" y="3365383"/>
              <a:ext cx="0" cy="801688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225">
              <a:extLst>
                <a:ext uri="{FF2B5EF4-FFF2-40B4-BE49-F238E27FC236}">
                  <a16:creationId xmlns:a16="http://schemas.microsoft.com/office/drawing/2014/main" id="{7F345C0E-A494-4348-B22B-D12C0669F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273" y="2658945"/>
              <a:ext cx="0" cy="706438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226">
              <a:extLst>
                <a:ext uri="{FF2B5EF4-FFF2-40B4-BE49-F238E27FC236}">
                  <a16:creationId xmlns:a16="http://schemas.microsoft.com/office/drawing/2014/main" id="{4E485B74-E7F7-432D-8597-595D1903A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1273" y="3365383"/>
              <a:ext cx="0" cy="787400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227">
              <a:extLst>
                <a:ext uri="{FF2B5EF4-FFF2-40B4-BE49-F238E27FC236}">
                  <a16:creationId xmlns:a16="http://schemas.microsoft.com/office/drawing/2014/main" id="{295873BE-669C-4488-B749-BC13328EB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6548" y="2760545"/>
              <a:ext cx="0" cy="604838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228">
              <a:extLst>
                <a:ext uri="{FF2B5EF4-FFF2-40B4-BE49-F238E27FC236}">
                  <a16:creationId xmlns:a16="http://schemas.microsoft.com/office/drawing/2014/main" id="{5BED8663-08C1-497A-B3B2-3C6ABD4F2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6548" y="3365383"/>
              <a:ext cx="0" cy="576263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229">
              <a:extLst>
                <a:ext uri="{FF2B5EF4-FFF2-40B4-BE49-F238E27FC236}">
                  <a16:creationId xmlns:a16="http://schemas.microsoft.com/office/drawing/2014/main" id="{F02A1FE8-D2F2-4E55-B821-DB819E5F7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4836" y="2855795"/>
              <a:ext cx="0" cy="515938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230">
              <a:extLst>
                <a:ext uri="{FF2B5EF4-FFF2-40B4-BE49-F238E27FC236}">
                  <a16:creationId xmlns:a16="http://schemas.microsoft.com/office/drawing/2014/main" id="{734134CB-76B0-42FF-925A-D627AB354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4836" y="3371733"/>
              <a:ext cx="0" cy="496888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231">
              <a:extLst>
                <a:ext uri="{FF2B5EF4-FFF2-40B4-BE49-F238E27FC236}">
                  <a16:creationId xmlns:a16="http://schemas.microsoft.com/office/drawing/2014/main" id="{F5762C68-9DF9-494B-9F90-6C5A2E99B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2961" y="3066933"/>
              <a:ext cx="0" cy="298450"/>
            </a:xfrm>
            <a:prstGeom prst="line">
              <a:avLst/>
            </a:prstGeom>
            <a:noFill/>
            <a:ln w="587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232">
              <a:extLst>
                <a:ext uri="{FF2B5EF4-FFF2-40B4-BE49-F238E27FC236}">
                  <a16:creationId xmlns:a16="http://schemas.microsoft.com/office/drawing/2014/main" id="{CAC27A0A-4F1C-4C46-8EB8-52AE2F810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2961" y="3365383"/>
              <a:ext cx="0" cy="255588"/>
            </a:xfrm>
            <a:prstGeom prst="line">
              <a:avLst/>
            </a:prstGeom>
            <a:noFill/>
            <a:ln w="58738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3">
              <a:extLst>
                <a:ext uri="{FF2B5EF4-FFF2-40B4-BE49-F238E27FC236}">
                  <a16:creationId xmlns:a16="http://schemas.microsoft.com/office/drawing/2014/main" id="{29432DB1-9148-4A85-AB53-53E109624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686" y="3247908"/>
              <a:ext cx="238125" cy="241300"/>
            </a:xfrm>
            <a:custGeom>
              <a:avLst/>
              <a:gdLst>
                <a:gd name="T0" fmla="*/ 26 w 33"/>
                <a:gd name="T1" fmla="*/ 6 h 33"/>
                <a:gd name="T2" fmla="*/ 5 w 33"/>
                <a:gd name="T3" fmla="*/ 6 h 33"/>
                <a:gd name="T4" fmla="*/ 5 w 33"/>
                <a:gd name="T5" fmla="*/ 26 h 33"/>
                <a:gd name="T6" fmla="*/ 27 w 33"/>
                <a:gd name="T7" fmla="*/ 27 h 33"/>
                <a:gd name="T8" fmla="*/ 2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6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11" y="33"/>
                    <a:pt x="21" y="33"/>
                    <a:pt x="27" y="27"/>
                  </a:cubicBezTo>
                  <a:cubicBezTo>
                    <a:pt x="33" y="21"/>
                    <a:pt x="32" y="11"/>
                    <a:pt x="2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4">
              <a:extLst>
                <a:ext uri="{FF2B5EF4-FFF2-40B4-BE49-F238E27FC236}">
                  <a16:creationId xmlns:a16="http://schemas.microsoft.com/office/drawing/2014/main" id="{33DD1BEF-25CA-4C2E-9505-0A734147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2961" y="3452695"/>
              <a:ext cx="238125" cy="241300"/>
            </a:xfrm>
            <a:custGeom>
              <a:avLst/>
              <a:gdLst>
                <a:gd name="T0" fmla="*/ 6 w 33"/>
                <a:gd name="T1" fmla="*/ 26 h 33"/>
                <a:gd name="T2" fmla="*/ 6 w 33"/>
                <a:gd name="T3" fmla="*/ 5 h 33"/>
                <a:gd name="T4" fmla="*/ 27 w 33"/>
                <a:gd name="T5" fmla="*/ 5 h 33"/>
                <a:gd name="T6" fmla="*/ 27 w 33"/>
                <a:gd name="T7" fmla="*/ 27 h 33"/>
                <a:gd name="T8" fmla="*/ 6 w 33"/>
                <a:gd name="T9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26"/>
                  </a:move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1" y="0"/>
                    <a:pt x="27" y="5"/>
                  </a:cubicBezTo>
                  <a:cubicBezTo>
                    <a:pt x="33" y="11"/>
                    <a:pt x="33" y="21"/>
                    <a:pt x="27" y="27"/>
                  </a:cubicBezTo>
                  <a:cubicBezTo>
                    <a:pt x="21" y="33"/>
                    <a:pt x="11" y="32"/>
                    <a:pt x="6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35">
              <a:extLst>
                <a:ext uri="{FF2B5EF4-FFF2-40B4-BE49-F238E27FC236}">
                  <a16:creationId xmlns:a16="http://schemas.microsoft.com/office/drawing/2014/main" id="{5E9ACFD6-692F-4671-BA53-52648C64A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898" y="3663833"/>
              <a:ext cx="246063" cy="247650"/>
            </a:xfrm>
            <a:custGeom>
              <a:avLst/>
              <a:gdLst>
                <a:gd name="T0" fmla="*/ 5 w 34"/>
                <a:gd name="T1" fmla="*/ 25 h 34"/>
                <a:gd name="T2" fmla="*/ 8 w 34"/>
                <a:gd name="T3" fmla="*/ 5 h 34"/>
                <a:gd name="T4" fmla="*/ 28 w 34"/>
                <a:gd name="T5" fmla="*/ 7 h 34"/>
                <a:gd name="T6" fmla="*/ 26 w 34"/>
                <a:gd name="T7" fmla="*/ 28 h 34"/>
                <a:gd name="T8" fmla="*/ 5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25"/>
                  </a:moveTo>
                  <a:cubicBezTo>
                    <a:pt x="0" y="18"/>
                    <a:pt x="2" y="9"/>
                    <a:pt x="8" y="5"/>
                  </a:cubicBezTo>
                  <a:cubicBezTo>
                    <a:pt x="14" y="0"/>
                    <a:pt x="23" y="1"/>
                    <a:pt x="28" y="7"/>
                  </a:cubicBezTo>
                  <a:cubicBezTo>
                    <a:pt x="34" y="13"/>
                    <a:pt x="33" y="23"/>
                    <a:pt x="26" y="28"/>
                  </a:cubicBezTo>
                  <a:cubicBezTo>
                    <a:pt x="19" y="34"/>
                    <a:pt x="10" y="32"/>
                    <a:pt x="5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6">
              <a:extLst>
                <a:ext uri="{FF2B5EF4-FFF2-40B4-BE49-F238E27FC236}">
                  <a16:creationId xmlns:a16="http://schemas.microsoft.com/office/drawing/2014/main" id="{7D2710AE-2B14-4079-96BC-1FC4257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198" y="3838458"/>
              <a:ext cx="244475" cy="247650"/>
            </a:xfrm>
            <a:custGeom>
              <a:avLst/>
              <a:gdLst>
                <a:gd name="T0" fmla="*/ 4 w 34"/>
                <a:gd name="T1" fmla="*/ 24 h 34"/>
                <a:gd name="T2" fmla="*/ 10 w 34"/>
                <a:gd name="T3" fmla="*/ 4 h 34"/>
                <a:gd name="T4" fmla="*/ 30 w 34"/>
                <a:gd name="T5" fmla="*/ 9 h 34"/>
                <a:gd name="T6" fmla="*/ 24 w 34"/>
                <a:gd name="T7" fmla="*/ 30 h 34"/>
                <a:gd name="T8" fmla="*/ 4 w 34"/>
                <a:gd name="T9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24"/>
                  </a:moveTo>
                  <a:cubicBezTo>
                    <a:pt x="0" y="16"/>
                    <a:pt x="3" y="7"/>
                    <a:pt x="10" y="4"/>
                  </a:cubicBezTo>
                  <a:cubicBezTo>
                    <a:pt x="16" y="0"/>
                    <a:pt x="25" y="2"/>
                    <a:pt x="30" y="9"/>
                  </a:cubicBezTo>
                  <a:cubicBezTo>
                    <a:pt x="34" y="16"/>
                    <a:pt x="32" y="26"/>
                    <a:pt x="24" y="30"/>
                  </a:cubicBezTo>
                  <a:cubicBezTo>
                    <a:pt x="16" y="34"/>
                    <a:pt x="7" y="31"/>
                    <a:pt x="4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7">
              <a:extLst>
                <a:ext uri="{FF2B5EF4-FFF2-40B4-BE49-F238E27FC236}">
                  <a16:creationId xmlns:a16="http://schemas.microsoft.com/office/drawing/2014/main" id="{04E8E349-91ED-421A-8F50-C90BEB83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73" y="3978158"/>
              <a:ext cx="223838" cy="231775"/>
            </a:xfrm>
            <a:custGeom>
              <a:avLst/>
              <a:gdLst>
                <a:gd name="T0" fmla="*/ 1 w 31"/>
                <a:gd name="T1" fmla="*/ 19 h 32"/>
                <a:gd name="T2" fmla="*/ 12 w 31"/>
                <a:gd name="T3" fmla="*/ 1 h 32"/>
                <a:gd name="T4" fmla="*/ 22 w 31"/>
                <a:gd name="T5" fmla="*/ 2 h 32"/>
                <a:gd name="T6" fmla="*/ 30 w 31"/>
                <a:gd name="T7" fmla="*/ 10 h 32"/>
                <a:gd name="T8" fmla="*/ 29 w 31"/>
                <a:gd name="T9" fmla="*/ 22 h 32"/>
                <a:gd name="T10" fmla="*/ 20 w 31"/>
                <a:gd name="T11" fmla="*/ 30 h 32"/>
                <a:gd name="T12" fmla="*/ 1 w 31"/>
                <a:gd name="T1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" y="19"/>
                  </a:moveTo>
                  <a:cubicBezTo>
                    <a:pt x="0" y="10"/>
                    <a:pt x="5" y="3"/>
                    <a:pt x="12" y="1"/>
                  </a:cubicBezTo>
                  <a:cubicBezTo>
                    <a:pt x="15" y="0"/>
                    <a:pt x="19" y="0"/>
                    <a:pt x="22" y="2"/>
                  </a:cubicBezTo>
                  <a:cubicBezTo>
                    <a:pt x="26" y="4"/>
                    <a:pt x="28" y="7"/>
                    <a:pt x="30" y="10"/>
                  </a:cubicBezTo>
                  <a:cubicBezTo>
                    <a:pt x="31" y="14"/>
                    <a:pt x="31" y="19"/>
                    <a:pt x="29" y="22"/>
                  </a:cubicBezTo>
                  <a:cubicBezTo>
                    <a:pt x="28" y="25"/>
                    <a:pt x="24" y="28"/>
                    <a:pt x="20" y="30"/>
                  </a:cubicBezTo>
                  <a:cubicBezTo>
                    <a:pt x="12" y="32"/>
                    <a:pt x="3" y="27"/>
                    <a:pt x="1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8">
              <a:extLst>
                <a:ext uri="{FF2B5EF4-FFF2-40B4-BE49-F238E27FC236}">
                  <a16:creationId xmlns:a16="http://schemas.microsoft.com/office/drawing/2014/main" id="{5C6A180C-C1AE-4626-AA77-2A74DE07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773" y="4021020"/>
              <a:ext cx="230188" cy="225425"/>
            </a:xfrm>
            <a:custGeom>
              <a:avLst/>
              <a:gdLst>
                <a:gd name="T0" fmla="*/ 1 w 32"/>
                <a:gd name="T1" fmla="*/ 15 h 31"/>
                <a:gd name="T2" fmla="*/ 16 w 32"/>
                <a:gd name="T3" fmla="*/ 1 h 31"/>
                <a:gd name="T4" fmla="*/ 31 w 32"/>
                <a:gd name="T5" fmla="*/ 15 h 31"/>
                <a:gd name="T6" fmla="*/ 16 w 32"/>
                <a:gd name="T7" fmla="*/ 31 h 31"/>
                <a:gd name="T8" fmla="*/ 1 w 3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" y="15"/>
                  </a:moveTo>
                  <a:cubicBezTo>
                    <a:pt x="2" y="7"/>
                    <a:pt x="9" y="0"/>
                    <a:pt x="16" y="1"/>
                  </a:cubicBezTo>
                  <a:cubicBezTo>
                    <a:pt x="23" y="0"/>
                    <a:pt x="30" y="7"/>
                    <a:pt x="31" y="15"/>
                  </a:cubicBezTo>
                  <a:cubicBezTo>
                    <a:pt x="32" y="23"/>
                    <a:pt x="25" y="30"/>
                    <a:pt x="16" y="31"/>
                  </a:cubicBezTo>
                  <a:cubicBezTo>
                    <a:pt x="7" y="30"/>
                    <a:pt x="0" y="23"/>
                    <a:pt x="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39">
              <a:extLst>
                <a:ext uri="{FF2B5EF4-FFF2-40B4-BE49-F238E27FC236}">
                  <a16:creationId xmlns:a16="http://schemas.microsoft.com/office/drawing/2014/main" id="{BEDA4BAA-4E9D-4E64-B954-D536B3351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211" y="3978158"/>
              <a:ext cx="222250" cy="231775"/>
            </a:xfrm>
            <a:custGeom>
              <a:avLst/>
              <a:gdLst>
                <a:gd name="T0" fmla="*/ 1 w 31"/>
                <a:gd name="T1" fmla="*/ 10 h 32"/>
                <a:gd name="T2" fmla="*/ 9 w 31"/>
                <a:gd name="T3" fmla="*/ 2 h 32"/>
                <a:gd name="T4" fmla="*/ 19 w 31"/>
                <a:gd name="T5" fmla="*/ 1 h 32"/>
                <a:gd name="T6" fmla="*/ 30 w 31"/>
                <a:gd name="T7" fmla="*/ 19 h 32"/>
                <a:gd name="T8" fmla="*/ 11 w 31"/>
                <a:gd name="T9" fmla="*/ 30 h 32"/>
                <a:gd name="T10" fmla="*/ 2 w 31"/>
                <a:gd name="T11" fmla="*/ 22 h 32"/>
                <a:gd name="T12" fmla="*/ 1 w 31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" y="10"/>
                  </a:moveTo>
                  <a:cubicBezTo>
                    <a:pt x="3" y="7"/>
                    <a:pt x="5" y="4"/>
                    <a:pt x="9" y="2"/>
                  </a:cubicBezTo>
                  <a:cubicBezTo>
                    <a:pt x="12" y="0"/>
                    <a:pt x="16" y="0"/>
                    <a:pt x="19" y="1"/>
                  </a:cubicBezTo>
                  <a:cubicBezTo>
                    <a:pt x="26" y="3"/>
                    <a:pt x="31" y="10"/>
                    <a:pt x="30" y="19"/>
                  </a:cubicBezTo>
                  <a:cubicBezTo>
                    <a:pt x="28" y="27"/>
                    <a:pt x="19" y="32"/>
                    <a:pt x="11" y="30"/>
                  </a:cubicBezTo>
                  <a:cubicBezTo>
                    <a:pt x="7" y="28"/>
                    <a:pt x="3" y="25"/>
                    <a:pt x="2" y="22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40">
              <a:extLst>
                <a:ext uri="{FF2B5EF4-FFF2-40B4-BE49-F238E27FC236}">
                  <a16:creationId xmlns:a16="http://schemas.microsoft.com/office/drawing/2014/main" id="{6620E9A8-C1AE-4E70-B9CC-DE350D9F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061" y="3838458"/>
              <a:ext cx="246063" cy="247650"/>
            </a:xfrm>
            <a:custGeom>
              <a:avLst/>
              <a:gdLst>
                <a:gd name="T0" fmla="*/ 4 w 34"/>
                <a:gd name="T1" fmla="*/ 9 h 34"/>
                <a:gd name="T2" fmla="*/ 24 w 34"/>
                <a:gd name="T3" fmla="*/ 4 h 34"/>
                <a:gd name="T4" fmla="*/ 30 w 34"/>
                <a:gd name="T5" fmla="*/ 24 h 34"/>
                <a:gd name="T6" fmla="*/ 10 w 34"/>
                <a:gd name="T7" fmla="*/ 30 h 34"/>
                <a:gd name="T8" fmla="*/ 4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4" y="9"/>
                  </a:moveTo>
                  <a:cubicBezTo>
                    <a:pt x="9" y="2"/>
                    <a:pt x="18" y="0"/>
                    <a:pt x="24" y="4"/>
                  </a:cubicBezTo>
                  <a:cubicBezTo>
                    <a:pt x="31" y="7"/>
                    <a:pt x="34" y="16"/>
                    <a:pt x="30" y="24"/>
                  </a:cubicBezTo>
                  <a:cubicBezTo>
                    <a:pt x="27" y="31"/>
                    <a:pt x="18" y="34"/>
                    <a:pt x="10" y="30"/>
                  </a:cubicBezTo>
                  <a:cubicBezTo>
                    <a:pt x="2" y="26"/>
                    <a:pt x="0" y="16"/>
                    <a:pt x="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41">
              <a:extLst>
                <a:ext uri="{FF2B5EF4-FFF2-40B4-BE49-F238E27FC236}">
                  <a16:creationId xmlns:a16="http://schemas.microsoft.com/office/drawing/2014/main" id="{E64B9CE4-EAAB-412E-8766-9B8FD587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361" y="3663833"/>
              <a:ext cx="244475" cy="247650"/>
            </a:xfrm>
            <a:custGeom>
              <a:avLst/>
              <a:gdLst>
                <a:gd name="T0" fmla="*/ 6 w 34"/>
                <a:gd name="T1" fmla="*/ 7 h 34"/>
                <a:gd name="T2" fmla="*/ 26 w 34"/>
                <a:gd name="T3" fmla="*/ 5 h 34"/>
                <a:gd name="T4" fmla="*/ 29 w 34"/>
                <a:gd name="T5" fmla="*/ 25 h 34"/>
                <a:gd name="T6" fmla="*/ 8 w 34"/>
                <a:gd name="T7" fmla="*/ 28 h 34"/>
                <a:gd name="T8" fmla="*/ 6 w 34"/>
                <a:gd name="T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7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2" y="9"/>
                    <a:pt x="34" y="18"/>
                    <a:pt x="29" y="25"/>
                  </a:cubicBezTo>
                  <a:cubicBezTo>
                    <a:pt x="24" y="32"/>
                    <a:pt x="15" y="34"/>
                    <a:pt x="8" y="28"/>
                  </a:cubicBezTo>
                  <a:cubicBezTo>
                    <a:pt x="1" y="23"/>
                    <a:pt x="0" y="13"/>
                    <a:pt x="6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42">
              <a:extLst>
                <a:ext uri="{FF2B5EF4-FFF2-40B4-BE49-F238E27FC236}">
                  <a16:creationId xmlns:a16="http://schemas.microsoft.com/office/drawing/2014/main" id="{8B712919-0FEB-4746-9A7A-47758A4F0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236" y="3452695"/>
              <a:ext cx="238125" cy="241300"/>
            </a:xfrm>
            <a:custGeom>
              <a:avLst/>
              <a:gdLst>
                <a:gd name="T0" fmla="*/ 6 w 33"/>
                <a:gd name="T1" fmla="*/ 5 h 33"/>
                <a:gd name="T2" fmla="*/ 27 w 33"/>
                <a:gd name="T3" fmla="*/ 5 h 33"/>
                <a:gd name="T4" fmla="*/ 27 w 33"/>
                <a:gd name="T5" fmla="*/ 26 h 33"/>
                <a:gd name="T6" fmla="*/ 6 w 33"/>
                <a:gd name="T7" fmla="*/ 27 h 33"/>
                <a:gd name="T8" fmla="*/ 6 w 33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5"/>
                  </a:moveTo>
                  <a:cubicBezTo>
                    <a:pt x="12" y="0"/>
                    <a:pt x="22" y="0"/>
                    <a:pt x="27" y="5"/>
                  </a:cubicBezTo>
                  <a:cubicBezTo>
                    <a:pt x="33" y="11"/>
                    <a:pt x="33" y="20"/>
                    <a:pt x="27" y="26"/>
                  </a:cubicBezTo>
                  <a:cubicBezTo>
                    <a:pt x="22" y="32"/>
                    <a:pt x="12" y="33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43">
              <a:extLst>
                <a:ext uri="{FF2B5EF4-FFF2-40B4-BE49-F238E27FC236}">
                  <a16:creationId xmlns:a16="http://schemas.microsoft.com/office/drawing/2014/main" id="{74D4A06D-DDA2-46F6-B805-1408119D2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236" y="3000258"/>
              <a:ext cx="238125" cy="241300"/>
            </a:xfrm>
            <a:custGeom>
              <a:avLst/>
              <a:gdLst>
                <a:gd name="T0" fmla="*/ 27 w 33"/>
                <a:gd name="T1" fmla="*/ 7 h 33"/>
                <a:gd name="T2" fmla="*/ 27 w 33"/>
                <a:gd name="T3" fmla="*/ 28 h 33"/>
                <a:gd name="T4" fmla="*/ 6 w 33"/>
                <a:gd name="T5" fmla="*/ 28 h 33"/>
                <a:gd name="T6" fmla="*/ 6 w 33"/>
                <a:gd name="T7" fmla="*/ 6 h 33"/>
                <a:gd name="T8" fmla="*/ 27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7"/>
                  </a:moveTo>
                  <a:cubicBezTo>
                    <a:pt x="33" y="13"/>
                    <a:pt x="33" y="22"/>
                    <a:pt x="27" y="28"/>
                  </a:cubicBezTo>
                  <a:cubicBezTo>
                    <a:pt x="22" y="33"/>
                    <a:pt x="12" y="33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1"/>
                    <a:pt x="27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44">
              <a:extLst>
                <a:ext uri="{FF2B5EF4-FFF2-40B4-BE49-F238E27FC236}">
                  <a16:creationId xmlns:a16="http://schemas.microsoft.com/office/drawing/2014/main" id="{E2052F7F-0F80-4B90-9A9F-2791FFB5B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361" y="2782770"/>
              <a:ext cx="244475" cy="247650"/>
            </a:xfrm>
            <a:custGeom>
              <a:avLst/>
              <a:gdLst>
                <a:gd name="T0" fmla="*/ 29 w 34"/>
                <a:gd name="T1" fmla="*/ 9 h 34"/>
                <a:gd name="T2" fmla="*/ 26 w 34"/>
                <a:gd name="T3" fmla="*/ 30 h 34"/>
                <a:gd name="T4" fmla="*/ 6 w 34"/>
                <a:gd name="T5" fmla="*/ 27 h 34"/>
                <a:gd name="T6" fmla="*/ 8 w 34"/>
                <a:gd name="T7" fmla="*/ 6 h 34"/>
                <a:gd name="T8" fmla="*/ 29 w 34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9" y="9"/>
                  </a:moveTo>
                  <a:cubicBezTo>
                    <a:pt x="34" y="16"/>
                    <a:pt x="32" y="25"/>
                    <a:pt x="26" y="30"/>
                  </a:cubicBezTo>
                  <a:cubicBezTo>
                    <a:pt x="20" y="34"/>
                    <a:pt x="11" y="33"/>
                    <a:pt x="6" y="27"/>
                  </a:cubicBez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4" y="2"/>
                    <a:pt x="29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45">
              <a:extLst>
                <a:ext uri="{FF2B5EF4-FFF2-40B4-BE49-F238E27FC236}">
                  <a16:creationId xmlns:a16="http://schemas.microsoft.com/office/drawing/2014/main" id="{4C7CA81B-B2F2-4E5D-BC6E-757F3E8A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061" y="2606558"/>
              <a:ext cx="246063" cy="249238"/>
            </a:xfrm>
            <a:custGeom>
              <a:avLst/>
              <a:gdLst>
                <a:gd name="T0" fmla="*/ 30 w 34"/>
                <a:gd name="T1" fmla="*/ 10 h 34"/>
                <a:gd name="T2" fmla="*/ 24 w 34"/>
                <a:gd name="T3" fmla="*/ 30 h 34"/>
                <a:gd name="T4" fmla="*/ 4 w 34"/>
                <a:gd name="T5" fmla="*/ 25 h 34"/>
                <a:gd name="T6" fmla="*/ 10 w 34"/>
                <a:gd name="T7" fmla="*/ 4 h 34"/>
                <a:gd name="T8" fmla="*/ 30 w 34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10"/>
                  </a:moveTo>
                  <a:cubicBezTo>
                    <a:pt x="34" y="18"/>
                    <a:pt x="31" y="27"/>
                    <a:pt x="24" y="30"/>
                  </a:cubicBezTo>
                  <a:cubicBezTo>
                    <a:pt x="18" y="34"/>
                    <a:pt x="9" y="32"/>
                    <a:pt x="4" y="25"/>
                  </a:cubicBezTo>
                  <a:cubicBezTo>
                    <a:pt x="0" y="18"/>
                    <a:pt x="2" y="8"/>
                    <a:pt x="10" y="4"/>
                  </a:cubicBezTo>
                  <a:cubicBezTo>
                    <a:pt x="18" y="0"/>
                    <a:pt x="27" y="3"/>
                    <a:pt x="30" y="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46">
              <a:extLst>
                <a:ext uri="{FF2B5EF4-FFF2-40B4-BE49-F238E27FC236}">
                  <a16:creationId xmlns:a16="http://schemas.microsoft.com/office/drawing/2014/main" id="{C9FEA192-F00D-4CBF-9E4F-F1A76D57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211" y="2482733"/>
              <a:ext cx="222250" cy="241300"/>
            </a:xfrm>
            <a:custGeom>
              <a:avLst/>
              <a:gdLst>
                <a:gd name="T0" fmla="*/ 30 w 31"/>
                <a:gd name="T1" fmla="*/ 14 h 33"/>
                <a:gd name="T2" fmla="*/ 19 w 31"/>
                <a:gd name="T3" fmla="*/ 31 h 33"/>
                <a:gd name="T4" fmla="*/ 9 w 31"/>
                <a:gd name="T5" fmla="*/ 30 h 33"/>
                <a:gd name="T6" fmla="*/ 1 w 31"/>
                <a:gd name="T7" fmla="*/ 22 h 33"/>
                <a:gd name="T8" fmla="*/ 2 w 31"/>
                <a:gd name="T9" fmla="*/ 10 h 33"/>
                <a:gd name="T10" fmla="*/ 11 w 31"/>
                <a:gd name="T11" fmla="*/ 3 h 33"/>
                <a:gd name="T12" fmla="*/ 30 w 31"/>
                <a:gd name="T13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14"/>
                  </a:moveTo>
                  <a:cubicBezTo>
                    <a:pt x="31" y="22"/>
                    <a:pt x="26" y="29"/>
                    <a:pt x="19" y="31"/>
                  </a:cubicBezTo>
                  <a:cubicBezTo>
                    <a:pt x="16" y="33"/>
                    <a:pt x="12" y="32"/>
                    <a:pt x="9" y="30"/>
                  </a:cubicBezTo>
                  <a:cubicBezTo>
                    <a:pt x="5" y="28"/>
                    <a:pt x="3" y="26"/>
                    <a:pt x="1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7" y="4"/>
                    <a:pt x="11" y="3"/>
                  </a:cubicBezTo>
                  <a:cubicBezTo>
                    <a:pt x="19" y="0"/>
                    <a:pt x="28" y="5"/>
                    <a:pt x="3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47">
              <a:extLst>
                <a:ext uri="{FF2B5EF4-FFF2-40B4-BE49-F238E27FC236}">
                  <a16:creationId xmlns:a16="http://schemas.microsoft.com/office/drawing/2014/main" id="{92704780-AEF0-443B-8E7E-979459D9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773" y="2446220"/>
              <a:ext cx="230188" cy="227013"/>
            </a:xfrm>
            <a:custGeom>
              <a:avLst/>
              <a:gdLst>
                <a:gd name="T0" fmla="*/ 31 w 32"/>
                <a:gd name="T1" fmla="*/ 16 h 31"/>
                <a:gd name="T2" fmla="*/ 16 w 32"/>
                <a:gd name="T3" fmla="*/ 30 h 31"/>
                <a:gd name="T4" fmla="*/ 1 w 32"/>
                <a:gd name="T5" fmla="*/ 16 h 31"/>
                <a:gd name="T6" fmla="*/ 16 w 32"/>
                <a:gd name="T7" fmla="*/ 0 h 31"/>
                <a:gd name="T8" fmla="*/ 31 w 32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31" y="16"/>
                  </a:moveTo>
                  <a:cubicBezTo>
                    <a:pt x="30" y="24"/>
                    <a:pt x="23" y="31"/>
                    <a:pt x="16" y="30"/>
                  </a:cubicBezTo>
                  <a:cubicBezTo>
                    <a:pt x="9" y="31"/>
                    <a:pt x="2" y="24"/>
                    <a:pt x="1" y="16"/>
                  </a:cubicBezTo>
                  <a:cubicBezTo>
                    <a:pt x="0" y="8"/>
                    <a:pt x="7" y="1"/>
                    <a:pt x="16" y="0"/>
                  </a:cubicBezTo>
                  <a:cubicBezTo>
                    <a:pt x="25" y="1"/>
                    <a:pt x="32" y="8"/>
                    <a:pt x="31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48">
              <a:extLst>
                <a:ext uri="{FF2B5EF4-FFF2-40B4-BE49-F238E27FC236}">
                  <a16:creationId xmlns:a16="http://schemas.microsoft.com/office/drawing/2014/main" id="{9E314E90-967F-4D38-B1E2-1EA8A381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273" y="2482733"/>
              <a:ext cx="223838" cy="241300"/>
            </a:xfrm>
            <a:custGeom>
              <a:avLst/>
              <a:gdLst>
                <a:gd name="T0" fmla="*/ 30 w 31"/>
                <a:gd name="T1" fmla="*/ 22 h 33"/>
                <a:gd name="T2" fmla="*/ 22 w 31"/>
                <a:gd name="T3" fmla="*/ 30 h 33"/>
                <a:gd name="T4" fmla="*/ 12 w 31"/>
                <a:gd name="T5" fmla="*/ 31 h 33"/>
                <a:gd name="T6" fmla="*/ 1 w 31"/>
                <a:gd name="T7" fmla="*/ 14 h 33"/>
                <a:gd name="T8" fmla="*/ 20 w 31"/>
                <a:gd name="T9" fmla="*/ 3 h 33"/>
                <a:gd name="T10" fmla="*/ 29 w 31"/>
                <a:gd name="T11" fmla="*/ 10 h 33"/>
                <a:gd name="T12" fmla="*/ 30 w 31"/>
                <a:gd name="T13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3">
                  <a:moveTo>
                    <a:pt x="30" y="22"/>
                  </a:moveTo>
                  <a:cubicBezTo>
                    <a:pt x="28" y="26"/>
                    <a:pt x="26" y="28"/>
                    <a:pt x="22" y="30"/>
                  </a:cubicBezTo>
                  <a:cubicBezTo>
                    <a:pt x="19" y="32"/>
                    <a:pt x="15" y="33"/>
                    <a:pt x="12" y="31"/>
                  </a:cubicBezTo>
                  <a:cubicBezTo>
                    <a:pt x="5" y="29"/>
                    <a:pt x="0" y="22"/>
                    <a:pt x="1" y="14"/>
                  </a:cubicBezTo>
                  <a:cubicBezTo>
                    <a:pt x="3" y="5"/>
                    <a:pt x="12" y="0"/>
                    <a:pt x="20" y="3"/>
                  </a:cubicBezTo>
                  <a:cubicBezTo>
                    <a:pt x="24" y="4"/>
                    <a:pt x="28" y="7"/>
                    <a:pt x="29" y="10"/>
                  </a:cubicBezTo>
                  <a:cubicBezTo>
                    <a:pt x="31" y="14"/>
                    <a:pt x="31" y="18"/>
                    <a:pt x="30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49">
              <a:extLst>
                <a:ext uri="{FF2B5EF4-FFF2-40B4-BE49-F238E27FC236}">
                  <a16:creationId xmlns:a16="http://schemas.microsoft.com/office/drawing/2014/main" id="{D03394B5-1492-4515-A475-73AEA74ED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198" y="2606558"/>
              <a:ext cx="244475" cy="249238"/>
            </a:xfrm>
            <a:custGeom>
              <a:avLst/>
              <a:gdLst>
                <a:gd name="T0" fmla="*/ 30 w 34"/>
                <a:gd name="T1" fmla="*/ 25 h 34"/>
                <a:gd name="T2" fmla="*/ 10 w 34"/>
                <a:gd name="T3" fmla="*/ 30 h 34"/>
                <a:gd name="T4" fmla="*/ 4 w 34"/>
                <a:gd name="T5" fmla="*/ 10 h 34"/>
                <a:gd name="T6" fmla="*/ 24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10" y="30"/>
                  </a:cubicBezTo>
                  <a:cubicBezTo>
                    <a:pt x="3" y="27"/>
                    <a:pt x="0" y="18"/>
                    <a:pt x="4" y="10"/>
                  </a:cubicBezTo>
                  <a:cubicBezTo>
                    <a:pt x="7" y="3"/>
                    <a:pt x="16" y="0"/>
                    <a:pt x="24" y="4"/>
                  </a:cubicBezTo>
                  <a:cubicBezTo>
                    <a:pt x="32" y="8"/>
                    <a:pt x="34" y="18"/>
                    <a:pt x="30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50">
              <a:extLst>
                <a:ext uri="{FF2B5EF4-FFF2-40B4-BE49-F238E27FC236}">
                  <a16:creationId xmlns:a16="http://schemas.microsoft.com/office/drawing/2014/main" id="{D456791E-BF07-4B05-A4D7-16586F06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6898" y="2782770"/>
              <a:ext cx="246063" cy="247650"/>
            </a:xfrm>
            <a:custGeom>
              <a:avLst/>
              <a:gdLst>
                <a:gd name="T0" fmla="*/ 28 w 34"/>
                <a:gd name="T1" fmla="*/ 27 h 34"/>
                <a:gd name="T2" fmla="*/ 8 w 34"/>
                <a:gd name="T3" fmla="*/ 30 h 34"/>
                <a:gd name="T4" fmla="*/ 5 w 34"/>
                <a:gd name="T5" fmla="*/ 9 h 34"/>
                <a:gd name="T6" fmla="*/ 26 w 34"/>
                <a:gd name="T7" fmla="*/ 6 h 34"/>
                <a:gd name="T8" fmla="*/ 28 w 34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8" y="27"/>
                  </a:moveTo>
                  <a:cubicBezTo>
                    <a:pt x="23" y="33"/>
                    <a:pt x="14" y="34"/>
                    <a:pt x="8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10" y="2"/>
                    <a:pt x="19" y="0"/>
                    <a:pt x="26" y="6"/>
                  </a:cubicBezTo>
                  <a:cubicBezTo>
                    <a:pt x="33" y="11"/>
                    <a:pt x="34" y="21"/>
                    <a:pt x="28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51">
              <a:extLst>
                <a:ext uri="{FF2B5EF4-FFF2-40B4-BE49-F238E27FC236}">
                  <a16:creationId xmlns:a16="http://schemas.microsoft.com/office/drawing/2014/main" id="{5829D341-2300-4C19-956E-2F20FC2B8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2961" y="3000258"/>
              <a:ext cx="238125" cy="241300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6 w 33"/>
                <a:gd name="T5" fmla="*/ 7 h 33"/>
                <a:gd name="T6" fmla="*/ 27 w 33"/>
                <a:gd name="T7" fmla="*/ 6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1" y="33"/>
                    <a:pt x="11" y="33"/>
                    <a:pt x="6" y="28"/>
                  </a:cubicBezTo>
                  <a:cubicBezTo>
                    <a:pt x="0" y="22"/>
                    <a:pt x="0" y="13"/>
                    <a:pt x="6" y="7"/>
                  </a:cubicBezTo>
                  <a:cubicBezTo>
                    <a:pt x="11" y="1"/>
                    <a:pt x="21" y="0"/>
                    <a:pt x="27" y="6"/>
                  </a:cubicBezTo>
                  <a:cubicBezTo>
                    <a:pt x="33" y="12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252">
              <a:extLst>
                <a:ext uri="{FF2B5EF4-FFF2-40B4-BE49-F238E27FC236}">
                  <a16:creationId xmlns:a16="http://schemas.microsoft.com/office/drawing/2014/main" id="{CD727518-1AE7-44AE-9F82-541F85F8E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0473" y="3343158"/>
              <a:ext cx="0" cy="269875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253">
              <a:extLst>
                <a:ext uri="{FF2B5EF4-FFF2-40B4-BE49-F238E27FC236}">
                  <a16:creationId xmlns:a16="http://schemas.microsoft.com/office/drawing/2014/main" id="{CF5923AD-1E25-4697-8E49-0331ECDC1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0473" y="3051058"/>
              <a:ext cx="0" cy="292100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254">
              <a:extLst>
                <a:ext uri="{FF2B5EF4-FFF2-40B4-BE49-F238E27FC236}">
                  <a16:creationId xmlns:a16="http://schemas.microsoft.com/office/drawing/2014/main" id="{DD70A389-CEBF-45C2-A3C2-0A4EBD7F1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8598" y="3343158"/>
              <a:ext cx="0" cy="393700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255">
              <a:extLst>
                <a:ext uri="{FF2B5EF4-FFF2-40B4-BE49-F238E27FC236}">
                  <a16:creationId xmlns:a16="http://schemas.microsoft.com/office/drawing/2014/main" id="{6EAAB702-4EE2-47C7-A9E5-B58190FF0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8598" y="2876433"/>
              <a:ext cx="0" cy="466725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256">
              <a:extLst>
                <a:ext uri="{FF2B5EF4-FFF2-40B4-BE49-F238E27FC236}">
                  <a16:creationId xmlns:a16="http://schemas.microsoft.com/office/drawing/2014/main" id="{D82DF810-5BA3-43BB-9B2B-BE362F9E1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5298" y="3343158"/>
              <a:ext cx="0" cy="554038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257">
              <a:extLst>
                <a:ext uri="{FF2B5EF4-FFF2-40B4-BE49-F238E27FC236}">
                  <a16:creationId xmlns:a16="http://schemas.microsoft.com/office/drawing/2014/main" id="{05C8455E-AF07-423F-8CDF-4192E503A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5298" y="2716095"/>
              <a:ext cx="0" cy="627063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258">
              <a:extLst>
                <a:ext uri="{FF2B5EF4-FFF2-40B4-BE49-F238E27FC236}">
                  <a16:creationId xmlns:a16="http://schemas.microsoft.com/office/drawing/2014/main" id="{BEF004EC-8CA7-4F3E-8C54-70E144AD5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2161" y="3343158"/>
              <a:ext cx="0" cy="663575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259">
              <a:extLst>
                <a:ext uri="{FF2B5EF4-FFF2-40B4-BE49-F238E27FC236}">
                  <a16:creationId xmlns:a16="http://schemas.microsoft.com/office/drawing/2014/main" id="{043778A5-E7BA-4B46-94E7-E39016094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2161" y="2606558"/>
              <a:ext cx="0" cy="736600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260">
              <a:extLst>
                <a:ext uri="{FF2B5EF4-FFF2-40B4-BE49-F238E27FC236}">
                  <a16:creationId xmlns:a16="http://schemas.microsoft.com/office/drawing/2014/main" id="{4BD72F4F-1D40-41C0-8A65-2A12DA180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9661" y="3343158"/>
              <a:ext cx="0" cy="728663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261">
              <a:extLst>
                <a:ext uri="{FF2B5EF4-FFF2-40B4-BE49-F238E27FC236}">
                  <a16:creationId xmlns:a16="http://schemas.microsoft.com/office/drawing/2014/main" id="{5997FF07-DAB9-49A0-A943-1D5126734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9661" y="2541470"/>
              <a:ext cx="0" cy="80168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262">
              <a:extLst>
                <a:ext uri="{FF2B5EF4-FFF2-40B4-BE49-F238E27FC236}">
                  <a16:creationId xmlns:a16="http://schemas.microsoft.com/office/drawing/2014/main" id="{C00E1402-26A1-45B7-9280-5199D556E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7161" y="3343158"/>
              <a:ext cx="0" cy="706438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263">
              <a:extLst>
                <a:ext uri="{FF2B5EF4-FFF2-40B4-BE49-F238E27FC236}">
                  <a16:creationId xmlns:a16="http://schemas.microsoft.com/office/drawing/2014/main" id="{B21DD7AC-F0F0-4623-AF1C-757FBCEA8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37161" y="2555758"/>
              <a:ext cx="0" cy="787400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264">
              <a:extLst>
                <a:ext uri="{FF2B5EF4-FFF2-40B4-BE49-F238E27FC236}">
                  <a16:creationId xmlns:a16="http://schemas.microsoft.com/office/drawing/2014/main" id="{D6D5E0CC-9701-4BA8-B013-BFE391696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2436" y="3343158"/>
              <a:ext cx="0" cy="604838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265">
              <a:extLst>
                <a:ext uri="{FF2B5EF4-FFF2-40B4-BE49-F238E27FC236}">
                  <a16:creationId xmlns:a16="http://schemas.microsoft.com/office/drawing/2014/main" id="{DE295543-9D4C-46CF-BEDD-B10DEDEA6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2436" y="2760545"/>
              <a:ext cx="0" cy="582613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266">
              <a:extLst>
                <a:ext uri="{FF2B5EF4-FFF2-40B4-BE49-F238E27FC236}">
                  <a16:creationId xmlns:a16="http://schemas.microsoft.com/office/drawing/2014/main" id="{1F4414A3-1377-4AC3-8E6B-79D8F2896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9136" y="3336808"/>
              <a:ext cx="0" cy="517525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267">
              <a:extLst>
                <a:ext uri="{FF2B5EF4-FFF2-40B4-BE49-F238E27FC236}">
                  <a16:creationId xmlns:a16="http://schemas.microsoft.com/office/drawing/2014/main" id="{CC8AC6BE-37BE-4695-B2F0-471039B15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99136" y="2839920"/>
              <a:ext cx="0" cy="49688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268">
              <a:extLst>
                <a:ext uri="{FF2B5EF4-FFF2-40B4-BE49-F238E27FC236}">
                  <a16:creationId xmlns:a16="http://schemas.microsoft.com/office/drawing/2014/main" id="{F2DA9F8F-4165-4079-BC39-51F49DC2D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7261" y="3343158"/>
              <a:ext cx="0" cy="298450"/>
            </a:xfrm>
            <a:prstGeom prst="line">
              <a:avLst/>
            </a:prstGeom>
            <a:noFill/>
            <a:ln w="587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269">
              <a:extLst>
                <a:ext uri="{FF2B5EF4-FFF2-40B4-BE49-F238E27FC236}">
                  <a16:creationId xmlns:a16="http://schemas.microsoft.com/office/drawing/2014/main" id="{502A4492-D752-43F9-AAF7-AD2BC7EE7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37261" y="3087570"/>
              <a:ext cx="0" cy="255588"/>
            </a:xfrm>
            <a:prstGeom prst="line">
              <a:avLst/>
            </a:prstGeom>
            <a:noFill/>
            <a:ln w="587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88">
              <a:extLst>
                <a:ext uri="{FF2B5EF4-FFF2-40B4-BE49-F238E27FC236}">
                  <a16:creationId xmlns:a16="http://schemas.microsoft.com/office/drawing/2014/main" id="{6021B5B9-A585-462E-8D72-0C52268D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8861" y="3211395"/>
              <a:ext cx="238125" cy="241300"/>
            </a:xfrm>
            <a:custGeom>
              <a:avLst/>
              <a:gdLst>
                <a:gd name="T0" fmla="*/ 27 w 33"/>
                <a:gd name="T1" fmla="*/ 28 h 33"/>
                <a:gd name="T2" fmla="*/ 6 w 33"/>
                <a:gd name="T3" fmla="*/ 28 h 33"/>
                <a:gd name="T4" fmla="*/ 5 w 33"/>
                <a:gd name="T5" fmla="*/ 7 h 33"/>
                <a:gd name="T6" fmla="*/ 27 w 33"/>
                <a:gd name="T7" fmla="*/ 6 h 33"/>
                <a:gd name="T8" fmla="*/ 27 w 33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8"/>
                  </a:moveTo>
                  <a:cubicBezTo>
                    <a:pt x="20" y="33"/>
                    <a:pt x="11" y="33"/>
                    <a:pt x="6" y="28"/>
                  </a:cubicBezTo>
                  <a:cubicBezTo>
                    <a:pt x="0" y="22"/>
                    <a:pt x="0" y="13"/>
                    <a:pt x="5" y="7"/>
                  </a:cubicBezTo>
                  <a:cubicBezTo>
                    <a:pt x="11" y="1"/>
                    <a:pt x="21" y="0"/>
                    <a:pt x="27" y="6"/>
                  </a:cubicBezTo>
                  <a:cubicBezTo>
                    <a:pt x="33" y="12"/>
                    <a:pt x="33" y="22"/>
                    <a:pt x="2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2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146"/>
            <a:ext cx="12130481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Он-</a:t>
            </a:r>
            <a:r>
              <a:rPr lang="ru-RU" dirty="0" err="1">
                <a:solidFill>
                  <a:schemeClr val="accent2"/>
                </a:solidFill>
              </a:rPr>
              <a:t>лайн</a:t>
            </a:r>
            <a:r>
              <a:rPr lang="ru-RU" dirty="0">
                <a:solidFill>
                  <a:schemeClr val="accent2"/>
                </a:solidFill>
              </a:rPr>
              <a:t> размещение + анкетирование</a:t>
            </a:r>
            <a:endParaRPr lang="id-ID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74023" y="1147254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948145347"/>
              </p:ext>
            </p:extLst>
          </p:nvPr>
        </p:nvGraphicFramePr>
        <p:xfrm>
          <a:off x="447494" y="1460450"/>
          <a:ext cx="11387028" cy="2420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9" y="3527145"/>
            <a:ext cx="1668401" cy="3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41" y="4037029"/>
            <a:ext cx="2781514" cy="113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10" y="3544524"/>
            <a:ext cx="1733550" cy="186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"/>
          <p:cNvGrpSpPr/>
          <p:nvPr/>
        </p:nvGrpSpPr>
        <p:grpSpPr>
          <a:xfrm>
            <a:off x="79387" y="3856868"/>
            <a:ext cx="3340400" cy="1657216"/>
            <a:chOff x="1763688" y="1124744"/>
            <a:chExt cx="5652564" cy="3166095"/>
          </a:xfrm>
        </p:grpSpPr>
        <p:sp>
          <p:nvSpPr>
            <p:cNvPr id="57" name="Rectangle 7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843" y="4020439"/>
            <a:ext cx="1984419" cy="1074685"/>
          </a:xfrm>
          <a:prstGeom prst="rect">
            <a:avLst/>
          </a:prstGeom>
        </p:spPr>
      </p:pic>
      <p:grpSp>
        <p:nvGrpSpPr>
          <p:cNvPr id="68" name="Group 13"/>
          <p:cNvGrpSpPr>
            <a:grpSpLocks noChangeAspect="1"/>
          </p:cNvGrpSpPr>
          <p:nvPr/>
        </p:nvGrpSpPr>
        <p:grpSpPr>
          <a:xfrm>
            <a:off x="3787894" y="3661975"/>
            <a:ext cx="1800108" cy="1485421"/>
            <a:chOff x="3196825" y="1648549"/>
            <a:chExt cx="4597894" cy="3794112"/>
          </a:xfrm>
        </p:grpSpPr>
        <p:grpSp>
          <p:nvGrpSpPr>
            <p:cNvPr id="69" name="Group 9"/>
            <p:cNvGrpSpPr>
              <a:grpSpLocks/>
            </p:cNvGrpSpPr>
            <p:nvPr/>
          </p:nvGrpSpPr>
          <p:grpSpPr bwMode="auto">
            <a:xfrm>
              <a:off x="4868786" y="1648549"/>
              <a:ext cx="1830510" cy="1920353"/>
              <a:chOff x="2172" y="1440"/>
              <a:chExt cx="1956" cy="1957"/>
            </a:xfrm>
          </p:grpSpPr>
          <p:sp>
            <p:nvSpPr>
              <p:cNvPr id="78" name="Freeform 10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2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2">
                    <a:lumMod val="75000"/>
                  </a:schemeClr>
                </a:extrusionClr>
                <a:contourClr>
                  <a:srgbClr val="00CC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9" name="Oval 11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2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4"/>
            <p:cNvGrpSpPr>
              <a:grpSpLocks/>
            </p:cNvGrpSpPr>
            <p:nvPr/>
          </p:nvGrpSpPr>
          <p:grpSpPr bwMode="auto">
            <a:xfrm>
              <a:off x="3196825" y="2978314"/>
              <a:ext cx="2349395" cy="2464347"/>
              <a:chOff x="2172" y="1440"/>
              <a:chExt cx="1956" cy="1957"/>
            </a:xfrm>
          </p:grpSpPr>
          <p:sp>
            <p:nvSpPr>
              <p:cNvPr id="75" name="Freeform 5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6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  <a:contourClr>
                  <a:srgbClr val="B29B5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6" name="Oval 6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7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" name="Group 13"/>
            <p:cNvGrpSpPr>
              <a:grpSpLocks/>
            </p:cNvGrpSpPr>
            <p:nvPr/>
          </p:nvGrpSpPr>
          <p:grpSpPr bwMode="auto">
            <a:xfrm>
              <a:off x="5964209" y="2750390"/>
              <a:ext cx="1830510" cy="1920351"/>
              <a:chOff x="2172" y="1440"/>
              <a:chExt cx="1956" cy="1957"/>
            </a:xfrm>
          </p:grpSpPr>
          <p:sp>
            <p:nvSpPr>
              <p:cNvPr id="72" name="Freeform 14"/>
              <p:cNvSpPr>
                <a:spLocks/>
              </p:cNvSpPr>
              <p:nvPr/>
            </p:nvSpPr>
            <p:spPr bwMode="gray">
              <a:xfrm>
                <a:off x="2172" y="1440"/>
                <a:ext cx="1956" cy="1957"/>
              </a:xfrm>
              <a:custGeom>
                <a:avLst/>
                <a:gdLst>
                  <a:gd name="T0" fmla="*/ 1956 w 1956"/>
                  <a:gd name="T1" fmla="*/ 923 h 1957"/>
                  <a:gd name="T2" fmla="*/ 1808 w 1956"/>
                  <a:gd name="T3" fmla="*/ 869 h 1957"/>
                  <a:gd name="T4" fmla="*/ 1937 w 1956"/>
                  <a:gd name="T5" fmla="*/ 778 h 1957"/>
                  <a:gd name="T6" fmla="*/ 1767 w 1956"/>
                  <a:gd name="T7" fmla="*/ 700 h 1957"/>
                  <a:gd name="T8" fmla="*/ 1732 w 1956"/>
                  <a:gd name="T9" fmla="*/ 616 h 1957"/>
                  <a:gd name="T10" fmla="*/ 1798 w 1956"/>
                  <a:gd name="T11" fmla="*/ 441 h 1957"/>
                  <a:gd name="T12" fmla="*/ 1642 w 1956"/>
                  <a:gd name="T13" fmla="*/ 469 h 1957"/>
                  <a:gd name="T14" fmla="*/ 1709 w 1956"/>
                  <a:gd name="T15" fmla="*/ 325 h 1957"/>
                  <a:gd name="T16" fmla="*/ 1522 w 1956"/>
                  <a:gd name="T17" fmla="*/ 344 h 1957"/>
                  <a:gd name="T18" fmla="*/ 1450 w 1956"/>
                  <a:gd name="T19" fmla="*/ 287 h 1957"/>
                  <a:gd name="T20" fmla="*/ 1419 w 1956"/>
                  <a:gd name="T21" fmla="*/ 103 h 1957"/>
                  <a:gd name="T22" fmla="*/ 1298 w 1956"/>
                  <a:gd name="T23" fmla="*/ 205 h 1957"/>
                  <a:gd name="T24" fmla="*/ 1285 w 1956"/>
                  <a:gd name="T25" fmla="*/ 47 h 1957"/>
                  <a:gd name="T26" fmla="*/ 1132 w 1956"/>
                  <a:gd name="T27" fmla="*/ 156 h 1957"/>
                  <a:gd name="T28" fmla="*/ 1041 w 1956"/>
                  <a:gd name="T29" fmla="*/ 144 h 1957"/>
                  <a:gd name="T30" fmla="*/ 923 w 1956"/>
                  <a:gd name="T31" fmla="*/ 0 h 1957"/>
                  <a:gd name="T32" fmla="*/ 869 w 1956"/>
                  <a:gd name="T33" fmla="*/ 148 h 1957"/>
                  <a:gd name="T34" fmla="*/ 779 w 1956"/>
                  <a:gd name="T35" fmla="*/ 19 h 1957"/>
                  <a:gd name="T36" fmla="*/ 700 w 1956"/>
                  <a:gd name="T37" fmla="*/ 189 h 1957"/>
                  <a:gd name="T38" fmla="*/ 616 w 1956"/>
                  <a:gd name="T39" fmla="*/ 224 h 1957"/>
                  <a:gd name="T40" fmla="*/ 441 w 1956"/>
                  <a:gd name="T41" fmla="*/ 159 h 1957"/>
                  <a:gd name="T42" fmla="*/ 469 w 1956"/>
                  <a:gd name="T43" fmla="*/ 314 h 1957"/>
                  <a:gd name="T44" fmla="*/ 326 w 1956"/>
                  <a:gd name="T45" fmla="*/ 246 h 1957"/>
                  <a:gd name="T46" fmla="*/ 343 w 1956"/>
                  <a:gd name="T47" fmla="*/ 434 h 1957"/>
                  <a:gd name="T48" fmla="*/ 288 w 1956"/>
                  <a:gd name="T49" fmla="*/ 507 h 1957"/>
                  <a:gd name="T50" fmla="*/ 103 w 1956"/>
                  <a:gd name="T51" fmla="*/ 536 h 1957"/>
                  <a:gd name="T52" fmla="*/ 205 w 1956"/>
                  <a:gd name="T53" fmla="*/ 658 h 1957"/>
                  <a:gd name="T54" fmla="*/ 48 w 1956"/>
                  <a:gd name="T55" fmla="*/ 671 h 1957"/>
                  <a:gd name="T56" fmla="*/ 156 w 1956"/>
                  <a:gd name="T57" fmla="*/ 824 h 1957"/>
                  <a:gd name="T58" fmla="*/ 144 w 1956"/>
                  <a:gd name="T59" fmla="*/ 914 h 1957"/>
                  <a:gd name="T60" fmla="*/ 0 w 1956"/>
                  <a:gd name="T61" fmla="*/ 1034 h 1957"/>
                  <a:gd name="T62" fmla="*/ 148 w 1956"/>
                  <a:gd name="T63" fmla="*/ 1088 h 1957"/>
                  <a:gd name="T64" fmla="*/ 19 w 1956"/>
                  <a:gd name="T65" fmla="*/ 1178 h 1957"/>
                  <a:gd name="T66" fmla="*/ 189 w 1956"/>
                  <a:gd name="T67" fmla="*/ 1255 h 1957"/>
                  <a:gd name="T68" fmla="*/ 224 w 1956"/>
                  <a:gd name="T69" fmla="*/ 1341 h 1957"/>
                  <a:gd name="T70" fmla="*/ 159 w 1956"/>
                  <a:gd name="T71" fmla="*/ 1514 h 1957"/>
                  <a:gd name="T72" fmla="*/ 314 w 1956"/>
                  <a:gd name="T73" fmla="*/ 1488 h 1957"/>
                  <a:gd name="T74" fmla="*/ 247 w 1956"/>
                  <a:gd name="T75" fmla="*/ 1631 h 1957"/>
                  <a:gd name="T76" fmla="*/ 434 w 1956"/>
                  <a:gd name="T77" fmla="*/ 1613 h 1957"/>
                  <a:gd name="T78" fmla="*/ 506 w 1956"/>
                  <a:gd name="T79" fmla="*/ 1670 h 1957"/>
                  <a:gd name="T80" fmla="*/ 537 w 1956"/>
                  <a:gd name="T81" fmla="*/ 1854 h 1957"/>
                  <a:gd name="T82" fmla="*/ 658 w 1956"/>
                  <a:gd name="T83" fmla="*/ 1752 h 1957"/>
                  <a:gd name="T84" fmla="*/ 671 w 1956"/>
                  <a:gd name="T85" fmla="*/ 1909 h 1957"/>
                  <a:gd name="T86" fmla="*/ 824 w 1956"/>
                  <a:gd name="T87" fmla="*/ 1801 h 1957"/>
                  <a:gd name="T88" fmla="*/ 914 w 1956"/>
                  <a:gd name="T89" fmla="*/ 1813 h 1957"/>
                  <a:gd name="T90" fmla="*/ 1033 w 1956"/>
                  <a:gd name="T91" fmla="*/ 1957 h 1957"/>
                  <a:gd name="T92" fmla="*/ 1087 w 1956"/>
                  <a:gd name="T93" fmla="*/ 1809 h 1957"/>
                  <a:gd name="T94" fmla="*/ 1178 w 1956"/>
                  <a:gd name="T95" fmla="*/ 1937 h 1957"/>
                  <a:gd name="T96" fmla="*/ 1255 w 1956"/>
                  <a:gd name="T97" fmla="*/ 1769 h 1957"/>
                  <a:gd name="T98" fmla="*/ 1341 w 1956"/>
                  <a:gd name="T99" fmla="*/ 1733 h 1957"/>
                  <a:gd name="T100" fmla="*/ 1515 w 1956"/>
                  <a:gd name="T101" fmla="*/ 1798 h 1957"/>
                  <a:gd name="T102" fmla="*/ 1488 w 1956"/>
                  <a:gd name="T103" fmla="*/ 1643 h 1957"/>
                  <a:gd name="T104" fmla="*/ 1630 w 1956"/>
                  <a:gd name="T105" fmla="*/ 1710 h 1957"/>
                  <a:gd name="T106" fmla="*/ 1613 w 1956"/>
                  <a:gd name="T107" fmla="*/ 1523 h 1957"/>
                  <a:gd name="T108" fmla="*/ 1670 w 1956"/>
                  <a:gd name="T109" fmla="*/ 1450 h 1957"/>
                  <a:gd name="T110" fmla="*/ 1853 w 1956"/>
                  <a:gd name="T111" fmla="*/ 1420 h 1957"/>
                  <a:gd name="T112" fmla="*/ 1751 w 1956"/>
                  <a:gd name="T113" fmla="*/ 1299 h 1957"/>
                  <a:gd name="T114" fmla="*/ 1908 w 1956"/>
                  <a:gd name="T115" fmla="*/ 1284 h 1957"/>
                  <a:gd name="T116" fmla="*/ 1801 w 1956"/>
                  <a:gd name="T117" fmla="*/ 1133 h 1957"/>
                  <a:gd name="T118" fmla="*/ 1812 w 1956"/>
                  <a:gd name="T119" fmla="*/ 1041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56" h="1957">
                    <a:moveTo>
                      <a:pt x="1956" y="1034"/>
                    </a:moveTo>
                    <a:lnTo>
                      <a:pt x="1956" y="923"/>
                    </a:lnTo>
                    <a:lnTo>
                      <a:pt x="1812" y="914"/>
                    </a:lnTo>
                    <a:lnTo>
                      <a:pt x="1808" y="869"/>
                    </a:lnTo>
                    <a:lnTo>
                      <a:pt x="1801" y="824"/>
                    </a:lnTo>
                    <a:lnTo>
                      <a:pt x="1937" y="778"/>
                    </a:lnTo>
                    <a:lnTo>
                      <a:pt x="1908" y="671"/>
                    </a:lnTo>
                    <a:lnTo>
                      <a:pt x="1767" y="700"/>
                    </a:lnTo>
                    <a:lnTo>
                      <a:pt x="1751" y="658"/>
                    </a:lnTo>
                    <a:lnTo>
                      <a:pt x="1732" y="616"/>
                    </a:lnTo>
                    <a:lnTo>
                      <a:pt x="1853" y="536"/>
                    </a:lnTo>
                    <a:lnTo>
                      <a:pt x="1798" y="441"/>
                    </a:lnTo>
                    <a:lnTo>
                      <a:pt x="1670" y="507"/>
                    </a:lnTo>
                    <a:lnTo>
                      <a:pt x="1642" y="469"/>
                    </a:lnTo>
                    <a:lnTo>
                      <a:pt x="1613" y="434"/>
                    </a:lnTo>
                    <a:lnTo>
                      <a:pt x="1709" y="325"/>
                    </a:lnTo>
                    <a:lnTo>
                      <a:pt x="1630" y="246"/>
                    </a:lnTo>
                    <a:lnTo>
                      <a:pt x="1522" y="344"/>
                    </a:lnTo>
                    <a:lnTo>
                      <a:pt x="1488" y="314"/>
                    </a:lnTo>
                    <a:lnTo>
                      <a:pt x="1450" y="287"/>
                    </a:lnTo>
                    <a:lnTo>
                      <a:pt x="1515" y="159"/>
                    </a:lnTo>
                    <a:lnTo>
                      <a:pt x="1419" y="103"/>
                    </a:lnTo>
                    <a:lnTo>
                      <a:pt x="1341" y="224"/>
                    </a:lnTo>
                    <a:lnTo>
                      <a:pt x="1298" y="205"/>
                    </a:lnTo>
                    <a:lnTo>
                      <a:pt x="1256" y="189"/>
                    </a:lnTo>
                    <a:lnTo>
                      <a:pt x="1285" y="47"/>
                    </a:lnTo>
                    <a:lnTo>
                      <a:pt x="1178" y="19"/>
                    </a:lnTo>
                    <a:lnTo>
                      <a:pt x="1132" y="156"/>
                    </a:lnTo>
                    <a:lnTo>
                      <a:pt x="1087" y="148"/>
                    </a:lnTo>
                    <a:lnTo>
                      <a:pt x="1041" y="144"/>
                    </a:lnTo>
                    <a:lnTo>
                      <a:pt x="1033" y="0"/>
                    </a:lnTo>
                    <a:lnTo>
                      <a:pt x="923" y="0"/>
                    </a:lnTo>
                    <a:lnTo>
                      <a:pt x="914" y="144"/>
                    </a:lnTo>
                    <a:lnTo>
                      <a:pt x="869" y="148"/>
                    </a:lnTo>
                    <a:lnTo>
                      <a:pt x="824" y="156"/>
                    </a:lnTo>
                    <a:lnTo>
                      <a:pt x="779" y="19"/>
                    </a:lnTo>
                    <a:lnTo>
                      <a:pt x="671" y="47"/>
                    </a:lnTo>
                    <a:lnTo>
                      <a:pt x="700" y="189"/>
                    </a:lnTo>
                    <a:lnTo>
                      <a:pt x="658" y="205"/>
                    </a:lnTo>
                    <a:lnTo>
                      <a:pt x="616" y="224"/>
                    </a:lnTo>
                    <a:lnTo>
                      <a:pt x="537" y="103"/>
                    </a:lnTo>
                    <a:lnTo>
                      <a:pt x="441" y="159"/>
                    </a:lnTo>
                    <a:lnTo>
                      <a:pt x="506" y="287"/>
                    </a:lnTo>
                    <a:lnTo>
                      <a:pt x="469" y="314"/>
                    </a:lnTo>
                    <a:lnTo>
                      <a:pt x="434" y="344"/>
                    </a:lnTo>
                    <a:lnTo>
                      <a:pt x="326" y="246"/>
                    </a:lnTo>
                    <a:lnTo>
                      <a:pt x="247" y="325"/>
                    </a:lnTo>
                    <a:lnTo>
                      <a:pt x="343" y="434"/>
                    </a:lnTo>
                    <a:lnTo>
                      <a:pt x="314" y="469"/>
                    </a:lnTo>
                    <a:lnTo>
                      <a:pt x="288" y="507"/>
                    </a:lnTo>
                    <a:lnTo>
                      <a:pt x="159" y="441"/>
                    </a:lnTo>
                    <a:lnTo>
                      <a:pt x="103" y="536"/>
                    </a:lnTo>
                    <a:lnTo>
                      <a:pt x="224" y="616"/>
                    </a:lnTo>
                    <a:lnTo>
                      <a:pt x="205" y="658"/>
                    </a:lnTo>
                    <a:lnTo>
                      <a:pt x="189" y="700"/>
                    </a:lnTo>
                    <a:lnTo>
                      <a:pt x="48" y="671"/>
                    </a:lnTo>
                    <a:lnTo>
                      <a:pt x="19" y="778"/>
                    </a:lnTo>
                    <a:lnTo>
                      <a:pt x="156" y="824"/>
                    </a:lnTo>
                    <a:lnTo>
                      <a:pt x="148" y="869"/>
                    </a:lnTo>
                    <a:lnTo>
                      <a:pt x="144" y="914"/>
                    </a:lnTo>
                    <a:lnTo>
                      <a:pt x="0" y="923"/>
                    </a:lnTo>
                    <a:lnTo>
                      <a:pt x="0" y="1034"/>
                    </a:lnTo>
                    <a:lnTo>
                      <a:pt x="144" y="1041"/>
                    </a:lnTo>
                    <a:lnTo>
                      <a:pt x="148" y="1088"/>
                    </a:lnTo>
                    <a:lnTo>
                      <a:pt x="156" y="1133"/>
                    </a:lnTo>
                    <a:lnTo>
                      <a:pt x="19" y="1178"/>
                    </a:lnTo>
                    <a:lnTo>
                      <a:pt x="48" y="1284"/>
                    </a:lnTo>
                    <a:lnTo>
                      <a:pt x="189" y="1255"/>
                    </a:lnTo>
                    <a:lnTo>
                      <a:pt x="205" y="1299"/>
                    </a:lnTo>
                    <a:lnTo>
                      <a:pt x="224" y="1341"/>
                    </a:lnTo>
                    <a:lnTo>
                      <a:pt x="103" y="1420"/>
                    </a:lnTo>
                    <a:lnTo>
                      <a:pt x="159" y="1514"/>
                    </a:lnTo>
                    <a:lnTo>
                      <a:pt x="287" y="1450"/>
                    </a:lnTo>
                    <a:lnTo>
                      <a:pt x="314" y="1488"/>
                    </a:lnTo>
                    <a:lnTo>
                      <a:pt x="343" y="1523"/>
                    </a:lnTo>
                    <a:lnTo>
                      <a:pt x="247" y="1631"/>
                    </a:lnTo>
                    <a:lnTo>
                      <a:pt x="326" y="1710"/>
                    </a:lnTo>
                    <a:lnTo>
                      <a:pt x="434" y="1613"/>
                    </a:lnTo>
                    <a:lnTo>
                      <a:pt x="469" y="1643"/>
                    </a:lnTo>
                    <a:lnTo>
                      <a:pt x="506" y="1670"/>
                    </a:lnTo>
                    <a:lnTo>
                      <a:pt x="441" y="1798"/>
                    </a:lnTo>
                    <a:lnTo>
                      <a:pt x="537" y="1854"/>
                    </a:lnTo>
                    <a:lnTo>
                      <a:pt x="616" y="1733"/>
                    </a:lnTo>
                    <a:lnTo>
                      <a:pt x="658" y="1752"/>
                    </a:lnTo>
                    <a:lnTo>
                      <a:pt x="702" y="1768"/>
                    </a:lnTo>
                    <a:lnTo>
                      <a:pt x="671" y="1909"/>
                    </a:lnTo>
                    <a:lnTo>
                      <a:pt x="779" y="1937"/>
                    </a:lnTo>
                    <a:lnTo>
                      <a:pt x="824" y="1801"/>
                    </a:lnTo>
                    <a:lnTo>
                      <a:pt x="869" y="1809"/>
                    </a:lnTo>
                    <a:lnTo>
                      <a:pt x="914" y="1813"/>
                    </a:lnTo>
                    <a:lnTo>
                      <a:pt x="923" y="1957"/>
                    </a:lnTo>
                    <a:lnTo>
                      <a:pt x="1033" y="1957"/>
                    </a:lnTo>
                    <a:lnTo>
                      <a:pt x="1041" y="1813"/>
                    </a:lnTo>
                    <a:lnTo>
                      <a:pt x="1087" y="1809"/>
                    </a:lnTo>
                    <a:lnTo>
                      <a:pt x="1132" y="1801"/>
                    </a:lnTo>
                    <a:lnTo>
                      <a:pt x="1178" y="1937"/>
                    </a:lnTo>
                    <a:lnTo>
                      <a:pt x="1285" y="1909"/>
                    </a:lnTo>
                    <a:lnTo>
                      <a:pt x="1255" y="1769"/>
                    </a:lnTo>
                    <a:lnTo>
                      <a:pt x="1298" y="1752"/>
                    </a:lnTo>
                    <a:lnTo>
                      <a:pt x="1341" y="1733"/>
                    </a:lnTo>
                    <a:lnTo>
                      <a:pt x="1419" y="1854"/>
                    </a:lnTo>
                    <a:lnTo>
                      <a:pt x="1515" y="1798"/>
                    </a:lnTo>
                    <a:lnTo>
                      <a:pt x="1450" y="1670"/>
                    </a:lnTo>
                    <a:lnTo>
                      <a:pt x="1488" y="1643"/>
                    </a:lnTo>
                    <a:lnTo>
                      <a:pt x="1524" y="1613"/>
                    </a:lnTo>
                    <a:lnTo>
                      <a:pt x="1630" y="1710"/>
                    </a:lnTo>
                    <a:lnTo>
                      <a:pt x="1709" y="1631"/>
                    </a:lnTo>
                    <a:lnTo>
                      <a:pt x="1613" y="1523"/>
                    </a:lnTo>
                    <a:lnTo>
                      <a:pt x="1642" y="1488"/>
                    </a:lnTo>
                    <a:lnTo>
                      <a:pt x="1670" y="1450"/>
                    </a:lnTo>
                    <a:lnTo>
                      <a:pt x="1798" y="1514"/>
                    </a:lnTo>
                    <a:lnTo>
                      <a:pt x="1853" y="1420"/>
                    </a:lnTo>
                    <a:lnTo>
                      <a:pt x="1732" y="1341"/>
                    </a:lnTo>
                    <a:lnTo>
                      <a:pt x="1751" y="1299"/>
                    </a:lnTo>
                    <a:lnTo>
                      <a:pt x="1768" y="1255"/>
                    </a:lnTo>
                    <a:lnTo>
                      <a:pt x="1908" y="1284"/>
                    </a:lnTo>
                    <a:lnTo>
                      <a:pt x="1937" y="1178"/>
                    </a:lnTo>
                    <a:lnTo>
                      <a:pt x="1801" y="1133"/>
                    </a:lnTo>
                    <a:lnTo>
                      <a:pt x="1808" y="1088"/>
                    </a:lnTo>
                    <a:lnTo>
                      <a:pt x="1812" y="1041"/>
                    </a:lnTo>
                    <a:lnTo>
                      <a:pt x="1956" y="1034"/>
                    </a:lnTo>
                  </a:path>
                </a:pathLst>
              </a:custGeom>
              <a:solidFill>
                <a:schemeClr val="accent3"/>
              </a:solidFill>
              <a:ln w="9525">
                <a:prstDash val="solid"/>
                <a:round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608000" prstMaterial="legacyMatte">
                <a:bevelT w="13500" h="13500" prst="angle"/>
                <a:bevelB w="13500" h="13500" prst="angle"/>
                <a:extrusionClr>
                  <a:schemeClr val="accent3">
                    <a:lumMod val="75000"/>
                  </a:schemeClr>
                </a:extrusionClr>
                <a:contourClr>
                  <a:srgbClr val="66669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3" name="Oval 15"/>
              <p:cNvSpPr>
                <a:spLocks noChangeArrowheads="1"/>
              </p:cNvSpPr>
              <p:nvPr/>
            </p:nvSpPr>
            <p:spPr bwMode="gray">
              <a:xfrm rot="2506802">
                <a:off x="2663" y="1839"/>
                <a:ext cx="1008" cy="12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6"/>
              <p:cNvSpPr>
                <a:spLocks noChangeArrowheads="1"/>
              </p:cNvSpPr>
              <p:nvPr/>
            </p:nvSpPr>
            <p:spPr bwMode="gray">
              <a:xfrm rot="2506802">
                <a:off x="2837" y="1961"/>
                <a:ext cx="797" cy="11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34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601"/>
            <a:ext cx="12130481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Опрос по итогу </a:t>
            </a:r>
            <a:r>
              <a:rPr lang="en-US" dirty="0">
                <a:solidFill>
                  <a:schemeClr val="accent2"/>
                </a:solidFill>
              </a:rPr>
              <a:t>Digital </a:t>
            </a:r>
            <a:r>
              <a:rPr lang="ru-RU" dirty="0">
                <a:solidFill>
                  <a:schemeClr val="accent2"/>
                </a:solidFill>
              </a:rPr>
              <a:t>кампании</a:t>
            </a:r>
            <a:endParaRPr lang="id-ID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Задача – выявить различия в эффективности донесения целевого месседжа</a:t>
            </a:r>
            <a:endParaRPr lang="id-ID" dirty="0"/>
          </a:p>
          <a:p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3121" y="1418858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2" y="1503317"/>
            <a:ext cx="1553301" cy="8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8" y="2738207"/>
            <a:ext cx="1562345" cy="8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4" y="3919307"/>
            <a:ext cx="1552269" cy="8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05486" y="1597644"/>
            <a:ext cx="271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Болезни горла</a:t>
            </a:r>
          </a:p>
          <a:p>
            <a:pPr algn="ctr"/>
            <a:r>
              <a:rPr lang="en-US" b="1" dirty="0"/>
              <a:t>10”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2803" y="2766689"/>
            <a:ext cx="2601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Повреждения кожи</a:t>
            </a:r>
            <a:endParaRPr lang="en-US" b="1" dirty="0"/>
          </a:p>
          <a:p>
            <a:pPr algn="ctr"/>
            <a:r>
              <a:rPr lang="ru-RU" b="1" dirty="0"/>
              <a:t>10</a:t>
            </a:r>
            <a:r>
              <a:rPr lang="en-US" b="1" dirty="0"/>
              <a:t>”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8101" y="4027180"/>
            <a:ext cx="251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Интимная сфера</a:t>
            </a:r>
          </a:p>
          <a:p>
            <a:pPr algn="ctr"/>
            <a:r>
              <a:rPr lang="ru-RU" b="1" dirty="0"/>
              <a:t>10</a:t>
            </a:r>
            <a:r>
              <a:rPr lang="en-US" b="1" dirty="0"/>
              <a:t>”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753FC-2F5B-4067-A36A-5FCE19AD1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28" y="5100850"/>
            <a:ext cx="1552269" cy="87270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0CC68B-774C-4AC5-AFFD-0AC878C7451A}"/>
              </a:ext>
            </a:extLst>
          </p:cNvPr>
          <p:cNvSpPr/>
          <p:nvPr/>
        </p:nvSpPr>
        <p:spPr>
          <a:xfrm>
            <a:off x="2508101" y="5272615"/>
            <a:ext cx="251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Общий ролик</a:t>
            </a:r>
          </a:p>
          <a:p>
            <a:pPr algn="ctr"/>
            <a:r>
              <a:rPr lang="ru-RU" b="1" dirty="0"/>
              <a:t>20</a:t>
            </a:r>
            <a:r>
              <a:rPr lang="en-US" b="1" dirty="0"/>
              <a:t>”</a:t>
            </a:r>
            <a:endParaRPr lang="ru-RU" dirty="0"/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78D6486-518A-4D92-A731-65D7FD3800B2}"/>
              </a:ext>
            </a:extLst>
          </p:cNvPr>
          <p:cNvCxnSpPr>
            <a:cxnSpLocks/>
          </p:cNvCxnSpPr>
          <p:nvPr/>
        </p:nvCxnSpPr>
        <p:spPr>
          <a:xfrm>
            <a:off x="2530933" y="1503317"/>
            <a:ext cx="0" cy="4542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97EF9D95-C0F1-4DF5-B028-E1E16BC1715E}"/>
              </a:ext>
            </a:extLst>
          </p:cNvPr>
          <p:cNvCxnSpPr>
            <a:cxnSpLocks/>
          </p:cNvCxnSpPr>
          <p:nvPr/>
        </p:nvCxnSpPr>
        <p:spPr>
          <a:xfrm>
            <a:off x="5160478" y="1503317"/>
            <a:ext cx="0" cy="45426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3CC698DE-0B53-4CFB-B5B2-83E6F1FD9463}"/>
              </a:ext>
            </a:extLst>
          </p:cNvPr>
          <p:cNvCxnSpPr>
            <a:cxnSpLocks/>
          </p:cNvCxnSpPr>
          <p:nvPr/>
        </p:nvCxnSpPr>
        <p:spPr>
          <a:xfrm flipH="1">
            <a:off x="744530" y="2553557"/>
            <a:ext cx="10219305" cy="71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FF07F8E-071B-4638-9226-70D9639784BB}"/>
              </a:ext>
            </a:extLst>
          </p:cNvPr>
          <p:cNvSpPr/>
          <p:nvPr/>
        </p:nvSpPr>
        <p:spPr>
          <a:xfrm>
            <a:off x="5078382" y="1597644"/>
            <a:ext cx="271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500 000</a:t>
            </a:r>
          </a:p>
          <a:p>
            <a:pPr algn="ctr"/>
            <a:r>
              <a:rPr lang="ru-RU" b="1" dirty="0"/>
              <a:t>Показов </a:t>
            </a:r>
            <a:r>
              <a:rPr lang="en-US" b="1" dirty="0"/>
              <a:t>OLV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C0B643-994E-47D7-A451-90505FF38C22}"/>
              </a:ext>
            </a:extLst>
          </p:cNvPr>
          <p:cNvSpPr/>
          <p:nvPr/>
        </p:nvSpPr>
        <p:spPr>
          <a:xfrm>
            <a:off x="5001693" y="2736710"/>
            <a:ext cx="271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500 000</a:t>
            </a:r>
          </a:p>
          <a:p>
            <a:pPr algn="ctr"/>
            <a:r>
              <a:rPr lang="ru-RU" b="1" dirty="0"/>
              <a:t>Показов </a:t>
            </a:r>
            <a:r>
              <a:rPr lang="en-US" b="1" dirty="0"/>
              <a:t>OLV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6C0053D-949C-4131-9F26-78C18D3FAD86}"/>
              </a:ext>
            </a:extLst>
          </p:cNvPr>
          <p:cNvSpPr/>
          <p:nvPr/>
        </p:nvSpPr>
        <p:spPr>
          <a:xfrm>
            <a:off x="2987603" y="6206372"/>
            <a:ext cx="4490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КОНТРОЛЬНАЯ ГРУППА</a:t>
            </a:r>
            <a:endParaRPr lang="ru-RU" sz="24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3F2DBFD-0848-440E-93EC-6A38C7F6E98D}"/>
              </a:ext>
            </a:extLst>
          </p:cNvPr>
          <p:cNvSpPr/>
          <p:nvPr/>
        </p:nvSpPr>
        <p:spPr>
          <a:xfrm>
            <a:off x="5004445" y="3940476"/>
            <a:ext cx="271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500 000</a:t>
            </a:r>
          </a:p>
          <a:p>
            <a:pPr algn="ctr"/>
            <a:r>
              <a:rPr lang="ru-RU" b="1" dirty="0"/>
              <a:t>Показов </a:t>
            </a:r>
            <a:r>
              <a:rPr lang="en-US" b="1" dirty="0"/>
              <a:t>OLV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B33F771-3025-423E-B165-2F4DB900697B}"/>
              </a:ext>
            </a:extLst>
          </p:cNvPr>
          <p:cNvSpPr/>
          <p:nvPr/>
        </p:nvSpPr>
        <p:spPr>
          <a:xfrm>
            <a:off x="5001693" y="5179498"/>
            <a:ext cx="271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500 000</a:t>
            </a:r>
          </a:p>
          <a:p>
            <a:pPr algn="ctr"/>
            <a:r>
              <a:rPr lang="ru-RU" b="1" dirty="0"/>
              <a:t>Показов </a:t>
            </a:r>
            <a:r>
              <a:rPr lang="en-US" b="1" dirty="0"/>
              <a:t>OLV</a:t>
            </a:r>
            <a:endParaRPr lang="ru-RU" dirty="0"/>
          </a:p>
        </p:txBody>
      </p:sp>
      <p:cxnSp>
        <p:nvCxnSpPr>
          <p:cNvPr id="32" name="Straight Connector 3">
            <a:extLst>
              <a:ext uri="{FF2B5EF4-FFF2-40B4-BE49-F238E27FC236}">
                <a16:creationId xmlns:a16="http://schemas.microsoft.com/office/drawing/2014/main" id="{F05CD407-C988-4FA3-9252-CFD61736B7E1}"/>
              </a:ext>
            </a:extLst>
          </p:cNvPr>
          <p:cNvCxnSpPr>
            <a:cxnSpLocks/>
          </p:cNvCxnSpPr>
          <p:nvPr/>
        </p:nvCxnSpPr>
        <p:spPr>
          <a:xfrm>
            <a:off x="7598879" y="1503317"/>
            <a:ext cx="27198" cy="50945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77FE15A-4A7C-481E-BD5A-60317A6DF0C5}"/>
              </a:ext>
            </a:extLst>
          </p:cNvPr>
          <p:cNvSpPr/>
          <p:nvPr/>
        </p:nvSpPr>
        <p:spPr>
          <a:xfrm>
            <a:off x="7626077" y="1573527"/>
            <a:ext cx="138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200 </a:t>
            </a:r>
          </a:p>
          <a:p>
            <a:pPr algn="ctr"/>
            <a:r>
              <a:rPr lang="ru-RU" b="1" dirty="0"/>
              <a:t>анкет</a:t>
            </a:r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4259B05-B54F-4202-AFA4-79FC31DE6545}"/>
              </a:ext>
            </a:extLst>
          </p:cNvPr>
          <p:cNvSpPr/>
          <p:nvPr/>
        </p:nvSpPr>
        <p:spPr>
          <a:xfrm>
            <a:off x="7577725" y="2725845"/>
            <a:ext cx="138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200 </a:t>
            </a:r>
          </a:p>
          <a:p>
            <a:pPr algn="ctr"/>
            <a:r>
              <a:rPr lang="ru-RU" b="1" dirty="0"/>
              <a:t>анкет</a:t>
            </a:r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087D153-28A8-4C7E-A6D1-6704E9D532C8}"/>
              </a:ext>
            </a:extLst>
          </p:cNvPr>
          <p:cNvSpPr/>
          <p:nvPr/>
        </p:nvSpPr>
        <p:spPr>
          <a:xfrm>
            <a:off x="7577725" y="3919307"/>
            <a:ext cx="138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200 </a:t>
            </a:r>
          </a:p>
          <a:p>
            <a:pPr algn="ctr"/>
            <a:r>
              <a:rPr lang="ru-RU" b="1" dirty="0"/>
              <a:t>анкет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5559D59-9310-4ABE-905E-BDB672007D36}"/>
              </a:ext>
            </a:extLst>
          </p:cNvPr>
          <p:cNvSpPr/>
          <p:nvPr/>
        </p:nvSpPr>
        <p:spPr>
          <a:xfrm>
            <a:off x="7541392" y="5164618"/>
            <a:ext cx="138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200 </a:t>
            </a:r>
          </a:p>
          <a:p>
            <a:pPr algn="ctr"/>
            <a:r>
              <a:rPr lang="ru-RU" b="1" dirty="0"/>
              <a:t>анкет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4D0150A-D77D-4DC3-9677-69E69DFD3E52}"/>
              </a:ext>
            </a:extLst>
          </p:cNvPr>
          <p:cNvSpPr/>
          <p:nvPr/>
        </p:nvSpPr>
        <p:spPr>
          <a:xfrm>
            <a:off x="7568287" y="6116198"/>
            <a:ext cx="138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200 </a:t>
            </a:r>
          </a:p>
          <a:p>
            <a:pPr algn="ctr"/>
            <a:r>
              <a:rPr lang="ru-RU" b="1" dirty="0"/>
              <a:t>анкет</a:t>
            </a:r>
            <a:endParaRPr lang="ru-RU" dirty="0"/>
          </a:p>
        </p:txBody>
      </p:sp>
      <p:cxnSp>
        <p:nvCxnSpPr>
          <p:cNvPr id="43" name="Straight Connector 3">
            <a:extLst>
              <a:ext uri="{FF2B5EF4-FFF2-40B4-BE49-F238E27FC236}">
                <a16:creationId xmlns:a16="http://schemas.microsoft.com/office/drawing/2014/main" id="{4277BEC2-0B01-4491-BBF9-B21DE80426AE}"/>
              </a:ext>
            </a:extLst>
          </p:cNvPr>
          <p:cNvCxnSpPr>
            <a:cxnSpLocks/>
          </p:cNvCxnSpPr>
          <p:nvPr/>
        </p:nvCxnSpPr>
        <p:spPr>
          <a:xfrm>
            <a:off x="8953993" y="1573527"/>
            <a:ext cx="27198" cy="50945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">
            <a:extLst>
              <a:ext uri="{FF2B5EF4-FFF2-40B4-BE49-F238E27FC236}">
                <a16:creationId xmlns:a16="http://schemas.microsoft.com/office/drawing/2014/main" id="{B0CFF9D2-9C48-4B31-8257-5493E53384D3}"/>
              </a:ext>
            </a:extLst>
          </p:cNvPr>
          <p:cNvCxnSpPr>
            <a:cxnSpLocks/>
          </p:cNvCxnSpPr>
          <p:nvPr/>
        </p:nvCxnSpPr>
        <p:spPr>
          <a:xfrm flipH="1">
            <a:off x="744532" y="3704899"/>
            <a:ext cx="10219303" cy="29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">
            <a:extLst>
              <a:ext uri="{FF2B5EF4-FFF2-40B4-BE49-F238E27FC236}">
                <a16:creationId xmlns:a16="http://schemas.microsoft.com/office/drawing/2014/main" id="{9922DA2D-DCAA-4ADD-92E2-21F0D9EDE397}"/>
              </a:ext>
            </a:extLst>
          </p:cNvPr>
          <p:cNvCxnSpPr>
            <a:cxnSpLocks/>
          </p:cNvCxnSpPr>
          <p:nvPr/>
        </p:nvCxnSpPr>
        <p:spPr>
          <a:xfrm flipH="1">
            <a:off x="744528" y="4905909"/>
            <a:ext cx="10219303" cy="29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">
            <a:extLst>
              <a:ext uri="{FF2B5EF4-FFF2-40B4-BE49-F238E27FC236}">
                <a16:creationId xmlns:a16="http://schemas.microsoft.com/office/drawing/2014/main" id="{2C70253B-C0EE-4020-A2FF-5FA719E95414}"/>
              </a:ext>
            </a:extLst>
          </p:cNvPr>
          <p:cNvCxnSpPr>
            <a:cxnSpLocks/>
          </p:cNvCxnSpPr>
          <p:nvPr/>
        </p:nvCxnSpPr>
        <p:spPr>
          <a:xfrm flipH="1">
            <a:off x="744527" y="6036100"/>
            <a:ext cx="10219303" cy="29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99A7BF-BE55-4ACF-B5E5-3301F1ABCBBB}"/>
              </a:ext>
            </a:extLst>
          </p:cNvPr>
          <p:cNvSpPr/>
          <p:nvPr/>
        </p:nvSpPr>
        <p:spPr>
          <a:xfrm>
            <a:off x="9161225" y="1573527"/>
            <a:ext cx="16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опроса</a:t>
            </a:r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B120DCB-C8D8-4CE4-92A9-5C4F85201DD1}"/>
              </a:ext>
            </a:extLst>
          </p:cNvPr>
          <p:cNvSpPr/>
          <p:nvPr/>
        </p:nvSpPr>
        <p:spPr>
          <a:xfrm>
            <a:off x="9161225" y="2749098"/>
            <a:ext cx="16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опроса</a:t>
            </a:r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AD0A76A-EDAC-4F0A-A6AC-1655016082AE}"/>
              </a:ext>
            </a:extLst>
          </p:cNvPr>
          <p:cNvSpPr/>
          <p:nvPr/>
        </p:nvSpPr>
        <p:spPr>
          <a:xfrm>
            <a:off x="9161225" y="3994340"/>
            <a:ext cx="16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опроса</a:t>
            </a:r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07727CB-3346-4856-944C-7B811C273AE8}"/>
              </a:ext>
            </a:extLst>
          </p:cNvPr>
          <p:cNvSpPr/>
          <p:nvPr/>
        </p:nvSpPr>
        <p:spPr>
          <a:xfrm>
            <a:off x="9151149" y="5179497"/>
            <a:ext cx="16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опроса</a:t>
            </a:r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F75A7A6-8408-4FD4-9DDF-55C5734F1DB8}"/>
              </a:ext>
            </a:extLst>
          </p:cNvPr>
          <p:cNvSpPr/>
          <p:nvPr/>
        </p:nvSpPr>
        <p:spPr>
          <a:xfrm>
            <a:off x="9161224" y="6127802"/>
            <a:ext cx="169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Результаты 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320"/>
            <a:ext cx="12130481" cy="562527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Постоянный трекинг!</a:t>
            </a:r>
            <a:endParaRPr lang="id-ID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122" y="883467"/>
            <a:ext cx="11714445" cy="633859"/>
          </a:xfrm>
        </p:spPr>
        <p:txBody>
          <a:bodyPr>
            <a:normAutofit/>
          </a:bodyPr>
          <a:lstStyle/>
          <a:p>
            <a:r>
              <a:rPr lang="ru-RU" dirty="0"/>
              <a:t>Ключевое условий эффективного управления Медиа Бюджетами</a:t>
            </a:r>
            <a:endParaRPr lang="id-ID" dirty="0"/>
          </a:p>
          <a:p>
            <a:endParaRPr lang="id-ID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74023" y="1291471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0176A76-C76C-4DCF-A985-5BABDCC2B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656021"/>
              </p:ext>
            </p:extLst>
          </p:nvPr>
        </p:nvGraphicFramePr>
        <p:xfrm>
          <a:off x="835913" y="1476637"/>
          <a:ext cx="10991654" cy="243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: двойная изогнутая линия с чертой 5">
            <a:extLst>
              <a:ext uri="{FF2B5EF4-FFF2-40B4-BE49-F238E27FC236}">
                <a16:creationId xmlns:a16="http://schemas.microsoft.com/office/drawing/2014/main" id="{EE3FD0B1-CB0B-4D2F-A3C5-3F1F1D1A123B}"/>
              </a:ext>
            </a:extLst>
          </p:cNvPr>
          <p:cNvSpPr/>
          <p:nvPr/>
        </p:nvSpPr>
        <p:spPr>
          <a:xfrm flipV="1">
            <a:off x="1646480" y="3582801"/>
            <a:ext cx="9709607" cy="2280605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4628"/>
              <a:gd name="adj5" fmla="val 99173"/>
              <a:gd name="adj6" fmla="val -14628"/>
              <a:gd name="adj7" fmla="val 120403"/>
              <a:gd name="adj8" fmla="val -105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4404377-E402-4DEA-A44F-9FAD0BC7559C}"/>
              </a:ext>
            </a:extLst>
          </p:cNvPr>
          <p:cNvSpPr txBox="1">
            <a:spLocks/>
          </p:cNvSpPr>
          <p:nvPr/>
        </p:nvSpPr>
        <p:spPr>
          <a:xfrm>
            <a:off x="1175000" y="3688155"/>
            <a:ext cx="10401115" cy="217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Является основой для долгосрочного анализа. </a:t>
            </a:r>
            <a:r>
              <a:rPr lang="ru-RU" dirty="0">
                <a:solidFill>
                  <a:schemeClr val="accent2"/>
                </a:solidFill>
              </a:rPr>
              <a:t>Никакой </a:t>
            </a:r>
            <a:r>
              <a:rPr lang="en-US" dirty="0">
                <a:solidFill>
                  <a:schemeClr val="accent2"/>
                </a:solidFill>
              </a:rPr>
              <a:t>Big Data </a:t>
            </a:r>
            <a:r>
              <a:rPr lang="ru-RU" dirty="0">
                <a:solidFill>
                  <a:schemeClr val="accent2"/>
                </a:solidFill>
              </a:rPr>
              <a:t>не будет, если нет трекинга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Позволяет </a:t>
            </a:r>
            <a:r>
              <a:rPr lang="ru-RU" dirty="0">
                <a:solidFill>
                  <a:srgbClr val="00B050"/>
                </a:solidFill>
              </a:rPr>
              <a:t>оценить влияние креатива </a:t>
            </a:r>
            <a:r>
              <a:rPr lang="ru-RU" dirty="0"/>
              <a:t>на продажи и оцифровать в конкретные значения.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Позволяет оценить </a:t>
            </a:r>
            <a:r>
              <a:rPr lang="ru-RU" dirty="0">
                <a:solidFill>
                  <a:srgbClr val="00B050"/>
                </a:solidFill>
              </a:rPr>
              <a:t>эффективность и оптимальную стоимость Селебрити</a:t>
            </a:r>
            <a:r>
              <a:rPr lang="ru-RU" dirty="0"/>
              <a:t>.</a:t>
            </a:r>
            <a:endParaRPr lang="id-ID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Позволяет выявить </a:t>
            </a:r>
            <a:r>
              <a:rPr lang="ru-RU" dirty="0">
                <a:solidFill>
                  <a:srgbClr val="00B050"/>
                </a:solidFill>
              </a:rPr>
              <a:t>оптимальный хронометраж </a:t>
            </a:r>
            <a:r>
              <a:rPr lang="ru-RU" dirty="0"/>
              <a:t>и экономить 30-50% медиа бюджета.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И т.д.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76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293191" y="999955"/>
            <a:ext cx="6676292" cy="7655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Как оценить влияние креатива на продажи с помощью </a:t>
            </a:r>
            <a:r>
              <a:rPr lang="en-US" dirty="0">
                <a:latin typeface="Roboto Thin" charset="0"/>
                <a:ea typeface="Roboto Thin" charset="0"/>
                <a:cs typeface="Roboto Thin" charset="0"/>
              </a:rPr>
              <a:t>Digital</a:t>
            </a:r>
            <a:r>
              <a:rPr lang="ru-RU" dirty="0">
                <a:latin typeface="Roboto Thin" charset="0"/>
                <a:ea typeface="Roboto Thin" charset="0"/>
                <a:cs typeface="Roboto Thin" charset="0"/>
              </a:rPr>
              <a:t>?</a:t>
            </a:r>
            <a:endParaRPr lang="en-US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887980" y="3464529"/>
            <a:ext cx="5603760" cy="14680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60"/>
              </a:lnSpc>
            </a:pPr>
            <a:r>
              <a:rPr lang="ru-RU" sz="1600" dirty="0">
                <a:latin typeface="+mn-lt"/>
              </a:rPr>
              <a:t>Что такое «коммуникационные потери» и могут ли они стоить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50 млн. </a:t>
            </a:r>
            <a:r>
              <a:rPr lang="ru-RU" sz="1600" dirty="0">
                <a:latin typeface="+mn-lt"/>
              </a:rPr>
              <a:t>рублей?</a:t>
            </a:r>
            <a:endParaRPr lang="id-ID" sz="1600" dirty="0">
              <a:latin typeface="+mn-lt"/>
            </a:endParaRPr>
          </a:p>
          <a:p>
            <a:pPr>
              <a:lnSpc>
                <a:spcPts val="2460"/>
              </a:lnSpc>
            </a:pPr>
            <a:endParaRPr lang="en-US" sz="1600" dirty="0">
              <a:latin typeface="Roboto Thin" charset="0"/>
              <a:ea typeface="Roboto Thin" charset="0"/>
              <a:cs typeface="Roboto Thi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09361" y="3245926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9">
            <a:extLst>
              <a:ext uri="{FF2B5EF4-FFF2-40B4-BE49-F238E27FC236}">
                <a16:creationId xmlns:a16="http://schemas.microsoft.com/office/drawing/2014/main" id="{FE015A0A-95FA-4FDD-B2BA-02BC48F0DD50}"/>
              </a:ext>
            </a:extLst>
          </p:cNvPr>
          <p:cNvGrpSpPr/>
          <p:nvPr/>
        </p:nvGrpSpPr>
        <p:grpSpPr>
          <a:xfrm>
            <a:off x="1650421" y="748235"/>
            <a:ext cx="2360991" cy="4561747"/>
            <a:chOff x="1466555" y="1776140"/>
            <a:chExt cx="2360991" cy="4561747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7155955C-3AF8-4F35-8A6D-7F700F5248C4}"/>
                </a:ext>
              </a:extLst>
            </p:cNvPr>
            <p:cNvGrpSpPr/>
            <p:nvPr/>
          </p:nvGrpSpPr>
          <p:grpSpPr>
            <a:xfrm rot="10800000">
              <a:off x="1466555" y="3041726"/>
              <a:ext cx="2360991" cy="3296161"/>
              <a:chOff x="4710994" y="2020965"/>
              <a:chExt cx="2649838" cy="4368561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5555B487-5388-4C42-82BA-05DCC0E64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197" y="6203630"/>
                <a:ext cx="712603" cy="185896"/>
              </a:xfrm>
              <a:custGeom>
                <a:avLst/>
                <a:gdLst>
                  <a:gd name="T0" fmla="*/ 339 w 339"/>
                  <a:gd name="T1" fmla="*/ 45 h 89"/>
                  <a:gd name="T2" fmla="*/ 291 w 339"/>
                  <a:gd name="T3" fmla="*/ 89 h 89"/>
                  <a:gd name="T4" fmla="*/ 48 w 339"/>
                  <a:gd name="T5" fmla="*/ 89 h 89"/>
                  <a:gd name="T6" fmla="*/ 0 w 339"/>
                  <a:gd name="T7" fmla="*/ 45 h 89"/>
                  <a:gd name="T8" fmla="*/ 0 w 339"/>
                  <a:gd name="T9" fmla="*/ 45 h 89"/>
                  <a:gd name="T10" fmla="*/ 48 w 339"/>
                  <a:gd name="T11" fmla="*/ 0 h 89"/>
                  <a:gd name="T12" fmla="*/ 291 w 339"/>
                  <a:gd name="T13" fmla="*/ 0 h 89"/>
                  <a:gd name="T14" fmla="*/ 339 w 339"/>
                  <a:gd name="T15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89">
                    <a:moveTo>
                      <a:pt x="339" y="45"/>
                    </a:moveTo>
                    <a:cubicBezTo>
                      <a:pt x="339" y="69"/>
                      <a:pt x="318" y="89"/>
                      <a:pt x="291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21" y="89"/>
                      <a:pt x="0" y="6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1" y="0"/>
                      <a:pt x="48" y="0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318" y="0"/>
                      <a:pt x="339" y="20"/>
                      <a:pt x="339" y="4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9C8858A5-C4D2-418D-B567-7277F6185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6977" y="6131880"/>
                <a:ext cx="1055043" cy="158175"/>
              </a:xfrm>
              <a:custGeom>
                <a:avLst/>
                <a:gdLst>
                  <a:gd name="T0" fmla="*/ 68 w 503"/>
                  <a:gd name="T1" fmla="*/ 75 h 75"/>
                  <a:gd name="T2" fmla="*/ 434 w 503"/>
                  <a:gd name="T3" fmla="*/ 75 h 75"/>
                  <a:gd name="T4" fmla="*/ 464 w 503"/>
                  <a:gd name="T5" fmla="*/ 45 h 75"/>
                  <a:gd name="T6" fmla="*/ 503 w 503"/>
                  <a:gd name="T7" fmla="*/ 0 h 75"/>
                  <a:gd name="T8" fmla="*/ 0 w 503"/>
                  <a:gd name="T9" fmla="*/ 0 h 75"/>
                  <a:gd name="T10" fmla="*/ 3 w 503"/>
                  <a:gd name="T11" fmla="*/ 6 h 75"/>
                  <a:gd name="T12" fmla="*/ 68 w 503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75">
                    <a:moveTo>
                      <a:pt x="68" y="75"/>
                    </a:moveTo>
                    <a:cubicBezTo>
                      <a:pt x="434" y="75"/>
                      <a:pt x="434" y="75"/>
                      <a:pt x="434" y="75"/>
                    </a:cubicBezTo>
                    <a:cubicBezTo>
                      <a:pt x="440" y="70"/>
                      <a:pt x="449" y="60"/>
                      <a:pt x="464" y="45"/>
                    </a:cubicBezTo>
                    <a:cubicBezTo>
                      <a:pt x="485" y="24"/>
                      <a:pt x="497" y="10"/>
                      <a:pt x="5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8" y="13"/>
                      <a:pt x="56" y="62"/>
                      <a:pt x="68" y="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C097E71C-5D49-45D7-9034-EAA3C032A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102" y="5613328"/>
                <a:ext cx="1133315" cy="107624"/>
              </a:xfrm>
              <a:custGeom>
                <a:avLst/>
                <a:gdLst>
                  <a:gd name="T0" fmla="*/ 540 w 540"/>
                  <a:gd name="T1" fmla="*/ 25 h 51"/>
                  <a:gd name="T2" fmla="*/ 517 w 540"/>
                  <a:gd name="T3" fmla="*/ 51 h 51"/>
                  <a:gd name="T4" fmla="*/ 23 w 540"/>
                  <a:gd name="T5" fmla="*/ 51 h 51"/>
                  <a:gd name="T6" fmla="*/ 0 w 540"/>
                  <a:gd name="T7" fmla="*/ 25 h 51"/>
                  <a:gd name="T8" fmla="*/ 0 w 540"/>
                  <a:gd name="T9" fmla="*/ 25 h 51"/>
                  <a:gd name="T10" fmla="*/ 23 w 540"/>
                  <a:gd name="T11" fmla="*/ 0 h 51"/>
                  <a:gd name="T12" fmla="*/ 517 w 540"/>
                  <a:gd name="T13" fmla="*/ 0 h 51"/>
                  <a:gd name="T14" fmla="*/ 540 w 540"/>
                  <a:gd name="T15" fmla="*/ 2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0" h="51">
                    <a:moveTo>
                      <a:pt x="540" y="25"/>
                    </a:moveTo>
                    <a:cubicBezTo>
                      <a:pt x="540" y="40"/>
                      <a:pt x="529" y="51"/>
                      <a:pt x="517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10" y="51"/>
                      <a:pt x="0" y="4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1"/>
                      <a:pt x="540" y="2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AF1A614C-C54E-4ACB-AA7C-0D404430B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102" y="5771503"/>
                <a:ext cx="1133315" cy="109255"/>
              </a:xfrm>
              <a:custGeom>
                <a:avLst/>
                <a:gdLst>
                  <a:gd name="T0" fmla="*/ 540 w 540"/>
                  <a:gd name="T1" fmla="*/ 26 h 52"/>
                  <a:gd name="T2" fmla="*/ 517 w 540"/>
                  <a:gd name="T3" fmla="*/ 52 h 52"/>
                  <a:gd name="T4" fmla="*/ 23 w 540"/>
                  <a:gd name="T5" fmla="*/ 52 h 52"/>
                  <a:gd name="T6" fmla="*/ 0 w 540"/>
                  <a:gd name="T7" fmla="*/ 26 h 52"/>
                  <a:gd name="T8" fmla="*/ 0 w 540"/>
                  <a:gd name="T9" fmla="*/ 26 h 52"/>
                  <a:gd name="T10" fmla="*/ 23 w 540"/>
                  <a:gd name="T11" fmla="*/ 0 h 52"/>
                  <a:gd name="T12" fmla="*/ 517 w 540"/>
                  <a:gd name="T13" fmla="*/ 0 h 52"/>
                  <a:gd name="T14" fmla="*/ 540 w 540"/>
                  <a:gd name="T1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0" h="52">
                    <a:moveTo>
                      <a:pt x="540" y="26"/>
                    </a:moveTo>
                    <a:cubicBezTo>
                      <a:pt x="540" y="40"/>
                      <a:pt x="529" y="52"/>
                      <a:pt x="517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2"/>
                      <a:pt x="540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6294C8DB-A87F-4A9C-9365-BEEE70E6F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102" y="5929677"/>
                <a:ext cx="1133315" cy="109255"/>
              </a:xfrm>
              <a:custGeom>
                <a:avLst/>
                <a:gdLst>
                  <a:gd name="T0" fmla="*/ 540 w 540"/>
                  <a:gd name="T1" fmla="*/ 26 h 52"/>
                  <a:gd name="T2" fmla="*/ 517 w 540"/>
                  <a:gd name="T3" fmla="*/ 52 h 52"/>
                  <a:gd name="T4" fmla="*/ 23 w 540"/>
                  <a:gd name="T5" fmla="*/ 52 h 52"/>
                  <a:gd name="T6" fmla="*/ 0 w 540"/>
                  <a:gd name="T7" fmla="*/ 26 h 52"/>
                  <a:gd name="T8" fmla="*/ 0 w 540"/>
                  <a:gd name="T9" fmla="*/ 26 h 52"/>
                  <a:gd name="T10" fmla="*/ 23 w 540"/>
                  <a:gd name="T11" fmla="*/ 0 h 52"/>
                  <a:gd name="T12" fmla="*/ 517 w 540"/>
                  <a:gd name="T13" fmla="*/ 0 h 52"/>
                  <a:gd name="T14" fmla="*/ 540 w 540"/>
                  <a:gd name="T1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0" h="52">
                    <a:moveTo>
                      <a:pt x="540" y="26"/>
                    </a:moveTo>
                    <a:cubicBezTo>
                      <a:pt x="540" y="40"/>
                      <a:pt x="529" y="52"/>
                      <a:pt x="517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29" y="0"/>
                      <a:pt x="540" y="12"/>
                      <a:pt x="540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925624B1-6922-43E3-8E79-C6869079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102" y="6073176"/>
                <a:ext cx="1121901" cy="66857"/>
              </a:xfrm>
              <a:custGeom>
                <a:avLst/>
                <a:gdLst>
                  <a:gd name="T0" fmla="*/ 535 w 535"/>
                  <a:gd name="T1" fmla="*/ 16 h 32"/>
                  <a:gd name="T2" fmla="*/ 513 w 535"/>
                  <a:gd name="T3" fmla="*/ 32 h 32"/>
                  <a:gd name="T4" fmla="*/ 23 w 535"/>
                  <a:gd name="T5" fmla="*/ 32 h 32"/>
                  <a:gd name="T6" fmla="*/ 0 w 535"/>
                  <a:gd name="T7" fmla="*/ 16 h 32"/>
                  <a:gd name="T8" fmla="*/ 0 w 535"/>
                  <a:gd name="T9" fmla="*/ 16 h 32"/>
                  <a:gd name="T10" fmla="*/ 23 w 535"/>
                  <a:gd name="T11" fmla="*/ 0 h 32"/>
                  <a:gd name="T12" fmla="*/ 513 w 535"/>
                  <a:gd name="T13" fmla="*/ 0 h 32"/>
                  <a:gd name="T14" fmla="*/ 535 w 535"/>
                  <a:gd name="T1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5" h="32">
                    <a:moveTo>
                      <a:pt x="535" y="16"/>
                    </a:moveTo>
                    <a:cubicBezTo>
                      <a:pt x="535" y="25"/>
                      <a:pt x="525" y="32"/>
                      <a:pt x="51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10" y="32"/>
                      <a:pt x="0" y="2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10" y="0"/>
                      <a:pt x="23" y="0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525" y="0"/>
                      <a:pt x="535" y="7"/>
                      <a:pt x="535" y="1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8C92F480-EC98-4523-8E74-FFDD27FEE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8" y="5453522"/>
                <a:ext cx="1151253" cy="109255"/>
              </a:xfrm>
              <a:custGeom>
                <a:avLst/>
                <a:gdLst>
                  <a:gd name="T0" fmla="*/ 548 w 548"/>
                  <a:gd name="T1" fmla="*/ 26 h 52"/>
                  <a:gd name="T2" fmla="*/ 524 w 548"/>
                  <a:gd name="T3" fmla="*/ 52 h 52"/>
                  <a:gd name="T4" fmla="*/ 23 w 548"/>
                  <a:gd name="T5" fmla="*/ 52 h 52"/>
                  <a:gd name="T6" fmla="*/ 0 w 548"/>
                  <a:gd name="T7" fmla="*/ 26 h 52"/>
                  <a:gd name="T8" fmla="*/ 0 w 548"/>
                  <a:gd name="T9" fmla="*/ 26 h 52"/>
                  <a:gd name="T10" fmla="*/ 23 w 548"/>
                  <a:gd name="T11" fmla="*/ 0 h 52"/>
                  <a:gd name="T12" fmla="*/ 524 w 548"/>
                  <a:gd name="T13" fmla="*/ 0 h 52"/>
                  <a:gd name="T14" fmla="*/ 548 w 548"/>
                  <a:gd name="T1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52">
                    <a:moveTo>
                      <a:pt x="548" y="26"/>
                    </a:moveTo>
                    <a:cubicBezTo>
                      <a:pt x="548" y="40"/>
                      <a:pt x="537" y="52"/>
                      <a:pt x="524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0" y="52"/>
                      <a:pt x="0" y="40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7" y="0"/>
                      <a:pt x="548" y="12"/>
                      <a:pt x="548" y="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3391CF43-21DE-4C5D-AB18-9EFF58E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124" y="2020965"/>
                <a:ext cx="1749708" cy="1105593"/>
              </a:xfrm>
              <a:custGeom>
                <a:avLst/>
                <a:gdLst>
                  <a:gd name="T0" fmla="*/ 0 w 1073"/>
                  <a:gd name="T1" fmla="*/ 0 h 678"/>
                  <a:gd name="T2" fmla="*/ 1073 w 1073"/>
                  <a:gd name="T3" fmla="*/ 678 h 678"/>
                  <a:gd name="T4" fmla="*/ 868 w 1073"/>
                  <a:gd name="T5" fmla="*/ 238 h 678"/>
                  <a:gd name="T6" fmla="*/ 401 w 1073"/>
                  <a:gd name="T7" fmla="*/ 0 h 678"/>
                  <a:gd name="T8" fmla="*/ 0 w 1073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3" h="678">
                    <a:moveTo>
                      <a:pt x="0" y="0"/>
                    </a:moveTo>
                    <a:lnTo>
                      <a:pt x="1073" y="678"/>
                    </a:lnTo>
                    <a:lnTo>
                      <a:pt x="868" y="238"/>
                    </a:lnTo>
                    <a:lnTo>
                      <a:pt x="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826842F-9B82-44FD-B045-43654A3B9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124" y="2020965"/>
                <a:ext cx="1749708" cy="1105593"/>
              </a:xfrm>
              <a:custGeom>
                <a:avLst/>
                <a:gdLst>
                  <a:gd name="T0" fmla="*/ 0 w 1073"/>
                  <a:gd name="T1" fmla="*/ 0 h 678"/>
                  <a:gd name="T2" fmla="*/ 1073 w 1073"/>
                  <a:gd name="T3" fmla="*/ 678 h 678"/>
                  <a:gd name="T4" fmla="*/ 868 w 1073"/>
                  <a:gd name="T5" fmla="*/ 238 h 678"/>
                  <a:gd name="T6" fmla="*/ 401 w 1073"/>
                  <a:gd name="T7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3" h="678">
                    <a:moveTo>
                      <a:pt x="0" y="0"/>
                    </a:moveTo>
                    <a:lnTo>
                      <a:pt x="1073" y="678"/>
                    </a:lnTo>
                    <a:lnTo>
                      <a:pt x="868" y="238"/>
                    </a:lnTo>
                    <a:lnTo>
                      <a:pt x="40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77275D55-91AD-4E12-BFC0-717A18688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994" y="2924355"/>
                <a:ext cx="2649838" cy="779460"/>
              </a:xfrm>
              <a:custGeom>
                <a:avLst/>
                <a:gdLst>
                  <a:gd name="T0" fmla="*/ 0 w 1625"/>
                  <a:gd name="T1" fmla="*/ 0 h 478"/>
                  <a:gd name="T2" fmla="*/ 1625 w 1625"/>
                  <a:gd name="T3" fmla="*/ 204 h 478"/>
                  <a:gd name="T4" fmla="*/ 1608 w 1625"/>
                  <a:gd name="T5" fmla="*/ 426 h 478"/>
                  <a:gd name="T6" fmla="*/ 0 w 1625"/>
                  <a:gd name="T7" fmla="*/ 478 h 478"/>
                  <a:gd name="T8" fmla="*/ 0 w 1625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5" h="478">
                    <a:moveTo>
                      <a:pt x="0" y="0"/>
                    </a:moveTo>
                    <a:lnTo>
                      <a:pt x="1625" y="204"/>
                    </a:lnTo>
                    <a:lnTo>
                      <a:pt x="1608" y="426"/>
                    </a:lnTo>
                    <a:lnTo>
                      <a:pt x="0" y="4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414CC29A-36F8-4D6C-9D02-139331395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828" y="2409064"/>
                <a:ext cx="2446004" cy="1924189"/>
              </a:xfrm>
              <a:custGeom>
                <a:avLst/>
                <a:gdLst>
                  <a:gd name="T0" fmla="*/ 1295 w 1500"/>
                  <a:gd name="T1" fmla="*/ 0 h 1180"/>
                  <a:gd name="T2" fmla="*/ 0 w 1500"/>
                  <a:gd name="T3" fmla="*/ 1077 h 1180"/>
                  <a:gd name="T4" fmla="*/ 57 w 1500"/>
                  <a:gd name="T5" fmla="*/ 1180 h 1180"/>
                  <a:gd name="T6" fmla="*/ 1500 w 1500"/>
                  <a:gd name="T7" fmla="*/ 440 h 1180"/>
                  <a:gd name="T8" fmla="*/ 1295 w 1500"/>
                  <a:gd name="T9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0" h="1180">
                    <a:moveTo>
                      <a:pt x="1295" y="0"/>
                    </a:moveTo>
                    <a:lnTo>
                      <a:pt x="0" y="1077"/>
                    </a:lnTo>
                    <a:lnTo>
                      <a:pt x="57" y="1180"/>
                    </a:lnTo>
                    <a:lnTo>
                      <a:pt x="1500" y="440"/>
                    </a:lnTo>
                    <a:lnTo>
                      <a:pt x="129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40AB21C5-C37A-4E6D-999E-99C2946EA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828" y="2409064"/>
                <a:ext cx="2446004" cy="1924189"/>
              </a:xfrm>
              <a:custGeom>
                <a:avLst/>
                <a:gdLst>
                  <a:gd name="T0" fmla="*/ 1295 w 1500"/>
                  <a:gd name="T1" fmla="*/ 0 h 1180"/>
                  <a:gd name="T2" fmla="*/ 0 w 1500"/>
                  <a:gd name="T3" fmla="*/ 1077 h 1180"/>
                  <a:gd name="T4" fmla="*/ 57 w 1500"/>
                  <a:gd name="T5" fmla="*/ 1180 h 1180"/>
                  <a:gd name="T6" fmla="*/ 1500 w 1500"/>
                  <a:gd name="T7" fmla="*/ 44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0" h="1180">
                    <a:moveTo>
                      <a:pt x="1295" y="0"/>
                    </a:moveTo>
                    <a:lnTo>
                      <a:pt x="0" y="1077"/>
                    </a:lnTo>
                    <a:lnTo>
                      <a:pt x="57" y="1180"/>
                    </a:lnTo>
                    <a:lnTo>
                      <a:pt x="1500" y="44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7788AAB2-F766-4E5B-96DE-DA7D25C9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828" y="4165294"/>
                <a:ext cx="1969849" cy="787613"/>
              </a:xfrm>
              <a:custGeom>
                <a:avLst/>
                <a:gdLst>
                  <a:gd name="T0" fmla="*/ 0 w 1208"/>
                  <a:gd name="T1" fmla="*/ 0 h 483"/>
                  <a:gd name="T2" fmla="*/ 1208 w 1208"/>
                  <a:gd name="T3" fmla="*/ 258 h 483"/>
                  <a:gd name="T4" fmla="*/ 1138 w 1208"/>
                  <a:gd name="T5" fmla="*/ 483 h 483"/>
                  <a:gd name="T6" fmla="*/ 57 w 1208"/>
                  <a:gd name="T7" fmla="*/ 103 h 483"/>
                  <a:gd name="T8" fmla="*/ 0 w 1208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8" h="483">
                    <a:moveTo>
                      <a:pt x="0" y="0"/>
                    </a:moveTo>
                    <a:lnTo>
                      <a:pt x="1208" y="258"/>
                    </a:lnTo>
                    <a:lnTo>
                      <a:pt x="1138" y="483"/>
                    </a:lnTo>
                    <a:lnTo>
                      <a:pt x="57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3D316E1D-69C8-4BA0-B48D-F01D0BE6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519" y="3257012"/>
                <a:ext cx="2175313" cy="1585010"/>
              </a:xfrm>
              <a:custGeom>
                <a:avLst/>
                <a:gdLst>
                  <a:gd name="T0" fmla="*/ 1334 w 1334"/>
                  <a:gd name="T1" fmla="*/ 0 h 972"/>
                  <a:gd name="T2" fmla="*/ 0 w 1334"/>
                  <a:gd name="T3" fmla="*/ 860 h 972"/>
                  <a:gd name="T4" fmla="*/ 31 w 1334"/>
                  <a:gd name="T5" fmla="*/ 972 h 972"/>
                  <a:gd name="T6" fmla="*/ 1317 w 1334"/>
                  <a:gd name="T7" fmla="*/ 222 h 972"/>
                  <a:gd name="T8" fmla="*/ 1334 w 1334"/>
                  <a:gd name="T9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4" h="972">
                    <a:moveTo>
                      <a:pt x="1334" y="0"/>
                    </a:moveTo>
                    <a:lnTo>
                      <a:pt x="0" y="860"/>
                    </a:lnTo>
                    <a:lnTo>
                      <a:pt x="31" y="972"/>
                    </a:lnTo>
                    <a:lnTo>
                      <a:pt x="1317" y="222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47E99F69-394E-48E8-9A16-ADEC2C3B3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519" y="3257012"/>
                <a:ext cx="2175313" cy="1585010"/>
              </a:xfrm>
              <a:custGeom>
                <a:avLst/>
                <a:gdLst>
                  <a:gd name="T0" fmla="*/ 1334 w 1334"/>
                  <a:gd name="T1" fmla="*/ 0 h 972"/>
                  <a:gd name="T2" fmla="*/ 0 w 1334"/>
                  <a:gd name="T3" fmla="*/ 860 h 972"/>
                  <a:gd name="T4" fmla="*/ 31 w 1334"/>
                  <a:gd name="T5" fmla="*/ 972 h 972"/>
                  <a:gd name="T6" fmla="*/ 1317 w 1334"/>
                  <a:gd name="T7" fmla="*/ 22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972">
                    <a:moveTo>
                      <a:pt x="1334" y="0"/>
                    </a:moveTo>
                    <a:lnTo>
                      <a:pt x="0" y="860"/>
                    </a:lnTo>
                    <a:lnTo>
                      <a:pt x="31" y="972"/>
                    </a:lnTo>
                    <a:lnTo>
                      <a:pt x="1317" y="222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5EA4DC5C-1DDA-4897-8621-7AD5374B7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519" y="4659387"/>
                <a:ext cx="1488801" cy="694665"/>
              </a:xfrm>
              <a:custGeom>
                <a:avLst/>
                <a:gdLst>
                  <a:gd name="T0" fmla="*/ 0 w 913"/>
                  <a:gd name="T1" fmla="*/ 0 h 426"/>
                  <a:gd name="T2" fmla="*/ 913 w 913"/>
                  <a:gd name="T3" fmla="*/ 361 h 426"/>
                  <a:gd name="T4" fmla="*/ 864 w 913"/>
                  <a:gd name="T5" fmla="*/ 426 h 426"/>
                  <a:gd name="T6" fmla="*/ 31 w 913"/>
                  <a:gd name="T7" fmla="*/ 112 h 426"/>
                  <a:gd name="T8" fmla="*/ 0 w 913"/>
                  <a:gd name="T9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426">
                    <a:moveTo>
                      <a:pt x="0" y="0"/>
                    </a:moveTo>
                    <a:lnTo>
                      <a:pt x="913" y="361"/>
                    </a:lnTo>
                    <a:lnTo>
                      <a:pt x="864" y="426"/>
                    </a:lnTo>
                    <a:lnTo>
                      <a:pt x="31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1CAA6720-E0A1-41EC-AF18-6DAC2119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994" y="2020965"/>
                <a:ext cx="1554028" cy="1682850"/>
              </a:xfrm>
              <a:custGeom>
                <a:avLst/>
                <a:gdLst>
                  <a:gd name="T0" fmla="*/ 552 w 953"/>
                  <a:gd name="T1" fmla="*/ 0 h 1032"/>
                  <a:gd name="T2" fmla="*/ 0 w 953"/>
                  <a:gd name="T3" fmla="*/ 554 h 1032"/>
                  <a:gd name="T4" fmla="*/ 0 w 953"/>
                  <a:gd name="T5" fmla="*/ 1032 h 1032"/>
                  <a:gd name="T6" fmla="*/ 953 w 953"/>
                  <a:gd name="T7" fmla="*/ 0 h 1032"/>
                  <a:gd name="T8" fmla="*/ 552 w 953"/>
                  <a:gd name="T9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3" h="1032">
                    <a:moveTo>
                      <a:pt x="552" y="0"/>
                    </a:moveTo>
                    <a:lnTo>
                      <a:pt x="0" y="554"/>
                    </a:lnTo>
                    <a:lnTo>
                      <a:pt x="0" y="1032"/>
                    </a:lnTo>
                    <a:lnTo>
                      <a:pt x="953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049A6914-C551-4098-8010-B752D11F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2830" y="4586007"/>
                <a:ext cx="1501847" cy="768045"/>
              </a:xfrm>
              <a:custGeom>
                <a:avLst/>
                <a:gdLst>
                  <a:gd name="T0" fmla="*/ 58 w 921"/>
                  <a:gd name="T1" fmla="*/ 471 h 471"/>
                  <a:gd name="T2" fmla="*/ 851 w 921"/>
                  <a:gd name="T3" fmla="*/ 225 h 471"/>
                  <a:gd name="T4" fmla="*/ 921 w 921"/>
                  <a:gd name="T5" fmla="*/ 0 h 471"/>
                  <a:gd name="T6" fmla="*/ 0 w 921"/>
                  <a:gd name="T7" fmla="*/ 415 h 471"/>
                  <a:gd name="T8" fmla="*/ 58 w 921"/>
                  <a:gd name="T9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1" h="471">
                    <a:moveTo>
                      <a:pt x="58" y="471"/>
                    </a:moveTo>
                    <a:lnTo>
                      <a:pt x="851" y="225"/>
                    </a:lnTo>
                    <a:lnTo>
                      <a:pt x="921" y="0"/>
                    </a:lnTo>
                    <a:lnTo>
                      <a:pt x="0" y="415"/>
                    </a:lnTo>
                    <a:lnTo>
                      <a:pt x="58" y="4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0CA8A6DF-2924-4791-8463-3CDD747FA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2830" y="5248058"/>
                <a:ext cx="1291490" cy="105993"/>
              </a:xfrm>
              <a:custGeom>
                <a:avLst/>
                <a:gdLst>
                  <a:gd name="T0" fmla="*/ 0 w 792"/>
                  <a:gd name="T1" fmla="*/ 9 h 65"/>
                  <a:gd name="T2" fmla="*/ 792 w 792"/>
                  <a:gd name="T3" fmla="*/ 0 h 65"/>
                  <a:gd name="T4" fmla="*/ 743 w 792"/>
                  <a:gd name="T5" fmla="*/ 65 h 65"/>
                  <a:gd name="T6" fmla="*/ 58 w 792"/>
                  <a:gd name="T7" fmla="*/ 65 h 65"/>
                  <a:gd name="T8" fmla="*/ 0 w 792"/>
                  <a:gd name="T9" fmla="*/ 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2" h="65">
                    <a:moveTo>
                      <a:pt x="0" y="9"/>
                    </a:moveTo>
                    <a:lnTo>
                      <a:pt x="792" y="0"/>
                    </a:lnTo>
                    <a:lnTo>
                      <a:pt x="743" y="65"/>
                    </a:lnTo>
                    <a:lnTo>
                      <a:pt x="58" y="6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74295" tIns="37148" rIns="74295" bIns="3714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63"/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9D33810F-994D-43FF-B6B1-7A9DC6278698}"/>
                </a:ext>
              </a:extLst>
            </p:cNvPr>
            <p:cNvGrpSpPr/>
            <p:nvPr/>
          </p:nvGrpSpPr>
          <p:grpSpPr>
            <a:xfrm>
              <a:off x="2281519" y="1776140"/>
              <a:ext cx="896451" cy="1278083"/>
              <a:chOff x="3640930" y="1565275"/>
              <a:chExt cx="2204245" cy="2808288"/>
            </a:xfr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F84DB039-4D16-4F1A-A6FC-7FE1C5C07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975" y="3925888"/>
                <a:ext cx="1371600" cy="447675"/>
              </a:xfrm>
              <a:custGeom>
                <a:avLst/>
                <a:gdLst>
                  <a:gd name="T0" fmla="*/ 0 w 468"/>
                  <a:gd name="T1" fmla="*/ 153 h 153"/>
                  <a:gd name="T2" fmla="*/ 468 w 468"/>
                  <a:gd name="T3" fmla="*/ 153 h 153"/>
                  <a:gd name="T4" fmla="*/ 0 w 468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8" h="153">
                    <a:moveTo>
                      <a:pt x="0" y="153"/>
                    </a:moveTo>
                    <a:cubicBezTo>
                      <a:pt x="468" y="153"/>
                      <a:pt x="468" y="153"/>
                      <a:pt x="468" y="153"/>
                    </a:cubicBezTo>
                    <a:cubicBezTo>
                      <a:pt x="468" y="153"/>
                      <a:pt x="257" y="0"/>
                      <a:pt x="0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A9FE6DD6-26B9-4034-B4EF-448630978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667000"/>
                <a:ext cx="1406525" cy="1328738"/>
              </a:xfrm>
              <a:custGeom>
                <a:avLst/>
                <a:gdLst>
                  <a:gd name="T0" fmla="*/ 480 w 480"/>
                  <a:gd name="T1" fmla="*/ 35 h 454"/>
                  <a:gd name="T2" fmla="*/ 51 w 480"/>
                  <a:gd name="T3" fmla="*/ 262 h 454"/>
                  <a:gd name="T4" fmla="*/ 480 w 480"/>
                  <a:gd name="T5" fmla="*/ 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54">
                    <a:moveTo>
                      <a:pt x="480" y="35"/>
                    </a:moveTo>
                    <a:cubicBezTo>
                      <a:pt x="480" y="35"/>
                      <a:pt x="312" y="454"/>
                      <a:pt x="51" y="262"/>
                    </a:cubicBezTo>
                    <a:cubicBezTo>
                      <a:pt x="51" y="262"/>
                      <a:pt x="0" y="0"/>
                      <a:pt x="480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85BC1B5A-1DED-4DB6-A6C8-E208B2AE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0" y="1565275"/>
                <a:ext cx="1438275" cy="2627313"/>
              </a:xfrm>
              <a:custGeom>
                <a:avLst/>
                <a:gdLst>
                  <a:gd name="T0" fmla="*/ 256 w 491"/>
                  <a:gd name="T1" fmla="*/ 0 h 897"/>
                  <a:gd name="T2" fmla="*/ 244 w 491"/>
                  <a:gd name="T3" fmla="*/ 408 h 897"/>
                  <a:gd name="T4" fmla="*/ 165 w 491"/>
                  <a:gd name="T5" fmla="*/ 897 h 897"/>
                  <a:gd name="T6" fmla="*/ 304 w 491"/>
                  <a:gd name="T7" fmla="*/ 897 h 897"/>
                  <a:gd name="T8" fmla="*/ 267 w 491"/>
                  <a:gd name="T9" fmla="*/ 448 h 897"/>
                  <a:gd name="T10" fmla="*/ 256 w 491"/>
                  <a:gd name="T11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1" h="897">
                    <a:moveTo>
                      <a:pt x="256" y="0"/>
                    </a:moveTo>
                    <a:cubicBezTo>
                      <a:pt x="256" y="0"/>
                      <a:pt x="427" y="103"/>
                      <a:pt x="244" y="408"/>
                    </a:cubicBezTo>
                    <a:cubicBezTo>
                      <a:pt x="244" y="408"/>
                      <a:pt x="0" y="678"/>
                      <a:pt x="165" y="897"/>
                    </a:cubicBezTo>
                    <a:cubicBezTo>
                      <a:pt x="304" y="897"/>
                      <a:pt x="304" y="897"/>
                      <a:pt x="304" y="897"/>
                    </a:cubicBezTo>
                    <a:cubicBezTo>
                      <a:pt x="304" y="897"/>
                      <a:pt x="140" y="712"/>
                      <a:pt x="267" y="448"/>
                    </a:cubicBezTo>
                    <a:cubicBezTo>
                      <a:pt x="267" y="448"/>
                      <a:pt x="491" y="123"/>
                      <a:pt x="2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2CC3BBE-54D7-4DEE-897E-655E148E7935}"/>
                  </a:ext>
                </a:extLst>
              </p:cNvPr>
              <p:cNvSpPr>
                <a:spLocks/>
              </p:cNvSpPr>
              <p:nvPr/>
            </p:nvSpPr>
            <p:spPr bwMode="auto">
              <a:xfrm rot="15108940">
                <a:off x="3602036" y="1673225"/>
                <a:ext cx="1406525" cy="1328738"/>
              </a:xfrm>
              <a:custGeom>
                <a:avLst/>
                <a:gdLst>
                  <a:gd name="T0" fmla="*/ 480 w 480"/>
                  <a:gd name="T1" fmla="*/ 35 h 454"/>
                  <a:gd name="T2" fmla="*/ 51 w 480"/>
                  <a:gd name="T3" fmla="*/ 262 h 454"/>
                  <a:gd name="T4" fmla="*/ 480 w 480"/>
                  <a:gd name="T5" fmla="*/ 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54">
                    <a:moveTo>
                      <a:pt x="480" y="35"/>
                    </a:moveTo>
                    <a:cubicBezTo>
                      <a:pt x="480" y="35"/>
                      <a:pt x="312" y="454"/>
                      <a:pt x="51" y="262"/>
                    </a:cubicBezTo>
                    <a:cubicBezTo>
                      <a:pt x="51" y="262"/>
                      <a:pt x="0" y="0"/>
                      <a:pt x="480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4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66" y="455833"/>
            <a:ext cx="11357112" cy="562527"/>
          </a:xfrm>
        </p:spPr>
        <p:txBody>
          <a:bodyPr/>
          <a:lstStyle/>
          <a:p>
            <a:r>
              <a:rPr lang="ru-RU" sz="4400" dirty="0">
                <a:solidFill>
                  <a:schemeClr val="accent2"/>
                </a:solidFill>
              </a:rPr>
              <a:t>В начале года было сильное падение относительно плана</a:t>
            </a:r>
            <a:endParaRPr lang="id-ID" sz="4400" dirty="0">
              <a:solidFill>
                <a:schemeClr val="accent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0393" y="1442470"/>
            <a:ext cx="2043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7">
            <a:extLst>
              <a:ext uri="{FF2B5EF4-FFF2-40B4-BE49-F238E27FC236}">
                <a16:creationId xmlns:a16="http://schemas.microsoft.com/office/drawing/2014/main" id="{0D21E91F-C6C9-4CAA-9BB6-A8E2B233F5EB}"/>
              </a:ext>
            </a:extLst>
          </p:cNvPr>
          <p:cNvGrpSpPr/>
          <p:nvPr/>
        </p:nvGrpSpPr>
        <p:grpSpPr>
          <a:xfrm>
            <a:off x="391957" y="2012861"/>
            <a:ext cx="5607673" cy="2821046"/>
            <a:chOff x="1021279" y="4942150"/>
            <a:chExt cx="2167379" cy="15852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5E65B2-B997-45EC-AB81-0F67858FE6ED}"/>
                </a:ext>
              </a:extLst>
            </p:cNvPr>
            <p:cNvSpPr txBox="1"/>
            <p:nvPr/>
          </p:nvSpPr>
          <p:spPr>
            <a:xfrm>
              <a:off x="1090261" y="4942150"/>
              <a:ext cx="2029431" cy="397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accent2"/>
                  </a:solidFill>
                  <a:latin typeface="+mj-lt"/>
                </a:rPr>
                <a:t>-7% продаж от плана</a:t>
              </a:r>
              <a:endParaRPr lang="id-ID" sz="40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20" name="Rectangle 69">
              <a:extLst>
                <a:ext uri="{FF2B5EF4-FFF2-40B4-BE49-F238E27FC236}">
                  <a16:creationId xmlns:a16="http://schemas.microsoft.com/office/drawing/2014/main" id="{C0BA0018-A264-4790-AA58-67FFFB728410}"/>
                </a:ext>
              </a:extLst>
            </p:cNvPr>
            <p:cNvSpPr/>
            <p:nvPr/>
          </p:nvSpPr>
          <p:spPr>
            <a:xfrm>
              <a:off x="1021279" y="5437804"/>
              <a:ext cx="2167379" cy="108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Несмотря на достаточно высокую активность на ТВ и в </a:t>
              </a:r>
              <a:r>
                <a:rPr lang="en-US" sz="2400" dirty="0"/>
                <a:t>Digital</a:t>
              </a:r>
              <a:r>
                <a:rPr lang="ru-RU" sz="2400" dirty="0"/>
                <a:t>, при умеренной активности конкурентов, наблюдалось сильное отставание от плана.</a:t>
              </a:r>
            </a:p>
          </p:txBody>
        </p:sp>
      </p:grp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CFEE9E96-99B1-4359-B0BA-9D7FED333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95606"/>
              </p:ext>
            </p:extLst>
          </p:nvPr>
        </p:nvGraphicFramePr>
        <p:xfrm>
          <a:off x="6192370" y="2364631"/>
          <a:ext cx="5999630" cy="416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816A9220-AB6B-42BE-89B6-C8FF5F12A872}"/>
              </a:ext>
            </a:extLst>
          </p:cNvPr>
          <p:cNvSpPr/>
          <p:nvPr/>
        </p:nvSpPr>
        <p:spPr>
          <a:xfrm>
            <a:off x="6771992" y="4264180"/>
            <a:ext cx="905346" cy="69711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13510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REDDO 2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5F5F5F"/>
      </a:accent1>
      <a:accent2>
        <a:srgbClr val="F52552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REDDO">
      <a:majorFont>
        <a:latin typeface="Roboto Thin"/>
        <a:ea typeface=""/>
        <a:cs typeface=""/>
      </a:majorFont>
      <a:minorFont>
        <a:latin typeface="Roboto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rgbClr val="080808"/>
    </a:dk1>
    <a:lt1>
      <a:srgbClr val="FFFFFF"/>
    </a:lt1>
    <a:dk2>
      <a:srgbClr val="080808"/>
    </a:dk2>
    <a:lt2>
      <a:srgbClr val="FFFFFF"/>
    </a:lt2>
    <a:accent1>
      <a:srgbClr val="5F5F5F"/>
    </a:accent1>
    <a:accent2>
      <a:srgbClr val="00B050"/>
    </a:accent2>
    <a:accent3>
      <a:srgbClr val="4B5050"/>
    </a:accent3>
    <a:accent4>
      <a:srgbClr val="E02479"/>
    </a:accent4>
    <a:accent5>
      <a:srgbClr val="4B5050"/>
    </a:accent5>
    <a:accent6>
      <a:srgbClr val="91969B"/>
    </a:accent6>
    <a:hlink>
      <a:srgbClr val="E02479"/>
    </a:hlink>
    <a:folHlink>
      <a:srgbClr val="79FFB6"/>
    </a:folHlink>
  </a:clrScheme>
  <a:fontScheme name="REDDO">
    <a:majorFont>
      <a:latin typeface="Roboto Thin"/>
      <a:ea typeface=""/>
      <a:cs typeface=""/>
    </a:majorFont>
    <a:minorFont>
      <a:latin typeface="Roboto Thi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rgbClr val="080808"/>
    </a:dk1>
    <a:lt1>
      <a:srgbClr val="FFFFFF"/>
    </a:lt1>
    <a:dk2>
      <a:srgbClr val="080808"/>
    </a:dk2>
    <a:lt2>
      <a:srgbClr val="FFFFFF"/>
    </a:lt2>
    <a:accent1>
      <a:srgbClr val="5F5F5F"/>
    </a:accent1>
    <a:accent2>
      <a:srgbClr val="00B050"/>
    </a:accent2>
    <a:accent3>
      <a:srgbClr val="4B5050"/>
    </a:accent3>
    <a:accent4>
      <a:srgbClr val="E02479"/>
    </a:accent4>
    <a:accent5>
      <a:srgbClr val="4B5050"/>
    </a:accent5>
    <a:accent6>
      <a:srgbClr val="91969B"/>
    </a:accent6>
    <a:hlink>
      <a:srgbClr val="E02479"/>
    </a:hlink>
    <a:folHlink>
      <a:srgbClr val="79FFB6"/>
    </a:folHlink>
  </a:clrScheme>
  <a:fontScheme name="REDDO">
    <a:majorFont>
      <a:latin typeface="Roboto Thin"/>
      <a:ea typeface=""/>
      <a:cs typeface=""/>
    </a:majorFont>
    <a:minorFont>
      <a:latin typeface="Roboto Thi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rgbClr val="080808"/>
    </a:dk1>
    <a:lt1>
      <a:srgbClr val="FFFFFF"/>
    </a:lt1>
    <a:dk2>
      <a:srgbClr val="080808"/>
    </a:dk2>
    <a:lt2>
      <a:srgbClr val="FFFFFF"/>
    </a:lt2>
    <a:accent1>
      <a:srgbClr val="5F5F5F"/>
    </a:accent1>
    <a:accent2>
      <a:srgbClr val="00B050"/>
    </a:accent2>
    <a:accent3>
      <a:srgbClr val="4B5050"/>
    </a:accent3>
    <a:accent4>
      <a:srgbClr val="E02479"/>
    </a:accent4>
    <a:accent5>
      <a:srgbClr val="4B5050"/>
    </a:accent5>
    <a:accent6>
      <a:srgbClr val="91969B"/>
    </a:accent6>
    <a:hlink>
      <a:srgbClr val="E02479"/>
    </a:hlink>
    <a:folHlink>
      <a:srgbClr val="79FFB6"/>
    </a:folHlink>
  </a:clrScheme>
  <a:fontScheme name="REDDO">
    <a:majorFont>
      <a:latin typeface="Roboto Thin"/>
      <a:ea typeface=""/>
      <a:cs typeface=""/>
    </a:majorFont>
    <a:minorFont>
      <a:latin typeface="Roboto Thi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rgbClr val="080808"/>
    </a:dk1>
    <a:lt1>
      <a:srgbClr val="FFFFFF"/>
    </a:lt1>
    <a:dk2>
      <a:srgbClr val="080808"/>
    </a:dk2>
    <a:lt2>
      <a:srgbClr val="FFFFFF"/>
    </a:lt2>
    <a:accent1>
      <a:srgbClr val="5F5F5F"/>
    </a:accent1>
    <a:accent2>
      <a:srgbClr val="00B050"/>
    </a:accent2>
    <a:accent3>
      <a:srgbClr val="4B5050"/>
    </a:accent3>
    <a:accent4>
      <a:srgbClr val="E02479"/>
    </a:accent4>
    <a:accent5>
      <a:srgbClr val="4B5050"/>
    </a:accent5>
    <a:accent6>
      <a:srgbClr val="91969B"/>
    </a:accent6>
    <a:hlink>
      <a:srgbClr val="E02479"/>
    </a:hlink>
    <a:folHlink>
      <a:srgbClr val="79FFB6"/>
    </a:folHlink>
  </a:clrScheme>
  <a:fontScheme name="REDDO">
    <a:majorFont>
      <a:latin typeface="Roboto Thin"/>
      <a:ea typeface=""/>
      <a:cs typeface=""/>
    </a:majorFont>
    <a:minorFont>
      <a:latin typeface="Roboto Thi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2">
    <a:dk1>
      <a:srgbClr val="080808"/>
    </a:dk1>
    <a:lt1>
      <a:srgbClr val="FFFFFF"/>
    </a:lt1>
    <a:dk2>
      <a:srgbClr val="080808"/>
    </a:dk2>
    <a:lt2>
      <a:srgbClr val="FFFFFF"/>
    </a:lt2>
    <a:accent1>
      <a:srgbClr val="5F5F5F"/>
    </a:accent1>
    <a:accent2>
      <a:srgbClr val="00B050"/>
    </a:accent2>
    <a:accent3>
      <a:srgbClr val="4B5050"/>
    </a:accent3>
    <a:accent4>
      <a:srgbClr val="E02479"/>
    </a:accent4>
    <a:accent5>
      <a:srgbClr val="4B5050"/>
    </a:accent5>
    <a:accent6>
      <a:srgbClr val="91969B"/>
    </a:accent6>
    <a:hlink>
      <a:srgbClr val="E02479"/>
    </a:hlink>
    <a:folHlink>
      <a:srgbClr val="79FFB6"/>
    </a:folHlink>
  </a:clrScheme>
  <a:fontScheme name="REDDO">
    <a:majorFont>
      <a:latin typeface="Roboto Thin"/>
      <a:ea typeface=""/>
      <a:cs typeface=""/>
    </a:majorFont>
    <a:minorFont>
      <a:latin typeface="Roboto Thi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32919</TotalTime>
  <Words>836</Words>
  <Application>Microsoft Office PowerPoint</Application>
  <PresentationFormat>Широкоэкранный</PresentationFormat>
  <Paragraphs>158</Paragraphs>
  <Slides>22</Slides>
  <Notes>6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Bebas Neue</vt:lpstr>
      <vt:lpstr>Calibri</vt:lpstr>
      <vt:lpstr>Lato Regular</vt:lpstr>
      <vt:lpstr>Roboto Medium</vt:lpstr>
      <vt:lpstr>Roboto Thin</vt:lpstr>
      <vt:lpstr>SF UI Display Thin</vt:lpstr>
      <vt:lpstr>Option 1</vt:lpstr>
      <vt:lpstr>Презентация PowerPoint</vt:lpstr>
      <vt:lpstr>Основные объемы по прежнему приходятся на офф-лайн</vt:lpstr>
      <vt:lpstr>Презентация PowerPoint</vt:lpstr>
      <vt:lpstr>Презентация PowerPoint</vt:lpstr>
      <vt:lpstr>Он-лайн размещение + анкетирование</vt:lpstr>
      <vt:lpstr>Опрос по итогу Digital кампании</vt:lpstr>
      <vt:lpstr>Постоянный трекинг!</vt:lpstr>
      <vt:lpstr>Презентация PowerPoint</vt:lpstr>
      <vt:lpstr>В начале года было сильное падение относительно плана</vt:lpstr>
      <vt:lpstr>Временный ролик, оказался неэффективным</vt:lpstr>
      <vt:lpstr>Временный ролик оказался неэффективным</vt:lpstr>
      <vt:lpstr>Общие потери продаж составили 7%</vt:lpstr>
      <vt:lpstr>Презентация PowerPoint</vt:lpstr>
      <vt:lpstr>Креативы значимо отличается по эффективности</vt:lpstr>
      <vt:lpstr>Отказ от селебрити может нести значимые коммуникационные потери</vt:lpstr>
      <vt:lpstr>Анализ данных позволяет оценить ROI от использования селебрити</vt:lpstr>
      <vt:lpstr>Презентация PowerPoint</vt:lpstr>
      <vt:lpstr>Как отличается эффективность различных хронометражей?</vt:lpstr>
      <vt:lpstr>Механизм оценки коммуникационной эффективности:</vt:lpstr>
      <vt:lpstr>Сравнение коммуникационной эффективности</vt:lpstr>
      <vt:lpstr>Переход на короткие версии позволяет сохранить эффективность и увеличить SOV</vt:lpstr>
      <vt:lpstr>Ключевые тезисы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Evgeniy Baldin</cp:lastModifiedBy>
  <cp:revision>4827</cp:revision>
  <dcterms:created xsi:type="dcterms:W3CDTF">2016-01-05T00:34:33Z</dcterms:created>
  <dcterms:modified xsi:type="dcterms:W3CDTF">2018-05-14T07:24:55Z</dcterms:modified>
</cp:coreProperties>
</file>