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60" r:id="rId10"/>
    <p:sldId id="262" r:id="rId11"/>
    <p:sldId id="265" r:id="rId12"/>
    <p:sldId id="293" r:id="rId13"/>
    <p:sldId id="274" r:id="rId1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C48"/>
    <a:srgbClr val="063C49"/>
    <a:srgbClr val="FF9014"/>
    <a:srgbClr val="A8A8A8"/>
    <a:srgbClr val="6098A9"/>
    <a:srgbClr val="6CABBD"/>
    <a:srgbClr val="5DADC7"/>
    <a:srgbClr val="569FB7"/>
    <a:srgbClr val="157D94"/>
    <a:srgbClr val="106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3"/>
    <p:restoredTop sz="84820" autoAdjust="0"/>
  </p:normalViewPr>
  <p:slideViewPr>
    <p:cSldViewPr snapToGrid="0" snapToObjects="1">
      <p:cViewPr varScale="1">
        <p:scale>
          <a:sx n="144" d="100"/>
          <a:sy n="144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j-lt"/>
                <a:ea typeface="Muller" charset="0"/>
                <a:cs typeface="Calibri" panose="020F0502020204030204" pitchFamily="34" charset="0"/>
              </a:defRPr>
            </a:pP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latin typeface="Muller" charset="0"/>
                <a:ea typeface="Muller" charset="0"/>
                <a:cs typeface="Muller" charset="0"/>
              </a:rPr>
              <a:t>+9</a:t>
            </a:r>
            <a:r>
              <a:rPr lang="en-US" sz="1200" b="0" i="0" dirty="0" smtClean="0">
                <a:solidFill>
                  <a:schemeClr val="bg1">
                    <a:lumMod val="50000"/>
                  </a:schemeClr>
                </a:solidFill>
                <a:latin typeface="Muller" charset="0"/>
                <a:ea typeface="Muller" charset="0"/>
                <a:cs typeface="Muller" charset="0"/>
              </a:rPr>
              <a:t>pp</a:t>
            </a:r>
            <a:r>
              <a:rPr lang="ru-RU" sz="1200" b="0" i="0" dirty="0" smtClean="0">
                <a:solidFill>
                  <a:schemeClr val="bg1">
                    <a:lumMod val="50000"/>
                  </a:schemeClr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en-US" sz="1200" b="0" i="0" baseline="0" dirty="0" smtClean="0">
                <a:solidFill>
                  <a:schemeClr val="bg1">
                    <a:lumMod val="50000"/>
                  </a:schemeClr>
                </a:solidFill>
                <a:latin typeface="Muller" charset="0"/>
                <a:ea typeface="Muller" charset="0"/>
                <a:cs typeface="Muller" charset="0"/>
              </a:rPr>
              <a:t>SOM</a:t>
            </a:r>
            <a:endParaRPr lang="ru-RU" sz="1200" b="0" i="0" dirty="0">
              <a:solidFill>
                <a:schemeClr val="bg1">
                  <a:lumMod val="50000"/>
                </a:schemeClr>
              </a:solidFill>
              <a:latin typeface="Muller" charset="0"/>
              <a:ea typeface="Muller" charset="0"/>
              <a:cs typeface="Muller" charset="0"/>
            </a:endParaRPr>
          </a:p>
        </c:rich>
      </c:tx>
      <c:layout>
        <c:manualLayout>
          <c:xMode val="edge"/>
          <c:yMode val="edge"/>
          <c:x val="0.691596446959082"/>
          <c:y val="0.0047723943666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j-lt"/>
              <a:ea typeface="Muller" charset="0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484491525001"/>
          <c:y val="0.143171830998618"/>
          <c:w val="0.813229170184881"/>
          <c:h val="0.810297323926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доли рынка, тестовый период к контрольному</c:v>
                </c:pt>
              </c:strCache>
            </c:strRef>
          </c:tx>
          <c:spPr>
            <a:solidFill>
              <a:srgbClr val="FF90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63C49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0468787604517488"/>
                  <c:y val="0.0477239436662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spc="50" baseline="0">
                      <a:solidFill>
                        <a:srgbClr val="063C49"/>
                      </a:solidFill>
                      <a:latin typeface="Muller" charset="0"/>
                      <a:ea typeface="Muller" charset="0"/>
                      <a:cs typeface="Muller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37356982868"/>
                      <c:h val="0.1285683042367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128916591242309"/>
                  <c:y val="0.163080606868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9014"/>
                      </a:solidFill>
                      <a:latin typeface="Muller" charset="0"/>
                      <a:ea typeface="Muller" charset="0"/>
                      <a:cs typeface="Muller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8437468163"/>
                      <c:h val="0.1421861624613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9014"/>
                    </a:solidFill>
                    <a:latin typeface="Muller" charset="0"/>
                    <a:ea typeface="Muller" charset="0"/>
                    <a:cs typeface="Muller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Тестовая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0.089</c:v>
                </c:pt>
                <c:pt idx="1">
                  <c:v>-0.004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-1735979552"/>
        <c:axId val="-1671637808"/>
      </c:barChart>
      <c:catAx>
        <c:axId val="-1735979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71637808"/>
        <c:crosses val="autoZero"/>
        <c:auto val="1"/>
        <c:lblAlgn val="ctr"/>
        <c:lblOffset val="100"/>
        <c:noMultiLvlLbl val="0"/>
      </c:catAx>
      <c:valAx>
        <c:axId val="-167163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uller Light" charset="0"/>
                <a:ea typeface="Muller Light" charset="0"/>
                <a:cs typeface="Muller Light" charset="0"/>
              </a:defRPr>
            </a:pPr>
            <a:endParaRPr lang="ru-RU"/>
          </a:p>
        </c:txPr>
        <c:crossAx val="-173597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доли рынка, тестовый период к контрольному</c:v>
                </c:pt>
              </c:strCache>
            </c:strRef>
          </c:tx>
          <c:spPr>
            <a:solidFill>
              <a:srgbClr val="063C4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558756513943631"/>
                  <c:y val="-0.0205759696704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63C49"/>
                      </a:solidFill>
                      <a:latin typeface="Muller" charset="0"/>
                      <a:ea typeface="Muller" charset="0"/>
                      <a:cs typeface="Muller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0.006172839506172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Muller Light" charset="0"/>
                        <a:ea typeface="Muller Light" charset="0"/>
                        <a:cs typeface="Muller Light" charset="0"/>
                      </a:defRPr>
                    </a:pPr>
                    <a:fld id="{DDE3A981-3191-4844-A7B6-7BBF01F140B3}" type="VALUE">
                      <a:rPr lang="en-US" sz="1200" b="1" i="0">
                        <a:solidFill>
                          <a:srgbClr val="FF9014"/>
                        </a:solidFill>
                        <a:latin typeface="Muller" charset="0"/>
                        <a:ea typeface="Muller" charset="0"/>
                        <a:cs typeface="Muller" charset="0"/>
                      </a:rPr>
                      <a:pPr>
                        <a:defRPr sz="11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uller Light" charset="0"/>
                          <a:ea typeface="Muller Light" charset="0"/>
                          <a:cs typeface="Muller Light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Muller Light" charset="0"/>
                      <a:ea typeface="Muller Light" charset="0"/>
                      <a:cs typeface="Muller Light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C8313"/>
                    </a:solidFill>
                    <a:latin typeface="Muller" charset="0"/>
                    <a:ea typeface="Muller" charset="0"/>
                    <a:cs typeface="Muller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Тестовая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%">
                  <c:v>0.011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-1671737168"/>
        <c:axId val="-1671734848"/>
      </c:barChart>
      <c:catAx>
        <c:axId val="-1671737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71734848"/>
        <c:crosses val="autoZero"/>
        <c:auto val="1"/>
        <c:lblAlgn val="ctr"/>
        <c:lblOffset val="100"/>
        <c:noMultiLvlLbl val="0"/>
      </c:catAx>
      <c:valAx>
        <c:axId val="-1671734848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uller Light" charset="0"/>
                <a:ea typeface="Muller Light" charset="0"/>
                <a:cs typeface="Muller Light" charset="0"/>
              </a:defRPr>
            </a:pPr>
            <a:endParaRPr lang="ru-RU"/>
          </a:p>
        </c:txPr>
        <c:crossAx val="-167173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94773461449"/>
          <c:y val="0.08966469639675"/>
          <c:w val="0.740913732350015"/>
          <c:h val="0.76687178936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доли рынка, тестовый период к контрольному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63C49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9014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0288298331833028"/>
                  <c:y val="0.04795616582271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50" baseline="0">
                      <a:solidFill>
                        <a:srgbClr val="063C49"/>
                      </a:solidFill>
                      <a:latin typeface="Muller" charset="0"/>
                      <a:ea typeface="Muller" charset="0"/>
                      <a:cs typeface="Muller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43367691499"/>
                      <c:h val="0.1746162691865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0325777864187343"/>
                  <c:y val="0.0315814934483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50" baseline="0">
                      <a:solidFill>
                        <a:srgbClr val="FF9014"/>
                      </a:solidFill>
                      <a:latin typeface="Muller" charset="0"/>
                      <a:ea typeface="Muller" charset="0"/>
                      <a:cs typeface="Muller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412019373228"/>
                      <c:h val="0.1341529060763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ller" charset="0"/>
                    <a:ea typeface="Muller" charset="0"/>
                    <a:cs typeface="Muller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Тестовая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0.054</c:v>
                </c:pt>
                <c:pt idx="1">
                  <c:v>0.024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-1671631856"/>
        <c:axId val="-1671629536"/>
      </c:barChart>
      <c:catAx>
        <c:axId val="-167163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71629536"/>
        <c:crosses val="autoZero"/>
        <c:auto val="1"/>
        <c:lblAlgn val="ctr"/>
        <c:lblOffset val="100"/>
        <c:noMultiLvlLbl val="0"/>
      </c:catAx>
      <c:valAx>
        <c:axId val="-1671629536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uller Light" charset="0"/>
                <a:ea typeface="Muller Light" charset="0"/>
                <a:cs typeface="Muller Light" charset="0"/>
              </a:defRPr>
            </a:pPr>
            <a:endParaRPr lang="ru-RU"/>
          </a:p>
        </c:txPr>
        <c:crossAx val="-167163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45E8-D7D8-D448-B4B9-2D20B908D9D1}" type="datetimeFigureOut">
              <a:rPr lang="x-none" smtClean="0"/>
              <a:t>14.05.18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4D69-CCB3-3D4E-A7E4-C98FC4995512}" type="slidenum">
              <a:rPr lang="uk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64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33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75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70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43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7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70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77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4D69-CCB3-3D4E-A7E4-C98FC499551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0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78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47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1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0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76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0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01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20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3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3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E092-FC1D-1F46-8967-DB7E209478D4}" type="datetimeFigureOut">
              <a:rPr lang="hr-HR" smtClean="0"/>
              <a:t>14.05.2018.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BD48-A3F1-7249-8587-5473DC63DF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20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jp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5.png"/><Relationship Id="rId13" Type="http://schemas.openxmlformats.org/officeDocument/2006/relationships/image" Target="../media/image3.png"/><Relationship Id="rId14" Type="http://schemas.openxmlformats.org/officeDocument/2006/relationships/image" Target="../media/image44.gif"/><Relationship Id="rId15" Type="http://schemas.openxmlformats.org/officeDocument/2006/relationships/image" Target="../media/image45.jpeg"/><Relationship Id="rId16" Type="http://schemas.openxmlformats.org/officeDocument/2006/relationships/image" Target="../media/image46.jpeg"/><Relationship Id="rId17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 txBox="1">
            <a:spLocks/>
          </p:cNvSpPr>
          <p:nvPr/>
        </p:nvSpPr>
        <p:spPr>
          <a:xfrm>
            <a:off x="3520192" y="1703562"/>
            <a:ext cx="5322725" cy="2203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000" b="1" spc="3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Синергия </a:t>
            </a:r>
            <a:r>
              <a:rPr lang="ru-RU" sz="4000" b="1" spc="3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онлайн-коммуникаций </a:t>
            </a:r>
            <a:endParaRPr lang="en-US" sz="4000" b="1" spc="30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и </a:t>
            </a:r>
            <a:r>
              <a:rPr lang="ru-RU" sz="4000" b="1" dirty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продаж в </a:t>
            </a:r>
            <a:r>
              <a:rPr lang="ru-RU" sz="4000" b="1" dirty="0" err="1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офлайне</a:t>
            </a:r>
            <a:endParaRPr lang="ru-RU" sz="4000" b="1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520192" y="3070776"/>
            <a:ext cx="4586219" cy="68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ru-RU" sz="2400" dirty="0">
              <a:solidFill>
                <a:schemeClr val="bg1"/>
              </a:solidFill>
              <a:latin typeface="Muller Light" charset="0"/>
              <a:ea typeface="Muller Light" charset="0"/>
              <a:cs typeface="Muller Light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" y="1896330"/>
            <a:ext cx="3029444" cy="12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2161773" y="307517"/>
            <a:ext cx="6252529" cy="114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</a:pPr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Процесс построения кампании для более точного выявления результатов размещения </a:t>
            </a:r>
            <a:endParaRPr lang="ru-RU" sz="2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478" y="1539544"/>
            <a:ext cx="6356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1.    </a:t>
            </a:r>
            <a:r>
              <a:rPr lang="ru-RU" sz="1400" spc="-3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Выделяем тестовую и контрольную группы пользователей </a:t>
            </a:r>
            <a:endParaRPr lang="ru-RU" sz="1400" spc="-3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    (контрольная группа не видит рекламу);</a:t>
            </a:r>
          </a:p>
          <a:p>
            <a:pPr marL="342900" indent="-342900">
              <a:buAutoNum type="arabicPeriod" startAt="2"/>
            </a:pPr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Выделяем тестовый и контрольный период;</a:t>
            </a:r>
          </a:p>
          <a:p>
            <a:pPr marL="342900" indent="-342900">
              <a:buAutoNum type="arabicPeriod" startAt="2"/>
            </a:pPr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Сравниваем </a:t>
            </a:r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изменения </a:t>
            </a:r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 группам и периодам, чтобы </a:t>
            </a:r>
          </a:p>
          <a:p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    выделить именно влияние рекламы, а не сезонности </a:t>
            </a:r>
          </a:p>
          <a:p>
            <a:r>
              <a:rPr lang="ru-RU" sz="14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4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   или усилий конкурентов.</a:t>
            </a:r>
            <a:endParaRPr lang="ru-RU" sz="14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2241181" y="3109723"/>
            <a:ext cx="2460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Контрольный период 45 до РК</a:t>
            </a:r>
            <a:endParaRPr lang="en-US" sz="1200" i="1" dirty="0" smtClean="0">
              <a:solidFill>
                <a:srgbClr val="063C49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4783841" y="3034634"/>
            <a:ext cx="240322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50" i="1" spc="50" dirty="0" smtClean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Тестовый период</a:t>
            </a:r>
            <a:r>
              <a:rPr lang="en-US" sz="1250" i="1" spc="50" dirty="0" smtClean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 </a:t>
            </a:r>
            <a:r>
              <a:rPr lang="ru-RU" sz="1250" i="1" spc="50" dirty="0" smtClean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45 дней</a:t>
            </a:r>
            <a:r>
              <a:rPr lang="en-US" sz="1250" i="1" spc="50" dirty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,</a:t>
            </a:r>
            <a:r>
              <a:rPr lang="ru-RU" sz="1250" i="1" spc="50" dirty="0" smtClean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 </a:t>
            </a:r>
            <a:endParaRPr lang="en-US" sz="1250" i="1" spc="50" dirty="0" smtClean="0">
              <a:solidFill>
                <a:srgbClr val="063C49"/>
              </a:solidFill>
              <a:latin typeface="Muller Medium" charset="0"/>
              <a:ea typeface="Muller Medium" charset="0"/>
              <a:cs typeface="Muller Medium" charset="0"/>
            </a:endParaRPr>
          </a:p>
          <a:p>
            <a:pPr>
              <a:lnSpc>
                <a:spcPct val="90000"/>
              </a:lnSpc>
            </a:pPr>
            <a:r>
              <a:rPr lang="ru-RU" sz="1250" i="1" spc="50" dirty="0" smtClean="0">
                <a:solidFill>
                  <a:srgbClr val="063C49"/>
                </a:solidFill>
                <a:latin typeface="Muller Medium" charset="0"/>
                <a:ea typeface="Muller Medium" charset="0"/>
                <a:cs typeface="Muller Medium" charset="0"/>
              </a:rPr>
              <a:t>включая РК</a:t>
            </a:r>
            <a:endParaRPr lang="en-US" sz="1250" i="1" spc="50" dirty="0" smtClean="0">
              <a:solidFill>
                <a:srgbClr val="063C49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273407" y="4172337"/>
            <a:ext cx="2233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Пользователи, которые </a:t>
            </a:r>
          </a:p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НЕ видели рекламу</a:t>
            </a:r>
            <a:endParaRPr lang="en-US" sz="12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273407" y="3583425"/>
            <a:ext cx="2233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Пользователи, которые </a:t>
            </a:r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видели рекламу</a:t>
            </a:r>
            <a:endParaRPr lang="en-US" sz="12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46395" y="3598411"/>
            <a:ext cx="4517994" cy="1124097"/>
            <a:chOff x="2611676" y="3480207"/>
            <a:chExt cx="4932852" cy="1227315"/>
          </a:xfrm>
        </p:grpSpPr>
        <p:sp>
          <p:nvSpPr>
            <p:cNvPr id="8" name="Rectangle 4"/>
            <p:cNvSpPr/>
            <p:nvPr/>
          </p:nvSpPr>
          <p:spPr>
            <a:xfrm>
              <a:off x="2611677" y="3480208"/>
              <a:ext cx="2207577" cy="536805"/>
            </a:xfrm>
            <a:prstGeom prst="rect">
              <a:avLst/>
            </a:prstGeom>
            <a:ln cap="rnd">
              <a:solidFill>
                <a:srgbClr val="063C49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63C49"/>
                  </a:solidFill>
                  <a:latin typeface="Muller" charset="0"/>
                  <a:ea typeface="Muller" charset="0"/>
                  <a:cs typeface="Muller" charset="0"/>
                </a:rPr>
                <a:t>A</a:t>
              </a:r>
            </a:p>
          </p:txBody>
        </p:sp>
        <p:sp>
          <p:nvSpPr>
            <p:cNvPr id="16" name="Rectangle 4"/>
            <p:cNvSpPr/>
            <p:nvPr/>
          </p:nvSpPr>
          <p:spPr>
            <a:xfrm>
              <a:off x="2611676" y="4170717"/>
              <a:ext cx="2207577" cy="536805"/>
            </a:xfrm>
            <a:prstGeom prst="rect">
              <a:avLst/>
            </a:prstGeom>
            <a:ln cap="rnd">
              <a:solidFill>
                <a:srgbClr val="063C49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63C49"/>
                  </a:solidFill>
                  <a:latin typeface="Muller" charset="0"/>
                  <a:ea typeface="Muller" charset="0"/>
                  <a:cs typeface="Muller" charset="0"/>
                </a:rPr>
                <a:t>X</a:t>
              </a:r>
              <a:endParaRPr lang="en-US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endParaRPr>
            </a:p>
          </p:txBody>
        </p:sp>
        <p:sp>
          <p:nvSpPr>
            <p:cNvPr id="17" name="Rectangle 4"/>
            <p:cNvSpPr/>
            <p:nvPr/>
          </p:nvSpPr>
          <p:spPr>
            <a:xfrm>
              <a:off x="5336951" y="3480207"/>
              <a:ext cx="2207577" cy="536805"/>
            </a:xfrm>
            <a:prstGeom prst="rect">
              <a:avLst/>
            </a:prstGeom>
            <a:solidFill>
              <a:srgbClr val="063C49"/>
            </a:solidFill>
            <a:ln>
              <a:noFill/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Muller" charset="0"/>
                  <a:ea typeface="Muller" charset="0"/>
                  <a:cs typeface="Muller" charset="0"/>
                </a:rPr>
                <a:t>B</a:t>
              </a:r>
            </a:p>
          </p:txBody>
        </p:sp>
        <p:sp>
          <p:nvSpPr>
            <p:cNvPr id="18" name="Rectangle 4"/>
            <p:cNvSpPr/>
            <p:nvPr/>
          </p:nvSpPr>
          <p:spPr>
            <a:xfrm>
              <a:off x="5330812" y="4170717"/>
              <a:ext cx="2207577" cy="536805"/>
            </a:xfrm>
            <a:prstGeom prst="rect">
              <a:avLst/>
            </a:prstGeom>
            <a:solidFill>
              <a:srgbClr val="FF9014"/>
            </a:solidFill>
            <a:ln>
              <a:noFill/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  <a:latin typeface="Muller" charset="0"/>
                  <a:ea typeface="Muller" charset="0"/>
                  <a:cs typeface="Muller" charset="0"/>
                </a:rPr>
                <a:t>Y</a:t>
              </a:r>
              <a:endParaRPr lang="en-US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endParaRPr>
            </a:p>
          </p:txBody>
        </p:sp>
      </p:grp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226175"/>
            <a:ext cx="1576527" cy="675654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98" y="190266"/>
            <a:ext cx="681721" cy="563219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2046174" y="291802"/>
            <a:ext cx="6508117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</a:pPr>
            <a:r>
              <a:rPr lang="ru-RU" sz="2800" b="1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Таргетинг</a:t>
            </a:r>
            <a:r>
              <a:rPr lang="ru-RU" sz="28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на покупателей </a:t>
            </a:r>
            <a:endParaRPr lang="en-US" sz="2800" b="1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 algn="l">
              <a:lnSpc>
                <a:spcPct val="8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выгоднее </a:t>
            </a:r>
            <a:r>
              <a:rPr lang="ru-RU" sz="2800" b="1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таргетинга</a:t>
            </a:r>
            <a:r>
              <a:rPr lang="ru-RU" sz="28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по соц. </a:t>
            </a:r>
            <a:r>
              <a:rPr lang="ru-RU" sz="2800" b="1" dirty="0" err="1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д</a:t>
            </a:r>
            <a:r>
              <a:rPr lang="ru-RU" sz="2800" b="1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ему</a:t>
            </a:r>
            <a:r>
              <a:rPr lang="ru-RU" sz="28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447" y="1775329"/>
            <a:ext cx="200690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All 20-45</a:t>
            </a:r>
            <a:endParaRPr lang="ru-RU" sz="3000" b="1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Таргетинг</a:t>
            </a: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по соц. </a:t>
            </a:r>
            <a:r>
              <a:rPr lang="ru-RU" sz="1200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дему</a:t>
            </a:r>
            <a:endParaRPr lang="ru-RU" sz="1200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792" y="1771421"/>
            <a:ext cx="89814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X</a:t>
            </a:r>
            <a:endParaRPr lang="ru-RU" sz="3000" b="1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CPM</a:t>
            </a:r>
            <a:endParaRPr lang="ru-RU" sz="1200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1374" y="1724125"/>
            <a:ext cx="1736345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23</a:t>
            </a:r>
            <a:r>
              <a:rPr lang="ru-RU" sz="30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%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Покупателей</a:t>
            </a:r>
            <a:r>
              <a:rPr lang="en-US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среди 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охваченных – 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натуральное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распределение</a:t>
            </a:r>
            <a:endParaRPr lang="ru-RU" sz="1200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7160" y="1701822"/>
            <a:ext cx="1579382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37</a:t>
            </a:r>
            <a:r>
              <a:rPr lang="ru-RU" sz="30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%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Покупателей среди охваченных – планирование </a:t>
            </a:r>
            <a:endParaRPr lang="en-US" sz="1200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через </a:t>
            </a:r>
            <a:r>
              <a:rPr lang="en-US" sz="1200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Aizek</a:t>
            </a:r>
            <a:endParaRPr lang="ru-RU" sz="1200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5983" y="1650257"/>
            <a:ext cx="17354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3X</a:t>
            </a:r>
            <a:endParaRPr lang="ru-RU" sz="3000" b="1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tCPM</a:t>
            </a:r>
            <a:r>
              <a:rPr lang="en-US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(</a:t>
            </a: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стоимость </a:t>
            </a:r>
            <a:r>
              <a:rPr lang="ru-RU" sz="1200" dirty="0" err="1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таргетированного</a:t>
            </a: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на покупателя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 показа</a:t>
            </a:r>
            <a:r>
              <a:rPr lang="en-US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)</a:t>
            </a:r>
            <a:endParaRPr lang="ru-RU" sz="1200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127" y="2920617"/>
            <a:ext cx="2000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All </a:t>
            </a:r>
          </a:p>
          <a:p>
            <a:pPr>
              <a:lnSpc>
                <a:spcPct val="70000"/>
              </a:lnSpc>
            </a:pPr>
            <a:r>
              <a:rPr lang="en-US" sz="30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shoppers </a:t>
            </a:r>
            <a:endParaRPr lang="ru-RU" sz="3000" b="1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err="1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Таргетинг</a:t>
            </a: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 по </a:t>
            </a:r>
            <a:endParaRPr lang="en-US" sz="1200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данным </a:t>
            </a:r>
            <a:r>
              <a:rPr lang="ru-RU" sz="1200" dirty="0" err="1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ритейлера</a:t>
            </a:r>
            <a:endParaRPr lang="ru-RU" sz="1200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9603" y="3109120"/>
            <a:ext cx="129565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2X</a:t>
            </a:r>
            <a:endParaRPr lang="ru-RU" sz="3000" b="1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CPM</a:t>
            </a: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 с учетом </a:t>
            </a:r>
            <a:endParaRPr lang="en-US" sz="1200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стоимости </a:t>
            </a:r>
            <a:endParaRPr lang="en-US" sz="1200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данных</a:t>
            </a:r>
            <a:endParaRPr lang="ru-RU" sz="1200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9896" y="3109120"/>
            <a:ext cx="1760302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100%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Покупателей </a:t>
            </a:r>
            <a:endParaRPr lang="en-US" sz="1200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среди охваченных</a:t>
            </a:r>
            <a:endParaRPr lang="ru-RU" sz="1200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0198" y="3097969"/>
            <a:ext cx="2246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2X</a:t>
            </a:r>
            <a:endParaRPr lang="ru-RU" sz="3000" b="1" dirty="0" smtClean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en-US" sz="1200" dirty="0" err="1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tCPM</a:t>
            </a:r>
            <a:r>
              <a:rPr lang="en-US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 (</a:t>
            </a: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стоимость </a:t>
            </a:r>
            <a:r>
              <a:rPr lang="ru-RU" sz="1200" dirty="0" err="1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таргетированного</a:t>
            </a: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 на </a:t>
            </a:r>
            <a:r>
              <a:rPr lang="ru-RU" sz="1200" dirty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покупателя</a:t>
            </a:r>
            <a:r>
              <a:rPr lang="ru-RU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 показа</a:t>
            </a:r>
            <a:r>
              <a:rPr lang="en-US" sz="12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)</a:t>
            </a:r>
            <a:endParaRPr lang="ru-RU" sz="1200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4" y="244886"/>
            <a:ext cx="1532867" cy="656943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diaportal.x5.ru/cache/previews/e4313c0bcab24203b3afeb8bce9ce2e0_width=675_height=536_mode=pad_scale=both_anchor=middlecenter_bgcolor=eeeeeetruewatermark=tr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38961" r="3923" b="38746"/>
          <a:stretch/>
        </p:blipFill>
        <p:spPr bwMode="auto">
          <a:xfrm>
            <a:off x="7292381" y="1047075"/>
            <a:ext cx="166153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843232" y="430331"/>
            <a:ext cx="6454819" cy="616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</a:pPr>
            <a:r>
              <a:rPr lang="ru-RU" sz="2380" b="1" spc="-2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Результаты. Иллюстрация эффективности </a:t>
            </a:r>
            <a:endParaRPr lang="en-US" sz="2380" b="1" spc="-2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pPr algn="l">
              <a:lnSpc>
                <a:spcPct val="85000"/>
              </a:lnSpc>
            </a:pPr>
            <a:r>
              <a:rPr lang="ru-RU" sz="2380" b="1" spc="-2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размещения на данных партнёра </a:t>
            </a:r>
            <a:endParaRPr lang="ru-RU" sz="2380" b="1" spc="-2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0116990"/>
              </p:ext>
            </p:extLst>
          </p:nvPr>
        </p:nvGraphicFramePr>
        <p:xfrm>
          <a:off x="475818" y="1943056"/>
          <a:ext cx="2709116" cy="266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18281596"/>
              </p:ext>
            </p:extLst>
          </p:nvPr>
        </p:nvGraphicFramePr>
        <p:xfrm>
          <a:off x="3424955" y="2185903"/>
          <a:ext cx="249196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66487162"/>
              </p:ext>
            </p:extLst>
          </p:nvPr>
        </p:nvGraphicFramePr>
        <p:xfrm>
          <a:off x="6068190" y="2104639"/>
          <a:ext cx="2669457" cy="238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58608" y="1943056"/>
            <a:ext cx="914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uller" charset="0"/>
                <a:ea typeface="Muller" charset="0"/>
                <a:cs typeface="Muller" charset="0"/>
              </a:rPr>
              <a:t>+1pp SOM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1457" y="1862737"/>
            <a:ext cx="937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uller" charset="0"/>
                <a:ea typeface="Muller" charset="0"/>
                <a:cs typeface="Muller" charset="0"/>
              </a:rPr>
              <a:t>+3pp SOM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18" y="1554961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БРЕНД</a:t>
            </a:r>
            <a:r>
              <a:rPr lang="en-US" sz="14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1</a:t>
            </a:r>
            <a:endParaRPr lang="ru-RU" sz="1400" b="1" spc="5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847" y="1543096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БРЕНД</a:t>
            </a:r>
            <a:r>
              <a:rPr lang="en-US" sz="14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2</a:t>
            </a:r>
            <a:endParaRPr lang="ru-RU" sz="1400" b="1" spc="5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5353" y="1554960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БРЕНД</a:t>
            </a:r>
            <a:r>
              <a:rPr lang="en-US" sz="14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3</a:t>
            </a:r>
            <a:endParaRPr lang="ru-RU" sz="1400" b="1" spc="5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226175"/>
            <a:ext cx="1576527" cy="675654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98" y="190266"/>
            <a:ext cx="681721" cy="5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2074124" y="301243"/>
            <a:ext cx="5248025" cy="98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</a:pPr>
            <a:r>
              <a:rPr lang="ru-RU" sz="28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Почему ритейл обязательно </a:t>
            </a:r>
            <a:endParaRPr lang="en-US" sz="2800" b="1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pPr algn="l">
              <a:lnSpc>
                <a:spcPct val="82000"/>
              </a:lnSpc>
            </a:pPr>
            <a:r>
              <a:rPr lang="ru-RU" sz="28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должен этим заниматься?</a:t>
            </a:r>
            <a:endParaRPr lang="ru-RU" sz="28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4856" y="3407705"/>
            <a:ext cx="174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Высокий спрос рекламодателей </a:t>
            </a:r>
          </a:p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= Деньги</a:t>
            </a:r>
            <a:r>
              <a:rPr lang="en-US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уже сейчас</a:t>
            </a:r>
            <a:endParaRPr lang="ru-RU" sz="12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332" y="3394453"/>
            <a:ext cx="2023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Новые возможности для партнерств с брендами: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стык рекламы и трейд-маркетинга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3938" y="3407705"/>
            <a:ext cx="116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Инвестиции </a:t>
            </a:r>
            <a:endParaRPr lang="en-US" sz="1200" b="1" spc="4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b="1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 будущее</a:t>
            </a:r>
            <a:endParaRPr lang="ru-RU" sz="1200" b="1" spc="4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25" y="1779528"/>
            <a:ext cx="1235697" cy="110999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07" y="1779528"/>
            <a:ext cx="1497539" cy="110999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71">
            <a:off x="5915237" y="1824848"/>
            <a:ext cx="1228189" cy="1228189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226175"/>
            <a:ext cx="1576527" cy="675654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98" y="190266"/>
            <a:ext cx="681721" cy="563219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1956241" y="398452"/>
            <a:ext cx="5593469" cy="90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000"/>
              </a:lnSpc>
            </a:pPr>
            <a:r>
              <a:rPr lang="ru-RU" sz="26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Существует </a:t>
            </a:r>
            <a:r>
              <a:rPr lang="ru-RU" sz="2600" b="1" spc="5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2</a:t>
            </a:r>
            <a:r>
              <a:rPr lang="ru-RU" sz="2600" b="1" spc="5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направления </a:t>
            </a:r>
            <a:r>
              <a:rPr lang="ru-RU" sz="26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использования офлайн-данных </a:t>
            </a:r>
            <a:endParaRPr lang="en-US" sz="2600" b="1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pPr algn="l">
              <a:lnSpc>
                <a:spcPct val="82000"/>
              </a:lnSpc>
            </a:pPr>
            <a:r>
              <a:rPr lang="ru-RU" sz="2600" b="1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для онлайн-коммуникации</a:t>
            </a:r>
            <a:endParaRPr lang="ru-RU" sz="2600" b="1" spc="4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646" y="3965699"/>
            <a:ext cx="259875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Исследования покупателей </a:t>
            </a:r>
          </a:p>
          <a:p>
            <a:pPr>
              <a:lnSpc>
                <a:spcPct val="95000"/>
              </a:lnSpc>
            </a:pP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и </a:t>
            </a:r>
            <a:r>
              <a:rPr lang="ru-RU" sz="1200" dirty="0" err="1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медиапотребления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9954" y="3965699"/>
            <a:ext cx="248975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20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</a:t>
            </a:r>
            <a:r>
              <a:rPr lang="en-US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Digital steps: IDs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покупателей </a:t>
            </a:r>
            <a:r>
              <a:rPr lang="en-US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+ IDs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рекламных площадок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6894" y="1696889"/>
            <a:ext cx="2829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ПЛАНИРОВАНИЕ </a:t>
            </a:r>
          </a:p>
          <a:p>
            <a:r>
              <a:rPr lang="ru-RU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РЕКЛАМНЫХ КАМПАНИЙ</a:t>
            </a:r>
            <a:endParaRPr lang="ru-RU" sz="1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62494" y="1693785"/>
            <a:ext cx="238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ТАРГЕТИНГ </a:t>
            </a:r>
          </a:p>
          <a:p>
            <a:r>
              <a:rPr lang="ru-RU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 ИНТЕРНЕТ-РЕКЛАМЕ</a:t>
            </a:r>
            <a:endParaRPr lang="ru-RU" sz="1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0" y="226175"/>
            <a:ext cx="1576527" cy="675654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1" y="2401331"/>
            <a:ext cx="1383146" cy="13831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52" y="2359395"/>
            <a:ext cx="1712624" cy="14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4" y="244886"/>
            <a:ext cx="1532867" cy="6569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5941" y="324398"/>
            <a:ext cx="67078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spc="50" dirty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Барьеры для эффективного </a:t>
            </a:r>
            <a:endParaRPr lang="en-US" sz="2400" b="1" spc="5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spc="5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планирования медиа </a:t>
            </a:r>
            <a:r>
              <a:rPr lang="ru-RU" sz="2400" b="1" spc="50" dirty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в реалиях рынка</a:t>
            </a:r>
          </a:p>
        </p:txBody>
      </p:sp>
      <p:sp>
        <p:nvSpPr>
          <p:cNvPr id="6" name="TextBox 75"/>
          <p:cNvSpPr txBox="1">
            <a:spLocks noChangeArrowheads="1"/>
          </p:cNvSpPr>
          <p:nvPr/>
        </p:nvSpPr>
        <p:spPr bwMode="auto">
          <a:xfrm>
            <a:off x="1965941" y="1434963"/>
            <a:ext cx="2143215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/>
            </a:pPr>
            <a:r>
              <a:rPr lang="ru-RU" sz="1400" b="1" dirty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ОТСУТСТВИЕ ЕДИНОЙ ПАНЕЛИ</a:t>
            </a:r>
            <a:endParaRPr lang="en-US" sz="1400" b="1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TextBox 75"/>
          <p:cNvSpPr txBox="1">
            <a:spLocks noChangeArrowheads="1"/>
          </p:cNvSpPr>
          <p:nvPr/>
        </p:nvSpPr>
        <p:spPr bwMode="auto">
          <a:xfrm>
            <a:off x="3931077" y="1420512"/>
            <a:ext cx="2196245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/>
            </a:pPr>
            <a:r>
              <a:rPr lang="ru-RU" sz="1400" b="1" dirty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ТАРГЕТИНГИ ТОЛЬКО НА </a:t>
            </a:r>
            <a:r>
              <a:rPr lang="ru-RU" sz="1400" b="1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СОЦ.-ДЕМ. </a:t>
            </a:r>
            <a:endParaRPr lang="ru-RU" sz="1400" b="1" dirty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TextBox 75"/>
          <p:cNvSpPr txBox="1">
            <a:spLocks noChangeArrowheads="1"/>
          </p:cNvSpPr>
          <p:nvPr/>
        </p:nvSpPr>
        <p:spPr bwMode="auto">
          <a:xfrm>
            <a:off x="6170307" y="1409223"/>
            <a:ext cx="2363399" cy="7386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/>
            </a:pPr>
            <a:r>
              <a:rPr lang="ru-RU" sz="1400" b="1" dirty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ОТСУТСТВИЕ СВЯЗИ МЕЖДУ ПРОДАЖАМИ И МЕДИА</a:t>
            </a:r>
          </a:p>
        </p:txBody>
      </p:sp>
      <p:sp>
        <p:nvSpPr>
          <p:cNvPr id="9" name="TextBox 75"/>
          <p:cNvSpPr txBox="1">
            <a:spLocks noChangeArrowheads="1"/>
          </p:cNvSpPr>
          <p:nvPr/>
        </p:nvSpPr>
        <p:spPr bwMode="auto">
          <a:xfrm>
            <a:off x="1965941" y="3580258"/>
            <a:ext cx="1985373" cy="8309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/>
            </a:pPr>
            <a:r>
              <a:rPr lang="ru-RU" sz="1200" spc="40" dirty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Разрозненные данные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ТВ-, </a:t>
            </a:r>
            <a:r>
              <a:rPr lang="en-US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web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-исследований</a:t>
            </a:r>
            <a:r>
              <a:rPr lang="ru-RU" sz="1200" dirty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, потребительских групп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и </a:t>
            </a:r>
            <a:r>
              <a:rPr lang="en-US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самого клиента </a:t>
            </a:r>
            <a:endParaRPr lang="en-US" sz="1200" dirty="0">
              <a:solidFill>
                <a:prstClr val="white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0" name="TextBox 75"/>
          <p:cNvSpPr txBox="1">
            <a:spLocks noChangeArrowheads="1"/>
          </p:cNvSpPr>
          <p:nvPr/>
        </p:nvSpPr>
        <p:spPr bwMode="auto">
          <a:xfrm>
            <a:off x="4027354" y="3580258"/>
            <a:ext cx="2003690" cy="8309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/>
            </a:pPr>
            <a:r>
              <a:rPr lang="ru-RU" sz="1200" dirty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Не учитываются реальные пользователи категории для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офлайн-видео</a:t>
            </a:r>
            <a:endParaRPr lang="en-US" sz="1200" dirty="0">
              <a:solidFill>
                <a:prstClr val="white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1" name="TextBox 75"/>
          <p:cNvSpPr txBox="1">
            <a:spLocks noChangeArrowheads="1"/>
          </p:cNvSpPr>
          <p:nvPr/>
        </p:nvSpPr>
        <p:spPr bwMode="auto">
          <a:xfrm>
            <a:off x="6116550" y="3570098"/>
            <a:ext cx="2406501" cy="1015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/>
            </a:pPr>
            <a:r>
              <a:rPr lang="ru-RU" sz="1200" dirty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Не определена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суммарная </a:t>
            </a:r>
            <a:r>
              <a:rPr lang="ru-RU" sz="1200" dirty="0" err="1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медиаатрибуция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и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кросс-</a:t>
            </a:r>
            <a:r>
              <a:rPr lang="en-US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видео</a:t>
            </a:r>
            <a:r>
              <a:rPr lang="en-US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сплит</a:t>
            </a:r>
            <a:r>
              <a:rPr lang="ru-RU" sz="1200" dirty="0">
                <a:solidFill>
                  <a:prstClr val="white"/>
                </a:solidFill>
                <a:latin typeface="Muller" charset="0"/>
                <a:ea typeface="Muller" charset="0"/>
                <a:cs typeface="Muller" charset="0"/>
              </a:rPr>
              <a:t>, которые привели к покупке или характерны для потребителя</a:t>
            </a:r>
            <a:endParaRPr lang="en-US" sz="1200" dirty="0">
              <a:solidFill>
                <a:prstClr val="white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1" y="2118190"/>
            <a:ext cx="1310439" cy="1310439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59" y="2169574"/>
            <a:ext cx="1205361" cy="1205361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45" y="2204291"/>
            <a:ext cx="1372175" cy="1224338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71" y="226175"/>
            <a:ext cx="495714" cy="4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0"/>
          <p:cNvSpPr/>
          <p:nvPr/>
        </p:nvSpPr>
        <p:spPr>
          <a:xfrm>
            <a:off x="4372413" y="3773523"/>
            <a:ext cx="945611" cy="31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0" y="226175"/>
            <a:ext cx="1576527" cy="67565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2058947" y="367972"/>
            <a:ext cx="6719293" cy="964834"/>
          </a:xfrm>
          <a:prstGeom prst="rect">
            <a:avLst/>
          </a:prstGeom>
        </p:spPr>
        <p:txBody>
          <a:bodyPr vert="horz" wrap="square" lIns="0" tIns="22815" rIns="0" bIns="0" rtlCol="0">
            <a:spAutoFit/>
          </a:bodyPr>
          <a:lstStyle>
            <a:lvl1pPr>
              <a:defRPr sz="20600" b="1" i="0">
                <a:solidFill>
                  <a:srgbClr val="00A2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R="2311">
              <a:lnSpc>
                <a:spcPct val="85000"/>
              </a:lnSpc>
            </a:pPr>
            <a:r>
              <a:rPr lang="ru-RU" sz="2400" kern="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Для планирования рекламных </a:t>
            </a:r>
          </a:p>
          <a:p>
            <a:pPr marR="2311">
              <a:lnSpc>
                <a:spcPct val="85000"/>
              </a:lnSpc>
            </a:pPr>
            <a:r>
              <a:rPr lang="ru-RU" sz="2400" kern="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кампаний важно соединить данные </a:t>
            </a:r>
          </a:p>
          <a:p>
            <a:pPr marR="2311">
              <a:lnSpc>
                <a:spcPct val="85000"/>
              </a:lnSpc>
            </a:pPr>
            <a:r>
              <a:rPr lang="ru-RU" sz="2400" kern="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об офлайн-действиях и </a:t>
            </a:r>
            <a:r>
              <a:rPr lang="ru-RU" sz="2400" kern="0" dirty="0" err="1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медиапотребление</a:t>
            </a:r>
            <a:endParaRPr lang="ru-RU" sz="2400" kern="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60" y="1644146"/>
            <a:ext cx="1437000" cy="106182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88" y="1567140"/>
            <a:ext cx="1437000" cy="1061823"/>
          </a:xfrm>
          <a:prstGeom prst="rect">
            <a:avLst/>
          </a:prstGeom>
        </p:spPr>
      </p:pic>
      <p:sp>
        <p:nvSpPr>
          <p:cNvPr id="10" name="object 4"/>
          <p:cNvSpPr/>
          <p:nvPr/>
        </p:nvSpPr>
        <p:spPr>
          <a:xfrm>
            <a:off x="418060" y="1749923"/>
            <a:ext cx="1724961" cy="738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6919466" y="1690654"/>
            <a:ext cx="1724961" cy="738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2354" y="2616230"/>
            <a:ext cx="987011" cy="32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63C4A"/>
                </a:solidFill>
                <a:latin typeface="Muller" charset="0"/>
                <a:ea typeface="Muller" charset="0"/>
                <a:cs typeface="Muller" charset="0"/>
              </a:rPr>
              <a:t>TV Index</a:t>
            </a:r>
            <a:endParaRPr b="1">
              <a:solidFill>
                <a:srgbClr val="063C4A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5907" y="2467902"/>
            <a:ext cx="1223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63C4A"/>
                </a:solidFill>
                <a:latin typeface="Muller" charset="0"/>
                <a:ea typeface="Muller" charset="0"/>
                <a:cs typeface="Muller" charset="0"/>
              </a:rPr>
              <a:t>Web Index</a:t>
            </a:r>
            <a:endParaRPr b="1" dirty="0">
              <a:solidFill>
                <a:srgbClr val="063C4A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3" name="object 31"/>
          <p:cNvSpPr/>
          <p:nvPr/>
        </p:nvSpPr>
        <p:spPr>
          <a:xfrm>
            <a:off x="2964574" y="3325497"/>
            <a:ext cx="1214640" cy="387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14" name="object 32"/>
          <p:cNvSpPr/>
          <p:nvPr/>
        </p:nvSpPr>
        <p:spPr>
          <a:xfrm>
            <a:off x="5283096" y="3677253"/>
            <a:ext cx="987639" cy="47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15" name="object 33"/>
          <p:cNvSpPr>
            <a:spLocks noChangeAspect="1"/>
          </p:cNvSpPr>
          <p:nvPr/>
        </p:nvSpPr>
        <p:spPr>
          <a:xfrm>
            <a:off x="5557390" y="3389188"/>
            <a:ext cx="611983" cy="172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16" name="object 34"/>
          <p:cNvSpPr/>
          <p:nvPr/>
        </p:nvSpPr>
        <p:spPr>
          <a:xfrm>
            <a:off x="2946815" y="3806074"/>
            <a:ext cx="546210" cy="2712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18" name="object 36"/>
          <p:cNvSpPr/>
          <p:nvPr/>
        </p:nvSpPr>
        <p:spPr>
          <a:xfrm>
            <a:off x="3596977" y="3702747"/>
            <a:ext cx="776611" cy="3109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20" name="object 38"/>
          <p:cNvSpPr/>
          <p:nvPr/>
        </p:nvSpPr>
        <p:spPr>
          <a:xfrm>
            <a:off x="4346866" y="3415588"/>
            <a:ext cx="1063192" cy="268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Trebuchet MS" panose="020B0603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4711" y="3211418"/>
            <a:ext cx="3639858" cy="1007235"/>
          </a:xfrm>
          <a:prstGeom prst="rect">
            <a:avLst/>
          </a:prstGeom>
          <a:noFill/>
          <a:ln w="19050" cap="rnd">
            <a:solidFill>
              <a:srgbClr val="063C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3070448" y="4295717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Покупки</a:t>
            </a:r>
            <a:r>
              <a:rPr lang="en-US" sz="20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20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и образ жизни</a:t>
            </a:r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90" y="1523834"/>
            <a:ext cx="1652196" cy="1652196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5410058" y="2769192"/>
            <a:ext cx="614942" cy="362874"/>
          </a:xfrm>
          <a:prstGeom prst="line">
            <a:avLst/>
          </a:prstGeom>
          <a:ln w="19050" cap="rnd">
            <a:solidFill>
              <a:srgbClr val="063C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2970745" y="2819752"/>
            <a:ext cx="720309" cy="310079"/>
          </a:xfrm>
          <a:prstGeom prst="line">
            <a:avLst/>
          </a:prstGeom>
          <a:ln w="19050" cap="rnd">
            <a:solidFill>
              <a:srgbClr val="063C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70" y="226175"/>
            <a:ext cx="495714" cy="4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4" y="244886"/>
            <a:ext cx="1532867" cy="656943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890852" y="235745"/>
            <a:ext cx="6689697" cy="1352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В результате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мы можем оптимизировать 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pPr algn="l">
              <a:lnSpc>
                <a:spcPct val="90000"/>
              </a:lnSpc>
            </a:pPr>
            <a:r>
              <a:rPr lang="ru-RU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кампании под новый </a:t>
            </a:r>
            <a:r>
              <a:rPr lang="en-US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KPI</a:t>
            </a:r>
            <a:r>
              <a:rPr lang="ru-RU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:</a:t>
            </a:r>
            <a:r>
              <a:rPr lang="en-US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охват </a:t>
            </a:r>
            <a:endParaRPr lang="en-US" sz="2400" b="1" spc="40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pPr algn="l">
              <a:lnSpc>
                <a:spcPct val="90000"/>
              </a:lnSpc>
            </a:pPr>
            <a:r>
              <a:rPr lang="ru-RU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покупательских</a:t>
            </a:r>
            <a:r>
              <a:rPr lang="en-US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/</a:t>
            </a:r>
            <a:r>
              <a:rPr lang="ru-RU" sz="24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потребительских групп</a:t>
            </a:r>
            <a:endParaRPr lang="ru-RU" sz="2400" b="1" spc="40" dirty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323" y="3095293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Охват 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покупателей 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конкурентного 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бренда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139" y="3095293"/>
            <a:ext cx="116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Охват 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покупателей 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товарной 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категории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1120" y="3095293"/>
            <a:ext cx="116410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Охват 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покупателей </a:t>
            </a:r>
            <a:endParaRPr lang="en-US" sz="1200" dirty="0" smtClean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бренда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0363" y="3095292"/>
            <a:ext cx="143234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Охват новых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пользователей</a:t>
            </a:r>
            <a:endParaRPr lang="en-US" sz="1200" dirty="0" smtClean="0">
              <a:solidFill>
                <a:schemeClr val="bg1"/>
              </a:solidFill>
              <a:latin typeface="Muller" charset="0"/>
              <a:ea typeface="Muller" charset="0"/>
              <a:cs typeface="Muller" charset="0"/>
            </a:endParaRP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bg1"/>
                </a:solidFill>
                <a:latin typeface="Muller" charset="0"/>
                <a:ea typeface="Muller" charset="0"/>
                <a:cs typeface="Muller" charset="0"/>
              </a:rPr>
              <a:t>категории</a:t>
            </a: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23" y="1998687"/>
            <a:ext cx="1049666" cy="101092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39" y="2001294"/>
            <a:ext cx="968000" cy="103561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43" y="2171359"/>
            <a:ext cx="1176862" cy="791168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04">
            <a:off x="6600814" y="2133542"/>
            <a:ext cx="845489" cy="866804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71" y="226175"/>
            <a:ext cx="495714" cy="4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226175"/>
            <a:ext cx="1576527" cy="6756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685" y="1301716"/>
            <a:ext cx="1737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ШАГ 1. </a:t>
            </a: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Анализ </a:t>
            </a:r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эффекта от </a:t>
            </a:r>
            <a:endParaRPr lang="en-US" sz="1200" b="1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b="1" spc="40" dirty="0" err="1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медиаинвестиций</a:t>
            </a:r>
            <a:r>
              <a:rPr lang="ru-RU" sz="1200" b="1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endParaRPr lang="en-US" sz="1200" b="1" spc="4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на </a:t>
            </a:r>
            <a:r>
              <a:rPr lang="ru-RU" sz="1200" spc="4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продажи </a:t>
            </a:r>
            <a:endParaRPr lang="en-US" sz="1200" spc="4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предыдущих </a:t>
            </a:r>
            <a:endParaRPr lang="en-US" sz="1200" spc="4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кампаний</a:t>
            </a:r>
            <a:endParaRPr lang="ru-RU" sz="1200" spc="4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1152" y="1301716"/>
            <a:ext cx="172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ШАГ 2</a:t>
            </a:r>
            <a:r>
              <a:rPr lang="ru-RU" sz="2400" b="1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. </a:t>
            </a:r>
          </a:p>
          <a:p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Определение </a:t>
            </a:r>
            <a:endParaRPr lang="en-US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аудитории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для </a:t>
            </a:r>
            <a:endParaRPr lang="en-US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планирования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: </a:t>
            </a:r>
            <a:endParaRPr lang="en-US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покупатели бренда</a:t>
            </a:r>
            <a:r>
              <a:rPr lang="en-US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/</a:t>
            </a:r>
          </a:p>
          <a:p>
            <a:r>
              <a:rPr lang="ru-RU" sz="120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категории</a:t>
            </a:r>
            <a:r>
              <a:rPr lang="en-US" sz="120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/</a:t>
            </a:r>
          </a:p>
          <a:p>
            <a:r>
              <a:rPr lang="ru-RU" sz="1200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конкуренты</a:t>
            </a:r>
            <a:endParaRPr lang="ru-RU" sz="1200" spc="4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5520" y="1301716"/>
            <a:ext cx="1859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ШАГ 3. </a:t>
            </a:r>
          </a:p>
          <a:p>
            <a:r>
              <a:rPr lang="ru-RU" sz="1200" b="1" spc="4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Оптимизация </a:t>
            </a:r>
            <a:endParaRPr lang="en-US" sz="1200" b="1" spc="4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рекламного </a:t>
            </a:r>
            <a:r>
              <a:rPr lang="ru-RU" sz="1200" b="1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сплита </a:t>
            </a:r>
            <a:endParaRPr lang="en-US" sz="1200" b="1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на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новую аудиторию, </a:t>
            </a:r>
            <a:endParaRPr lang="en-US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размещение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рекламы</a:t>
            </a:r>
          </a:p>
          <a:p>
            <a:r>
              <a:rPr lang="en-US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KPI: Reach (+cost per </a:t>
            </a:r>
            <a:endParaRPr lang="en-US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en-US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cover</a:t>
            </a:r>
            <a:r>
              <a:rPr lang="en-US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) &amp; ROI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520" y="1301716"/>
            <a:ext cx="167398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ШАГ </a:t>
            </a:r>
            <a:r>
              <a:rPr lang="en-US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4</a:t>
            </a:r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. </a:t>
            </a:r>
          </a:p>
          <a:p>
            <a:r>
              <a:rPr lang="ru-RU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Замер</a:t>
            </a:r>
            <a:r>
              <a:rPr lang="en-US" sz="12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b="1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результатов</a:t>
            </a:r>
          </a:p>
          <a:p>
            <a:r>
              <a:rPr lang="en-US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Reach, ROI,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эффект </a:t>
            </a:r>
            <a:endParaRPr lang="en-US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рекламы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endParaRPr sz="14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45917" y="349223"/>
            <a:ext cx="6061020" cy="79738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Процесс планирования и замер </a:t>
            </a:r>
            <a:r>
              <a:rPr lang="en-US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/>
            </a:r>
            <a:br>
              <a:rPr lang="en-US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</a:br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результатов</a:t>
            </a:r>
            <a:endParaRPr lang="ru-RU" sz="2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01" y="3195710"/>
            <a:ext cx="2343151" cy="163958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87" y="3091466"/>
            <a:ext cx="1712163" cy="179324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4645354" y="3195710"/>
            <a:ext cx="2309166" cy="1540408"/>
            <a:chOff x="4837868" y="2679448"/>
            <a:chExt cx="2309166" cy="1540408"/>
          </a:xfrm>
        </p:grpSpPr>
        <p:pic>
          <p:nvPicPr>
            <p:cNvPr id="13" name="Изображение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68" y="3196834"/>
              <a:ext cx="639388" cy="1023022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5596202" y="3196834"/>
              <a:ext cx="965978" cy="1023022"/>
              <a:chOff x="6306363" y="2637491"/>
              <a:chExt cx="1453283" cy="1539105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6306363" y="2637491"/>
                <a:ext cx="648882" cy="1539105"/>
                <a:chOff x="7059168" y="2616195"/>
                <a:chExt cx="648882" cy="153910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7059168" y="2616195"/>
                  <a:ext cx="648000" cy="288000"/>
                </a:xfrm>
                <a:prstGeom prst="rect">
                  <a:avLst/>
                </a:prstGeom>
                <a:solidFill>
                  <a:srgbClr val="063C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7059168" y="2931216"/>
                  <a:ext cx="648000" cy="324000"/>
                </a:xfrm>
                <a:prstGeom prst="rect">
                  <a:avLst/>
                </a:prstGeom>
                <a:solidFill>
                  <a:srgbClr val="1068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7060050" y="3282237"/>
                  <a:ext cx="648000" cy="72000"/>
                </a:xfrm>
                <a:prstGeom prst="rect">
                  <a:avLst/>
                </a:prstGeom>
                <a:solidFill>
                  <a:srgbClr val="569F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7059168" y="3381258"/>
                  <a:ext cx="648000" cy="288000"/>
                </a:xfrm>
                <a:prstGeom prst="rect">
                  <a:avLst/>
                </a:prstGeom>
                <a:solidFill>
                  <a:srgbClr val="157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7059168" y="3696279"/>
                  <a:ext cx="648000" cy="144000"/>
                </a:xfrm>
                <a:prstGeom prst="rect">
                  <a:avLst/>
                </a:prstGeom>
                <a:solidFill>
                  <a:srgbClr val="5DAD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7059168" y="3867300"/>
                  <a:ext cx="648000" cy="288000"/>
                </a:xfrm>
                <a:prstGeom prst="rect">
                  <a:avLst/>
                </a:prstGeom>
                <a:solidFill>
                  <a:srgbClr val="6098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7110764" y="2688228"/>
                <a:ext cx="648882" cy="1487368"/>
                <a:chOff x="7059168" y="2579619"/>
                <a:chExt cx="648882" cy="1487368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7059168" y="2579619"/>
                  <a:ext cx="648000" cy="324000"/>
                </a:xfrm>
                <a:prstGeom prst="rect">
                  <a:avLst/>
                </a:prstGeom>
                <a:solidFill>
                  <a:srgbClr val="063C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7059168" y="2930158"/>
                  <a:ext cx="648000" cy="160465"/>
                </a:xfrm>
                <a:prstGeom prst="rect">
                  <a:avLst/>
                </a:prstGeom>
                <a:solidFill>
                  <a:srgbClr val="1068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7060050" y="3121101"/>
                  <a:ext cx="648000" cy="180000"/>
                </a:xfrm>
                <a:prstGeom prst="rect">
                  <a:avLst/>
                </a:prstGeom>
                <a:solidFill>
                  <a:srgbClr val="569F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7059168" y="3326394"/>
                  <a:ext cx="648000" cy="137325"/>
                </a:xfrm>
                <a:prstGeom prst="rect">
                  <a:avLst/>
                </a:prstGeom>
                <a:solidFill>
                  <a:srgbClr val="157D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7059168" y="3495353"/>
                  <a:ext cx="648000" cy="216000"/>
                </a:xfrm>
                <a:prstGeom prst="rect">
                  <a:avLst/>
                </a:prstGeom>
                <a:solidFill>
                  <a:srgbClr val="5DAD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7059168" y="3742987"/>
                  <a:ext cx="648000" cy="324000"/>
                </a:xfrm>
                <a:prstGeom prst="rect">
                  <a:avLst/>
                </a:prstGeom>
                <a:solidFill>
                  <a:srgbClr val="6098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4874032" y="2982722"/>
              <a:ext cx="5966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spc="5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Каналы</a:t>
              </a:r>
              <a:endParaRPr sz="800" spc="50" dirty="0">
                <a:solidFill>
                  <a:srgbClr val="063C49"/>
                </a:solidFill>
                <a:latin typeface="Muller Light" charset="0"/>
                <a:ea typeface="Muller Light" charset="0"/>
                <a:cs typeface="Muller Light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1078" y="2861491"/>
              <a:ext cx="711555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800" spc="4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Сплит</a:t>
              </a:r>
            </a:p>
            <a:p>
              <a:pPr>
                <a:lnSpc>
                  <a:spcPct val="80000"/>
                </a:lnSpc>
              </a:pPr>
              <a:r>
                <a:rPr lang="ru-RU" sz="800" spc="40" dirty="0" err="1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соц.дем</a:t>
              </a:r>
              <a:r>
                <a:rPr lang="ru-RU" sz="800" spc="4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.</a:t>
              </a:r>
              <a:endParaRPr sz="800" spc="40" dirty="0">
                <a:solidFill>
                  <a:srgbClr val="063C49"/>
                </a:solidFill>
                <a:latin typeface="Muller Light" charset="0"/>
                <a:ea typeface="Muller Light" charset="0"/>
                <a:cs typeface="Muller Light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53004" y="2679448"/>
              <a:ext cx="1094030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800" spc="50" dirty="0" err="1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Оптимиз</a:t>
              </a:r>
              <a:r>
                <a:rPr lang="ru-RU" sz="800" spc="50" dirty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.</a:t>
              </a:r>
              <a:endParaRPr lang="ru-RU" sz="800" spc="50" dirty="0" smtClean="0">
                <a:solidFill>
                  <a:srgbClr val="063C49"/>
                </a:solidFill>
                <a:latin typeface="Muller Light" charset="0"/>
                <a:ea typeface="Muller Light" charset="0"/>
                <a:cs typeface="Muller Light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800" spc="5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сплита </a:t>
              </a:r>
            </a:p>
            <a:p>
              <a:pPr>
                <a:lnSpc>
                  <a:spcPct val="85000"/>
                </a:lnSpc>
              </a:pPr>
              <a:r>
                <a:rPr lang="ru-RU" sz="800" spc="5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на </a:t>
              </a:r>
              <a:r>
                <a:rPr lang="ru-RU" sz="80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группу</a:t>
              </a:r>
            </a:p>
            <a:p>
              <a:pPr>
                <a:lnSpc>
                  <a:spcPct val="85000"/>
                </a:lnSpc>
              </a:pPr>
              <a:r>
                <a:rPr lang="ru-RU" sz="800" dirty="0" smtClean="0">
                  <a:solidFill>
                    <a:srgbClr val="063C49"/>
                  </a:solidFill>
                  <a:latin typeface="Muller Light" charset="0"/>
                  <a:ea typeface="Muller Light" charset="0"/>
                  <a:cs typeface="Muller Light" charset="0"/>
                </a:rPr>
                <a:t>потребителей</a:t>
              </a:r>
              <a:endParaRPr sz="800" dirty="0">
                <a:solidFill>
                  <a:srgbClr val="063C49"/>
                </a:solidFill>
                <a:latin typeface="Muller Light" charset="0"/>
                <a:ea typeface="Muller Light" charset="0"/>
                <a:cs typeface="Muller Light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654800" y="3405328"/>
            <a:ext cx="1971233" cy="1362298"/>
            <a:chOff x="6671595" y="3235677"/>
            <a:chExt cx="1971233" cy="1362298"/>
          </a:xfrm>
        </p:grpSpPr>
        <p:pic>
          <p:nvPicPr>
            <p:cNvPr id="36" name="Изображение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37" y="3235677"/>
              <a:ext cx="1566107" cy="136229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6577980" y="3971757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pc="5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uller Light" charset="0"/>
                  <a:ea typeface="Muller Light" charset="0"/>
                  <a:cs typeface="Muller Light" charset="0"/>
                </a:rPr>
                <a:t>TRP</a:t>
              </a:r>
              <a:endParaRPr sz="800" spc="50">
                <a:solidFill>
                  <a:schemeClr val="tx1">
                    <a:lumMod val="50000"/>
                    <a:lumOff val="50000"/>
                  </a:schemeClr>
                </a:solidFill>
                <a:latin typeface="Muller Light" charset="0"/>
                <a:ea typeface="Muller Light" charset="0"/>
                <a:cs typeface="Muller Light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305716" y="3921950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pc="5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uller Light" charset="0"/>
                  <a:ea typeface="Muller Light" charset="0"/>
                  <a:cs typeface="Muller Light" charset="0"/>
                </a:rPr>
                <a:t>Sales</a:t>
              </a:r>
              <a:endParaRPr sz="8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Muller Light" charset="0"/>
                <a:ea typeface="Muller Light" charset="0"/>
                <a:cs typeface="Muller Light" charset="0"/>
              </a:endParaRPr>
            </a:p>
          </p:txBody>
        </p:sp>
      </p:grpSp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70" y="226175"/>
            <a:ext cx="495714" cy="4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4" y="244886"/>
            <a:ext cx="1532867" cy="65694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043348" y="335570"/>
            <a:ext cx="3012127" cy="542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3200" b="1" spc="40" dirty="0" smtClean="0">
                <a:solidFill>
                  <a:schemeClr val="bg1">
                    <a:lumMod val="95000"/>
                  </a:schemeClr>
                </a:solidFill>
                <a:latin typeface="Muller" charset="0"/>
                <a:ea typeface="Muller" charset="0"/>
                <a:cs typeface="Muller" charset="0"/>
              </a:rPr>
              <a:t>Результаты</a:t>
            </a:r>
            <a:endParaRPr lang="ru-RU" sz="3200" b="1" spc="40" dirty="0">
              <a:solidFill>
                <a:schemeClr val="bg1">
                  <a:lumMod val="95000"/>
                </a:schemeClr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632" y="1386951"/>
            <a:ext cx="211662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ОХВАТ ПОТРЕБИТЕЛЬСКОЙ ГРУППЫ</a:t>
            </a:r>
            <a:endParaRPr lang="ru-RU" sz="1400" b="1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639" y="1385467"/>
            <a:ext cx="260095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ЭФФЕКТ РЕКЛАМЫ</a:t>
            </a: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ИЛИ </a:t>
            </a:r>
            <a:r>
              <a:rPr lang="en-US" sz="14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ROI</a:t>
            </a:r>
            <a:endParaRPr lang="ru-RU" sz="1400" b="1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4228" y="1378891"/>
            <a:ext cx="182217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ДИНАМИКА ПРОДАЖ</a:t>
            </a:r>
            <a:endParaRPr lang="ru-RU" sz="1400" b="1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2918" y="2401643"/>
            <a:ext cx="1146468" cy="612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+9</a:t>
            </a: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pp @1+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+5pp @6+</a:t>
            </a:r>
            <a:endParaRPr lang="ru-RU" sz="1600" dirty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661" y="3772600"/>
            <a:ext cx="1413657" cy="612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</a:t>
            </a: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pp @</a:t>
            </a: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</a:t>
            </a:r>
            <a:endParaRPr lang="ru-RU" sz="1600" dirty="0" smtClean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CPT -12,3%</a:t>
            </a:r>
            <a:endParaRPr lang="ru-RU" sz="1600" dirty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0619" y="2401643"/>
            <a:ext cx="1058631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+7%</a:t>
            </a:r>
            <a:endParaRPr lang="ru-RU" sz="1600" dirty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3638" y="2401643"/>
            <a:ext cx="247484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Эффект рекламы +30%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ROI +17pp</a:t>
            </a:r>
            <a:endParaRPr lang="ru-RU" sz="1600" dirty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3638" y="3772600"/>
            <a:ext cx="253640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Эффект рекламы </a:t>
            </a: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</a:t>
            </a:r>
            <a:r>
              <a:rPr lang="ru-RU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9%</a:t>
            </a:r>
            <a:endParaRPr lang="en-US" sz="1600" dirty="0" smtClean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ROI +14%</a:t>
            </a:r>
            <a:endParaRPr lang="ru-RU" sz="1600" dirty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0619" y="3772600"/>
            <a:ext cx="1198502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uller Medium" charset="0"/>
                <a:ea typeface="Muller Medium" charset="0"/>
                <a:cs typeface="Muller Medium" charset="0"/>
              </a:rPr>
              <a:t>+17%</a:t>
            </a:r>
            <a:endParaRPr lang="ru-RU" sz="1600" dirty="0">
              <a:solidFill>
                <a:schemeClr val="bg1"/>
              </a:solidFill>
              <a:latin typeface="Muller Medium" charset="0"/>
              <a:ea typeface="Muller Medium" charset="0"/>
              <a:cs typeface="Muller Medium" charset="0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1" y="3646706"/>
            <a:ext cx="1066531" cy="1066531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6" y="2265257"/>
            <a:ext cx="906791" cy="906791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71" y="226175"/>
            <a:ext cx="495714" cy="4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226175"/>
            <a:ext cx="1576527" cy="675654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098413" y="226175"/>
            <a:ext cx="6562111" cy="616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Расцвет 2</a:t>
            </a:r>
            <a:r>
              <a:rPr lang="en-US" sz="2400" b="1" baseline="30000" dirty="0" err="1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nd</a:t>
            </a:r>
            <a:r>
              <a:rPr lang="en-US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party data </a:t>
            </a:r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во всём мире</a:t>
            </a:r>
            <a:endParaRPr lang="ru-RU" sz="2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071" y="1118482"/>
            <a:ext cx="216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1</a:t>
            </a:r>
            <a:r>
              <a:rPr lang="en-US" sz="2000" spc="30" baseline="300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ST</a:t>
            </a:r>
            <a:r>
              <a:rPr lang="en-US" sz="2000" spc="3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PARTY DATA</a:t>
            </a:r>
            <a:endParaRPr lang="en-US" sz="2000" spc="3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069" y="1133377"/>
            <a:ext cx="228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3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2</a:t>
            </a:r>
            <a:r>
              <a:rPr lang="en-US" sz="2000" b="1" spc="30" baseline="3000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ND</a:t>
            </a:r>
            <a:r>
              <a:rPr lang="en-US" sz="2000" b="1" spc="30" dirty="0" smtClean="0">
                <a:solidFill>
                  <a:srgbClr val="FF9014"/>
                </a:solidFill>
                <a:latin typeface="Muller" charset="0"/>
                <a:ea typeface="Muller" charset="0"/>
                <a:cs typeface="Muller" charset="0"/>
              </a:rPr>
              <a:t> PARTY DATA</a:t>
            </a:r>
            <a:endParaRPr lang="en-US" sz="2000" b="1" spc="30" dirty="0">
              <a:solidFill>
                <a:srgbClr val="FF9014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7954" y="1127629"/>
            <a:ext cx="225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3</a:t>
            </a:r>
            <a:r>
              <a:rPr lang="en-US" sz="2000" spc="30" baseline="300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RD</a:t>
            </a:r>
            <a:r>
              <a:rPr lang="en-US" sz="2000" spc="3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PARTY DATA</a:t>
            </a:r>
            <a:endParaRPr lang="en-US" sz="2000" spc="3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298012" y="1638991"/>
            <a:ext cx="951094" cy="1983798"/>
            <a:chOff x="1188005" y="1732340"/>
            <a:chExt cx="1170590" cy="2441624"/>
          </a:xfrm>
        </p:grpSpPr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11" y="3171540"/>
              <a:ext cx="1002424" cy="1002424"/>
            </a:xfrm>
            <a:prstGeom prst="rect">
              <a:avLst/>
            </a:prstGeom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005" y="1732340"/>
              <a:ext cx="1170590" cy="1170590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/>
            <p:nvPr/>
          </p:nvCxnSpPr>
          <p:spPr>
            <a:xfrm flipV="1">
              <a:off x="1310611" y="2808338"/>
              <a:ext cx="0" cy="363202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2198735" y="2808338"/>
              <a:ext cx="0" cy="363202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1773708" y="2808338"/>
              <a:ext cx="0" cy="291363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3135417" y="1638991"/>
            <a:ext cx="2243389" cy="1977816"/>
            <a:chOff x="3281443" y="1740524"/>
            <a:chExt cx="2555209" cy="2252723"/>
          </a:xfrm>
        </p:grpSpPr>
        <p:pic>
          <p:nvPicPr>
            <p:cNvPr id="20" name="Изображение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504" y="3179395"/>
              <a:ext cx="769042" cy="769042"/>
            </a:xfrm>
            <a:prstGeom prst="rect">
              <a:avLst/>
            </a:prstGeom>
          </p:spPr>
        </p:pic>
        <p:pic>
          <p:nvPicPr>
            <p:cNvPr id="21" name="Изображение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443" y="1740524"/>
              <a:ext cx="898056" cy="898056"/>
            </a:xfrm>
            <a:prstGeom prst="rect">
              <a:avLst/>
            </a:prstGeom>
          </p:spPr>
        </p:pic>
        <p:cxnSp>
          <p:nvCxnSpPr>
            <p:cNvPr id="22" name="Прямая со стрелкой 21"/>
            <p:cNvCxnSpPr/>
            <p:nvPr/>
          </p:nvCxnSpPr>
          <p:spPr>
            <a:xfrm flipV="1">
              <a:off x="3543670" y="2638581"/>
              <a:ext cx="0" cy="423928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898637" y="2638580"/>
              <a:ext cx="0" cy="423929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Изображение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04" y="1803566"/>
              <a:ext cx="793631" cy="793631"/>
            </a:xfrm>
            <a:prstGeom prst="rect">
              <a:avLst/>
            </a:prstGeom>
          </p:spPr>
        </p:pic>
        <p:pic>
          <p:nvPicPr>
            <p:cNvPr id="27" name="Изображение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284" y="3078879"/>
              <a:ext cx="914368" cy="914368"/>
            </a:xfrm>
            <a:prstGeom prst="rect">
              <a:avLst/>
            </a:prstGeom>
          </p:spPr>
        </p:pic>
        <p:cxnSp>
          <p:nvCxnSpPr>
            <p:cNvPr id="32" name="Прямая со стрелкой 31"/>
            <p:cNvCxnSpPr/>
            <p:nvPr/>
          </p:nvCxnSpPr>
          <p:spPr>
            <a:xfrm flipV="1">
              <a:off x="5173218" y="2686443"/>
              <a:ext cx="0" cy="423928"/>
            </a:xfrm>
            <a:prstGeom prst="straightConnector1">
              <a:avLst/>
            </a:prstGeom>
            <a:ln w="28575">
              <a:solidFill>
                <a:srgbClr val="FF901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528185" y="2686442"/>
              <a:ext cx="0" cy="423929"/>
            </a:xfrm>
            <a:prstGeom prst="straightConnector1">
              <a:avLst/>
            </a:prstGeom>
            <a:ln w="28575">
              <a:solidFill>
                <a:srgbClr val="FF901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4293403" y="2067525"/>
              <a:ext cx="541347" cy="0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10800000">
              <a:off x="4293403" y="2314518"/>
              <a:ext cx="541347" cy="0"/>
            </a:xfrm>
            <a:prstGeom prst="straightConnector1">
              <a:avLst/>
            </a:prstGeom>
            <a:ln w="28575">
              <a:solidFill>
                <a:srgbClr val="FF901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261873" y="3407594"/>
              <a:ext cx="541347" cy="0"/>
            </a:xfrm>
            <a:prstGeom prst="straightConnector1">
              <a:avLst/>
            </a:prstGeom>
            <a:ln w="28575">
              <a:solidFill>
                <a:srgbClr val="FF901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10800000">
              <a:off x="4240853" y="3654587"/>
              <a:ext cx="541347" cy="0"/>
            </a:xfrm>
            <a:prstGeom prst="straightConnector1">
              <a:avLst/>
            </a:prstGeom>
            <a:ln w="28575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Изображение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804" y="2524459"/>
              <a:ext cx="673195" cy="673195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3306904" y="4001299"/>
            <a:ext cx="2023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</a:t>
            </a:r>
            <a:r>
              <a:rPr lang="ru-RU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Безопасность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</a:t>
            </a:r>
            <a:r>
              <a:rPr lang="ru-RU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Прозрачность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  Win-win </a:t>
            </a:r>
            <a:r>
              <a:rPr lang="ru-RU" sz="1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стратегия</a:t>
            </a:r>
            <a:endParaRPr lang="ru-RU" sz="1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887472" y="1634168"/>
            <a:ext cx="2267635" cy="2142038"/>
            <a:chOff x="6089045" y="1611416"/>
            <a:chExt cx="2672228" cy="2524222"/>
          </a:xfrm>
        </p:grpSpPr>
        <p:pic>
          <p:nvPicPr>
            <p:cNvPr id="43" name="Изображение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983" y="2458366"/>
              <a:ext cx="739288" cy="739288"/>
            </a:xfrm>
            <a:prstGeom prst="rect">
              <a:avLst/>
            </a:prstGeom>
          </p:spPr>
        </p:pic>
        <p:pic>
          <p:nvPicPr>
            <p:cNvPr id="44" name="Изображение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144" y="1611416"/>
              <a:ext cx="588965" cy="588965"/>
            </a:xfrm>
            <a:prstGeom prst="rect">
              <a:avLst/>
            </a:prstGeom>
          </p:spPr>
        </p:pic>
        <p:pic>
          <p:nvPicPr>
            <p:cNvPr id="45" name="Изображение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53" y="3197654"/>
              <a:ext cx="588965" cy="588965"/>
            </a:xfrm>
            <a:prstGeom prst="rect">
              <a:avLst/>
            </a:prstGeom>
          </p:spPr>
        </p:pic>
        <p:pic>
          <p:nvPicPr>
            <p:cNvPr id="46" name="Изображение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194" y="3198526"/>
              <a:ext cx="588965" cy="588965"/>
            </a:xfrm>
            <a:prstGeom prst="rect">
              <a:avLst/>
            </a:prstGeom>
          </p:spPr>
        </p:pic>
        <p:pic>
          <p:nvPicPr>
            <p:cNvPr id="47" name="Изображение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045" y="2304232"/>
              <a:ext cx="599575" cy="599575"/>
            </a:xfrm>
            <a:prstGeom prst="rect">
              <a:avLst/>
            </a:prstGeom>
          </p:spPr>
        </p:pic>
        <p:pic>
          <p:nvPicPr>
            <p:cNvPr id="48" name="Изображение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698" y="2293995"/>
              <a:ext cx="599575" cy="599575"/>
            </a:xfrm>
            <a:prstGeom prst="rect">
              <a:avLst/>
            </a:prstGeom>
          </p:spPr>
        </p:pic>
        <p:pic>
          <p:nvPicPr>
            <p:cNvPr id="49" name="Изображение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144" y="3536063"/>
              <a:ext cx="599575" cy="599575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7367636" y="2158948"/>
              <a:ext cx="133217" cy="251110"/>
              <a:chOff x="7367636" y="2165342"/>
              <a:chExt cx="133217" cy="251110"/>
            </a:xfrm>
          </p:grpSpPr>
          <p:cxnSp>
            <p:nvCxnSpPr>
              <p:cNvPr id="50" name="Прямая со стрелкой 49"/>
              <p:cNvCxnSpPr/>
              <p:nvPr/>
            </p:nvCxnSpPr>
            <p:spPr>
              <a:xfrm flipV="1">
                <a:off x="7367636" y="2165342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 rot="10800000" flipV="1">
                <a:off x="7500853" y="2180229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/>
            <p:cNvGrpSpPr/>
            <p:nvPr/>
          </p:nvGrpSpPr>
          <p:grpSpPr>
            <a:xfrm rot="2700000">
              <a:off x="6894981" y="3069886"/>
              <a:ext cx="198522" cy="313421"/>
              <a:chOff x="7399283" y="2160821"/>
              <a:chExt cx="198522" cy="313421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7399283" y="2160821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 rot="10800000" flipV="1">
                <a:off x="7597805" y="2238019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Группа 57"/>
            <p:cNvGrpSpPr/>
            <p:nvPr/>
          </p:nvGrpSpPr>
          <p:grpSpPr>
            <a:xfrm rot="-2700000">
              <a:off x="7782057" y="3087909"/>
              <a:ext cx="198526" cy="285629"/>
              <a:chOff x="7372154" y="2256104"/>
              <a:chExt cx="198526" cy="285629"/>
            </a:xfrm>
          </p:grpSpPr>
          <p:cxnSp>
            <p:nvCxnSpPr>
              <p:cNvPr id="59" name="Прямая со стрелкой 58"/>
              <p:cNvCxnSpPr/>
              <p:nvPr/>
            </p:nvCxnSpPr>
            <p:spPr>
              <a:xfrm flipV="1">
                <a:off x="7372154" y="2305510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rot="10800000" flipV="1">
                <a:off x="7570680" y="2256104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/>
            <p:cNvGrpSpPr/>
            <p:nvPr/>
          </p:nvGrpSpPr>
          <p:grpSpPr>
            <a:xfrm>
              <a:off x="7379303" y="3284953"/>
              <a:ext cx="133217" cy="251110"/>
              <a:chOff x="7367636" y="2165342"/>
              <a:chExt cx="133217" cy="251110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 flipV="1">
                <a:off x="7367636" y="2165342"/>
                <a:ext cx="0" cy="236223"/>
              </a:xfrm>
              <a:prstGeom prst="straightConnector1">
                <a:avLst/>
              </a:prstGeom>
              <a:ln w="19050">
                <a:solidFill>
                  <a:srgbClr val="FF90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 rot="10800000" flipV="1">
                <a:off x="7500853" y="2180229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Группа 63"/>
            <p:cNvGrpSpPr/>
            <p:nvPr/>
          </p:nvGrpSpPr>
          <p:grpSpPr>
            <a:xfrm rot="5400000">
              <a:off x="6816252" y="2445784"/>
              <a:ext cx="133217" cy="251110"/>
              <a:chOff x="7367636" y="2165342"/>
              <a:chExt cx="133217" cy="251110"/>
            </a:xfrm>
          </p:grpSpPr>
          <p:cxnSp>
            <p:nvCxnSpPr>
              <p:cNvPr id="65" name="Прямая со стрелкой 64"/>
              <p:cNvCxnSpPr/>
              <p:nvPr/>
            </p:nvCxnSpPr>
            <p:spPr>
              <a:xfrm flipV="1">
                <a:off x="7367636" y="2165342"/>
                <a:ext cx="0" cy="236223"/>
              </a:xfrm>
              <a:prstGeom prst="straightConnector1">
                <a:avLst/>
              </a:prstGeom>
              <a:ln w="19050">
                <a:solidFill>
                  <a:srgbClr val="FF90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 rot="10800000" flipV="1">
                <a:off x="7500853" y="2180229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Группа 69"/>
            <p:cNvGrpSpPr/>
            <p:nvPr/>
          </p:nvGrpSpPr>
          <p:grpSpPr>
            <a:xfrm rot="5400000">
              <a:off x="7911224" y="2478464"/>
              <a:ext cx="133217" cy="251110"/>
              <a:chOff x="7367636" y="2165342"/>
              <a:chExt cx="133217" cy="251110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7367636" y="2165342"/>
                <a:ext cx="0" cy="236223"/>
              </a:xfrm>
              <a:prstGeom prst="straightConnector1">
                <a:avLst/>
              </a:prstGeom>
              <a:ln w="19050">
                <a:solidFill>
                  <a:srgbClr val="FF901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>
              <a:xfrm rot="10800000" flipV="1">
                <a:off x="7500853" y="2180229"/>
                <a:ext cx="0" cy="236223"/>
              </a:xfrm>
              <a:prstGeom prst="straightConnector1">
                <a:avLst/>
              </a:prstGeom>
              <a:ln w="19050">
                <a:solidFill>
                  <a:srgbClr val="063C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5" name="Изображение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98" y="190266"/>
            <a:ext cx="681721" cy="563219"/>
          </a:xfrm>
          <a:prstGeom prst="rect">
            <a:avLst/>
          </a:prstGeom>
        </p:spPr>
      </p:pic>
      <p:pic>
        <p:nvPicPr>
          <p:cNvPr id="76" name="Изображение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3217999" y="3939674"/>
            <a:ext cx="2160807" cy="866359"/>
          </a:xfrm>
          <a:prstGeom prst="rect">
            <a:avLst/>
          </a:prstGeom>
          <a:noFill/>
          <a:ln w="19050" cap="rnd">
            <a:solidFill>
              <a:srgbClr val="063C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56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2067175" y="235348"/>
            <a:ext cx="6505323" cy="98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</a:pPr>
            <a:endParaRPr lang="ru-RU" sz="2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0058" y="2913690"/>
            <a:ext cx="2155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Контакты с рекламой </a:t>
            </a:r>
            <a:endParaRPr lang="ru-RU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привязаны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 </a:t>
            </a:r>
            <a:r>
              <a:rPr lang="en-US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ID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, который</a:t>
            </a:r>
            <a:endParaRPr lang="en-US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привязан к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номеру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телефона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9035" y="2924841"/>
            <a:ext cx="1931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Объединяя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данные,</a:t>
            </a: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мы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можем знать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как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продажи,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так и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контакты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с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медиа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61098" y="2924841"/>
            <a:ext cx="1884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Покупки в привязке </a:t>
            </a:r>
            <a:endParaRPr lang="ru-RU" sz="1200" dirty="0" smtClean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карте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лояльности,</a:t>
            </a: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а она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привязана </a:t>
            </a:r>
          </a:p>
          <a:p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к </a:t>
            </a:r>
            <a:r>
              <a:rPr lang="ru-RU" sz="1200" dirty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номеру </a:t>
            </a:r>
            <a:r>
              <a:rPr lang="ru-RU" sz="1200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телефона</a:t>
            </a:r>
            <a:endParaRPr lang="ru-RU" sz="1200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93" y="1644347"/>
            <a:ext cx="1168908" cy="1168908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47" y="1603569"/>
            <a:ext cx="1163828" cy="116382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46" y="1561336"/>
            <a:ext cx="1272677" cy="127267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 rot="7538357">
            <a:off x="3668391" y="1884566"/>
            <a:ext cx="251821" cy="764107"/>
            <a:chOff x="5141999" y="2122746"/>
            <a:chExt cx="251821" cy="764107"/>
          </a:xfrm>
        </p:grpSpPr>
        <p:cxnSp>
          <p:nvCxnSpPr>
            <p:cNvPr id="18" name="Прямая со стрелкой 17"/>
            <p:cNvCxnSpPr/>
            <p:nvPr/>
          </p:nvCxnSpPr>
          <p:spPr>
            <a:xfrm rot="14061643">
              <a:off x="4759945" y="2504800"/>
              <a:ext cx="764107" cy="0"/>
            </a:xfrm>
            <a:prstGeom prst="straightConnector1">
              <a:avLst/>
            </a:prstGeom>
            <a:ln w="19050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5348101" y="2800089"/>
              <a:ext cx="45719" cy="45719"/>
            </a:xfrm>
            <a:prstGeom prst="ellipse">
              <a:avLst/>
            </a:prstGeom>
            <a:solidFill>
              <a:srgbClr val="063C4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>
          <a:xfrm rot="18306712">
            <a:off x="5673019" y="1684132"/>
            <a:ext cx="251821" cy="764107"/>
            <a:chOff x="5141999" y="2122746"/>
            <a:chExt cx="251821" cy="764107"/>
          </a:xfrm>
        </p:grpSpPr>
        <p:cxnSp>
          <p:nvCxnSpPr>
            <p:cNvPr id="23" name="Прямая со стрелкой 22"/>
            <p:cNvCxnSpPr/>
            <p:nvPr/>
          </p:nvCxnSpPr>
          <p:spPr>
            <a:xfrm rot="14061643">
              <a:off x="4759945" y="2504800"/>
              <a:ext cx="764107" cy="0"/>
            </a:xfrm>
            <a:prstGeom prst="straightConnector1">
              <a:avLst/>
            </a:prstGeom>
            <a:ln w="19050">
              <a:solidFill>
                <a:srgbClr val="063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5348101" y="2800089"/>
              <a:ext cx="45719" cy="45719"/>
            </a:xfrm>
            <a:prstGeom prst="ellipse">
              <a:avLst/>
            </a:prstGeom>
            <a:solidFill>
              <a:srgbClr val="063C4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1" name="Текст 2"/>
          <p:cNvSpPr txBox="1">
            <a:spLocks/>
          </p:cNvSpPr>
          <p:nvPr/>
        </p:nvSpPr>
        <p:spPr>
          <a:xfrm>
            <a:off x="2009200" y="159025"/>
            <a:ext cx="6801392" cy="1423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</a:pPr>
            <a:r>
              <a:rPr lang="ru-RU" sz="2400" b="1" dirty="0" smtClean="0">
                <a:solidFill>
                  <a:srgbClr val="063C49"/>
                </a:solidFill>
                <a:latin typeface="Muller" charset="0"/>
                <a:ea typeface="Muller" charset="0"/>
                <a:cs typeface="Muller" charset="0"/>
              </a:rPr>
              <a:t>Рынок находится в поиске единого идентификатора для связи различных источников данных</a:t>
            </a:r>
            <a:endParaRPr lang="ru-RU" sz="2400" b="1" dirty="0">
              <a:solidFill>
                <a:srgbClr val="063C49"/>
              </a:solidFill>
              <a:latin typeface="Muller" charset="0"/>
              <a:ea typeface="Muller" charset="0"/>
              <a:cs typeface="Muller" charset="0"/>
            </a:endParaRPr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0" y="226175"/>
            <a:ext cx="1576527" cy="67565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735604" y="3799269"/>
            <a:ext cx="1499484" cy="585397"/>
            <a:chOff x="1604471" y="3913487"/>
            <a:chExt cx="1962320" cy="766088"/>
          </a:xfrm>
        </p:grpSpPr>
        <p:pic>
          <p:nvPicPr>
            <p:cNvPr id="5130" name="Picture 10" descr="ÐÐ°ÑÑÐ¸Ð½ÐºÐ¸ Ð¿Ð¾ Ð·Ð°Ð¿ÑÐ¾ÑÑ ÑÐ½Ð´ÐµÐºÑ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05" b="28536"/>
            <a:stretch/>
          </p:blipFill>
          <p:spPr bwMode="auto">
            <a:xfrm>
              <a:off x="2801388" y="3934010"/>
              <a:ext cx="765403" cy="315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ÐÐ°ÑÑÐ¸Ð½ÐºÐ¸ Ð¿Ð¾ Ð·Ð°Ð¿ÑÐ¾ÑÑ faceboo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636" y="4333448"/>
              <a:ext cx="308251" cy="30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ÐÐ°ÑÑÐ¸Ð½ÐºÐ¸ Ð¿Ð¾ Ð·Ð°Ð¿ÑÐ¾ÑÑ vk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50" y="4319113"/>
              <a:ext cx="323320" cy="32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ÐÐ°ÑÑÐ¸Ð½ÐºÐ¸ Ð¿Ð¾ Ð·Ð°Ð¿ÑÐ¾ÑÑ googl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1" b="24862"/>
            <a:stretch/>
          </p:blipFill>
          <p:spPr bwMode="auto">
            <a:xfrm>
              <a:off x="1762848" y="3913487"/>
              <a:ext cx="964269" cy="35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Изображение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71" y="4272659"/>
              <a:ext cx="1338538" cy="406916"/>
            </a:xfrm>
            <a:prstGeom prst="rect">
              <a:avLst/>
            </a:prstGeom>
          </p:spPr>
        </p:pic>
      </p:grp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98" y="190266"/>
            <a:ext cx="681721" cy="563219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4772" y="3298074"/>
            <a:ext cx="1759228" cy="184542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108547" y="3830694"/>
            <a:ext cx="1489739" cy="578965"/>
            <a:chOff x="6064308" y="3939253"/>
            <a:chExt cx="1702927" cy="661817"/>
          </a:xfrm>
        </p:grpSpPr>
        <p:pic>
          <p:nvPicPr>
            <p:cNvPr id="5126" name="Picture 6" descr="ÐÐ°ÑÑÐ¸Ð½ÐºÐ¸ Ð¿Ð¾ Ð·Ð°Ð¿ÑÐ¾ÑÑ ÑÐ¸Ð² Ð³Ð¾Ñ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4240460"/>
              <a:ext cx="992649" cy="36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s://mediaportal.x5.ru/cache/previews/e4313c0bcab24203b3afeb8bce9ce2e0_width=675_height=536_mode=pad_scale=both_anchor=middlecenter_bgcolor=eeeeeetruewatermark=true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" t="38961" r="3923" b="38746"/>
            <a:stretch/>
          </p:blipFill>
          <p:spPr bwMode="auto">
            <a:xfrm>
              <a:off x="6066094" y="3957510"/>
              <a:ext cx="1410223" cy="27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ÐÐ°ÑÑÐ¸Ð½ÐºÐ¸ Ð¿Ð¾ Ð·Ð°Ð¿ÑÐ¾ÑÑ 36Ð±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739" y="3939253"/>
              <a:ext cx="303496" cy="30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ÐÐ°ÑÑÐ¸Ð½ÐºÐ¸ Ð¿Ð¾ Ð·Ð°Ð¿ÑÐ¾ÑÑ metro cash and carry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873" y="4324128"/>
              <a:ext cx="611340" cy="16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5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</TotalTime>
  <Words>562</Words>
  <Application>Microsoft Macintosh PowerPoint</Application>
  <PresentationFormat>Экран (16:9)</PresentationFormat>
  <Paragraphs>185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Calibri Light</vt:lpstr>
      <vt:lpstr>Muller</vt:lpstr>
      <vt:lpstr>Muller Light</vt:lpstr>
      <vt:lpstr>Muller Medium</vt:lpstr>
      <vt:lpstr>Trebuchet MS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планирования и замер 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121</cp:revision>
  <dcterms:created xsi:type="dcterms:W3CDTF">2018-03-22T17:34:02Z</dcterms:created>
  <dcterms:modified xsi:type="dcterms:W3CDTF">2018-05-14T08:37:34Z</dcterms:modified>
</cp:coreProperties>
</file>