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13"/>
  </p:notesMasterIdLst>
  <p:handoutMasterIdLst>
    <p:handoutMasterId r:id="rId14"/>
  </p:handoutMasterIdLst>
  <p:sldIdLst>
    <p:sldId id="309" r:id="rId2"/>
    <p:sldId id="306" r:id="rId3"/>
    <p:sldId id="301" r:id="rId4"/>
    <p:sldId id="304" r:id="rId5"/>
    <p:sldId id="302" r:id="rId6"/>
    <p:sldId id="319" r:id="rId7"/>
    <p:sldId id="320" r:id="rId8"/>
    <p:sldId id="308" r:id="rId9"/>
    <p:sldId id="323" r:id="rId10"/>
    <p:sldId id="321" r:id="rId11"/>
    <p:sldId id="300" r:id="rId12"/>
  </p:sldIdLst>
  <p:sldSz cx="24382413" cy="13716000"/>
  <p:notesSz cx="6858000" cy="9144000"/>
  <p:embeddedFontLst>
    <p:embeddedFont>
      <p:font typeface="Montserrat" panose="00000500000000000000" pitchFamily="2" charset="-52"/>
      <p:regular r:id="rId15"/>
      <p:bold r:id="rId16"/>
      <p:italic r:id="rId17"/>
      <p:boldItalic r:id="rId18"/>
    </p:embeddedFont>
    <p:embeddedFont>
      <p:font typeface="Montserrat Medium" panose="00000600000000000000" pitchFamily="2" charset="-52"/>
      <p:regular r:id="rId19"/>
      <p:bold r:id="rId20"/>
      <p:italic r:id="rId21"/>
      <p:boldItalic r:id="rId22"/>
    </p:embeddedFont>
    <p:embeddedFont>
      <p:font typeface="Montserrat SemiBold" panose="00000700000000000000" pitchFamily="2" charset="-52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6387" userDrawn="1">
          <p15:clr>
            <a:srgbClr val="747775"/>
          </p15:clr>
        </p15:guide>
        <p15:guide id="4" orient="horz" pos="2097" userDrawn="1">
          <p15:clr>
            <a:srgbClr val="A4A3A4"/>
          </p15:clr>
        </p15:guide>
        <p15:guide id="5" pos="7906" userDrawn="1">
          <p15:clr>
            <a:srgbClr val="A4A3A4"/>
          </p15:clr>
        </p15:guide>
        <p15:guide id="6" pos="9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da Tamonova" initials="" lastIdx="3" clrIdx="0"/>
  <p:cmAuthor id="1" name="Liza Belyaeva" initials="" lastIdx="2" clrIdx="1"/>
  <p:cmAuthor id="2" name="Gleb Godunov" initials="" lastIdx="1" clrIdx="2"/>
  <p:cmAuthor id="3" name="Maria Gubay" initials="" lastIdx="1" clrIdx="3"/>
  <p:cmAuthor id="4" name="Nick Ryabov" initials="NR" lastIdx="109" clrIdx="4">
    <p:extLst>
      <p:ext uri="{19B8F6BF-5375-455C-9EA6-DF929625EA0E}">
        <p15:presenceInfo xmlns:p15="http://schemas.microsoft.com/office/powerpoint/2012/main" userId="249dfe83e8fe84ee" providerId="Windows Live"/>
      </p:ext>
    </p:extLst>
  </p:cmAuthor>
  <p:cmAuthor id="5" name="Лада Ким" initials="ЛК" lastIdx="3" clrIdx="5">
    <p:extLst>
      <p:ext uri="{19B8F6BF-5375-455C-9EA6-DF929625EA0E}">
        <p15:presenceInfo xmlns:p15="http://schemas.microsoft.com/office/powerpoint/2012/main" userId="4352498357c5aa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8A8"/>
    <a:srgbClr val="262626"/>
    <a:srgbClr val="CDCDCD"/>
    <a:srgbClr val="FF9052"/>
    <a:srgbClr val="FFD8C2"/>
    <a:srgbClr val="FF8F75"/>
    <a:srgbClr val="FFEEFB"/>
    <a:srgbClr val="FFA3EB"/>
    <a:srgbClr val="FEEAD9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2" autoAdjust="0"/>
    <p:restoredTop sz="94669"/>
  </p:normalViewPr>
  <p:slideViewPr>
    <p:cSldViewPr snapToGrid="0">
      <p:cViewPr varScale="1">
        <p:scale>
          <a:sx n="39" d="100"/>
          <a:sy n="39" d="100"/>
        </p:scale>
        <p:origin x="994" y="82"/>
      </p:cViewPr>
      <p:guideLst>
        <p:guide pos="6387"/>
        <p:guide orient="horz" pos="2097"/>
        <p:guide pos="7906"/>
        <p:guide pos="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Видели рекламу</c:v>
                </c:pt>
              </c:strCache>
            </c:strRef>
          </c:tx>
          <c:spPr>
            <a:ln w="38100" cap="rnd">
              <a:solidFill>
                <a:schemeClr val="accent1">
                  <a:alpha val="99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День 1</c:v>
                </c:pt>
                <c:pt idx="1">
                  <c:v>День 2</c:v>
                </c:pt>
                <c:pt idx="2">
                  <c:v>День 3</c:v>
                </c:pt>
                <c:pt idx="3">
                  <c:v>День 4</c:v>
                </c:pt>
                <c:pt idx="4">
                  <c:v>День 5</c:v>
                </c:pt>
                <c:pt idx="5">
                  <c:v>День 6</c:v>
                </c:pt>
                <c:pt idx="6">
                  <c:v>День 7</c:v>
                </c:pt>
                <c:pt idx="7">
                  <c:v>День 8</c:v>
                </c:pt>
                <c:pt idx="8">
                  <c:v>День 9</c:v>
                </c:pt>
                <c:pt idx="9">
                  <c:v>День 10</c:v>
                </c:pt>
                <c:pt idx="10">
                  <c:v>День 11</c:v>
                </c:pt>
                <c:pt idx="11">
                  <c:v>День 12</c:v>
                </c:pt>
                <c:pt idx="12">
                  <c:v>День 13</c:v>
                </c:pt>
                <c:pt idx="13">
                  <c:v>День 14</c:v>
                </c:pt>
              </c:strCache>
            </c:strRef>
          </c:cat>
          <c:val>
            <c:numRef>
              <c:f>Лист1!$B$2:$B$15</c:f>
              <c:numCache>
                <c:formatCode>0.00%</c:formatCode>
                <c:ptCount val="14"/>
                <c:pt idx="0">
                  <c:v>0.18720000000000001</c:v>
                </c:pt>
                <c:pt idx="1">
                  <c:v>0.1351</c:v>
                </c:pt>
                <c:pt idx="2">
                  <c:v>0.1187</c:v>
                </c:pt>
                <c:pt idx="3">
                  <c:v>0.10920000000000001</c:v>
                </c:pt>
                <c:pt idx="4">
                  <c:v>0.1024</c:v>
                </c:pt>
                <c:pt idx="5">
                  <c:v>9.9000000000000005E-2</c:v>
                </c:pt>
                <c:pt idx="6">
                  <c:v>9.8900000000000002E-2</c:v>
                </c:pt>
                <c:pt idx="7">
                  <c:v>9.4700000000000006E-2</c:v>
                </c:pt>
                <c:pt idx="8">
                  <c:v>9.0700000000000003E-2</c:v>
                </c:pt>
                <c:pt idx="9">
                  <c:v>8.8200000000000001E-2</c:v>
                </c:pt>
                <c:pt idx="10">
                  <c:v>8.8300000000000003E-2</c:v>
                </c:pt>
                <c:pt idx="11">
                  <c:v>8.7499999999999994E-2</c:v>
                </c:pt>
                <c:pt idx="12">
                  <c:v>8.6599999999999996E-2</c:v>
                </c:pt>
                <c:pt idx="13">
                  <c:v>8.8800000000000004E-2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D0-4CE9-8781-65167CC21B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видели рекламу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День 1</c:v>
                </c:pt>
                <c:pt idx="1">
                  <c:v>День 2</c:v>
                </c:pt>
                <c:pt idx="2">
                  <c:v>День 3</c:v>
                </c:pt>
                <c:pt idx="3">
                  <c:v>День 4</c:v>
                </c:pt>
                <c:pt idx="4">
                  <c:v>День 5</c:v>
                </c:pt>
                <c:pt idx="5">
                  <c:v>День 6</c:v>
                </c:pt>
                <c:pt idx="6">
                  <c:v>День 7</c:v>
                </c:pt>
                <c:pt idx="7">
                  <c:v>День 8</c:v>
                </c:pt>
                <c:pt idx="8">
                  <c:v>День 9</c:v>
                </c:pt>
                <c:pt idx="9">
                  <c:v>День 10</c:v>
                </c:pt>
                <c:pt idx="10">
                  <c:v>День 11</c:v>
                </c:pt>
                <c:pt idx="11">
                  <c:v>День 12</c:v>
                </c:pt>
                <c:pt idx="12">
                  <c:v>День 13</c:v>
                </c:pt>
                <c:pt idx="13">
                  <c:v>День 14</c:v>
                </c:pt>
              </c:strCache>
            </c:strRef>
          </c:cat>
          <c:val>
            <c:numRef>
              <c:f>Лист1!$C$2:$C$15</c:f>
              <c:numCache>
                <c:formatCode>0.00%</c:formatCode>
                <c:ptCount val="14"/>
                <c:pt idx="0">
                  <c:v>0.1479</c:v>
                </c:pt>
                <c:pt idx="1">
                  <c:v>9.7500000000000003E-2</c:v>
                </c:pt>
                <c:pt idx="2">
                  <c:v>8.5699999999999998E-2</c:v>
                </c:pt>
                <c:pt idx="3">
                  <c:v>7.3499999999999996E-2</c:v>
                </c:pt>
                <c:pt idx="4">
                  <c:v>7.0300000000000001E-2</c:v>
                </c:pt>
                <c:pt idx="5">
                  <c:v>6.6100000000000006E-2</c:v>
                </c:pt>
                <c:pt idx="6">
                  <c:v>6.7199999999999996E-2</c:v>
                </c:pt>
                <c:pt idx="7">
                  <c:v>6.3E-2</c:v>
                </c:pt>
                <c:pt idx="8">
                  <c:v>5.57E-2</c:v>
                </c:pt>
                <c:pt idx="9">
                  <c:v>5.5199999999999999E-2</c:v>
                </c:pt>
                <c:pt idx="10">
                  <c:v>5.3900000000000003E-2</c:v>
                </c:pt>
                <c:pt idx="11">
                  <c:v>0.05</c:v>
                </c:pt>
                <c:pt idx="12">
                  <c:v>5.57E-2</c:v>
                </c:pt>
                <c:pt idx="13">
                  <c:v>5.4399999999999997E-2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D0-4CE9-8781-65167CC21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6179048"/>
        <c:axId val="496180848"/>
      </c:lineChart>
      <c:catAx>
        <c:axId val="49617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itchFamily="2" charset="-52"/>
                <a:ea typeface="+mn-ea"/>
                <a:cs typeface="+mn-cs"/>
              </a:defRPr>
            </a:pPr>
            <a:endParaRPr lang="ru-RU"/>
          </a:p>
        </c:txPr>
        <c:crossAx val="4961808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6180848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Montserrat" pitchFamily="2" charset="-52"/>
                <a:ea typeface="+mn-ea"/>
                <a:cs typeface="+mn-cs"/>
              </a:defRPr>
            </a:pPr>
            <a:endParaRPr lang="ru-RU"/>
          </a:p>
        </c:txPr>
        <c:crossAx val="49617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Montserrat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Видели рекламу</c:v>
                </c:pt>
                <c:pt idx="1">
                  <c:v>Не видели рекламу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1470</c:v>
                </c:pt>
                <c:pt idx="1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E-4B45-BBBC-141E140F4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4023888"/>
        <c:axId val="614025688"/>
      </c:barChart>
      <c:catAx>
        <c:axId val="61402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bg2">
                <a:alpha val="97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Montserrat" pitchFamily="2" charset="-52"/>
                <a:ea typeface="+mn-ea"/>
                <a:cs typeface="+mn-cs"/>
              </a:defRPr>
            </a:pPr>
            <a:endParaRPr lang="ru-RU"/>
          </a:p>
        </c:txPr>
        <c:crossAx val="614025688"/>
        <c:crosses val="autoZero"/>
        <c:auto val="1"/>
        <c:lblAlgn val="ctr"/>
        <c:lblOffset val="100"/>
        <c:tickMarkSkip val="50"/>
        <c:noMultiLvlLbl val="0"/>
      </c:catAx>
      <c:valAx>
        <c:axId val="614025688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Montserrat" pitchFamily="2" charset="-52"/>
                <a:ea typeface="+mn-ea"/>
                <a:cs typeface="+mn-cs"/>
              </a:defRPr>
            </a:pPr>
            <a:endParaRPr lang="ru-RU"/>
          </a:p>
        </c:txPr>
        <c:crossAx val="614023888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75AC852-66AD-5393-A8DC-E8926B58B9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6D5F64-F57A-513B-6D60-97E00F2C08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611C4-9020-48AC-880F-CA3790713A7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6BEDE7-C906-CA11-DFB3-5016CE4813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016A83-1B7B-D8A3-87A7-9E129DF729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7A944-8DEA-4DD8-930A-5666D7C7E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48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>
          <a:extLst>
            <a:ext uri="{FF2B5EF4-FFF2-40B4-BE49-F238E27FC236}">
              <a16:creationId xmlns:a16="http://schemas.microsoft.com/office/drawing/2014/main" id="{93216057-EB76-9420-74CC-3BA4E661B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b85444a883_1_196:notes">
            <a:extLst>
              <a:ext uri="{FF2B5EF4-FFF2-40B4-BE49-F238E27FC236}">
                <a16:creationId xmlns:a16="http://schemas.microsoft.com/office/drawing/2014/main" id="{3D9D3A07-AD49-9527-33D8-5CEF76253F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3" name="Google Shape;453;g2b85444a883_1_196:notes">
            <a:extLst>
              <a:ext uri="{FF2B5EF4-FFF2-40B4-BE49-F238E27FC236}">
                <a16:creationId xmlns:a16="http://schemas.microsoft.com/office/drawing/2014/main" id="{AF28BC5A-13F5-D441-59F6-26E4DED84A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89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58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>
          <a:extLst>
            <a:ext uri="{FF2B5EF4-FFF2-40B4-BE49-F238E27FC236}">
              <a16:creationId xmlns:a16="http://schemas.microsoft.com/office/drawing/2014/main" id="{93216057-EB76-9420-74CC-3BA4E661B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b85444a883_1_196:notes">
            <a:extLst>
              <a:ext uri="{FF2B5EF4-FFF2-40B4-BE49-F238E27FC236}">
                <a16:creationId xmlns:a16="http://schemas.microsoft.com/office/drawing/2014/main" id="{3D9D3A07-AD49-9527-33D8-5CEF76253F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3" name="Google Shape;453;g2b85444a883_1_196:notes">
            <a:extLst>
              <a:ext uri="{FF2B5EF4-FFF2-40B4-BE49-F238E27FC236}">
                <a16:creationId xmlns:a16="http://schemas.microsoft.com/office/drawing/2014/main" id="{AF28BC5A-13F5-D441-59F6-26E4DED84A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97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нутренний слайд 1" preserve="1" userDrawn="1">
  <p:cSld name="white bg">
    <p:bg>
      <p:bgPr>
        <a:solidFill>
          <a:schemeClr val="tx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;p32">
            <a:extLst>
              <a:ext uri="{FF2B5EF4-FFF2-40B4-BE49-F238E27FC236}">
                <a16:creationId xmlns:a16="http://schemas.microsoft.com/office/drawing/2014/main" id="{09934863-AEF5-0F2C-DC6A-B957D9152D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85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нутренний слайд 1" preserve="1" userDrawn="1">
  <p:cSld name="grey bg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;p32">
            <a:extLst>
              <a:ext uri="{FF2B5EF4-FFF2-40B4-BE49-F238E27FC236}">
                <a16:creationId xmlns:a16="http://schemas.microsoft.com/office/drawing/2014/main" id="{09934863-AEF5-0F2C-DC6A-B957D9152D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35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нутренний слайд 1" preserve="1">
  <p:cSld name="dark grey bg">
    <p:bg>
      <p:bgPr>
        <a:solidFill>
          <a:schemeClr val="tx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24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5" preserve="1" userDrawn="1">
  <p:cSld name="black bg">
    <p:bg>
      <p:bgPr>
        <a:solidFill>
          <a:schemeClr val="bg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7;p32">
            <a:extLst>
              <a:ext uri="{FF2B5EF4-FFF2-40B4-BE49-F238E27FC236}">
                <a16:creationId xmlns:a16="http://schemas.microsoft.com/office/drawing/2014/main" id="{DCBDA4F2-83AC-A4FA-1206-DC3262BF5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05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нутренний слайд 1" preserve="1">
  <p:cSld name="light orange bg">
    <p:bg>
      <p:bgPr>
        <a:solidFill>
          <a:schemeClr val="accent5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78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;p32">
            <a:extLst>
              <a:ext uri="{FF2B5EF4-FFF2-40B4-BE49-F238E27FC236}">
                <a16:creationId xmlns:a16="http://schemas.microsoft.com/office/drawing/2014/main" id="{48A44DFA-69F9-CECA-B303-32F61CF845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64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нутренний слайд 1" preserve="1">
  <p:cSld name="orange bg">
    <p:bg>
      <p:bgPr>
        <a:solidFill>
          <a:schemeClr val="accen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937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85769" y="882651"/>
            <a:ext cx="2182018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ontserrat"/>
              <a:buNone/>
              <a:defRPr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564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1" r:id="rId6"/>
    <p:sldLayoutId id="214748371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7">
          <p15:clr>
            <a:srgbClr val="F26B43"/>
          </p15:clr>
        </p15:guide>
        <p15:guide id="2" orient="horz" pos="1597">
          <p15:clr>
            <a:srgbClr val="F26B43"/>
          </p15:clr>
        </p15:guide>
        <p15:guide id="3" orient="horz" pos="2051">
          <p15:clr>
            <a:srgbClr val="F26B43"/>
          </p15:clr>
        </p15:guide>
        <p15:guide id="4" pos="557">
          <p15:clr>
            <a:srgbClr val="F26B43"/>
          </p15:clr>
        </p15:guide>
        <p15:guide id="5" pos="14802">
          <p15:clr>
            <a:srgbClr val="F26B43"/>
          </p15:clr>
        </p15:guide>
        <p15:guide id="6" orient="horz" pos="8083">
          <p15:clr>
            <a:srgbClr val="F26B43"/>
          </p15:clr>
        </p15:guide>
        <p15:guide id="7" pos="7680">
          <p15:clr>
            <a:srgbClr val="F26B43"/>
          </p15:clr>
        </p15:guide>
        <p15:guide id="8" orient="horz" pos="69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>
          <a:extLst>
            <a:ext uri="{FF2B5EF4-FFF2-40B4-BE49-F238E27FC236}">
              <a16:creationId xmlns:a16="http://schemas.microsoft.com/office/drawing/2014/main" id="{95EA1E8C-9546-5AD5-FDF4-5AEDDA7B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3">
            <a:extLst>
              <a:ext uri="{FF2B5EF4-FFF2-40B4-BE49-F238E27FC236}">
                <a16:creationId xmlns:a16="http://schemas.microsoft.com/office/drawing/2014/main" id="{FBD057A0-1914-0812-F709-12AAED440477}"/>
              </a:ext>
            </a:extLst>
          </p:cNvPr>
          <p:cNvSpPr/>
          <p:nvPr/>
        </p:nvSpPr>
        <p:spPr>
          <a:xfrm>
            <a:off x="876001" y="915638"/>
            <a:ext cx="22630409" cy="11356895"/>
          </a:xfrm>
          <a:prstGeom prst="roundRect">
            <a:avLst>
              <a:gd name="adj" fmla="val 6939"/>
            </a:avLst>
          </a:prstGeom>
          <a:solidFill>
            <a:schemeClr val="tx2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pic>
        <p:nvPicPr>
          <p:cNvPr id="6" name="Google Shape;333;p53">
            <a:extLst>
              <a:ext uri="{FF2B5EF4-FFF2-40B4-BE49-F238E27FC236}">
                <a16:creationId xmlns:a16="http://schemas.microsoft.com/office/drawing/2014/main" id="{4FEC208F-CB35-BDD6-34AB-7A0DA293395B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707625" y="1443467"/>
            <a:ext cx="3278757" cy="66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30;p53">
            <a:extLst>
              <a:ext uri="{FF2B5EF4-FFF2-40B4-BE49-F238E27FC236}">
                <a16:creationId xmlns:a16="http://schemas.microsoft.com/office/drawing/2014/main" id="{6A3CF454-781F-AA52-812C-59964EEBFDB0}"/>
              </a:ext>
            </a:extLst>
          </p:cNvPr>
          <p:cNvSpPr txBox="1">
            <a:spLocks/>
          </p:cNvSpPr>
          <p:nvPr/>
        </p:nvSpPr>
        <p:spPr>
          <a:xfrm>
            <a:off x="1707625" y="3250573"/>
            <a:ext cx="11588404" cy="763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ontserrat"/>
              <a:buNone/>
              <a:defRPr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1100"/>
              <a:buFont typeface="Arial"/>
              <a:buNone/>
            </a:pPr>
            <a:r>
              <a:rPr lang="ru-RU" sz="8800" dirty="0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  <a:t>Мы запустили мобильную </a:t>
            </a:r>
            <a:r>
              <a:rPr lang="ru-RU" sz="8800" dirty="0" err="1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  <a:t>медийку</a:t>
            </a:r>
            <a:r>
              <a:rPr lang="ru-RU" sz="8800" dirty="0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  <a:t> для </a:t>
            </a:r>
            <a:r>
              <a:rPr lang="en-US" sz="8800" dirty="0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  <a:t>food delivery </a:t>
            </a:r>
            <a:br>
              <a:rPr lang="en-US" sz="8800" dirty="0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</a:br>
            <a:br>
              <a:rPr lang="en-US" sz="9599" dirty="0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4800" b="0" dirty="0">
                <a:solidFill>
                  <a:schemeClr val="tx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Что это такое, как это работает</a:t>
            </a:r>
          </a:p>
        </p:txBody>
      </p:sp>
      <p:pic>
        <p:nvPicPr>
          <p:cNvPr id="9" name="Рисунок 8" hidden="1">
            <a:extLst>
              <a:ext uri="{FF2B5EF4-FFF2-40B4-BE49-F238E27FC236}">
                <a16:creationId xmlns:a16="http://schemas.microsoft.com/office/drawing/2014/main" id="{79910107-2440-AE98-7C54-413CBA41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27556">
            <a:off x="9762309" y="1861969"/>
            <a:ext cx="16488612" cy="16421208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99B49C4-0DFC-7C6E-3FE8-806BAE655482}"/>
              </a:ext>
            </a:extLst>
          </p:cNvPr>
          <p:cNvGrpSpPr/>
          <p:nvPr/>
        </p:nvGrpSpPr>
        <p:grpSpPr>
          <a:xfrm>
            <a:off x="11324492" y="-1236848"/>
            <a:ext cx="13453403" cy="13509381"/>
            <a:chOff x="11064240" y="-1592358"/>
            <a:chExt cx="13807440" cy="1386489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C0C231F-5C8E-EBBB-7FBA-7E51972C7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92" r="14568" b="32195"/>
            <a:stretch/>
          </p:blipFill>
          <p:spPr>
            <a:xfrm>
              <a:off x="11064240" y="-1592358"/>
              <a:ext cx="13807440" cy="13864891"/>
            </a:xfrm>
            <a:prstGeom prst="rect">
              <a:avLst/>
            </a:prstGeom>
          </p:spPr>
        </p:pic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880A84C4-A38A-99B3-2434-67E6F1879044}"/>
                </a:ext>
              </a:extLst>
            </p:cNvPr>
            <p:cNvSpPr/>
            <p:nvPr/>
          </p:nvSpPr>
          <p:spPr>
            <a:xfrm>
              <a:off x="11628120" y="10027920"/>
              <a:ext cx="1315720" cy="1701800"/>
            </a:xfrm>
            <a:custGeom>
              <a:avLst/>
              <a:gdLst>
                <a:gd name="connsiteX0" fmla="*/ 609600 w 1315720"/>
                <a:gd name="connsiteY0" fmla="*/ 198120 h 1701800"/>
                <a:gd name="connsiteX1" fmla="*/ 1315720 w 1315720"/>
                <a:gd name="connsiteY1" fmla="*/ 360680 h 1701800"/>
                <a:gd name="connsiteX2" fmla="*/ 695960 w 1315720"/>
                <a:gd name="connsiteY2" fmla="*/ 1701800 h 1701800"/>
                <a:gd name="connsiteX3" fmla="*/ 25400 w 1315720"/>
                <a:gd name="connsiteY3" fmla="*/ 1193800 h 1701800"/>
                <a:gd name="connsiteX4" fmla="*/ 0 w 1315720"/>
                <a:gd name="connsiteY4" fmla="*/ 1153160 h 1701800"/>
                <a:gd name="connsiteX5" fmla="*/ 45720 w 1315720"/>
                <a:gd name="connsiteY5" fmla="*/ 477520 h 1701800"/>
                <a:gd name="connsiteX6" fmla="*/ 182880 w 1315720"/>
                <a:gd name="connsiteY6" fmla="*/ 0 h 1701800"/>
                <a:gd name="connsiteX7" fmla="*/ 386080 w 1315720"/>
                <a:gd name="connsiteY7" fmla="*/ 10160 h 1701800"/>
                <a:gd name="connsiteX8" fmla="*/ 492760 w 1315720"/>
                <a:gd name="connsiteY8" fmla="*/ 142240 h 1701800"/>
                <a:gd name="connsiteX9" fmla="*/ 609600 w 1315720"/>
                <a:gd name="connsiteY9" fmla="*/ 198120 h 1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5720" h="1701800">
                  <a:moveTo>
                    <a:pt x="609600" y="198120"/>
                  </a:moveTo>
                  <a:lnTo>
                    <a:pt x="1315720" y="360680"/>
                  </a:lnTo>
                  <a:lnTo>
                    <a:pt x="695960" y="1701800"/>
                  </a:lnTo>
                  <a:lnTo>
                    <a:pt x="25400" y="1193800"/>
                  </a:lnTo>
                  <a:lnTo>
                    <a:pt x="0" y="1153160"/>
                  </a:lnTo>
                  <a:lnTo>
                    <a:pt x="45720" y="477520"/>
                  </a:lnTo>
                  <a:lnTo>
                    <a:pt x="182880" y="0"/>
                  </a:lnTo>
                  <a:lnTo>
                    <a:pt x="386080" y="10160"/>
                  </a:lnTo>
                  <a:lnTo>
                    <a:pt x="492760" y="142240"/>
                  </a:lnTo>
                  <a:lnTo>
                    <a:pt x="609600" y="19812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355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84C58-AA8D-385B-5A85-1709CE62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Планы</a:t>
            </a:r>
          </a:p>
        </p:txBody>
      </p:sp>
      <p:sp>
        <p:nvSpPr>
          <p:cNvPr id="13" name="Скругленный прямоугольник 1">
            <a:extLst>
              <a:ext uri="{FF2B5EF4-FFF2-40B4-BE49-F238E27FC236}">
                <a16:creationId xmlns:a16="http://schemas.microsoft.com/office/drawing/2014/main" id="{15215C6C-31A8-234E-CC55-8495B1D9EBA9}"/>
              </a:ext>
            </a:extLst>
          </p:cNvPr>
          <p:cNvSpPr/>
          <p:nvPr/>
        </p:nvSpPr>
        <p:spPr>
          <a:xfrm>
            <a:off x="9929141" y="2542805"/>
            <a:ext cx="13567884" cy="3407382"/>
          </a:xfrm>
          <a:prstGeom prst="roundRect">
            <a:avLst>
              <a:gd name="adj" fmla="val 24953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4" name="Google Shape;465;p57">
            <a:extLst>
              <a:ext uri="{FF2B5EF4-FFF2-40B4-BE49-F238E27FC236}">
                <a16:creationId xmlns:a16="http://schemas.microsoft.com/office/drawing/2014/main" id="{3EE8ADBA-711E-C19F-F173-C524FCBA55DB}"/>
              </a:ext>
            </a:extLst>
          </p:cNvPr>
          <p:cNvSpPr txBox="1"/>
          <p:nvPr/>
        </p:nvSpPr>
        <p:spPr>
          <a:xfrm>
            <a:off x="10772856" y="3397033"/>
            <a:ext cx="54743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9600" b="1" dirty="0">
                <a:solidFill>
                  <a:schemeClr val="accent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1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Google Shape;465;p57">
            <a:extLst>
              <a:ext uri="{FF2B5EF4-FFF2-40B4-BE49-F238E27FC236}">
                <a16:creationId xmlns:a16="http://schemas.microsoft.com/office/drawing/2014/main" id="{6DF70CA8-A1BB-AA6C-2D57-7EA7FD0E85BA}"/>
              </a:ext>
            </a:extLst>
          </p:cNvPr>
          <p:cNvSpPr txBox="1"/>
          <p:nvPr/>
        </p:nvSpPr>
        <p:spPr>
          <a:xfrm>
            <a:off x="11953780" y="2983330"/>
            <a:ext cx="10702698" cy="252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Находить точку насыщения по 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частотности показа</a:t>
            </a: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 — оцениваем после какой частоты снижается </a:t>
            </a:r>
            <a:r>
              <a:rPr lang="ru-RU" sz="3600" dirty="0" err="1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кост</a:t>
            </a: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-эффективность размещения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96EB92-94C5-BC40-E320-0C40D6879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9595" flipH="1">
            <a:off x="-703997" y="1252918"/>
            <a:ext cx="11368121" cy="11368121"/>
          </a:xfrm>
          <a:prstGeom prst="rect">
            <a:avLst/>
          </a:prstGeom>
        </p:spPr>
      </p:pic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03767B1A-0865-C415-DDC9-F5945B1EDA86}"/>
              </a:ext>
            </a:extLst>
          </p:cNvPr>
          <p:cNvSpPr/>
          <p:nvPr/>
        </p:nvSpPr>
        <p:spPr>
          <a:xfrm>
            <a:off x="9929141" y="9279579"/>
            <a:ext cx="13567884" cy="2524066"/>
          </a:xfrm>
          <a:prstGeom prst="roundRect">
            <a:avLst>
              <a:gd name="adj" fmla="val 29073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8" name="Google Shape;465;p57">
            <a:extLst>
              <a:ext uri="{FF2B5EF4-FFF2-40B4-BE49-F238E27FC236}">
                <a16:creationId xmlns:a16="http://schemas.microsoft.com/office/drawing/2014/main" id="{7EEC2B5E-1D56-D135-DCE2-70DAD98CEAEE}"/>
              </a:ext>
            </a:extLst>
          </p:cNvPr>
          <p:cNvSpPr txBox="1"/>
          <p:nvPr/>
        </p:nvSpPr>
        <p:spPr>
          <a:xfrm>
            <a:off x="10655626" y="9528580"/>
            <a:ext cx="54743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9600" b="1" dirty="0">
                <a:solidFill>
                  <a:schemeClr val="accent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3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Google Shape;465;p57">
            <a:extLst>
              <a:ext uri="{FF2B5EF4-FFF2-40B4-BE49-F238E27FC236}">
                <a16:creationId xmlns:a16="http://schemas.microsoft.com/office/drawing/2014/main" id="{980DB67F-4BBB-E460-7943-5B9D2094FDC2}"/>
              </a:ext>
            </a:extLst>
          </p:cNvPr>
          <p:cNvSpPr txBox="1"/>
          <p:nvPr/>
        </p:nvSpPr>
        <p:spPr>
          <a:xfrm>
            <a:off x="11953780" y="9910029"/>
            <a:ext cx="10424954" cy="126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Оценивать </a:t>
            </a:r>
            <a:r>
              <a:rPr lang="en-US" sz="3600" b="1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post-view </a:t>
            </a: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конверсии в разных моделях атрибуции</a:t>
            </a:r>
          </a:p>
        </p:txBody>
      </p:sp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42AA0422-C29E-E826-05D4-64A7ED9B31ED}"/>
              </a:ext>
            </a:extLst>
          </p:cNvPr>
          <p:cNvSpPr/>
          <p:nvPr/>
        </p:nvSpPr>
        <p:spPr>
          <a:xfrm>
            <a:off x="9929141" y="6374064"/>
            <a:ext cx="13567884" cy="2524066"/>
          </a:xfrm>
          <a:prstGeom prst="roundRect">
            <a:avLst>
              <a:gd name="adj" fmla="val 29073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4" name="Google Shape;465;p57">
            <a:extLst>
              <a:ext uri="{FF2B5EF4-FFF2-40B4-BE49-F238E27FC236}">
                <a16:creationId xmlns:a16="http://schemas.microsoft.com/office/drawing/2014/main" id="{C72F9012-49E8-28CF-DA7D-532B5FD722DC}"/>
              </a:ext>
            </a:extLst>
          </p:cNvPr>
          <p:cNvSpPr txBox="1"/>
          <p:nvPr/>
        </p:nvSpPr>
        <p:spPr>
          <a:xfrm>
            <a:off x="10655626" y="6775326"/>
            <a:ext cx="54743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9600" b="1" dirty="0">
                <a:solidFill>
                  <a:schemeClr val="accent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2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Google Shape;465;p57">
            <a:extLst>
              <a:ext uri="{FF2B5EF4-FFF2-40B4-BE49-F238E27FC236}">
                <a16:creationId xmlns:a16="http://schemas.microsoft.com/office/drawing/2014/main" id="{94278189-C30A-8EBD-F62F-778CB6F7FC80}"/>
              </a:ext>
            </a:extLst>
          </p:cNvPr>
          <p:cNvSpPr txBox="1"/>
          <p:nvPr/>
        </p:nvSpPr>
        <p:spPr>
          <a:xfrm>
            <a:off x="11953779" y="6765482"/>
            <a:ext cx="11294401" cy="18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Заранее определять CR% в целевое действие</a:t>
            </a:r>
            <a:b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от показа, чтобы считать покупки</a:t>
            </a:r>
            <a:b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от показов 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по предиктивной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1204772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>
          <a:extLst>
            <a:ext uri="{FF2B5EF4-FFF2-40B4-BE49-F238E27FC236}">
              <a16:creationId xmlns:a16="http://schemas.microsoft.com/office/drawing/2014/main" id="{95EA1E8C-9546-5AD5-FDF4-5AEDDA7B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C7A89E04-FC0C-D17F-0D74-EF717C227776}"/>
              </a:ext>
            </a:extLst>
          </p:cNvPr>
          <p:cNvSpPr/>
          <p:nvPr/>
        </p:nvSpPr>
        <p:spPr>
          <a:xfrm>
            <a:off x="867294" y="885158"/>
            <a:ext cx="22630409" cy="9150111"/>
          </a:xfrm>
          <a:prstGeom prst="roundRect">
            <a:avLst>
              <a:gd name="adj" fmla="val 6939"/>
            </a:avLst>
          </a:prstGeom>
          <a:solidFill>
            <a:schemeClr val="tx2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3" name="Скругленный прямоугольник 3">
            <a:extLst>
              <a:ext uri="{FF2B5EF4-FFF2-40B4-BE49-F238E27FC236}">
                <a16:creationId xmlns:a16="http://schemas.microsoft.com/office/drawing/2014/main" id="{DCE3339F-4B80-E21A-694D-2ADA27FA6563}"/>
              </a:ext>
            </a:extLst>
          </p:cNvPr>
          <p:cNvSpPr/>
          <p:nvPr/>
        </p:nvSpPr>
        <p:spPr>
          <a:xfrm>
            <a:off x="867294" y="10642232"/>
            <a:ext cx="22630409" cy="2188607"/>
          </a:xfrm>
          <a:prstGeom prst="roundRect">
            <a:avLst>
              <a:gd name="adj" fmla="val 29759"/>
            </a:avLst>
          </a:prstGeom>
          <a:solidFill>
            <a:schemeClr val="tx2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pic>
        <p:nvPicPr>
          <p:cNvPr id="6" name="Google Shape;333;p53">
            <a:extLst>
              <a:ext uri="{FF2B5EF4-FFF2-40B4-BE49-F238E27FC236}">
                <a16:creationId xmlns:a16="http://schemas.microsoft.com/office/drawing/2014/main" id="{4FEC208F-CB35-BDD6-34AB-7A0DA293395B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860025" y="1443467"/>
            <a:ext cx="3278757" cy="66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30;p53">
            <a:extLst>
              <a:ext uri="{FF2B5EF4-FFF2-40B4-BE49-F238E27FC236}">
                <a16:creationId xmlns:a16="http://schemas.microsoft.com/office/drawing/2014/main" id="{6A3CF454-781F-AA52-812C-59964EEBFDB0}"/>
              </a:ext>
            </a:extLst>
          </p:cNvPr>
          <p:cNvSpPr txBox="1">
            <a:spLocks/>
          </p:cNvSpPr>
          <p:nvPr/>
        </p:nvSpPr>
        <p:spPr>
          <a:xfrm>
            <a:off x="1860025" y="3855924"/>
            <a:ext cx="11588404" cy="443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ontserrat"/>
              <a:buNone/>
              <a:defRPr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1100"/>
              <a:buFont typeface="Arial"/>
              <a:buNone/>
            </a:pPr>
            <a:r>
              <a:rPr lang="ru-RU" sz="9599" dirty="0">
                <a:solidFill>
                  <a:schemeClr val="tx1"/>
                </a:solidFill>
                <a:latin typeface="Montserrat SemiBold" pitchFamily="2" charset="0"/>
                <a:ea typeface="Montserrat Medium"/>
                <a:cs typeface="Montserrat Medium"/>
                <a:sym typeface="Montserrat Medium"/>
              </a:rPr>
              <a:t>Готовы решать любые самые сложные задачи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F8D5-22CF-FFBC-66D1-A6B3A5363C3C}"/>
              </a:ext>
            </a:extLst>
          </p:cNvPr>
          <p:cNvSpPr txBox="1"/>
          <p:nvPr/>
        </p:nvSpPr>
        <p:spPr>
          <a:xfrm>
            <a:off x="1730880" y="11276160"/>
            <a:ext cx="6304259" cy="793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3200"/>
              </a:spcAft>
            </a:pPr>
            <a:r>
              <a:rPr lang="en-US" sz="4266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hi@gomobile.ru</a:t>
            </a:r>
            <a:endParaRPr lang="en" sz="4266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6A76F-B7BD-13DE-FD39-CAED077C00D8}"/>
              </a:ext>
            </a:extLst>
          </p:cNvPr>
          <p:cNvSpPr txBox="1"/>
          <p:nvPr/>
        </p:nvSpPr>
        <p:spPr>
          <a:xfrm>
            <a:off x="7923077" y="11276158"/>
            <a:ext cx="5525352" cy="793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3200"/>
              </a:spcAft>
            </a:pPr>
            <a:r>
              <a:rPr lang="en" sz="4266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gomobile.ru</a:t>
            </a:r>
            <a:endParaRPr lang="en" sz="2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436903-B278-21F0-81CA-5AF997069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43552" y="11311085"/>
            <a:ext cx="1223166" cy="758816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96CD00C-36B8-4872-58C5-067541C32080}"/>
              </a:ext>
            </a:extLst>
          </p:cNvPr>
          <p:cNvCxnSpPr>
            <a:cxnSpLocks/>
          </p:cNvCxnSpPr>
          <p:nvPr/>
        </p:nvCxnSpPr>
        <p:spPr>
          <a:xfrm>
            <a:off x="12994152" y="11736535"/>
            <a:ext cx="75798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7FE66E-E640-1290-12B7-3232A5E25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774932" y="1443467"/>
            <a:ext cx="8498184" cy="79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id="{2884BE0E-06CE-C96C-3C52-C8672146F596}"/>
              </a:ext>
            </a:extLst>
          </p:cNvPr>
          <p:cNvSpPr/>
          <p:nvPr/>
        </p:nvSpPr>
        <p:spPr>
          <a:xfrm>
            <a:off x="867298" y="7459663"/>
            <a:ext cx="10176805" cy="4884737"/>
          </a:xfrm>
          <a:prstGeom prst="roundRect">
            <a:avLst>
              <a:gd name="adj" fmla="val 15307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89765-625B-8C9A-B178-25440899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8" y="882651"/>
            <a:ext cx="22629727" cy="1246495"/>
          </a:xfrm>
        </p:spPr>
        <p:txBody>
          <a:bodyPr/>
          <a:lstStyle/>
          <a:p>
            <a:r>
              <a:rPr lang="ru-RU" sz="9000" dirty="0">
                <a:solidFill>
                  <a:schemeClr val="tx1"/>
                </a:solidFill>
              </a:rPr>
              <a:t>Спикер</a:t>
            </a:r>
          </a:p>
        </p:txBody>
      </p:sp>
      <p:sp>
        <p:nvSpPr>
          <p:cNvPr id="3" name="Google Shape;416;p56">
            <a:extLst>
              <a:ext uri="{FF2B5EF4-FFF2-40B4-BE49-F238E27FC236}">
                <a16:creationId xmlns:a16="http://schemas.microsoft.com/office/drawing/2014/main" id="{642845A3-1A81-15D9-4DDE-AFF184AB1112}"/>
              </a:ext>
            </a:extLst>
          </p:cNvPr>
          <p:cNvSpPr txBox="1"/>
          <p:nvPr/>
        </p:nvSpPr>
        <p:spPr>
          <a:xfrm>
            <a:off x="1729389" y="8638929"/>
            <a:ext cx="8694772" cy="252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  <a:buClr>
                <a:schemeClr val="lt1"/>
              </a:buClr>
              <a:buSzPts val="1200"/>
            </a:pPr>
            <a:r>
              <a:rPr lang="en-US" sz="48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Дарья</a:t>
            </a:r>
            <a:r>
              <a:rPr lang="en-US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Горелова</a:t>
            </a:r>
            <a:r>
              <a:rPr lang="en-US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>
              <a:lnSpc>
                <a:spcPct val="114000"/>
              </a:lnSpc>
              <a:buClr>
                <a:schemeClr val="lt1"/>
              </a:buClr>
              <a:buSzPts val="1200"/>
            </a:pPr>
            <a:endParaRPr lang="ru-RU" sz="32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4000"/>
              </a:lnSpc>
              <a:buClr>
                <a:schemeClr val="lt1"/>
              </a:buClr>
              <a:buSzPts val="1200"/>
            </a:pPr>
            <a:r>
              <a:rPr lang="en-US" sz="3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Client Service Director</a:t>
            </a:r>
            <a:br>
              <a:rPr lang="en-US" sz="3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Go Mobile</a:t>
            </a:r>
            <a:endParaRPr sz="32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F8D6C70E-E954-F0DE-685F-8318694469E9}"/>
              </a:ext>
            </a:extLst>
          </p:cNvPr>
          <p:cNvSpPr/>
          <p:nvPr/>
        </p:nvSpPr>
        <p:spPr>
          <a:xfrm>
            <a:off x="12485424" y="1594771"/>
            <a:ext cx="10663478" cy="10818987"/>
          </a:xfrm>
          <a:prstGeom prst="roundRect">
            <a:avLst>
              <a:gd name="adj" fmla="val 12359"/>
            </a:avLst>
          </a:prstGeom>
          <a:solidFill>
            <a:schemeClr val="tx2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90BA6-8FD1-8727-CE30-4937AA6F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037" y="1133475"/>
            <a:ext cx="10818987" cy="10818987"/>
          </a:xfrm>
          <a:prstGeom prst="roundRect">
            <a:avLst>
              <a:gd name="adj" fmla="val 13353"/>
            </a:avLst>
          </a:prstGeom>
        </p:spPr>
      </p:pic>
    </p:spTree>
    <p:extLst>
      <p:ext uri="{BB962C8B-B14F-4D97-AF65-F5344CB8AC3E}">
        <p14:creationId xmlns:p14="http://schemas.microsoft.com/office/powerpoint/2010/main" val="324019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D4F1A4-3A0D-A5A7-CD7A-B137C22A8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5" b="15896"/>
          <a:stretch/>
        </p:blipFill>
        <p:spPr>
          <a:xfrm flipH="1">
            <a:off x="7121978" y="-4761283"/>
            <a:ext cx="17260433" cy="18477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C63A8-D04D-C9CE-394D-D3AB67717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04"/>
          <a:stretch/>
        </p:blipFill>
        <p:spPr>
          <a:xfrm>
            <a:off x="867297" y="8459567"/>
            <a:ext cx="9320635" cy="52564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7A5453-00F8-97B5-992F-D9E6C549D0EB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42F3D6-D146-9AB7-CD88-F23C7705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Проблематика</a:t>
            </a:r>
          </a:p>
        </p:txBody>
      </p: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8CF75F5D-011F-26E3-7C04-883B1ABBACB9}"/>
              </a:ext>
            </a:extLst>
          </p:cNvPr>
          <p:cNvSpPr/>
          <p:nvPr/>
        </p:nvSpPr>
        <p:spPr>
          <a:xfrm>
            <a:off x="885810" y="2539413"/>
            <a:ext cx="13252221" cy="5268156"/>
          </a:xfrm>
          <a:prstGeom prst="roundRect">
            <a:avLst>
              <a:gd name="adj" fmla="val 17043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2" name="Google Shape;465;p57">
            <a:extLst>
              <a:ext uri="{FF2B5EF4-FFF2-40B4-BE49-F238E27FC236}">
                <a16:creationId xmlns:a16="http://schemas.microsoft.com/office/drawing/2014/main" id="{37B25DEA-A74F-0DDE-7385-758B6D99787D}"/>
              </a:ext>
            </a:extLst>
          </p:cNvPr>
          <p:cNvSpPr txBox="1"/>
          <p:nvPr/>
        </p:nvSpPr>
        <p:spPr>
          <a:xfrm>
            <a:off x="1617785" y="3191410"/>
            <a:ext cx="11162156" cy="3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Мобайл считают сугубо </a:t>
            </a:r>
            <a:r>
              <a:rPr lang="ru-RU" sz="320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перформанс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инструментом с ограниченными окнами атрибуции:</a:t>
            </a: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24 часа — </a:t>
            </a:r>
            <a:r>
              <a:rPr lang="ru-RU" sz="32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post-view</a:t>
            </a:r>
            <a:endParaRPr lang="ru-RU" sz="3200" dirty="0">
              <a:solidFill>
                <a:schemeClr val="bg1"/>
              </a:solidFill>
              <a:latin typeface="Montserrat" pitchFamily="2" charset="-52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30 дней — </a:t>
            </a:r>
            <a:r>
              <a:rPr lang="ru-RU" sz="32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post-click</a:t>
            </a:r>
            <a:endParaRPr lang="ru-RU" sz="3200" b="0" i="0" u="none" strike="noStrike" dirty="0">
              <a:solidFill>
                <a:schemeClr val="bg1"/>
              </a:solidFill>
              <a:effectLst/>
              <a:latin typeface="Montserrat" pitchFamily="2" charset="-52"/>
            </a:endParaRPr>
          </a:p>
          <a:p>
            <a:pPr>
              <a:lnSpc>
                <a:spcPct val="115000"/>
              </a:lnSpc>
            </a:pPr>
            <a:b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Эти окна намеренно 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сокращают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, чтобы оценивать </a:t>
            </a:r>
            <a:r>
              <a:rPr lang="ru-RU" sz="32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инкрементальность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источников</a:t>
            </a:r>
            <a:endParaRPr lang="ru-RU" sz="32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" name="Скругленный прямоугольник 1">
            <a:extLst>
              <a:ext uri="{FF2B5EF4-FFF2-40B4-BE49-F238E27FC236}">
                <a16:creationId xmlns:a16="http://schemas.microsoft.com/office/drawing/2014/main" id="{D8329E9C-6842-8A4D-1C76-7400091E981B}"/>
              </a:ext>
            </a:extLst>
          </p:cNvPr>
          <p:cNvSpPr/>
          <p:nvPr/>
        </p:nvSpPr>
        <p:spPr>
          <a:xfrm>
            <a:off x="14841415" y="2539413"/>
            <a:ext cx="8656759" cy="5268156"/>
          </a:xfrm>
          <a:prstGeom prst="roundRect">
            <a:avLst>
              <a:gd name="adj" fmla="val 15307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47" name="Google Shape;465;p57">
            <a:extLst>
              <a:ext uri="{FF2B5EF4-FFF2-40B4-BE49-F238E27FC236}">
                <a16:creationId xmlns:a16="http://schemas.microsoft.com/office/drawing/2014/main" id="{B687E0ED-F25B-4E39-B4B3-415DB8C6CB5F}"/>
              </a:ext>
            </a:extLst>
          </p:cNvPr>
          <p:cNvSpPr txBox="1"/>
          <p:nvPr/>
        </p:nvSpPr>
        <p:spPr>
          <a:xfrm>
            <a:off x="15544799" y="3191410"/>
            <a:ext cx="7831016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В классической </a:t>
            </a:r>
            <a:r>
              <a:rPr lang="ru-RU" sz="32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медийке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окна атрибуции</a:t>
            </a: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, 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наоборот, 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расширяют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для замера эффективности</a:t>
            </a:r>
            <a:endParaRPr lang="ru-RU" sz="32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" name="Скругленный прямоугольник 1">
            <a:extLst>
              <a:ext uri="{FF2B5EF4-FFF2-40B4-BE49-F238E27FC236}">
                <a16:creationId xmlns:a16="http://schemas.microsoft.com/office/drawing/2014/main" id="{5CDBC105-42DF-6C55-0AE1-025B62332F60}"/>
              </a:ext>
            </a:extLst>
          </p:cNvPr>
          <p:cNvSpPr/>
          <p:nvPr/>
        </p:nvSpPr>
        <p:spPr>
          <a:xfrm>
            <a:off x="867297" y="8459566"/>
            <a:ext cx="22630877" cy="3310112"/>
          </a:xfrm>
          <a:prstGeom prst="roundRect">
            <a:avLst>
              <a:gd name="adj" fmla="val 20677"/>
            </a:avLst>
          </a:prstGeom>
          <a:solidFill>
            <a:schemeClr val="accent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50" name="Google Shape;416;p56">
            <a:extLst>
              <a:ext uri="{FF2B5EF4-FFF2-40B4-BE49-F238E27FC236}">
                <a16:creationId xmlns:a16="http://schemas.microsoft.com/office/drawing/2014/main" id="{148C5AA1-6E74-10FA-C3DA-4DB788FC552A}"/>
              </a:ext>
            </a:extLst>
          </p:cNvPr>
          <p:cNvSpPr txBox="1"/>
          <p:nvPr/>
        </p:nvSpPr>
        <p:spPr>
          <a:xfrm>
            <a:off x="1617785" y="9375958"/>
            <a:ext cx="2040263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buClr>
                <a:schemeClr val="lt1"/>
              </a:buClr>
              <a:buSzPts val="1200"/>
            </a:pPr>
            <a:r>
              <a:rPr lang="ru-RU" sz="4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 классической </a:t>
            </a:r>
            <a:r>
              <a:rPr lang="ru-RU" sz="4800" b="1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медийке</a:t>
            </a:r>
            <a:r>
              <a:rPr lang="ru-RU" sz="4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сложно оценить влияние медийного продвижения на перформанс показатели</a:t>
            </a:r>
            <a:endParaRPr sz="48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2804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EEF04-7CCE-3426-5798-289CA7FF6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8" y="882651"/>
            <a:ext cx="23047779" cy="914096"/>
          </a:xfrm>
        </p:spPr>
        <p:txBody>
          <a:bodyPr/>
          <a:lstStyle/>
          <a:p>
            <a:r>
              <a:rPr lang="ru-RU" dirty="0"/>
              <a:t>Наше решение – </a:t>
            </a:r>
            <a:r>
              <a:rPr lang="en-US" dirty="0" err="1"/>
              <a:t>brandformance</a:t>
            </a:r>
            <a:r>
              <a:rPr lang="ru-RU" dirty="0"/>
              <a:t>-подход в мобайл</a:t>
            </a:r>
          </a:p>
        </p:txBody>
      </p:sp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0E22D90C-A35B-792B-73DD-028212979136}"/>
              </a:ext>
            </a:extLst>
          </p:cNvPr>
          <p:cNvSpPr/>
          <p:nvPr/>
        </p:nvSpPr>
        <p:spPr>
          <a:xfrm>
            <a:off x="867297" y="3740128"/>
            <a:ext cx="13481748" cy="3600000"/>
          </a:xfrm>
          <a:prstGeom prst="roundRect">
            <a:avLst>
              <a:gd name="adj" fmla="val 15108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2" name="Google Shape;465;p57">
            <a:extLst>
              <a:ext uri="{FF2B5EF4-FFF2-40B4-BE49-F238E27FC236}">
                <a16:creationId xmlns:a16="http://schemas.microsoft.com/office/drawing/2014/main" id="{A85B20C4-9036-65CC-D75B-72114A3EDE5F}"/>
              </a:ext>
            </a:extLst>
          </p:cNvPr>
          <p:cNvSpPr txBox="1"/>
          <p:nvPr/>
        </p:nvSpPr>
        <p:spPr>
          <a:xfrm>
            <a:off x="2838443" y="4190971"/>
            <a:ext cx="10643095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2" charset="-52"/>
                <a:sym typeface="Arial"/>
              </a:rPr>
              <a:t>Стабильные идентификаторы</a:t>
            </a:r>
            <a:endParaRPr lang="en-US" sz="2400" i="0" u="none" strike="noStrike" dirty="0">
              <a:solidFill>
                <a:schemeClr val="bg1"/>
              </a:solidFill>
              <a:effectLst/>
              <a:latin typeface="Montserrat SemiBold" pitchFamily="2" charset="-52"/>
            </a:endParaRPr>
          </a:p>
        </p:txBody>
      </p:sp>
      <p:sp>
        <p:nvSpPr>
          <p:cNvPr id="16" name="Скругленный прямоугольник 1">
            <a:extLst>
              <a:ext uri="{FF2B5EF4-FFF2-40B4-BE49-F238E27FC236}">
                <a16:creationId xmlns:a16="http://schemas.microsoft.com/office/drawing/2014/main" id="{D68252FC-078B-3A6D-2B19-43F548F6B224}"/>
              </a:ext>
            </a:extLst>
          </p:cNvPr>
          <p:cNvSpPr/>
          <p:nvPr/>
        </p:nvSpPr>
        <p:spPr>
          <a:xfrm>
            <a:off x="867297" y="7734125"/>
            <a:ext cx="13481748" cy="3600000"/>
          </a:xfrm>
          <a:prstGeom prst="roundRect">
            <a:avLst>
              <a:gd name="adj" fmla="val 14585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/>
          </a:p>
        </p:txBody>
      </p:sp>
      <p:sp>
        <p:nvSpPr>
          <p:cNvPr id="15" name="Google Shape;465;p57">
            <a:extLst>
              <a:ext uri="{FF2B5EF4-FFF2-40B4-BE49-F238E27FC236}">
                <a16:creationId xmlns:a16="http://schemas.microsoft.com/office/drawing/2014/main" id="{58CAE7FD-98FD-1AC9-D0E0-E876A8751DA7}"/>
              </a:ext>
            </a:extLst>
          </p:cNvPr>
          <p:cNvSpPr txBox="1"/>
          <p:nvPr/>
        </p:nvSpPr>
        <p:spPr>
          <a:xfrm>
            <a:off x="2838443" y="8118475"/>
            <a:ext cx="11004294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Montserrat SemiBold" pitchFamily="2" charset="-52"/>
              </a:rPr>
              <a:t>Уникальный </a:t>
            </a:r>
            <a:r>
              <a:rPr lang="ru-RU" sz="3200" b="1" i="0" u="none" strike="noStrike" dirty="0" err="1">
                <a:solidFill>
                  <a:schemeClr val="bg1"/>
                </a:solidFill>
                <a:effectLst/>
                <a:latin typeface="Montserrat SemiBold" pitchFamily="2" charset="-52"/>
              </a:rPr>
              <a:t>медийно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Montserrat SemiBold" pitchFamily="2" charset="-52"/>
              </a:rPr>
              <a:t>-мобильный инвентарь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B212DB-B5C8-71CA-1A74-1EB5525E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737" y="2119703"/>
            <a:ext cx="10830664" cy="10846021"/>
          </a:xfrm>
          <a:prstGeom prst="rect">
            <a:avLst/>
          </a:prstGeom>
        </p:spPr>
      </p:pic>
      <p:sp>
        <p:nvSpPr>
          <p:cNvPr id="3" name="Google Shape;465;p57">
            <a:extLst>
              <a:ext uri="{FF2B5EF4-FFF2-40B4-BE49-F238E27FC236}">
                <a16:creationId xmlns:a16="http://schemas.microsoft.com/office/drawing/2014/main" id="{4BD2EA42-0E4F-8E94-44C8-F1DDB5AC25D9}"/>
              </a:ext>
            </a:extLst>
          </p:cNvPr>
          <p:cNvSpPr txBox="1"/>
          <p:nvPr/>
        </p:nvSpPr>
        <p:spPr>
          <a:xfrm>
            <a:off x="867297" y="2343706"/>
            <a:ext cx="10793771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4800" dirty="0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На чем строится наш подход:</a:t>
            </a:r>
            <a:endParaRPr lang="ru-RU" sz="48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465;p57">
            <a:extLst>
              <a:ext uri="{FF2B5EF4-FFF2-40B4-BE49-F238E27FC236}">
                <a16:creationId xmlns:a16="http://schemas.microsoft.com/office/drawing/2014/main" id="{5B5BA038-7339-42E1-24D6-B5C46E2C993B}"/>
              </a:ext>
            </a:extLst>
          </p:cNvPr>
          <p:cNvSpPr txBox="1"/>
          <p:nvPr/>
        </p:nvSpPr>
        <p:spPr>
          <a:xfrm>
            <a:off x="1545359" y="3906227"/>
            <a:ext cx="54743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9600" b="1" dirty="0">
                <a:solidFill>
                  <a:schemeClr val="accent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1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Google Shape;465;p57">
            <a:extLst>
              <a:ext uri="{FF2B5EF4-FFF2-40B4-BE49-F238E27FC236}">
                <a16:creationId xmlns:a16="http://schemas.microsoft.com/office/drawing/2014/main" id="{3692C809-DD5E-4908-ED9A-9B0A1204CD5B}"/>
              </a:ext>
            </a:extLst>
          </p:cNvPr>
          <p:cNvSpPr txBox="1"/>
          <p:nvPr/>
        </p:nvSpPr>
        <p:spPr>
          <a:xfrm>
            <a:off x="1476978" y="7835320"/>
            <a:ext cx="751784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9600" b="1" dirty="0">
                <a:solidFill>
                  <a:schemeClr val="accent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2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CEBE1-3426-0F32-C4AB-85AFE0CA7414}"/>
              </a:ext>
            </a:extLst>
          </p:cNvPr>
          <p:cNvSpPr txBox="1"/>
          <p:nvPr/>
        </p:nvSpPr>
        <p:spPr>
          <a:xfrm>
            <a:off x="2770851" y="8753912"/>
            <a:ext cx="10643095" cy="2185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Несмотря на то, что мобильный маркетинг заточен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на перформанс, в мобайле есть уникальный инвентарь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для работы с медийными размещениями. За счет этого мы можем коснуться аудитории, которую не получится достать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вебе</a:t>
            </a:r>
            <a:endParaRPr lang="ru-RU" sz="2400" b="0" i="0" u="none" strike="noStrike" dirty="0">
              <a:solidFill>
                <a:schemeClr val="bg1"/>
              </a:solidFill>
              <a:effectLst/>
              <a:latin typeface="Montserrat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70DB4-7CB2-952E-9BFA-6F1960B5344A}"/>
              </a:ext>
            </a:extLst>
          </p:cNvPr>
          <p:cNvSpPr txBox="1"/>
          <p:nvPr/>
        </p:nvSpPr>
        <p:spPr>
          <a:xfrm>
            <a:off x="2770851" y="4826408"/>
            <a:ext cx="10830664" cy="2185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Из-за того, что в мобайле есть стабильные идентификаторы </a:t>
            </a: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GAID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и </a:t>
            </a: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IDFA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, 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м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ы можем выгружать логи показов и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мэтчить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их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с мобильными идентификаторами.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Благодаря этому мы можем замерить не только прямое перформанс влияние, но и влияние на медийные показатели</a:t>
            </a:r>
            <a:endParaRPr lang="ru-RU" sz="24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3433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37EF25-C046-B100-4EF1-E513620BA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5" b="21469"/>
          <a:stretch/>
        </p:blipFill>
        <p:spPr>
          <a:xfrm>
            <a:off x="0" y="-2896071"/>
            <a:ext cx="16581119" cy="166120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549576-D0F8-AEA2-977F-23FFE36C7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5" b="16433"/>
          <a:stretch/>
        </p:blipFill>
        <p:spPr>
          <a:xfrm rot="16200000">
            <a:off x="15181559" y="4515145"/>
            <a:ext cx="8986650" cy="94150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0B0BAF-DA8B-658A-26D5-EC5399756818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DFF3-6521-D66F-8D91-415D62F3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</a:t>
            </a:r>
            <a:r>
              <a:rPr lang="ru-RU" dirty="0" err="1"/>
              <a:t>медийки</a:t>
            </a:r>
            <a:r>
              <a:rPr lang="ru-RU" dirty="0"/>
              <a:t> в мобайл</a:t>
            </a:r>
          </a:p>
        </p:txBody>
      </p:sp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id="{84233720-8C78-314E-4F5E-84B8E3D12EAA}"/>
              </a:ext>
            </a:extLst>
          </p:cNvPr>
          <p:cNvSpPr/>
          <p:nvPr/>
        </p:nvSpPr>
        <p:spPr>
          <a:xfrm>
            <a:off x="867298" y="2535238"/>
            <a:ext cx="10892173" cy="8462962"/>
          </a:xfrm>
          <a:prstGeom prst="roundRect">
            <a:avLst>
              <a:gd name="adj" fmla="val 778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37F4A912-2320-BBE8-A930-CDEAA0B9B801}"/>
              </a:ext>
            </a:extLst>
          </p:cNvPr>
          <p:cNvSpPr/>
          <p:nvPr/>
        </p:nvSpPr>
        <p:spPr>
          <a:xfrm>
            <a:off x="12553160" y="2535238"/>
            <a:ext cx="10943865" cy="8462962"/>
          </a:xfrm>
          <a:prstGeom prst="roundRect">
            <a:avLst>
              <a:gd name="adj" fmla="val 778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 dirty="0"/>
          </a:p>
        </p:txBody>
      </p:sp>
      <p:sp>
        <p:nvSpPr>
          <p:cNvPr id="9" name="Google Shape;465;p57">
            <a:extLst>
              <a:ext uri="{FF2B5EF4-FFF2-40B4-BE49-F238E27FC236}">
                <a16:creationId xmlns:a16="http://schemas.microsoft.com/office/drawing/2014/main" id="{157BA2B3-86F5-7A9D-F404-EDF8AF29ECD4}"/>
              </a:ext>
            </a:extLst>
          </p:cNvPr>
          <p:cNvSpPr txBox="1"/>
          <p:nvPr/>
        </p:nvSpPr>
        <p:spPr>
          <a:xfrm>
            <a:off x="1663052" y="5003247"/>
            <a:ext cx="9675508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Закупка по </a:t>
            </a:r>
            <a:r>
              <a:rPr lang="en-US" sz="3200" dirty="0">
                <a:solidFill>
                  <a:schemeClr val="bg1"/>
                </a:solidFill>
                <a:latin typeface="Montserrat" pitchFamily="2" charset="-52"/>
              </a:rPr>
              <a:t>CPM</a:t>
            </a:r>
            <a:endParaRPr lang="ru-RU" sz="3200" b="0" i="0" u="none" strike="noStrike" dirty="0">
              <a:solidFill>
                <a:schemeClr val="bg1"/>
              </a:solidFill>
              <a:effectLst/>
              <a:latin typeface="Montserrat" pitchFamily="2" charset="-5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Возможность упра</a:t>
            </a: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влять</a:t>
            </a:r>
            <a:r>
              <a:rPr lang="ru-RU" sz="32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частотой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Возможность выгружать логи показов или поддержка интеграции с трекерами</a:t>
            </a:r>
            <a:endParaRPr lang="ru-RU" sz="3200" b="1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Google Shape;465;p57">
            <a:extLst>
              <a:ext uri="{FF2B5EF4-FFF2-40B4-BE49-F238E27FC236}">
                <a16:creationId xmlns:a16="http://schemas.microsoft.com/office/drawing/2014/main" id="{974AB182-6482-5622-2148-AE77EA912B5B}"/>
              </a:ext>
            </a:extLst>
          </p:cNvPr>
          <p:cNvSpPr txBox="1"/>
          <p:nvPr/>
        </p:nvSpPr>
        <p:spPr>
          <a:xfrm>
            <a:off x="1709157" y="3272567"/>
            <a:ext cx="8611252" cy="113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Критерии медийных источников мобильного трафика</a:t>
            </a:r>
            <a:endParaRPr lang="ru-RU" sz="32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465;p57">
            <a:extLst>
              <a:ext uri="{FF2B5EF4-FFF2-40B4-BE49-F238E27FC236}">
                <a16:creationId xmlns:a16="http://schemas.microsoft.com/office/drawing/2014/main" id="{E3D0E181-9CC3-F148-6986-65886B2B97E3}"/>
              </a:ext>
            </a:extLst>
          </p:cNvPr>
          <p:cNvSpPr txBox="1"/>
          <p:nvPr/>
        </p:nvSpPr>
        <p:spPr>
          <a:xfrm>
            <a:off x="13270107" y="3272567"/>
            <a:ext cx="81785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>
                <a:solidFill>
                  <a:schemeClr val="bg1"/>
                </a:solidFill>
                <a:latin typeface="Montserrat SemiBold"/>
                <a:ea typeface="Montserrat Medium"/>
                <a:cs typeface="Montserrat Medium"/>
                <a:sym typeface="Montserrat SemiBold"/>
              </a:rPr>
              <a:t>Mobile only</a:t>
            </a:r>
            <a:endParaRPr lang="ru-RU" sz="40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6AE7E9-73EE-FAD3-135A-3E536768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041" y="9299682"/>
            <a:ext cx="2160000" cy="5659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67C0D0-1F16-B9CB-B0B6-89DEB44A34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8447"/>
          <a:stretch/>
        </p:blipFill>
        <p:spPr>
          <a:xfrm>
            <a:off x="16401373" y="4699395"/>
            <a:ext cx="2160000" cy="8045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1E59AB-45F0-A5E2-5057-A8295A983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01373" y="9316890"/>
            <a:ext cx="2160000" cy="6098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DB5FAB-731D-22C1-7E6F-8F6EB10CD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65041" y="5823682"/>
            <a:ext cx="2160000" cy="7318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736548-DF5D-F363-FC71-5B16465698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4664" b="34605"/>
          <a:stretch/>
        </p:blipFill>
        <p:spPr>
          <a:xfrm>
            <a:off x="13094398" y="4781496"/>
            <a:ext cx="2160000" cy="663802"/>
          </a:xfrm>
          <a:prstGeom prst="rect">
            <a:avLst/>
          </a:prstGeom>
        </p:spPr>
      </p:pic>
      <p:sp>
        <p:nvSpPr>
          <p:cNvPr id="4" name="Google Shape;465;p57">
            <a:extLst>
              <a:ext uri="{FF2B5EF4-FFF2-40B4-BE49-F238E27FC236}">
                <a16:creationId xmlns:a16="http://schemas.microsoft.com/office/drawing/2014/main" id="{3663AD22-4D15-DE7E-0509-E4302C996DFE}"/>
              </a:ext>
            </a:extLst>
          </p:cNvPr>
          <p:cNvSpPr txBox="1"/>
          <p:nvPr/>
        </p:nvSpPr>
        <p:spPr>
          <a:xfrm>
            <a:off x="13270107" y="7830442"/>
            <a:ext cx="664054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>
                <a:solidFill>
                  <a:schemeClr val="bg1"/>
                </a:solidFill>
                <a:latin typeface="Montserrat SemiBold"/>
                <a:ea typeface="Montserrat Medium"/>
                <a:cs typeface="Montserrat Medium"/>
                <a:sym typeface="Montserrat SemiBold"/>
              </a:rPr>
              <a:t>Mobile &amp; Web</a:t>
            </a:r>
            <a:endParaRPr lang="ru-RU" sz="40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5A4B02-0045-DC94-C150-6DBA004315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401373" y="5862933"/>
            <a:ext cx="2160000" cy="7363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236C864-0154-461C-469D-5950C80A72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33" t="32328" r="5185" b="32617"/>
          <a:stretch/>
        </p:blipFill>
        <p:spPr>
          <a:xfrm>
            <a:off x="19537705" y="9294448"/>
            <a:ext cx="216000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4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FC786-BC08-AD17-CED5-9BD9CD1F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6" y="1337331"/>
            <a:ext cx="22629727" cy="914096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Как мы оцениваем эффективность</a:t>
            </a:r>
          </a:p>
        </p:txBody>
      </p:sp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50AEECC-0CF5-C10B-FE15-26ECCEBEBB77}"/>
              </a:ext>
            </a:extLst>
          </p:cNvPr>
          <p:cNvSpPr/>
          <p:nvPr/>
        </p:nvSpPr>
        <p:spPr>
          <a:xfrm>
            <a:off x="1194165" y="3340568"/>
            <a:ext cx="7737441" cy="4732312"/>
          </a:xfrm>
          <a:prstGeom prst="roundRect">
            <a:avLst>
              <a:gd name="adj" fmla="val 13948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5" name="Google Shape;465;p57">
            <a:extLst>
              <a:ext uri="{FF2B5EF4-FFF2-40B4-BE49-F238E27FC236}">
                <a16:creationId xmlns:a16="http://schemas.microsoft.com/office/drawing/2014/main" id="{056D75BE-82D7-917A-64D2-F7B8BD649B60}"/>
              </a:ext>
            </a:extLst>
          </p:cNvPr>
          <p:cNvSpPr txBox="1"/>
          <p:nvPr/>
        </p:nvSpPr>
        <p:spPr>
          <a:xfrm>
            <a:off x="1707936" y="5253060"/>
            <a:ext cx="646396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Выгружаем и </a:t>
            </a:r>
            <a:r>
              <a:rPr lang="ru-RU" sz="3200" dirty="0" err="1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мэтчим</a:t>
            </a:r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логи: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Касания с рекламой от площадок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Перформанс события из A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ppsFlyer</a:t>
            </a:r>
            <a:endParaRPr lang="ru-RU" sz="24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C8F82E73-F97B-69D4-EED6-239C73257958}"/>
              </a:ext>
            </a:extLst>
          </p:cNvPr>
          <p:cNvSpPr/>
          <p:nvPr/>
        </p:nvSpPr>
        <p:spPr>
          <a:xfrm>
            <a:off x="1194165" y="8464296"/>
            <a:ext cx="7737441" cy="3205200"/>
          </a:xfrm>
          <a:prstGeom prst="roundRect">
            <a:avLst>
              <a:gd name="adj" fmla="val 1662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1" name="Google Shape;465;p57">
            <a:extLst>
              <a:ext uri="{FF2B5EF4-FFF2-40B4-BE49-F238E27FC236}">
                <a16:creationId xmlns:a16="http://schemas.microsoft.com/office/drawing/2014/main" id="{635CE240-66C8-71F1-80A6-9C3DBD5F0753}"/>
              </a:ext>
            </a:extLst>
          </p:cNvPr>
          <p:cNvSpPr txBox="1"/>
          <p:nvPr/>
        </p:nvSpPr>
        <p:spPr>
          <a:xfrm>
            <a:off x="1707936" y="10257785"/>
            <a:ext cx="88793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Оценка влияния в органике</a:t>
            </a:r>
          </a:p>
        </p:txBody>
      </p:sp>
      <p:sp>
        <p:nvSpPr>
          <p:cNvPr id="17" name="Скругленный прямоугольник 6">
            <a:extLst>
              <a:ext uri="{FF2B5EF4-FFF2-40B4-BE49-F238E27FC236}">
                <a16:creationId xmlns:a16="http://schemas.microsoft.com/office/drawing/2014/main" id="{9B7A6DD8-66C6-CDF2-62F8-FD4D34316D93}"/>
              </a:ext>
            </a:extLst>
          </p:cNvPr>
          <p:cNvSpPr/>
          <p:nvPr/>
        </p:nvSpPr>
        <p:spPr>
          <a:xfrm>
            <a:off x="1707936" y="3689132"/>
            <a:ext cx="1320800" cy="1320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A8F308-697E-D1DE-9644-D53BC09CA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4109" y="3872532"/>
            <a:ext cx="968454" cy="954000"/>
          </a:xfrm>
          <a:prstGeom prst="rect">
            <a:avLst/>
          </a:prstGeom>
        </p:spPr>
      </p:pic>
      <p:sp>
        <p:nvSpPr>
          <p:cNvPr id="14" name="Скругленный прямоугольник 1">
            <a:extLst>
              <a:ext uri="{FF2B5EF4-FFF2-40B4-BE49-F238E27FC236}">
                <a16:creationId xmlns:a16="http://schemas.microsoft.com/office/drawing/2014/main" id="{FB301FB4-5B48-9E54-E8AE-1E792A2E2A04}"/>
              </a:ext>
            </a:extLst>
          </p:cNvPr>
          <p:cNvSpPr/>
          <p:nvPr/>
        </p:nvSpPr>
        <p:spPr>
          <a:xfrm>
            <a:off x="10098999" y="3340568"/>
            <a:ext cx="7737441" cy="4732312"/>
          </a:xfrm>
          <a:prstGeom prst="roundRect">
            <a:avLst>
              <a:gd name="adj" fmla="val 13948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 dirty="0"/>
          </a:p>
        </p:txBody>
      </p:sp>
      <p:sp>
        <p:nvSpPr>
          <p:cNvPr id="7" name="Google Shape;465;p57">
            <a:extLst>
              <a:ext uri="{FF2B5EF4-FFF2-40B4-BE49-F238E27FC236}">
                <a16:creationId xmlns:a16="http://schemas.microsoft.com/office/drawing/2014/main" id="{CCF757FC-E274-FB21-DC68-55BABA86F674}"/>
              </a:ext>
            </a:extLst>
          </p:cNvPr>
          <p:cNvSpPr txBox="1"/>
          <p:nvPr/>
        </p:nvSpPr>
        <p:spPr>
          <a:xfrm>
            <a:off x="10560880" y="5253060"/>
            <a:ext cx="6891491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Анализируем данные</a:t>
            </a:r>
            <a:b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строим модели </a:t>
            </a:r>
            <a:r>
              <a:rPr lang="ru-RU" sz="3200" dirty="0" err="1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postview</a:t>
            </a:r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аналитики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First/Last Interaction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, CR </a:t>
            </a:r>
            <a:r>
              <a:rPr lang="ru-RU" sz="2400" dirty="0" err="1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Uplift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, эффективная частота </a:t>
            </a:r>
            <a:endParaRPr lang="ru-RU" sz="32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" name="Скругленный прямоугольник 6">
            <a:extLst>
              <a:ext uri="{FF2B5EF4-FFF2-40B4-BE49-F238E27FC236}">
                <a16:creationId xmlns:a16="http://schemas.microsoft.com/office/drawing/2014/main" id="{634B330B-71D5-5597-F9C3-7861452C24A4}"/>
              </a:ext>
            </a:extLst>
          </p:cNvPr>
          <p:cNvSpPr/>
          <p:nvPr/>
        </p:nvSpPr>
        <p:spPr>
          <a:xfrm>
            <a:off x="10560880" y="3689132"/>
            <a:ext cx="1320800" cy="1320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6B8A3C-C742-C952-26F8-8EBDDE055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9709" y="3872532"/>
            <a:ext cx="908571" cy="954000"/>
          </a:xfrm>
          <a:prstGeom prst="rect">
            <a:avLst/>
          </a:prstGeom>
        </p:spPr>
      </p:pic>
      <p:sp>
        <p:nvSpPr>
          <p:cNvPr id="13" name="Google Shape;465;p57">
            <a:extLst>
              <a:ext uri="{FF2B5EF4-FFF2-40B4-BE49-F238E27FC236}">
                <a16:creationId xmlns:a16="http://schemas.microsoft.com/office/drawing/2014/main" id="{8F4EB8B9-C602-6601-A06D-AEA468C6CB8F}"/>
              </a:ext>
            </a:extLst>
          </p:cNvPr>
          <p:cNvSpPr txBox="1"/>
          <p:nvPr/>
        </p:nvSpPr>
        <p:spPr>
          <a:xfrm>
            <a:off x="18733100" y="5195902"/>
            <a:ext cx="4282479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Контроль </a:t>
            </a:r>
            <a:r>
              <a:rPr lang="ru-RU" sz="3200" dirty="0" err="1">
                <a:solidFill>
                  <a:schemeClr val="tx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фрода</a:t>
            </a:r>
            <a:br>
              <a:rPr lang="ru-RU" sz="3200" dirty="0">
                <a:solidFill>
                  <a:schemeClr val="tx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200" dirty="0">
                <a:solidFill>
                  <a:schemeClr val="tx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каннибализации</a:t>
            </a:r>
            <a:br>
              <a:rPr lang="ru-RU" sz="3200" dirty="0">
                <a:solidFill>
                  <a:schemeClr val="tx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200" dirty="0">
                <a:solidFill>
                  <a:schemeClr val="tx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органики</a:t>
            </a:r>
            <a:endParaRPr lang="en-US" sz="3200" dirty="0">
              <a:solidFill>
                <a:schemeClr val="tx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spcBef>
                <a:spcPts val="1200"/>
              </a:spcBef>
            </a:pPr>
            <a:r>
              <a:rPr lang="ru-RU" sz="2400" dirty="0">
                <a:solidFill>
                  <a:schemeClr val="tx2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На всех этапах</a:t>
            </a:r>
          </a:p>
        </p:txBody>
      </p:sp>
      <p:sp>
        <p:nvSpPr>
          <p:cNvPr id="41" name="Скругленный прямоугольник 6">
            <a:extLst>
              <a:ext uri="{FF2B5EF4-FFF2-40B4-BE49-F238E27FC236}">
                <a16:creationId xmlns:a16="http://schemas.microsoft.com/office/drawing/2014/main" id="{A8D3C906-0B9C-602D-E210-BCAB155CC62C}"/>
              </a:ext>
            </a:extLst>
          </p:cNvPr>
          <p:cNvSpPr/>
          <p:nvPr/>
        </p:nvSpPr>
        <p:spPr>
          <a:xfrm>
            <a:off x="18733100" y="3689132"/>
            <a:ext cx="1320800" cy="1320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A725EAE-2349-6967-DA24-E4856B881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16921" y="3872532"/>
            <a:ext cx="753158" cy="954000"/>
          </a:xfrm>
          <a:prstGeom prst="rect">
            <a:avLst/>
          </a:prstGeom>
        </p:spPr>
      </p:pic>
      <p:sp>
        <p:nvSpPr>
          <p:cNvPr id="16" name="Скругленный прямоугольник 1">
            <a:extLst>
              <a:ext uri="{FF2B5EF4-FFF2-40B4-BE49-F238E27FC236}">
                <a16:creationId xmlns:a16="http://schemas.microsoft.com/office/drawing/2014/main" id="{C75629ED-5F53-26D1-CAA9-71D01D6A82D0}"/>
              </a:ext>
            </a:extLst>
          </p:cNvPr>
          <p:cNvSpPr/>
          <p:nvPr/>
        </p:nvSpPr>
        <p:spPr>
          <a:xfrm>
            <a:off x="10098999" y="8464296"/>
            <a:ext cx="7737441" cy="3205200"/>
          </a:xfrm>
          <a:prstGeom prst="roundRect">
            <a:avLst>
              <a:gd name="adj" fmla="val 1662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9" name="Google Shape;465;p57">
            <a:extLst>
              <a:ext uri="{FF2B5EF4-FFF2-40B4-BE49-F238E27FC236}">
                <a16:creationId xmlns:a16="http://schemas.microsoft.com/office/drawing/2014/main" id="{983C265C-0F39-6113-9810-F6B92B4E3519}"/>
              </a:ext>
            </a:extLst>
          </p:cNvPr>
          <p:cNvSpPr txBox="1"/>
          <p:nvPr/>
        </p:nvSpPr>
        <p:spPr>
          <a:xfrm>
            <a:off x="10589681" y="10257785"/>
            <a:ext cx="5854269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Оценка ассоциированных конверсий</a:t>
            </a:r>
          </a:p>
        </p:txBody>
      </p:sp>
      <p:sp>
        <p:nvSpPr>
          <p:cNvPr id="28" name="Скругленный прямоугольник 6">
            <a:extLst>
              <a:ext uri="{FF2B5EF4-FFF2-40B4-BE49-F238E27FC236}">
                <a16:creationId xmlns:a16="http://schemas.microsoft.com/office/drawing/2014/main" id="{6EDF1A59-A636-7387-D6E0-53E5773F0185}"/>
              </a:ext>
            </a:extLst>
          </p:cNvPr>
          <p:cNvSpPr/>
          <p:nvPr/>
        </p:nvSpPr>
        <p:spPr>
          <a:xfrm>
            <a:off x="10589681" y="8798026"/>
            <a:ext cx="1320800" cy="1320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F1AACA6-72CA-BC54-E75D-0D350F2FB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1268" y="8981426"/>
            <a:ext cx="878114" cy="954000"/>
          </a:xfrm>
          <a:prstGeom prst="rect">
            <a:avLst/>
          </a:prstGeom>
        </p:spPr>
      </p:pic>
      <p:sp>
        <p:nvSpPr>
          <p:cNvPr id="29" name="Скругленный прямоугольник 6">
            <a:extLst>
              <a:ext uri="{FF2B5EF4-FFF2-40B4-BE49-F238E27FC236}">
                <a16:creationId xmlns:a16="http://schemas.microsoft.com/office/drawing/2014/main" id="{58106360-BF0E-E0C9-63B0-6047F708C842}"/>
              </a:ext>
            </a:extLst>
          </p:cNvPr>
          <p:cNvSpPr/>
          <p:nvPr/>
        </p:nvSpPr>
        <p:spPr>
          <a:xfrm>
            <a:off x="1707936" y="8798026"/>
            <a:ext cx="1320800" cy="1320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E69CF17-5675-FCD9-A46A-02B20A5B6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1336" y="8981426"/>
            <a:ext cx="954000" cy="954000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09DAD470-3BFE-463D-143E-5A6C007F5A86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>
            <a:off x="13967720" y="8072880"/>
            <a:ext cx="0" cy="391416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533AEF6-A28C-075A-CC09-D861B6AD9EDD}"/>
              </a:ext>
            </a:extLst>
          </p:cNvPr>
          <p:cNvCxnSpPr>
            <a:stCxn id="4" idx="3"/>
            <a:endCxn id="14" idx="1"/>
          </p:cNvCxnSpPr>
          <p:nvPr/>
        </p:nvCxnSpPr>
        <p:spPr>
          <a:xfrm>
            <a:off x="8931606" y="5706724"/>
            <a:ext cx="1167393" cy="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AD8FF244-829F-AF99-DBFB-2D2EA22EF3C7}"/>
              </a:ext>
            </a:extLst>
          </p:cNvPr>
          <p:cNvCxnSpPr>
            <a:stCxn id="16" idx="1"/>
            <a:endCxn id="10" idx="3"/>
          </p:cNvCxnSpPr>
          <p:nvPr/>
        </p:nvCxnSpPr>
        <p:spPr>
          <a:xfrm flipH="1">
            <a:off x="8931606" y="10066896"/>
            <a:ext cx="1167393" cy="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1DF74353-3F4C-E672-50D1-107CEEB91DA5}"/>
              </a:ext>
            </a:extLst>
          </p:cNvPr>
          <p:cNvSpPr/>
          <p:nvPr/>
        </p:nvSpPr>
        <p:spPr>
          <a:xfrm>
            <a:off x="867297" y="3017619"/>
            <a:ext cx="22629727" cy="8963365"/>
          </a:xfrm>
          <a:prstGeom prst="roundRect">
            <a:avLst>
              <a:gd name="adj" fmla="val 6362"/>
            </a:avLst>
          </a:prstGeom>
          <a:noFill/>
          <a:ln w="38100">
            <a:solidFill>
              <a:schemeClr val="accent1"/>
            </a:solidFill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 dirty="0"/>
          </a:p>
        </p:txBody>
      </p:sp>
    </p:spTree>
    <p:extLst>
      <p:ext uri="{BB962C8B-B14F-4D97-AF65-F5344CB8AC3E}">
        <p14:creationId xmlns:p14="http://schemas.microsoft.com/office/powerpoint/2010/main" val="71244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C7D09-29AD-715D-820F-A0E78571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8" y="882651"/>
            <a:ext cx="22629727" cy="914096"/>
          </a:xfrm>
        </p:spPr>
        <p:txBody>
          <a:bodyPr/>
          <a:lstStyle/>
          <a:p>
            <a:r>
              <a:rPr lang="ru-RU" dirty="0"/>
              <a:t>Оцениваем ассоциированные конверсии</a:t>
            </a:r>
          </a:p>
        </p:txBody>
      </p:sp>
      <p:sp>
        <p:nvSpPr>
          <p:cNvPr id="16" name="Скругленный прямоугольник 1">
            <a:extLst>
              <a:ext uri="{FF2B5EF4-FFF2-40B4-BE49-F238E27FC236}">
                <a16:creationId xmlns:a16="http://schemas.microsoft.com/office/drawing/2014/main" id="{0F041221-E3DB-EFA6-1B2C-C63200E5B2FE}"/>
              </a:ext>
            </a:extLst>
          </p:cNvPr>
          <p:cNvSpPr/>
          <p:nvPr/>
        </p:nvSpPr>
        <p:spPr>
          <a:xfrm>
            <a:off x="12191206" y="2535238"/>
            <a:ext cx="11306969" cy="9390605"/>
          </a:xfrm>
          <a:prstGeom prst="roundRect">
            <a:avLst>
              <a:gd name="adj" fmla="val 778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0D8932-2562-F702-8E22-CAD15BAA1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21431" y="2309385"/>
            <a:ext cx="9555689" cy="9555689"/>
          </a:xfrm>
          <a:prstGeom prst="rect">
            <a:avLst/>
          </a:prstGeom>
        </p:spPr>
      </p:pic>
      <p:sp>
        <p:nvSpPr>
          <p:cNvPr id="19" name="Скругленный прямоугольник 1">
            <a:extLst>
              <a:ext uri="{FF2B5EF4-FFF2-40B4-BE49-F238E27FC236}">
                <a16:creationId xmlns:a16="http://schemas.microsoft.com/office/drawing/2014/main" id="{EC083B9C-65F3-0392-3B48-A1FB81609085}"/>
              </a:ext>
            </a:extLst>
          </p:cNvPr>
          <p:cNvSpPr/>
          <p:nvPr/>
        </p:nvSpPr>
        <p:spPr>
          <a:xfrm>
            <a:off x="867297" y="2545807"/>
            <a:ext cx="10623663" cy="2245350"/>
          </a:xfrm>
          <a:prstGeom prst="roundRect">
            <a:avLst>
              <a:gd name="adj" fmla="val 20329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C5D9D9-650E-C958-F066-160E4A8A7FE7}"/>
              </a:ext>
            </a:extLst>
          </p:cNvPr>
          <p:cNvSpPr txBox="1"/>
          <p:nvPr/>
        </p:nvSpPr>
        <p:spPr>
          <a:xfrm>
            <a:off x="1361336" y="3031094"/>
            <a:ext cx="9489544" cy="133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За 28 дней мы получили 26.000 установок с общего количества показов на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Hybe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. Однако AF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атрибуцировал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самой платформе только 15.400 установок </a:t>
            </a:r>
            <a:endParaRPr lang="ru-RU" sz="24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" name="Скругленный прямоугольник 1">
            <a:extLst>
              <a:ext uri="{FF2B5EF4-FFF2-40B4-BE49-F238E27FC236}">
                <a16:creationId xmlns:a16="http://schemas.microsoft.com/office/drawing/2014/main" id="{58F267EA-56D3-5A78-DBFE-68BE2FC1A160}"/>
              </a:ext>
            </a:extLst>
          </p:cNvPr>
          <p:cNvSpPr/>
          <p:nvPr/>
        </p:nvSpPr>
        <p:spPr>
          <a:xfrm>
            <a:off x="867297" y="5348413"/>
            <a:ext cx="10623663" cy="2245350"/>
          </a:xfrm>
          <a:prstGeom prst="roundRect">
            <a:avLst>
              <a:gd name="adj" fmla="val 20329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BC528-9F0D-7A58-651B-61A762F067AE}"/>
              </a:ext>
            </a:extLst>
          </p:cNvPr>
          <p:cNvSpPr txBox="1"/>
          <p:nvPr/>
        </p:nvSpPr>
        <p:spPr>
          <a:xfrm>
            <a:off x="1361336" y="5590527"/>
            <a:ext cx="9489544" cy="1761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Мы проанализировали ассоциированные установки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и определили, кто оказался последним источником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в цепочке касаний. После по CTIT и VTIT мы определили какие источники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Montserrat" pitchFamily="2" charset="-52"/>
              </a:rPr>
              <a:t>каннибализируют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ontserrat" pitchFamily="2" charset="-52"/>
              </a:rPr>
              <a:t> друг друга</a:t>
            </a:r>
            <a:endParaRPr lang="ru-RU" sz="2400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Скругленный прямоугольник 1">
            <a:extLst>
              <a:ext uri="{FF2B5EF4-FFF2-40B4-BE49-F238E27FC236}">
                <a16:creationId xmlns:a16="http://schemas.microsoft.com/office/drawing/2014/main" id="{A4135EF8-32BC-5AF5-BBE6-01022805A62B}"/>
              </a:ext>
            </a:extLst>
          </p:cNvPr>
          <p:cNvSpPr/>
          <p:nvPr/>
        </p:nvSpPr>
        <p:spPr>
          <a:xfrm>
            <a:off x="867297" y="8151022"/>
            <a:ext cx="10623663" cy="3774822"/>
          </a:xfrm>
          <a:prstGeom prst="roundRect">
            <a:avLst>
              <a:gd name="adj" fmla="val 15108"/>
            </a:avLst>
          </a:prstGeom>
          <a:solidFill>
            <a:schemeClr val="accent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2FDCE-005F-6561-FF8E-CF5ECBD9FD8E}"/>
              </a:ext>
            </a:extLst>
          </p:cNvPr>
          <p:cNvSpPr txBox="1"/>
          <p:nvPr/>
        </p:nvSpPr>
        <p:spPr>
          <a:xfrm>
            <a:off x="1361336" y="8832858"/>
            <a:ext cx="9489544" cy="231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b="0" i="0" u="none" strike="noStrike" dirty="0">
                <a:solidFill>
                  <a:schemeClr val="tx1"/>
                </a:solidFill>
                <a:effectLst/>
                <a:latin typeface="Montserrat" pitchFamily="2" charset="-52"/>
              </a:rPr>
              <a:t>Понимание этого помогает нам своевременно отключать источники, которые перехватывают установки</a:t>
            </a:r>
            <a:br>
              <a:rPr lang="en-US" sz="3200" b="0" i="0" u="none" strike="noStrike" dirty="0">
                <a:solidFill>
                  <a:schemeClr val="tx1"/>
                </a:solidFill>
                <a:effectLst/>
                <a:latin typeface="Montserrat" pitchFamily="2" charset="-52"/>
              </a:rPr>
            </a:br>
            <a:r>
              <a:rPr lang="ru-RU" sz="3200" b="0" i="0" u="none" strike="noStrike" dirty="0">
                <a:solidFill>
                  <a:schemeClr val="tx1"/>
                </a:solidFill>
                <a:effectLst/>
                <a:latin typeface="Montserrat" pitchFamily="2" charset="-52"/>
              </a:rPr>
              <a:t>и </a:t>
            </a:r>
            <a:r>
              <a:rPr lang="ru-RU" sz="3200" b="1" i="0" u="none" strike="noStrike" dirty="0">
                <a:solidFill>
                  <a:schemeClr val="tx1"/>
                </a:solidFill>
                <a:effectLst/>
                <a:latin typeface="Montserrat" pitchFamily="2" charset="-52"/>
              </a:rPr>
              <a:t>оптимизировать </a:t>
            </a:r>
            <a:r>
              <a:rPr lang="ru-RU" sz="3200" b="1" i="0" u="none" strike="noStrike" dirty="0" err="1">
                <a:solidFill>
                  <a:schemeClr val="tx1"/>
                </a:solidFill>
                <a:effectLst/>
                <a:latin typeface="Montserrat" pitchFamily="2" charset="-52"/>
              </a:rPr>
              <a:t>медиамикс</a:t>
            </a:r>
            <a:r>
              <a:rPr lang="ru-RU" sz="3200" b="1" i="0" u="none" strike="noStrike" dirty="0">
                <a:solidFill>
                  <a:schemeClr val="tx1"/>
                </a:solidFill>
                <a:effectLst/>
                <a:latin typeface="Montserrat" pitchFamily="2" charset="-52"/>
              </a:rPr>
              <a:t>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29B5BD-9056-BC61-C6C5-B678A21A20B9}"/>
              </a:ext>
            </a:extLst>
          </p:cNvPr>
          <p:cNvSpPr txBox="1"/>
          <p:nvPr/>
        </p:nvSpPr>
        <p:spPr>
          <a:xfrm>
            <a:off x="13340493" y="5590527"/>
            <a:ext cx="9749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26 000</a:t>
            </a:r>
            <a:endParaRPr lang="ru-RU" sz="1800" dirty="0">
              <a:latin typeface="Montserrat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A882B-E43E-3DEC-07F9-AF4332A040E6}"/>
              </a:ext>
            </a:extLst>
          </p:cNvPr>
          <p:cNvSpPr txBox="1"/>
          <p:nvPr/>
        </p:nvSpPr>
        <p:spPr>
          <a:xfrm>
            <a:off x="21478231" y="4367485"/>
            <a:ext cx="91723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15 400</a:t>
            </a:r>
            <a:endParaRPr lang="ru-RU" sz="1800" dirty="0">
              <a:latin typeface="Montserrat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CDCF8-0391-31A8-5755-A7BE2586B863}"/>
              </a:ext>
            </a:extLst>
          </p:cNvPr>
          <p:cNvSpPr txBox="1"/>
          <p:nvPr/>
        </p:nvSpPr>
        <p:spPr>
          <a:xfrm>
            <a:off x="21478231" y="6717897"/>
            <a:ext cx="7873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5 582</a:t>
            </a:r>
            <a:endParaRPr lang="ru-RU" sz="1800" dirty="0">
              <a:latin typeface="Montserrat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8CF1C8-D0DF-27CD-0FB6-A9173E0A3709}"/>
              </a:ext>
            </a:extLst>
          </p:cNvPr>
          <p:cNvSpPr txBox="1"/>
          <p:nvPr/>
        </p:nvSpPr>
        <p:spPr>
          <a:xfrm>
            <a:off x="21478231" y="8042556"/>
            <a:ext cx="7777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3 263</a:t>
            </a:r>
            <a:endParaRPr lang="ru-RU" sz="1800" dirty="0">
              <a:latin typeface="Montserrat" pitchFamily="2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41A49B-B132-77D2-8EF5-97A79A2024B5}"/>
              </a:ext>
            </a:extLst>
          </p:cNvPr>
          <p:cNvSpPr txBox="1"/>
          <p:nvPr/>
        </p:nvSpPr>
        <p:spPr>
          <a:xfrm>
            <a:off x="21478231" y="8965713"/>
            <a:ext cx="6367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840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593CD7-6485-974F-3693-87EB52BF33C6}"/>
              </a:ext>
            </a:extLst>
          </p:cNvPr>
          <p:cNvSpPr txBox="1"/>
          <p:nvPr/>
        </p:nvSpPr>
        <p:spPr>
          <a:xfrm>
            <a:off x="21478231" y="9619097"/>
            <a:ext cx="53893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391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EFCBFC-392F-EA26-838D-18FECB4A18AC}"/>
              </a:ext>
            </a:extLst>
          </p:cNvPr>
          <p:cNvSpPr txBox="1"/>
          <p:nvPr/>
        </p:nvSpPr>
        <p:spPr>
          <a:xfrm>
            <a:off x="21478231" y="10230727"/>
            <a:ext cx="57740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223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73B70-6067-F2E9-4E75-12821202D359}"/>
              </a:ext>
            </a:extLst>
          </p:cNvPr>
          <p:cNvSpPr txBox="1"/>
          <p:nvPr/>
        </p:nvSpPr>
        <p:spPr>
          <a:xfrm>
            <a:off x="21478231" y="10827784"/>
            <a:ext cx="4732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ontserrat" pitchFamily="2" charset="-52"/>
              </a:rPr>
              <a:t>47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C3F4C5-BB72-098E-71AE-86C8BF17976A}"/>
              </a:ext>
            </a:extLst>
          </p:cNvPr>
          <p:cNvSpPr txBox="1"/>
          <p:nvPr/>
        </p:nvSpPr>
        <p:spPr>
          <a:xfrm>
            <a:off x="20143712" y="43674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 err="1">
                <a:latin typeface="Montserrat" pitchFamily="2" charset="-52"/>
              </a:rPr>
              <a:t>Hybe</a:t>
            </a:r>
            <a:endParaRPr lang="ru-RU" sz="1800" b="1" dirty="0">
              <a:latin typeface="Montserrat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0771CF-FF2D-901A-747A-C3DDF52507F9}"/>
              </a:ext>
            </a:extLst>
          </p:cNvPr>
          <p:cNvSpPr txBox="1"/>
          <p:nvPr/>
        </p:nvSpPr>
        <p:spPr>
          <a:xfrm>
            <a:off x="18792380" y="6717897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latin typeface="Montserrat" pitchFamily="2" charset="-52"/>
              </a:rPr>
              <a:t>Managed in-app</a:t>
            </a:r>
            <a:endParaRPr lang="ru-RU" sz="1800" b="1" dirty="0">
              <a:latin typeface="Montserrat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D48E5B-7AEE-1954-D6B8-143B477F5C77}"/>
              </a:ext>
            </a:extLst>
          </p:cNvPr>
          <p:cNvSpPr txBox="1"/>
          <p:nvPr/>
        </p:nvSpPr>
        <p:spPr>
          <a:xfrm>
            <a:off x="20153330" y="804255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 err="1">
                <a:latin typeface="Montserrat" pitchFamily="2" charset="-52"/>
              </a:rPr>
              <a:t>RevX</a:t>
            </a:r>
            <a:endParaRPr lang="ru-RU" sz="1800" b="1" dirty="0">
              <a:latin typeface="Montserrat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92376F-01C8-9570-5483-279679AC1CB4}"/>
              </a:ext>
            </a:extLst>
          </p:cNvPr>
          <p:cNvSpPr txBox="1"/>
          <p:nvPr/>
        </p:nvSpPr>
        <p:spPr>
          <a:xfrm>
            <a:off x="20429046" y="896267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latin typeface="Montserrat" pitchFamily="2" charset="-52"/>
              </a:rPr>
              <a:t>VK</a:t>
            </a:r>
            <a:endParaRPr lang="ru-RU" sz="1800" b="1" dirty="0">
              <a:latin typeface="Montserrat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F4DDE5-7E12-D7D7-A0E0-EAC8E7475868}"/>
              </a:ext>
            </a:extLst>
          </p:cNvPr>
          <p:cNvSpPr txBox="1"/>
          <p:nvPr/>
        </p:nvSpPr>
        <p:spPr>
          <a:xfrm>
            <a:off x="19548997" y="961909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b="1" dirty="0">
                <a:latin typeface="Montserrat" pitchFamily="2" charset="-52"/>
              </a:rPr>
              <a:t>Органика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CFAC9A-AD19-6225-55DA-BF4D07456BEC}"/>
              </a:ext>
            </a:extLst>
          </p:cNvPr>
          <p:cNvSpPr txBox="1"/>
          <p:nvPr/>
        </p:nvSpPr>
        <p:spPr>
          <a:xfrm>
            <a:off x="19847156" y="10230727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b="1" dirty="0">
                <a:latin typeface="Montserrat" pitchFamily="2" charset="-52"/>
              </a:rPr>
              <a:t>Яндекс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AD2267-98BE-A295-4B74-5A5E71E34B2B}"/>
              </a:ext>
            </a:extLst>
          </p:cNvPr>
          <p:cNvSpPr txBox="1"/>
          <p:nvPr/>
        </p:nvSpPr>
        <p:spPr>
          <a:xfrm>
            <a:off x="19690062" y="1079856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 err="1">
                <a:latin typeface="Montserrat" pitchFamily="2" charset="-52"/>
              </a:rPr>
              <a:t>Bigo</a:t>
            </a:r>
            <a:r>
              <a:rPr lang="en-US" sz="1800" b="1" dirty="0">
                <a:latin typeface="Montserrat" pitchFamily="2" charset="-52"/>
              </a:rPr>
              <a:t> Ads</a:t>
            </a:r>
            <a:endParaRPr lang="ru-RU" sz="1800" b="1" dirty="0">
              <a:latin typeface="Montserrat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65DE8-770E-1193-69FE-C56484F08526}"/>
              </a:ext>
            </a:extLst>
          </p:cNvPr>
          <p:cNvSpPr txBox="1"/>
          <p:nvPr/>
        </p:nvSpPr>
        <p:spPr>
          <a:xfrm>
            <a:off x="13657552" y="10926128"/>
            <a:ext cx="3328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Каннибализация трафика</a:t>
            </a:r>
            <a:endParaRPr lang="en-US" sz="1800" dirty="0">
              <a:latin typeface="Montserrat" pitchFamily="2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497B4A1-8DB7-9B4B-598A-2CECE0AEE453}"/>
              </a:ext>
            </a:extLst>
          </p:cNvPr>
          <p:cNvSpPr/>
          <p:nvPr/>
        </p:nvSpPr>
        <p:spPr>
          <a:xfrm>
            <a:off x="13180814" y="10902890"/>
            <a:ext cx="432000" cy="4320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0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83232-62E8-F0D8-CD2C-3A61AA6E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Сравниваем органических пользователей, которые видели и не видели нашу рекламу</a:t>
            </a:r>
          </a:p>
        </p:txBody>
      </p:sp>
      <p:sp>
        <p:nvSpPr>
          <p:cNvPr id="3" name="Скругленный прямоугольник 1">
            <a:extLst>
              <a:ext uri="{FF2B5EF4-FFF2-40B4-BE49-F238E27FC236}">
                <a16:creationId xmlns:a16="http://schemas.microsoft.com/office/drawing/2014/main" id="{83C7ACAE-CFED-7FFC-7932-A25FCE3AD7DD}"/>
              </a:ext>
            </a:extLst>
          </p:cNvPr>
          <p:cNvSpPr/>
          <p:nvPr/>
        </p:nvSpPr>
        <p:spPr>
          <a:xfrm>
            <a:off x="885388" y="3255963"/>
            <a:ext cx="9055782" cy="9307098"/>
          </a:xfrm>
          <a:prstGeom prst="roundRect">
            <a:avLst>
              <a:gd name="adj" fmla="val 778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65E042C-0E62-FE77-C15B-9D772FC35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555892"/>
              </p:ext>
            </p:extLst>
          </p:nvPr>
        </p:nvGraphicFramePr>
        <p:xfrm>
          <a:off x="1531890" y="5648689"/>
          <a:ext cx="7465194" cy="6168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Google Shape;465;p57">
            <a:extLst>
              <a:ext uri="{FF2B5EF4-FFF2-40B4-BE49-F238E27FC236}">
                <a16:creationId xmlns:a16="http://schemas.microsoft.com/office/drawing/2014/main" id="{728A7E2F-D060-E0B4-B24C-A9368718D3CA}"/>
              </a:ext>
            </a:extLst>
          </p:cNvPr>
          <p:cNvSpPr txBox="1"/>
          <p:nvPr/>
        </p:nvSpPr>
        <p:spPr>
          <a:xfrm>
            <a:off x="1531890" y="3623163"/>
            <a:ext cx="8881114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Retention</a:t>
            </a:r>
            <a:endParaRPr lang="ru-RU" sz="32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465;p57">
            <a:extLst>
              <a:ext uri="{FF2B5EF4-FFF2-40B4-BE49-F238E27FC236}">
                <a16:creationId xmlns:a16="http://schemas.microsoft.com/office/drawing/2014/main" id="{B3E07328-CB35-8926-00B6-843E9ED4A47E}"/>
              </a:ext>
            </a:extLst>
          </p:cNvPr>
          <p:cNvSpPr txBox="1"/>
          <p:nvPr/>
        </p:nvSpPr>
        <p:spPr>
          <a:xfrm>
            <a:off x="1566207" y="4288862"/>
            <a:ext cx="8030045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Сравниваем </a:t>
            </a:r>
            <a:r>
              <a:rPr lang="ru-RU" sz="2400" dirty="0" err="1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retention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 пользователей, которые видели рекламу, с теми, кто не видел</a:t>
            </a:r>
            <a:endParaRPr lang="ru-RU" sz="2400" b="1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17561A8F-2E85-B3A8-5951-DE290D7668A8}"/>
              </a:ext>
            </a:extLst>
          </p:cNvPr>
          <p:cNvSpPr/>
          <p:nvPr/>
        </p:nvSpPr>
        <p:spPr>
          <a:xfrm>
            <a:off x="14440575" y="3255963"/>
            <a:ext cx="9057600" cy="9307098"/>
          </a:xfrm>
          <a:prstGeom prst="roundRect">
            <a:avLst>
              <a:gd name="adj" fmla="val 7786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0" name="Google Shape;465;p57">
            <a:extLst>
              <a:ext uri="{FF2B5EF4-FFF2-40B4-BE49-F238E27FC236}">
                <a16:creationId xmlns:a16="http://schemas.microsoft.com/office/drawing/2014/main" id="{B9E3CA7C-86F4-5C44-9BD2-AEE1B877C185}"/>
              </a:ext>
            </a:extLst>
          </p:cNvPr>
          <p:cNvSpPr txBox="1"/>
          <p:nvPr/>
        </p:nvSpPr>
        <p:spPr>
          <a:xfrm>
            <a:off x="15101057" y="3623163"/>
            <a:ext cx="8881114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Средний чек</a:t>
            </a:r>
            <a:endParaRPr lang="ru-RU" sz="32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465;p57">
            <a:extLst>
              <a:ext uri="{FF2B5EF4-FFF2-40B4-BE49-F238E27FC236}">
                <a16:creationId xmlns:a16="http://schemas.microsoft.com/office/drawing/2014/main" id="{83C14953-95A2-5C54-E3F2-38C75C8FFA99}"/>
              </a:ext>
            </a:extLst>
          </p:cNvPr>
          <p:cNvSpPr txBox="1"/>
          <p:nvPr/>
        </p:nvSpPr>
        <p:spPr>
          <a:xfrm>
            <a:off x="15135374" y="4288862"/>
            <a:ext cx="7961409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Сравниваем AVO пользователей, которых мы задели мобильной </a:t>
            </a:r>
            <a:r>
              <a:rPr lang="ru-RU" sz="2400" dirty="0" err="1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медийкой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, с чистой органикой </a:t>
            </a:r>
            <a:endParaRPr lang="ru-RU" sz="2400" b="1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0F33AB54-8304-F83C-A95C-85E3304D2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772162"/>
              </p:ext>
            </p:extLst>
          </p:nvPr>
        </p:nvGraphicFramePr>
        <p:xfrm>
          <a:off x="15212916" y="6160444"/>
          <a:ext cx="7466400" cy="565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Скругленный прямоугольник 2">
            <a:extLst>
              <a:ext uri="{FF2B5EF4-FFF2-40B4-BE49-F238E27FC236}">
                <a16:creationId xmlns:a16="http://schemas.microsoft.com/office/drawing/2014/main" id="{F188F7E2-AEA1-D6ED-893F-AE22E28C49C6}"/>
              </a:ext>
            </a:extLst>
          </p:cNvPr>
          <p:cNvSpPr/>
          <p:nvPr/>
        </p:nvSpPr>
        <p:spPr>
          <a:xfrm>
            <a:off x="10197092" y="3255963"/>
            <a:ext cx="3988228" cy="9307098"/>
          </a:xfrm>
          <a:prstGeom prst="roundRect">
            <a:avLst>
              <a:gd name="adj" fmla="val 17759"/>
            </a:avLst>
          </a:prstGeom>
          <a:solidFill>
            <a:schemeClr val="accent1"/>
          </a:solidFill>
          <a:ln>
            <a:noFill/>
          </a:ln>
          <a:effectLst>
            <a:outerShdw blurRad="38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 dirty="0"/>
          </a:p>
        </p:txBody>
      </p:sp>
      <p:sp>
        <p:nvSpPr>
          <p:cNvPr id="19" name="Google Shape;515;p60">
            <a:extLst>
              <a:ext uri="{FF2B5EF4-FFF2-40B4-BE49-F238E27FC236}">
                <a16:creationId xmlns:a16="http://schemas.microsoft.com/office/drawing/2014/main" id="{66AD70EC-BEB7-BBE9-4C89-ABE8C04EC32C}"/>
              </a:ext>
            </a:extLst>
          </p:cNvPr>
          <p:cNvSpPr txBox="1"/>
          <p:nvPr/>
        </p:nvSpPr>
        <p:spPr>
          <a:xfrm>
            <a:off x="10699283" y="5286804"/>
            <a:ext cx="3345362" cy="110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9" tIns="60929" rIns="60929" bIns="60929" anchor="ctr" anchorCtr="0">
            <a:spAutoFit/>
          </a:bodyPr>
          <a:lstStyle/>
          <a:p>
            <a:pPr>
              <a:buClr>
                <a:srgbClr val="FFFFFF"/>
              </a:buClr>
              <a:buSzPts val="800"/>
            </a:pPr>
            <a:r>
              <a:rPr lang="ru" sz="6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+11,3%</a:t>
            </a:r>
            <a:endParaRPr sz="64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466;p57">
            <a:extLst>
              <a:ext uri="{FF2B5EF4-FFF2-40B4-BE49-F238E27FC236}">
                <a16:creationId xmlns:a16="http://schemas.microsoft.com/office/drawing/2014/main" id="{EF0F7DD1-A0BF-8666-C8AB-A9891DE8E070}"/>
              </a:ext>
            </a:extLst>
          </p:cNvPr>
          <p:cNvSpPr txBox="1"/>
          <p:nvPr/>
        </p:nvSpPr>
        <p:spPr>
          <a:xfrm>
            <a:off x="10714488" y="6301268"/>
            <a:ext cx="3101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FFFFF"/>
              </a:buClr>
              <a:buSzPts val="800"/>
            </a:pPr>
            <a:r>
              <a:rPr lang="ru-RU" sz="24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средний чек</a:t>
            </a:r>
            <a:endParaRPr lang="en" sz="2400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" name="Google Shape;466;p57">
            <a:extLst>
              <a:ext uri="{FF2B5EF4-FFF2-40B4-BE49-F238E27FC236}">
                <a16:creationId xmlns:a16="http://schemas.microsoft.com/office/drawing/2014/main" id="{3AE7A7D3-27DD-1BAE-8E1A-E46F1119E4A5}"/>
              </a:ext>
            </a:extLst>
          </p:cNvPr>
          <p:cNvSpPr txBox="1"/>
          <p:nvPr/>
        </p:nvSpPr>
        <p:spPr>
          <a:xfrm>
            <a:off x="10845957" y="3623163"/>
            <a:ext cx="5962012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100"/>
            </a:pPr>
            <a:r>
              <a:rPr lang="ru" sz="32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Результаты</a:t>
            </a:r>
            <a:endParaRPr sz="3200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" name="Google Shape;515;p60">
            <a:extLst>
              <a:ext uri="{FF2B5EF4-FFF2-40B4-BE49-F238E27FC236}">
                <a16:creationId xmlns:a16="http://schemas.microsoft.com/office/drawing/2014/main" id="{4D77F574-45FC-FFA3-93BB-12FCC9350221}"/>
              </a:ext>
            </a:extLst>
          </p:cNvPr>
          <p:cNvSpPr txBox="1"/>
          <p:nvPr/>
        </p:nvSpPr>
        <p:spPr>
          <a:xfrm>
            <a:off x="10699283" y="7513912"/>
            <a:ext cx="3345362" cy="110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9" tIns="60929" rIns="60929" bIns="60929" anchor="ctr" anchorCtr="0">
            <a:spAutoFit/>
          </a:bodyPr>
          <a:lstStyle/>
          <a:p>
            <a:pPr>
              <a:buClr>
                <a:srgbClr val="FFFFFF"/>
              </a:buClr>
              <a:buSzPts val="800"/>
            </a:pPr>
            <a:r>
              <a:rPr lang="ru" sz="6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lang="en-US" sz="6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9,32</a:t>
            </a:r>
            <a:r>
              <a:rPr lang="ru" sz="6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64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466;p57">
            <a:extLst>
              <a:ext uri="{FF2B5EF4-FFF2-40B4-BE49-F238E27FC236}">
                <a16:creationId xmlns:a16="http://schemas.microsoft.com/office/drawing/2014/main" id="{42511DE6-53BB-39F9-FC62-7BE7E095B92E}"/>
              </a:ext>
            </a:extLst>
          </p:cNvPr>
          <p:cNvSpPr txBox="1"/>
          <p:nvPr/>
        </p:nvSpPr>
        <p:spPr>
          <a:xfrm>
            <a:off x="10705283" y="8582825"/>
            <a:ext cx="33393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FFFFF"/>
              </a:buClr>
              <a:buSzPts val="800"/>
            </a:pPr>
            <a:r>
              <a:rPr lang="en-US" sz="24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 Uplift</a:t>
            </a:r>
            <a:endParaRPr lang="en" sz="2400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5971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AAA8A6-3853-7BA8-56CF-3E497AB64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5" b="15896"/>
          <a:stretch/>
        </p:blipFill>
        <p:spPr>
          <a:xfrm flipH="1">
            <a:off x="7121978" y="-4761283"/>
            <a:ext cx="17260433" cy="1847728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A0FA76-04AD-1758-0070-BC693D81C3EA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F2A4E5-35F5-AA6C-B019-DDA4C9C74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04"/>
          <a:stretch/>
        </p:blipFill>
        <p:spPr>
          <a:xfrm>
            <a:off x="867297" y="8459567"/>
            <a:ext cx="9320635" cy="52564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84C58-AA8D-385B-5A85-1709CE62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Скругленный прямоугольник 1">
            <a:extLst>
              <a:ext uri="{FF2B5EF4-FFF2-40B4-BE49-F238E27FC236}">
                <a16:creationId xmlns:a16="http://schemas.microsoft.com/office/drawing/2014/main" id="{DCA07E70-649D-C59B-C00D-FF90059C6594}"/>
              </a:ext>
            </a:extLst>
          </p:cNvPr>
          <p:cNvSpPr/>
          <p:nvPr/>
        </p:nvSpPr>
        <p:spPr>
          <a:xfrm>
            <a:off x="867297" y="2412807"/>
            <a:ext cx="10715103" cy="8585393"/>
          </a:xfrm>
          <a:prstGeom prst="roundRect">
            <a:avLst>
              <a:gd name="adj" fmla="val 9244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3" name="Скругленный прямоугольник 1">
            <a:extLst>
              <a:ext uri="{FF2B5EF4-FFF2-40B4-BE49-F238E27FC236}">
                <a16:creationId xmlns:a16="http://schemas.microsoft.com/office/drawing/2014/main" id="{D87B64C9-01FB-C2C8-007A-55CAFBE133BB}"/>
              </a:ext>
            </a:extLst>
          </p:cNvPr>
          <p:cNvSpPr/>
          <p:nvPr/>
        </p:nvSpPr>
        <p:spPr>
          <a:xfrm>
            <a:off x="12781922" y="2412807"/>
            <a:ext cx="10715103" cy="8585393"/>
          </a:xfrm>
          <a:prstGeom prst="roundRect">
            <a:avLst>
              <a:gd name="adj" fmla="val 9244"/>
            </a:avLst>
          </a:prstGeom>
          <a:solidFill>
            <a:schemeClr val="tx1"/>
          </a:solidFill>
          <a:ln>
            <a:noFill/>
          </a:ln>
          <a:effectLst>
            <a:outerShdw blurRad="38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54"/>
          </a:p>
        </p:txBody>
      </p:sp>
      <p:sp>
        <p:nvSpPr>
          <p:cNvPr id="14" name="Google Shape;465;p57">
            <a:extLst>
              <a:ext uri="{FF2B5EF4-FFF2-40B4-BE49-F238E27FC236}">
                <a16:creationId xmlns:a16="http://schemas.microsoft.com/office/drawing/2014/main" id="{FEF97BD3-AB26-734A-7422-36B1D1C7CEED}"/>
              </a:ext>
            </a:extLst>
          </p:cNvPr>
          <p:cNvSpPr txBox="1"/>
          <p:nvPr/>
        </p:nvSpPr>
        <p:spPr>
          <a:xfrm>
            <a:off x="13788230" y="2984301"/>
            <a:ext cx="54743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9600" b="1" dirty="0">
                <a:solidFill>
                  <a:schemeClr val="accent1"/>
                </a:solidFill>
                <a:latin typeface="Montserrat" pitchFamily="2" charset="-52"/>
                <a:ea typeface="Montserrat Medium"/>
                <a:cs typeface="Montserrat Medium"/>
                <a:sym typeface="Montserrat SemiBold"/>
              </a:rPr>
              <a:t>2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465;p57">
            <a:extLst>
              <a:ext uri="{FF2B5EF4-FFF2-40B4-BE49-F238E27FC236}">
                <a16:creationId xmlns:a16="http://schemas.microsoft.com/office/drawing/2014/main" id="{303ED508-0B7E-0346-1AD8-D57A9BAD8A9E}"/>
              </a:ext>
            </a:extLst>
          </p:cNvPr>
          <p:cNvSpPr txBox="1"/>
          <p:nvPr/>
        </p:nvSpPr>
        <p:spPr>
          <a:xfrm>
            <a:off x="1873605" y="5256433"/>
            <a:ext cx="8590273" cy="315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Площадки, которые мы используем в рамках медийной кампании, помогают нам достигать еще и 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перформанс результатов </a:t>
            </a: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в бенчмарках клиента</a:t>
            </a:r>
          </a:p>
        </p:txBody>
      </p:sp>
      <p:sp>
        <p:nvSpPr>
          <p:cNvPr id="9" name="Google Shape;465;p57">
            <a:extLst>
              <a:ext uri="{FF2B5EF4-FFF2-40B4-BE49-F238E27FC236}">
                <a16:creationId xmlns:a16="http://schemas.microsoft.com/office/drawing/2014/main" id="{6273427C-42EB-429B-068D-41C9DD7BCE2B}"/>
              </a:ext>
            </a:extLst>
          </p:cNvPr>
          <p:cNvSpPr txBox="1"/>
          <p:nvPr/>
        </p:nvSpPr>
        <p:spPr>
          <a:xfrm>
            <a:off x="13541943" y="5256433"/>
            <a:ext cx="8590273" cy="315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С помощью аналитики цепочки ассистов мы определяем 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оптимальный </a:t>
            </a:r>
            <a:r>
              <a:rPr lang="ru-RU" sz="3600" b="1" dirty="0" err="1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медиамикс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Montserrat" pitchFamily="2" charset="-52"/>
                <a:ea typeface="Montserrat Medium"/>
                <a:cs typeface="Montserrat Medium"/>
                <a:sym typeface="Montserrat Medium"/>
              </a:rPr>
              <a:t>и отключаем лишние источники в целях оптимизации. </a:t>
            </a:r>
            <a:endParaRPr lang="ru-RU" sz="3600" b="1" dirty="0">
              <a:solidFill>
                <a:schemeClr val="bg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465;p57">
            <a:extLst>
              <a:ext uri="{FF2B5EF4-FFF2-40B4-BE49-F238E27FC236}">
                <a16:creationId xmlns:a16="http://schemas.microsoft.com/office/drawing/2014/main" id="{E088470B-4976-698E-A0CD-D8DBD1FA8BA1}"/>
              </a:ext>
            </a:extLst>
          </p:cNvPr>
          <p:cNvSpPr txBox="1"/>
          <p:nvPr/>
        </p:nvSpPr>
        <p:spPr>
          <a:xfrm>
            <a:off x="1873605" y="2984301"/>
            <a:ext cx="54743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9600" b="1" dirty="0">
                <a:solidFill>
                  <a:schemeClr val="accent1"/>
                </a:solidFill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1</a:t>
            </a:r>
            <a:endParaRPr lang="ru-RU" sz="9600" b="1" dirty="0">
              <a:solidFill>
                <a:schemeClr val="accent1"/>
              </a:solidFill>
              <a:latin typeface="Montserrat" pitchFamily="2" charset="-52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69803144"/>
      </p:ext>
    </p:extLst>
  </p:cSld>
  <p:clrMapOvr>
    <a:masterClrMapping/>
  </p:clrMapOvr>
</p:sld>
</file>

<file path=ppt/theme/theme1.xml><?xml version="1.0" encoding="utf-8"?>
<a:theme xmlns:a="http://schemas.openxmlformats.org/drawingml/2006/main" name="1_Макеты слайдов">
  <a:themeElements>
    <a:clrScheme name="Go Mobile">
      <a:dk1>
        <a:srgbClr val="FFFFFF"/>
      </a:dk1>
      <a:lt1>
        <a:srgbClr val="000000"/>
      </a:lt1>
      <a:dk2>
        <a:srgbClr val="E4E4E4"/>
      </a:dk2>
      <a:lt2>
        <a:srgbClr val="262626"/>
      </a:lt2>
      <a:accent1>
        <a:srgbClr val="EF5600"/>
      </a:accent1>
      <a:accent2>
        <a:srgbClr val="8A3200"/>
      </a:accent2>
      <a:accent3>
        <a:srgbClr val="C84800"/>
      </a:accent3>
      <a:accent4>
        <a:srgbClr val="FF8541"/>
      </a:accent4>
      <a:accent5>
        <a:srgbClr val="FFB287"/>
      </a:accent5>
      <a:accent6>
        <a:srgbClr val="FFD8C2"/>
      </a:accent6>
      <a:hlink>
        <a:srgbClr val="000000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4538</TotalTime>
  <Words>505</Words>
  <Application>Microsoft Office PowerPoint</Application>
  <PresentationFormat>Произвольный</PresentationFormat>
  <Paragraphs>82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Montserrat SemiBold</vt:lpstr>
      <vt:lpstr>Montserrat Medium</vt:lpstr>
      <vt:lpstr>Arial</vt:lpstr>
      <vt:lpstr>Montserrat</vt:lpstr>
      <vt:lpstr>1_Макеты слайдов</vt:lpstr>
      <vt:lpstr>Презентация PowerPoint</vt:lpstr>
      <vt:lpstr>Спикер</vt:lpstr>
      <vt:lpstr>Проблематика</vt:lpstr>
      <vt:lpstr>Наше решение – brandformance-подход в мобайл</vt:lpstr>
      <vt:lpstr>Возможности медийки в мобайл</vt:lpstr>
      <vt:lpstr>Как мы оцениваем эффективность</vt:lpstr>
      <vt:lpstr>Оцениваем ассоциированные конверсии</vt:lpstr>
      <vt:lpstr>Сравниваем органических пользователей, которые видели и не видели нашу рекламу</vt:lpstr>
      <vt:lpstr>Выводы</vt:lpstr>
      <vt:lpstr>Планы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инфлюенсеры. Все соцсети. Все гео.</dc:title>
  <dc:creator>Лада Ким</dc:creator>
  <cp:lastModifiedBy>Мечетина Юлия Матвеевна</cp:lastModifiedBy>
  <cp:revision>63</cp:revision>
  <dcterms:modified xsi:type="dcterms:W3CDTF">2024-03-21T16:23:13Z</dcterms:modified>
</cp:coreProperties>
</file>