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437" r:id="rId2"/>
    <p:sldId id="562" r:id="rId3"/>
    <p:sldId id="730" r:id="rId4"/>
    <p:sldId id="731" r:id="rId5"/>
    <p:sldId id="732" r:id="rId6"/>
    <p:sldId id="698" r:id="rId7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roy Medium" panose="00000600000000000000" charset="-52"/>
      <p:regular r:id="rId16"/>
    </p:embeddedFont>
    <p:embeddedFont>
      <p:font typeface="Gilroy ExtraBold" panose="00000900000000000000" charset="-52"/>
      <p:bold r:id="rId17"/>
    </p:embeddedFont>
    <p:embeddedFont>
      <p:font typeface="Gilroy" panose="020B0604020202020204" charset="-52"/>
      <p:regular r:id="rId18"/>
    </p:embeddedFont>
    <p:embeddedFont>
      <p:font typeface="Gilroy Bold" panose="00000800000000000000" charset="-52"/>
      <p:bold r:id="rId19"/>
    </p:embeddedFont>
  </p:embeddedFontLst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чагова Елена Михайловна" initials="КЕМ" lastIdx="5" clrIdx="0">
    <p:extLst>
      <p:ext uri="{19B8F6BF-5375-455C-9EA6-DF929625EA0E}">
        <p15:presenceInfo xmlns:p15="http://schemas.microsoft.com/office/powerpoint/2012/main" userId="S-1-5-21-2533693989-4083061150-3309456471-30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14C63"/>
    <a:srgbClr val="FFFF00"/>
    <a:srgbClr val="00B9BF"/>
    <a:srgbClr val="FBF79D"/>
    <a:srgbClr val="A52B6B"/>
    <a:srgbClr val="01736E"/>
    <a:srgbClr val="02A29A"/>
    <a:srgbClr val="15639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4" autoAdjust="0"/>
    <p:restoredTop sz="95400" autoAdjust="0"/>
  </p:normalViewPr>
  <p:slideViewPr>
    <p:cSldViewPr snapToGrid="0" snapToObjects="1">
      <p:cViewPr varScale="1">
        <p:scale>
          <a:sx n="88" d="100"/>
          <a:sy n="88" d="100"/>
        </p:scale>
        <p:origin x="4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4573342580596E-2"/>
          <c:y val="0.13559293982427031"/>
          <c:w val="0.94707895793891128"/>
          <c:h val="0.7050859120388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купить матрас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Sheet1!$A$2:$A$24</c:f>
              <c:numCache>
                <c:formatCode>mmm\-yy</c:formatCode>
                <c:ptCount val="2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</c:numCache>
            </c:numRef>
          </c:cat>
          <c:val>
            <c:numRef>
              <c:f>Sheet1!$B$2:$B$24</c:f>
              <c:numCache>
                <c:formatCode>#,##0</c:formatCode>
                <c:ptCount val="23"/>
                <c:pt idx="0">
                  <c:v>794393</c:v>
                </c:pt>
                <c:pt idx="1">
                  <c:v>607538</c:v>
                </c:pt>
                <c:pt idx="2">
                  <c:v>729980</c:v>
                </c:pt>
                <c:pt idx="3">
                  <c:v>635529</c:v>
                </c:pt>
                <c:pt idx="4">
                  <c:v>652407</c:v>
                </c:pt>
                <c:pt idx="5">
                  <c:v>667928</c:v>
                </c:pt>
                <c:pt idx="6">
                  <c:v>736766</c:v>
                </c:pt>
                <c:pt idx="7">
                  <c:v>716388</c:v>
                </c:pt>
                <c:pt idx="8">
                  <c:v>569748</c:v>
                </c:pt>
                <c:pt idx="9">
                  <c:v>539924</c:v>
                </c:pt>
                <c:pt idx="10">
                  <c:v>552676</c:v>
                </c:pt>
                <c:pt idx="11">
                  <c:v>492766</c:v>
                </c:pt>
                <c:pt idx="12">
                  <c:v>495323</c:v>
                </c:pt>
                <c:pt idx="13">
                  <c:v>457805</c:v>
                </c:pt>
                <c:pt idx="14">
                  <c:v>482662</c:v>
                </c:pt>
                <c:pt idx="15">
                  <c:v>429981</c:v>
                </c:pt>
                <c:pt idx="16">
                  <c:v>450739</c:v>
                </c:pt>
                <c:pt idx="17">
                  <c:v>491140</c:v>
                </c:pt>
                <c:pt idx="18">
                  <c:v>589724</c:v>
                </c:pt>
                <c:pt idx="19">
                  <c:v>604017</c:v>
                </c:pt>
                <c:pt idx="20">
                  <c:v>544227</c:v>
                </c:pt>
                <c:pt idx="21">
                  <c:v>590184</c:v>
                </c:pt>
                <c:pt idx="22">
                  <c:v>539905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B-4EC8-80B5-778A128DE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38957567"/>
        <c:axId val="133897711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озон матрас</c:v>
                </c:pt>
              </c:strCache>
            </c:strRef>
          </c:tx>
          <c:spPr>
            <a:ln w="28575" cap="rnd">
              <a:solidFill>
                <a:srgbClr val="FFDB5F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mmm\-yy</c:formatCode>
                <c:ptCount val="2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</c:numCache>
            </c:numRef>
          </c:cat>
          <c:val>
            <c:numRef>
              <c:f>Sheet1!$C$2:$C$24</c:f>
              <c:numCache>
                <c:formatCode>#,##0</c:formatCode>
                <c:ptCount val="23"/>
                <c:pt idx="0">
                  <c:v>9211</c:v>
                </c:pt>
                <c:pt idx="1">
                  <c:v>8339</c:v>
                </c:pt>
                <c:pt idx="2">
                  <c:v>9946</c:v>
                </c:pt>
                <c:pt idx="3">
                  <c:v>8318</c:v>
                </c:pt>
                <c:pt idx="4">
                  <c:v>9656</c:v>
                </c:pt>
                <c:pt idx="5">
                  <c:v>11314</c:v>
                </c:pt>
                <c:pt idx="6">
                  <c:v>13115</c:v>
                </c:pt>
                <c:pt idx="7">
                  <c:v>12424</c:v>
                </c:pt>
                <c:pt idx="8">
                  <c:v>10045</c:v>
                </c:pt>
                <c:pt idx="9">
                  <c:v>11018</c:v>
                </c:pt>
                <c:pt idx="10">
                  <c:v>13712</c:v>
                </c:pt>
                <c:pt idx="11">
                  <c:v>13444</c:v>
                </c:pt>
                <c:pt idx="12">
                  <c:v>11665</c:v>
                </c:pt>
                <c:pt idx="13">
                  <c:v>11939</c:v>
                </c:pt>
                <c:pt idx="14">
                  <c:v>12708</c:v>
                </c:pt>
                <c:pt idx="15">
                  <c:v>12133</c:v>
                </c:pt>
                <c:pt idx="16">
                  <c:v>13253</c:v>
                </c:pt>
                <c:pt idx="17">
                  <c:v>14409</c:v>
                </c:pt>
                <c:pt idx="18">
                  <c:v>16651</c:v>
                </c:pt>
                <c:pt idx="19">
                  <c:v>17302</c:v>
                </c:pt>
                <c:pt idx="20">
                  <c:v>15370</c:v>
                </c:pt>
                <c:pt idx="21">
                  <c:v>16956</c:v>
                </c:pt>
                <c:pt idx="22">
                  <c:v>19388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B-4EC8-80B5-778A128DE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320048"/>
        <c:axId val="1777330128"/>
      </c:lineChart>
      <c:dateAx>
        <c:axId val="17773200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7330128"/>
        <c:crosses val="autoZero"/>
        <c:auto val="1"/>
        <c:lblOffset val="100"/>
        <c:baseTimeUnit val="months"/>
      </c:dateAx>
      <c:valAx>
        <c:axId val="17773301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7320048"/>
        <c:crosses val="autoZero"/>
        <c:crossBetween val="between"/>
      </c:valAx>
      <c:valAx>
        <c:axId val="1338977119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957567"/>
        <c:crosses val="max"/>
        <c:crossBetween val="between"/>
      </c:valAx>
      <c:dateAx>
        <c:axId val="13389575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38977119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3857328035570634E-2"/>
          <c:y val="5.6796493467624921E-2"/>
          <c:w val="0.73082076526214901"/>
          <c:h val="0.15189570616554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559323304887744"/>
          <c:w val="0.94707895793891128"/>
          <c:h val="0.70508591203889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аскона озон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Sheet1!$A$2:$A$24</c:f>
              <c:numCache>
                <c:formatCode>mmm\-yy</c:formatCode>
                <c:ptCount val="2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</c:numCache>
            </c:numRef>
          </c:cat>
          <c:val>
            <c:numRef>
              <c:f>Sheet1!$B$2:$B$24</c:f>
              <c:numCache>
                <c:formatCode>#,##0</c:formatCode>
                <c:ptCount val="23"/>
                <c:pt idx="0">
                  <c:v>637</c:v>
                </c:pt>
                <c:pt idx="1">
                  <c:v>508</c:v>
                </c:pt>
                <c:pt idx="2">
                  <c:v>632</c:v>
                </c:pt>
                <c:pt idx="3">
                  <c:v>443</c:v>
                </c:pt>
                <c:pt idx="4">
                  <c:v>446</c:v>
                </c:pt>
                <c:pt idx="5">
                  <c:v>593</c:v>
                </c:pt>
                <c:pt idx="6">
                  <c:v>761</c:v>
                </c:pt>
                <c:pt idx="7">
                  <c:v>838</c:v>
                </c:pt>
                <c:pt idx="8">
                  <c:v>731</c:v>
                </c:pt>
                <c:pt idx="9">
                  <c:v>1001</c:v>
                </c:pt>
                <c:pt idx="10">
                  <c:v>1408</c:v>
                </c:pt>
                <c:pt idx="11">
                  <c:v>1361</c:v>
                </c:pt>
                <c:pt idx="12">
                  <c:v>1174</c:v>
                </c:pt>
                <c:pt idx="13">
                  <c:v>1227</c:v>
                </c:pt>
                <c:pt idx="14">
                  <c:v>1155</c:v>
                </c:pt>
                <c:pt idx="15">
                  <c:v>897</c:v>
                </c:pt>
                <c:pt idx="16">
                  <c:v>846</c:v>
                </c:pt>
                <c:pt idx="17">
                  <c:v>906</c:v>
                </c:pt>
                <c:pt idx="18">
                  <c:v>1078</c:v>
                </c:pt>
                <c:pt idx="19">
                  <c:v>1240</c:v>
                </c:pt>
                <c:pt idx="20">
                  <c:v>1270</c:v>
                </c:pt>
                <c:pt idx="21">
                  <c:v>1534</c:v>
                </c:pt>
                <c:pt idx="22">
                  <c:v>1640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C5-44CB-8332-F354FB980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8957567"/>
        <c:axId val="1338977119"/>
      </c:lineChart>
      <c:valAx>
        <c:axId val="1338977119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957567"/>
        <c:crosses val="autoZero"/>
        <c:crossBetween val="between"/>
      </c:valAx>
      <c:dateAx>
        <c:axId val="13389575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977119"/>
        <c:crosses val="autoZero"/>
        <c:auto val="1"/>
        <c:lblOffset val="100"/>
        <c:baseTimeUnit val="months"/>
        <c:majorUnit val="5"/>
        <c:major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984841059266895"/>
          <c:y val="4.7272601837812379E-2"/>
          <c:w val="0.34047170403490007"/>
          <c:h val="0.15189547835763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7E34D-C9E4-0441-8F58-6C93DCC49B37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F5C81-FBFB-AD42-BE3B-C65D3C222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2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8DB22-D979-449D-8A0F-832B49E498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1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F5C81-FBFB-AD42-BE3B-C65D3C2221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0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F5C81-FBFB-AD42-BE3B-C65D3C2221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7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F5C81-FBFB-AD42-BE3B-C65D3C2221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6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F5C81-FBFB-AD42-BE3B-C65D3C2221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6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F5C81-FBFB-AD42-BE3B-C65D3C2221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3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7E9E4-1250-934F-AC3A-34879CA63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B3824E-6A3F-A74E-A742-DB35C338D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4547F7-D3A9-2743-BCD0-18B791FC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C3F67-E4BA-6043-8195-ADE7B850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43F5A-AF91-8342-918C-26F3CE48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21CE4-494D-FB46-9877-C9878174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E20BDB-99DE-124E-A721-9D43902E3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424EB-E984-C846-AE32-243BE897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1D754-DB5C-4949-B8FF-5118869F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077B1-F011-3341-A254-F07EB47B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5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C53BCD-D806-E947-8BD4-5E42C0BD6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8D8927-C9B2-B444-955B-C65B10531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502EA-C6DA-094B-89AF-5A7D42A8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FECB8-CB75-AF42-9F29-D102C534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C8740-8EC1-2C4C-ABD5-A37E72FE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9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EF41F-57E7-7A42-9736-170A8B0E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C99A7-4050-8541-9D8D-FD10639D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965A2-50CC-4440-996E-A06D0CC4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74124-7A01-0C4F-97D2-B61190AB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2E67C-C24F-7944-B1D4-180CBEED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F8EB1-9978-BF48-9F01-D1802EBF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4D9F27-EE81-A340-9B72-F58DD845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13CA6-D2BB-EC43-9E87-A98990ED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97576-310F-D547-AA4F-5330238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B3418-0AE7-7849-9EF2-A9F08D2E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CCE69-017D-FC4B-8B70-C3DA1B5E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F4752-89F9-0744-8067-2F928BA9A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969FA6-45DC-164B-AE78-4C1B72B53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908C0B-63D0-1C43-B835-D4F2D87C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46EFCA-8484-AC49-8710-FFC2BCD9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6F3C10-177A-444F-9D9A-8E1C9F4A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35E15-5B00-8548-A2C7-8983C06C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92D300-F310-6E42-A533-0C8D39613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D68D0-2D48-A74E-903A-19138B0FA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FE5692-D93F-0F4D-9CAA-645ADB85B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4FBEDF-1433-1141-A367-22BCE798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AFE12B-8095-F640-A788-6E757709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C4DACB-4D32-EE46-9C74-124D1E0A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F7D73B-ACEB-6441-A294-C7E91683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1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5399-74D6-0C4A-BF92-75034989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C8A797-A9F5-5A48-A4AB-813E4F17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0AF0A7-4E4B-AC42-AE8E-3841D28A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93034-D8F7-AD43-9D09-22E3D7BE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0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B3D320-E5F0-D64D-BB05-0E37B228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FD48CC-F41C-944A-A0AC-FA7DB164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8DA17C-347D-5548-80BB-2FE293A7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8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4648D-5470-6F44-A6BC-1A3399F3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46A1D-A87B-5641-BBBE-FE510C655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06B9E-F9BD-D941-A195-82BEE61F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5BCB1-2771-B744-ABA2-6931F37F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82A6B4-4F6E-4944-AC2E-F1695517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EBEAC-B6FD-574D-8C3F-31B0FD8E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2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F7440-86FA-2D4D-8BAD-A774FAEF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551F6E-1F23-1F43-A55D-261CED9F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A15DE-6FD2-6343-959F-DAD6DBA5B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635C6B-8DD3-E247-BCAB-64DF7AD2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7760D-190B-7541-A956-66A12FBD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40D9BF-3A68-4C47-B474-4A823F37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1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A57B3-9E48-A749-A0F7-95CF2298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8217D-0A56-A947-8C9F-A0A21E3DB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8C873-DB97-CC4F-B961-FCB16F828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4D769-DDA8-9543-9BF9-13F76BD17948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FC182-9130-E546-825F-FBE1EE355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1A9D9-9E43-4440-BC82-9DB8D1AEC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40F1-B6B7-CC4C-855F-142B3A47A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4" y="375225"/>
            <a:ext cx="2064730" cy="699480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538C8674-B971-1C4B-8F6C-CB6D9EE31D62}"/>
              </a:ext>
            </a:extLst>
          </p:cNvPr>
          <p:cNvSpPr/>
          <p:nvPr/>
        </p:nvSpPr>
        <p:spPr>
          <a:xfrm rot="2700000">
            <a:off x="8306138" y="3314782"/>
            <a:ext cx="4433067" cy="4433067"/>
          </a:xfrm>
          <a:prstGeom prst="ellipse">
            <a:avLst/>
          </a:prstGeom>
          <a:solidFill>
            <a:srgbClr val="FFD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538C8674-B971-1C4B-8F6C-CB6D9EE31D62}"/>
              </a:ext>
            </a:extLst>
          </p:cNvPr>
          <p:cNvSpPr/>
          <p:nvPr/>
        </p:nvSpPr>
        <p:spPr>
          <a:xfrm rot="2700000">
            <a:off x="10782720" y="-713627"/>
            <a:ext cx="3252636" cy="3252635"/>
          </a:xfrm>
          <a:prstGeom prst="ellipse">
            <a:avLst/>
          </a:prstGeom>
          <a:solidFill>
            <a:srgbClr val="FFD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38C8674-B971-1C4B-8F6C-CB6D9EE31D62}"/>
              </a:ext>
            </a:extLst>
          </p:cNvPr>
          <p:cNvSpPr/>
          <p:nvPr/>
        </p:nvSpPr>
        <p:spPr>
          <a:xfrm rot="2700000">
            <a:off x="4278368" y="5790725"/>
            <a:ext cx="3252636" cy="3252635"/>
          </a:xfrm>
          <a:prstGeom prst="ellipse">
            <a:avLst/>
          </a:prstGeom>
          <a:solidFill>
            <a:srgbClr val="FFD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4302" y="3021213"/>
            <a:ext cx="59426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Gilroy ExtraBold" panose="00000900000000000000" pitchFamily="2" charset="-52"/>
              </a:rPr>
              <a:t>Askona</a:t>
            </a:r>
            <a:endParaRPr lang="ru-RU" sz="4800" dirty="0" smtClean="0">
              <a:solidFill>
                <a:schemeClr val="bg1"/>
              </a:solidFill>
              <a:latin typeface="Gilroy ExtraBold" panose="00000900000000000000" pitchFamily="2" charset="-52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Gilroy ExtraBold" panose="00000900000000000000" pitchFamily="2" charset="-52"/>
              </a:rPr>
              <a:t>Жуков Сергей</a:t>
            </a:r>
            <a:endParaRPr lang="en-US" sz="4800" dirty="0" smtClean="0">
              <a:solidFill>
                <a:schemeClr val="bg1"/>
              </a:solidFill>
              <a:latin typeface="Gilroy ExtraBold" panose="00000900000000000000" pitchFamily="2" charset="-52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Gilroy ExtraBold" panose="00000900000000000000" pitchFamily="2" charset="-52"/>
              </a:rPr>
              <a:t>Head of performance</a:t>
            </a:r>
            <a:r>
              <a:rPr lang="ru-RU" sz="4800" dirty="0" smtClean="0">
                <a:solidFill>
                  <a:schemeClr val="bg1"/>
                </a:solidFill>
                <a:latin typeface="Gilroy ExtraBold" panose="00000900000000000000" pitchFamily="2" charset="-52"/>
              </a:rPr>
              <a:t> </a:t>
            </a:r>
            <a:endParaRPr lang="en-US" sz="4800" dirty="0" smtClean="0">
              <a:solidFill>
                <a:schemeClr val="bg1"/>
              </a:solidFill>
              <a:latin typeface="Gilroy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03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74;p10"/>
          <p:cNvSpPr/>
          <p:nvPr/>
        </p:nvSpPr>
        <p:spPr>
          <a:xfrm>
            <a:off x="710020" y="5451015"/>
            <a:ext cx="10861313" cy="1129707"/>
          </a:xfrm>
          <a:prstGeom prst="roundRect">
            <a:avLst>
              <a:gd name="adj" fmla="val 11046"/>
            </a:avLst>
          </a:prstGeom>
          <a:solidFill>
            <a:srgbClr val="FFFF99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Gilroy ExtraBold" panose="00000900000000000000" pitchFamily="2" charset="-52"/>
              <a:ea typeface="Arial"/>
              <a:cs typeface="Arial"/>
              <a:sym typeface="Arial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374" y="287796"/>
            <a:ext cx="1548535" cy="524606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501954D-C70A-7019-8DB6-DAD9FA09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0" y="440600"/>
            <a:ext cx="11104757" cy="86793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Gilroy ExtraBold" panose="00000900000000000000" pitchFamily="2" charset="-52"/>
              </a:rPr>
              <a:t>Маркетплейсы</a:t>
            </a:r>
            <a:r>
              <a:rPr lang="ru-RU" dirty="0">
                <a:solidFill>
                  <a:schemeClr val="bg1"/>
                </a:solidFill>
                <a:latin typeface="Gilroy ExtraBold" panose="00000900000000000000" pitchFamily="2" charset="-52"/>
              </a:rPr>
              <a:t> – фактор стагнации брендового спроса </a:t>
            </a:r>
            <a:r>
              <a:rPr lang="ru-RU" dirty="0" smtClean="0">
                <a:solidFill>
                  <a:schemeClr val="bg1"/>
                </a:solidFill>
                <a:latin typeface="Gilroy ExtraBold" panose="00000900000000000000" pitchFamily="2" charset="-52"/>
              </a:rPr>
              <a:t>в Яндексе</a:t>
            </a:r>
            <a:endParaRPr lang="ru-RU" dirty="0">
              <a:solidFill>
                <a:schemeClr val="bg1"/>
              </a:solidFill>
              <a:latin typeface="Gilroy ExtraBold" panose="00000900000000000000" pitchFamily="2" charset="-52"/>
            </a:endParaRPr>
          </a:p>
        </p:txBody>
      </p:sp>
      <p:grpSp>
        <p:nvGrpSpPr>
          <p:cNvPr id="19" name="Group 41"/>
          <p:cNvGrpSpPr/>
          <p:nvPr/>
        </p:nvGrpSpPr>
        <p:grpSpPr>
          <a:xfrm>
            <a:off x="328125" y="2015425"/>
            <a:ext cx="3503111" cy="1855780"/>
            <a:chOff x="151631" y="1634431"/>
            <a:chExt cx="4609249" cy="1977574"/>
          </a:xfrm>
        </p:grpSpPr>
        <p:sp>
          <p:nvSpPr>
            <p:cNvPr id="20" name="Прямоугольник 21">
              <a:extLst>
                <a:ext uri="{FF2B5EF4-FFF2-40B4-BE49-F238E27FC236}">
                  <a16:creationId xmlns:a16="http://schemas.microsoft.com/office/drawing/2014/main" id="{BEFC8DD8-A351-FE2A-8501-B663F4F219AB}"/>
                </a:ext>
              </a:extLst>
            </p:cNvPr>
            <p:cNvSpPr/>
            <p:nvPr/>
          </p:nvSpPr>
          <p:spPr>
            <a:xfrm>
              <a:off x="178269" y="1634431"/>
              <a:ext cx="4582611" cy="1977574"/>
            </a:xfrm>
            <a:prstGeom prst="roundRect">
              <a:avLst>
                <a:gd name="adj" fmla="val 5383"/>
              </a:avLst>
            </a:prstGeom>
            <a:solidFill>
              <a:srgbClr val="02B9BE"/>
            </a:solidFill>
            <a:ln w="60325">
              <a:gradFill>
                <a:gsLst>
                  <a:gs pos="0">
                    <a:schemeClr val="accent4"/>
                  </a:gs>
                  <a:gs pos="53000">
                    <a:schemeClr val="accent4">
                      <a:alpha val="0"/>
                    </a:schemeClr>
                  </a:gs>
                </a:gsLst>
                <a:lin ang="1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F0302020204030204"/>
                <a:ea typeface="+mn-ea"/>
                <a:cs typeface="+mn-cs"/>
              </a:endParaRPr>
            </a:p>
          </p:txBody>
        </p:sp>
        <p:grpSp>
          <p:nvGrpSpPr>
            <p:cNvPr id="21" name="Group 2"/>
            <p:cNvGrpSpPr/>
            <p:nvPr/>
          </p:nvGrpSpPr>
          <p:grpSpPr>
            <a:xfrm>
              <a:off x="151631" y="1661156"/>
              <a:ext cx="4582615" cy="1858611"/>
              <a:chOff x="-150855" y="1830986"/>
              <a:chExt cx="6164033" cy="2932307"/>
            </a:xfrm>
          </p:grpSpPr>
          <p:graphicFrame>
            <p:nvGraphicFramePr>
              <p:cNvPr id="22" name="Chart 12">
                <a:extLst>
                  <a:ext uri="{FF2B5EF4-FFF2-40B4-BE49-F238E27FC236}">
                    <a16:creationId xmlns:a16="http://schemas.microsoft.com/office/drawing/2014/main" id="{464E8614-CBA7-EA82-C73B-9F443B5B90D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72851166"/>
                  </p:ext>
                </p:extLst>
              </p:nvPr>
            </p:nvGraphicFramePr>
            <p:xfrm>
              <a:off x="148564" y="2521306"/>
              <a:ext cx="5864614" cy="224198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701EC-86EC-1843-BC84-35B2F00DC0A1}"/>
                  </a:ext>
                </a:extLst>
              </p:cNvPr>
              <p:cNvSpPr txBox="1"/>
              <p:nvPr/>
            </p:nvSpPr>
            <p:spPr>
              <a:xfrm>
                <a:off x="-150855" y="1830986"/>
                <a:ext cx="3858016" cy="65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60" b="0" i="0" u="none" strike="noStrike" kern="1200" spc="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kumimoji="0" lang="ru-RU" sz="96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/>
                    <a:ea typeface="+mn-ea"/>
                    <a:cs typeface="+mn-cs"/>
                  </a:rPr>
                  <a:t>МАТРАСЫ: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60" b="0" i="0" u="none" strike="noStrike" kern="1200" spc="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kumimoji="0" lang="ru-RU" sz="96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roy ExtraBold" panose="00000900000000000000" pitchFamily="2" charset="-52"/>
                  </a:rPr>
                  <a:t>Транзакционные</a:t>
                </a:r>
                <a:r>
                  <a:rPr kumimoji="0" lang="ru-RU" sz="96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/>
                    <a:ea typeface="+mn-ea"/>
                    <a:cs typeface="+mn-cs"/>
                  </a:rPr>
                  <a:t> </a:t>
                </a:r>
                <a:r>
                  <a:rPr kumimoji="0" lang="en-US" sz="96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/>
                    <a:ea typeface="+mn-ea"/>
                    <a:cs typeface="+mn-cs"/>
                  </a:rPr>
                  <a:t>vs</a:t>
                </a:r>
                <a:r>
                  <a:rPr kumimoji="0" lang="ru-RU" sz="96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/>
                    <a:ea typeface="+mn-ea"/>
                    <a:cs typeface="+mn-cs"/>
                  </a:rPr>
                  <a:t> ОЗОН</a:t>
                </a:r>
                <a:endParaRPr kumimoji="0" lang="ru-RU" sz="96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49"/>
          <p:cNvGrpSpPr/>
          <p:nvPr/>
        </p:nvGrpSpPr>
        <p:grpSpPr>
          <a:xfrm>
            <a:off x="4128947" y="2026389"/>
            <a:ext cx="3503111" cy="1855780"/>
            <a:chOff x="151631" y="1634431"/>
            <a:chExt cx="4609249" cy="1977574"/>
          </a:xfrm>
        </p:grpSpPr>
        <p:sp>
          <p:nvSpPr>
            <p:cNvPr id="25" name="Прямоугольник 21">
              <a:extLst>
                <a:ext uri="{FF2B5EF4-FFF2-40B4-BE49-F238E27FC236}">
                  <a16:creationId xmlns:a16="http://schemas.microsoft.com/office/drawing/2014/main" id="{BEFC8DD8-A351-FE2A-8501-B663F4F219AB}"/>
                </a:ext>
              </a:extLst>
            </p:cNvPr>
            <p:cNvSpPr/>
            <p:nvPr/>
          </p:nvSpPr>
          <p:spPr>
            <a:xfrm>
              <a:off x="178269" y="1634431"/>
              <a:ext cx="4582611" cy="1977574"/>
            </a:xfrm>
            <a:prstGeom prst="roundRect">
              <a:avLst>
                <a:gd name="adj" fmla="val 5383"/>
              </a:avLst>
            </a:prstGeom>
            <a:solidFill>
              <a:srgbClr val="02B9BE"/>
            </a:solidFill>
            <a:ln w="60325">
              <a:gradFill>
                <a:gsLst>
                  <a:gs pos="0">
                    <a:schemeClr val="accent4"/>
                  </a:gs>
                  <a:gs pos="53000">
                    <a:schemeClr val="accent4">
                      <a:alpha val="0"/>
                    </a:schemeClr>
                  </a:gs>
                </a:gsLst>
                <a:lin ang="1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1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F0302020204030204"/>
                <a:ea typeface="+mn-ea"/>
                <a:cs typeface="+mn-cs"/>
              </a:endParaRPr>
            </a:p>
          </p:txBody>
        </p:sp>
        <p:grpSp>
          <p:nvGrpSpPr>
            <p:cNvPr id="26" name="Group 51"/>
            <p:cNvGrpSpPr/>
            <p:nvPr/>
          </p:nvGrpSpPr>
          <p:grpSpPr>
            <a:xfrm>
              <a:off x="151631" y="1661156"/>
              <a:ext cx="4582615" cy="1858613"/>
              <a:chOff x="-150855" y="1830986"/>
              <a:chExt cx="6164033" cy="2932311"/>
            </a:xfrm>
          </p:grpSpPr>
          <p:graphicFrame>
            <p:nvGraphicFramePr>
              <p:cNvPr id="27" name="Chart 52">
                <a:extLst>
                  <a:ext uri="{FF2B5EF4-FFF2-40B4-BE49-F238E27FC236}">
                    <a16:creationId xmlns:a16="http://schemas.microsoft.com/office/drawing/2014/main" id="{464E8614-CBA7-EA82-C73B-9F443B5B90D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6382775"/>
                  </p:ext>
                </p:extLst>
              </p:nvPr>
            </p:nvGraphicFramePr>
            <p:xfrm>
              <a:off x="148564" y="2521306"/>
              <a:ext cx="5864614" cy="22419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B701EC-86EC-1843-BC84-35B2F00DC0A1}"/>
                  </a:ext>
                </a:extLst>
              </p:cNvPr>
              <p:cNvSpPr txBox="1"/>
              <p:nvPr/>
            </p:nvSpPr>
            <p:spPr>
              <a:xfrm>
                <a:off x="-150855" y="1830986"/>
                <a:ext cx="3858016" cy="403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60" b="0" i="0" u="none" strike="noStrike" kern="1200" spc="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kumimoji="0" lang="ru-RU" sz="96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ilroy ExtraBold" panose="00000900000000000000" pitchFamily="2" charset="-52"/>
                  </a:rPr>
                  <a:t>АСКОНА</a:t>
                </a:r>
                <a:r>
                  <a:rPr kumimoji="0" lang="ru-RU" sz="96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Black" panose="020B0A04020102020204"/>
                    <a:ea typeface="+mn-ea"/>
                    <a:cs typeface="+mn-cs"/>
                  </a:rPr>
                  <a:t> + ОЗОН</a:t>
                </a:r>
              </a:p>
            </p:txBody>
          </p:sp>
        </p:grpSp>
      </p:grpSp>
      <p:sp>
        <p:nvSpPr>
          <p:cNvPr id="29" name="Прямоугольник 21">
            <a:extLst>
              <a:ext uri="{FF2B5EF4-FFF2-40B4-BE49-F238E27FC236}">
                <a16:creationId xmlns:a16="http://schemas.microsoft.com/office/drawing/2014/main" id="{BEFC8DD8-A351-FE2A-8501-B663F4F219AB}"/>
              </a:ext>
            </a:extLst>
          </p:cNvPr>
          <p:cNvSpPr/>
          <p:nvPr/>
        </p:nvSpPr>
        <p:spPr>
          <a:xfrm>
            <a:off x="8088467" y="2022320"/>
            <a:ext cx="3482866" cy="1855781"/>
          </a:xfrm>
          <a:prstGeom prst="roundRect">
            <a:avLst>
              <a:gd name="adj" fmla="val 5383"/>
            </a:avLst>
          </a:prstGeom>
          <a:solidFill>
            <a:srgbClr val="02B9BE"/>
          </a:solidFill>
          <a:ln w="60325">
            <a:gradFill>
              <a:gsLst>
                <a:gs pos="0">
                  <a:schemeClr val="accent4"/>
                </a:gs>
                <a:gs pos="53000">
                  <a:schemeClr val="accent4">
                    <a:alpha val="0"/>
                  </a:schemeClr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8402245" y="2051467"/>
            <a:ext cx="334782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0" i="0" u="none" strike="noStrike" kern="1200" spc="0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pPr>
            <a:r>
              <a:rPr kumimoji="0" lang="ru-RU" sz="96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ExtraBold" panose="00000900000000000000" pitchFamily="2" charset="-52"/>
              </a:rPr>
              <a:t>ПЕРЕСЕЧЕНИЕ</a:t>
            </a:r>
            <a:r>
              <a:rPr kumimoji="0" lang="ru-RU" sz="96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АУДИТОРИИ </a:t>
            </a:r>
            <a:r>
              <a:rPr kumimoji="0" lang="en-US" sz="96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ASKONA</a:t>
            </a:r>
            <a:r>
              <a:rPr kumimoji="0" lang="ru-RU" sz="96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с МП: АВГ-ОКТ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9391887" y="2513242"/>
            <a:ext cx="1625331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0" i="0" u="none" strike="noStrike" kern="1200" spc="0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pPr>
            <a:r>
              <a:rPr kumimoji="0" lang="en-US" sz="96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2022</a:t>
            </a:r>
            <a:endParaRPr kumimoji="0" lang="ru-RU" sz="9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10586914" y="2509458"/>
            <a:ext cx="1625331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0" i="0" u="none" strike="noStrike" kern="1200" spc="0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pPr>
            <a:r>
              <a:rPr kumimoji="0" lang="en-US" sz="96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202</a:t>
            </a:r>
            <a:r>
              <a:rPr kumimoji="0" lang="ru-RU" sz="96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3</a:t>
            </a:r>
            <a:endParaRPr kumimoji="0" lang="ru-RU" sz="96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  <p:grpSp>
        <p:nvGrpSpPr>
          <p:cNvPr id="33" name="Group 4"/>
          <p:cNvGrpSpPr/>
          <p:nvPr/>
        </p:nvGrpSpPr>
        <p:grpSpPr>
          <a:xfrm>
            <a:off x="8346110" y="3284527"/>
            <a:ext cx="3084988" cy="399087"/>
            <a:chOff x="8325865" y="2979801"/>
            <a:chExt cx="3084988" cy="39908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B701EC-86EC-1843-BC84-35B2F00DC0A1}"/>
                </a:ext>
              </a:extLst>
            </p:cNvPr>
            <p:cNvSpPr txBox="1"/>
            <p:nvPr/>
          </p:nvSpPr>
          <p:spPr>
            <a:xfrm>
              <a:off x="8325865" y="3040334"/>
              <a:ext cx="1442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" b="0" i="0" u="none" strike="noStrike" kern="1200" spc="0" baseline="0">
                  <a:solidFill>
                    <a:srgbClr val="FFFFFF"/>
                  </a:solidFill>
                  <a:latin typeface="+mj-lt"/>
                  <a:ea typeface="+mn-ea"/>
                  <a:cs typeface="+mn-cs"/>
                </a:defRPr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OZON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ExtraBold" panose="00000900000000000000" pitchFamily="2" charset="-5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B701EC-86EC-1843-BC84-35B2F00DC0A1}"/>
                </a:ext>
              </a:extLst>
            </p:cNvPr>
            <p:cNvSpPr txBox="1"/>
            <p:nvPr/>
          </p:nvSpPr>
          <p:spPr>
            <a:xfrm>
              <a:off x="9201885" y="2994696"/>
              <a:ext cx="1027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" b="0" i="0" u="none" strike="noStrike" kern="1200" spc="0" baseline="0">
                  <a:solidFill>
                    <a:srgbClr val="FFFFFF"/>
                  </a:solidFill>
                  <a:latin typeface="+mj-lt"/>
                  <a:ea typeface="+mn-ea"/>
                  <a:cs typeface="+mn-cs"/>
                </a:defRPr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61.20%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B701EC-86EC-1843-BC84-35B2F00DC0A1}"/>
                </a:ext>
              </a:extLst>
            </p:cNvPr>
            <p:cNvSpPr txBox="1"/>
            <p:nvPr/>
          </p:nvSpPr>
          <p:spPr>
            <a:xfrm>
              <a:off x="10383546" y="2979801"/>
              <a:ext cx="1027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" b="0" i="0" u="none" strike="noStrike" kern="1200" spc="0" baseline="0">
                  <a:solidFill>
                    <a:srgbClr val="FFFFFF"/>
                  </a:solidFill>
                  <a:latin typeface="+mj-lt"/>
                  <a:ea typeface="+mn-ea"/>
                  <a:cs typeface="+mn-cs"/>
                </a:defRPr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8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1.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6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%</a:t>
              </a:r>
            </a:p>
          </p:txBody>
        </p:sp>
      </p:grpSp>
      <p:grpSp>
        <p:nvGrpSpPr>
          <p:cNvPr id="37" name="Group 5"/>
          <p:cNvGrpSpPr/>
          <p:nvPr/>
        </p:nvGrpSpPr>
        <p:grpSpPr>
          <a:xfrm>
            <a:off x="8280490" y="2823465"/>
            <a:ext cx="3136058" cy="349638"/>
            <a:chOff x="8260245" y="2493339"/>
            <a:chExt cx="3136058" cy="3496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B701EC-86EC-1843-BC84-35B2F00DC0A1}"/>
                </a:ext>
              </a:extLst>
            </p:cNvPr>
            <p:cNvSpPr txBox="1"/>
            <p:nvPr/>
          </p:nvSpPr>
          <p:spPr>
            <a:xfrm>
              <a:off x="8260245" y="2493339"/>
              <a:ext cx="1625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" b="0" i="0" u="none" strike="noStrike" kern="1200" spc="0" baseline="0">
                  <a:solidFill>
                    <a:srgbClr val="FFFFFF"/>
                  </a:solidFill>
                  <a:latin typeface="+mj-lt"/>
                  <a:ea typeface="+mn-ea"/>
                  <a:cs typeface="+mn-cs"/>
                </a:defRPr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MARKET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ExtraBold" panose="00000900000000000000" pitchFamily="2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701EC-86EC-1843-BC84-35B2F00DC0A1}"/>
                </a:ext>
              </a:extLst>
            </p:cNvPr>
            <p:cNvSpPr txBox="1"/>
            <p:nvPr/>
          </p:nvSpPr>
          <p:spPr>
            <a:xfrm>
              <a:off x="10368996" y="2524116"/>
              <a:ext cx="1027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" b="0" i="0" u="none" strike="noStrike" kern="1200" spc="0" baseline="0">
                  <a:solidFill>
                    <a:srgbClr val="FFFFFF"/>
                  </a:solidFill>
                  <a:latin typeface="+mj-lt"/>
                  <a:ea typeface="+mn-ea"/>
                  <a:cs typeface="+mn-cs"/>
                </a:defRPr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7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8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.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8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B1D82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B701EC-86EC-1843-BC84-35B2F00DC0A1}"/>
                </a:ext>
              </a:extLst>
            </p:cNvPr>
            <p:cNvSpPr txBox="1"/>
            <p:nvPr/>
          </p:nvSpPr>
          <p:spPr>
            <a:xfrm>
              <a:off x="9201886" y="2535200"/>
              <a:ext cx="10273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60" b="0" i="0" u="none" strike="noStrike" kern="1200" spc="0" baseline="0">
                  <a:solidFill>
                    <a:srgbClr val="FFFFFF"/>
                  </a:solidFill>
                  <a:latin typeface="+mj-lt"/>
                  <a:ea typeface="+mn-ea"/>
                  <a:cs typeface="+mn-cs"/>
                </a:defRPr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70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.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4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roy ExtraBold" panose="00000900000000000000" pitchFamily="2" charset="-52"/>
                </a:rPr>
                <a:t>%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6E01B2F-F5C9-5F58-CC6D-B8AAC97A85B3}"/>
              </a:ext>
            </a:extLst>
          </p:cNvPr>
          <p:cNvSpPr txBox="1"/>
          <p:nvPr/>
        </p:nvSpPr>
        <p:spPr>
          <a:xfrm>
            <a:off x="925360" y="5506409"/>
            <a:ext cx="10307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Данные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Wordstat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 указывают на стагнацию спроса, однако в общем и целом спрос может расти, перераспределяясь 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маркетплейсы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. Косвенно приведенные данные указывают на то, что интерес к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Аскона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 в широкой степени демонстрируются именно там, и посредством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маркетплейсов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 этот интерес может успешно удовлетворяться – ведь ассортимент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Аскона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 можно найти на всех крупных МП: Озоне,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Маркете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WB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МегаМаркете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roy Medium" panose="00000600000000000000" pitchFamily="2" charset="-52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roy Medium" panose="00000600000000000000" pitchFamily="2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E01B2F-F5C9-5F58-CC6D-B8AAC97A85B3}"/>
              </a:ext>
            </a:extLst>
          </p:cNvPr>
          <p:cNvSpPr txBox="1"/>
          <p:nvPr/>
        </p:nvSpPr>
        <p:spPr>
          <a:xfrm>
            <a:off x="348370" y="4206181"/>
            <a:ext cx="34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У транзакционных запросов по матрасам нисходящая динамика интереса, при этом связка «озон матрас» показывает рост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 panose="000005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E01B2F-F5C9-5F58-CC6D-B8AAC97A85B3}"/>
              </a:ext>
            </a:extLst>
          </p:cNvPr>
          <p:cNvSpPr txBox="1"/>
          <p:nvPr/>
        </p:nvSpPr>
        <p:spPr>
          <a:xfrm>
            <a:off x="4128947" y="4205639"/>
            <a:ext cx="34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Положительная динамика интереса у связки «Аскона озон», что также является призраком интереса на маркетплейсах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E01B2F-F5C9-5F58-CC6D-B8AAC97A85B3}"/>
              </a:ext>
            </a:extLst>
          </p:cNvPr>
          <p:cNvSpPr txBox="1"/>
          <p:nvPr/>
        </p:nvSpPr>
        <p:spPr>
          <a:xfrm>
            <a:off x="8038326" y="4205639"/>
            <a:ext cx="379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YoY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 пересечение аудитории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Асконы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Я.Маркета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 и Озона выросло, что также является признаком интереса к бренду внутри МП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63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374" y="287796"/>
            <a:ext cx="1548535" cy="524606"/>
          </a:xfrm>
          <a:prstGeom prst="rect">
            <a:avLst/>
          </a:prstGeom>
        </p:spPr>
      </p:pic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3501954D-C70A-7019-8DB6-DAD9FA09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80" y="671434"/>
            <a:ext cx="8318884" cy="48013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ExtraBold" panose="00000900000000000000" pitchFamily="2" charset="-52"/>
              </a:rPr>
              <a:t>Брендовый спрос </a:t>
            </a:r>
            <a:r>
              <a:rPr lang="en-US" sz="4000" dirty="0" err="1">
                <a:solidFill>
                  <a:schemeClr val="bg1"/>
                </a:solidFill>
                <a:latin typeface="Gilroy ExtraBold" panose="00000900000000000000" pitchFamily="2" charset="-52"/>
              </a:rPr>
              <a:t>Wordstat</a:t>
            </a:r>
            <a:r>
              <a:rPr lang="en-US" sz="4000" dirty="0">
                <a:solidFill>
                  <a:schemeClr val="bg1"/>
                </a:solidFill>
                <a:latin typeface="Gilroy ExtraBold" panose="00000900000000000000" pitchFamily="2" charset="-52"/>
              </a:rPr>
              <a:t> vs </a:t>
            </a:r>
            <a:r>
              <a:rPr lang="ru-RU" sz="4000" dirty="0" err="1">
                <a:solidFill>
                  <a:schemeClr val="bg1"/>
                </a:solidFill>
                <a:latin typeface="Gilroy ExtraBold" panose="00000900000000000000" pitchFamily="2" charset="-52"/>
              </a:rPr>
              <a:t>Я.Маркет</a:t>
            </a:r>
            <a:r>
              <a:rPr lang="ru-RU" sz="4000" dirty="0">
                <a:solidFill>
                  <a:schemeClr val="bg1"/>
                </a:solidFill>
                <a:latin typeface="Gilroy ExtraBold" panose="00000900000000000000" pitchFamily="2" charset="-52"/>
              </a:rPr>
              <a:t>: ноябрь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2401301" y="1841742"/>
            <a:ext cx="4152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WordStat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lang="ru-RU" dirty="0" smtClean="0">
                <a:solidFill>
                  <a:srgbClr val="FFFFFF"/>
                </a:solidFill>
                <a:latin typeface="Gilroy Medium" panose="00000600000000000000" pitchFamily="2" charset="-52"/>
              </a:rPr>
              <a:t>1 021 985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Medium" panose="00000600000000000000" pitchFamily="2" charset="-52"/>
            </a:endParaRPr>
          </a:p>
          <a:p>
            <a:pPr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Маркет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lang="ru-RU" dirty="0" smtClean="0">
                <a:solidFill>
                  <a:srgbClr val="FFFFFF"/>
                </a:solidFill>
                <a:latin typeface="Gilroy Medium" panose="00000600000000000000" pitchFamily="2" charset="-52"/>
              </a:rPr>
              <a:t>408 </a:t>
            </a:r>
            <a:r>
              <a:rPr lang="ru-RU" dirty="0">
                <a:solidFill>
                  <a:srgbClr val="FFFFFF"/>
                </a:solidFill>
                <a:latin typeface="Gilroy Medium" panose="00000600000000000000" pitchFamily="2" charset="-52"/>
              </a:rPr>
              <a:t>873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Доля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Маркета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roy ExtraBold" panose="00000900000000000000" pitchFamily="2" charset="-52"/>
              </a:rPr>
              <a:t>29%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roy ExtraBold" panose="00000900000000000000" pitchFamily="2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2401301" y="3506104"/>
            <a:ext cx="440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Gilroy Medium" panose="00000600000000000000" pitchFamily="2" charset="-52"/>
              </a:rPr>
              <a:t>WordStat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1 314 813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Medium" panose="00000600000000000000" pitchFamily="2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Маркет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111 592</a:t>
            </a:r>
          </a:p>
          <a:p>
            <a:pPr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Доля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Маркета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Gilroy ExtraBold" panose="00000900000000000000" pitchFamily="2" charset="-52"/>
              </a:rPr>
              <a:t>8%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2401301" y="5191687"/>
            <a:ext cx="440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Gilroy Medium" panose="00000600000000000000" pitchFamily="2" charset="-52"/>
              </a:rPr>
              <a:t>WordStat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205 292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Маркет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29 177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Доля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Маркета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Medium" panose="00000600000000000000" pitchFamily="2" charset="-52"/>
              </a:rPr>
              <a:t>: </a:t>
            </a:r>
            <a:r>
              <a:rPr lang="ru-RU" sz="2400" b="1" dirty="0">
                <a:solidFill>
                  <a:srgbClr val="FFFF00"/>
                </a:solidFill>
                <a:latin typeface="Gilroy ExtraBold" panose="00000900000000000000" pitchFamily="2" charset="-52"/>
              </a:rPr>
              <a:t>12</a:t>
            </a:r>
            <a:r>
              <a:rPr lang="en-US" sz="2400" b="1" dirty="0">
                <a:solidFill>
                  <a:srgbClr val="FFFF00"/>
                </a:solidFill>
                <a:latin typeface="Gilroy ExtraBold" panose="00000900000000000000" pitchFamily="2" charset="-52"/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307880" y="5561020"/>
            <a:ext cx="440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ExtraBold" panose="00000900000000000000" pitchFamily="2" charset="-52"/>
              </a:rPr>
              <a:t>ОРМАТЕК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ExtraBold" panose="00000900000000000000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497397" y="2211073"/>
            <a:ext cx="440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ExtraBold" panose="00000900000000000000" pitchFamily="2" charset="-52"/>
              </a:rPr>
              <a:t>АСКОНА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ExtraBold" panose="00000900000000000000" pitchFamily="2" charset="-5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497397" y="3875437"/>
            <a:ext cx="440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 ExtraBold" panose="00000900000000000000" pitchFamily="2" charset="-52"/>
              </a:rPr>
              <a:t>HOFF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 ExtraBold" panose="00000900000000000000" pitchFamily="2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B701EC-86EC-1843-BC84-35B2F00DC0A1}"/>
              </a:ext>
            </a:extLst>
          </p:cNvPr>
          <p:cNvSpPr txBox="1"/>
          <p:nvPr/>
        </p:nvSpPr>
        <p:spPr>
          <a:xfrm>
            <a:off x="6674425" y="2215763"/>
            <a:ext cx="5159509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Брендовый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интерес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к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Аскона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проявляется не только в поиске Яндекса, но и внутри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Маркетплейсов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. Объем интереса внутри Яндекс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Маркета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 составил </a:t>
            </a:r>
            <a:r>
              <a:rPr lang="ru-RU" sz="2400" b="1" dirty="0">
                <a:solidFill>
                  <a:srgbClr val="FFFF00"/>
                </a:solidFill>
                <a:latin typeface="Gilroy ExtraBold" panose="00000900000000000000" pitchFamily="2" charset="-52"/>
              </a:rPr>
              <a:t>29%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от объема спроса в Яндекс Поиске в ноябре.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 panose="00000500000000000000" pitchFamily="2" charset="-5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Мы полагаем, что объемы интереса в рамках Озона могут быть больше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Маркета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 в 2+ раз. Таким образом совокупный интерес к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Асконе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 внутри МП может быть сопоставим с уровнем брендового спроса в поисковике Яндекса, и на 1 запрос пользователя в Яндексе можно приходиться 1 запрос 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Маркетплейсах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roy" panose="00000500000000000000" pitchFamily="2" charset="-52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roy" panose="00000500000000000000" pitchFamily="2" charset="-52"/>
            </a:endParaRPr>
          </a:p>
        </p:txBody>
      </p:sp>
      <p:sp>
        <p:nvSpPr>
          <p:cNvPr id="3" name="Шеврон 2"/>
          <p:cNvSpPr/>
          <p:nvPr/>
        </p:nvSpPr>
        <p:spPr>
          <a:xfrm>
            <a:off x="5761608" y="2441905"/>
            <a:ext cx="506027" cy="3266381"/>
          </a:xfrm>
          <a:custGeom>
            <a:avLst/>
            <a:gdLst>
              <a:gd name="connsiteX0" fmla="*/ 0 w 506027"/>
              <a:gd name="connsiteY0" fmla="*/ 0 h 747432"/>
              <a:gd name="connsiteX1" fmla="*/ 253014 w 506027"/>
              <a:gd name="connsiteY1" fmla="*/ 0 h 747432"/>
              <a:gd name="connsiteX2" fmla="*/ 506027 w 506027"/>
              <a:gd name="connsiteY2" fmla="*/ 373716 h 747432"/>
              <a:gd name="connsiteX3" fmla="*/ 253014 w 506027"/>
              <a:gd name="connsiteY3" fmla="*/ 747432 h 747432"/>
              <a:gd name="connsiteX4" fmla="*/ 0 w 506027"/>
              <a:gd name="connsiteY4" fmla="*/ 747432 h 747432"/>
              <a:gd name="connsiteX5" fmla="*/ 253014 w 506027"/>
              <a:gd name="connsiteY5" fmla="*/ 373716 h 747432"/>
              <a:gd name="connsiteX6" fmla="*/ 0 w 506027"/>
              <a:gd name="connsiteY6" fmla="*/ 0 h 747432"/>
              <a:gd name="connsiteX0" fmla="*/ 0 w 506027"/>
              <a:gd name="connsiteY0" fmla="*/ 0 h 747432"/>
              <a:gd name="connsiteX1" fmla="*/ 506027 w 506027"/>
              <a:gd name="connsiteY1" fmla="*/ 373716 h 747432"/>
              <a:gd name="connsiteX2" fmla="*/ 253014 w 506027"/>
              <a:gd name="connsiteY2" fmla="*/ 747432 h 747432"/>
              <a:gd name="connsiteX3" fmla="*/ 0 w 506027"/>
              <a:gd name="connsiteY3" fmla="*/ 747432 h 747432"/>
              <a:gd name="connsiteX4" fmla="*/ 253014 w 506027"/>
              <a:gd name="connsiteY4" fmla="*/ 373716 h 747432"/>
              <a:gd name="connsiteX5" fmla="*/ 0 w 506027"/>
              <a:gd name="connsiteY5" fmla="*/ 0 h 747432"/>
              <a:gd name="connsiteX0" fmla="*/ 0 w 506027"/>
              <a:gd name="connsiteY0" fmla="*/ 0 h 747432"/>
              <a:gd name="connsiteX1" fmla="*/ 506027 w 506027"/>
              <a:gd name="connsiteY1" fmla="*/ 373716 h 747432"/>
              <a:gd name="connsiteX2" fmla="*/ 0 w 506027"/>
              <a:gd name="connsiteY2" fmla="*/ 747432 h 747432"/>
              <a:gd name="connsiteX3" fmla="*/ 253014 w 506027"/>
              <a:gd name="connsiteY3" fmla="*/ 373716 h 747432"/>
              <a:gd name="connsiteX4" fmla="*/ 0 w 506027"/>
              <a:gd name="connsiteY4" fmla="*/ 0 h 747432"/>
              <a:gd name="connsiteX0" fmla="*/ 0 w 506027"/>
              <a:gd name="connsiteY0" fmla="*/ 0 h 747432"/>
              <a:gd name="connsiteX1" fmla="*/ 506027 w 506027"/>
              <a:gd name="connsiteY1" fmla="*/ 373716 h 747432"/>
              <a:gd name="connsiteX2" fmla="*/ 0 w 506027"/>
              <a:gd name="connsiteY2" fmla="*/ 747432 h 747432"/>
              <a:gd name="connsiteX3" fmla="*/ 253014 w 506027"/>
              <a:gd name="connsiteY3" fmla="*/ 347083 h 747432"/>
              <a:gd name="connsiteX4" fmla="*/ 0 w 506027"/>
              <a:gd name="connsiteY4" fmla="*/ 0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027" h="747432">
                <a:moveTo>
                  <a:pt x="0" y="0"/>
                </a:moveTo>
                <a:lnTo>
                  <a:pt x="506027" y="373716"/>
                </a:lnTo>
                <a:lnTo>
                  <a:pt x="0" y="747432"/>
                </a:lnTo>
                <a:lnTo>
                  <a:pt x="253014" y="34708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9614" r="16667" b="20876"/>
          <a:stretch/>
        </p:blipFill>
        <p:spPr>
          <a:xfrm>
            <a:off x="0" y="-38101"/>
            <a:ext cx="12204700" cy="6896101"/>
          </a:xfrm>
          <a:prstGeom prst="rect">
            <a:avLst/>
          </a:prstGeom>
        </p:spPr>
      </p:pic>
      <p:sp>
        <p:nvSpPr>
          <p:cNvPr id="15" name="Google Shape;472;p10"/>
          <p:cNvSpPr txBox="1"/>
          <p:nvPr/>
        </p:nvSpPr>
        <p:spPr>
          <a:xfrm>
            <a:off x="7704757" y="3833581"/>
            <a:ext cx="359989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Gilroy Medium" panose="00000600000000000000" pitchFamily="2" charset="-52"/>
                <a:ea typeface="Arial"/>
                <a:cs typeface="Arial"/>
                <a:sym typeface="Arial"/>
              </a:rPr>
              <a:t>Что еще вы хотите получить от маркетплейсов</a:t>
            </a:r>
            <a:r>
              <a:rPr lang="ru-RU" dirty="0">
                <a:solidFill>
                  <a:schemeClr val="bg1"/>
                </a:solidFill>
                <a:latin typeface="Gilroy Medium" panose="000006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ilroy Medium" panose="00000600000000000000" pitchFamily="2" charset="-52"/>
                <a:ea typeface="Arial"/>
                <a:cs typeface="Arial"/>
                <a:sym typeface="Arial"/>
              </a:rPr>
              <a:t>в тако</a:t>
            </a:r>
            <a:r>
              <a:rPr lang="ru-RU" dirty="0">
                <a:solidFill>
                  <a:schemeClr val="bg1"/>
                </a:solidFill>
                <a:latin typeface="Gilroy Medium" panose="00000600000000000000" pitchFamily="2" charset="-52"/>
                <a:ea typeface="Arial"/>
                <a:cs typeface="Arial"/>
                <a:sym typeface="Arial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Gilroy Medium" panose="00000600000000000000" pitchFamily="2" charset="-52"/>
                <a:ea typeface="Arial"/>
                <a:cs typeface="Arial"/>
                <a:sym typeface="Arial"/>
              </a:rPr>
              <a:t> быстроразвивающемся продукте?</a:t>
            </a:r>
            <a:endParaRPr dirty="0">
              <a:solidFill>
                <a:schemeClr val="bg1"/>
              </a:solidFill>
              <a:latin typeface="Gilroy Medium" panose="000006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7607" y="2123229"/>
            <a:ext cx="1128925" cy="1286720"/>
          </a:xfrm>
          <a:prstGeom prst="rect">
            <a:avLst/>
          </a:prstGeom>
          <a:solidFill>
            <a:srgbClr val="0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470;p10"/>
          <p:cNvSpPr txBox="1"/>
          <p:nvPr/>
        </p:nvSpPr>
        <p:spPr>
          <a:xfrm>
            <a:off x="7501557" y="1875785"/>
            <a:ext cx="394114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bg1"/>
                </a:solidFill>
                <a:latin typeface="Gilroy ExtraBold" panose="00000900000000000000" pitchFamily="2" charset="-52"/>
                <a:ea typeface="+mj-ea"/>
                <a:cs typeface="+mj-cs"/>
                <a:sym typeface="Arial"/>
              </a:rPr>
              <a:t>Что бы такого </a:t>
            </a:r>
            <a:r>
              <a:rPr lang="ru-RU" sz="3600" dirty="0" smtClean="0">
                <a:solidFill>
                  <a:schemeClr val="bg1"/>
                </a:solidFill>
                <a:latin typeface="Gilroy ExtraBold" panose="00000900000000000000" pitchFamily="2" charset="-52"/>
                <a:ea typeface="+mj-ea"/>
                <a:cs typeface="+mj-cs"/>
                <a:sym typeface="Arial"/>
              </a:rPr>
              <a:t>загадать на Новый Год?</a:t>
            </a:r>
            <a:endParaRPr sz="3600" dirty="0">
              <a:solidFill>
                <a:schemeClr val="bg1"/>
              </a:solidFill>
              <a:latin typeface="Gilroy ExtraBold" panose="00000900000000000000" pitchFamily="2" charset="-52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8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374" y="287796"/>
            <a:ext cx="1548535" cy="524606"/>
          </a:xfrm>
          <a:prstGeom prst="rect">
            <a:avLst/>
          </a:prstGeom>
        </p:spPr>
      </p:pic>
      <p:sp>
        <p:nvSpPr>
          <p:cNvPr id="14" name="Google Shape;470;p10"/>
          <p:cNvSpPr txBox="1"/>
          <p:nvPr/>
        </p:nvSpPr>
        <p:spPr>
          <a:xfrm>
            <a:off x="260122" y="290472"/>
            <a:ext cx="121820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Gilroy ExtraBold" panose="00000900000000000000" pitchFamily="2" charset="-52"/>
                <a:ea typeface="+mj-ea"/>
                <a:cs typeface="+mj-cs"/>
                <a:sym typeface="Arial"/>
              </a:rPr>
              <a:t>Что бы такого загадать?</a:t>
            </a:r>
            <a:endParaRPr sz="4000" dirty="0">
              <a:solidFill>
                <a:schemeClr val="bg1"/>
              </a:solidFill>
              <a:latin typeface="Gilroy ExtraBold" panose="00000900000000000000" pitchFamily="2" charset="-52"/>
              <a:ea typeface="+mj-ea"/>
              <a:cs typeface="+mj-cs"/>
              <a:sym typeface="Arial"/>
            </a:endParaRPr>
          </a:p>
        </p:txBody>
      </p:sp>
      <p:sp>
        <p:nvSpPr>
          <p:cNvPr id="17" name="Google Shape;474;p10"/>
          <p:cNvSpPr/>
          <p:nvPr/>
        </p:nvSpPr>
        <p:spPr>
          <a:xfrm>
            <a:off x="678297" y="1575701"/>
            <a:ext cx="3451907" cy="570820"/>
          </a:xfrm>
          <a:prstGeom prst="roundRect">
            <a:avLst>
              <a:gd name="adj" fmla="val 16667"/>
            </a:avLst>
          </a:prstGeom>
          <a:solidFill>
            <a:srgbClr val="FFFF99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Gilroy ExtraBold" panose="00000900000000000000" pitchFamily="2" charset="-52"/>
                <a:ea typeface="Arial"/>
                <a:cs typeface="Arial"/>
                <a:sym typeface="Arial"/>
              </a:rPr>
              <a:t>Реальность</a:t>
            </a:r>
            <a:endParaRPr sz="1800" dirty="0">
              <a:latin typeface="Gilroy ExtraBold" panose="000009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75;p10"/>
          <p:cNvSpPr/>
          <p:nvPr/>
        </p:nvSpPr>
        <p:spPr>
          <a:xfrm>
            <a:off x="4549304" y="1575702"/>
            <a:ext cx="3451907" cy="570820"/>
          </a:xfrm>
          <a:prstGeom prst="roundRect">
            <a:avLst>
              <a:gd name="adj" fmla="val 16667"/>
            </a:avLst>
          </a:prstGeom>
          <a:solidFill>
            <a:srgbClr val="FFFF99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ilroy ExtraBold" panose="00000900000000000000" pitchFamily="2" charset="-52"/>
                <a:ea typeface="Arial"/>
                <a:cs typeface="Arial"/>
                <a:sym typeface="Arial"/>
              </a:rPr>
              <a:t>Нереальность</a:t>
            </a:r>
            <a:endParaRPr sz="1800" dirty="0">
              <a:latin typeface="Gilroy ExtraBold" panose="000009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76;p10"/>
          <p:cNvSpPr/>
          <p:nvPr/>
        </p:nvSpPr>
        <p:spPr>
          <a:xfrm>
            <a:off x="8478176" y="1577378"/>
            <a:ext cx="3451907" cy="570820"/>
          </a:xfrm>
          <a:prstGeom prst="roundRect">
            <a:avLst>
              <a:gd name="adj" fmla="val 16667"/>
            </a:avLst>
          </a:prstGeom>
          <a:solidFill>
            <a:srgbClr val="FFFF99">
              <a:alpha val="98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Gilroy ExtraBold" panose="00000900000000000000" pitchFamily="2" charset="-52"/>
                <a:ea typeface="Arial"/>
                <a:cs typeface="Arial"/>
                <a:sym typeface="Arial"/>
              </a:rPr>
              <a:t>Космос</a:t>
            </a:r>
            <a:endParaRPr sz="1800" dirty="0">
              <a:latin typeface="Gilroy ExtraBold" panose="000009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77;p10"/>
          <p:cNvSpPr/>
          <p:nvPr/>
        </p:nvSpPr>
        <p:spPr>
          <a:xfrm>
            <a:off x="678297" y="2283551"/>
            <a:ext cx="3394042" cy="3556966"/>
          </a:xfrm>
          <a:prstGeom prst="roundRect">
            <a:avLst>
              <a:gd name="adj" fmla="val 8183"/>
            </a:avLst>
          </a:prstGeom>
          <a:solidFill>
            <a:schemeClr val="lt1">
              <a:alpha val="34901"/>
            </a:schemeClr>
          </a:solidFill>
          <a:ln w="19050" cap="flat" cmpd="sng">
            <a:solidFill>
              <a:srgbClr val="AEABAB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Честная аналитика от всех </a:t>
            </a:r>
            <a:r>
              <a:rPr lang="ru-RU" dirty="0" err="1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маркетплейсов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. (</a:t>
            </a:r>
            <a:r>
              <a:rPr lang="ru-RU" dirty="0" err="1" smtClean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нап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м</a:t>
            </a:r>
            <a:r>
              <a:rPr lang="ru-RU" dirty="0" err="1" smtClean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едийные</a:t>
            </a: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 форматы)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Продажа услуг и товаров от одной компании</a:t>
            </a:r>
          </a:p>
          <a:p>
            <a:pPr lvl="0">
              <a:buClr>
                <a:schemeClr val="dk1"/>
              </a:buClr>
              <a:buSzPts val="2000"/>
            </a:pPr>
            <a:endParaRPr lang="ru-RU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Нельзя использовать «</a:t>
            </a:r>
            <a:r>
              <a:rPr lang="ru-RU" dirty="0" err="1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кликаут</a:t>
            </a: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» форматы, для текущих клиентов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79;p10"/>
          <p:cNvSpPr/>
          <p:nvPr/>
        </p:nvSpPr>
        <p:spPr>
          <a:xfrm>
            <a:off x="4549304" y="2283552"/>
            <a:ext cx="3451907" cy="3556965"/>
          </a:xfrm>
          <a:prstGeom prst="roundRect">
            <a:avLst>
              <a:gd name="adj" fmla="val 8183"/>
            </a:avLst>
          </a:prstGeom>
          <a:solidFill>
            <a:schemeClr val="lt1">
              <a:alpha val="34901"/>
            </a:schemeClr>
          </a:solidFill>
          <a:ln w="19050" cap="flat" cmpd="sng">
            <a:solidFill>
              <a:srgbClr val="AEABAB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База данных о «ваших» клиентах в маркетплейсах.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marL="285750" lvl="0" indent="-158750">
              <a:buClr>
                <a:schemeClr val="dk1"/>
              </a:buClr>
              <a:buSzPts val="2000"/>
            </a:pPr>
            <a:endParaRPr lang="ru-RU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2000"/>
            </a:pPr>
            <a:r>
              <a:rPr lang="ru-RU" dirty="0" smtClean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Динамика спроса за расширенный период (за большие деньги - да)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81;p10"/>
          <p:cNvSpPr/>
          <p:nvPr/>
        </p:nvSpPr>
        <p:spPr>
          <a:xfrm>
            <a:off x="8478176" y="2283552"/>
            <a:ext cx="3451907" cy="3558641"/>
          </a:xfrm>
          <a:prstGeom prst="roundRect">
            <a:avLst>
              <a:gd name="adj" fmla="val 8183"/>
            </a:avLst>
          </a:prstGeom>
          <a:solidFill>
            <a:schemeClr val="lt1">
              <a:alpha val="34901"/>
            </a:schemeClr>
          </a:solidFill>
          <a:ln w="19050" cap="flat" cmpd="sng">
            <a:solidFill>
              <a:srgbClr val="AEABAB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ilroy" panose="00000500000000000000" pitchFamily="2" charset="-52"/>
                <a:ea typeface="Arial"/>
                <a:cs typeface="Arial"/>
                <a:sym typeface="Arial"/>
              </a:rPr>
              <a:t>Внедрение стилистики, своей карточки товара с возможностью переходить на бренд производителя.</a:t>
            </a:r>
            <a:endParaRPr lang="ru-RU" dirty="0">
              <a:solidFill>
                <a:schemeClr val="bg1"/>
              </a:solidFill>
              <a:latin typeface="Gilroy" panose="00000500000000000000" pitchFamily="2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Gilroy" panose="00000500000000000000" pitchFamily="2" charset="-52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2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4234" y="3871198"/>
            <a:ext cx="6399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Gilroy Bold" panose="00000800000000000000" pitchFamily="2" charset="-52"/>
              </a:rPr>
              <a:t>Спасибо за внимание!</a:t>
            </a:r>
          </a:p>
          <a:p>
            <a:endParaRPr lang="ru-RU" sz="4000" dirty="0">
              <a:solidFill>
                <a:schemeClr val="bg1"/>
              </a:solidFill>
              <a:latin typeface="Gilroy Bold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12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13429</TotalTime>
  <Words>406</Words>
  <Application>Microsoft Office PowerPoint</Application>
  <PresentationFormat>Широкоэкранный</PresentationFormat>
  <Paragraphs>58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Calibri Light</vt:lpstr>
      <vt:lpstr>Calibri</vt:lpstr>
      <vt:lpstr>Wingdings</vt:lpstr>
      <vt:lpstr>Gilroy Medium</vt:lpstr>
      <vt:lpstr>Gilroy ExtraBold</vt:lpstr>
      <vt:lpstr>Gilroy</vt:lpstr>
      <vt:lpstr>Roboto</vt:lpstr>
      <vt:lpstr>Gilroy Bold</vt:lpstr>
      <vt:lpstr>Тема Office</vt:lpstr>
      <vt:lpstr>Презентация PowerPoint</vt:lpstr>
      <vt:lpstr>Маркетплейсы – фактор стагнации брендового спроса в Яндексе</vt:lpstr>
      <vt:lpstr>Брендовый спрос Wordstat vs Я.Маркет: ноябрь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Жуков Сергей Александрович</cp:lastModifiedBy>
  <cp:revision>787</cp:revision>
  <dcterms:created xsi:type="dcterms:W3CDTF">2021-02-25T05:43:37Z</dcterms:created>
  <dcterms:modified xsi:type="dcterms:W3CDTF">2023-12-12T09:35:25Z</dcterms:modified>
</cp:coreProperties>
</file>