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7" r:id="rId1"/>
    <p:sldMasterId id="2147483733" r:id="rId2"/>
  </p:sldMasterIdLst>
  <p:notesMasterIdLst>
    <p:notesMasterId r:id="rId18"/>
  </p:notesMasterIdLst>
  <p:sldIdLst>
    <p:sldId id="602" r:id="rId3"/>
    <p:sldId id="640" r:id="rId4"/>
    <p:sldId id="641" r:id="rId5"/>
    <p:sldId id="642" r:id="rId6"/>
    <p:sldId id="649" r:id="rId7"/>
    <p:sldId id="653" r:id="rId8"/>
    <p:sldId id="654" r:id="rId9"/>
    <p:sldId id="655" r:id="rId10"/>
    <p:sldId id="645" r:id="rId11"/>
    <p:sldId id="651" r:id="rId12"/>
    <p:sldId id="639" r:id="rId13"/>
    <p:sldId id="646" r:id="rId14"/>
    <p:sldId id="648" r:id="rId15"/>
    <p:sldId id="627" r:id="rId16"/>
    <p:sldId id="652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82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436" userDrawn="1">
          <p15:clr>
            <a:srgbClr val="A4A3A4"/>
          </p15:clr>
        </p15:guide>
        <p15:guide id="4" pos="166" userDrawn="1">
          <p15:clr>
            <a:srgbClr val="A4A3A4"/>
          </p15:clr>
        </p15:guide>
        <p15:guide id="5" orient="horz" pos="1661" userDrawn="1">
          <p15:clr>
            <a:srgbClr val="A4A3A4"/>
          </p15:clr>
        </p15:guide>
        <p15:guide id="6" orient="horz" pos="390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E32"/>
    <a:srgbClr val="FEFFFF"/>
    <a:srgbClr val="FFC8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28"/>
    <p:restoredTop sz="94493"/>
  </p:normalViewPr>
  <p:slideViewPr>
    <p:cSldViewPr snapToGrid="0" snapToObjects="1" showGuides="1">
      <p:cViewPr varScale="1">
        <p:scale>
          <a:sx n="111" d="100"/>
          <a:sy n="111" d="100"/>
        </p:scale>
        <p:origin x="744" y="200"/>
      </p:cViewPr>
      <p:guideLst>
        <p:guide orient="horz" pos="2682"/>
        <p:guide pos="3840"/>
        <p:guide orient="horz" pos="436"/>
        <p:guide pos="166"/>
        <p:guide orient="horz" pos="1661"/>
        <p:guide orient="horz" pos="390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799775028121487E-2"/>
          <c:y val="0.22747140132074631"/>
          <c:w val="0.94710498687664046"/>
          <c:h val="0.609598434753088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1EE1-4DC3-A786-A9B6CCBEA831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1EE1-4DC3-A786-A9B6CCBEA831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1EE1-4DC3-A786-A9B6CCBEA831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1EE1-4DC3-A786-A9B6CCBEA831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1EE1-4DC3-A786-A9B6CCBEA831}"/>
              </c:ext>
            </c:extLst>
          </c:dPt>
          <c:dPt>
            <c:idx val="19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1EE1-4DC3-A786-A9B6CCBEA831}"/>
              </c:ext>
            </c:extLst>
          </c:dPt>
          <c:dPt>
            <c:idx val="2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1EE1-4DC3-A786-A9B6CCBEA831}"/>
              </c:ext>
            </c:extLst>
          </c:dPt>
          <c:dPt>
            <c:idx val="26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A-1EE1-4DC3-A786-A9B6CCBEA831}"/>
              </c:ext>
            </c:extLst>
          </c:dPt>
          <c:dPt>
            <c:idx val="27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EE1-4DC3-A786-A9B6CCBEA831}"/>
              </c:ext>
            </c:extLst>
          </c:dPt>
          <c:dPt>
            <c:idx val="28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1EE1-4DC3-A786-A9B6CCBEA831}"/>
              </c:ext>
            </c:extLst>
          </c:dPt>
          <c:dPt>
            <c:idx val="29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C-1EE1-4DC3-A786-A9B6CCBEA831}"/>
              </c:ext>
            </c:extLst>
          </c:dPt>
          <c:dPt>
            <c:idx val="30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1EE1-4DC3-A786-A9B6CCBEA831}"/>
              </c:ext>
            </c:extLst>
          </c:dPt>
          <c:dPt>
            <c:idx val="3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EE1-4DC3-A786-A9B6CCBEA831}"/>
              </c:ext>
            </c:extLst>
          </c:dPt>
          <c:dPt>
            <c:idx val="32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1EE1-4DC3-A786-A9B6CCBEA831}"/>
              </c:ext>
            </c:extLst>
          </c:dPt>
          <c:dPt>
            <c:idx val="33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1EE1-4DC3-A786-A9B6CCBEA831}"/>
              </c:ext>
            </c:extLst>
          </c:dPt>
          <c:dPt>
            <c:idx val="34"/>
            <c:invertIfNegative val="0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EE1-4DC3-A786-A9B6CCBEA831}"/>
              </c:ext>
            </c:extLst>
          </c:dPt>
          <c:dPt>
            <c:idx val="3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1EE1-4DC3-A786-A9B6CCBEA831}"/>
              </c:ext>
            </c:extLst>
          </c:dPt>
          <c:dPt>
            <c:idx val="36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1EE1-4DC3-A786-A9B6CCBEA831}"/>
              </c:ext>
            </c:extLst>
          </c:dPt>
          <c:dPt>
            <c:idx val="3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1EE1-4DC3-A786-A9B6CCBEA831}"/>
              </c:ext>
            </c:extLst>
          </c:dPt>
          <c:dPt>
            <c:idx val="38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1EE1-4DC3-A786-A9B6CCBEA831}"/>
              </c:ext>
            </c:extLst>
          </c:dPt>
          <c:dPt>
            <c:idx val="39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1EE1-4DC3-A786-A9B6CCBEA831}"/>
              </c:ext>
            </c:extLst>
          </c:dPt>
          <c:dPt>
            <c:idx val="40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1EE1-4DC3-A786-A9B6CCBEA831}"/>
              </c:ext>
            </c:extLst>
          </c:dPt>
          <c:dPt>
            <c:idx val="4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EE1-4DC3-A786-A9B6CCBEA831}"/>
              </c:ext>
            </c:extLst>
          </c:dPt>
          <c:dPt>
            <c:idx val="4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1EE1-4DC3-A786-A9B6CCBEA831}"/>
              </c:ext>
            </c:extLst>
          </c:dPt>
          <c:dPt>
            <c:idx val="4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1EE1-4DC3-A786-A9B6CCBEA831}"/>
              </c:ext>
            </c:extLst>
          </c:dPt>
          <c:dPt>
            <c:idx val="4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1EE1-4DC3-A786-A9B6CCBEA831}"/>
              </c:ext>
            </c:extLst>
          </c:dPt>
          <c:cat>
            <c:numRef>
              <c:f>Sheet1!$A$2:$A$46</c:f>
              <c:numCache>
                <c:formatCode>d/m;@</c:formatCode>
                <c:ptCount val="45"/>
                <c:pt idx="0">
                  <c:v>43892</c:v>
                </c:pt>
                <c:pt idx="1">
                  <c:v>43893</c:v>
                </c:pt>
                <c:pt idx="2">
                  <c:v>43894</c:v>
                </c:pt>
                <c:pt idx="3">
                  <c:v>43895</c:v>
                </c:pt>
                <c:pt idx="4">
                  <c:v>43896</c:v>
                </c:pt>
                <c:pt idx="5">
                  <c:v>43897</c:v>
                </c:pt>
                <c:pt idx="6">
                  <c:v>43898</c:v>
                </c:pt>
                <c:pt idx="7">
                  <c:v>43899</c:v>
                </c:pt>
                <c:pt idx="8">
                  <c:v>43900</c:v>
                </c:pt>
                <c:pt idx="9">
                  <c:v>43901</c:v>
                </c:pt>
                <c:pt idx="10">
                  <c:v>43902</c:v>
                </c:pt>
                <c:pt idx="11">
                  <c:v>43903</c:v>
                </c:pt>
                <c:pt idx="12">
                  <c:v>43904</c:v>
                </c:pt>
                <c:pt idx="13">
                  <c:v>43905</c:v>
                </c:pt>
                <c:pt idx="14">
                  <c:v>43906</c:v>
                </c:pt>
                <c:pt idx="15">
                  <c:v>43907</c:v>
                </c:pt>
                <c:pt idx="16">
                  <c:v>43908</c:v>
                </c:pt>
                <c:pt idx="17">
                  <c:v>43909</c:v>
                </c:pt>
                <c:pt idx="18">
                  <c:v>43910</c:v>
                </c:pt>
                <c:pt idx="19">
                  <c:v>43911</c:v>
                </c:pt>
                <c:pt idx="20">
                  <c:v>43912</c:v>
                </c:pt>
                <c:pt idx="21">
                  <c:v>43913</c:v>
                </c:pt>
                <c:pt idx="22">
                  <c:v>43914</c:v>
                </c:pt>
                <c:pt idx="23">
                  <c:v>43915</c:v>
                </c:pt>
                <c:pt idx="24">
                  <c:v>43916</c:v>
                </c:pt>
                <c:pt idx="25">
                  <c:v>43917</c:v>
                </c:pt>
                <c:pt idx="26">
                  <c:v>43918</c:v>
                </c:pt>
                <c:pt idx="27">
                  <c:v>43919</c:v>
                </c:pt>
                <c:pt idx="28">
                  <c:v>43920</c:v>
                </c:pt>
                <c:pt idx="29">
                  <c:v>43921</c:v>
                </c:pt>
                <c:pt idx="30">
                  <c:v>43922</c:v>
                </c:pt>
                <c:pt idx="31">
                  <c:v>43923</c:v>
                </c:pt>
                <c:pt idx="32">
                  <c:v>43924</c:v>
                </c:pt>
                <c:pt idx="33">
                  <c:v>43925</c:v>
                </c:pt>
                <c:pt idx="34">
                  <c:v>43926</c:v>
                </c:pt>
                <c:pt idx="35">
                  <c:v>43927</c:v>
                </c:pt>
                <c:pt idx="36">
                  <c:v>43928</c:v>
                </c:pt>
                <c:pt idx="37">
                  <c:v>43929</c:v>
                </c:pt>
                <c:pt idx="38">
                  <c:v>43930</c:v>
                </c:pt>
                <c:pt idx="39">
                  <c:v>43931</c:v>
                </c:pt>
                <c:pt idx="40">
                  <c:v>43932</c:v>
                </c:pt>
                <c:pt idx="41">
                  <c:v>43933</c:v>
                </c:pt>
                <c:pt idx="42">
                  <c:v>43934</c:v>
                </c:pt>
                <c:pt idx="43">
                  <c:v>43935</c:v>
                </c:pt>
                <c:pt idx="44">
                  <c:v>43936</c:v>
                </c:pt>
              </c:numCache>
            </c:numRef>
          </c:cat>
          <c:val>
            <c:numRef>
              <c:f>Sheet1!$B$2:$B$46</c:f>
              <c:numCache>
                <c:formatCode>General</c:formatCode>
                <c:ptCount val="45"/>
                <c:pt idx="0">
                  <c:v>0.6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4">
                  <c:v>0.5</c:v>
                </c:pt>
                <c:pt idx="5">
                  <c:v>2</c:v>
                </c:pt>
                <c:pt idx="6">
                  <c:v>2.5</c:v>
                </c:pt>
                <c:pt idx="7">
                  <c:v>2.6</c:v>
                </c:pt>
                <c:pt idx="8">
                  <c:v>0.6</c:v>
                </c:pt>
                <c:pt idx="9">
                  <c:v>0.5</c:v>
                </c:pt>
                <c:pt idx="10">
                  <c:v>0.6</c:v>
                </c:pt>
                <c:pt idx="11">
                  <c:v>0.6</c:v>
                </c:pt>
                <c:pt idx="12">
                  <c:v>2</c:v>
                </c:pt>
                <c:pt idx="13">
                  <c:v>2.7</c:v>
                </c:pt>
                <c:pt idx="14">
                  <c:v>0.7</c:v>
                </c:pt>
                <c:pt idx="15">
                  <c:v>0.7</c:v>
                </c:pt>
                <c:pt idx="16">
                  <c:v>0.9</c:v>
                </c:pt>
                <c:pt idx="17">
                  <c:v>1</c:v>
                </c:pt>
                <c:pt idx="18">
                  <c:v>1</c:v>
                </c:pt>
                <c:pt idx="19">
                  <c:v>2.2999999999999998</c:v>
                </c:pt>
                <c:pt idx="20">
                  <c:v>2.9</c:v>
                </c:pt>
                <c:pt idx="21">
                  <c:v>1.2</c:v>
                </c:pt>
                <c:pt idx="22">
                  <c:v>1.2</c:v>
                </c:pt>
                <c:pt idx="23">
                  <c:v>1.1000000000000001</c:v>
                </c:pt>
                <c:pt idx="24">
                  <c:v>1.2</c:v>
                </c:pt>
                <c:pt idx="25">
                  <c:v>1.2</c:v>
                </c:pt>
                <c:pt idx="26">
                  <c:v>2.8</c:v>
                </c:pt>
                <c:pt idx="27">
                  <c:v>3.4</c:v>
                </c:pt>
                <c:pt idx="28">
                  <c:v>2.8</c:v>
                </c:pt>
                <c:pt idx="29">
                  <c:v>3</c:v>
                </c:pt>
                <c:pt idx="30">
                  <c:v>3.4</c:v>
                </c:pt>
                <c:pt idx="31">
                  <c:v>3.5</c:v>
                </c:pt>
                <c:pt idx="32">
                  <c:v>3.4</c:v>
                </c:pt>
                <c:pt idx="33">
                  <c:v>3.8</c:v>
                </c:pt>
                <c:pt idx="34">
                  <c:v>4</c:v>
                </c:pt>
                <c:pt idx="35">
                  <c:v>3</c:v>
                </c:pt>
                <c:pt idx="36">
                  <c:v>2.9</c:v>
                </c:pt>
                <c:pt idx="37">
                  <c:v>2.9</c:v>
                </c:pt>
                <c:pt idx="38">
                  <c:v>2.8</c:v>
                </c:pt>
                <c:pt idx="39">
                  <c:v>2.7</c:v>
                </c:pt>
                <c:pt idx="40">
                  <c:v>3.4</c:v>
                </c:pt>
                <c:pt idx="41">
                  <c:v>3.7</c:v>
                </c:pt>
                <c:pt idx="42">
                  <c:v>2.6</c:v>
                </c:pt>
                <c:pt idx="43">
                  <c:v>2.6</c:v>
                </c:pt>
                <c:pt idx="44">
                  <c:v>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E1-4DC3-A786-A9B6CCBEA8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53664736"/>
        <c:axId val="1153659488"/>
      </c:barChart>
      <c:dateAx>
        <c:axId val="1153664736"/>
        <c:scaling>
          <c:orientation val="minMax"/>
        </c:scaling>
        <c:delete val="0"/>
        <c:axPos val="b"/>
        <c:numFmt formatCode="d/m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5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53659488"/>
        <c:crosses val="autoZero"/>
        <c:auto val="1"/>
        <c:lblOffset val="100"/>
        <c:baseTimeUnit val="days"/>
      </c:dateAx>
      <c:valAx>
        <c:axId val="11536594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5366473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Билайн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Sheet1!$A$2:$A$6</c:f>
              <c:strCache>
                <c:ptCount val="5"/>
                <c:pt idx="0">
                  <c:v>02.03.2020 - 08.03.2020</c:v>
                </c:pt>
                <c:pt idx="1">
                  <c:v>09.03.2020 - 15.03.2020</c:v>
                </c:pt>
                <c:pt idx="2">
                  <c:v>16.03.2020 - 22.03.2020</c:v>
                </c:pt>
                <c:pt idx="3">
                  <c:v>23.03.2020 - 29.03.2020</c:v>
                </c:pt>
                <c:pt idx="4">
                  <c:v>30.03.2020 - 05.04.2020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101</c:v>
                </c:pt>
                <c:pt idx="1">
                  <c:v>162</c:v>
                </c:pt>
                <c:pt idx="2">
                  <c:v>366</c:v>
                </c:pt>
                <c:pt idx="3">
                  <c:v>275</c:v>
                </c:pt>
                <c:pt idx="4">
                  <c:v>482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33B-4981-86E3-FFF5936063A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МТС</c:v>
                </c:pt>
              </c:strCache>
            </c:strRef>
          </c:tx>
          <c:spPr>
            <a:ln w="28575" cap="rnd">
              <a:solidFill>
                <a:srgbClr val="C00000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Sheet1!$A$2:$A$6</c:f>
              <c:strCache>
                <c:ptCount val="5"/>
                <c:pt idx="0">
                  <c:v>02.03.2020 - 08.03.2020</c:v>
                </c:pt>
                <c:pt idx="1">
                  <c:v>09.03.2020 - 15.03.2020</c:v>
                </c:pt>
                <c:pt idx="2">
                  <c:v>16.03.2020 - 22.03.2020</c:v>
                </c:pt>
                <c:pt idx="3">
                  <c:v>23.03.2020 - 29.03.2020</c:v>
                </c:pt>
                <c:pt idx="4">
                  <c:v>30.03.2020 - 05.04.2020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198</c:v>
                </c:pt>
                <c:pt idx="1">
                  <c:v>198</c:v>
                </c:pt>
                <c:pt idx="2">
                  <c:v>405</c:v>
                </c:pt>
                <c:pt idx="3">
                  <c:v>341</c:v>
                </c:pt>
                <c:pt idx="4">
                  <c:v>420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533B-4981-86E3-FFF5936063A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Мегафон</c:v>
                </c:pt>
              </c:strCache>
            </c:strRef>
          </c:tx>
          <c:spPr>
            <a:ln w="28575" cap="rnd">
              <a:solidFill>
                <a:srgbClr val="00B050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Sheet1!$A$2:$A$6</c:f>
              <c:strCache>
                <c:ptCount val="5"/>
                <c:pt idx="0">
                  <c:v>02.03.2020 - 08.03.2020</c:v>
                </c:pt>
                <c:pt idx="1">
                  <c:v>09.03.2020 - 15.03.2020</c:v>
                </c:pt>
                <c:pt idx="2">
                  <c:v>16.03.2020 - 22.03.2020</c:v>
                </c:pt>
                <c:pt idx="3">
                  <c:v>23.03.2020 - 29.03.2020</c:v>
                </c:pt>
                <c:pt idx="4">
                  <c:v>30.03.2020 - 05.04.2020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237</c:v>
                </c:pt>
                <c:pt idx="1">
                  <c:v>226</c:v>
                </c:pt>
                <c:pt idx="2">
                  <c:v>222</c:v>
                </c:pt>
                <c:pt idx="3">
                  <c:v>211</c:v>
                </c:pt>
                <c:pt idx="4">
                  <c:v>293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533B-4981-86E3-FFF5936063A8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Ростелеком</c:v>
                </c:pt>
              </c:strCache>
            </c:strRef>
          </c:tx>
          <c:spPr>
            <a:ln w="28575" cap="rnd">
              <a:solidFill>
                <a:srgbClr val="7030A0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Sheet1!$A$2:$A$6</c:f>
              <c:strCache>
                <c:ptCount val="5"/>
                <c:pt idx="0">
                  <c:v>02.03.2020 - 08.03.2020</c:v>
                </c:pt>
                <c:pt idx="1">
                  <c:v>09.03.2020 - 15.03.2020</c:v>
                </c:pt>
                <c:pt idx="2">
                  <c:v>16.03.2020 - 22.03.2020</c:v>
                </c:pt>
                <c:pt idx="3">
                  <c:v>23.03.2020 - 29.03.2020</c:v>
                </c:pt>
                <c:pt idx="4">
                  <c:v>30.03.2020 - 05.04.2020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76</c:v>
                </c:pt>
                <c:pt idx="1">
                  <c:v>114</c:v>
                </c:pt>
                <c:pt idx="2">
                  <c:v>330</c:v>
                </c:pt>
                <c:pt idx="3">
                  <c:v>294</c:v>
                </c:pt>
                <c:pt idx="4">
                  <c:v>315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533B-4981-86E3-FFF5936063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16650992"/>
        <c:axId val="1116653288"/>
      </c:lineChart>
      <c:catAx>
        <c:axId val="1116650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16653288"/>
        <c:crosses val="autoZero"/>
        <c:auto val="1"/>
        <c:lblAlgn val="ctr"/>
        <c:lblOffset val="100"/>
        <c:noMultiLvlLbl val="0"/>
      </c:catAx>
      <c:valAx>
        <c:axId val="11166532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16650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044BB5-8D96-D34D-972C-D9BF867E2010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B06A9-41CF-8249-A877-87E527F6F1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098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B06A9-41CF-8249-A877-87E527F6F17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522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074B87-5E65-4441-8EB4-2209DD415DB8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698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B06A9-41CF-8249-A877-87E527F6F17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009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B06A9-41CF-8249-A877-87E527F6F17A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706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2.bin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3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4.bin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5.bin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6.bin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7.bin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8.bin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C0B58-41EF-472E-8CA1-9A09614F07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ACB55-5655-4F4F-9BB1-0D7D5237A54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164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C0B58-41EF-472E-8CA1-9A09614F07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ACB55-5655-4F4F-9BB1-0D7D5237A54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423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C0B58-41EF-472E-8CA1-9A09614F07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ACB55-5655-4F4F-9BB1-0D7D5237A54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2159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C0B58-41EF-472E-8CA1-9A09614F07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ACB55-5655-4F4F-9BB1-0D7D5237A54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4807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C0B58-41EF-472E-8CA1-9A09614F07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ACB55-5655-4F4F-9BB1-0D7D5237A54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10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C0B58-41EF-472E-8CA1-9A09614F07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ACB55-5655-4F4F-9BB1-0D7D5237A54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588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0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953548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>
            <a:extLst>
              <a:ext uri="{FF2B5EF4-FFF2-40B4-BE49-F238E27FC236}">
                <a16:creationId xmlns:a16="http://schemas.microsoft.com/office/drawing/2014/main" id="{92AE671A-E6A0-43C1-B481-0114E7D8E0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05509" y="6410699"/>
            <a:ext cx="235819" cy="634759"/>
          </a:xfrm>
        </p:spPr>
        <p:txBody>
          <a:bodyPr lIns="34290" tIns="17145" rIns="34290" bIns="17145"/>
          <a:lstStyle>
            <a:lvl1pPr>
              <a:defRPr/>
            </a:lvl1pPr>
          </a:lstStyle>
          <a:p>
            <a:pPr>
              <a:defRPr/>
            </a:pPr>
            <a:fld id="{8E0AA798-464C-4C18-B86D-02BF049920CD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9407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Изображение 48">
            <a:extLst>
              <a:ext uri="{FF2B5EF4-FFF2-40B4-BE49-F238E27FC236}">
                <a16:creationId xmlns:a16="http://schemas.microsoft.com/office/drawing/2014/main" id="{6D1202C7-F7B4-426B-A6CF-0A190D6AE9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08" t="-574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один скругленный угол 3">
            <a:extLst>
              <a:ext uri="{FF2B5EF4-FFF2-40B4-BE49-F238E27FC236}">
                <a16:creationId xmlns:a16="http://schemas.microsoft.com/office/drawing/2014/main" id="{2FA29266-454D-4E83-86E7-4A3D249D515A}"/>
              </a:ext>
            </a:extLst>
          </p:cNvPr>
          <p:cNvSpPr/>
          <p:nvPr userDrawn="1"/>
        </p:nvSpPr>
        <p:spPr>
          <a:xfrm>
            <a:off x="2076450" y="1028700"/>
            <a:ext cx="8020050" cy="5038725"/>
          </a:xfrm>
          <a:prstGeom prst="round1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144CFD2-041E-4936-B1B1-557DCB4055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5500" y="1028699"/>
            <a:ext cx="8100649" cy="50387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608" y="585542"/>
            <a:ext cx="10691581" cy="627746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8589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192" y="1192"/>
          <a:ext cx="1189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2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2" y="1192"/>
                        <a:ext cx="1189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507011" y="6812290"/>
            <a:ext cx="11177983" cy="45719"/>
          </a:xfrm>
          <a:prstGeom prst="rect">
            <a:avLst/>
          </a:prstGeom>
        </p:spPr>
        <p:txBody>
          <a:bodyPr vert="horz" wrap="none" lIns="91440" tIns="45720" rIns="91440" bIns="45720" rtlCol="0" anchor="b" anchorCtr="0">
            <a:noAutofit/>
          </a:bodyPr>
          <a:lstStyle>
            <a:lvl1pPr>
              <a:defRPr lang="ru-RU" smtClean="0"/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-109755" y="6396275"/>
            <a:ext cx="492826" cy="231874"/>
          </a:xfrm>
          <a:prstGeom prst="rect">
            <a:avLst/>
          </a:prstGeom>
        </p:spPr>
        <p:txBody>
          <a:bodyPr/>
          <a:lstStyle>
            <a:lvl1pPr>
              <a:defRPr sz="899"/>
            </a:lvl1pPr>
          </a:lstStyle>
          <a:p>
            <a:fld id="{2244AB62-F99C-4FC0-85E1-696418A1AE3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Текст 3" title="comments_placeholder"/>
          <p:cNvSpPr>
            <a:spLocks noGrp="1"/>
          </p:cNvSpPr>
          <p:nvPr>
            <p:ph type="body" sz="quarter" idx="13" hasCustomPrompt="1"/>
          </p:nvPr>
        </p:nvSpPr>
        <p:spPr>
          <a:xfrm>
            <a:off x="505187" y="6330919"/>
            <a:ext cx="9028372" cy="3384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719" b="0">
                <a:solidFill>
                  <a:srgbClr val="A6A6A6"/>
                </a:solidFill>
              </a:defRPr>
            </a:lvl1pPr>
          </a:lstStyle>
          <a:p>
            <a:pPr lvl="0"/>
            <a:r>
              <a:rPr lang="ru-RU" dirty="0"/>
              <a:t>комментарии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34966" y="-1"/>
            <a:ext cx="10580360" cy="792000"/>
          </a:xfrm>
          <a:prstGeom prst="rect">
            <a:avLst/>
          </a:prstGeom>
        </p:spPr>
        <p:txBody>
          <a:bodyPr anchor="b"/>
          <a:lstStyle>
            <a:lvl1pPr algn="l">
              <a:defRPr sz="2156"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614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6772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C0B58-41EF-472E-8CA1-9A09614F07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ACB55-5655-4F4F-9BB1-0D7D5237A54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8494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96318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6" name="Слайд think-cell" r:id="rId4" imgW="406" imgH="305" progId="TCLayout.ActiveDocument.1">
                  <p:embed/>
                </p:oleObj>
              </mc:Choice>
              <mc:Fallback>
                <p:oleObj name="Слайд think-cell" r:id="rId4" imgW="406" imgH="305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013685" y="299524"/>
            <a:ext cx="2743200" cy="365125"/>
          </a:xfrm>
        </p:spPr>
        <p:txBody>
          <a:bodyPr/>
          <a:lstStyle>
            <a:lvl1pPr>
              <a:defRPr>
                <a:solidFill>
                  <a:srgbClr val="FCDC16"/>
                </a:solidFill>
              </a:defRPr>
            </a:lvl1pPr>
          </a:lstStyle>
          <a:p>
            <a:r>
              <a:rPr lang="ru-RU"/>
              <a:t>1</a:t>
            </a:r>
            <a:endParaRPr lang="ru-RU" dirty="0"/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>
            <a:off x="11421979" y="299524"/>
            <a:ext cx="0" cy="3651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32733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41C77E9-B24A-4D53-894E-679CF9969C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494" y="1277827"/>
            <a:ext cx="7881706" cy="4627673"/>
          </a:xfrm>
          <a:prstGeom prst="rect">
            <a:avLst/>
          </a:prstGeom>
        </p:spPr>
      </p:pic>
      <p:sp>
        <p:nvSpPr>
          <p:cNvPr id="11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3064754" y="1602012"/>
            <a:ext cx="5952246" cy="373198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71384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98745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C0B58-41EF-472E-8CA1-9A09614F07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ACB55-5655-4F4F-9BB1-0D7D5237A54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7264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C0B58-41EF-472E-8CA1-9A09614F07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ACB55-5655-4F4F-9BB1-0D7D5237A54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0524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1E9A18-C3E1-C04C-974C-1CA3F0A32F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8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5914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6336D8-262F-0240-BC79-EBB1577DF4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43C6E19-CB8A-E84F-8717-27E46576D74B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gradFill>
            <a:gsLst>
              <a:gs pos="37000">
                <a:schemeClr val="tx1">
                  <a:alpha val="85000"/>
                </a:schemeClr>
              </a:gs>
              <a:gs pos="100000">
                <a:schemeClr val="tx1">
                  <a:alpha val="67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3335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5841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3">
            <a:extLst>
              <a:ext uri="{FF2B5EF4-FFF2-40B4-BE49-F238E27FC236}">
                <a16:creationId xmlns:a16="http://schemas.microsoft.com/office/drawing/2014/main" id="{655549CE-9483-6D4F-8410-A37AD41BAF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9236" y="-16933"/>
            <a:ext cx="9356295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9929C3-CAED-224F-91B5-3E957FAA9A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6463" y="298958"/>
            <a:ext cx="1431825" cy="49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459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1E9A18-C3E1-C04C-974C-1CA3F0A32F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8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5855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5823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C0B58-41EF-472E-8CA1-9A09614F07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ACB55-5655-4F4F-9BB1-0D7D5237A54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8142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C0B58-41EF-472E-8CA1-9A09614F07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ACB55-5655-4F4F-9BB1-0D7D5237A54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4258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C0B58-41EF-472E-8CA1-9A09614F07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ACB55-5655-4F4F-9BB1-0D7D5237A54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3819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C0B58-41EF-472E-8CA1-9A09614F07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ACB55-5655-4F4F-9BB1-0D7D5237A54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9610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C0B58-41EF-472E-8CA1-9A09614F07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ACB55-5655-4F4F-9BB1-0D7D5237A54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8847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C0B58-41EF-472E-8CA1-9A09614F07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ACB55-5655-4F4F-9BB1-0D7D5237A54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6945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C0B58-41EF-472E-8CA1-9A09614F07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ACB55-5655-4F4F-9BB1-0D7D5237A54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100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94" name="Слайд think-cell" r:id="rId4" imgW="360" imgH="360" progId="TCLayout.ActiveDocument.1">
                  <p:embed/>
                </p:oleObj>
              </mc:Choice>
              <mc:Fallback>
                <p:oleObj name="Слайд think-cell" r:id="rId4" imgW="360" imgH="360" progId="TCLayout.ActiveDocument.1">
                  <p:embed/>
                  <p:pic>
                    <p:nvPicPr>
                      <p:cNvPr id="7" name="Объект 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708949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18" name="Слайд think-cell" r:id="rId4" imgW="360" imgH="360" progId="TCLayout.ActiveDocument.1">
                  <p:embed/>
                </p:oleObj>
              </mc:Choice>
              <mc:Fallback>
                <p:oleObj name="Слайд think-cell" r:id="rId4" imgW="360" imgH="360" progId="TCLayout.ActiveDocument.1">
                  <p:embed/>
                  <p:pic>
                    <p:nvPicPr>
                      <p:cNvPr id="3" name="Объект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B6742042-69A1-4ADB-816F-27D2E82816AB}"/>
              </a:ext>
            </a:extLst>
          </p:cNvPr>
          <p:cNvSpPr/>
          <p:nvPr userDrawn="1"/>
        </p:nvSpPr>
        <p:spPr>
          <a:xfrm>
            <a:off x="10998679" y="411481"/>
            <a:ext cx="905775" cy="942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332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6336D8-262F-0240-BC79-EBB1577DF4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43C6E19-CB8A-E84F-8717-27E46576D74B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gradFill>
            <a:gsLst>
              <a:gs pos="37000">
                <a:schemeClr val="tx1">
                  <a:alpha val="85000"/>
                </a:schemeClr>
              </a:gs>
              <a:gs pos="100000">
                <a:schemeClr val="tx1">
                  <a:alpha val="67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6359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192" y="1192"/>
          <a:ext cx="1189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2" name="Слайд think-cell" r:id="rId4" imgW="360" imgH="360" progId="TCLayout.ActiveDocument.1">
                  <p:embed/>
                </p:oleObj>
              </mc:Choice>
              <mc:Fallback>
                <p:oleObj name="Слайд think-cell" r:id="rId4" imgW="360" imgH="360" progId="TCLayout.ActiveDocument.1">
                  <p:embed/>
                  <p:pic>
                    <p:nvPicPr>
                      <p:cNvPr id="5" name="Объект 4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2" y="1192"/>
                        <a:ext cx="1189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507011" y="6812290"/>
            <a:ext cx="11177983" cy="45719"/>
          </a:xfrm>
          <a:prstGeom prst="rect">
            <a:avLst/>
          </a:prstGeom>
        </p:spPr>
        <p:txBody>
          <a:bodyPr vert="horz" wrap="none" lIns="91440" tIns="45720" rIns="91440" bIns="45720" rtlCol="0" anchor="b" anchorCtr="0">
            <a:noAutofit/>
          </a:bodyPr>
          <a:lstStyle>
            <a:lvl1pPr>
              <a:defRPr lang="ru-RU" smtClean="0"/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-109755" y="6396275"/>
            <a:ext cx="492826" cy="231874"/>
          </a:xfrm>
          <a:prstGeom prst="rect">
            <a:avLst/>
          </a:prstGeom>
        </p:spPr>
        <p:txBody>
          <a:bodyPr/>
          <a:lstStyle>
            <a:lvl1pPr>
              <a:defRPr sz="899"/>
            </a:lvl1pPr>
          </a:lstStyle>
          <a:p>
            <a:fld id="{2244AB62-F99C-4FC0-85E1-696418A1AE3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quarter" idx="13" hasCustomPrompt="1"/>
          </p:nvPr>
        </p:nvSpPr>
        <p:spPr>
          <a:xfrm>
            <a:off x="505187" y="6330919"/>
            <a:ext cx="9028372" cy="3384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719" b="0">
                <a:solidFill>
                  <a:srgbClr val="A6A6A6"/>
                </a:solidFill>
              </a:defRPr>
            </a:lvl1pPr>
          </a:lstStyle>
          <a:p>
            <a:pPr lvl="0"/>
            <a:r>
              <a:rPr lang="ru-RU" dirty="0"/>
              <a:t>комментарии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34966" y="-1"/>
            <a:ext cx="10580360" cy="792000"/>
          </a:xfrm>
          <a:prstGeom prst="rect">
            <a:avLst/>
          </a:prstGeom>
        </p:spPr>
        <p:txBody>
          <a:bodyPr anchor="b"/>
          <a:lstStyle>
            <a:lvl1pPr algn="l">
              <a:defRPr sz="2156"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7032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1082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29703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66" name="Слайд think-cell" r:id="rId4" imgW="360" imgH="360" progId="TCLayout.ActiveDocument.1">
                  <p:embed/>
                </p:oleObj>
              </mc:Choice>
              <mc:Fallback>
                <p:oleObj name="Слайд think-cell" r:id="rId4" imgW="360" imgH="360" progId="TCLayout.ActiveDocument.1">
                  <p:embed/>
                  <p:pic>
                    <p:nvPicPr>
                      <p:cNvPr id="2" name="Объект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013685" y="299524"/>
            <a:ext cx="2743200" cy="365125"/>
          </a:xfrm>
        </p:spPr>
        <p:txBody>
          <a:bodyPr/>
          <a:lstStyle>
            <a:lvl1pPr>
              <a:defRPr>
                <a:solidFill>
                  <a:srgbClr val="FCDC16"/>
                </a:solidFill>
              </a:defRPr>
            </a:lvl1pPr>
          </a:lstStyle>
          <a:p>
            <a:r>
              <a:rPr lang="ru-RU"/>
              <a:t>1</a:t>
            </a:r>
            <a:endParaRPr lang="ru-RU" dirty="0"/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>
            <a:off x="11421979" y="299524"/>
            <a:ext cx="0" cy="3651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18912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41C77E9-B24A-4D53-894E-679CF9969C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494" y="1277827"/>
            <a:ext cx="7881706" cy="4627673"/>
          </a:xfrm>
          <a:prstGeom prst="rect">
            <a:avLst/>
          </a:prstGeom>
        </p:spPr>
      </p:pic>
      <p:sp>
        <p:nvSpPr>
          <p:cNvPr id="11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3064754" y="1602012"/>
            <a:ext cx="5952246" cy="373198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48104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7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858" y="1857"/>
          <a:ext cx="1856" cy="18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0" name="Слайд think-cell" r:id="rId4" imgW="360" imgH="360" progId="TCLayout.ActiveDocument.1">
                  <p:embed/>
                </p:oleObj>
              </mc:Choice>
              <mc:Fallback>
                <p:oleObj name="Слайд think-cell" r:id="rId4" imgW="360" imgH="360" progId="TCLayout.ActiveDocument.1">
                  <p:embed/>
                  <p:pic>
                    <p:nvPicPr>
                      <p:cNvPr id="4" name="Объект 3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8" y="1857"/>
                        <a:ext cx="1856" cy="185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4">
            <a:extLst>
              <a:ext uri="{FF2B5EF4-FFF2-40B4-BE49-F238E27FC236}">
                <a16:creationId xmlns:a16="http://schemas.microsoft.com/office/drawing/2014/main" id="{DF72E354-5377-46CB-B007-B1E20AF11B8C}"/>
              </a:ext>
            </a:extLst>
          </p:cNvPr>
          <p:cNvSpPr/>
          <p:nvPr userDrawn="1"/>
        </p:nvSpPr>
        <p:spPr>
          <a:xfrm>
            <a:off x="1" y="1"/>
            <a:ext cx="12192000" cy="5809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04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EFA54CB-08AE-4CC5-8C1B-AFED159C4CB6}"/>
              </a:ext>
            </a:extLst>
          </p:cNvPr>
          <p:cNvSpPr/>
          <p:nvPr userDrawn="1"/>
        </p:nvSpPr>
        <p:spPr>
          <a:xfrm>
            <a:off x="0" y="5295231"/>
            <a:ext cx="9830102" cy="1562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04"/>
          </a:p>
        </p:txBody>
      </p:sp>
    </p:spTree>
    <p:extLst>
      <p:ext uri="{BB962C8B-B14F-4D97-AF65-F5344CB8AC3E}">
        <p14:creationId xmlns:p14="http://schemas.microsoft.com/office/powerpoint/2010/main" val="12114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025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3">
            <a:extLst>
              <a:ext uri="{FF2B5EF4-FFF2-40B4-BE49-F238E27FC236}">
                <a16:creationId xmlns:a16="http://schemas.microsoft.com/office/drawing/2014/main" id="{655549CE-9483-6D4F-8410-A37AD41BAF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9236" y="-16933"/>
            <a:ext cx="9356295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9929C3-CAED-224F-91B5-3E957FAA9A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6463" y="298958"/>
            <a:ext cx="1431825" cy="49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42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255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C0B58-41EF-472E-8CA1-9A09614F07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ACB55-5655-4F4F-9BB1-0D7D5237A54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190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C0B58-41EF-472E-8CA1-9A09614F07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ACB55-5655-4F4F-9BB1-0D7D5237A54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655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image" Target="../media/image14.png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2714A01-BFFF-BE43-8542-4D4036C8F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137" b="7137"/>
          <a:stretch/>
        </p:blipFill>
        <p:spPr>
          <a:xfrm>
            <a:off x="0" y="-1"/>
            <a:ext cx="11999913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C0B58-41EF-472E-8CA1-9A09614F07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ACB55-5655-4F4F-9BB1-0D7D5237A54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8E17879-A274-B549-BB9C-D45AE0CF1E06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>
            <a:gsLst>
              <a:gs pos="2000">
                <a:schemeClr val="tx1">
                  <a:lumMod val="95000"/>
                  <a:lumOff val="5000"/>
                  <a:alpha val="0"/>
                </a:schemeClr>
              </a:gs>
              <a:gs pos="89000">
                <a:schemeClr val="tx1">
                  <a:lumMod val="95000"/>
                  <a:lumOff val="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C06311-5A91-4C0A-83F3-B87B0906A2AE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6463" y="298958"/>
            <a:ext cx="1431825" cy="49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40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732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OfficinaSerifBookCTT" panose="0206050604050502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2714A01-BFFF-BE43-8542-4D4036C8F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1999913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C0B58-41EF-472E-8CA1-9A09614F07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ACB55-5655-4F4F-9BB1-0D7D5237A54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8E17879-A274-B549-BB9C-D45AE0CF1E06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>
            <a:gsLst>
              <a:gs pos="2000">
                <a:schemeClr val="tx1">
                  <a:lumMod val="95000"/>
                  <a:lumOff val="5000"/>
                  <a:alpha val="0"/>
                </a:schemeClr>
              </a:gs>
              <a:gs pos="89000">
                <a:schemeClr val="tx1">
                  <a:lumMod val="95000"/>
                  <a:lumOff val="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C06311-5A91-4C0A-83F3-B87B0906A2AE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6463" y="298958"/>
            <a:ext cx="1431825" cy="49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651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1" r:id="rId17"/>
    <p:sldLayoutId id="2147483752" r:id="rId18"/>
    <p:sldLayoutId id="2147483753" r:id="rId19"/>
    <p:sldLayoutId id="2147483754" r:id="rId20"/>
    <p:sldLayoutId id="2147483755" r:id="rId21"/>
    <p:sldLayoutId id="2147483756" r:id="rId22"/>
    <p:sldLayoutId id="214748375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OfficinaSerifBookCTT" panose="0206050604050502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lion.box.com/s/o646ln0pdd4ntd4w6f9gjfzv3tlum4l9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hyperlink" Target="https://beefree.team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png"/><Relationship Id="rId11" Type="http://schemas.openxmlformats.org/officeDocument/2006/relationships/image" Target="../media/image49.gif"/><Relationship Id="rId5" Type="http://schemas.openxmlformats.org/officeDocument/2006/relationships/image" Target="../media/image45.png"/><Relationship Id="rId10" Type="http://schemas.openxmlformats.org/officeDocument/2006/relationships/hyperlink" Target="https://moskva.beeline.ru/business/products-and-solutions/cloud-services/udalennaja-rabota/?utm_source=online&amp;utm_medium=webinar&amp;utm_campaign=remote" TargetMode="External"/><Relationship Id="rId4" Type="http://schemas.openxmlformats.org/officeDocument/2006/relationships/image" Target="../media/image44.png"/><Relationship Id="rId9" Type="http://schemas.openxmlformats.org/officeDocument/2006/relationships/hyperlink" Target="tel:88007009693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tags" Target="../tags/tag9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5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9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F27F23-0F6A-5B47-86A1-FF5804475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48" y="1"/>
            <a:ext cx="12102352" cy="68580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B771E8D-B3BD-FA45-9677-D36F59092DEE}"/>
              </a:ext>
            </a:extLst>
          </p:cNvPr>
          <p:cNvSpPr/>
          <p:nvPr/>
        </p:nvSpPr>
        <p:spPr>
          <a:xfrm>
            <a:off x="-29498" y="-99534"/>
            <a:ext cx="12192001" cy="6957534"/>
          </a:xfrm>
          <a:prstGeom prst="rect">
            <a:avLst/>
          </a:prstGeom>
          <a:gradFill>
            <a:gsLst>
              <a:gs pos="67000">
                <a:srgbClr val="0D0D0D">
                  <a:alpha val="28000"/>
                </a:srgbClr>
              </a:gs>
              <a:gs pos="39000">
                <a:srgbClr val="000000">
                  <a:alpha val="96000"/>
                </a:srgbClr>
              </a:gs>
              <a:gs pos="100000">
                <a:schemeClr val="bg2">
                  <a:lumMod val="1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940AD8-590A-EF47-910E-F287530B5CFC}"/>
              </a:ext>
            </a:extLst>
          </p:cNvPr>
          <p:cNvSpPr txBox="1"/>
          <p:nvPr/>
        </p:nvSpPr>
        <p:spPr>
          <a:xfrm>
            <a:off x="641093" y="1671073"/>
            <a:ext cx="54997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4800" dirty="0">
                <a:solidFill>
                  <a:srgbClr val="FFBE32"/>
                </a:solidFill>
                <a:latin typeface="OfficinaSerifBoldCTT" panose="02060806050505020204" pitchFamily="18" charset="0"/>
              </a:rPr>
              <a:t>Билайн: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4800" dirty="0">
                <a:solidFill>
                  <a:srgbClr val="FFBE32"/>
                </a:solidFill>
                <a:latin typeface="OfficinaSerifBoldCTT" panose="02060806050505020204" pitchFamily="18" charset="0"/>
              </a:rPr>
              <a:t>от мобильного доступа к доступной мобильности</a:t>
            </a:r>
          </a:p>
        </p:txBody>
      </p:sp>
    </p:spTree>
    <p:extLst>
      <p:ext uri="{BB962C8B-B14F-4D97-AF65-F5344CB8AC3E}">
        <p14:creationId xmlns:p14="http://schemas.microsoft.com/office/powerpoint/2010/main" val="2783586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eeline Beefree 30 v11 20200414 demo 01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76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92857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1276" y="253631"/>
            <a:ext cx="826892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200" dirty="0">
                <a:solidFill>
                  <a:srgbClr val="FFBE32"/>
                </a:solidFill>
                <a:latin typeface="OfficinaSerifBoldCTT" panose="02060806050505020204" pitchFamily="18" charset="0"/>
              </a:rPr>
              <a:t>Задействуем новые возможности медиа, </a:t>
            </a:r>
          </a:p>
          <a:p>
            <a:pPr>
              <a:spcAft>
                <a:spcPts val="0"/>
              </a:spcAft>
            </a:pPr>
            <a:r>
              <a:rPr lang="ru-RU" sz="3200" dirty="0">
                <a:solidFill>
                  <a:srgbClr val="FFBE32"/>
                </a:solidFill>
                <a:latin typeface="OfficinaSerifBoldCTT" panose="02060806050505020204" pitchFamily="18" charset="0"/>
              </a:rPr>
              <a:t>а также собственные данные</a:t>
            </a:r>
            <a:endParaRPr lang="en-US" sz="3200" dirty="0">
              <a:solidFill>
                <a:srgbClr val="FFBE32"/>
              </a:solidFill>
              <a:latin typeface="OfficinaSerifBoldCTT" panose="02060806050505020204" pitchFamily="18" charset="0"/>
            </a:endParaRPr>
          </a:p>
        </p:txBody>
      </p:sp>
      <p:sp>
        <p:nvSpPr>
          <p:cNvPr id="56" name="Oval 5"/>
          <p:cNvSpPr/>
          <p:nvPr/>
        </p:nvSpPr>
        <p:spPr>
          <a:xfrm>
            <a:off x="2439270" y="3322280"/>
            <a:ext cx="1917290" cy="1917290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2650663" y="4111648"/>
            <a:ext cx="14945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Digital Audio</a:t>
            </a:r>
          </a:p>
        </p:txBody>
      </p:sp>
      <p:sp>
        <p:nvSpPr>
          <p:cNvPr id="26" name="Rectangle 17"/>
          <p:cNvSpPr/>
          <p:nvPr/>
        </p:nvSpPr>
        <p:spPr>
          <a:xfrm>
            <a:off x="2336639" y="1616248"/>
            <a:ext cx="19513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до </a:t>
            </a:r>
            <a:r>
              <a:rPr lang="ru-RU" sz="2800" dirty="0">
                <a:solidFill>
                  <a:schemeClr val="bg1"/>
                </a:solidFill>
              </a:rPr>
              <a:t>10%</a:t>
            </a:r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ru-RU" sz="1600" dirty="0">
                <a:solidFill>
                  <a:schemeClr val="bg1"/>
                </a:solidFill>
              </a:rPr>
              <a:t>рост аудио канала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ru-RU" sz="1600" dirty="0">
                <a:solidFill>
                  <a:schemeClr val="bg1"/>
                </a:solidFill>
              </a:rPr>
              <a:t> в </a:t>
            </a:r>
            <a:r>
              <a:rPr lang="en-US" sz="1600" dirty="0">
                <a:solidFill>
                  <a:schemeClr val="bg1"/>
                </a:solidFill>
              </a:rPr>
              <a:t>digital </a:t>
            </a:r>
            <a:r>
              <a:rPr lang="ru-RU" sz="1600" dirty="0">
                <a:solidFill>
                  <a:schemeClr val="bg1"/>
                </a:solidFill>
              </a:rPr>
              <a:t>сплите</a:t>
            </a:r>
          </a:p>
        </p:txBody>
      </p:sp>
      <p:sp>
        <p:nvSpPr>
          <p:cNvPr id="30" name="Rectangle 17"/>
          <p:cNvSpPr/>
          <p:nvPr/>
        </p:nvSpPr>
        <p:spPr>
          <a:xfrm>
            <a:off x="1887994" y="5360655"/>
            <a:ext cx="301984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Поиск релевантных точек взаимодействия с аудиторией: </a:t>
            </a:r>
          </a:p>
          <a:p>
            <a:pPr algn="ctr"/>
            <a:endParaRPr lang="ru-RU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IT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/ </a:t>
            </a:r>
            <a:r>
              <a:rPr lang="ru-RU" sz="1400" dirty="0">
                <a:solidFill>
                  <a:schemeClr val="bg1"/>
                </a:solidFill>
              </a:rPr>
              <a:t>технологии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Управление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Life-style</a:t>
            </a:r>
            <a:endParaRPr lang="ru-RU" sz="1400" dirty="0">
              <a:solidFill>
                <a:schemeClr val="bg1"/>
              </a:solidFill>
            </a:endParaRPr>
          </a:p>
          <a:p>
            <a:pPr algn="ctr"/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932" y="3701093"/>
            <a:ext cx="821109" cy="821109"/>
          </a:xfrm>
          <a:prstGeom prst="rect">
            <a:avLst/>
          </a:prstGeom>
        </p:spPr>
      </p:pic>
      <p:sp>
        <p:nvSpPr>
          <p:cNvPr id="44" name="Oval 5"/>
          <p:cNvSpPr/>
          <p:nvPr/>
        </p:nvSpPr>
        <p:spPr>
          <a:xfrm>
            <a:off x="8023549" y="3322280"/>
            <a:ext cx="1917290" cy="1917290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8234942" y="4599768"/>
            <a:ext cx="14945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Big Data</a:t>
            </a:r>
          </a:p>
        </p:txBody>
      </p:sp>
      <p:cxnSp>
        <p:nvCxnSpPr>
          <p:cNvPr id="31" name="Прямая соединительная линия 30"/>
          <p:cNvCxnSpPr>
            <a:stCxn id="44" idx="1"/>
          </p:cNvCxnSpPr>
          <p:nvPr/>
        </p:nvCxnSpPr>
        <p:spPr>
          <a:xfrm flipH="1" flipV="1">
            <a:off x="6336425" y="2927596"/>
            <a:ext cx="1967905" cy="675465"/>
          </a:xfrm>
          <a:prstGeom prst="line">
            <a:avLst/>
          </a:prstGeom>
          <a:ln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>
            <a:stCxn id="44" idx="2"/>
          </p:cNvCxnSpPr>
          <p:nvPr/>
        </p:nvCxnSpPr>
        <p:spPr>
          <a:xfrm flipH="1" flipV="1">
            <a:off x="5896464" y="4073139"/>
            <a:ext cx="2127085" cy="207786"/>
          </a:xfrm>
          <a:prstGeom prst="line">
            <a:avLst/>
          </a:prstGeom>
          <a:ln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>
            <a:stCxn id="44" idx="3"/>
          </p:cNvCxnSpPr>
          <p:nvPr/>
        </p:nvCxnSpPr>
        <p:spPr>
          <a:xfrm flipH="1">
            <a:off x="6621418" y="4958789"/>
            <a:ext cx="1682912" cy="401866"/>
          </a:xfrm>
          <a:prstGeom prst="line">
            <a:avLst/>
          </a:prstGeom>
          <a:ln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>
            <a:stCxn id="44" idx="4"/>
          </p:cNvCxnSpPr>
          <p:nvPr/>
        </p:nvCxnSpPr>
        <p:spPr>
          <a:xfrm flipH="1">
            <a:off x="7719325" y="5239570"/>
            <a:ext cx="1262869" cy="1261576"/>
          </a:xfrm>
          <a:prstGeom prst="line">
            <a:avLst/>
          </a:prstGeom>
          <a:ln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>
            <a:stCxn id="44" idx="0"/>
          </p:cNvCxnSpPr>
          <p:nvPr/>
        </p:nvCxnSpPr>
        <p:spPr>
          <a:xfrm flipV="1">
            <a:off x="8982194" y="2489984"/>
            <a:ext cx="0" cy="832296"/>
          </a:xfrm>
          <a:prstGeom prst="line">
            <a:avLst/>
          </a:prstGeom>
          <a:ln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17"/>
          <p:cNvSpPr/>
          <p:nvPr/>
        </p:nvSpPr>
        <p:spPr>
          <a:xfrm>
            <a:off x="6672370" y="1610112"/>
            <a:ext cx="38191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Тестирование новой модели </a:t>
            </a:r>
            <a:r>
              <a:rPr lang="en-US" sz="1600" dirty="0">
                <a:solidFill>
                  <a:schemeClr val="bg1"/>
                </a:solidFill>
              </a:rPr>
              <a:t>Big Data</a:t>
            </a:r>
            <a:r>
              <a:rPr lang="ru-RU" sz="1600" dirty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на основе данных </a:t>
            </a:r>
            <a:r>
              <a:rPr lang="en-US" sz="1400" dirty="0">
                <a:solidFill>
                  <a:schemeClr val="bg1"/>
                </a:solidFill>
              </a:rPr>
              <a:t>B2C</a:t>
            </a:r>
            <a:r>
              <a:rPr lang="ru-RU" sz="1400" dirty="0">
                <a:solidFill>
                  <a:schemeClr val="bg1"/>
                </a:solidFill>
              </a:rPr>
              <a:t>,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ru-RU" sz="1400" dirty="0">
                <a:solidFill>
                  <a:schemeClr val="bg1"/>
                </a:solidFill>
              </a:rPr>
              <a:t>для формирования аудиторных сегментов для </a:t>
            </a:r>
            <a:r>
              <a:rPr lang="en-US" sz="1400" dirty="0">
                <a:solidFill>
                  <a:schemeClr val="bg1"/>
                </a:solidFill>
              </a:rPr>
              <a:t>B2B </a:t>
            </a:r>
            <a:r>
              <a:rPr lang="ru-RU" sz="1400" dirty="0">
                <a:solidFill>
                  <a:schemeClr val="bg1"/>
                </a:solidFill>
              </a:rPr>
              <a:t>решений </a:t>
            </a:r>
          </a:p>
          <a:p>
            <a:pPr algn="ctr"/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8" name="Rectangle 44"/>
          <p:cNvSpPr/>
          <p:nvPr/>
        </p:nvSpPr>
        <p:spPr>
          <a:xfrm rot="1146237">
            <a:off x="6150601" y="3013798"/>
            <a:ext cx="23802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Анализ поведения в сети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2" name="Rectangle 44"/>
          <p:cNvSpPr/>
          <p:nvPr/>
        </p:nvSpPr>
        <p:spPr>
          <a:xfrm rot="338981">
            <a:off x="5766696" y="3920225"/>
            <a:ext cx="23802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Анализ свершения звонков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4" name="Rectangle 44"/>
          <p:cNvSpPr/>
          <p:nvPr/>
        </p:nvSpPr>
        <p:spPr>
          <a:xfrm rot="20808983">
            <a:off x="6201425" y="4921039"/>
            <a:ext cx="23802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Анализ </a:t>
            </a:r>
            <a:r>
              <a:rPr lang="ru-RU" sz="1200" dirty="0" err="1">
                <a:solidFill>
                  <a:schemeClr val="bg1"/>
                </a:solidFill>
              </a:rPr>
              <a:t>гео</a:t>
            </a:r>
            <a:r>
              <a:rPr lang="ru-RU" sz="1200" dirty="0">
                <a:solidFill>
                  <a:schemeClr val="bg1"/>
                </a:solidFill>
              </a:rPr>
              <a:t>-данных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7" name="Rectangle 44"/>
          <p:cNvSpPr/>
          <p:nvPr/>
        </p:nvSpPr>
        <p:spPr>
          <a:xfrm rot="18928244">
            <a:off x="7013594" y="5711460"/>
            <a:ext cx="23802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Внешние источники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802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1276" y="253631"/>
            <a:ext cx="91636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200" dirty="0">
                <a:solidFill>
                  <a:srgbClr val="FFBE32"/>
                </a:solidFill>
                <a:latin typeface="OfficinaSerifBoldCTT" panose="02060806050505020204" pitchFamily="18" charset="0"/>
              </a:rPr>
              <a:t>Всплеск интереса к предложению:</a:t>
            </a:r>
          </a:p>
          <a:p>
            <a:pPr>
              <a:spcAft>
                <a:spcPts val="0"/>
              </a:spcAft>
            </a:pPr>
            <a:r>
              <a:rPr lang="ru-RU" sz="3200" dirty="0">
                <a:solidFill>
                  <a:srgbClr val="FFBE32"/>
                </a:solidFill>
                <a:latin typeface="OfficinaSerifBoldCTT" panose="02060806050505020204" pitchFamily="18" charset="0"/>
              </a:rPr>
              <a:t>с 3-ей недели поддержки Билайн становится лидером по запросам</a:t>
            </a:r>
            <a:endParaRPr lang="en-US" sz="3200" dirty="0">
              <a:solidFill>
                <a:srgbClr val="FFBE32"/>
              </a:solidFill>
              <a:latin typeface="OfficinaSerifBoldCTT" panose="0206080605050502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64" y="1986210"/>
            <a:ext cx="475743" cy="4757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1107" y="1985347"/>
            <a:ext cx="2359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accent4"/>
                </a:solidFill>
              </a:rPr>
              <a:t>Яндекс. </a:t>
            </a:r>
            <a:r>
              <a:rPr lang="en-US" sz="1600" dirty="0">
                <a:solidFill>
                  <a:schemeClr val="accent4"/>
                </a:solidFill>
              </a:rPr>
              <a:t>Wordstat</a:t>
            </a:r>
            <a:r>
              <a:rPr lang="ru-RU" sz="1600" dirty="0">
                <a:solidFill>
                  <a:schemeClr val="accent4"/>
                </a:solidFill>
              </a:rPr>
              <a:t>*</a:t>
            </a:r>
            <a:endParaRPr lang="en-US" sz="1600" dirty="0">
              <a:solidFill>
                <a:schemeClr val="accent4"/>
              </a:solidFill>
            </a:endParaRPr>
          </a:p>
        </p:txBody>
      </p:sp>
      <p:graphicFrame>
        <p:nvGraphicFramePr>
          <p:cNvPr id="10" name="Chart 9"/>
          <p:cNvGraphicFramePr/>
          <p:nvPr/>
        </p:nvGraphicFramePr>
        <p:xfrm>
          <a:off x="581740" y="2461953"/>
          <a:ext cx="8128000" cy="37687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75364" y="6314419"/>
            <a:ext cx="45949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i="1" dirty="0">
                <a:solidFill>
                  <a:schemeClr val="bg1">
                    <a:lumMod val="65000"/>
                  </a:schemeClr>
                </a:solidFill>
              </a:rPr>
              <a:t>* - ключи: «бренд + удаленный доступ </a:t>
            </a:r>
            <a:r>
              <a:rPr lang="en-US" sz="900" i="1" dirty="0">
                <a:solidFill>
                  <a:schemeClr val="bg1">
                    <a:lumMod val="65000"/>
                  </a:schemeClr>
                </a:solidFill>
              </a:rPr>
              <a:t>/ </a:t>
            </a:r>
            <a:r>
              <a:rPr lang="ru-RU" sz="900" i="1" dirty="0" err="1">
                <a:solidFill>
                  <a:schemeClr val="bg1">
                    <a:lumMod val="65000"/>
                  </a:schemeClr>
                </a:solidFill>
              </a:rPr>
              <a:t>удаленка</a:t>
            </a:r>
            <a:r>
              <a:rPr lang="ru-RU" sz="9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900" i="1" dirty="0">
                <a:solidFill>
                  <a:schemeClr val="bg1">
                    <a:lumMod val="65000"/>
                  </a:schemeClr>
                </a:solidFill>
              </a:rPr>
              <a:t>/ </a:t>
            </a:r>
            <a:r>
              <a:rPr lang="ru-RU" sz="900" i="1" dirty="0">
                <a:solidFill>
                  <a:schemeClr val="bg1">
                    <a:lumMod val="65000"/>
                  </a:schemeClr>
                </a:solidFill>
              </a:rPr>
              <a:t>удаленная работа </a:t>
            </a:r>
            <a:r>
              <a:rPr lang="en-US" sz="900" i="1" dirty="0">
                <a:solidFill>
                  <a:schemeClr val="bg1">
                    <a:lumMod val="65000"/>
                  </a:schemeClr>
                </a:solidFill>
              </a:rPr>
              <a:t>/ </a:t>
            </a:r>
            <a:r>
              <a:rPr lang="ru-RU" sz="900" i="1" dirty="0">
                <a:solidFill>
                  <a:schemeClr val="bg1">
                    <a:lumMod val="65000"/>
                  </a:schemeClr>
                </a:solidFill>
              </a:rPr>
              <a:t>облако» </a:t>
            </a:r>
            <a:endParaRPr lang="en-US" sz="900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991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5471" y="209266"/>
            <a:ext cx="11523406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2800" dirty="0" err="1">
                <a:solidFill>
                  <a:srgbClr val="FFBE32"/>
                </a:solidFill>
                <a:latin typeface="OfficinaSerifBoldCTT" panose="02060806050505020204" pitchFamily="18" charset="0"/>
              </a:rPr>
              <a:t>Коронакризис</a:t>
            </a:r>
            <a:r>
              <a:rPr lang="ru-RU" sz="2800" dirty="0">
                <a:solidFill>
                  <a:srgbClr val="FFBE32"/>
                </a:solidFill>
                <a:latin typeface="OfficinaSerifBoldCTT" panose="02060806050505020204" pitchFamily="18" charset="0"/>
              </a:rPr>
              <a:t> меняет глобально поведение людей и многие социальные тренды будут еще долго с нами. И решения, которые принимают кампании, могут иметь стратегическое значение </a:t>
            </a:r>
            <a:endParaRPr lang="en-US" sz="2800" dirty="0">
              <a:solidFill>
                <a:srgbClr val="FFBE32"/>
              </a:solidFill>
              <a:latin typeface="OfficinaSerifBoldCTT" panose="02060806050505020204" pitchFamily="18" charset="0"/>
            </a:endParaRPr>
          </a:p>
        </p:txBody>
      </p:sp>
      <p:sp>
        <p:nvSpPr>
          <p:cNvPr id="3" name="Прямоугольник 10">
            <a:extLst>
              <a:ext uri="{FF2B5EF4-FFF2-40B4-BE49-F238E27FC236}">
                <a16:creationId xmlns:a16="http://schemas.microsoft.com/office/drawing/2014/main" id="{772F123A-B876-CD44-A38E-5AAF46CC786B}"/>
              </a:ext>
            </a:extLst>
          </p:cNvPr>
          <p:cNvSpPr/>
          <p:nvPr/>
        </p:nvSpPr>
        <p:spPr>
          <a:xfrm>
            <a:off x="678426" y="6061425"/>
            <a:ext cx="339035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Source: Morgan Stanley Asia Limited </a:t>
            </a:r>
          </a:p>
        </p:txBody>
      </p:sp>
      <p:pic>
        <p:nvPicPr>
          <p:cNvPr id="4" name="Рисунок 5">
            <a:extLst>
              <a:ext uri="{FF2B5EF4-FFF2-40B4-BE49-F238E27FC236}">
                <a16:creationId xmlns:a16="http://schemas.microsoft.com/office/drawing/2014/main" id="{64442677-46FB-2B43-9238-F482215C4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058" y="2915060"/>
            <a:ext cx="5297214" cy="3096119"/>
          </a:xfrm>
          <a:prstGeom prst="rect">
            <a:avLst/>
          </a:prstGeom>
        </p:spPr>
      </p:pic>
      <p:sp>
        <p:nvSpPr>
          <p:cNvPr id="5" name="Прямоугольник 11">
            <a:extLst>
              <a:ext uri="{FF2B5EF4-FFF2-40B4-BE49-F238E27FC236}">
                <a16:creationId xmlns:a16="http://schemas.microsoft.com/office/drawing/2014/main" id="{46D3A6EF-155D-CE41-B3BA-42F5C5A78A01}"/>
              </a:ext>
            </a:extLst>
          </p:cNvPr>
          <p:cNvSpPr/>
          <p:nvPr/>
        </p:nvSpPr>
        <p:spPr>
          <a:xfrm>
            <a:off x="791058" y="1808740"/>
            <a:ext cx="52972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На примере Китая: восстановление поведения потребителей – это долгий процесс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A1D58EBF-681F-3B4E-A1B6-5DFBA21671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48" b="5136"/>
          <a:stretch/>
        </p:blipFill>
        <p:spPr>
          <a:xfrm>
            <a:off x="6984037" y="2915060"/>
            <a:ext cx="4264066" cy="311047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6984037" y="1828939"/>
            <a:ext cx="42640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2000" b="1" dirty="0">
                <a:solidFill>
                  <a:schemeClr val="bg1"/>
                </a:solidFill>
              </a:rPr>
              <a:t>В некоторых сферах, как, например, питание, старые привычки заменяются новыми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C4FEE7-E7C2-3A46-A027-84E3319CE5A0}"/>
              </a:ext>
            </a:extLst>
          </p:cNvPr>
          <p:cNvSpPr txBox="1"/>
          <p:nvPr/>
        </p:nvSpPr>
        <p:spPr>
          <a:xfrm>
            <a:off x="6984037" y="6061425"/>
            <a:ext cx="470651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>
                    <a:lumMod val="50000"/>
                  </a:schemeClr>
                </a:solidFill>
              </a:rPr>
              <a:t>Source: Nielsen, Asian Consumers Are Rethinking How They Eat Post COVID-19, March 27, 2020– </a:t>
            </a:r>
            <a:r>
              <a:rPr lang="en-GB" sz="1050" dirty="0">
                <a:solidFill>
                  <a:schemeClr val="bg1">
                    <a:lumMod val="50000"/>
                  </a:schemeClr>
                </a:solidFill>
                <a:hlinkClick r:id="rId4"/>
              </a:rPr>
              <a:t>link</a:t>
            </a:r>
            <a:r>
              <a:rPr lang="en-GB" sz="1050" dirty="0">
                <a:solidFill>
                  <a:schemeClr val="bg1">
                    <a:lumMod val="50000"/>
                  </a:schemeClr>
                </a:solidFill>
              </a:rPr>
              <a:t> (Publicis internal)</a:t>
            </a:r>
          </a:p>
        </p:txBody>
      </p:sp>
    </p:spTree>
    <p:extLst>
      <p:ext uri="{BB962C8B-B14F-4D97-AF65-F5344CB8AC3E}">
        <p14:creationId xmlns:p14="http://schemas.microsoft.com/office/powerpoint/2010/main" val="3503785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049728" y="2107762"/>
            <a:ext cx="5073445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ru-RU" sz="3200" dirty="0">
                <a:solidFill>
                  <a:srgbClr val="FFBE32"/>
                </a:solidFill>
                <a:latin typeface="OfficinaSerifBoldCTT" panose="02060806050505020204" pitchFamily="18" charset="0"/>
              </a:rPr>
              <a:t>Важный эффект для бренда, который мы ожидаем – усиление имиджа социально ответственного оператора</a:t>
            </a:r>
            <a:endParaRPr lang="en-US" sz="3200" dirty="0">
              <a:solidFill>
                <a:srgbClr val="FFBE32"/>
              </a:solidFill>
              <a:latin typeface="OfficinaSerifBoldCTT" panose="02060806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1539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81C22B7D-474E-0E45-8779-721B04221270}"/>
              </a:ext>
            </a:extLst>
          </p:cNvPr>
          <p:cNvGrpSpPr/>
          <p:nvPr/>
        </p:nvGrpSpPr>
        <p:grpSpPr>
          <a:xfrm>
            <a:off x="5351691" y="524994"/>
            <a:ext cx="6586309" cy="6029850"/>
            <a:chOff x="5145140" y="382490"/>
            <a:chExt cx="6795248" cy="6221136"/>
          </a:xfrm>
        </p:grpSpPr>
        <p:sp>
          <p:nvSpPr>
            <p:cNvPr id="4" name="Треугольник 3">
              <a:extLst>
                <a:ext uri="{FF2B5EF4-FFF2-40B4-BE49-F238E27FC236}">
                  <a16:creationId xmlns:a16="http://schemas.microsoft.com/office/drawing/2014/main" id="{AF6925B5-D248-154B-A7B8-9AA83EFFE71E}"/>
                </a:ext>
              </a:extLst>
            </p:cNvPr>
            <p:cNvSpPr/>
            <p:nvPr/>
          </p:nvSpPr>
          <p:spPr>
            <a:xfrm>
              <a:off x="5145140" y="382490"/>
              <a:ext cx="6795247" cy="1574711"/>
            </a:xfrm>
            <a:prstGeom prst="triangl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1158AD26-1AAE-CF44-8BC6-59E189D6C6A8}"/>
                </a:ext>
              </a:extLst>
            </p:cNvPr>
            <p:cNvGrpSpPr/>
            <p:nvPr/>
          </p:nvGrpSpPr>
          <p:grpSpPr>
            <a:xfrm>
              <a:off x="5145141" y="1957201"/>
              <a:ext cx="6795247" cy="4646425"/>
              <a:chOff x="5145141" y="1957201"/>
              <a:chExt cx="6795247" cy="4646425"/>
            </a:xfrm>
          </p:grpSpPr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A2C27560-0699-CE45-B677-97347C1FED89}"/>
                  </a:ext>
                </a:extLst>
              </p:cNvPr>
              <p:cNvSpPr/>
              <p:nvPr/>
            </p:nvSpPr>
            <p:spPr>
              <a:xfrm>
                <a:off x="5145141" y="1957201"/>
                <a:ext cx="6795247" cy="4646425"/>
              </a:xfrm>
              <a:prstGeom prst="rect">
                <a:avLst/>
              </a:prstGeom>
              <a:gradFill>
                <a:gsLst>
                  <a:gs pos="0">
                    <a:srgbClr val="E6DEE7"/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30488471-8767-1E41-9585-20A95D0561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1239"/>
              <a:stretch/>
            </p:blipFill>
            <p:spPr>
              <a:xfrm>
                <a:off x="5505464" y="2406676"/>
                <a:ext cx="2010333" cy="1618453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21" name="Рисунок 20">
                <a:extLst>
                  <a:ext uri="{FF2B5EF4-FFF2-40B4-BE49-F238E27FC236}">
                    <a16:creationId xmlns:a16="http://schemas.microsoft.com/office/drawing/2014/main" id="{BA1C78C0-33BE-1543-AD17-DB5D04E951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763" t="-1106" r="14184" b="2096"/>
              <a:stretch/>
            </p:blipFill>
            <p:spPr>
              <a:xfrm>
                <a:off x="5505464" y="4578258"/>
                <a:ext cx="1971984" cy="1618451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B6750BBA-5AA2-4642-8459-D2A61B7A79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4161" t="5203" r="4547" b="7701"/>
              <a:stretch/>
            </p:blipFill>
            <p:spPr>
              <a:xfrm>
                <a:off x="9679511" y="4578258"/>
                <a:ext cx="1872000" cy="1618451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47A9CA65-D023-4540-97EB-4EA162356D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6460" t="5891" r="12624" b="3709"/>
              <a:stretch/>
            </p:blipFill>
            <p:spPr>
              <a:xfrm>
                <a:off x="9679511" y="2406676"/>
                <a:ext cx="1872000" cy="1618450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16FA72F9-D82E-0547-B045-AC469ED03F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12058" t="8633" r="9777" b="5957"/>
              <a:stretch/>
            </p:blipFill>
            <p:spPr>
              <a:xfrm>
                <a:off x="7671547" y="2406676"/>
                <a:ext cx="1852214" cy="1618452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35" name="Рисунок 34">
                <a:extLst>
                  <a:ext uri="{FF2B5EF4-FFF2-40B4-BE49-F238E27FC236}">
                    <a16:creationId xmlns:a16="http://schemas.microsoft.com/office/drawing/2014/main" id="{C499F113-EF70-1D4C-B7D6-2F92B84964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18960" t="2090" r="6286"/>
              <a:stretch/>
            </p:blipFill>
            <p:spPr>
              <a:xfrm>
                <a:off x="7671547" y="4578257"/>
                <a:ext cx="1852214" cy="1618452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B0BA6BE-4D21-254E-AD89-FEB39B68B9CA}"/>
              </a:ext>
            </a:extLst>
          </p:cNvPr>
          <p:cNvSpPr txBox="1"/>
          <p:nvPr/>
        </p:nvSpPr>
        <p:spPr>
          <a:xfrm>
            <a:off x="410840" y="727046"/>
            <a:ext cx="5182564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3600" dirty="0">
                <a:solidFill>
                  <a:srgbClr val="FFBE32"/>
                </a:solidFill>
                <a:latin typeface="OfficinaSerifBoldCTT" panose="02060806050505020204" pitchFamily="18" charset="0"/>
              </a:rPr>
              <a:t>Спасибо за внимание, оставайтесь дома!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5FAB18-BE51-FF4E-8E62-7B69CC243290}"/>
              </a:ext>
            </a:extLst>
          </p:cNvPr>
          <p:cNvSpPr txBox="1"/>
          <p:nvPr/>
        </p:nvSpPr>
        <p:spPr>
          <a:xfrm>
            <a:off x="404435" y="2385591"/>
            <a:ext cx="3369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fficinaSerifBookCTT" panose="02060506040505020204" pitchFamily="18" charset="0"/>
                <a:ea typeface="+mn-ea"/>
                <a:cs typeface="+mn-cs"/>
              </a:rPr>
              <a:t>Телефон:  </a:t>
            </a:r>
            <a:r>
              <a:rPr kumimoji="0" lang="en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fficinaSerifBookCTT" panose="02060506040505020204" pitchFamily="18" charset="0"/>
                <a:ea typeface="+mn-ea"/>
                <a:cs typeface="+mn-cs"/>
                <a:hlinkClick r:id="rId9"/>
              </a:rPr>
              <a:t>8(800)700-96-93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fficinaSerifBookCTT" panose="02060506040505020204" pitchFamily="18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5FAB18-BE51-FF4E-8E62-7B69CC243290}"/>
              </a:ext>
            </a:extLst>
          </p:cNvPr>
          <p:cNvSpPr txBox="1"/>
          <p:nvPr/>
        </p:nvSpPr>
        <p:spPr>
          <a:xfrm>
            <a:off x="410840" y="2836999"/>
            <a:ext cx="43127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ru-RU" sz="2000" dirty="0">
                <a:solidFill>
                  <a:schemeClr val="bg1"/>
                </a:solidFill>
                <a:latin typeface="OfficinaSerifBookCTT" panose="02060506040505020204" pitchFamily="18" charset="0"/>
                <a:hlinkClick r:id="rId10"/>
              </a:rPr>
              <a:t>Условия оказания услуг и тарифы:</a:t>
            </a:r>
            <a:endParaRPr lang="ru-RU" sz="2000" dirty="0">
              <a:solidFill>
                <a:schemeClr val="bg1"/>
              </a:solidFill>
              <a:latin typeface="OfficinaSerifBookCTT" panose="02060506040505020204" pitchFamily="18" charset="0"/>
            </a:endParaRPr>
          </a:p>
        </p:txBody>
      </p:sp>
      <p:pic>
        <p:nvPicPr>
          <p:cNvPr id="18" name="Рисунок 17">
            <a:hlinkClick r:id="rId10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" y="3465517"/>
            <a:ext cx="2879190" cy="28791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75FAB18-BE51-FF4E-8E62-7B69CC243290}"/>
              </a:ext>
            </a:extLst>
          </p:cNvPr>
          <p:cNvSpPr txBox="1"/>
          <p:nvPr/>
        </p:nvSpPr>
        <p:spPr>
          <a:xfrm>
            <a:off x="400607" y="1907827"/>
            <a:ext cx="2529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fficinaSerifBookCTT" panose="02060506040505020204" pitchFamily="18" charset="0"/>
                <a:ea typeface="+mn-ea"/>
                <a:cs typeface="+mn-cs"/>
                <a:hlinkClick r:id="rId12"/>
              </a:rPr>
              <a:t>https://beefree.team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fficinaSerifBookCTT" panose="02060506040505020204" pitchFamily="18" charset="0"/>
                <a:ea typeface="+mn-ea"/>
                <a:cs typeface="+mn-cs"/>
              </a:rPr>
              <a:t>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fficinaSerifBookCTT" panose="02060506040505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7406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3793" y="360730"/>
            <a:ext cx="10225549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3600" dirty="0" err="1">
                <a:solidFill>
                  <a:srgbClr val="FFBE32"/>
                </a:solidFill>
                <a:latin typeface="OfficinaSerifBoldCTT" panose="02060806050505020204" pitchFamily="18" charset="0"/>
              </a:rPr>
              <a:t>Коронакризис</a:t>
            </a:r>
            <a:r>
              <a:rPr lang="ru-RU" sz="3600" dirty="0">
                <a:solidFill>
                  <a:srgbClr val="FFBE32"/>
                </a:solidFill>
                <a:latin typeface="OfficinaSerifBoldCTT" panose="02060806050505020204" pitchFamily="18" charset="0"/>
              </a:rPr>
              <a:t> породил глобальный социальный эксперимент – работа из дома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5399" y="1807781"/>
            <a:ext cx="5813913" cy="46318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0248" y="1868231"/>
            <a:ext cx="55535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Franklin Gothic Book"/>
              </a:rPr>
              <a:t>Ввиду текущих изменений многие специалисты невольно стали участниками «крупнейшего в мире эксперимента работы из дома»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5"/>
          <a:stretch/>
        </p:blipFill>
        <p:spPr>
          <a:xfrm>
            <a:off x="490248" y="4945973"/>
            <a:ext cx="4334000" cy="1529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2382" y="3938141"/>
            <a:ext cx="3244884" cy="16542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248" y="3505885"/>
            <a:ext cx="3018386" cy="112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961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1020"/>
            <a:ext cx="12192000" cy="68685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-21020"/>
            <a:ext cx="12192000" cy="6863631"/>
          </a:xfrm>
          <a:prstGeom prst="rect">
            <a:avLst/>
          </a:prstGeom>
          <a:solidFill>
            <a:srgbClr val="000000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65079" y="309293"/>
            <a:ext cx="11335029" cy="1089529"/>
          </a:xfr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FFBE32"/>
                </a:solidFill>
                <a:latin typeface="OfficinaSerifBoldCTT" panose="02060806050505020204" pitchFamily="18" charset="0"/>
                <a:ea typeface="+mn-ea"/>
                <a:cs typeface="+mn-cs"/>
              </a:rPr>
              <a:t>Россияне тоже были вынуждены изменить рабочие привычки</a:t>
            </a:r>
            <a:endParaRPr lang="en-US" sz="3600" dirty="0">
              <a:solidFill>
                <a:srgbClr val="FFBE32"/>
              </a:solidFill>
              <a:latin typeface="OfficinaSerifBoldCTT" panose="02060806050505020204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7350" y="3494025"/>
            <a:ext cx="3782222" cy="12515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9473" y="1729135"/>
            <a:ext cx="7218011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С марта все больше российских и международных компаний принимают решение о переводе сотрудников на удаленную работу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В апреле </a:t>
            </a:r>
            <a:r>
              <a:rPr lang="ru-RU" sz="2800" dirty="0">
                <a:solidFill>
                  <a:schemeClr val="accent4"/>
                </a:solidFill>
              </a:rPr>
              <a:t>москвичи мигрируют в </a:t>
            </a:r>
            <a:r>
              <a:rPr lang="ru-RU" sz="2800" dirty="0" err="1">
                <a:solidFill>
                  <a:schemeClr val="accent4"/>
                </a:solidFill>
              </a:rPr>
              <a:t>подмосковье</a:t>
            </a:r>
            <a:r>
              <a:rPr lang="ru-RU" sz="2000" dirty="0">
                <a:solidFill>
                  <a:schemeClr val="bg1"/>
                </a:solidFill>
              </a:rPr>
              <a:t>, значительно увеличивая потребление мобильного трафика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К 14 апреля число россиян, которые перешли на удаленную работу выросло почти </a:t>
            </a:r>
            <a:r>
              <a:rPr lang="ru-RU" sz="2800" dirty="0">
                <a:solidFill>
                  <a:schemeClr val="accent4"/>
                </a:solidFill>
              </a:rPr>
              <a:t>в 5 раз </a:t>
            </a:r>
            <a:endParaRPr lang="ru-RU" sz="2400" dirty="0">
              <a:solidFill>
                <a:schemeClr val="accent4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r>
              <a:rPr lang="ru-RU" sz="2800" dirty="0">
                <a:solidFill>
                  <a:schemeClr val="accent4"/>
                </a:solidFill>
              </a:rPr>
              <a:t>Каждая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>
                <a:solidFill>
                  <a:schemeClr val="accent4"/>
                </a:solidFill>
              </a:rPr>
              <a:t>восьмая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компания полностью распустила своих работников по домам*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7350" y="4912815"/>
            <a:ext cx="3782222" cy="159376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5079" y="6581001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*По данным РБК со ссылкой на данные сайта </a:t>
            </a:r>
            <a:r>
              <a:rPr lang="ru-RU" sz="1100" dirty="0" err="1">
                <a:solidFill>
                  <a:schemeClr val="bg1"/>
                </a:solidFill>
              </a:rPr>
              <a:t>Работа.ру</a:t>
            </a:r>
            <a:endParaRPr lang="ru-RU" sz="11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7350" y="1569411"/>
            <a:ext cx="3782222" cy="175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68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1108" y="392038"/>
            <a:ext cx="10982634" cy="2662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sz="3600" dirty="0">
                <a:solidFill>
                  <a:srgbClr val="FFBE32"/>
                </a:solidFill>
                <a:latin typeface="OfficinaSerifBoldCTT" panose="02060806050505020204" pitchFamily="18" charset="0"/>
              </a:rPr>
              <a:t>Билайн находится в процессе трансформации в сторону предоставления решений для жизни. 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sz="3600" dirty="0">
                <a:solidFill>
                  <a:srgbClr val="FFBE32"/>
                </a:solidFill>
                <a:latin typeface="OfficinaSerifBoldCTT" panose="02060806050505020204" pitchFamily="18" charset="0"/>
              </a:rPr>
              <a:t>Путь внедрения дистанционной работы мы уже прошли и готовы предложить свой опыт рынку в виде готового решения</a:t>
            </a:r>
          </a:p>
        </p:txBody>
      </p:sp>
      <p:pic>
        <p:nvPicPr>
          <p:cNvPr id="5" name="Рисунок 2">
            <a:extLst>
              <a:ext uri="{FF2B5EF4-FFF2-40B4-BE49-F238E27FC236}">
                <a16:creationId xmlns:a16="http://schemas.microsoft.com/office/drawing/2014/main" id="{4C22FB07-E825-0A43-828A-6D9F4F3E4E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13" b="100000" l="1668" r="55942">
                        <a14:foregroundMark x1="28006" y1="67980" x2="28006" y2="67980"/>
                        <a14:foregroundMark x1="28596" y1="80727" x2="28596" y2="80727"/>
                        <a14:foregroundMark x1="18763" y1="80542" x2="18763" y2="80542"/>
                        <a14:foregroundMark x1="32974" y1="89717" x2="32974" y2="89717"/>
                        <a14:foregroundMark x1="40688" y1="97537" x2="40688" y2="97537"/>
                        <a14:foregroundMark x1="37213" y1="92118" x2="37213" y2="92118"/>
                        <a14:foregroundMark x1="20361" y1="95998" x2="20361" y2="95998"/>
                        <a14:foregroundMark x1="17234" y1="95259" x2="17234" y2="95259"/>
                        <a14:foregroundMark x1="16748" y1="94089" x2="16748" y2="94089"/>
                        <a14:foregroundMark x1="23419" y1="92857" x2="23419" y2="92857"/>
                        <a14:foregroundMark x1="23940" y1="70197" x2="23940" y2="70197"/>
                        <a14:foregroundMark x1="25365" y1="69458" x2="25365" y2="69458"/>
                        <a14:foregroundMark x1="25608" y1="68411" x2="25608" y2="68411"/>
                        <a14:foregroundMark x1="30264" y1="68411" x2="30264" y2="68411"/>
                        <a14:foregroundMark x1="34781" y1="89286" x2="34781" y2="89286"/>
                        <a14:foregroundMark x1="41105" y1="90948" x2="41105" y2="90948"/>
                        <a14:foregroundMark x1="34677" y1="96798" x2="34677" y2="96798"/>
                        <a14:foregroundMark x1="32557" y1="92549" x2="32557" y2="925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3" t="58142" r="40506"/>
          <a:stretch/>
        </p:blipFill>
        <p:spPr>
          <a:xfrm>
            <a:off x="3702774" y="4821122"/>
            <a:ext cx="4913588" cy="202754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221766" y="4009158"/>
            <a:ext cx="9325676" cy="8768537"/>
            <a:chOff x="1523622" y="3212745"/>
            <a:chExt cx="9325676" cy="8768537"/>
          </a:xfrm>
        </p:grpSpPr>
        <p:sp>
          <p:nvSpPr>
            <p:cNvPr id="14" name="Arc 13"/>
            <p:cNvSpPr/>
            <p:nvPr/>
          </p:nvSpPr>
          <p:spPr>
            <a:xfrm rot="19645085">
              <a:off x="1523622" y="3212745"/>
              <a:ext cx="9134354" cy="8768537"/>
            </a:xfrm>
            <a:prstGeom prst="arc">
              <a:avLst>
                <a:gd name="adj1" fmla="val 16200000"/>
                <a:gd name="adj2" fmla="val 20517001"/>
              </a:avLst>
            </a:prstGeom>
            <a:ln w="38100">
              <a:solidFill>
                <a:srgbClr val="FFC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2123470" y="3809236"/>
              <a:ext cx="2133601" cy="213360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8665776" y="3809237"/>
              <a:ext cx="2133601" cy="213360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615853" y="4408908"/>
              <a:ext cx="223344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ПОСТАВЩИК РЕШЕНИЙ ДЛЯ ЖИЗНИ</a:t>
              </a:r>
              <a:endParaRPr lang="ru-RU" sz="16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93213" y="4422935"/>
              <a:ext cx="20919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ПОСТАВЩИК УСЛУГ СВЯЗИ</a:t>
              </a:r>
              <a:endParaRPr lang="ru-RU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62676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7964" y="250634"/>
            <a:ext cx="11046373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sz="3200" dirty="0">
                <a:solidFill>
                  <a:srgbClr val="FFBE32"/>
                </a:solidFill>
                <a:latin typeface="OfficinaSerifBoldCTT" panose="02060806050505020204" pitchFamily="18" charset="0"/>
              </a:rPr>
              <a:t>Мы в Билайн одними из первых в России масштабно внедрили программу  дистанционной работы </a:t>
            </a:r>
            <a:r>
              <a:rPr lang="en-US" sz="3200" dirty="0" err="1">
                <a:solidFill>
                  <a:srgbClr val="FFBE32"/>
                </a:solidFill>
                <a:latin typeface="OfficinaSerifBoldCTT" panose="02060806050505020204" pitchFamily="18" charset="0"/>
              </a:rPr>
              <a:t>BeeFree</a:t>
            </a:r>
            <a:r>
              <a:rPr lang="ru-RU" sz="3200" dirty="0">
                <a:solidFill>
                  <a:srgbClr val="FFBE32"/>
                </a:solidFill>
                <a:latin typeface="OfficinaSerifBoldCTT" panose="02060806050505020204" pitchFamily="18" charset="0"/>
              </a:rPr>
              <a:t> и стали в этом признанными экспертами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69187" y="5411675"/>
            <a:ext cx="27267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</a:rPr>
              <a:t>1</a:t>
            </a:r>
            <a:r>
              <a:rPr lang="ru-RU" sz="2400" b="1" dirty="0">
                <a:solidFill>
                  <a:schemeClr val="bg1"/>
                </a:solidFill>
              </a:rPr>
              <a:t>место</a:t>
            </a:r>
            <a:endParaRPr lang="ru-RU" sz="105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69187" y="2984560"/>
            <a:ext cx="2312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</a:rPr>
              <a:t>90%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69187" y="4099967"/>
            <a:ext cx="2133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</a:rPr>
              <a:t>76</a:t>
            </a:r>
            <a:r>
              <a:rPr lang="ru-RU" sz="2800" b="1" dirty="0">
                <a:solidFill>
                  <a:schemeClr val="bg1"/>
                </a:solidFill>
              </a:rPr>
              <a:t>%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69187" y="6072564"/>
            <a:ext cx="41535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премии HR-бренд от hh.ru в номинации Федерация</a:t>
            </a:r>
          </a:p>
        </p:txBody>
      </p:sp>
      <p:sp>
        <p:nvSpPr>
          <p:cNvPr id="4" name="Rectangle 3"/>
          <p:cNvSpPr/>
          <p:nvPr/>
        </p:nvSpPr>
        <p:spPr>
          <a:xfrm>
            <a:off x="1669187" y="3652939"/>
            <a:ext cx="40589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сотрудников работают удаленно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69187" y="4765344"/>
            <a:ext cx="48682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сотрудников признают, что </a:t>
            </a:r>
            <a:r>
              <a:rPr lang="en-US" dirty="0" err="1">
                <a:solidFill>
                  <a:schemeClr val="bg1"/>
                </a:solidFill>
              </a:rPr>
              <a:t>BeeFree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влияет на их выбор Билайн как работодателя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641129" y="2575035"/>
            <a:ext cx="10962291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1156134" y="2226066"/>
            <a:ext cx="3489434" cy="626573"/>
          </a:xfrm>
          <a:prstGeom prst="roundRect">
            <a:avLst/>
          </a:prstGeom>
          <a:solidFill>
            <a:schemeClr val="tx1"/>
          </a:solidFill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Чего мы достигли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462342" y="2226066"/>
            <a:ext cx="3489434" cy="626573"/>
          </a:xfrm>
          <a:prstGeom prst="roundRect">
            <a:avLst/>
          </a:prstGeom>
          <a:solidFill>
            <a:schemeClr val="tx1"/>
          </a:solidFill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Секреты успеха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0" name="Рисунок 2">
            <a:extLst>
              <a:ext uri="{FF2B5EF4-FFF2-40B4-BE49-F238E27FC236}">
                <a16:creationId xmlns:a16="http://schemas.microsoft.com/office/drawing/2014/main" id="{4C22FB07-E825-0A43-828A-6D9F4F3E4E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" t="58142" r="40506"/>
          <a:stretch/>
        </p:blipFill>
        <p:spPr>
          <a:xfrm>
            <a:off x="4950372" y="1603151"/>
            <a:ext cx="2296513" cy="94763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817" y="5674469"/>
            <a:ext cx="832218" cy="83221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29" y="5777734"/>
            <a:ext cx="806763" cy="806763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809804" y="5692700"/>
            <a:ext cx="405894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Непрерывная коммуникация и</a:t>
            </a:r>
          </a:p>
          <a:p>
            <a:r>
              <a:rPr lang="ru-RU" sz="2800" dirty="0">
                <a:solidFill>
                  <a:schemeClr val="bg1"/>
                </a:solidFill>
              </a:rPr>
              <a:t>обратная связь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809804" y="4463757"/>
            <a:ext cx="405894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Понятный и быстрый</a:t>
            </a:r>
          </a:p>
          <a:p>
            <a:r>
              <a:rPr lang="ru-RU" sz="2800" dirty="0">
                <a:solidFill>
                  <a:schemeClr val="bg1"/>
                </a:solidFill>
              </a:rPr>
              <a:t>план перехода 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817" y="4463757"/>
            <a:ext cx="747865" cy="74786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64" y="4420825"/>
            <a:ext cx="790797" cy="79079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77" y="3135109"/>
            <a:ext cx="719604" cy="719604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7809804" y="3229651"/>
            <a:ext cx="443474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Комплекс решений </a:t>
            </a:r>
          </a:p>
          <a:p>
            <a:r>
              <a:rPr lang="ru-RU" dirty="0">
                <a:solidFill>
                  <a:schemeClr val="bg1"/>
                </a:solidFill>
              </a:rPr>
              <a:t>HR и IT для эффективной работы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487" y="3197298"/>
            <a:ext cx="813482" cy="81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751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ектор 1">
            <a:extLst>
              <a:ext uri="{FF2B5EF4-FFF2-40B4-BE49-F238E27FC236}">
                <a16:creationId xmlns:a16="http://schemas.microsoft.com/office/drawing/2014/main" id="{C42A0F7B-E535-3B4B-9161-FB2C225B75A9}"/>
              </a:ext>
            </a:extLst>
          </p:cNvPr>
          <p:cNvSpPr/>
          <p:nvPr/>
        </p:nvSpPr>
        <p:spPr>
          <a:xfrm>
            <a:off x="3831789" y="1460876"/>
            <a:ext cx="4477264" cy="4477264"/>
          </a:xfrm>
          <a:prstGeom prst="pie">
            <a:avLst>
              <a:gd name="adj1" fmla="val 5374727"/>
              <a:gd name="adj2" fmla="val 16200000"/>
            </a:avLst>
          </a:prstGeom>
          <a:solidFill>
            <a:srgbClr val="FFBE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Сектор 16">
            <a:extLst>
              <a:ext uri="{FF2B5EF4-FFF2-40B4-BE49-F238E27FC236}">
                <a16:creationId xmlns:a16="http://schemas.microsoft.com/office/drawing/2014/main" id="{2D8A980D-D46D-314B-AD7C-92B448FE6BFD}"/>
              </a:ext>
            </a:extLst>
          </p:cNvPr>
          <p:cNvSpPr/>
          <p:nvPr/>
        </p:nvSpPr>
        <p:spPr>
          <a:xfrm flipH="1">
            <a:off x="3831789" y="1460876"/>
            <a:ext cx="4477264" cy="4477264"/>
          </a:xfrm>
          <a:prstGeom prst="pie">
            <a:avLst>
              <a:gd name="adj1" fmla="val 5374727"/>
              <a:gd name="adj2" fmla="val 162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7E96E54F-B9A7-1443-A338-E96E66CFAF9F}"/>
              </a:ext>
            </a:extLst>
          </p:cNvPr>
          <p:cNvSpPr/>
          <p:nvPr/>
        </p:nvSpPr>
        <p:spPr>
          <a:xfrm>
            <a:off x="3399463" y="1050998"/>
            <a:ext cx="5328000" cy="5328000"/>
          </a:xfrm>
          <a:prstGeom prst="ellipse">
            <a:avLst/>
          </a:prstGeom>
          <a:noFill/>
          <a:ln w="73025" cap="rnd">
            <a:gradFill>
              <a:gsLst>
                <a:gs pos="0">
                  <a:schemeClr val="bg2">
                    <a:lumMod val="92000"/>
                  </a:schemeClr>
                </a:gs>
                <a:gs pos="99000">
                  <a:schemeClr val="bg1"/>
                </a:gs>
              </a:gsLst>
              <a:lin ang="21594000" scaled="0"/>
            </a:gra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DE2E5B-2D9A-D345-B3EC-DC5F2BE10642}"/>
              </a:ext>
            </a:extLst>
          </p:cNvPr>
          <p:cNvSpPr txBox="1"/>
          <p:nvPr/>
        </p:nvSpPr>
        <p:spPr>
          <a:xfrm>
            <a:off x="8947837" y="2598582"/>
            <a:ext cx="2021878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2000"/>
              </a:spcAft>
              <a:buClr>
                <a:srgbClr val="FFBE32"/>
              </a:buClr>
              <a:buSzPct val="130000"/>
            </a:pPr>
            <a:r>
              <a:rPr lang="ru-RU" b="1" dirty="0" err="1">
                <a:solidFill>
                  <a:schemeClr val="bg1"/>
                </a:solidFill>
                <a:latin typeface="OfficinaSerifBookCTT" panose="02060506040505020204" pitchFamily="18" charset="0"/>
              </a:rPr>
              <a:t>Аудиоконференции</a:t>
            </a:r>
            <a:r>
              <a:rPr lang="ru-RU" b="1" dirty="0">
                <a:solidFill>
                  <a:schemeClr val="bg1"/>
                </a:solidFill>
                <a:latin typeface="OfficinaSerifBookCTT" panose="02060506040505020204" pitchFamily="18" charset="0"/>
              </a:rPr>
              <a:t> от Билайн:</a:t>
            </a:r>
            <a:br>
              <a:rPr lang="ru-RU" dirty="0">
                <a:solidFill>
                  <a:schemeClr val="bg1"/>
                </a:solidFill>
                <a:latin typeface="OfficinaSerifBookCTT" panose="02060506040505020204" pitchFamily="18" charset="0"/>
              </a:rPr>
            </a:br>
            <a:r>
              <a:rPr lang="ru-RU" dirty="0">
                <a:solidFill>
                  <a:schemeClr val="bg1"/>
                </a:solidFill>
                <a:latin typeface="OfficinaSerifBookCTT" panose="02060506040505020204" pitchFamily="18" charset="0"/>
              </a:rPr>
              <a:t>до 300 участников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C738FB-F5C8-9B44-AD16-E9C63185498C}"/>
              </a:ext>
            </a:extLst>
          </p:cNvPr>
          <p:cNvSpPr txBox="1"/>
          <p:nvPr/>
        </p:nvSpPr>
        <p:spPr>
          <a:xfrm>
            <a:off x="8221158" y="5769033"/>
            <a:ext cx="26190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2000"/>
              </a:spcAft>
              <a:buClr>
                <a:srgbClr val="FFBE32"/>
              </a:buClr>
              <a:buSzPct val="130000"/>
            </a:pPr>
            <a:r>
              <a:rPr lang="en-US" b="1" dirty="0" err="1">
                <a:solidFill>
                  <a:schemeClr val="bg1"/>
                </a:solidFill>
                <a:latin typeface="OfficinaSerifBookCTT" panose="02060506040505020204" pitchFamily="18" charset="0"/>
              </a:rPr>
              <a:t>BeeCloud</a:t>
            </a:r>
            <a:r>
              <a:rPr lang="ru-RU" b="1" dirty="0">
                <a:solidFill>
                  <a:schemeClr val="bg1"/>
                </a:solidFill>
                <a:latin typeface="OfficinaSerifBookCTT" panose="02060506040505020204" pitchFamily="18" charset="0"/>
              </a:rPr>
              <a:t>**:</a:t>
            </a:r>
            <a:br>
              <a:rPr lang="ru-RU" dirty="0">
                <a:solidFill>
                  <a:schemeClr val="bg1"/>
                </a:solidFill>
                <a:latin typeface="OfficinaSerifBookCTT" panose="02060506040505020204" pitchFamily="18" charset="0"/>
              </a:rPr>
            </a:br>
            <a:r>
              <a:rPr lang="ru-RU" dirty="0">
                <a:solidFill>
                  <a:schemeClr val="bg1"/>
                </a:solidFill>
                <a:latin typeface="OfficinaSerifBookCTT" panose="02060506040505020204" pitchFamily="18" charset="0"/>
              </a:rPr>
              <a:t>хранение данных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33B605-FD72-8840-92F1-EB450FB9CEF8}"/>
              </a:ext>
            </a:extLst>
          </p:cNvPr>
          <p:cNvSpPr txBox="1"/>
          <p:nvPr/>
        </p:nvSpPr>
        <p:spPr>
          <a:xfrm>
            <a:off x="1397501" y="4377141"/>
            <a:ext cx="177997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2000"/>
              </a:spcAft>
              <a:buClr>
                <a:srgbClr val="FFBE32"/>
              </a:buClr>
              <a:buSzPct val="130000"/>
            </a:pPr>
            <a:r>
              <a:rPr lang="ru-RU" b="1" dirty="0">
                <a:solidFill>
                  <a:schemeClr val="bg1"/>
                </a:solidFill>
                <a:latin typeface="OfficinaSerifBookCTT" panose="02060506040505020204" pitchFamily="18" charset="0"/>
              </a:rPr>
              <a:t>Облачная АТС:</a:t>
            </a:r>
            <a:br>
              <a:rPr lang="ru-RU" dirty="0">
                <a:solidFill>
                  <a:schemeClr val="bg1"/>
                </a:solidFill>
                <a:latin typeface="OfficinaSerifBookCTT" panose="02060506040505020204" pitchFamily="18" charset="0"/>
              </a:rPr>
            </a:br>
            <a:r>
              <a:rPr lang="ru-RU" dirty="0">
                <a:solidFill>
                  <a:schemeClr val="bg1"/>
                </a:solidFill>
                <a:latin typeface="OfficinaSerifBookCTT" panose="02060506040505020204" pitchFamily="18" charset="0"/>
              </a:rPr>
              <a:t>сотрудники всегда на связи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1BBDA4-D9CB-774A-8821-E353DB90545C}"/>
              </a:ext>
            </a:extLst>
          </p:cNvPr>
          <p:cNvSpPr txBox="1"/>
          <p:nvPr/>
        </p:nvSpPr>
        <p:spPr>
          <a:xfrm>
            <a:off x="8221158" y="913369"/>
            <a:ext cx="3393668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OfficinaSerifBookCTT" panose="02060506040505020204" pitchFamily="18" charset="0"/>
              </a:rPr>
              <a:t>Удаленные рабочие места </a:t>
            </a:r>
            <a:br>
              <a:rPr lang="ru-RU" b="1" dirty="0">
                <a:solidFill>
                  <a:schemeClr val="bg1"/>
                </a:solidFill>
                <a:latin typeface="OfficinaSerifBookCTT" panose="02060506040505020204" pitchFamily="18" charset="0"/>
              </a:rPr>
            </a:br>
            <a:r>
              <a:rPr lang="ru-RU" dirty="0">
                <a:solidFill>
                  <a:schemeClr val="bg1"/>
                </a:solidFill>
                <a:latin typeface="OfficinaSerifBookCTT" panose="02060506040505020204" pitchFamily="18" charset="0"/>
              </a:rPr>
              <a:t>по технологии VDI</a:t>
            </a:r>
          </a:p>
          <a:p>
            <a:r>
              <a:rPr lang="ru-RU" dirty="0">
                <a:solidFill>
                  <a:schemeClr val="bg1"/>
                </a:solidFill>
                <a:latin typeface="OfficinaSerifBookCTT" panose="02060506040505020204" pitchFamily="18" charset="0"/>
              </a:rPr>
              <a:t>(</a:t>
            </a:r>
            <a:r>
              <a:rPr lang="ru-RU" dirty="0" err="1">
                <a:solidFill>
                  <a:schemeClr val="bg1"/>
                </a:solidFill>
                <a:latin typeface="OfficinaSerifBookCTT" panose="02060506040505020204" pitchFamily="18" charset="0"/>
              </a:rPr>
              <a:t>Virtual</a:t>
            </a:r>
            <a:r>
              <a:rPr lang="ru-RU" dirty="0">
                <a:solidFill>
                  <a:schemeClr val="bg1"/>
                </a:solidFill>
                <a:latin typeface="OfficinaSerifBookCTT" panose="020605060405050202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OfficinaSerifBookCTT" panose="02060506040505020204" pitchFamily="18" charset="0"/>
              </a:rPr>
              <a:t>Desktop</a:t>
            </a:r>
            <a:r>
              <a:rPr lang="ru-RU" dirty="0">
                <a:solidFill>
                  <a:schemeClr val="bg1"/>
                </a:solidFill>
                <a:latin typeface="OfficinaSerifBookCTT" panose="020605060405050202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OfficinaSerifBookCTT" panose="02060506040505020204" pitchFamily="18" charset="0"/>
              </a:rPr>
              <a:t>Infrastructure</a:t>
            </a:r>
            <a:r>
              <a:rPr lang="en-US" dirty="0">
                <a:solidFill>
                  <a:schemeClr val="bg1"/>
                </a:solidFill>
                <a:latin typeface="OfficinaSerifBookCTT" panose="02060506040505020204" pitchFamily="18" charset="0"/>
              </a:rPr>
              <a:t>*</a:t>
            </a:r>
            <a:r>
              <a:rPr lang="ru-RU" dirty="0">
                <a:solidFill>
                  <a:schemeClr val="bg1"/>
                </a:solidFill>
                <a:latin typeface="OfficinaSerifBookCTT" panose="02060506040505020204" pitchFamily="18" charset="0"/>
              </a:rPr>
              <a:t>)</a:t>
            </a:r>
          </a:p>
          <a:p>
            <a:pPr algn="r">
              <a:spcAft>
                <a:spcPts val="2000"/>
              </a:spcAft>
              <a:buClr>
                <a:srgbClr val="FFBE32"/>
              </a:buClr>
              <a:buSzPct val="130000"/>
            </a:pPr>
            <a:endParaRPr lang="ru-RU" dirty="0">
              <a:solidFill>
                <a:schemeClr val="bg1"/>
              </a:solidFill>
              <a:latin typeface="OfficinaSerifBookCTT" panose="02060506040505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DD0963-FFFC-0245-AD71-75C30DFC6384}"/>
              </a:ext>
            </a:extLst>
          </p:cNvPr>
          <p:cNvSpPr txBox="1"/>
          <p:nvPr/>
        </p:nvSpPr>
        <p:spPr>
          <a:xfrm>
            <a:off x="1157211" y="5798217"/>
            <a:ext cx="265370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2000"/>
              </a:spcAft>
              <a:buClr>
                <a:srgbClr val="FFBE32"/>
              </a:buClr>
              <a:buSzPct val="130000"/>
            </a:pPr>
            <a:r>
              <a:rPr lang="ru-RU" b="1" dirty="0">
                <a:solidFill>
                  <a:schemeClr val="bg1"/>
                </a:solidFill>
                <a:latin typeface="OfficinaSerifBookCTT" panose="02060506040505020204" pitchFamily="18" charset="0"/>
              </a:rPr>
              <a:t>Корпоративная связь:</a:t>
            </a:r>
            <a:br>
              <a:rPr lang="ru-RU" b="1" dirty="0">
                <a:solidFill>
                  <a:schemeClr val="bg1"/>
                </a:solidFill>
                <a:latin typeface="OfficinaSerifBookCTT" panose="02060506040505020204" pitchFamily="18" charset="0"/>
              </a:rPr>
            </a:br>
            <a:r>
              <a:rPr lang="ru-RU" dirty="0" err="1">
                <a:solidFill>
                  <a:schemeClr val="bg1"/>
                </a:solidFill>
                <a:latin typeface="OfficinaSerifBookCTT" panose="02060506040505020204" pitchFamily="18" charset="0"/>
              </a:rPr>
              <a:t>моб.интернет</a:t>
            </a:r>
            <a:r>
              <a:rPr lang="ru-RU" dirty="0">
                <a:solidFill>
                  <a:schemeClr val="bg1"/>
                </a:solidFill>
                <a:latin typeface="OfficinaSerifBookCTT" panose="02060506040505020204" pitchFamily="18" charset="0"/>
              </a:rPr>
              <a:t> и телефония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39755D-4820-9747-94BF-A42C834C701C}"/>
              </a:ext>
            </a:extLst>
          </p:cNvPr>
          <p:cNvSpPr txBox="1"/>
          <p:nvPr/>
        </p:nvSpPr>
        <p:spPr>
          <a:xfrm>
            <a:off x="1189003" y="884030"/>
            <a:ext cx="2653706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2000"/>
              </a:spcAft>
              <a:buClr>
                <a:srgbClr val="FFBE32"/>
              </a:buClr>
              <a:buSzPct val="130000"/>
            </a:pPr>
            <a:r>
              <a:rPr lang="ru-RU" b="1" dirty="0">
                <a:solidFill>
                  <a:schemeClr val="bg1"/>
                </a:solidFill>
                <a:latin typeface="OfficinaSerifBookCTT" panose="02060506040505020204" pitchFamily="18" charset="0"/>
              </a:rPr>
              <a:t>Мобильное предприятие:</a:t>
            </a:r>
            <a:br>
              <a:rPr lang="ru-RU" b="1" dirty="0">
                <a:solidFill>
                  <a:schemeClr val="bg1"/>
                </a:solidFill>
                <a:latin typeface="OfficinaSerifBookCTT" panose="02060506040505020204" pitchFamily="18" charset="0"/>
              </a:rPr>
            </a:br>
            <a:r>
              <a:rPr lang="ru-RU" dirty="0" err="1">
                <a:solidFill>
                  <a:schemeClr val="bg1"/>
                </a:solidFill>
                <a:latin typeface="OfficinaSerifBookCTT" panose="02060506040505020204" pitchFamily="18" charset="0"/>
              </a:rPr>
              <a:t>таск</a:t>
            </a:r>
            <a:r>
              <a:rPr lang="ru-RU" dirty="0">
                <a:solidFill>
                  <a:schemeClr val="bg1"/>
                </a:solidFill>
                <a:latin typeface="OfficinaSerifBookCTT" panose="02060506040505020204" pitchFamily="18" charset="0"/>
              </a:rPr>
              <a:t>-менеджер и аналитика эффективности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DE2E5B-2D9A-D345-B3EC-DC5F2BE10642}"/>
              </a:ext>
            </a:extLst>
          </p:cNvPr>
          <p:cNvSpPr txBox="1"/>
          <p:nvPr/>
        </p:nvSpPr>
        <p:spPr>
          <a:xfrm>
            <a:off x="8984322" y="4386563"/>
            <a:ext cx="2376444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2000"/>
              </a:spcAft>
              <a:buClr>
                <a:srgbClr val="FFBE32"/>
              </a:buClr>
              <a:buSzPct val="130000"/>
            </a:pPr>
            <a:r>
              <a:rPr lang="ru-RU" b="1" dirty="0">
                <a:solidFill>
                  <a:schemeClr val="bg1"/>
                </a:solidFill>
                <a:latin typeface="OfficinaSerifBookCTT" panose="02060506040505020204" pitchFamily="18" charset="0"/>
              </a:rPr>
              <a:t>Видеоконференции:</a:t>
            </a:r>
            <a:br>
              <a:rPr lang="ru-RU" dirty="0">
                <a:solidFill>
                  <a:schemeClr val="bg1"/>
                </a:solidFill>
                <a:latin typeface="OfficinaSerifBookCTT" panose="02060506040505020204" pitchFamily="18" charset="0"/>
              </a:rPr>
            </a:br>
            <a:r>
              <a:rPr lang="ru-RU" dirty="0">
                <a:solidFill>
                  <a:schemeClr val="bg1"/>
                </a:solidFill>
                <a:latin typeface="OfficinaSerifBookCTT" panose="02060506040505020204" pitchFamily="18" charset="0"/>
              </a:rPr>
              <a:t>трансляции до 10 000 участников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39755D-4820-9747-94BF-A42C834C701C}"/>
              </a:ext>
            </a:extLst>
          </p:cNvPr>
          <p:cNvSpPr txBox="1"/>
          <p:nvPr/>
        </p:nvSpPr>
        <p:spPr>
          <a:xfrm>
            <a:off x="614456" y="2618038"/>
            <a:ext cx="2471018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2000"/>
              </a:spcAft>
              <a:buClr>
                <a:srgbClr val="FFBE32"/>
              </a:buClr>
              <a:buSzPct val="130000"/>
            </a:pPr>
            <a:r>
              <a:rPr lang="ru-RU" b="1" dirty="0">
                <a:solidFill>
                  <a:schemeClr val="bg1"/>
                </a:solidFill>
                <a:latin typeface="OfficinaSerifBookCTT" panose="02060506040505020204" pitchFamily="18" charset="0"/>
              </a:rPr>
              <a:t>Единый мониторинг:</a:t>
            </a:r>
            <a:br>
              <a:rPr lang="ru-RU" b="1" dirty="0">
                <a:solidFill>
                  <a:schemeClr val="bg1"/>
                </a:solidFill>
                <a:latin typeface="OfficinaSerifBookCTT" panose="02060506040505020204" pitchFamily="18" charset="0"/>
              </a:rPr>
            </a:br>
            <a:r>
              <a:rPr lang="ru-RU" dirty="0">
                <a:solidFill>
                  <a:schemeClr val="bg1"/>
                </a:solidFill>
                <a:latin typeface="OfficinaSerifBookCTT" panose="02060506040505020204" pitchFamily="18" charset="0"/>
              </a:rPr>
              <a:t>чтобы не терять сотрудников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84B709-D0E5-024D-9EFB-3D417334949E}"/>
              </a:ext>
            </a:extLst>
          </p:cNvPr>
          <p:cNvSpPr txBox="1"/>
          <p:nvPr/>
        </p:nvSpPr>
        <p:spPr>
          <a:xfrm>
            <a:off x="4300756" y="2618038"/>
            <a:ext cx="3590487" cy="25391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3200" dirty="0">
                <a:latin typeface="OfficinaSerifBoldCTT" panose="02060806050505020204" pitchFamily="18" charset="0"/>
                <a:sym typeface="OfficinaSerifBookCTT" panose="02060506040505020204" pitchFamily="18" charset="0"/>
              </a:rPr>
              <a:t>Инфраструктура для «</a:t>
            </a:r>
            <a:r>
              <a:rPr lang="ru-RU" sz="3200" dirty="0" err="1">
                <a:latin typeface="OfficinaSerifBoldCTT" panose="02060806050505020204" pitchFamily="18" charset="0"/>
                <a:sym typeface="OfficinaSerifBookCTT" panose="02060506040505020204" pitchFamily="18" charset="0"/>
              </a:rPr>
              <a:t>удаленки</a:t>
            </a:r>
            <a:r>
              <a:rPr lang="ru-RU" sz="3200" dirty="0">
                <a:latin typeface="OfficinaSerifBoldCTT" panose="02060806050505020204" pitchFamily="18" charset="0"/>
                <a:sym typeface="OfficinaSerifBookCTT" panose="02060506040505020204" pitchFamily="18" charset="0"/>
              </a:rPr>
              <a:t>»:</a:t>
            </a:r>
            <a:endParaRPr lang="en-US" sz="3200" dirty="0">
              <a:latin typeface="OfficinaSerifBoldCTT" panose="02060806050505020204" pitchFamily="18" charset="0"/>
              <a:sym typeface="OfficinaSerifBookCTT" panose="020605060405050202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ru-RU" sz="3200" dirty="0">
                <a:latin typeface="OfficinaSerifBoldCTT" panose="02060806050505020204" pitchFamily="18" charset="0"/>
                <a:sym typeface="OfficinaSerifBookCTT" panose="02060506040505020204" pitchFamily="18" charset="0"/>
              </a:rPr>
              <a:t>используем сами</a:t>
            </a:r>
            <a:r>
              <a:rPr lang="en-US" sz="3200" dirty="0">
                <a:latin typeface="OfficinaSerifBoldCTT" panose="02060806050505020204" pitchFamily="18" charset="0"/>
                <a:sym typeface="OfficinaSerifBookCTT" panose="02060506040505020204" pitchFamily="18" charset="0"/>
              </a:rPr>
              <a:t> </a:t>
            </a:r>
            <a:r>
              <a:rPr lang="ru-RU" sz="3200" dirty="0">
                <a:latin typeface="OfficinaSerifBoldCTT" panose="02060806050505020204" pitchFamily="18" charset="0"/>
                <a:sym typeface="OfficinaSerifBookCTT" panose="02060506040505020204" pitchFamily="18" charset="0"/>
              </a:rPr>
              <a:t>и</a:t>
            </a:r>
            <a:br>
              <a:rPr lang="ru-RU" sz="3200" dirty="0">
                <a:latin typeface="OfficinaSerifBoldCTT" panose="02060806050505020204" pitchFamily="18" charset="0"/>
                <a:sym typeface="OfficinaSerifBookCTT" panose="02060506040505020204" pitchFamily="18" charset="0"/>
              </a:rPr>
            </a:br>
            <a:r>
              <a:rPr lang="ru-RU" sz="3200" dirty="0">
                <a:latin typeface="OfficinaSerifBoldCTT" panose="02060806050505020204" pitchFamily="18" charset="0"/>
                <a:sym typeface="OfficinaSerifBookCTT" panose="02060506040505020204" pitchFamily="18" charset="0"/>
              </a:rPr>
              <a:t> внедряем клиентам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F098282A-CEDB-5B46-B1F0-59C05BC8E9C9}"/>
              </a:ext>
            </a:extLst>
          </p:cNvPr>
          <p:cNvSpPr/>
          <p:nvPr/>
        </p:nvSpPr>
        <p:spPr>
          <a:xfrm>
            <a:off x="7244104" y="5875433"/>
            <a:ext cx="294591" cy="294591"/>
          </a:xfrm>
          <a:prstGeom prst="ellipse">
            <a:avLst/>
          </a:prstGeom>
          <a:solidFill>
            <a:srgbClr val="FFBE3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8ECEE0F9-CCEE-5D48-8539-2B3A220333E2}"/>
              </a:ext>
            </a:extLst>
          </p:cNvPr>
          <p:cNvSpPr/>
          <p:nvPr/>
        </p:nvSpPr>
        <p:spPr>
          <a:xfrm>
            <a:off x="8326784" y="4661949"/>
            <a:ext cx="294591" cy="294591"/>
          </a:xfrm>
          <a:prstGeom prst="ellipse">
            <a:avLst/>
          </a:prstGeom>
          <a:solidFill>
            <a:srgbClr val="FFBE3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588A5955-70F1-F84F-BAA5-22C28D1771CA}"/>
              </a:ext>
            </a:extLst>
          </p:cNvPr>
          <p:cNvSpPr/>
          <p:nvPr/>
        </p:nvSpPr>
        <p:spPr>
          <a:xfrm>
            <a:off x="8370662" y="2568175"/>
            <a:ext cx="294591" cy="294591"/>
          </a:xfrm>
          <a:prstGeom prst="ellipse">
            <a:avLst/>
          </a:prstGeom>
          <a:solidFill>
            <a:srgbClr val="FFBE3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9C86BA6C-3B48-8648-A732-A9BC41D5C73B}"/>
              </a:ext>
            </a:extLst>
          </p:cNvPr>
          <p:cNvSpPr/>
          <p:nvPr/>
        </p:nvSpPr>
        <p:spPr>
          <a:xfrm>
            <a:off x="7244103" y="1244766"/>
            <a:ext cx="294591" cy="294591"/>
          </a:xfrm>
          <a:prstGeom prst="ellipse">
            <a:avLst/>
          </a:prstGeom>
          <a:solidFill>
            <a:srgbClr val="FFBE3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A480B505-E598-5A41-BED2-E014D35442A4}"/>
              </a:ext>
            </a:extLst>
          </p:cNvPr>
          <p:cNvSpPr/>
          <p:nvPr/>
        </p:nvSpPr>
        <p:spPr>
          <a:xfrm>
            <a:off x="3496394" y="4661949"/>
            <a:ext cx="294591" cy="29459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10016CA4-9AE2-3C4C-BE99-E43F5DC89305}"/>
              </a:ext>
            </a:extLst>
          </p:cNvPr>
          <p:cNvSpPr/>
          <p:nvPr/>
        </p:nvSpPr>
        <p:spPr>
          <a:xfrm>
            <a:off x="3425328" y="2568175"/>
            <a:ext cx="294591" cy="29459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06E37BB1-CD20-8641-B150-7CF7E47D4039}"/>
              </a:ext>
            </a:extLst>
          </p:cNvPr>
          <p:cNvSpPr/>
          <p:nvPr/>
        </p:nvSpPr>
        <p:spPr>
          <a:xfrm>
            <a:off x="4534770" y="5875433"/>
            <a:ext cx="294591" cy="29459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F8E1FF8C-5ACC-5445-81DA-23B01581917E}"/>
              </a:ext>
            </a:extLst>
          </p:cNvPr>
          <p:cNvSpPr/>
          <p:nvPr/>
        </p:nvSpPr>
        <p:spPr>
          <a:xfrm>
            <a:off x="4534769" y="1244766"/>
            <a:ext cx="294591" cy="29459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829360" y="6506614"/>
            <a:ext cx="736264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schemeClr val="bg1">
                    <a:lumMod val="50000"/>
                  </a:schemeClr>
                </a:solidFill>
                <a:latin typeface="OfficinaSerifBookCTT" panose="02060506040505020204" pitchFamily="18" charset="0"/>
              </a:rPr>
              <a:t>* Инфраструктура виртуальных рабочих столов» решения для виртуализации рабочих мест с использованием облачных ресурсов.</a:t>
            </a:r>
          </a:p>
          <a:p>
            <a:r>
              <a:rPr lang="ru-RU" sz="900" dirty="0">
                <a:solidFill>
                  <a:schemeClr val="bg1">
                    <a:lumMod val="50000"/>
                  </a:schemeClr>
                </a:solidFill>
                <a:latin typeface="OfficinaSerifBookCTT" panose="02060506040505020204" pitchFamily="18" charset="0"/>
              </a:rPr>
              <a:t>** </a:t>
            </a:r>
            <a:r>
              <a:rPr lang="ru-RU" sz="900" dirty="0" err="1">
                <a:solidFill>
                  <a:schemeClr val="bg1">
                    <a:lumMod val="50000"/>
                  </a:schemeClr>
                </a:solidFill>
                <a:latin typeface="OfficinaSerifBookCTT" panose="02060506040505020204" pitchFamily="18" charset="0"/>
              </a:rPr>
              <a:t>БиКЛАУД</a:t>
            </a:r>
            <a:r>
              <a:rPr lang="ru-RU" sz="900" dirty="0">
                <a:solidFill>
                  <a:schemeClr val="bg1">
                    <a:lumMod val="50000"/>
                  </a:schemeClr>
                </a:solidFill>
                <a:latin typeface="OfficinaSerifBookCTT" panose="02060506040505020204" pitchFamily="18" charset="0"/>
              </a:rPr>
              <a:t> – услуга по организации удаленных рабочих мест.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900" dirty="0">
              <a:solidFill>
                <a:schemeClr val="bg1">
                  <a:lumMod val="50000"/>
                </a:schemeClr>
              </a:solidFill>
              <a:latin typeface="OfficinaSerifBookCTT" panose="0206050604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1499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9" grpId="0"/>
      <p:bldP spid="10" grpId="0"/>
      <p:bldP spid="11" grpId="0"/>
      <p:bldP spid="12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Объект 8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9" name="Объект 8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2B7BA4E-1F3F-4033-ADCD-8A9CF5762FEB}"/>
              </a:ext>
            </a:extLst>
          </p:cNvPr>
          <p:cNvSpPr/>
          <p:nvPr/>
        </p:nvSpPr>
        <p:spPr>
          <a:xfrm>
            <a:off x="461983" y="4332982"/>
            <a:ext cx="65321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33" marR="0" lvl="0" indent="0" algn="l" defTabSz="914400" rtl="0" eaLnBrk="1" fontAlgn="auto" latinLnBrk="0" hangingPunct="1">
              <a:lnSpc>
                <a:spcPct val="100000"/>
              </a:lnSpc>
              <a:spcBef>
                <a:spcPts val="14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-7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object 10"/>
          <p:cNvSpPr txBox="1">
            <a:spLocks/>
          </p:cNvSpPr>
          <p:nvPr/>
        </p:nvSpPr>
        <p:spPr>
          <a:xfrm>
            <a:off x="408643" y="174751"/>
            <a:ext cx="56235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-5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fficinaSerifBoldCTT" panose="02060806050505020204" pitchFamily="18" charset="0"/>
              </a:defRPr>
            </a:lvl1pPr>
          </a:lstStyle>
          <a:p>
            <a:r>
              <a:rPr lang="ru-RU" sz="3600" dirty="0">
                <a:solidFill>
                  <a:schemeClr val="accent4"/>
                </a:solidFill>
              </a:rPr>
              <a:t>Организация сервиса доставки за 1 день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25D4604-DE85-B04F-922E-93B658B6D597}"/>
              </a:ext>
            </a:extLst>
          </p:cNvPr>
          <p:cNvSpPr/>
          <p:nvPr/>
        </p:nvSpPr>
        <p:spPr>
          <a:xfrm>
            <a:off x="380999" y="1498190"/>
            <a:ext cx="6096001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6933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fficinaSerifBoldCTT" panose="02060806050505020204" pitchFamily="18" charset="0"/>
                <a:ea typeface="+mn-ea"/>
                <a:cs typeface="Arial" panose="020B0604020202020204" pitchFamily="34" charset="0"/>
              </a:rPr>
              <a:t>Клиент: ресторан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fficinaSerifBoldCTT" panose="02060806050505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ED3F75A2-33B6-9848-B541-9B49BABDC915}"/>
              </a:ext>
            </a:extLst>
          </p:cNvPr>
          <p:cNvSpPr txBox="1">
            <a:spLocks/>
          </p:cNvSpPr>
          <p:nvPr/>
        </p:nvSpPr>
        <p:spPr>
          <a:xfrm>
            <a:off x="380998" y="2015820"/>
            <a:ext cx="5469196" cy="15301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ru-RU" sz="1800" dirty="0">
                <a:solidFill>
                  <a:schemeClr val="bg1"/>
                </a:solidFill>
                <a:latin typeface="OfficinaSerifBoldCTT" panose="02060806050505020204" pitchFamily="18" charset="0"/>
              </a:rPr>
              <a:t>Задача: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120000"/>
              <a:buNone/>
            </a:pPr>
            <a:r>
              <a:rPr lang="ru-RU" sz="1800" dirty="0">
                <a:solidFill>
                  <a:schemeClr val="bg1"/>
                </a:solidFill>
                <a:latin typeface="OfficinaSerifBookCTT" panose="02060506040505020204" pitchFamily="18" charset="0"/>
              </a:rPr>
              <a:t>Ресторан закрывался из-за ситуации с </a:t>
            </a:r>
            <a:r>
              <a:rPr lang="ru-RU" sz="1800" dirty="0" err="1">
                <a:solidFill>
                  <a:schemeClr val="bg1"/>
                </a:solidFill>
                <a:latin typeface="OfficinaSerifBookCTT" panose="02060506040505020204" pitchFamily="18" charset="0"/>
              </a:rPr>
              <a:t>коронавирусом</a:t>
            </a:r>
            <a:r>
              <a:rPr lang="ru-RU" sz="1800" dirty="0">
                <a:solidFill>
                  <a:schemeClr val="bg1"/>
                </a:solidFill>
                <a:latin typeface="OfficinaSerifBookCTT" panose="02060506040505020204" pitchFamily="18" charset="0"/>
              </a:rPr>
              <a:t>, нужно было срочно организовывать сервис доставки еды клиентам.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73D0F22-6ACE-F349-ACA4-13122E89C0F3}"/>
              </a:ext>
            </a:extLst>
          </p:cNvPr>
          <p:cNvSpPr/>
          <p:nvPr/>
        </p:nvSpPr>
        <p:spPr>
          <a:xfrm>
            <a:off x="380997" y="3606950"/>
            <a:ext cx="5302047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fontAlgn="auto">
              <a:spcAft>
                <a:spcPts val="600"/>
              </a:spcAft>
              <a:buClrTx/>
              <a:buSzTx/>
              <a:tabLst/>
              <a:defRPr/>
            </a:pPr>
            <a:r>
              <a:rPr lang="ru-RU" dirty="0">
                <a:solidFill>
                  <a:schemeClr val="bg1"/>
                </a:solidFill>
                <a:latin typeface="OfficinaSerifBoldCTT" panose="02060806050505020204" pitchFamily="18" charset="0"/>
              </a:rPr>
              <a:t>Решение</a:t>
            </a:r>
            <a:r>
              <a:rPr lang="ru-RU" dirty="0">
                <a:solidFill>
                  <a:schemeClr val="bg1"/>
                </a:solidFill>
                <a:latin typeface="OfficinaSerifBoldCTT" panose="02060806050505020204" pitchFamily="18" charset="0"/>
                <a:sym typeface="OfficinaSerifBookCTT" panose="02060506040505020204" pitchFamily="18" charset="0"/>
              </a:rPr>
              <a:t>:</a:t>
            </a:r>
          </a:p>
          <a:p>
            <a:pPr marL="285750" indent="-285750">
              <a:spcAft>
                <a:spcPts val="600"/>
              </a:spcAft>
              <a:buClr>
                <a:srgbClr val="FFBE32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fficinaSerifBookCTT" panose="02060506040505020204" pitchFamily="18" charset="0"/>
              </a:rPr>
              <a:t>Облачная АТС</a:t>
            </a:r>
            <a:endParaRPr lang="ru-RU" dirty="0">
              <a:solidFill>
                <a:schemeClr val="bg1"/>
              </a:solidFill>
              <a:latin typeface="OfficinaSerifBookCTT" panose="02060506040505020204" pitchFamily="18" charset="0"/>
            </a:endParaRPr>
          </a:p>
          <a:p>
            <a:pPr marL="285750" indent="-285750">
              <a:spcAft>
                <a:spcPts val="600"/>
              </a:spcAft>
              <a:buClr>
                <a:srgbClr val="FFBE32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chemeClr val="bg1"/>
                </a:solidFill>
                <a:latin typeface="OfficinaSerifBookCTT" panose="02060506040505020204" pitchFamily="18" charset="0"/>
              </a:rPr>
              <a:t>Многоканальные номера 8-800</a:t>
            </a:r>
          </a:p>
          <a:p>
            <a:pPr marL="285750" indent="-285750">
              <a:spcAft>
                <a:spcPts val="600"/>
              </a:spcAft>
              <a:buClr>
                <a:srgbClr val="FFBE32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chemeClr val="bg1"/>
                </a:solidFill>
                <a:latin typeface="OfficinaSerifBookCTT" panose="02060506040505020204" pitchFamily="18" charset="0"/>
              </a:rPr>
              <a:t>Реклама в «</a:t>
            </a:r>
            <a:r>
              <a:rPr lang="ru-RU" dirty="0" err="1">
                <a:solidFill>
                  <a:schemeClr val="bg1"/>
                </a:solidFill>
                <a:latin typeface="OfficinaSerifBookCTT" panose="02060506040505020204" pitchFamily="18" charset="0"/>
              </a:rPr>
              <a:t>Билайн.ПРОдвижение</a:t>
            </a:r>
            <a:r>
              <a:rPr lang="ru-RU" dirty="0">
                <a:solidFill>
                  <a:schemeClr val="bg1"/>
                </a:solidFill>
                <a:latin typeface="OfficinaSerifBookCTT" panose="02060506040505020204" pitchFamily="18" charset="0"/>
              </a:rPr>
              <a:t>» – чтобы рассказать клиентам о доставке</a:t>
            </a:r>
          </a:p>
          <a:p>
            <a:pPr marL="285750" indent="-285750">
              <a:spcAft>
                <a:spcPts val="600"/>
              </a:spcAft>
              <a:buClr>
                <a:srgbClr val="FFBE32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chemeClr val="bg1"/>
                </a:solidFill>
                <a:latin typeface="OfficinaSerifBookCTT" panose="02060506040505020204" pitchFamily="18" charset="0"/>
              </a:rPr>
              <a:t>Ресторан смог принимать заказы уже на следующий день, не терять клиентов и </a:t>
            </a:r>
            <a:r>
              <a:rPr lang="ru-RU" dirty="0" err="1">
                <a:solidFill>
                  <a:schemeClr val="bg1"/>
                </a:solidFill>
                <a:latin typeface="OfficinaSerifBookCTT" panose="02060506040505020204" pitchFamily="18" charset="0"/>
              </a:rPr>
              <a:t>мониторить</a:t>
            </a:r>
            <a:r>
              <a:rPr lang="ru-RU" dirty="0">
                <a:solidFill>
                  <a:schemeClr val="bg1"/>
                </a:solidFill>
                <a:latin typeface="OfficinaSerifBookCTT" panose="02060506040505020204" pitchFamily="18" charset="0"/>
              </a:rPr>
              <a:t> доставку</a:t>
            </a:r>
            <a:endParaRPr kumimoji="0" lang="ru-RU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fficinaSerifBoldCTT" panose="020608060505050202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6874D2-5ECB-D34B-AE67-17F4D9FDA09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518" y="-957049"/>
            <a:ext cx="9127998" cy="912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7166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5A07C5B-8782-044C-AE69-1EB637CA8B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353" y="3792853"/>
            <a:ext cx="3603961" cy="2580777"/>
          </a:xfrm>
          <a:prstGeom prst="rect">
            <a:avLst/>
          </a:prstGeom>
        </p:spPr>
      </p:pic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6E8CF8B3-1677-B742-910F-681B69E6B87D}"/>
              </a:ext>
            </a:extLst>
          </p:cNvPr>
          <p:cNvSpPr/>
          <p:nvPr/>
        </p:nvSpPr>
        <p:spPr>
          <a:xfrm>
            <a:off x="7220106" y="307281"/>
            <a:ext cx="426037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fficinaSerifBoldCTT" panose="02060806050505020204" pitchFamily="18" charset="0"/>
                <a:ea typeface="+mn-ea"/>
                <a:cs typeface="+mn-cs"/>
              </a:rPr>
              <a:t>Мобильное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fficinaSerifBoldCTT" panose="02060806050505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fficinaSerifBoldCTT" panose="02060806050505020204" pitchFamily="18" charset="0"/>
                <a:ea typeface="+mn-ea"/>
                <a:cs typeface="+mn-cs"/>
              </a:rPr>
              <a:t>предприятие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fficinaSerifBoldCTT" panose="02060806050505020204" pitchFamily="18" charset="0"/>
                <a:ea typeface="+mn-ea"/>
                <a:cs typeface="+mn-cs"/>
              </a:rPr>
              <a:t> – </a:t>
            </a:r>
          </a:p>
          <a:p>
            <a:pPr marL="342900" marR="0" lvl="0" indent="-3429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fficinaSerifBookCTT" panose="02060506040505020204" pitchFamily="18" charset="0"/>
                <a:ea typeface="+mn-ea"/>
                <a:cs typeface="+mn-cs"/>
              </a:rPr>
              <a:t>Перевод звонков на сотрудников, </a:t>
            </a:r>
            <a:b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fficinaSerifBookCTT" panose="02060506040505020204" pitchFamily="18" charset="0"/>
                <a:ea typeface="+mn-ea"/>
                <a:cs typeface="+mn-cs"/>
              </a:rPr>
            </a:b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fficinaSerifBookCTT" panose="02060506040505020204" pitchFamily="18" charset="0"/>
                <a:ea typeface="+mn-ea"/>
                <a:cs typeface="+mn-cs"/>
              </a:rPr>
              <a:t>где бы они ни находились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fficinaSerifBookCTT" panose="02060506040505020204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fficinaSerifBookCTT" panose="02060506040505020204" pitchFamily="18" charset="0"/>
                <a:ea typeface="+mn-ea"/>
                <a:cs typeface="+mn-cs"/>
              </a:rPr>
              <a:t>Постановка задач удаленно</a:t>
            </a:r>
          </a:p>
          <a:p>
            <a:pPr marL="342900" marR="0" lvl="0" indent="-3429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fficinaSerifBookCTT" panose="02060506040505020204" pitchFamily="18" charset="0"/>
                <a:ea typeface="+mn-ea"/>
                <a:cs typeface="+mn-cs"/>
              </a:rPr>
              <a:t>Онлайн-контроль выполнения задач</a:t>
            </a: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9EDF7BB8-2CA0-0745-B638-6331B2096850}"/>
              </a:ext>
            </a:extLst>
          </p:cNvPr>
          <p:cNvSpPr/>
          <p:nvPr/>
        </p:nvSpPr>
        <p:spPr>
          <a:xfrm>
            <a:off x="7220106" y="2477340"/>
            <a:ext cx="35063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spcAft>
                <a:spcPts val="400"/>
              </a:spcAft>
              <a:buClr>
                <a:schemeClr val="tx1"/>
              </a:buClr>
              <a:defRPr/>
            </a:pPr>
            <a:r>
              <a:rPr lang="en-US" sz="2000" dirty="0" err="1">
                <a:solidFill>
                  <a:schemeClr val="bg1"/>
                </a:solidFill>
                <a:latin typeface="OfficinaSerifBoldCTT" panose="02060806050505020204" pitchFamily="18" charset="0"/>
              </a:rPr>
              <a:t>Облачная</a:t>
            </a:r>
            <a:r>
              <a:rPr lang="en-US" sz="2000" dirty="0">
                <a:solidFill>
                  <a:schemeClr val="bg1"/>
                </a:solidFill>
                <a:latin typeface="OfficinaSerifBoldCTT" panose="02060806050505020204" pitchFamily="18" charset="0"/>
              </a:rPr>
              <a:t> АТС</a:t>
            </a:r>
            <a:endParaRPr lang="ru-RU" sz="2000" dirty="0">
              <a:solidFill>
                <a:schemeClr val="bg1"/>
              </a:solidFill>
              <a:latin typeface="OfficinaSerifBoldCTT" panose="02060806050505020204" pitchFamily="18" charset="0"/>
            </a:endParaRPr>
          </a:p>
          <a:p>
            <a:pPr marL="342900" marR="0" lvl="0" indent="-3429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fficinaSerifBookCTT" panose="02060506040505020204" pitchFamily="18" charset="0"/>
                <a:ea typeface="+mn-ea"/>
                <a:cs typeface="+mn-cs"/>
              </a:rPr>
              <a:t>Аудиоконференции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fficinaSerifBookCTT" panose="02060506040505020204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fficinaSerifBookCTT" panose="02060506040505020204" pitchFamily="18" charset="0"/>
                <a:ea typeface="+mn-ea"/>
                <a:cs typeface="+mn-cs"/>
              </a:rPr>
              <a:t>Запись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fficinaSerifBookCTT" panose="02060506040505020204" pitchFamily="18" charset="0"/>
                <a:ea typeface="+mn-ea"/>
                <a:cs typeface="+mn-cs"/>
              </a:rPr>
              <a:t> и а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fficinaSerifBookCTT" panose="02060506040505020204" pitchFamily="18" charset="0"/>
                <a:ea typeface="+mn-ea"/>
                <a:cs typeface="+mn-cs"/>
              </a:rPr>
              <a:t>нализ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fficinaSerifBookCTT" panose="02060506040505020204" pitchFamily="18" charset="0"/>
                <a:ea typeface="+mn-ea"/>
                <a:cs typeface="+mn-cs"/>
              </a:rPr>
              <a:t> звонков </a:t>
            </a:r>
          </a:p>
          <a:p>
            <a:pPr marL="342900" marR="0" lvl="0" indent="-3429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fficinaSerifBookCTT" panose="02060506040505020204" pitchFamily="18" charset="0"/>
                <a:ea typeface="+mn-ea"/>
                <a:cs typeface="+mn-cs"/>
              </a:rPr>
              <a:t>Звонки через интернет даже там, где нет мобильной сети</a:t>
            </a: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B5BF94ED-72FF-D145-9F47-43D915FB9335}"/>
              </a:ext>
            </a:extLst>
          </p:cNvPr>
          <p:cNvSpPr/>
          <p:nvPr/>
        </p:nvSpPr>
        <p:spPr>
          <a:xfrm>
            <a:off x="14470516" y="3287004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fficinaSerifBookCTT" panose="02060506040505020204" pitchFamily="18" charset="0"/>
              <a:ea typeface="+mn-ea"/>
              <a:cs typeface="+mn-cs"/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C6319632-F2F1-9649-A260-EC6C52ABAAC7}"/>
              </a:ext>
            </a:extLst>
          </p:cNvPr>
          <p:cNvSpPr/>
          <p:nvPr/>
        </p:nvSpPr>
        <p:spPr>
          <a:xfrm>
            <a:off x="16288654" y="3321632"/>
            <a:ext cx="13564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fficinaSerifBookCTT" panose="02060506040505020204" pitchFamily="18" charset="0"/>
              <a:ea typeface="+mn-ea"/>
              <a:cs typeface="+mn-cs"/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0A1E84E5-1E82-6C41-BB9D-B910048E90B0}"/>
              </a:ext>
            </a:extLst>
          </p:cNvPr>
          <p:cNvSpPr/>
          <p:nvPr/>
        </p:nvSpPr>
        <p:spPr>
          <a:xfrm>
            <a:off x="13113890" y="3874648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fficinaSerifBookCTT" panose="02060506040505020204" pitchFamily="18" charset="0"/>
              <a:ea typeface="+mn-ea"/>
              <a:cs typeface="+mn-cs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0DB731D1-ED0F-EE47-87B9-A3F1D511DCEE}"/>
              </a:ext>
            </a:extLst>
          </p:cNvPr>
          <p:cNvSpPr/>
          <p:nvPr/>
        </p:nvSpPr>
        <p:spPr>
          <a:xfrm>
            <a:off x="7220106" y="4647398"/>
            <a:ext cx="3807171" cy="1610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0" font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SzTx/>
              <a:buFontTx/>
              <a:buNone/>
              <a:tabLst/>
              <a:defRPr/>
            </a:pPr>
            <a:r>
              <a:rPr lang="ru-RU" sz="2000" dirty="0">
                <a:solidFill>
                  <a:schemeClr val="bg1"/>
                </a:solidFill>
                <a:latin typeface="OfficinaSerifBoldCTT" panose="02060806050505020204" pitchFamily="18" charset="0"/>
              </a:rPr>
              <a:t>Единый мониторинг</a:t>
            </a:r>
          </a:p>
          <a:p>
            <a:pPr marL="342900" marR="0" lvl="0" indent="-3429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fficinaSerifBookCTT" panose="02060506040505020204" pitchFamily="18" charset="0"/>
                <a:ea typeface="+mn-ea"/>
                <a:cs typeface="+mn-cs"/>
              </a:rPr>
              <a:t>Контроль местонахождения сотрудников* на «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fficinaSerifBookCTT" panose="02060506040505020204" pitchFamily="18" charset="0"/>
                <a:ea typeface="+mn-ea"/>
                <a:cs typeface="+mn-cs"/>
              </a:rPr>
              <a:t>удаленке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fficinaSerifBookCTT" panose="02060506040505020204" pitchFamily="18" charset="0"/>
                <a:ea typeface="+mn-ea"/>
                <a:cs typeface="+mn-cs"/>
              </a:rPr>
              <a:t>»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fficinaSerifBookCTT" panose="02060506040505020204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fficinaSerifBookCTT" panose="02060506040505020204" pitchFamily="18" charset="0"/>
                <a:ea typeface="+mn-ea"/>
                <a:cs typeface="+mn-cs"/>
              </a:rPr>
              <a:t>Контроль разъездных сотрудников и транспорта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6304E06-7CFE-0E41-BAC1-FB978AF566A5}"/>
              </a:ext>
            </a:extLst>
          </p:cNvPr>
          <p:cNvSpPr txBox="1"/>
          <p:nvPr/>
        </p:nvSpPr>
        <p:spPr>
          <a:xfrm>
            <a:off x="424703" y="233617"/>
            <a:ext cx="50453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-5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fficinaSerifBoldCTT" panose="02060806050505020204" pitchFamily="18" charset="0"/>
              </a:defRPr>
            </a:lvl1pPr>
          </a:lstStyle>
          <a:p>
            <a:r>
              <a:rPr lang="ru-RU" dirty="0">
                <a:solidFill>
                  <a:srgbClr val="FFBE32"/>
                </a:solidFill>
              </a:rPr>
              <a:t>Контроль и планирование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688DD54F-B17E-9D40-ABB7-BB88C4BA8202}"/>
              </a:ext>
            </a:extLst>
          </p:cNvPr>
          <p:cNvSpPr/>
          <p:nvPr/>
        </p:nvSpPr>
        <p:spPr>
          <a:xfrm>
            <a:off x="6140523" y="294545"/>
            <a:ext cx="889268" cy="88926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44D8CDF0-23B0-7148-A94B-7C2AD6932883}"/>
              </a:ext>
            </a:extLst>
          </p:cNvPr>
          <p:cNvSpPr/>
          <p:nvPr/>
        </p:nvSpPr>
        <p:spPr>
          <a:xfrm>
            <a:off x="6140523" y="2286052"/>
            <a:ext cx="889268" cy="88926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475385C5-477A-EB42-8D55-7D20BF4822BF}"/>
              </a:ext>
            </a:extLst>
          </p:cNvPr>
          <p:cNvSpPr/>
          <p:nvPr/>
        </p:nvSpPr>
        <p:spPr>
          <a:xfrm>
            <a:off x="6140523" y="4492295"/>
            <a:ext cx="889268" cy="88926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1" name="object 9">
            <a:extLst>
              <a:ext uri="{FF2B5EF4-FFF2-40B4-BE49-F238E27FC236}">
                <a16:creationId xmlns:a16="http://schemas.microsoft.com/office/drawing/2014/main" id="{1B6D24CD-FD0C-7E40-89F3-9FF24E1FE452}"/>
              </a:ext>
            </a:extLst>
          </p:cNvPr>
          <p:cNvSpPr/>
          <p:nvPr/>
        </p:nvSpPr>
        <p:spPr>
          <a:xfrm>
            <a:off x="6298897" y="2441949"/>
            <a:ext cx="599599" cy="6387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schemeClr val="bg1"/>
              </a:solidFill>
            </a:endParaRPr>
          </a:p>
        </p:txBody>
      </p:sp>
      <p:grpSp>
        <p:nvGrpSpPr>
          <p:cNvPr id="7" name="Рисунок 5">
            <a:extLst>
              <a:ext uri="{FF2B5EF4-FFF2-40B4-BE49-F238E27FC236}">
                <a16:creationId xmlns:a16="http://schemas.microsoft.com/office/drawing/2014/main" id="{E5BC487C-7574-4249-81BC-F770551ADB10}"/>
              </a:ext>
            </a:extLst>
          </p:cNvPr>
          <p:cNvGrpSpPr/>
          <p:nvPr/>
        </p:nvGrpSpPr>
        <p:grpSpPr>
          <a:xfrm>
            <a:off x="6382142" y="4663276"/>
            <a:ext cx="406029" cy="547305"/>
            <a:chOff x="4287021" y="990600"/>
            <a:chExt cx="3617962" cy="4876809"/>
          </a:xfrm>
          <a:solidFill>
            <a:srgbClr val="000000"/>
          </a:solidFill>
        </p:grpSpPr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BEC24261-4B64-D349-858A-3120AB6342D3}"/>
                </a:ext>
              </a:extLst>
            </p:cNvPr>
            <p:cNvSpPr/>
            <p:nvPr/>
          </p:nvSpPr>
          <p:spPr>
            <a:xfrm>
              <a:off x="4287021" y="990600"/>
              <a:ext cx="3617962" cy="4876809"/>
            </a:xfrm>
            <a:custGeom>
              <a:avLst/>
              <a:gdLst>
                <a:gd name="connsiteX0" fmla="*/ 3454994 w 3617962"/>
                <a:gd name="connsiteY0" fmla="*/ 1054989 h 4876809"/>
                <a:gd name="connsiteX1" fmla="*/ 3284506 w 3617962"/>
                <a:gd name="connsiteY1" fmla="*/ 760571 h 4876809"/>
                <a:gd name="connsiteX2" fmla="*/ 3063621 w 3617962"/>
                <a:gd name="connsiteY2" fmla="*/ 504730 h 4876809"/>
                <a:gd name="connsiteX3" fmla="*/ 2798921 w 3617962"/>
                <a:gd name="connsiteY3" fmla="*/ 294037 h 4876809"/>
                <a:gd name="connsiteX4" fmla="*/ 2497264 w 3617962"/>
                <a:gd name="connsiteY4" fmla="*/ 135160 h 4876809"/>
                <a:gd name="connsiteX5" fmla="*/ 1809750 w 3617962"/>
                <a:gd name="connsiteY5" fmla="*/ 0 h 4876809"/>
                <a:gd name="connsiteX6" fmla="*/ 1105281 w 3617962"/>
                <a:gd name="connsiteY6" fmla="*/ 142208 h 4876809"/>
                <a:gd name="connsiteX7" fmla="*/ 797909 w 3617962"/>
                <a:gd name="connsiteY7" fmla="*/ 309086 h 4876809"/>
                <a:gd name="connsiteX8" fmla="*/ 530066 w 3617962"/>
                <a:gd name="connsiteY8" fmla="*/ 530066 h 4876809"/>
                <a:gd name="connsiteX9" fmla="*/ 309086 w 3617962"/>
                <a:gd name="connsiteY9" fmla="*/ 797909 h 4876809"/>
                <a:gd name="connsiteX10" fmla="*/ 142208 w 3617962"/>
                <a:gd name="connsiteY10" fmla="*/ 1105281 h 4876809"/>
                <a:gd name="connsiteX11" fmla="*/ 0 w 3617962"/>
                <a:gd name="connsiteY11" fmla="*/ 1809750 h 4876809"/>
                <a:gd name="connsiteX12" fmla="*/ 77819 w 3617962"/>
                <a:gd name="connsiteY12" fmla="*/ 2266188 h 4876809"/>
                <a:gd name="connsiteX13" fmla="*/ 277654 w 3617962"/>
                <a:gd name="connsiteY13" fmla="*/ 2758059 h 4876809"/>
                <a:gd name="connsiteX14" fmla="*/ 713137 w 3617962"/>
                <a:gd name="connsiteY14" fmla="*/ 3506057 h 4876809"/>
                <a:gd name="connsiteX15" fmla="*/ 1191673 w 3617962"/>
                <a:gd name="connsiteY15" fmla="*/ 4175379 h 4876809"/>
                <a:gd name="connsiteX16" fmla="*/ 1602210 w 3617962"/>
                <a:gd name="connsiteY16" fmla="*/ 4686310 h 4876809"/>
                <a:gd name="connsiteX17" fmla="*/ 1028710 w 3617962"/>
                <a:gd name="connsiteY17" fmla="*/ 4686310 h 4876809"/>
                <a:gd name="connsiteX18" fmla="*/ 933460 w 3617962"/>
                <a:gd name="connsiteY18" fmla="*/ 4781560 h 4876809"/>
                <a:gd name="connsiteX19" fmla="*/ 1028710 w 3617962"/>
                <a:gd name="connsiteY19" fmla="*/ 4876810 h 4876809"/>
                <a:gd name="connsiteX20" fmla="*/ 2590810 w 3617962"/>
                <a:gd name="connsiteY20" fmla="*/ 4876810 h 4876809"/>
                <a:gd name="connsiteX21" fmla="*/ 2686060 w 3617962"/>
                <a:gd name="connsiteY21" fmla="*/ 4781560 h 4876809"/>
                <a:gd name="connsiteX22" fmla="*/ 2590810 w 3617962"/>
                <a:gd name="connsiteY22" fmla="*/ 4686310 h 4876809"/>
                <a:gd name="connsiteX23" fmla="*/ 2017452 w 3617962"/>
                <a:gd name="connsiteY23" fmla="*/ 4686310 h 4876809"/>
                <a:gd name="connsiteX24" fmla="*/ 2475748 w 3617962"/>
                <a:gd name="connsiteY24" fmla="*/ 4112524 h 4876809"/>
                <a:gd name="connsiteX25" fmla="*/ 2980763 w 3617962"/>
                <a:gd name="connsiteY25" fmla="*/ 3391672 h 4876809"/>
                <a:gd name="connsiteX26" fmla="*/ 3414817 w 3617962"/>
                <a:gd name="connsiteY26" fmla="*/ 2601763 h 4876809"/>
                <a:gd name="connsiteX27" fmla="*/ 3366145 w 3617962"/>
                <a:gd name="connsiteY27" fmla="*/ 2476224 h 4876809"/>
                <a:gd name="connsiteX28" fmla="*/ 3327664 w 3617962"/>
                <a:gd name="connsiteY28" fmla="*/ 2468032 h 4876809"/>
                <a:gd name="connsiteX29" fmla="*/ 3240519 w 3617962"/>
                <a:gd name="connsiteY29" fmla="*/ 2524897 h 4876809"/>
                <a:gd name="connsiteX30" fmla="*/ 2323929 w 3617962"/>
                <a:gd name="connsiteY30" fmla="*/ 3997557 h 4876809"/>
                <a:gd name="connsiteX31" fmla="*/ 1910553 w 3617962"/>
                <a:gd name="connsiteY31" fmla="*/ 4517336 h 4876809"/>
                <a:gd name="connsiteX32" fmla="*/ 1809779 w 3617962"/>
                <a:gd name="connsiteY32" fmla="*/ 4636399 h 4876809"/>
                <a:gd name="connsiteX33" fmla="*/ 951005 w 3617962"/>
                <a:gd name="connsiteY33" fmla="*/ 3518735 h 4876809"/>
                <a:gd name="connsiteX34" fmla="*/ 419795 w 3617962"/>
                <a:gd name="connsiteY34" fmla="*/ 2614146 h 4876809"/>
                <a:gd name="connsiteX35" fmla="*/ 190529 w 3617962"/>
                <a:gd name="connsiteY35" fmla="*/ 1809760 h 4876809"/>
                <a:gd name="connsiteX36" fmla="*/ 664778 w 3617962"/>
                <a:gd name="connsiteY36" fmla="*/ 664759 h 4876809"/>
                <a:gd name="connsiteX37" fmla="*/ 1809750 w 3617962"/>
                <a:gd name="connsiteY37" fmla="*/ 190500 h 4876809"/>
                <a:gd name="connsiteX38" fmla="*/ 1809941 w 3617962"/>
                <a:gd name="connsiteY38" fmla="*/ 190500 h 4876809"/>
                <a:gd name="connsiteX39" fmla="*/ 3427571 w 3617962"/>
                <a:gd name="connsiteY39" fmla="*/ 1740122 h 4876809"/>
                <a:gd name="connsiteX40" fmla="*/ 3522631 w 3617962"/>
                <a:gd name="connsiteY40" fmla="*/ 1831372 h 4876809"/>
                <a:gd name="connsiteX41" fmla="*/ 3526727 w 3617962"/>
                <a:gd name="connsiteY41" fmla="*/ 1831277 h 4876809"/>
                <a:gd name="connsiteX42" fmla="*/ 3592830 w 3617962"/>
                <a:gd name="connsiteY42" fmla="*/ 1800606 h 4876809"/>
                <a:gd name="connsiteX43" fmla="*/ 3617881 w 3617962"/>
                <a:gd name="connsiteY43" fmla="*/ 1732121 h 4876809"/>
                <a:gd name="connsiteX44" fmla="*/ 3454994 w 3617962"/>
                <a:gd name="connsiteY44" fmla="*/ 1054989 h 487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3617962" h="4876809">
                  <a:moveTo>
                    <a:pt x="3454994" y="1054989"/>
                  </a:moveTo>
                  <a:cubicBezTo>
                    <a:pt x="3407750" y="952119"/>
                    <a:pt x="3350419" y="853059"/>
                    <a:pt x="3284506" y="760571"/>
                  </a:cubicBezTo>
                  <a:cubicBezTo>
                    <a:pt x="3219164" y="668941"/>
                    <a:pt x="3144869" y="582835"/>
                    <a:pt x="3063621" y="504730"/>
                  </a:cubicBezTo>
                  <a:cubicBezTo>
                    <a:pt x="2982182" y="426530"/>
                    <a:pt x="2893219" y="355664"/>
                    <a:pt x="2798921" y="294037"/>
                  </a:cubicBezTo>
                  <a:cubicBezTo>
                    <a:pt x="2703671" y="231743"/>
                    <a:pt x="2602135" y="178308"/>
                    <a:pt x="2497264" y="135160"/>
                  </a:cubicBezTo>
                  <a:cubicBezTo>
                    <a:pt x="2279037" y="45530"/>
                    <a:pt x="2047675" y="0"/>
                    <a:pt x="1809750" y="0"/>
                  </a:cubicBezTo>
                  <a:cubicBezTo>
                    <a:pt x="1565434" y="0"/>
                    <a:pt x="1328452" y="47911"/>
                    <a:pt x="1105281" y="142208"/>
                  </a:cubicBezTo>
                  <a:cubicBezTo>
                    <a:pt x="998125" y="187643"/>
                    <a:pt x="894683" y="243745"/>
                    <a:pt x="797909" y="309086"/>
                  </a:cubicBezTo>
                  <a:cubicBezTo>
                    <a:pt x="702088" y="373856"/>
                    <a:pt x="611981" y="448151"/>
                    <a:pt x="530066" y="530066"/>
                  </a:cubicBezTo>
                  <a:cubicBezTo>
                    <a:pt x="448151" y="611981"/>
                    <a:pt x="373856" y="702088"/>
                    <a:pt x="309086" y="797909"/>
                  </a:cubicBezTo>
                  <a:cubicBezTo>
                    <a:pt x="243745" y="894683"/>
                    <a:pt x="187642" y="998030"/>
                    <a:pt x="142208" y="1105281"/>
                  </a:cubicBezTo>
                  <a:cubicBezTo>
                    <a:pt x="47911" y="1328452"/>
                    <a:pt x="0" y="1565434"/>
                    <a:pt x="0" y="1809750"/>
                  </a:cubicBezTo>
                  <a:cubicBezTo>
                    <a:pt x="381" y="1945672"/>
                    <a:pt x="26575" y="2099215"/>
                    <a:pt x="77819" y="2266188"/>
                  </a:cubicBezTo>
                  <a:cubicBezTo>
                    <a:pt x="123730" y="2415921"/>
                    <a:pt x="189071" y="2576798"/>
                    <a:pt x="277654" y="2758059"/>
                  </a:cubicBezTo>
                  <a:cubicBezTo>
                    <a:pt x="389763" y="2986469"/>
                    <a:pt x="536257" y="3238119"/>
                    <a:pt x="713137" y="3506057"/>
                  </a:cubicBezTo>
                  <a:cubicBezTo>
                    <a:pt x="853726" y="3719132"/>
                    <a:pt x="1014698" y="3944303"/>
                    <a:pt x="1191673" y="4175379"/>
                  </a:cubicBezTo>
                  <a:cubicBezTo>
                    <a:pt x="1355150" y="4388816"/>
                    <a:pt x="1501912" y="4567352"/>
                    <a:pt x="1602210" y="4686310"/>
                  </a:cubicBezTo>
                  <a:lnTo>
                    <a:pt x="1028710" y="4686310"/>
                  </a:lnTo>
                  <a:cubicBezTo>
                    <a:pt x="976103" y="4686310"/>
                    <a:pt x="933460" y="4728953"/>
                    <a:pt x="933460" y="4781560"/>
                  </a:cubicBezTo>
                  <a:cubicBezTo>
                    <a:pt x="933460" y="4834166"/>
                    <a:pt x="976103" y="4876810"/>
                    <a:pt x="1028710" y="4876810"/>
                  </a:cubicBezTo>
                  <a:lnTo>
                    <a:pt x="2590810" y="4876810"/>
                  </a:lnTo>
                  <a:cubicBezTo>
                    <a:pt x="2643416" y="4876810"/>
                    <a:pt x="2686060" y="4834166"/>
                    <a:pt x="2686060" y="4781560"/>
                  </a:cubicBezTo>
                  <a:cubicBezTo>
                    <a:pt x="2686060" y="4728953"/>
                    <a:pt x="2643416" y="4686310"/>
                    <a:pt x="2590810" y="4686310"/>
                  </a:cubicBezTo>
                  <a:lnTo>
                    <a:pt x="2017452" y="4686310"/>
                  </a:lnTo>
                  <a:cubicBezTo>
                    <a:pt x="2127123" y="4556313"/>
                    <a:pt x="2291925" y="4355430"/>
                    <a:pt x="2475748" y="4112524"/>
                  </a:cubicBezTo>
                  <a:cubicBezTo>
                    <a:pt x="2665771" y="3861254"/>
                    <a:pt x="2835697" y="3618748"/>
                    <a:pt x="2980763" y="3391672"/>
                  </a:cubicBezTo>
                  <a:cubicBezTo>
                    <a:pt x="3163643" y="3105445"/>
                    <a:pt x="3309661" y="2839698"/>
                    <a:pt x="3414817" y="2601763"/>
                  </a:cubicBezTo>
                  <a:cubicBezTo>
                    <a:pt x="3435963" y="2553757"/>
                    <a:pt x="3414151" y="2497369"/>
                    <a:pt x="3366145" y="2476224"/>
                  </a:cubicBezTo>
                  <a:cubicBezTo>
                    <a:pt x="3353857" y="2470795"/>
                    <a:pt x="3340999" y="2468032"/>
                    <a:pt x="3327664" y="2468032"/>
                  </a:cubicBezTo>
                  <a:cubicBezTo>
                    <a:pt x="3289945" y="2468032"/>
                    <a:pt x="3255750" y="2490321"/>
                    <a:pt x="3240519" y="2524897"/>
                  </a:cubicBezTo>
                  <a:cubicBezTo>
                    <a:pt x="3011719" y="3043819"/>
                    <a:pt x="2615775" y="3612175"/>
                    <a:pt x="2323929" y="3997557"/>
                  </a:cubicBezTo>
                  <a:cubicBezTo>
                    <a:pt x="2157908" y="4216832"/>
                    <a:pt x="2007508" y="4401227"/>
                    <a:pt x="1910553" y="4517336"/>
                  </a:cubicBezTo>
                  <a:cubicBezTo>
                    <a:pt x="1875977" y="4558675"/>
                    <a:pt x="1842154" y="4598680"/>
                    <a:pt x="1809779" y="4636399"/>
                  </a:cubicBezTo>
                  <a:cubicBezTo>
                    <a:pt x="1667094" y="4470188"/>
                    <a:pt x="1298572" y="4029275"/>
                    <a:pt x="951005" y="3518735"/>
                  </a:cubicBezTo>
                  <a:cubicBezTo>
                    <a:pt x="725262" y="3187361"/>
                    <a:pt x="546573" y="2882941"/>
                    <a:pt x="419795" y="2614146"/>
                  </a:cubicBezTo>
                  <a:cubicBezTo>
                    <a:pt x="269205" y="2296011"/>
                    <a:pt x="189862" y="2017786"/>
                    <a:pt x="190529" y="1809760"/>
                  </a:cubicBezTo>
                  <a:cubicBezTo>
                    <a:pt x="190529" y="1377325"/>
                    <a:pt x="359026" y="970702"/>
                    <a:pt x="664778" y="664759"/>
                  </a:cubicBezTo>
                  <a:cubicBezTo>
                    <a:pt x="970683" y="358997"/>
                    <a:pt x="1377305" y="190500"/>
                    <a:pt x="1809750" y="190500"/>
                  </a:cubicBezTo>
                  <a:lnTo>
                    <a:pt x="1809941" y="190500"/>
                  </a:lnTo>
                  <a:cubicBezTo>
                    <a:pt x="2680326" y="190500"/>
                    <a:pt x="3390900" y="871157"/>
                    <a:pt x="3427571" y="1740122"/>
                  </a:cubicBezTo>
                  <a:cubicBezTo>
                    <a:pt x="3429667" y="1791367"/>
                    <a:pt x="3471481" y="1831372"/>
                    <a:pt x="3522631" y="1831372"/>
                  </a:cubicBezTo>
                  <a:cubicBezTo>
                    <a:pt x="3523964" y="1831372"/>
                    <a:pt x="3525393" y="1831372"/>
                    <a:pt x="3526727" y="1831277"/>
                  </a:cubicBezTo>
                  <a:cubicBezTo>
                    <a:pt x="3552158" y="1830229"/>
                    <a:pt x="3575590" y="1819370"/>
                    <a:pt x="3592830" y="1800606"/>
                  </a:cubicBezTo>
                  <a:cubicBezTo>
                    <a:pt x="3610070" y="1781842"/>
                    <a:pt x="3618919" y="1757553"/>
                    <a:pt x="3617881" y="1732121"/>
                  </a:cubicBezTo>
                  <a:cubicBezTo>
                    <a:pt x="3607880" y="1496187"/>
                    <a:pt x="3553111" y="1268349"/>
                    <a:pt x="3454994" y="1054989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092B1615-6931-9049-95FF-2278C4EE750C}"/>
                </a:ext>
              </a:extLst>
            </p:cNvPr>
            <p:cNvSpPr/>
            <p:nvPr/>
          </p:nvSpPr>
          <p:spPr>
            <a:xfrm>
              <a:off x="7664719" y="3055429"/>
              <a:ext cx="190500" cy="190500"/>
            </a:xfrm>
            <a:custGeom>
              <a:avLst/>
              <a:gdLst>
                <a:gd name="connsiteX0" fmla="*/ 190500 w 190500"/>
                <a:gd name="connsiteY0" fmla="*/ 95250 h 190500"/>
                <a:gd name="connsiteX1" fmla="*/ 95250 w 190500"/>
                <a:gd name="connsiteY1" fmla="*/ 190500 h 190500"/>
                <a:gd name="connsiteX2" fmla="*/ 0 w 190500"/>
                <a:gd name="connsiteY2" fmla="*/ 95250 h 190500"/>
                <a:gd name="connsiteX3" fmla="*/ 95250 w 190500"/>
                <a:gd name="connsiteY3" fmla="*/ 0 h 190500"/>
                <a:gd name="connsiteX4" fmla="*/ 190500 w 190500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190500">
                  <a:moveTo>
                    <a:pt x="190500" y="95250"/>
                  </a:moveTo>
                  <a:cubicBezTo>
                    <a:pt x="190500" y="147855"/>
                    <a:pt x="147855" y="190500"/>
                    <a:pt x="95250" y="190500"/>
                  </a:cubicBezTo>
                  <a:cubicBezTo>
                    <a:pt x="42645" y="190500"/>
                    <a:pt x="0" y="147855"/>
                    <a:pt x="0" y="95250"/>
                  </a:cubicBezTo>
                  <a:cubicBezTo>
                    <a:pt x="0" y="42645"/>
                    <a:pt x="42645" y="0"/>
                    <a:pt x="95250" y="0"/>
                  </a:cubicBezTo>
                  <a:cubicBezTo>
                    <a:pt x="147855" y="0"/>
                    <a:pt x="190500" y="42645"/>
                    <a:pt x="190500" y="9525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" name="Полилиния 11">
              <a:extLst>
                <a:ext uri="{FF2B5EF4-FFF2-40B4-BE49-F238E27FC236}">
                  <a16:creationId xmlns:a16="http://schemas.microsoft.com/office/drawing/2014/main" id="{4BA2AA52-CBE2-6742-982C-19BF720FEFF6}"/>
                </a:ext>
              </a:extLst>
            </p:cNvPr>
            <p:cNvSpPr/>
            <p:nvPr/>
          </p:nvSpPr>
          <p:spPr>
            <a:xfrm>
              <a:off x="4763271" y="1466850"/>
              <a:ext cx="2666999" cy="2667000"/>
            </a:xfrm>
            <a:custGeom>
              <a:avLst/>
              <a:gdLst>
                <a:gd name="connsiteX0" fmla="*/ 1333500 w 2666999"/>
                <a:gd name="connsiteY0" fmla="*/ 0 h 2667000"/>
                <a:gd name="connsiteX1" fmla="*/ 0 w 2666999"/>
                <a:gd name="connsiteY1" fmla="*/ 1333500 h 2667000"/>
                <a:gd name="connsiteX2" fmla="*/ 1333500 w 2666999"/>
                <a:gd name="connsiteY2" fmla="*/ 2667000 h 2667000"/>
                <a:gd name="connsiteX3" fmla="*/ 2667000 w 2666999"/>
                <a:gd name="connsiteY3" fmla="*/ 1333500 h 2667000"/>
                <a:gd name="connsiteX4" fmla="*/ 1333500 w 2666999"/>
                <a:gd name="connsiteY4" fmla="*/ 0 h 2667000"/>
                <a:gd name="connsiteX5" fmla="*/ 1333500 w 2666999"/>
                <a:gd name="connsiteY5" fmla="*/ 2476500 h 2667000"/>
                <a:gd name="connsiteX6" fmla="*/ 190500 w 2666999"/>
                <a:gd name="connsiteY6" fmla="*/ 1333500 h 2667000"/>
                <a:gd name="connsiteX7" fmla="*/ 1333500 w 2666999"/>
                <a:gd name="connsiteY7" fmla="*/ 190500 h 2667000"/>
                <a:gd name="connsiteX8" fmla="*/ 2476500 w 2666999"/>
                <a:gd name="connsiteY8" fmla="*/ 1333500 h 2667000"/>
                <a:gd name="connsiteX9" fmla="*/ 1333500 w 2666999"/>
                <a:gd name="connsiteY9" fmla="*/ 2476500 h 266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66999" h="2667000">
                  <a:moveTo>
                    <a:pt x="1333500" y="0"/>
                  </a:moveTo>
                  <a:cubicBezTo>
                    <a:pt x="597027" y="0"/>
                    <a:pt x="0" y="597027"/>
                    <a:pt x="0" y="1333500"/>
                  </a:cubicBezTo>
                  <a:cubicBezTo>
                    <a:pt x="0" y="2069973"/>
                    <a:pt x="597027" y="2667000"/>
                    <a:pt x="1333500" y="2667000"/>
                  </a:cubicBezTo>
                  <a:cubicBezTo>
                    <a:pt x="2069973" y="2667000"/>
                    <a:pt x="2667000" y="2069973"/>
                    <a:pt x="2667000" y="1333500"/>
                  </a:cubicBezTo>
                  <a:cubicBezTo>
                    <a:pt x="2667000" y="597027"/>
                    <a:pt x="2069963" y="0"/>
                    <a:pt x="1333500" y="0"/>
                  </a:cubicBezTo>
                  <a:close/>
                  <a:moveTo>
                    <a:pt x="1333500" y="2476500"/>
                  </a:moveTo>
                  <a:cubicBezTo>
                    <a:pt x="702240" y="2476500"/>
                    <a:pt x="190500" y="1964760"/>
                    <a:pt x="190500" y="1333500"/>
                  </a:cubicBezTo>
                  <a:cubicBezTo>
                    <a:pt x="190500" y="702240"/>
                    <a:pt x="702240" y="190500"/>
                    <a:pt x="1333500" y="190500"/>
                  </a:cubicBezTo>
                  <a:cubicBezTo>
                    <a:pt x="1964760" y="190500"/>
                    <a:pt x="2476500" y="702240"/>
                    <a:pt x="2476500" y="1333500"/>
                  </a:cubicBezTo>
                  <a:cubicBezTo>
                    <a:pt x="2476500" y="1964760"/>
                    <a:pt x="1964760" y="2476500"/>
                    <a:pt x="1333500" y="247650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7E252319-19A4-124B-94B3-1D88FE344E42}"/>
                </a:ext>
              </a:extLst>
            </p:cNvPr>
            <p:cNvSpPr/>
            <p:nvPr/>
          </p:nvSpPr>
          <p:spPr>
            <a:xfrm>
              <a:off x="5144271" y="1847850"/>
              <a:ext cx="1905000" cy="1905000"/>
            </a:xfrm>
            <a:custGeom>
              <a:avLst/>
              <a:gdLst>
                <a:gd name="connsiteX0" fmla="*/ 1047750 w 1905000"/>
                <a:gd name="connsiteY0" fmla="*/ 389087 h 1905000"/>
                <a:gd name="connsiteX1" fmla="*/ 1047750 w 1905000"/>
                <a:gd name="connsiteY1" fmla="*/ 95250 h 1905000"/>
                <a:gd name="connsiteX2" fmla="*/ 952500 w 1905000"/>
                <a:gd name="connsiteY2" fmla="*/ 0 h 1905000"/>
                <a:gd name="connsiteX3" fmla="*/ 857250 w 1905000"/>
                <a:gd name="connsiteY3" fmla="*/ 95250 h 1905000"/>
                <a:gd name="connsiteX4" fmla="*/ 857250 w 1905000"/>
                <a:gd name="connsiteY4" fmla="*/ 389087 h 1905000"/>
                <a:gd name="connsiteX5" fmla="*/ 389087 w 1905000"/>
                <a:gd name="connsiteY5" fmla="*/ 857250 h 1905000"/>
                <a:gd name="connsiteX6" fmla="*/ 95250 w 1905000"/>
                <a:gd name="connsiteY6" fmla="*/ 857250 h 1905000"/>
                <a:gd name="connsiteX7" fmla="*/ 0 w 1905000"/>
                <a:gd name="connsiteY7" fmla="*/ 952500 h 1905000"/>
                <a:gd name="connsiteX8" fmla="*/ 95250 w 1905000"/>
                <a:gd name="connsiteY8" fmla="*/ 1047750 h 1905000"/>
                <a:gd name="connsiteX9" fmla="*/ 389087 w 1905000"/>
                <a:gd name="connsiteY9" fmla="*/ 1047750 h 1905000"/>
                <a:gd name="connsiteX10" fmla="*/ 857250 w 1905000"/>
                <a:gd name="connsiteY10" fmla="*/ 1515913 h 1905000"/>
                <a:gd name="connsiteX11" fmla="*/ 857250 w 1905000"/>
                <a:gd name="connsiteY11" fmla="*/ 1809750 h 1905000"/>
                <a:gd name="connsiteX12" fmla="*/ 952500 w 1905000"/>
                <a:gd name="connsiteY12" fmla="*/ 1905000 h 1905000"/>
                <a:gd name="connsiteX13" fmla="*/ 1047750 w 1905000"/>
                <a:gd name="connsiteY13" fmla="*/ 1809750 h 1905000"/>
                <a:gd name="connsiteX14" fmla="*/ 1047750 w 1905000"/>
                <a:gd name="connsiteY14" fmla="*/ 1515913 h 1905000"/>
                <a:gd name="connsiteX15" fmla="*/ 1515913 w 1905000"/>
                <a:gd name="connsiteY15" fmla="*/ 1047750 h 1905000"/>
                <a:gd name="connsiteX16" fmla="*/ 1809750 w 1905000"/>
                <a:gd name="connsiteY16" fmla="*/ 1047750 h 1905000"/>
                <a:gd name="connsiteX17" fmla="*/ 1905000 w 1905000"/>
                <a:gd name="connsiteY17" fmla="*/ 952500 h 1905000"/>
                <a:gd name="connsiteX18" fmla="*/ 1809750 w 1905000"/>
                <a:gd name="connsiteY18" fmla="*/ 857250 h 1905000"/>
                <a:gd name="connsiteX19" fmla="*/ 1515913 w 1905000"/>
                <a:gd name="connsiteY19" fmla="*/ 857250 h 1905000"/>
                <a:gd name="connsiteX20" fmla="*/ 1047750 w 1905000"/>
                <a:gd name="connsiteY20" fmla="*/ 389087 h 1905000"/>
                <a:gd name="connsiteX21" fmla="*/ 857250 w 1905000"/>
                <a:gd name="connsiteY21" fmla="*/ 1321441 h 1905000"/>
                <a:gd name="connsiteX22" fmla="*/ 583559 w 1905000"/>
                <a:gd name="connsiteY22" fmla="*/ 1047750 h 1905000"/>
                <a:gd name="connsiteX23" fmla="*/ 857250 w 1905000"/>
                <a:gd name="connsiteY23" fmla="*/ 1047750 h 1905000"/>
                <a:gd name="connsiteX24" fmla="*/ 857250 w 1905000"/>
                <a:gd name="connsiteY24" fmla="*/ 857250 h 1905000"/>
                <a:gd name="connsiteX25" fmla="*/ 583559 w 1905000"/>
                <a:gd name="connsiteY25" fmla="*/ 857250 h 1905000"/>
                <a:gd name="connsiteX26" fmla="*/ 857250 w 1905000"/>
                <a:gd name="connsiteY26" fmla="*/ 583559 h 1905000"/>
                <a:gd name="connsiteX27" fmla="*/ 1047750 w 1905000"/>
                <a:gd name="connsiteY27" fmla="*/ 1321441 h 1905000"/>
                <a:gd name="connsiteX28" fmla="*/ 1047750 w 1905000"/>
                <a:gd name="connsiteY28" fmla="*/ 1047750 h 1905000"/>
                <a:gd name="connsiteX29" fmla="*/ 1321441 w 1905000"/>
                <a:gd name="connsiteY29" fmla="*/ 1047750 h 1905000"/>
                <a:gd name="connsiteX30" fmla="*/ 1047750 w 1905000"/>
                <a:gd name="connsiteY30" fmla="*/ 1321441 h 1905000"/>
                <a:gd name="connsiteX31" fmla="*/ 1047750 w 1905000"/>
                <a:gd name="connsiteY31" fmla="*/ 857250 h 1905000"/>
                <a:gd name="connsiteX32" fmla="*/ 1047750 w 1905000"/>
                <a:gd name="connsiteY32" fmla="*/ 583559 h 1905000"/>
                <a:gd name="connsiteX33" fmla="*/ 1321441 w 1905000"/>
                <a:gd name="connsiteY33" fmla="*/ 85725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05000" h="1905000">
                  <a:moveTo>
                    <a:pt x="1047750" y="389087"/>
                  </a:moveTo>
                  <a:lnTo>
                    <a:pt x="1047750" y="95250"/>
                  </a:lnTo>
                  <a:cubicBezTo>
                    <a:pt x="1047750" y="42767"/>
                    <a:pt x="1004983" y="0"/>
                    <a:pt x="952500" y="0"/>
                  </a:cubicBezTo>
                  <a:cubicBezTo>
                    <a:pt x="900017" y="0"/>
                    <a:pt x="857250" y="42767"/>
                    <a:pt x="857250" y="95250"/>
                  </a:cubicBezTo>
                  <a:lnTo>
                    <a:pt x="857250" y="389087"/>
                  </a:lnTo>
                  <a:cubicBezTo>
                    <a:pt x="618325" y="429358"/>
                    <a:pt x="429359" y="618315"/>
                    <a:pt x="389087" y="857250"/>
                  </a:cubicBezTo>
                  <a:lnTo>
                    <a:pt x="95250" y="857250"/>
                  </a:lnTo>
                  <a:cubicBezTo>
                    <a:pt x="42767" y="857250"/>
                    <a:pt x="0" y="900017"/>
                    <a:pt x="0" y="952500"/>
                  </a:cubicBezTo>
                  <a:cubicBezTo>
                    <a:pt x="0" y="1004983"/>
                    <a:pt x="42767" y="1047750"/>
                    <a:pt x="95250" y="1047750"/>
                  </a:cubicBezTo>
                  <a:lnTo>
                    <a:pt x="389087" y="1047750"/>
                  </a:lnTo>
                  <a:cubicBezTo>
                    <a:pt x="429359" y="1286675"/>
                    <a:pt x="618315" y="1475642"/>
                    <a:pt x="857250" y="1515913"/>
                  </a:cubicBezTo>
                  <a:lnTo>
                    <a:pt x="857250" y="1809750"/>
                  </a:lnTo>
                  <a:cubicBezTo>
                    <a:pt x="857250" y="1862233"/>
                    <a:pt x="900017" y="1905000"/>
                    <a:pt x="952500" y="1905000"/>
                  </a:cubicBezTo>
                  <a:cubicBezTo>
                    <a:pt x="1004983" y="1905000"/>
                    <a:pt x="1047750" y="1862233"/>
                    <a:pt x="1047750" y="1809750"/>
                  </a:cubicBezTo>
                  <a:lnTo>
                    <a:pt x="1047750" y="1515913"/>
                  </a:lnTo>
                  <a:cubicBezTo>
                    <a:pt x="1286675" y="1475642"/>
                    <a:pt x="1475642" y="1286685"/>
                    <a:pt x="1515913" y="1047750"/>
                  </a:cubicBezTo>
                  <a:lnTo>
                    <a:pt x="1809750" y="1047750"/>
                  </a:lnTo>
                  <a:cubicBezTo>
                    <a:pt x="1862233" y="1047750"/>
                    <a:pt x="1905000" y="1004983"/>
                    <a:pt x="1905000" y="952500"/>
                  </a:cubicBezTo>
                  <a:cubicBezTo>
                    <a:pt x="1905000" y="900017"/>
                    <a:pt x="1862233" y="857250"/>
                    <a:pt x="1809750" y="857250"/>
                  </a:cubicBezTo>
                  <a:lnTo>
                    <a:pt x="1515913" y="857250"/>
                  </a:lnTo>
                  <a:cubicBezTo>
                    <a:pt x="1475632" y="618325"/>
                    <a:pt x="1286675" y="429358"/>
                    <a:pt x="1047750" y="389087"/>
                  </a:cubicBezTo>
                  <a:close/>
                  <a:moveTo>
                    <a:pt x="857250" y="1321441"/>
                  </a:moveTo>
                  <a:cubicBezTo>
                    <a:pt x="723557" y="1286904"/>
                    <a:pt x="618096" y="1181443"/>
                    <a:pt x="583559" y="1047750"/>
                  </a:cubicBezTo>
                  <a:lnTo>
                    <a:pt x="857250" y="1047750"/>
                  </a:lnTo>
                  <a:close/>
                  <a:moveTo>
                    <a:pt x="857250" y="857250"/>
                  </a:moveTo>
                  <a:lnTo>
                    <a:pt x="583559" y="857250"/>
                  </a:lnTo>
                  <a:cubicBezTo>
                    <a:pt x="618096" y="723557"/>
                    <a:pt x="723557" y="618096"/>
                    <a:pt x="857250" y="583559"/>
                  </a:cubicBezTo>
                  <a:close/>
                  <a:moveTo>
                    <a:pt x="1047750" y="1321441"/>
                  </a:moveTo>
                  <a:lnTo>
                    <a:pt x="1047750" y="1047750"/>
                  </a:lnTo>
                  <a:lnTo>
                    <a:pt x="1321441" y="1047750"/>
                  </a:lnTo>
                  <a:cubicBezTo>
                    <a:pt x="1286904" y="1181443"/>
                    <a:pt x="1181433" y="1286904"/>
                    <a:pt x="1047750" y="1321441"/>
                  </a:cubicBezTo>
                  <a:close/>
                  <a:moveTo>
                    <a:pt x="1047750" y="857250"/>
                  </a:moveTo>
                  <a:lnTo>
                    <a:pt x="1047750" y="583559"/>
                  </a:lnTo>
                  <a:cubicBezTo>
                    <a:pt x="1181433" y="618096"/>
                    <a:pt x="1286904" y="723557"/>
                    <a:pt x="1321441" y="85725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Рисунок 15">
            <a:extLst>
              <a:ext uri="{FF2B5EF4-FFF2-40B4-BE49-F238E27FC236}">
                <a16:creationId xmlns:a16="http://schemas.microsoft.com/office/drawing/2014/main" id="{FBEE8166-C361-B544-BDD6-E724B55551B4}"/>
              </a:ext>
            </a:extLst>
          </p:cNvPr>
          <p:cNvGrpSpPr/>
          <p:nvPr/>
        </p:nvGrpSpPr>
        <p:grpSpPr>
          <a:xfrm>
            <a:off x="6336472" y="508364"/>
            <a:ext cx="504889" cy="496613"/>
            <a:chOff x="6416382" y="677249"/>
            <a:chExt cx="458990" cy="451466"/>
          </a:xfrm>
          <a:solidFill>
            <a:srgbClr val="000000"/>
          </a:solidFill>
        </p:grpSpPr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id="{83CE4EAA-C814-DB46-977D-C4CECB64F493}"/>
                </a:ext>
              </a:extLst>
            </p:cNvPr>
            <p:cNvSpPr/>
            <p:nvPr/>
          </p:nvSpPr>
          <p:spPr>
            <a:xfrm>
              <a:off x="6612018" y="1083569"/>
              <a:ext cx="67719" cy="15048"/>
            </a:xfrm>
            <a:custGeom>
              <a:avLst/>
              <a:gdLst>
                <a:gd name="connsiteX0" fmla="*/ 60196 w 67719"/>
                <a:gd name="connsiteY0" fmla="*/ 0 h 15048"/>
                <a:gd name="connsiteX1" fmla="*/ 7524 w 67719"/>
                <a:gd name="connsiteY1" fmla="*/ 0 h 15048"/>
                <a:gd name="connsiteX2" fmla="*/ 0 w 67719"/>
                <a:gd name="connsiteY2" fmla="*/ 7524 h 15048"/>
                <a:gd name="connsiteX3" fmla="*/ 7524 w 67719"/>
                <a:gd name="connsiteY3" fmla="*/ 15049 h 15048"/>
                <a:gd name="connsiteX4" fmla="*/ 60196 w 67719"/>
                <a:gd name="connsiteY4" fmla="*/ 15049 h 15048"/>
                <a:gd name="connsiteX5" fmla="*/ 67720 w 67719"/>
                <a:gd name="connsiteY5" fmla="*/ 7524 h 15048"/>
                <a:gd name="connsiteX6" fmla="*/ 60196 w 67719"/>
                <a:gd name="connsiteY6" fmla="*/ 0 h 15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719" h="15048">
                  <a:moveTo>
                    <a:pt x="60196" y="0"/>
                  </a:moveTo>
                  <a:lnTo>
                    <a:pt x="7524" y="0"/>
                  </a:lnTo>
                  <a:cubicBezTo>
                    <a:pt x="3369" y="0"/>
                    <a:pt x="0" y="3369"/>
                    <a:pt x="0" y="7524"/>
                  </a:cubicBezTo>
                  <a:cubicBezTo>
                    <a:pt x="0" y="11680"/>
                    <a:pt x="3369" y="15049"/>
                    <a:pt x="7524" y="15049"/>
                  </a:cubicBezTo>
                  <a:lnTo>
                    <a:pt x="60196" y="15049"/>
                  </a:lnTo>
                  <a:cubicBezTo>
                    <a:pt x="64351" y="15049"/>
                    <a:pt x="67720" y="11680"/>
                    <a:pt x="67720" y="7524"/>
                  </a:cubicBezTo>
                  <a:cubicBezTo>
                    <a:pt x="67720" y="3369"/>
                    <a:pt x="64351" y="0"/>
                    <a:pt x="60196" y="0"/>
                  </a:cubicBezTo>
                  <a:close/>
                </a:path>
              </a:pathLst>
            </a:custGeom>
            <a:solidFill>
              <a:srgbClr val="000000"/>
            </a:solidFill>
            <a:ln w="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3" name="Полилиния 22">
              <a:extLst>
                <a:ext uri="{FF2B5EF4-FFF2-40B4-BE49-F238E27FC236}">
                  <a16:creationId xmlns:a16="http://schemas.microsoft.com/office/drawing/2014/main" id="{7A1FCE17-B53F-AC4C-8B0F-C5191425F50F}"/>
                </a:ext>
              </a:extLst>
            </p:cNvPr>
            <p:cNvSpPr/>
            <p:nvPr/>
          </p:nvSpPr>
          <p:spPr>
            <a:xfrm>
              <a:off x="6514200" y="737445"/>
              <a:ext cx="120391" cy="120391"/>
            </a:xfrm>
            <a:custGeom>
              <a:avLst/>
              <a:gdLst>
                <a:gd name="connsiteX0" fmla="*/ 17766 w 120391"/>
                <a:gd name="connsiteY0" fmla="*/ 120391 h 120391"/>
                <a:gd name="connsiteX1" fmla="*/ 102625 w 120391"/>
                <a:gd name="connsiteY1" fmla="*/ 120391 h 120391"/>
                <a:gd name="connsiteX2" fmla="*/ 120391 w 120391"/>
                <a:gd name="connsiteY2" fmla="*/ 102625 h 120391"/>
                <a:gd name="connsiteX3" fmla="*/ 120391 w 120391"/>
                <a:gd name="connsiteY3" fmla="*/ 17766 h 120391"/>
                <a:gd name="connsiteX4" fmla="*/ 102625 w 120391"/>
                <a:gd name="connsiteY4" fmla="*/ 0 h 120391"/>
                <a:gd name="connsiteX5" fmla="*/ 17766 w 120391"/>
                <a:gd name="connsiteY5" fmla="*/ 0 h 120391"/>
                <a:gd name="connsiteX6" fmla="*/ 0 w 120391"/>
                <a:gd name="connsiteY6" fmla="*/ 17766 h 120391"/>
                <a:gd name="connsiteX7" fmla="*/ 0 w 120391"/>
                <a:gd name="connsiteY7" fmla="*/ 102625 h 120391"/>
                <a:gd name="connsiteX8" fmla="*/ 17766 w 120391"/>
                <a:gd name="connsiteY8" fmla="*/ 120391 h 120391"/>
                <a:gd name="connsiteX9" fmla="*/ 15049 w 120391"/>
                <a:gd name="connsiteY9" fmla="*/ 17766 h 120391"/>
                <a:gd name="connsiteX10" fmla="*/ 17766 w 120391"/>
                <a:gd name="connsiteY10" fmla="*/ 15049 h 120391"/>
                <a:gd name="connsiteX11" fmla="*/ 102625 w 120391"/>
                <a:gd name="connsiteY11" fmla="*/ 15049 h 120391"/>
                <a:gd name="connsiteX12" fmla="*/ 105342 w 120391"/>
                <a:gd name="connsiteY12" fmla="*/ 17766 h 120391"/>
                <a:gd name="connsiteX13" fmla="*/ 105342 w 120391"/>
                <a:gd name="connsiteY13" fmla="*/ 102625 h 120391"/>
                <a:gd name="connsiteX14" fmla="*/ 102625 w 120391"/>
                <a:gd name="connsiteY14" fmla="*/ 105342 h 120391"/>
                <a:gd name="connsiteX15" fmla="*/ 17766 w 120391"/>
                <a:gd name="connsiteY15" fmla="*/ 105342 h 120391"/>
                <a:gd name="connsiteX16" fmla="*/ 15049 w 120391"/>
                <a:gd name="connsiteY16" fmla="*/ 102625 h 120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0391" h="120391">
                  <a:moveTo>
                    <a:pt x="17766" y="120391"/>
                  </a:moveTo>
                  <a:lnTo>
                    <a:pt x="102625" y="120391"/>
                  </a:lnTo>
                  <a:cubicBezTo>
                    <a:pt x="112432" y="120380"/>
                    <a:pt x="120380" y="112432"/>
                    <a:pt x="120391" y="102625"/>
                  </a:cubicBezTo>
                  <a:lnTo>
                    <a:pt x="120391" y="17766"/>
                  </a:lnTo>
                  <a:cubicBezTo>
                    <a:pt x="120380" y="7959"/>
                    <a:pt x="112432" y="11"/>
                    <a:pt x="102625" y="0"/>
                  </a:cubicBezTo>
                  <a:lnTo>
                    <a:pt x="17766" y="0"/>
                  </a:lnTo>
                  <a:cubicBezTo>
                    <a:pt x="7959" y="11"/>
                    <a:pt x="11" y="7959"/>
                    <a:pt x="0" y="17766"/>
                  </a:cubicBezTo>
                  <a:lnTo>
                    <a:pt x="0" y="102625"/>
                  </a:lnTo>
                  <a:cubicBezTo>
                    <a:pt x="11" y="112432"/>
                    <a:pt x="7959" y="120380"/>
                    <a:pt x="17766" y="120391"/>
                  </a:cubicBezTo>
                  <a:close/>
                  <a:moveTo>
                    <a:pt x="15049" y="17766"/>
                  </a:moveTo>
                  <a:cubicBezTo>
                    <a:pt x="15050" y="16266"/>
                    <a:pt x="16266" y="15050"/>
                    <a:pt x="17766" y="15049"/>
                  </a:cubicBezTo>
                  <a:lnTo>
                    <a:pt x="102625" y="15049"/>
                  </a:lnTo>
                  <a:cubicBezTo>
                    <a:pt x="104125" y="15050"/>
                    <a:pt x="105341" y="16266"/>
                    <a:pt x="105342" y="17766"/>
                  </a:cubicBezTo>
                  <a:lnTo>
                    <a:pt x="105342" y="102625"/>
                  </a:lnTo>
                  <a:cubicBezTo>
                    <a:pt x="105341" y="104125"/>
                    <a:pt x="104125" y="105341"/>
                    <a:pt x="102625" y="105342"/>
                  </a:cubicBezTo>
                  <a:lnTo>
                    <a:pt x="17766" y="105342"/>
                  </a:lnTo>
                  <a:cubicBezTo>
                    <a:pt x="16266" y="105341"/>
                    <a:pt x="15050" y="104125"/>
                    <a:pt x="15049" y="102625"/>
                  </a:cubicBezTo>
                  <a:close/>
                </a:path>
              </a:pathLst>
            </a:custGeom>
            <a:solidFill>
              <a:srgbClr val="000000"/>
            </a:solidFill>
            <a:ln w="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4" name="Полилиния 23">
              <a:extLst>
                <a:ext uri="{FF2B5EF4-FFF2-40B4-BE49-F238E27FC236}">
                  <a16:creationId xmlns:a16="http://schemas.microsoft.com/office/drawing/2014/main" id="{EC03D349-077B-7747-ADB4-58E47EE9F29A}"/>
                </a:ext>
              </a:extLst>
            </p:cNvPr>
            <p:cNvSpPr/>
            <p:nvPr/>
          </p:nvSpPr>
          <p:spPr>
            <a:xfrm>
              <a:off x="6642115" y="890943"/>
              <a:ext cx="36117" cy="75028"/>
            </a:xfrm>
            <a:custGeom>
              <a:avLst/>
              <a:gdLst>
                <a:gd name="connsiteX0" fmla="*/ 15587 w 36117"/>
                <a:gd name="connsiteY0" fmla="*/ 75029 h 75028"/>
                <a:gd name="connsiteX1" fmla="*/ 29560 w 36117"/>
                <a:gd name="connsiteY1" fmla="*/ 69440 h 75028"/>
                <a:gd name="connsiteX2" fmla="*/ 16084 w 36117"/>
                <a:gd name="connsiteY2" fmla="*/ 35741 h 75028"/>
                <a:gd name="connsiteX3" fmla="*/ 36117 w 36117"/>
                <a:gd name="connsiteY3" fmla="*/ 9029 h 75028"/>
                <a:gd name="connsiteX4" fmla="*/ 24078 w 36117"/>
                <a:gd name="connsiteY4" fmla="*/ 0 h 75028"/>
                <a:gd name="connsiteX5" fmla="*/ 1505 w 36117"/>
                <a:gd name="connsiteY5" fmla="*/ 30098 h 75028"/>
                <a:gd name="connsiteX6" fmla="*/ 538 w 36117"/>
                <a:gd name="connsiteY6" fmla="*/ 37407 h 75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117" h="75028">
                  <a:moveTo>
                    <a:pt x="15587" y="75029"/>
                  </a:moveTo>
                  <a:lnTo>
                    <a:pt x="29560" y="69440"/>
                  </a:lnTo>
                  <a:lnTo>
                    <a:pt x="16084" y="35741"/>
                  </a:lnTo>
                  <a:lnTo>
                    <a:pt x="36117" y="9029"/>
                  </a:lnTo>
                  <a:lnTo>
                    <a:pt x="24078" y="0"/>
                  </a:lnTo>
                  <a:lnTo>
                    <a:pt x="1505" y="30098"/>
                  </a:lnTo>
                  <a:cubicBezTo>
                    <a:pt x="-71" y="32198"/>
                    <a:pt x="-437" y="34969"/>
                    <a:pt x="538" y="37407"/>
                  </a:cubicBezTo>
                  <a:close/>
                </a:path>
              </a:pathLst>
            </a:custGeom>
            <a:solidFill>
              <a:srgbClr val="000000"/>
            </a:solidFill>
            <a:ln w="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B9222216-8C35-C740-8422-6A1C4FDC0E9A}"/>
                </a:ext>
              </a:extLst>
            </p:cNvPr>
            <p:cNvSpPr/>
            <p:nvPr/>
          </p:nvSpPr>
          <p:spPr>
            <a:xfrm>
              <a:off x="6718865" y="890943"/>
              <a:ext cx="36117" cy="75028"/>
            </a:xfrm>
            <a:custGeom>
              <a:avLst/>
              <a:gdLst>
                <a:gd name="connsiteX0" fmla="*/ 6558 w 36117"/>
                <a:gd name="connsiteY0" fmla="*/ 69440 h 75028"/>
                <a:gd name="connsiteX1" fmla="*/ 20530 w 36117"/>
                <a:gd name="connsiteY1" fmla="*/ 75029 h 75028"/>
                <a:gd name="connsiteX2" fmla="*/ 35579 w 36117"/>
                <a:gd name="connsiteY2" fmla="*/ 37407 h 75028"/>
                <a:gd name="connsiteX3" fmla="*/ 34612 w 36117"/>
                <a:gd name="connsiteY3" fmla="*/ 30098 h 75028"/>
                <a:gd name="connsiteX4" fmla="*/ 12039 w 36117"/>
                <a:gd name="connsiteY4" fmla="*/ 0 h 75028"/>
                <a:gd name="connsiteX5" fmla="*/ 0 w 36117"/>
                <a:gd name="connsiteY5" fmla="*/ 9029 h 75028"/>
                <a:gd name="connsiteX6" fmla="*/ 20034 w 36117"/>
                <a:gd name="connsiteY6" fmla="*/ 35741 h 75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117" h="75028">
                  <a:moveTo>
                    <a:pt x="6558" y="69440"/>
                  </a:moveTo>
                  <a:lnTo>
                    <a:pt x="20530" y="75029"/>
                  </a:lnTo>
                  <a:lnTo>
                    <a:pt x="35579" y="37407"/>
                  </a:lnTo>
                  <a:cubicBezTo>
                    <a:pt x="36554" y="34969"/>
                    <a:pt x="36188" y="32198"/>
                    <a:pt x="34612" y="30098"/>
                  </a:cubicBezTo>
                  <a:lnTo>
                    <a:pt x="12039" y="0"/>
                  </a:lnTo>
                  <a:lnTo>
                    <a:pt x="0" y="9029"/>
                  </a:lnTo>
                  <a:lnTo>
                    <a:pt x="20034" y="35741"/>
                  </a:lnTo>
                  <a:close/>
                </a:path>
              </a:pathLst>
            </a:custGeom>
            <a:solidFill>
              <a:srgbClr val="000000"/>
            </a:solidFill>
            <a:ln w="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6" name="Полилиния 25">
              <a:extLst>
                <a:ext uri="{FF2B5EF4-FFF2-40B4-BE49-F238E27FC236}">
                  <a16:creationId xmlns:a16="http://schemas.microsoft.com/office/drawing/2014/main" id="{0D98424C-6362-6E43-86D3-CA527DB2E968}"/>
                </a:ext>
              </a:extLst>
            </p:cNvPr>
            <p:cNvSpPr/>
            <p:nvPr/>
          </p:nvSpPr>
          <p:spPr>
            <a:xfrm rot="-4008060">
              <a:off x="6669897" y="921794"/>
              <a:ext cx="57304" cy="15048"/>
            </a:xfrm>
            <a:custGeom>
              <a:avLst/>
              <a:gdLst>
                <a:gd name="connsiteX0" fmla="*/ 0 w 57304"/>
                <a:gd name="connsiteY0" fmla="*/ 0 h 15048"/>
                <a:gd name="connsiteX1" fmla="*/ 57304 w 57304"/>
                <a:gd name="connsiteY1" fmla="*/ 0 h 15048"/>
                <a:gd name="connsiteX2" fmla="*/ 57304 w 57304"/>
                <a:gd name="connsiteY2" fmla="*/ 15049 h 15048"/>
                <a:gd name="connsiteX3" fmla="*/ 0 w 57304"/>
                <a:gd name="connsiteY3" fmla="*/ 15049 h 15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304" h="15048">
                  <a:moveTo>
                    <a:pt x="0" y="0"/>
                  </a:moveTo>
                  <a:lnTo>
                    <a:pt x="57304" y="0"/>
                  </a:lnTo>
                  <a:lnTo>
                    <a:pt x="57304" y="15049"/>
                  </a:lnTo>
                  <a:lnTo>
                    <a:pt x="0" y="15049"/>
                  </a:lnTo>
                  <a:close/>
                </a:path>
              </a:pathLst>
            </a:custGeom>
            <a:solidFill>
              <a:srgbClr val="000000"/>
            </a:solidFill>
            <a:ln w="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7" name="Полилиния 26">
              <a:extLst>
                <a:ext uri="{FF2B5EF4-FFF2-40B4-BE49-F238E27FC236}">
                  <a16:creationId xmlns:a16="http://schemas.microsoft.com/office/drawing/2014/main" id="{A950A45A-7E42-8C4B-A028-DD9513C41B5A}"/>
                </a:ext>
              </a:extLst>
            </p:cNvPr>
            <p:cNvSpPr/>
            <p:nvPr/>
          </p:nvSpPr>
          <p:spPr>
            <a:xfrm>
              <a:off x="6551822" y="767542"/>
              <a:ext cx="52672" cy="60195"/>
            </a:xfrm>
            <a:custGeom>
              <a:avLst/>
              <a:gdLst>
                <a:gd name="connsiteX0" fmla="*/ 3818 w 52672"/>
                <a:gd name="connsiteY0" fmla="*/ 59219 h 60195"/>
                <a:gd name="connsiteX1" fmla="*/ 11396 w 52672"/>
                <a:gd name="connsiteY1" fmla="*/ 59124 h 60195"/>
                <a:gd name="connsiteX2" fmla="*/ 49018 w 52672"/>
                <a:gd name="connsiteY2" fmla="*/ 36551 h 60195"/>
                <a:gd name="connsiteX3" fmla="*/ 51599 w 52672"/>
                <a:gd name="connsiteY3" fmla="*/ 26228 h 60195"/>
                <a:gd name="connsiteX4" fmla="*/ 49018 w 52672"/>
                <a:gd name="connsiteY4" fmla="*/ 23647 h 60195"/>
                <a:gd name="connsiteX5" fmla="*/ 11396 w 52672"/>
                <a:gd name="connsiteY5" fmla="*/ 1073 h 60195"/>
                <a:gd name="connsiteX6" fmla="*/ 1072 w 52672"/>
                <a:gd name="connsiteY6" fmla="*/ 3654 h 60195"/>
                <a:gd name="connsiteX7" fmla="*/ 0 w 52672"/>
                <a:gd name="connsiteY7" fmla="*/ 7525 h 60195"/>
                <a:gd name="connsiteX8" fmla="*/ 0 w 52672"/>
                <a:gd name="connsiteY8" fmla="*/ 52671 h 60195"/>
                <a:gd name="connsiteX9" fmla="*/ 3818 w 52672"/>
                <a:gd name="connsiteY9" fmla="*/ 59219 h 60195"/>
                <a:gd name="connsiteX10" fmla="*/ 15049 w 52672"/>
                <a:gd name="connsiteY10" fmla="*/ 20814 h 60195"/>
                <a:gd name="connsiteX11" fmla="*/ 30522 w 52672"/>
                <a:gd name="connsiteY11" fmla="*/ 30098 h 60195"/>
                <a:gd name="connsiteX12" fmla="*/ 15049 w 52672"/>
                <a:gd name="connsiteY12" fmla="*/ 39382 h 60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672" h="60195">
                  <a:moveTo>
                    <a:pt x="3818" y="59219"/>
                  </a:moveTo>
                  <a:cubicBezTo>
                    <a:pt x="6176" y="60554"/>
                    <a:pt x="9071" y="60519"/>
                    <a:pt x="11396" y="59124"/>
                  </a:cubicBezTo>
                  <a:lnTo>
                    <a:pt x="49018" y="36551"/>
                  </a:lnTo>
                  <a:cubicBezTo>
                    <a:pt x="52581" y="34413"/>
                    <a:pt x="53737" y="29791"/>
                    <a:pt x="51599" y="26228"/>
                  </a:cubicBezTo>
                  <a:cubicBezTo>
                    <a:pt x="50963" y="25169"/>
                    <a:pt x="50077" y="24282"/>
                    <a:pt x="49018" y="23647"/>
                  </a:cubicBezTo>
                  <a:lnTo>
                    <a:pt x="11396" y="1073"/>
                  </a:lnTo>
                  <a:cubicBezTo>
                    <a:pt x="7832" y="-1065"/>
                    <a:pt x="3210" y="91"/>
                    <a:pt x="1072" y="3654"/>
                  </a:cubicBezTo>
                  <a:cubicBezTo>
                    <a:pt x="371" y="4823"/>
                    <a:pt x="0" y="6161"/>
                    <a:pt x="0" y="7525"/>
                  </a:cubicBezTo>
                  <a:lnTo>
                    <a:pt x="0" y="52671"/>
                  </a:lnTo>
                  <a:cubicBezTo>
                    <a:pt x="0" y="55382"/>
                    <a:pt x="1459" y="57883"/>
                    <a:pt x="3818" y="59219"/>
                  </a:cubicBezTo>
                  <a:close/>
                  <a:moveTo>
                    <a:pt x="15049" y="20814"/>
                  </a:moveTo>
                  <a:lnTo>
                    <a:pt x="30522" y="30098"/>
                  </a:lnTo>
                  <a:lnTo>
                    <a:pt x="15049" y="39382"/>
                  </a:lnTo>
                  <a:close/>
                </a:path>
              </a:pathLst>
            </a:custGeom>
            <a:solidFill>
              <a:srgbClr val="000000"/>
            </a:solidFill>
            <a:ln w="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3" name="Полилиния 32">
              <a:extLst>
                <a:ext uri="{FF2B5EF4-FFF2-40B4-BE49-F238E27FC236}">
                  <a16:creationId xmlns:a16="http://schemas.microsoft.com/office/drawing/2014/main" id="{660C4703-FC7F-594E-BAE5-AF8678FFE2D6}"/>
                </a:ext>
              </a:extLst>
            </p:cNvPr>
            <p:cNvSpPr/>
            <p:nvPr/>
          </p:nvSpPr>
          <p:spPr>
            <a:xfrm>
              <a:off x="6679738" y="767543"/>
              <a:ext cx="60195" cy="60195"/>
            </a:xfrm>
            <a:custGeom>
              <a:avLst/>
              <a:gdLst>
                <a:gd name="connsiteX0" fmla="*/ 30098 w 60195"/>
                <a:gd name="connsiteY0" fmla="*/ 0 h 60195"/>
                <a:gd name="connsiteX1" fmla="*/ 0 w 60195"/>
                <a:gd name="connsiteY1" fmla="*/ 30098 h 60195"/>
                <a:gd name="connsiteX2" fmla="*/ 30098 w 60195"/>
                <a:gd name="connsiteY2" fmla="*/ 60196 h 60195"/>
                <a:gd name="connsiteX3" fmla="*/ 60196 w 60195"/>
                <a:gd name="connsiteY3" fmla="*/ 30098 h 60195"/>
                <a:gd name="connsiteX4" fmla="*/ 30098 w 60195"/>
                <a:gd name="connsiteY4" fmla="*/ 0 h 60195"/>
                <a:gd name="connsiteX5" fmla="*/ 30098 w 60195"/>
                <a:gd name="connsiteY5" fmla="*/ 45147 h 60195"/>
                <a:gd name="connsiteX6" fmla="*/ 15049 w 60195"/>
                <a:gd name="connsiteY6" fmla="*/ 30098 h 60195"/>
                <a:gd name="connsiteX7" fmla="*/ 30098 w 60195"/>
                <a:gd name="connsiteY7" fmla="*/ 15049 h 60195"/>
                <a:gd name="connsiteX8" fmla="*/ 45147 w 60195"/>
                <a:gd name="connsiteY8" fmla="*/ 30098 h 60195"/>
                <a:gd name="connsiteX9" fmla="*/ 30098 w 60195"/>
                <a:gd name="connsiteY9" fmla="*/ 45147 h 60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0195" h="60195">
                  <a:moveTo>
                    <a:pt x="30098" y="0"/>
                  </a:moveTo>
                  <a:cubicBezTo>
                    <a:pt x="13475" y="0"/>
                    <a:pt x="0" y="13475"/>
                    <a:pt x="0" y="30098"/>
                  </a:cubicBezTo>
                  <a:cubicBezTo>
                    <a:pt x="0" y="46720"/>
                    <a:pt x="13475" y="60196"/>
                    <a:pt x="30098" y="60196"/>
                  </a:cubicBezTo>
                  <a:cubicBezTo>
                    <a:pt x="46720" y="60196"/>
                    <a:pt x="60196" y="46720"/>
                    <a:pt x="60196" y="30098"/>
                  </a:cubicBezTo>
                  <a:cubicBezTo>
                    <a:pt x="60177" y="13483"/>
                    <a:pt x="46713" y="19"/>
                    <a:pt x="30098" y="0"/>
                  </a:cubicBezTo>
                  <a:close/>
                  <a:moveTo>
                    <a:pt x="30098" y="45147"/>
                  </a:moveTo>
                  <a:cubicBezTo>
                    <a:pt x="21786" y="45147"/>
                    <a:pt x="15049" y="38409"/>
                    <a:pt x="15049" y="30098"/>
                  </a:cubicBezTo>
                  <a:cubicBezTo>
                    <a:pt x="15049" y="21786"/>
                    <a:pt x="21786" y="15049"/>
                    <a:pt x="30098" y="15049"/>
                  </a:cubicBezTo>
                  <a:cubicBezTo>
                    <a:pt x="38409" y="15049"/>
                    <a:pt x="45147" y="21786"/>
                    <a:pt x="45147" y="30098"/>
                  </a:cubicBezTo>
                  <a:cubicBezTo>
                    <a:pt x="45137" y="38405"/>
                    <a:pt x="38405" y="45137"/>
                    <a:pt x="30098" y="45147"/>
                  </a:cubicBezTo>
                  <a:close/>
                </a:path>
              </a:pathLst>
            </a:custGeom>
            <a:solidFill>
              <a:srgbClr val="000000"/>
            </a:solidFill>
            <a:ln w="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4" name="Полилиния 33">
              <a:extLst>
                <a:ext uri="{FF2B5EF4-FFF2-40B4-BE49-F238E27FC236}">
                  <a16:creationId xmlns:a16="http://schemas.microsoft.com/office/drawing/2014/main" id="{4DD72274-F74E-9C40-A6AB-74670D639852}"/>
                </a:ext>
              </a:extLst>
            </p:cNvPr>
            <p:cNvSpPr/>
            <p:nvPr/>
          </p:nvSpPr>
          <p:spPr>
            <a:xfrm>
              <a:off x="6579412" y="902982"/>
              <a:ext cx="40119" cy="60203"/>
            </a:xfrm>
            <a:custGeom>
              <a:avLst/>
              <a:gdLst>
                <a:gd name="connsiteX0" fmla="*/ 10032 w 40119"/>
                <a:gd name="connsiteY0" fmla="*/ 0 h 60203"/>
                <a:gd name="connsiteX1" fmla="*/ 0 w 40119"/>
                <a:gd name="connsiteY1" fmla="*/ 1715 h 60203"/>
                <a:gd name="connsiteX2" fmla="*/ 5015 w 40119"/>
                <a:gd name="connsiteY2" fmla="*/ 15904 h 60203"/>
                <a:gd name="connsiteX3" fmla="*/ 24209 w 40119"/>
                <a:gd name="connsiteY3" fmla="*/ 25098 h 60203"/>
                <a:gd name="connsiteX4" fmla="*/ 15015 w 40119"/>
                <a:gd name="connsiteY4" fmla="*/ 44292 h 60203"/>
                <a:gd name="connsiteX5" fmla="*/ 5015 w 40119"/>
                <a:gd name="connsiteY5" fmla="*/ 44292 h 60203"/>
                <a:gd name="connsiteX6" fmla="*/ 0 w 40119"/>
                <a:gd name="connsiteY6" fmla="*/ 58481 h 60203"/>
                <a:gd name="connsiteX7" fmla="*/ 38397 w 40119"/>
                <a:gd name="connsiteY7" fmla="*/ 40111 h 60203"/>
                <a:gd name="connsiteX8" fmla="*/ 20027 w 40119"/>
                <a:gd name="connsiteY8" fmla="*/ 1715 h 60203"/>
                <a:gd name="connsiteX9" fmla="*/ 10032 w 40119"/>
                <a:gd name="connsiteY9" fmla="*/ 0 h 60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119" h="60203">
                  <a:moveTo>
                    <a:pt x="10032" y="0"/>
                  </a:moveTo>
                  <a:cubicBezTo>
                    <a:pt x="6615" y="-4"/>
                    <a:pt x="3222" y="576"/>
                    <a:pt x="0" y="1715"/>
                  </a:cubicBezTo>
                  <a:lnTo>
                    <a:pt x="5015" y="15904"/>
                  </a:lnTo>
                  <a:cubicBezTo>
                    <a:pt x="12854" y="13142"/>
                    <a:pt x="21448" y="17259"/>
                    <a:pt x="24209" y="25098"/>
                  </a:cubicBezTo>
                  <a:cubicBezTo>
                    <a:pt x="26971" y="32937"/>
                    <a:pt x="22854" y="41530"/>
                    <a:pt x="15015" y="44292"/>
                  </a:cubicBezTo>
                  <a:cubicBezTo>
                    <a:pt x="11779" y="45432"/>
                    <a:pt x="8251" y="45432"/>
                    <a:pt x="5015" y="44292"/>
                  </a:cubicBezTo>
                  <a:lnTo>
                    <a:pt x="0" y="58481"/>
                  </a:lnTo>
                  <a:cubicBezTo>
                    <a:pt x="15676" y="64011"/>
                    <a:pt x="32866" y="55787"/>
                    <a:pt x="38397" y="40111"/>
                  </a:cubicBezTo>
                  <a:cubicBezTo>
                    <a:pt x="43927" y="24436"/>
                    <a:pt x="35703" y="7245"/>
                    <a:pt x="20027" y="1715"/>
                  </a:cubicBezTo>
                  <a:cubicBezTo>
                    <a:pt x="16816" y="582"/>
                    <a:pt x="13437" y="2"/>
                    <a:pt x="10032" y="0"/>
                  </a:cubicBezTo>
                  <a:close/>
                </a:path>
              </a:pathLst>
            </a:custGeom>
            <a:solidFill>
              <a:srgbClr val="000000"/>
            </a:solidFill>
            <a:ln w="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5" name="Полилиния 34">
              <a:extLst>
                <a:ext uri="{FF2B5EF4-FFF2-40B4-BE49-F238E27FC236}">
                  <a16:creationId xmlns:a16="http://schemas.microsoft.com/office/drawing/2014/main" id="{B2A91597-76EC-924D-944B-45B5AF9B4A3C}"/>
                </a:ext>
              </a:extLst>
            </p:cNvPr>
            <p:cNvSpPr/>
            <p:nvPr/>
          </p:nvSpPr>
          <p:spPr>
            <a:xfrm>
              <a:off x="6446480" y="902983"/>
              <a:ext cx="60195" cy="60195"/>
            </a:xfrm>
            <a:custGeom>
              <a:avLst/>
              <a:gdLst>
                <a:gd name="connsiteX0" fmla="*/ 52671 w 60195"/>
                <a:gd name="connsiteY0" fmla="*/ 0 h 60195"/>
                <a:gd name="connsiteX1" fmla="*/ 7524 w 60195"/>
                <a:gd name="connsiteY1" fmla="*/ 0 h 60195"/>
                <a:gd name="connsiteX2" fmla="*/ 0 w 60195"/>
                <a:gd name="connsiteY2" fmla="*/ 7524 h 60195"/>
                <a:gd name="connsiteX3" fmla="*/ 0 w 60195"/>
                <a:gd name="connsiteY3" fmla="*/ 52671 h 60195"/>
                <a:gd name="connsiteX4" fmla="*/ 7524 w 60195"/>
                <a:gd name="connsiteY4" fmla="*/ 60196 h 60195"/>
                <a:gd name="connsiteX5" fmla="*/ 52671 w 60195"/>
                <a:gd name="connsiteY5" fmla="*/ 60196 h 60195"/>
                <a:gd name="connsiteX6" fmla="*/ 60196 w 60195"/>
                <a:gd name="connsiteY6" fmla="*/ 52671 h 60195"/>
                <a:gd name="connsiteX7" fmla="*/ 60196 w 60195"/>
                <a:gd name="connsiteY7" fmla="*/ 7524 h 60195"/>
                <a:gd name="connsiteX8" fmla="*/ 52671 w 60195"/>
                <a:gd name="connsiteY8" fmla="*/ 0 h 60195"/>
                <a:gd name="connsiteX9" fmla="*/ 45147 w 60195"/>
                <a:gd name="connsiteY9" fmla="*/ 45147 h 60195"/>
                <a:gd name="connsiteX10" fmla="*/ 15049 w 60195"/>
                <a:gd name="connsiteY10" fmla="*/ 45147 h 60195"/>
                <a:gd name="connsiteX11" fmla="*/ 15049 w 60195"/>
                <a:gd name="connsiteY11" fmla="*/ 15049 h 60195"/>
                <a:gd name="connsiteX12" fmla="*/ 45147 w 60195"/>
                <a:gd name="connsiteY12" fmla="*/ 15049 h 60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195" h="60195">
                  <a:moveTo>
                    <a:pt x="52671" y="0"/>
                  </a:moveTo>
                  <a:lnTo>
                    <a:pt x="7524" y="0"/>
                  </a:lnTo>
                  <a:cubicBezTo>
                    <a:pt x="3369" y="0"/>
                    <a:pt x="0" y="3369"/>
                    <a:pt x="0" y="7524"/>
                  </a:cubicBezTo>
                  <a:lnTo>
                    <a:pt x="0" y="52671"/>
                  </a:lnTo>
                  <a:cubicBezTo>
                    <a:pt x="0" y="56827"/>
                    <a:pt x="3369" y="60196"/>
                    <a:pt x="7524" y="60196"/>
                  </a:cubicBezTo>
                  <a:lnTo>
                    <a:pt x="52671" y="60196"/>
                  </a:lnTo>
                  <a:cubicBezTo>
                    <a:pt x="56827" y="60196"/>
                    <a:pt x="60196" y="56827"/>
                    <a:pt x="60196" y="52671"/>
                  </a:cubicBezTo>
                  <a:lnTo>
                    <a:pt x="60196" y="7524"/>
                  </a:lnTo>
                  <a:cubicBezTo>
                    <a:pt x="60196" y="3369"/>
                    <a:pt x="56827" y="0"/>
                    <a:pt x="52671" y="0"/>
                  </a:cubicBezTo>
                  <a:close/>
                  <a:moveTo>
                    <a:pt x="45147" y="45147"/>
                  </a:moveTo>
                  <a:lnTo>
                    <a:pt x="15049" y="45147"/>
                  </a:lnTo>
                  <a:lnTo>
                    <a:pt x="15049" y="15049"/>
                  </a:lnTo>
                  <a:lnTo>
                    <a:pt x="45147" y="15049"/>
                  </a:lnTo>
                  <a:close/>
                </a:path>
              </a:pathLst>
            </a:custGeom>
            <a:solidFill>
              <a:srgbClr val="000000"/>
            </a:solidFill>
            <a:ln w="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6" name="Полилиния 35">
              <a:extLst>
                <a:ext uri="{FF2B5EF4-FFF2-40B4-BE49-F238E27FC236}">
                  <a16:creationId xmlns:a16="http://schemas.microsoft.com/office/drawing/2014/main" id="{885C3AEB-74EB-0941-ABAB-4E3FDA450A56}"/>
                </a:ext>
              </a:extLst>
            </p:cNvPr>
            <p:cNvSpPr/>
            <p:nvPr/>
          </p:nvSpPr>
          <p:spPr>
            <a:xfrm>
              <a:off x="6416382" y="677249"/>
              <a:ext cx="458990" cy="451466"/>
            </a:xfrm>
            <a:custGeom>
              <a:avLst/>
              <a:gdLst>
                <a:gd name="connsiteX0" fmla="*/ 457982 w 458990"/>
                <a:gd name="connsiteY0" fmla="*/ 340345 h 451466"/>
                <a:gd name="connsiteX1" fmla="*/ 442934 w 458990"/>
                <a:gd name="connsiteY1" fmla="*/ 314281 h 451466"/>
                <a:gd name="connsiteX2" fmla="*/ 435967 w 458990"/>
                <a:gd name="connsiteY2" fmla="*/ 310532 h 451466"/>
                <a:gd name="connsiteX3" fmla="*/ 411512 w 458990"/>
                <a:gd name="connsiteY3" fmla="*/ 311999 h 451466"/>
                <a:gd name="connsiteX4" fmla="*/ 400557 w 458990"/>
                <a:gd name="connsiteY4" fmla="*/ 290084 h 451466"/>
                <a:gd name="connsiteX5" fmla="*/ 393827 w 458990"/>
                <a:gd name="connsiteY5" fmla="*/ 285929 h 451466"/>
                <a:gd name="connsiteX6" fmla="*/ 383746 w 458990"/>
                <a:gd name="connsiteY6" fmla="*/ 285929 h 451466"/>
                <a:gd name="connsiteX7" fmla="*/ 383746 w 458990"/>
                <a:gd name="connsiteY7" fmla="*/ 150489 h 451466"/>
                <a:gd name="connsiteX8" fmla="*/ 392565 w 458990"/>
                <a:gd name="connsiteY8" fmla="*/ 150489 h 451466"/>
                <a:gd name="connsiteX9" fmla="*/ 421378 w 458990"/>
                <a:gd name="connsiteY9" fmla="*/ 164234 h 451466"/>
                <a:gd name="connsiteX10" fmla="*/ 435123 w 458990"/>
                <a:gd name="connsiteY10" fmla="*/ 150489 h 451466"/>
                <a:gd name="connsiteX11" fmla="*/ 451466 w 458990"/>
                <a:gd name="connsiteY11" fmla="*/ 150489 h 451466"/>
                <a:gd name="connsiteX12" fmla="*/ 451466 w 458990"/>
                <a:gd name="connsiteY12" fmla="*/ 135440 h 451466"/>
                <a:gd name="connsiteX13" fmla="*/ 435123 w 458990"/>
                <a:gd name="connsiteY13" fmla="*/ 135440 h 451466"/>
                <a:gd name="connsiteX14" fmla="*/ 406311 w 458990"/>
                <a:gd name="connsiteY14" fmla="*/ 121694 h 451466"/>
                <a:gd name="connsiteX15" fmla="*/ 392565 w 458990"/>
                <a:gd name="connsiteY15" fmla="*/ 135440 h 451466"/>
                <a:gd name="connsiteX16" fmla="*/ 383746 w 458990"/>
                <a:gd name="connsiteY16" fmla="*/ 135440 h 451466"/>
                <a:gd name="connsiteX17" fmla="*/ 383746 w 458990"/>
                <a:gd name="connsiteY17" fmla="*/ 111572 h 451466"/>
                <a:gd name="connsiteX18" fmla="*/ 412542 w 458990"/>
                <a:gd name="connsiteY18" fmla="*/ 97839 h 451466"/>
                <a:gd name="connsiteX19" fmla="*/ 412550 w 458990"/>
                <a:gd name="connsiteY19" fmla="*/ 97818 h 451466"/>
                <a:gd name="connsiteX20" fmla="*/ 451466 w 458990"/>
                <a:gd name="connsiteY20" fmla="*/ 97818 h 451466"/>
                <a:gd name="connsiteX21" fmla="*/ 451466 w 458990"/>
                <a:gd name="connsiteY21" fmla="*/ 82769 h 451466"/>
                <a:gd name="connsiteX22" fmla="*/ 412550 w 458990"/>
                <a:gd name="connsiteY22" fmla="*/ 82769 h 451466"/>
                <a:gd name="connsiteX23" fmla="*/ 383767 w 458990"/>
                <a:gd name="connsiteY23" fmla="*/ 69007 h 451466"/>
                <a:gd name="connsiteX24" fmla="*/ 383746 w 458990"/>
                <a:gd name="connsiteY24" fmla="*/ 69014 h 451466"/>
                <a:gd name="connsiteX25" fmla="*/ 383746 w 458990"/>
                <a:gd name="connsiteY25" fmla="*/ 22573 h 451466"/>
                <a:gd name="connsiteX26" fmla="*/ 361173 w 458990"/>
                <a:gd name="connsiteY26" fmla="*/ 0 h 451466"/>
                <a:gd name="connsiteX27" fmla="*/ 90293 w 458990"/>
                <a:gd name="connsiteY27" fmla="*/ 0 h 451466"/>
                <a:gd name="connsiteX28" fmla="*/ 67720 w 458990"/>
                <a:gd name="connsiteY28" fmla="*/ 22573 h 451466"/>
                <a:gd name="connsiteX29" fmla="*/ 67720 w 458990"/>
                <a:gd name="connsiteY29" fmla="*/ 195635 h 451466"/>
                <a:gd name="connsiteX30" fmla="*/ 17766 w 458990"/>
                <a:gd name="connsiteY30" fmla="*/ 195635 h 451466"/>
                <a:gd name="connsiteX31" fmla="*/ 0 w 458990"/>
                <a:gd name="connsiteY31" fmla="*/ 213402 h 451466"/>
                <a:gd name="connsiteX32" fmla="*/ 0 w 458990"/>
                <a:gd name="connsiteY32" fmla="*/ 298260 h 451466"/>
                <a:gd name="connsiteX33" fmla="*/ 17766 w 458990"/>
                <a:gd name="connsiteY33" fmla="*/ 316026 h 451466"/>
                <a:gd name="connsiteX34" fmla="*/ 67720 w 458990"/>
                <a:gd name="connsiteY34" fmla="*/ 316026 h 451466"/>
                <a:gd name="connsiteX35" fmla="*/ 67720 w 458990"/>
                <a:gd name="connsiteY35" fmla="*/ 428893 h 451466"/>
                <a:gd name="connsiteX36" fmla="*/ 90293 w 458990"/>
                <a:gd name="connsiteY36" fmla="*/ 451466 h 451466"/>
                <a:gd name="connsiteX37" fmla="*/ 393827 w 458990"/>
                <a:gd name="connsiteY37" fmla="*/ 451466 h 451466"/>
                <a:gd name="connsiteX38" fmla="*/ 400557 w 458990"/>
                <a:gd name="connsiteY38" fmla="*/ 447307 h 451466"/>
                <a:gd name="connsiteX39" fmla="*/ 411512 w 458990"/>
                <a:gd name="connsiteY39" fmla="*/ 425392 h 451466"/>
                <a:gd name="connsiteX40" fmla="*/ 435967 w 458990"/>
                <a:gd name="connsiteY40" fmla="*/ 426859 h 451466"/>
                <a:gd name="connsiteX41" fmla="*/ 442934 w 458990"/>
                <a:gd name="connsiteY41" fmla="*/ 423110 h 451466"/>
                <a:gd name="connsiteX42" fmla="*/ 457982 w 458990"/>
                <a:gd name="connsiteY42" fmla="*/ 397046 h 451466"/>
                <a:gd name="connsiteX43" fmla="*/ 457745 w 458990"/>
                <a:gd name="connsiteY43" fmla="*/ 389138 h 451466"/>
                <a:gd name="connsiteX44" fmla="*/ 444248 w 458990"/>
                <a:gd name="connsiteY44" fmla="*/ 368697 h 451466"/>
                <a:gd name="connsiteX45" fmla="*/ 457745 w 458990"/>
                <a:gd name="connsiteY45" fmla="*/ 348254 h 451466"/>
                <a:gd name="connsiteX46" fmla="*/ 457982 w 458990"/>
                <a:gd name="connsiteY46" fmla="*/ 340345 h 451466"/>
                <a:gd name="connsiteX47" fmla="*/ 413844 w 458990"/>
                <a:gd name="connsiteY47" fmla="*/ 135440 h 451466"/>
                <a:gd name="connsiteX48" fmla="*/ 421369 w 458990"/>
                <a:gd name="connsiteY48" fmla="*/ 142964 h 451466"/>
                <a:gd name="connsiteX49" fmla="*/ 413844 w 458990"/>
                <a:gd name="connsiteY49" fmla="*/ 150489 h 451466"/>
                <a:gd name="connsiteX50" fmla="*/ 406320 w 458990"/>
                <a:gd name="connsiteY50" fmla="*/ 142964 h 451466"/>
                <a:gd name="connsiteX51" fmla="*/ 413844 w 458990"/>
                <a:gd name="connsiteY51" fmla="*/ 135440 h 451466"/>
                <a:gd name="connsiteX52" fmla="*/ 391271 w 458990"/>
                <a:gd name="connsiteY52" fmla="*/ 82769 h 451466"/>
                <a:gd name="connsiteX53" fmla="*/ 398795 w 458990"/>
                <a:gd name="connsiteY53" fmla="*/ 90293 h 451466"/>
                <a:gd name="connsiteX54" fmla="*/ 391271 w 458990"/>
                <a:gd name="connsiteY54" fmla="*/ 97818 h 451466"/>
                <a:gd name="connsiteX55" fmla="*/ 383746 w 458990"/>
                <a:gd name="connsiteY55" fmla="*/ 90293 h 451466"/>
                <a:gd name="connsiteX56" fmla="*/ 391271 w 458990"/>
                <a:gd name="connsiteY56" fmla="*/ 82769 h 451466"/>
                <a:gd name="connsiteX57" fmla="*/ 82769 w 458990"/>
                <a:gd name="connsiteY57" fmla="*/ 22573 h 451466"/>
                <a:gd name="connsiteX58" fmla="*/ 90293 w 458990"/>
                <a:gd name="connsiteY58" fmla="*/ 15049 h 451466"/>
                <a:gd name="connsiteX59" fmla="*/ 361173 w 458990"/>
                <a:gd name="connsiteY59" fmla="*/ 15049 h 451466"/>
                <a:gd name="connsiteX60" fmla="*/ 368697 w 458990"/>
                <a:gd name="connsiteY60" fmla="*/ 22573 h 451466"/>
                <a:gd name="connsiteX61" fmla="*/ 368697 w 458990"/>
                <a:gd name="connsiteY61" fmla="*/ 30098 h 451466"/>
                <a:gd name="connsiteX62" fmla="*/ 82769 w 458990"/>
                <a:gd name="connsiteY62" fmla="*/ 30098 h 451466"/>
                <a:gd name="connsiteX63" fmla="*/ 82769 w 458990"/>
                <a:gd name="connsiteY63" fmla="*/ 45147 h 451466"/>
                <a:gd name="connsiteX64" fmla="*/ 368697 w 458990"/>
                <a:gd name="connsiteY64" fmla="*/ 45147 h 451466"/>
                <a:gd name="connsiteX65" fmla="*/ 368697 w 458990"/>
                <a:gd name="connsiteY65" fmla="*/ 82769 h 451466"/>
                <a:gd name="connsiteX66" fmla="*/ 353649 w 458990"/>
                <a:gd name="connsiteY66" fmla="*/ 82769 h 451466"/>
                <a:gd name="connsiteX67" fmla="*/ 353649 w 458990"/>
                <a:gd name="connsiteY67" fmla="*/ 77962 h 451466"/>
                <a:gd name="connsiteX68" fmla="*/ 335882 w 458990"/>
                <a:gd name="connsiteY68" fmla="*/ 60196 h 451466"/>
                <a:gd name="connsiteX69" fmla="*/ 251024 w 458990"/>
                <a:gd name="connsiteY69" fmla="*/ 60196 h 451466"/>
                <a:gd name="connsiteX70" fmla="*/ 233258 w 458990"/>
                <a:gd name="connsiteY70" fmla="*/ 77962 h 451466"/>
                <a:gd name="connsiteX71" fmla="*/ 233258 w 458990"/>
                <a:gd name="connsiteY71" fmla="*/ 162820 h 451466"/>
                <a:gd name="connsiteX72" fmla="*/ 251024 w 458990"/>
                <a:gd name="connsiteY72" fmla="*/ 180587 h 451466"/>
                <a:gd name="connsiteX73" fmla="*/ 335882 w 458990"/>
                <a:gd name="connsiteY73" fmla="*/ 180587 h 451466"/>
                <a:gd name="connsiteX74" fmla="*/ 353649 w 458990"/>
                <a:gd name="connsiteY74" fmla="*/ 162820 h 451466"/>
                <a:gd name="connsiteX75" fmla="*/ 353649 w 458990"/>
                <a:gd name="connsiteY75" fmla="*/ 150489 h 451466"/>
                <a:gd name="connsiteX76" fmla="*/ 368697 w 458990"/>
                <a:gd name="connsiteY76" fmla="*/ 150489 h 451466"/>
                <a:gd name="connsiteX77" fmla="*/ 368697 w 458990"/>
                <a:gd name="connsiteY77" fmla="*/ 285929 h 451466"/>
                <a:gd name="connsiteX78" fmla="*/ 363729 w 458990"/>
                <a:gd name="connsiteY78" fmla="*/ 285929 h 451466"/>
                <a:gd name="connsiteX79" fmla="*/ 356999 w 458990"/>
                <a:gd name="connsiteY79" fmla="*/ 290088 h 451466"/>
                <a:gd name="connsiteX80" fmla="*/ 346043 w 458990"/>
                <a:gd name="connsiteY80" fmla="*/ 312003 h 451466"/>
                <a:gd name="connsiteX81" fmla="*/ 321589 w 458990"/>
                <a:gd name="connsiteY81" fmla="*/ 310535 h 451466"/>
                <a:gd name="connsiteX82" fmla="*/ 314621 w 458990"/>
                <a:gd name="connsiteY82" fmla="*/ 314284 h 451466"/>
                <a:gd name="connsiteX83" fmla="*/ 300582 w 458990"/>
                <a:gd name="connsiteY83" fmla="*/ 338600 h 451466"/>
                <a:gd name="connsiteX84" fmla="*/ 270880 w 458990"/>
                <a:gd name="connsiteY84" fmla="*/ 338600 h 451466"/>
                <a:gd name="connsiteX85" fmla="*/ 270880 w 458990"/>
                <a:gd name="connsiteY85" fmla="*/ 353649 h 451466"/>
                <a:gd name="connsiteX86" fmla="*/ 303373 w 458990"/>
                <a:gd name="connsiteY86" fmla="*/ 353649 h 451466"/>
                <a:gd name="connsiteX87" fmla="*/ 313309 w 458990"/>
                <a:gd name="connsiteY87" fmla="*/ 368697 h 451466"/>
                <a:gd name="connsiteX88" fmla="*/ 308341 w 458990"/>
                <a:gd name="connsiteY88" fmla="*/ 376222 h 451466"/>
                <a:gd name="connsiteX89" fmla="*/ 82769 w 458990"/>
                <a:gd name="connsiteY89" fmla="*/ 376222 h 451466"/>
                <a:gd name="connsiteX90" fmla="*/ 82769 w 458990"/>
                <a:gd name="connsiteY90" fmla="*/ 316026 h 451466"/>
                <a:gd name="connsiteX91" fmla="*/ 102625 w 458990"/>
                <a:gd name="connsiteY91" fmla="*/ 316026 h 451466"/>
                <a:gd name="connsiteX92" fmla="*/ 120391 w 458990"/>
                <a:gd name="connsiteY92" fmla="*/ 298260 h 451466"/>
                <a:gd name="connsiteX93" fmla="*/ 120391 w 458990"/>
                <a:gd name="connsiteY93" fmla="*/ 263355 h 451466"/>
                <a:gd name="connsiteX94" fmla="*/ 147373 w 458990"/>
                <a:gd name="connsiteY94" fmla="*/ 263355 h 451466"/>
                <a:gd name="connsiteX95" fmla="*/ 137644 w 458990"/>
                <a:gd name="connsiteY95" fmla="*/ 273083 h 451466"/>
                <a:gd name="connsiteX96" fmla="*/ 148285 w 458990"/>
                <a:gd name="connsiteY96" fmla="*/ 283725 h 451466"/>
                <a:gd name="connsiteX97" fmla="*/ 170858 w 458990"/>
                <a:gd name="connsiteY97" fmla="*/ 261152 h 451466"/>
                <a:gd name="connsiteX98" fmla="*/ 170859 w 458990"/>
                <a:gd name="connsiteY98" fmla="*/ 250510 h 451466"/>
                <a:gd name="connsiteX99" fmla="*/ 170858 w 458990"/>
                <a:gd name="connsiteY99" fmla="*/ 250510 h 451466"/>
                <a:gd name="connsiteX100" fmla="*/ 148285 w 458990"/>
                <a:gd name="connsiteY100" fmla="*/ 227937 h 451466"/>
                <a:gd name="connsiteX101" fmla="*/ 137644 w 458990"/>
                <a:gd name="connsiteY101" fmla="*/ 238578 h 451466"/>
                <a:gd name="connsiteX102" fmla="*/ 147373 w 458990"/>
                <a:gd name="connsiteY102" fmla="*/ 248306 h 451466"/>
                <a:gd name="connsiteX103" fmla="*/ 120391 w 458990"/>
                <a:gd name="connsiteY103" fmla="*/ 248306 h 451466"/>
                <a:gd name="connsiteX104" fmla="*/ 120391 w 458990"/>
                <a:gd name="connsiteY104" fmla="*/ 213402 h 451466"/>
                <a:gd name="connsiteX105" fmla="*/ 102625 w 458990"/>
                <a:gd name="connsiteY105" fmla="*/ 195635 h 451466"/>
                <a:gd name="connsiteX106" fmla="*/ 82769 w 458990"/>
                <a:gd name="connsiteY106" fmla="*/ 195635 h 451466"/>
                <a:gd name="connsiteX107" fmla="*/ 368697 w 458990"/>
                <a:gd name="connsiteY107" fmla="*/ 97818 h 451466"/>
                <a:gd name="connsiteX108" fmla="*/ 368697 w 458990"/>
                <a:gd name="connsiteY108" fmla="*/ 135440 h 451466"/>
                <a:gd name="connsiteX109" fmla="*/ 353649 w 458990"/>
                <a:gd name="connsiteY109" fmla="*/ 135440 h 451466"/>
                <a:gd name="connsiteX110" fmla="*/ 353649 w 458990"/>
                <a:gd name="connsiteY110" fmla="*/ 97818 h 451466"/>
                <a:gd name="connsiteX111" fmla="*/ 338600 w 458990"/>
                <a:gd name="connsiteY111" fmla="*/ 77962 h 451466"/>
                <a:gd name="connsiteX112" fmla="*/ 338600 w 458990"/>
                <a:gd name="connsiteY112" fmla="*/ 162820 h 451466"/>
                <a:gd name="connsiteX113" fmla="*/ 335882 w 458990"/>
                <a:gd name="connsiteY113" fmla="*/ 165538 h 451466"/>
                <a:gd name="connsiteX114" fmla="*/ 251024 w 458990"/>
                <a:gd name="connsiteY114" fmla="*/ 165538 h 451466"/>
                <a:gd name="connsiteX115" fmla="*/ 248306 w 458990"/>
                <a:gd name="connsiteY115" fmla="*/ 162820 h 451466"/>
                <a:gd name="connsiteX116" fmla="*/ 248306 w 458990"/>
                <a:gd name="connsiteY116" fmla="*/ 77962 h 451466"/>
                <a:gd name="connsiteX117" fmla="*/ 251024 w 458990"/>
                <a:gd name="connsiteY117" fmla="*/ 75244 h 451466"/>
                <a:gd name="connsiteX118" fmla="*/ 335882 w 458990"/>
                <a:gd name="connsiteY118" fmla="*/ 75244 h 451466"/>
                <a:gd name="connsiteX119" fmla="*/ 338600 w 458990"/>
                <a:gd name="connsiteY119" fmla="*/ 77962 h 451466"/>
                <a:gd name="connsiteX120" fmla="*/ 17766 w 458990"/>
                <a:gd name="connsiteY120" fmla="*/ 300978 h 451466"/>
                <a:gd name="connsiteX121" fmla="*/ 15049 w 458990"/>
                <a:gd name="connsiteY121" fmla="*/ 298260 h 451466"/>
                <a:gd name="connsiteX122" fmla="*/ 15049 w 458990"/>
                <a:gd name="connsiteY122" fmla="*/ 213402 h 451466"/>
                <a:gd name="connsiteX123" fmla="*/ 17766 w 458990"/>
                <a:gd name="connsiteY123" fmla="*/ 210684 h 451466"/>
                <a:gd name="connsiteX124" fmla="*/ 102625 w 458990"/>
                <a:gd name="connsiteY124" fmla="*/ 210684 h 451466"/>
                <a:gd name="connsiteX125" fmla="*/ 105342 w 458990"/>
                <a:gd name="connsiteY125" fmla="*/ 213402 h 451466"/>
                <a:gd name="connsiteX126" fmla="*/ 105342 w 458990"/>
                <a:gd name="connsiteY126" fmla="*/ 298260 h 451466"/>
                <a:gd name="connsiteX127" fmla="*/ 102625 w 458990"/>
                <a:gd name="connsiteY127" fmla="*/ 300978 h 451466"/>
                <a:gd name="connsiteX128" fmla="*/ 90293 w 458990"/>
                <a:gd name="connsiteY128" fmla="*/ 436417 h 451466"/>
                <a:gd name="connsiteX129" fmla="*/ 82769 w 458990"/>
                <a:gd name="connsiteY129" fmla="*/ 428893 h 451466"/>
                <a:gd name="connsiteX130" fmla="*/ 82769 w 458990"/>
                <a:gd name="connsiteY130" fmla="*/ 391271 h 451466"/>
                <a:gd name="connsiteX131" fmla="*/ 298854 w 458990"/>
                <a:gd name="connsiteY131" fmla="*/ 391271 h 451466"/>
                <a:gd name="connsiteX132" fmla="*/ 299574 w 458990"/>
                <a:gd name="connsiteY132" fmla="*/ 397050 h 451466"/>
                <a:gd name="connsiteX133" fmla="*/ 314623 w 458990"/>
                <a:gd name="connsiteY133" fmla="*/ 423114 h 451466"/>
                <a:gd name="connsiteX134" fmla="*/ 321591 w 458990"/>
                <a:gd name="connsiteY134" fmla="*/ 426863 h 451466"/>
                <a:gd name="connsiteX135" fmla="*/ 346045 w 458990"/>
                <a:gd name="connsiteY135" fmla="*/ 425396 h 451466"/>
                <a:gd name="connsiteX136" fmla="*/ 351554 w 458990"/>
                <a:gd name="connsiteY136" fmla="*/ 436417 h 451466"/>
                <a:gd name="connsiteX137" fmla="*/ 428951 w 458990"/>
                <a:gd name="connsiteY137" fmla="*/ 372843 h 451466"/>
                <a:gd name="connsiteX138" fmla="*/ 442625 w 458990"/>
                <a:gd name="connsiteY138" fmla="*/ 393552 h 451466"/>
                <a:gd name="connsiteX139" fmla="*/ 432226 w 458990"/>
                <a:gd name="connsiteY139" fmla="*/ 411563 h 451466"/>
                <a:gd name="connsiteX140" fmla="*/ 407456 w 458990"/>
                <a:gd name="connsiteY140" fmla="*/ 410076 h 451466"/>
                <a:gd name="connsiteX141" fmla="*/ 400275 w 458990"/>
                <a:gd name="connsiteY141" fmla="*/ 414222 h 451466"/>
                <a:gd name="connsiteX142" fmla="*/ 389176 w 458990"/>
                <a:gd name="connsiteY142" fmla="*/ 436419 h 451466"/>
                <a:gd name="connsiteX143" fmla="*/ 368380 w 458990"/>
                <a:gd name="connsiteY143" fmla="*/ 436419 h 451466"/>
                <a:gd name="connsiteX144" fmla="*/ 357281 w 458990"/>
                <a:gd name="connsiteY144" fmla="*/ 414222 h 451466"/>
                <a:gd name="connsiteX145" fmla="*/ 350100 w 458990"/>
                <a:gd name="connsiteY145" fmla="*/ 410076 h 451466"/>
                <a:gd name="connsiteX146" fmla="*/ 325329 w 458990"/>
                <a:gd name="connsiteY146" fmla="*/ 411563 h 451466"/>
                <a:gd name="connsiteX147" fmla="*/ 314931 w 458990"/>
                <a:gd name="connsiteY147" fmla="*/ 393552 h 451466"/>
                <a:gd name="connsiteX148" fmla="*/ 328604 w 458990"/>
                <a:gd name="connsiteY148" fmla="*/ 372843 h 451466"/>
                <a:gd name="connsiteX149" fmla="*/ 328604 w 458990"/>
                <a:gd name="connsiteY149" fmla="*/ 364551 h 451466"/>
                <a:gd name="connsiteX150" fmla="*/ 314931 w 458990"/>
                <a:gd name="connsiteY150" fmla="*/ 343843 h 451466"/>
                <a:gd name="connsiteX151" fmla="*/ 325329 w 458990"/>
                <a:gd name="connsiteY151" fmla="*/ 325832 h 451466"/>
                <a:gd name="connsiteX152" fmla="*/ 350100 w 458990"/>
                <a:gd name="connsiteY152" fmla="*/ 327319 h 451466"/>
                <a:gd name="connsiteX153" fmla="*/ 357281 w 458990"/>
                <a:gd name="connsiteY153" fmla="*/ 323173 h 451466"/>
                <a:gd name="connsiteX154" fmla="*/ 368380 w 458990"/>
                <a:gd name="connsiteY154" fmla="*/ 300976 h 451466"/>
                <a:gd name="connsiteX155" fmla="*/ 389176 w 458990"/>
                <a:gd name="connsiteY155" fmla="*/ 300976 h 451466"/>
                <a:gd name="connsiteX156" fmla="*/ 400275 w 458990"/>
                <a:gd name="connsiteY156" fmla="*/ 323173 h 451466"/>
                <a:gd name="connsiteX157" fmla="*/ 407456 w 458990"/>
                <a:gd name="connsiteY157" fmla="*/ 327319 h 451466"/>
                <a:gd name="connsiteX158" fmla="*/ 432226 w 458990"/>
                <a:gd name="connsiteY158" fmla="*/ 325832 h 451466"/>
                <a:gd name="connsiteX159" fmla="*/ 442625 w 458990"/>
                <a:gd name="connsiteY159" fmla="*/ 343843 h 451466"/>
                <a:gd name="connsiteX160" fmla="*/ 428951 w 458990"/>
                <a:gd name="connsiteY160" fmla="*/ 364551 h 451466"/>
                <a:gd name="connsiteX161" fmla="*/ 428951 w 458990"/>
                <a:gd name="connsiteY161" fmla="*/ 372843 h 45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</a:cxnLst>
              <a:rect l="l" t="t" r="r" b="b"/>
              <a:pathLst>
                <a:path w="458990" h="451466">
                  <a:moveTo>
                    <a:pt x="457982" y="340345"/>
                  </a:moveTo>
                  <a:lnTo>
                    <a:pt x="442934" y="314281"/>
                  </a:lnTo>
                  <a:cubicBezTo>
                    <a:pt x="441509" y="311813"/>
                    <a:pt x="438812" y="310361"/>
                    <a:pt x="435967" y="310532"/>
                  </a:cubicBezTo>
                  <a:lnTo>
                    <a:pt x="411512" y="311999"/>
                  </a:lnTo>
                  <a:lnTo>
                    <a:pt x="400557" y="290084"/>
                  </a:lnTo>
                  <a:cubicBezTo>
                    <a:pt x="399281" y="287537"/>
                    <a:pt x="396676" y="285928"/>
                    <a:pt x="393827" y="285929"/>
                  </a:cubicBezTo>
                  <a:lnTo>
                    <a:pt x="383746" y="285929"/>
                  </a:lnTo>
                  <a:lnTo>
                    <a:pt x="383746" y="150489"/>
                  </a:lnTo>
                  <a:lnTo>
                    <a:pt x="392565" y="150489"/>
                  </a:lnTo>
                  <a:cubicBezTo>
                    <a:pt x="396726" y="162241"/>
                    <a:pt x="409625" y="168395"/>
                    <a:pt x="421378" y="164234"/>
                  </a:cubicBezTo>
                  <a:cubicBezTo>
                    <a:pt x="427799" y="161961"/>
                    <a:pt x="432850" y="156910"/>
                    <a:pt x="435123" y="150489"/>
                  </a:cubicBezTo>
                  <a:lnTo>
                    <a:pt x="451466" y="150489"/>
                  </a:lnTo>
                  <a:lnTo>
                    <a:pt x="451466" y="135440"/>
                  </a:lnTo>
                  <a:lnTo>
                    <a:pt x="435123" y="135440"/>
                  </a:lnTo>
                  <a:cubicBezTo>
                    <a:pt x="430963" y="123688"/>
                    <a:pt x="418063" y="117534"/>
                    <a:pt x="406311" y="121694"/>
                  </a:cubicBezTo>
                  <a:cubicBezTo>
                    <a:pt x="399889" y="123968"/>
                    <a:pt x="394838" y="129019"/>
                    <a:pt x="392565" y="135440"/>
                  </a:cubicBezTo>
                  <a:lnTo>
                    <a:pt x="383746" y="135440"/>
                  </a:lnTo>
                  <a:lnTo>
                    <a:pt x="383746" y="111572"/>
                  </a:lnTo>
                  <a:cubicBezTo>
                    <a:pt x="395491" y="115732"/>
                    <a:pt x="408383" y="109583"/>
                    <a:pt x="412542" y="97839"/>
                  </a:cubicBezTo>
                  <a:cubicBezTo>
                    <a:pt x="412545" y="97832"/>
                    <a:pt x="412547" y="97825"/>
                    <a:pt x="412550" y="97818"/>
                  </a:cubicBezTo>
                  <a:lnTo>
                    <a:pt x="451466" y="97818"/>
                  </a:lnTo>
                  <a:lnTo>
                    <a:pt x="451466" y="82769"/>
                  </a:lnTo>
                  <a:lnTo>
                    <a:pt x="412550" y="82769"/>
                  </a:lnTo>
                  <a:cubicBezTo>
                    <a:pt x="408402" y="71020"/>
                    <a:pt x="395516" y="64859"/>
                    <a:pt x="383767" y="69007"/>
                  </a:cubicBezTo>
                  <a:cubicBezTo>
                    <a:pt x="383760" y="69009"/>
                    <a:pt x="383753" y="69012"/>
                    <a:pt x="383746" y="69014"/>
                  </a:cubicBezTo>
                  <a:lnTo>
                    <a:pt x="383746" y="22573"/>
                  </a:lnTo>
                  <a:cubicBezTo>
                    <a:pt x="383732" y="10112"/>
                    <a:pt x="373634" y="14"/>
                    <a:pt x="361173" y="0"/>
                  </a:cubicBezTo>
                  <a:lnTo>
                    <a:pt x="90293" y="0"/>
                  </a:lnTo>
                  <a:cubicBezTo>
                    <a:pt x="77832" y="14"/>
                    <a:pt x="67734" y="10112"/>
                    <a:pt x="67720" y="22573"/>
                  </a:cubicBezTo>
                  <a:lnTo>
                    <a:pt x="67720" y="195635"/>
                  </a:lnTo>
                  <a:lnTo>
                    <a:pt x="17766" y="195635"/>
                  </a:lnTo>
                  <a:cubicBezTo>
                    <a:pt x="7959" y="195647"/>
                    <a:pt x="11" y="203594"/>
                    <a:pt x="0" y="213402"/>
                  </a:cubicBezTo>
                  <a:lnTo>
                    <a:pt x="0" y="298260"/>
                  </a:lnTo>
                  <a:cubicBezTo>
                    <a:pt x="11" y="308067"/>
                    <a:pt x="7959" y="316015"/>
                    <a:pt x="17766" y="316026"/>
                  </a:cubicBezTo>
                  <a:lnTo>
                    <a:pt x="67720" y="316026"/>
                  </a:lnTo>
                  <a:lnTo>
                    <a:pt x="67720" y="428893"/>
                  </a:lnTo>
                  <a:cubicBezTo>
                    <a:pt x="67734" y="441354"/>
                    <a:pt x="77832" y="451452"/>
                    <a:pt x="90293" y="451466"/>
                  </a:cubicBezTo>
                  <a:lnTo>
                    <a:pt x="393827" y="451466"/>
                  </a:lnTo>
                  <a:cubicBezTo>
                    <a:pt x="396677" y="451466"/>
                    <a:pt x="399282" y="449856"/>
                    <a:pt x="400557" y="447307"/>
                  </a:cubicBezTo>
                  <a:lnTo>
                    <a:pt x="411512" y="425392"/>
                  </a:lnTo>
                  <a:lnTo>
                    <a:pt x="435967" y="426859"/>
                  </a:lnTo>
                  <a:cubicBezTo>
                    <a:pt x="438812" y="427030"/>
                    <a:pt x="441509" y="425579"/>
                    <a:pt x="442934" y="423110"/>
                  </a:cubicBezTo>
                  <a:lnTo>
                    <a:pt x="457982" y="397046"/>
                  </a:lnTo>
                  <a:cubicBezTo>
                    <a:pt x="459408" y="394578"/>
                    <a:pt x="459316" y="391516"/>
                    <a:pt x="457745" y="389138"/>
                  </a:cubicBezTo>
                  <a:lnTo>
                    <a:pt x="444248" y="368697"/>
                  </a:lnTo>
                  <a:lnTo>
                    <a:pt x="457745" y="348254"/>
                  </a:lnTo>
                  <a:cubicBezTo>
                    <a:pt x="459316" y="345875"/>
                    <a:pt x="459408" y="342814"/>
                    <a:pt x="457982" y="340345"/>
                  </a:cubicBezTo>
                  <a:close/>
                  <a:moveTo>
                    <a:pt x="413844" y="135440"/>
                  </a:moveTo>
                  <a:cubicBezTo>
                    <a:pt x="418000" y="135440"/>
                    <a:pt x="421369" y="138809"/>
                    <a:pt x="421369" y="142964"/>
                  </a:cubicBezTo>
                  <a:cubicBezTo>
                    <a:pt x="421369" y="147120"/>
                    <a:pt x="418000" y="150489"/>
                    <a:pt x="413844" y="150489"/>
                  </a:cubicBezTo>
                  <a:cubicBezTo>
                    <a:pt x="409688" y="150489"/>
                    <a:pt x="406320" y="147120"/>
                    <a:pt x="406320" y="142964"/>
                  </a:cubicBezTo>
                  <a:cubicBezTo>
                    <a:pt x="406324" y="138811"/>
                    <a:pt x="409690" y="135445"/>
                    <a:pt x="413844" y="135440"/>
                  </a:cubicBezTo>
                  <a:close/>
                  <a:moveTo>
                    <a:pt x="391271" y="82769"/>
                  </a:moveTo>
                  <a:cubicBezTo>
                    <a:pt x="395426" y="82769"/>
                    <a:pt x="398795" y="86138"/>
                    <a:pt x="398795" y="90293"/>
                  </a:cubicBezTo>
                  <a:cubicBezTo>
                    <a:pt x="398795" y="94449"/>
                    <a:pt x="395426" y="97818"/>
                    <a:pt x="391271" y="97818"/>
                  </a:cubicBezTo>
                  <a:cubicBezTo>
                    <a:pt x="387115" y="97818"/>
                    <a:pt x="383746" y="94449"/>
                    <a:pt x="383746" y="90293"/>
                  </a:cubicBezTo>
                  <a:cubicBezTo>
                    <a:pt x="383751" y="86140"/>
                    <a:pt x="387117" y="82773"/>
                    <a:pt x="391271" y="82769"/>
                  </a:cubicBezTo>
                  <a:close/>
                  <a:moveTo>
                    <a:pt x="82769" y="22573"/>
                  </a:moveTo>
                  <a:cubicBezTo>
                    <a:pt x="82773" y="18420"/>
                    <a:pt x="86140" y="15054"/>
                    <a:pt x="90293" y="15049"/>
                  </a:cubicBezTo>
                  <a:lnTo>
                    <a:pt x="361173" y="15049"/>
                  </a:lnTo>
                  <a:cubicBezTo>
                    <a:pt x="365327" y="15054"/>
                    <a:pt x="368693" y="18420"/>
                    <a:pt x="368697" y="22573"/>
                  </a:cubicBezTo>
                  <a:lnTo>
                    <a:pt x="368697" y="30098"/>
                  </a:lnTo>
                  <a:lnTo>
                    <a:pt x="82769" y="30098"/>
                  </a:lnTo>
                  <a:close/>
                  <a:moveTo>
                    <a:pt x="82769" y="45147"/>
                  </a:moveTo>
                  <a:lnTo>
                    <a:pt x="368697" y="45147"/>
                  </a:lnTo>
                  <a:lnTo>
                    <a:pt x="368697" y="82769"/>
                  </a:lnTo>
                  <a:lnTo>
                    <a:pt x="353649" y="82769"/>
                  </a:lnTo>
                  <a:lnTo>
                    <a:pt x="353649" y="77962"/>
                  </a:lnTo>
                  <a:cubicBezTo>
                    <a:pt x="353637" y="68154"/>
                    <a:pt x="345690" y="60207"/>
                    <a:pt x="335882" y="60196"/>
                  </a:cubicBezTo>
                  <a:lnTo>
                    <a:pt x="251024" y="60196"/>
                  </a:lnTo>
                  <a:cubicBezTo>
                    <a:pt x="241216" y="60207"/>
                    <a:pt x="233269" y="68154"/>
                    <a:pt x="233258" y="77962"/>
                  </a:cubicBezTo>
                  <a:lnTo>
                    <a:pt x="233258" y="162820"/>
                  </a:lnTo>
                  <a:cubicBezTo>
                    <a:pt x="233269" y="172628"/>
                    <a:pt x="241216" y="180575"/>
                    <a:pt x="251024" y="180587"/>
                  </a:cubicBezTo>
                  <a:lnTo>
                    <a:pt x="335882" y="180587"/>
                  </a:lnTo>
                  <a:cubicBezTo>
                    <a:pt x="345690" y="180575"/>
                    <a:pt x="353637" y="172628"/>
                    <a:pt x="353649" y="162820"/>
                  </a:cubicBezTo>
                  <a:lnTo>
                    <a:pt x="353649" y="150489"/>
                  </a:lnTo>
                  <a:lnTo>
                    <a:pt x="368697" y="150489"/>
                  </a:lnTo>
                  <a:lnTo>
                    <a:pt x="368697" y="285929"/>
                  </a:lnTo>
                  <a:lnTo>
                    <a:pt x="363729" y="285929"/>
                  </a:lnTo>
                  <a:cubicBezTo>
                    <a:pt x="360879" y="285928"/>
                    <a:pt x="358274" y="287539"/>
                    <a:pt x="356999" y="290088"/>
                  </a:cubicBezTo>
                  <a:lnTo>
                    <a:pt x="346043" y="312003"/>
                  </a:lnTo>
                  <a:lnTo>
                    <a:pt x="321589" y="310535"/>
                  </a:lnTo>
                  <a:cubicBezTo>
                    <a:pt x="318745" y="310368"/>
                    <a:pt x="316049" y="311819"/>
                    <a:pt x="314621" y="314284"/>
                  </a:cubicBezTo>
                  <a:lnTo>
                    <a:pt x="300582" y="338600"/>
                  </a:lnTo>
                  <a:lnTo>
                    <a:pt x="270880" y="338600"/>
                  </a:lnTo>
                  <a:lnTo>
                    <a:pt x="270880" y="353649"/>
                  </a:lnTo>
                  <a:lnTo>
                    <a:pt x="303373" y="353649"/>
                  </a:lnTo>
                  <a:lnTo>
                    <a:pt x="313309" y="368697"/>
                  </a:lnTo>
                  <a:lnTo>
                    <a:pt x="308341" y="376222"/>
                  </a:lnTo>
                  <a:lnTo>
                    <a:pt x="82769" y="376222"/>
                  </a:lnTo>
                  <a:lnTo>
                    <a:pt x="82769" y="316026"/>
                  </a:lnTo>
                  <a:lnTo>
                    <a:pt x="102625" y="316026"/>
                  </a:lnTo>
                  <a:cubicBezTo>
                    <a:pt x="112432" y="316015"/>
                    <a:pt x="120380" y="308067"/>
                    <a:pt x="120391" y="298260"/>
                  </a:cubicBezTo>
                  <a:lnTo>
                    <a:pt x="120391" y="263355"/>
                  </a:lnTo>
                  <a:lnTo>
                    <a:pt x="147373" y="263355"/>
                  </a:lnTo>
                  <a:lnTo>
                    <a:pt x="137644" y="273083"/>
                  </a:lnTo>
                  <a:lnTo>
                    <a:pt x="148285" y="283725"/>
                  </a:lnTo>
                  <a:lnTo>
                    <a:pt x="170858" y="261152"/>
                  </a:lnTo>
                  <a:cubicBezTo>
                    <a:pt x="173797" y="258213"/>
                    <a:pt x="173797" y="253449"/>
                    <a:pt x="170859" y="250510"/>
                  </a:cubicBezTo>
                  <a:cubicBezTo>
                    <a:pt x="170859" y="250510"/>
                    <a:pt x="170858" y="250510"/>
                    <a:pt x="170858" y="250510"/>
                  </a:cubicBezTo>
                  <a:lnTo>
                    <a:pt x="148285" y="227937"/>
                  </a:lnTo>
                  <a:lnTo>
                    <a:pt x="137644" y="238578"/>
                  </a:lnTo>
                  <a:lnTo>
                    <a:pt x="147373" y="248306"/>
                  </a:lnTo>
                  <a:lnTo>
                    <a:pt x="120391" y="248306"/>
                  </a:lnTo>
                  <a:lnTo>
                    <a:pt x="120391" y="213402"/>
                  </a:lnTo>
                  <a:cubicBezTo>
                    <a:pt x="120380" y="203594"/>
                    <a:pt x="112432" y="195647"/>
                    <a:pt x="102625" y="195635"/>
                  </a:cubicBezTo>
                  <a:lnTo>
                    <a:pt x="82769" y="195635"/>
                  </a:lnTo>
                  <a:close/>
                  <a:moveTo>
                    <a:pt x="368697" y="97818"/>
                  </a:moveTo>
                  <a:lnTo>
                    <a:pt x="368697" y="135440"/>
                  </a:lnTo>
                  <a:lnTo>
                    <a:pt x="353649" y="135440"/>
                  </a:lnTo>
                  <a:lnTo>
                    <a:pt x="353649" y="97818"/>
                  </a:lnTo>
                  <a:close/>
                  <a:moveTo>
                    <a:pt x="338600" y="77962"/>
                  </a:moveTo>
                  <a:lnTo>
                    <a:pt x="338600" y="162820"/>
                  </a:lnTo>
                  <a:cubicBezTo>
                    <a:pt x="338598" y="164320"/>
                    <a:pt x="337383" y="165536"/>
                    <a:pt x="335882" y="165538"/>
                  </a:cubicBezTo>
                  <a:lnTo>
                    <a:pt x="251024" y="165538"/>
                  </a:lnTo>
                  <a:cubicBezTo>
                    <a:pt x="249524" y="165536"/>
                    <a:pt x="248308" y="164320"/>
                    <a:pt x="248306" y="162820"/>
                  </a:cubicBezTo>
                  <a:lnTo>
                    <a:pt x="248306" y="77962"/>
                  </a:lnTo>
                  <a:cubicBezTo>
                    <a:pt x="248308" y="76462"/>
                    <a:pt x="249524" y="75246"/>
                    <a:pt x="251024" y="75244"/>
                  </a:cubicBezTo>
                  <a:lnTo>
                    <a:pt x="335882" y="75244"/>
                  </a:lnTo>
                  <a:cubicBezTo>
                    <a:pt x="337383" y="75246"/>
                    <a:pt x="338598" y="76462"/>
                    <a:pt x="338600" y="77962"/>
                  </a:cubicBezTo>
                  <a:close/>
                  <a:moveTo>
                    <a:pt x="17766" y="300978"/>
                  </a:moveTo>
                  <a:cubicBezTo>
                    <a:pt x="16266" y="300976"/>
                    <a:pt x="15050" y="299760"/>
                    <a:pt x="15049" y="298260"/>
                  </a:cubicBezTo>
                  <a:lnTo>
                    <a:pt x="15049" y="213402"/>
                  </a:lnTo>
                  <a:cubicBezTo>
                    <a:pt x="15050" y="211901"/>
                    <a:pt x="16266" y="210686"/>
                    <a:pt x="17766" y="210684"/>
                  </a:cubicBezTo>
                  <a:lnTo>
                    <a:pt x="102625" y="210684"/>
                  </a:lnTo>
                  <a:cubicBezTo>
                    <a:pt x="104125" y="210686"/>
                    <a:pt x="105341" y="211901"/>
                    <a:pt x="105342" y="213402"/>
                  </a:cubicBezTo>
                  <a:lnTo>
                    <a:pt x="105342" y="298260"/>
                  </a:lnTo>
                  <a:cubicBezTo>
                    <a:pt x="105341" y="299760"/>
                    <a:pt x="104125" y="300976"/>
                    <a:pt x="102625" y="300978"/>
                  </a:cubicBezTo>
                  <a:close/>
                  <a:moveTo>
                    <a:pt x="90293" y="436417"/>
                  </a:moveTo>
                  <a:cubicBezTo>
                    <a:pt x="86140" y="436413"/>
                    <a:pt x="82773" y="433047"/>
                    <a:pt x="82769" y="428893"/>
                  </a:cubicBezTo>
                  <a:lnTo>
                    <a:pt x="82769" y="391271"/>
                  </a:lnTo>
                  <a:lnTo>
                    <a:pt x="298854" y="391271"/>
                  </a:lnTo>
                  <a:cubicBezTo>
                    <a:pt x="298307" y="393216"/>
                    <a:pt x="298567" y="395298"/>
                    <a:pt x="299574" y="397050"/>
                  </a:cubicBezTo>
                  <a:lnTo>
                    <a:pt x="314623" y="423114"/>
                  </a:lnTo>
                  <a:cubicBezTo>
                    <a:pt x="316049" y="425582"/>
                    <a:pt x="318746" y="427033"/>
                    <a:pt x="321591" y="426863"/>
                  </a:cubicBezTo>
                  <a:lnTo>
                    <a:pt x="346045" y="425396"/>
                  </a:lnTo>
                  <a:lnTo>
                    <a:pt x="351554" y="436417"/>
                  </a:lnTo>
                  <a:close/>
                  <a:moveTo>
                    <a:pt x="428951" y="372843"/>
                  </a:moveTo>
                  <a:lnTo>
                    <a:pt x="442625" y="393552"/>
                  </a:lnTo>
                  <a:lnTo>
                    <a:pt x="432226" y="411563"/>
                  </a:lnTo>
                  <a:lnTo>
                    <a:pt x="407456" y="410076"/>
                  </a:lnTo>
                  <a:cubicBezTo>
                    <a:pt x="404448" y="409896"/>
                    <a:pt x="401622" y="411527"/>
                    <a:pt x="400275" y="414222"/>
                  </a:cubicBezTo>
                  <a:lnTo>
                    <a:pt x="389176" y="436419"/>
                  </a:lnTo>
                  <a:lnTo>
                    <a:pt x="368380" y="436419"/>
                  </a:lnTo>
                  <a:lnTo>
                    <a:pt x="357281" y="414222"/>
                  </a:lnTo>
                  <a:cubicBezTo>
                    <a:pt x="355930" y="411530"/>
                    <a:pt x="353107" y="409900"/>
                    <a:pt x="350100" y="410076"/>
                  </a:cubicBezTo>
                  <a:lnTo>
                    <a:pt x="325329" y="411563"/>
                  </a:lnTo>
                  <a:lnTo>
                    <a:pt x="314931" y="393552"/>
                  </a:lnTo>
                  <a:lnTo>
                    <a:pt x="328604" y="372843"/>
                  </a:lnTo>
                  <a:cubicBezTo>
                    <a:pt x="330265" y="370329"/>
                    <a:pt x="330265" y="367066"/>
                    <a:pt x="328604" y="364551"/>
                  </a:cubicBezTo>
                  <a:lnTo>
                    <a:pt x="314931" y="343843"/>
                  </a:lnTo>
                  <a:lnTo>
                    <a:pt x="325329" y="325832"/>
                  </a:lnTo>
                  <a:lnTo>
                    <a:pt x="350100" y="327319"/>
                  </a:lnTo>
                  <a:cubicBezTo>
                    <a:pt x="353107" y="327495"/>
                    <a:pt x="355930" y="325865"/>
                    <a:pt x="357281" y="323173"/>
                  </a:cubicBezTo>
                  <a:lnTo>
                    <a:pt x="368380" y="300976"/>
                  </a:lnTo>
                  <a:lnTo>
                    <a:pt x="389176" y="300976"/>
                  </a:lnTo>
                  <a:lnTo>
                    <a:pt x="400275" y="323173"/>
                  </a:lnTo>
                  <a:cubicBezTo>
                    <a:pt x="401624" y="325866"/>
                    <a:pt x="404448" y="327497"/>
                    <a:pt x="407456" y="327319"/>
                  </a:cubicBezTo>
                  <a:lnTo>
                    <a:pt x="432226" y="325832"/>
                  </a:lnTo>
                  <a:lnTo>
                    <a:pt x="442625" y="343843"/>
                  </a:lnTo>
                  <a:lnTo>
                    <a:pt x="428951" y="364551"/>
                  </a:lnTo>
                  <a:cubicBezTo>
                    <a:pt x="427291" y="367066"/>
                    <a:pt x="427291" y="370329"/>
                    <a:pt x="428951" y="372843"/>
                  </a:cubicBezTo>
                  <a:close/>
                </a:path>
              </a:pathLst>
            </a:custGeom>
            <a:solidFill>
              <a:srgbClr val="000000"/>
            </a:solidFill>
            <a:ln w="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7" name="Полилиния 36">
              <a:extLst>
                <a:ext uri="{FF2B5EF4-FFF2-40B4-BE49-F238E27FC236}">
                  <a16:creationId xmlns:a16="http://schemas.microsoft.com/office/drawing/2014/main" id="{E8EE1AA4-5EEE-7C4E-8243-B3D762C4D090}"/>
                </a:ext>
              </a:extLst>
            </p:cNvPr>
            <p:cNvSpPr/>
            <p:nvPr/>
          </p:nvSpPr>
          <p:spPr>
            <a:xfrm>
              <a:off x="6764122" y="1014909"/>
              <a:ext cx="62076" cy="62076"/>
            </a:xfrm>
            <a:custGeom>
              <a:avLst/>
              <a:gdLst>
                <a:gd name="connsiteX0" fmla="*/ 31038 w 62076"/>
                <a:gd name="connsiteY0" fmla="*/ 0 h 62076"/>
                <a:gd name="connsiteX1" fmla="*/ 0 w 62076"/>
                <a:gd name="connsiteY1" fmla="*/ 31038 h 62076"/>
                <a:gd name="connsiteX2" fmla="*/ 31038 w 62076"/>
                <a:gd name="connsiteY2" fmla="*/ 62077 h 62076"/>
                <a:gd name="connsiteX3" fmla="*/ 62077 w 62076"/>
                <a:gd name="connsiteY3" fmla="*/ 31038 h 62076"/>
                <a:gd name="connsiteX4" fmla="*/ 31038 w 62076"/>
                <a:gd name="connsiteY4" fmla="*/ 0 h 62076"/>
                <a:gd name="connsiteX5" fmla="*/ 20957 w 62076"/>
                <a:gd name="connsiteY5" fmla="*/ 38563 h 62076"/>
                <a:gd name="connsiteX6" fmla="*/ 16938 w 62076"/>
                <a:gd name="connsiteY6" fmla="*/ 38563 h 62076"/>
                <a:gd name="connsiteX7" fmla="*/ 20957 w 62076"/>
                <a:gd name="connsiteY7" fmla="*/ 18642 h 62076"/>
                <a:gd name="connsiteX8" fmla="*/ 36006 w 62076"/>
                <a:gd name="connsiteY8" fmla="*/ 46227 h 62076"/>
                <a:gd name="connsiteX9" fmla="*/ 36006 w 62076"/>
                <a:gd name="connsiteY9" fmla="*/ 15847 h 62076"/>
                <a:gd name="connsiteX10" fmla="*/ 46243 w 62076"/>
                <a:gd name="connsiteY10" fmla="*/ 35991 h 62076"/>
                <a:gd name="connsiteX11" fmla="*/ 36006 w 62076"/>
                <a:gd name="connsiteY11" fmla="*/ 46227 h 62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2076" h="62076">
                  <a:moveTo>
                    <a:pt x="31038" y="0"/>
                  </a:moveTo>
                  <a:cubicBezTo>
                    <a:pt x="13896" y="0"/>
                    <a:pt x="0" y="13896"/>
                    <a:pt x="0" y="31038"/>
                  </a:cubicBezTo>
                  <a:cubicBezTo>
                    <a:pt x="0" y="48180"/>
                    <a:pt x="13896" y="62077"/>
                    <a:pt x="31038" y="62077"/>
                  </a:cubicBezTo>
                  <a:cubicBezTo>
                    <a:pt x="48180" y="62077"/>
                    <a:pt x="62077" y="48180"/>
                    <a:pt x="62077" y="31038"/>
                  </a:cubicBezTo>
                  <a:cubicBezTo>
                    <a:pt x="62057" y="13904"/>
                    <a:pt x="48172" y="19"/>
                    <a:pt x="31038" y="0"/>
                  </a:cubicBezTo>
                  <a:close/>
                  <a:moveTo>
                    <a:pt x="20957" y="38563"/>
                  </a:moveTo>
                  <a:lnTo>
                    <a:pt x="16938" y="38563"/>
                  </a:lnTo>
                  <a:cubicBezTo>
                    <a:pt x="13326" y="31818"/>
                    <a:pt x="15013" y="23458"/>
                    <a:pt x="20957" y="18642"/>
                  </a:cubicBezTo>
                  <a:close/>
                  <a:moveTo>
                    <a:pt x="36006" y="46227"/>
                  </a:moveTo>
                  <a:lnTo>
                    <a:pt x="36006" y="15847"/>
                  </a:lnTo>
                  <a:cubicBezTo>
                    <a:pt x="44396" y="18583"/>
                    <a:pt x="48979" y="27602"/>
                    <a:pt x="46243" y="35991"/>
                  </a:cubicBezTo>
                  <a:cubicBezTo>
                    <a:pt x="44661" y="40842"/>
                    <a:pt x="40857" y="44645"/>
                    <a:pt x="36006" y="46227"/>
                  </a:cubicBezTo>
                  <a:close/>
                </a:path>
              </a:pathLst>
            </a:custGeom>
            <a:solidFill>
              <a:srgbClr val="000000"/>
            </a:solidFill>
            <a:ln w="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8" name="Полилиния 37">
              <a:extLst>
                <a:ext uri="{FF2B5EF4-FFF2-40B4-BE49-F238E27FC236}">
                  <a16:creationId xmlns:a16="http://schemas.microsoft.com/office/drawing/2014/main" id="{60BD4635-75EF-DF4E-BBEE-53AB1FF1CC1D}"/>
                </a:ext>
              </a:extLst>
            </p:cNvPr>
            <p:cNvSpPr/>
            <p:nvPr/>
          </p:nvSpPr>
          <p:spPr>
            <a:xfrm>
              <a:off x="6627067" y="985751"/>
              <a:ext cx="15048" cy="15048"/>
            </a:xfrm>
            <a:custGeom>
              <a:avLst/>
              <a:gdLst>
                <a:gd name="connsiteX0" fmla="*/ 0 w 15048"/>
                <a:gd name="connsiteY0" fmla="*/ 0 h 15048"/>
                <a:gd name="connsiteX1" fmla="*/ 15049 w 15048"/>
                <a:gd name="connsiteY1" fmla="*/ 0 h 15048"/>
                <a:gd name="connsiteX2" fmla="*/ 15049 w 15048"/>
                <a:gd name="connsiteY2" fmla="*/ 15049 h 15048"/>
                <a:gd name="connsiteX3" fmla="*/ 0 w 15048"/>
                <a:gd name="connsiteY3" fmla="*/ 15049 h 15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48" h="15048">
                  <a:moveTo>
                    <a:pt x="0" y="0"/>
                  </a:moveTo>
                  <a:lnTo>
                    <a:pt x="15049" y="0"/>
                  </a:lnTo>
                  <a:lnTo>
                    <a:pt x="15049" y="15049"/>
                  </a:lnTo>
                  <a:lnTo>
                    <a:pt x="0" y="15049"/>
                  </a:lnTo>
                  <a:close/>
                </a:path>
              </a:pathLst>
            </a:custGeom>
            <a:solidFill>
              <a:srgbClr val="000000"/>
            </a:solidFill>
            <a:ln w="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39" name="Полилиния 38">
              <a:extLst>
                <a:ext uri="{FF2B5EF4-FFF2-40B4-BE49-F238E27FC236}">
                  <a16:creationId xmlns:a16="http://schemas.microsoft.com/office/drawing/2014/main" id="{068F270F-2D0D-6846-B7C9-C447F484E22A}"/>
                </a:ext>
              </a:extLst>
            </p:cNvPr>
            <p:cNvSpPr/>
            <p:nvPr/>
          </p:nvSpPr>
          <p:spPr>
            <a:xfrm>
              <a:off x="6657164" y="985751"/>
              <a:ext cx="30097" cy="15048"/>
            </a:xfrm>
            <a:custGeom>
              <a:avLst/>
              <a:gdLst>
                <a:gd name="connsiteX0" fmla="*/ 0 w 30097"/>
                <a:gd name="connsiteY0" fmla="*/ 0 h 15048"/>
                <a:gd name="connsiteX1" fmla="*/ 30098 w 30097"/>
                <a:gd name="connsiteY1" fmla="*/ 0 h 15048"/>
                <a:gd name="connsiteX2" fmla="*/ 30098 w 30097"/>
                <a:gd name="connsiteY2" fmla="*/ 15049 h 15048"/>
                <a:gd name="connsiteX3" fmla="*/ 0 w 30097"/>
                <a:gd name="connsiteY3" fmla="*/ 15049 h 15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097" h="15048">
                  <a:moveTo>
                    <a:pt x="0" y="0"/>
                  </a:moveTo>
                  <a:lnTo>
                    <a:pt x="30098" y="0"/>
                  </a:lnTo>
                  <a:lnTo>
                    <a:pt x="30098" y="15049"/>
                  </a:lnTo>
                  <a:lnTo>
                    <a:pt x="0" y="15049"/>
                  </a:lnTo>
                  <a:close/>
                </a:path>
              </a:pathLst>
            </a:custGeom>
            <a:solidFill>
              <a:srgbClr val="000000"/>
            </a:solidFill>
            <a:ln w="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0" name="Полилиния 39">
              <a:extLst>
                <a:ext uri="{FF2B5EF4-FFF2-40B4-BE49-F238E27FC236}">
                  <a16:creationId xmlns:a16="http://schemas.microsoft.com/office/drawing/2014/main" id="{6BC6B7F2-9442-DA44-A46D-57CAF02154FC}"/>
                </a:ext>
              </a:extLst>
            </p:cNvPr>
            <p:cNvSpPr/>
            <p:nvPr/>
          </p:nvSpPr>
          <p:spPr>
            <a:xfrm>
              <a:off x="6627067" y="1015849"/>
              <a:ext cx="45146" cy="15048"/>
            </a:xfrm>
            <a:custGeom>
              <a:avLst/>
              <a:gdLst>
                <a:gd name="connsiteX0" fmla="*/ 0 w 45146"/>
                <a:gd name="connsiteY0" fmla="*/ 0 h 15048"/>
                <a:gd name="connsiteX1" fmla="*/ 45147 w 45146"/>
                <a:gd name="connsiteY1" fmla="*/ 0 h 15048"/>
                <a:gd name="connsiteX2" fmla="*/ 45147 w 45146"/>
                <a:gd name="connsiteY2" fmla="*/ 15049 h 15048"/>
                <a:gd name="connsiteX3" fmla="*/ 0 w 45146"/>
                <a:gd name="connsiteY3" fmla="*/ 15049 h 15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146" h="15048">
                  <a:moveTo>
                    <a:pt x="0" y="0"/>
                  </a:moveTo>
                  <a:lnTo>
                    <a:pt x="45147" y="0"/>
                  </a:lnTo>
                  <a:lnTo>
                    <a:pt x="45147" y="15049"/>
                  </a:lnTo>
                  <a:lnTo>
                    <a:pt x="0" y="15049"/>
                  </a:lnTo>
                  <a:close/>
                </a:path>
              </a:pathLst>
            </a:custGeom>
            <a:solidFill>
              <a:srgbClr val="000000"/>
            </a:solidFill>
            <a:ln w="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1" name="Полилиния 40">
              <a:extLst>
                <a:ext uri="{FF2B5EF4-FFF2-40B4-BE49-F238E27FC236}">
                  <a16:creationId xmlns:a16="http://schemas.microsoft.com/office/drawing/2014/main" id="{AD9ADE4F-704B-7649-B7CF-1DCD7CC5436C}"/>
                </a:ext>
              </a:extLst>
            </p:cNvPr>
            <p:cNvSpPr/>
            <p:nvPr/>
          </p:nvSpPr>
          <p:spPr>
            <a:xfrm>
              <a:off x="6702311" y="985751"/>
              <a:ext cx="22573" cy="15048"/>
            </a:xfrm>
            <a:custGeom>
              <a:avLst/>
              <a:gdLst>
                <a:gd name="connsiteX0" fmla="*/ 0 w 22573"/>
                <a:gd name="connsiteY0" fmla="*/ 0 h 15048"/>
                <a:gd name="connsiteX1" fmla="*/ 22573 w 22573"/>
                <a:gd name="connsiteY1" fmla="*/ 0 h 15048"/>
                <a:gd name="connsiteX2" fmla="*/ 22573 w 22573"/>
                <a:gd name="connsiteY2" fmla="*/ 15049 h 15048"/>
                <a:gd name="connsiteX3" fmla="*/ 0 w 22573"/>
                <a:gd name="connsiteY3" fmla="*/ 15049 h 15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573" h="15048">
                  <a:moveTo>
                    <a:pt x="0" y="0"/>
                  </a:moveTo>
                  <a:lnTo>
                    <a:pt x="22573" y="0"/>
                  </a:lnTo>
                  <a:lnTo>
                    <a:pt x="22573" y="15049"/>
                  </a:lnTo>
                  <a:lnTo>
                    <a:pt x="0" y="15049"/>
                  </a:lnTo>
                  <a:close/>
                </a:path>
              </a:pathLst>
            </a:custGeom>
            <a:solidFill>
              <a:srgbClr val="000000"/>
            </a:solidFill>
            <a:ln w="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41C601F6-FAEC-8445-A3E7-715D57C7B34F}"/>
              </a:ext>
            </a:extLst>
          </p:cNvPr>
          <p:cNvGrpSpPr/>
          <p:nvPr/>
        </p:nvGrpSpPr>
        <p:grpSpPr>
          <a:xfrm>
            <a:off x="1244671" y="2432364"/>
            <a:ext cx="3344020" cy="1360489"/>
            <a:chOff x="1244671" y="2432364"/>
            <a:chExt cx="3344020" cy="1501337"/>
          </a:xfrm>
          <a:solidFill>
            <a:srgbClr val="FFBE32"/>
          </a:solidFill>
        </p:grpSpPr>
        <p:sp>
          <p:nvSpPr>
            <p:cNvPr id="43" name="Скругленная прямоугольная выноска 42">
              <a:extLst>
                <a:ext uri="{FF2B5EF4-FFF2-40B4-BE49-F238E27FC236}">
                  <a16:creationId xmlns:a16="http://schemas.microsoft.com/office/drawing/2014/main" id="{85768F60-0AF6-BA4C-9482-339351349653}"/>
                </a:ext>
              </a:extLst>
            </p:cNvPr>
            <p:cNvSpPr/>
            <p:nvPr/>
          </p:nvSpPr>
          <p:spPr>
            <a:xfrm>
              <a:off x="1244671" y="2432364"/>
              <a:ext cx="3344020" cy="1501337"/>
            </a:xfrm>
            <a:prstGeom prst="wedgeRoundRectCallout">
              <a:avLst>
                <a:gd name="adj1" fmla="val -1673"/>
                <a:gd name="adj2" fmla="val 61666"/>
                <a:gd name="adj3" fmla="val 1666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id="{409BB70F-6546-9D4C-9203-659C978259A5}"/>
                </a:ext>
              </a:extLst>
            </p:cNvPr>
            <p:cNvSpPr/>
            <p:nvPr/>
          </p:nvSpPr>
          <p:spPr>
            <a:xfrm>
              <a:off x="1342270" y="2863217"/>
              <a:ext cx="3210241" cy="52322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ru-RU" sz="2800" dirty="0">
                  <a:latin typeface="OfficinaSerifBoldCTT" panose="02060806050505020204" pitchFamily="18" charset="0"/>
                </a:rPr>
                <a:t>30 дней в подарок</a:t>
              </a:r>
              <a:endParaRPr lang="ru-RU" sz="2000" dirty="0">
                <a:solidFill>
                  <a:schemeClr val="bg2">
                    <a:lumMod val="10000"/>
                  </a:schemeClr>
                </a:solidFill>
                <a:latin typeface="OfficinaSerifBoldCTT" panose="02060806050505020204" pitchFamily="18" charset="0"/>
              </a:endParaRPr>
            </a:p>
          </p:txBody>
        </p:sp>
      </p:grpSp>
      <p:sp>
        <p:nvSpPr>
          <p:cNvPr id="45" name="Прямоугольник 44"/>
          <p:cNvSpPr/>
          <p:nvPr/>
        </p:nvSpPr>
        <p:spPr>
          <a:xfrm>
            <a:off x="422985" y="6663243"/>
            <a:ext cx="750975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schemeClr val="bg1">
                    <a:lumMod val="65000"/>
                  </a:schemeClr>
                </a:solidFill>
                <a:latin typeface="OfficinaSerifBookCTT" panose="02060506040505020204" pitchFamily="18" charset="0"/>
              </a:rPr>
              <a:t>* С согласия сотрудников.</a:t>
            </a:r>
          </a:p>
        </p:txBody>
      </p:sp>
    </p:spTree>
    <p:extLst>
      <p:ext uri="{BB962C8B-B14F-4D97-AF65-F5344CB8AC3E}">
        <p14:creationId xmlns:p14="http://schemas.microsoft.com/office/powerpoint/2010/main" val="197273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Connector 38"/>
          <p:cNvCxnSpPr/>
          <p:nvPr/>
        </p:nvCxnSpPr>
        <p:spPr>
          <a:xfrm>
            <a:off x="4288982" y="3531447"/>
            <a:ext cx="0" cy="2367884"/>
          </a:xfrm>
          <a:prstGeom prst="line">
            <a:avLst/>
          </a:prstGeom>
          <a:ln w="9525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530930" y="2975063"/>
            <a:ext cx="0" cy="2924267"/>
          </a:xfrm>
          <a:prstGeom prst="line">
            <a:avLst/>
          </a:prstGeom>
          <a:ln w="9525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44128" y="183071"/>
            <a:ext cx="93996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200" dirty="0">
                <a:solidFill>
                  <a:srgbClr val="FFBE32"/>
                </a:solidFill>
                <a:latin typeface="OfficinaSerifBoldCTT" panose="02060806050505020204" pitchFamily="18" charset="0"/>
              </a:rPr>
              <a:t>Кампания была запущена с самого начала карантина</a:t>
            </a:r>
            <a:r>
              <a:rPr lang="en-US" sz="3200" dirty="0">
                <a:solidFill>
                  <a:srgbClr val="FFBE32"/>
                </a:solidFill>
                <a:latin typeface="OfficinaSerifBoldCTT" panose="02060806050505020204" pitchFamily="18" charset="0"/>
              </a:rPr>
              <a:t> </a:t>
            </a:r>
            <a:r>
              <a:rPr lang="ru-RU" sz="3200" dirty="0">
                <a:solidFill>
                  <a:srgbClr val="FFBE32"/>
                </a:solidFill>
                <a:latin typeface="OfficinaSerifBoldCTT" panose="02060806050505020204" pitchFamily="18" charset="0"/>
              </a:rPr>
              <a:t>и позволила оперативно отреагировать на изменяющуюся ситуацию</a:t>
            </a:r>
            <a:endParaRPr lang="en-US" sz="3200" dirty="0">
              <a:solidFill>
                <a:srgbClr val="FFBE32"/>
              </a:solidFill>
              <a:latin typeface="OfficinaSerifBoldCTT" panose="020608060505050202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91982" y="6489533"/>
            <a:ext cx="2045110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1219170" hangingPunct="0"/>
            <a:r>
              <a:rPr lang="ru-RU" sz="1000" dirty="0">
                <a:solidFill>
                  <a:schemeClr val="bg1">
                    <a:lumMod val="75000"/>
                  </a:schemeClr>
                </a:solidFill>
                <a:latin typeface="Speedee"/>
                <a:ea typeface="Speedee"/>
                <a:cs typeface="Speedee"/>
                <a:sym typeface="Speedee"/>
              </a:rPr>
              <a:t>Яндекс: Индекс Самоизоляции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306375" y="2577342"/>
            <a:ext cx="1965214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algn="ctr" defTabSz="1219170"/>
            <a:r>
              <a:rPr lang="en-US" dirty="0">
                <a:solidFill>
                  <a:srgbClr val="FFC000"/>
                </a:solidFill>
                <a:latin typeface="Speedee"/>
                <a:ea typeface="Speedee"/>
                <a:cs typeface="Speedee"/>
                <a:sym typeface="Speedee"/>
              </a:rPr>
              <a:t>POS, PR, </a:t>
            </a:r>
            <a:r>
              <a:rPr lang="ru-RU" dirty="0">
                <a:solidFill>
                  <a:srgbClr val="FFC000"/>
                </a:solidFill>
                <a:latin typeface="Speedee"/>
                <a:ea typeface="Speedee"/>
                <a:cs typeface="Speedee"/>
                <a:sym typeface="Speedee"/>
              </a:rPr>
              <a:t>собственные инструменты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727696" y="1823291"/>
            <a:ext cx="1589265" cy="12311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algn="ctr" defTabSz="1219170"/>
            <a:r>
              <a:rPr lang="ru-RU" dirty="0">
                <a:solidFill>
                  <a:srgbClr val="FFC000"/>
                </a:solidFill>
                <a:latin typeface="Speedee"/>
                <a:ea typeface="Speedee"/>
                <a:cs typeface="Speedee"/>
                <a:sym typeface="Speedee"/>
              </a:rPr>
              <a:t>Старт Оперативной </a:t>
            </a:r>
            <a:r>
              <a:rPr lang="en-US" dirty="0">
                <a:solidFill>
                  <a:srgbClr val="FFC000"/>
                </a:solidFill>
                <a:latin typeface="Speedee"/>
                <a:ea typeface="Speedee"/>
                <a:cs typeface="Speedee"/>
                <a:sym typeface="Speedee"/>
              </a:rPr>
              <a:t>Digital </a:t>
            </a:r>
            <a:r>
              <a:rPr lang="ru-RU" dirty="0">
                <a:solidFill>
                  <a:srgbClr val="FFC000"/>
                </a:solidFill>
                <a:latin typeface="Speedee"/>
                <a:ea typeface="Speedee"/>
                <a:cs typeface="Speedee"/>
                <a:sym typeface="Speedee"/>
              </a:rPr>
              <a:t>поддержки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173917" y="2451100"/>
            <a:ext cx="1393024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algn="ctr" defTabSz="1219170"/>
            <a:r>
              <a:rPr lang="ru-RU" dirty="0">
                <a:solidFill>
                  <a:srgbClr val="FFC000"/>
                </a:solidFill>
                <a:latin typeface="Speedee"/>
                <a:ea typeface="Speedee"/>
                <a:cs typeface="Speedee"/>
                <a:sym typeface="Speedee"/>
              </a:rPr>
              <a:t>Старт Радио</a:t>
            </a:r>
            <a:r>
              <a:rPr lang="en-US" dirty="0">
                <a:solidFill>
                  <a:srgbClr val="FFC000"/>
                </a:solidFill>
                <a:latin typeface="Speedee"/>
                <a:ea typeface="Speedee"/>
                <a:cs typeface="Speedee"/>
                <a:sym typeface="Speedee"/>
              </a:rPr>
              <a:t> </a:t>
            </a:r>
            <a:r>
              <a:rPr lang="ru-RU" dirty="0">
                <a:solidFill>
                  <a:srgbClr val="FFC000"/>
                </a:solidFill>
                <a:latin typeface="Speedee"/>
                <a:ea typeface="Speedee"/>
                <a:cs typeface="Speedee"/>
                <a:sym typeface="Speedee"/>
              </a:rPr>
              <a:t>поддержки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372000" y="2107932"/>
            <a:ext cx="1767908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algn="ctr" defTabSz="1219170"/>
            <a:r>
              <a:rPr lang="ru-RU" dirty="0">
                <a:solidFill>
                  <a:srgbClr val="FFC000"/>
                </a:solidFill>
                <a:latin typeface="Speedee"/>
                <a:ea typeface="Speedee"/>
                <a:cs typeface="Speedee"/>
                <a:sym typeface="Speedee"/>
              </a:rPr>
              <a:t>С 20.04 Старт ТВ</a:t>
            </a:r>
            <a:r>
              <a:rPr lang="en-US" dirty="0">
                <a:solidFill>
                  <a:srgbClr val="FFC000"/>
                </a:solidFill>
                <a:latin typeface="Speedee"/>
                <a:ea typeface="Speedee"/>
                <a:cs typeface="Speedee"/>
                <a:sym typeface="Speedee"/>
              </a:rPr>
              <a:t> </a:t>
            </a:r>
            <a:r>
              <a:rPr lang="ru-RU" dirty="0">
                <a:solidFill>
                  <a:srgbClr val="FFC000"/>
                </a:solidFill>
                <a:latin typeface="Speedee"/>
                <a:ea typeface="Speedee"/>
                <a:cs typeface="Speedee"/>
                <a:sym typeface="Speedee"/>
              </a:rPr>
              <a:t>поддержки + </a:t>
            </a:r>
            <a:r>
              <a:rPr lang="en-US" dirty="0">
                <a:solidFill>
                  <a:srgbClr val="FFC000"/>
                </a:solidFill>
                <a:latin typeface="Speedee"/>
                <a:ea typeface="Speedee"/>
                <a:cs typeface="Speedee"/>
                <a:sym typeface="Speedee"/>
              </a:rPr>
              <a:t>OLV </a:t>
            </a:r>
            <a:endParaRPr lang="ru-RU" dirty="0">
              <a:solidFill>
                <a:srgbClr val="FFC000"/>
              </a:solidFill>
              <a:latin typeface="Speedee"/>
              <a:ea typeface="Speedee"/>
              <a:cs typeface="Speedee"/>
              <a:sym typeface="Speedee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11378233" y="3062037"/>
            <a:ext cx="0" cy="2837294"/>
          </a:xfrm>
          <a:prstGeom prst="line">
            <a:avLst/>
          </a:prstGeom>
          <a:ln w="9525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0719821" y="5899331"/>
            <a:ext cx="1013274" cy="0"/>
          </a:xfrm>
          <a:prstGeom prst="line">
            <a:avLst/>
          </a:prstGeom>
          <a:ln>
            <a:solidFill>
              <a:schemeClr val="bg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859818267"/>
              </p:ext>
            </p:extLst>
          </p:nvPr>
        </p:nvGraphicFramePr>
        <p:xfrm>
          <a:off x="156765" y="2881241"/>
          <a:ext cx="10668000" cy="36114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6" name="Straight Connector 35"/>
          <p:cNvCxnSpPr/>
          <p:nvPr/>
        </p:nvCxnSpPr>
        <p:spPr>
          <a:xfrm>
            <a:off x="7870429" y="3405205"/>
            <a:ext cx="2604" cy="2494126"/>
          </a:xfrm>
          <a:prstGeom prst="line">
            <a:avLst/>
          </a:prstGeom>
          <a:ln w="9525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94991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5">
      <a:majorFont>
        <a:latin typeface="OfficinaSerifBoldCTT"/>
        <a:ea typeface=""/>
        <a:cs typeface=""/>
      </a:majorFont>
      <a:minorFont>
        <a:latin typeface="OfficinaSerifBookCT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5_Тема Office">
  <a:themeElements>
    <a:clrScheme name="Вымпелком">
      <a:dk1>
        <a:srgbClr val="000000"/>
      </a:dk1>
      <a:lt1>
        <a:sysClr val="window" lastClr="FFFFFF"/>
      </a:lt1>
      <a:dk2>
        <a:srgbClr val="262626"/>
      </a:dk2>
      <a:lt2>
        <a:srgbClr val="E7E6E6"/>
      </a:lt2>
      <a:accent1>
        <a:srgbClr val="F0BE32"/>
      </a:accent1>
      <a:accent2>
        <a:srgbClr val="FFB612"/>
      </a:accent2>
      <a:accent3>
        <a:srgbClr val="FFDD00"/>
      </a:accent3>
      <a:accent4>
        <a:srgbClr val="F18700"/>
      </a:accent4>
      <a:accent5>
        <a:srgbClr val="F26522"/>
      </a:accent5>
      <a:accent6>
        <a:srgbClr val="925222"/>
      </a:accent6>
      <a:hlink>
        <a:srgbClr val="7F7F7F"/>
      </a:hlink>
      <a:folHlink>
        <a:srgbClr val="F0BE32"/>
      </a:folHlink>
    </a:clrScheme>
    <a:fontScheme name="Другая 5">
      <a:majorFont>
        <a:latin typeface="OfficinaSerifBoldCTT"/>
        <a:ea typeface=""/>
        <a:cs typeface=""/>
      </a:majorFont>
      <a:minorFont>
        <a:latin typeface="OfficinaSerifBookCT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704</Words>
  <Application>Microsoft Macintosh PowerPoint</Application>
  <PresentationFormat>Широкоэкранный</PresentationFormat>
  <Paragraphs>110</Paragraphs>
  <Slides>15</Slides>
  <Notes>4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5" baseType="lpstr">
      <vt:lpstr>Arial</vt:lpstr>
      <vt:lpstr>Calibri</vt:lpstr>
      <vt:lpstr>Franklin Gothic Book</vt:lpstr>
      <vt:lpstr>OfficinaSerifBoldCTT</vt:lpstr>
      <vt:lpstr>OfficinaSerifBookCTT</vt:lpstr>
      <vt:lpstr>Open Sans</vt:lpstr>
      <vt:lpstr>Speedee</vt:lpstr>
      <vt:lpstr>14_Тема Office</vt:lpstr>
      <vt:lpstr>15_Тема Office</vt:lpstr>
      <vt:lpstr>Слайд think-cell</vt:lpstr>
      <vt:lpstr>Презентация PowerPoint</vt:lpstr>
      <vt:lpstr>Презентация PowerPoint</vt:lpstr>
      <vt:lpstr>Россияне тоже были вынуждены изменить рабочие привычки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Илья Жаворонков</dc:creator>
  <cp:keywords/>
  <dc:description/>
  <cp:lastModifiedBy>Artem Lopukhin</cp:lastModifiedBy>
  <cp:revision>217</cp:revision>
  <dcterms:created xsi:type="dcterms:W3CDTF">2019-12-19T12:13:25Z</dcterms:created>
  <dcterms:modified xsi:type="dcterms:W3CDTF">2020-04-17T07:49:40Z</dcterms:modified>
  <cp:category/>
</cp:coreProperties>
</file>