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1002" r:id="rId2"/>
    <p:sldId id="999" r:id="rId3"/>
    <p:sldId id="1000" r:id="rId4"/>
    <p:sldId id="1001" r:id="rId5"/>
    <p:sldId id="593" r:id="rId6"/>
  </p:sldIdLst>
  <p:sldSz cx="9144000" cy="5143500" type="screen16x9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8" userDrawn="1">
          <p15:clr>
            <a:srgbClr val="A4A3A4"/>
          </p15:clr>
        </p15:guide>
        <p15:guide id="2" orient="horz" pos="4110">
          <p15:clr>
            <a:srgbClr val="A4A3A4"/>
          </p15:clr>
        </p15:guide>
        <p15:guide id="3" orient="horz" pos="1620" userDrawn="1">
          <p15:clr>
            <a:srgbClr val="A4A3A4"/>
          </p15:clr>
        </p15:guide>
        <p15:guide id="4" pos="930" userDrawn="1">
          <p15:clr>
            <a:srgbClr val="A4A3A4"/>
          </p15:clr>
        </p15:guide>
        <p15:guide id="5" pos="5602">
          <p15:clr>
            <a:srgbClr val="A4A3A4"/>
          </p15:clr>
        </p15:guide>
        <p15:guide id="6" pos="340">
          <p15:clr>
            <a:srgbClr val="A4A3A4"/>
          </p15:clr>
        </p15:guide>
        <p15:guide id="7" orient="horz" pos="169" userDrawn="1">
          <p15:clr>
            <a:srgbClr val="A4A3A4"/>
          </p15:clr>
        </p15:guide>
        <p15:guide id="8" orient="horz" pos="713" userDrawn="1">
          <p15:clr>
            <a:srgbClr val="A4A3A4"/>
          </p15:clr>
        </p15:guide>
        <p15:guide id="9" orient="horz" pos="2028" userDrawn="1">
          <p15:clr>
            <a:srgbClr val="A4A3A4"/>
          </p15:clr>
        </p15:guide>
        <p15:guide id="10" pos="15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666699"/>
    <a:srgbClr val="CDD4E9"/>
    <a:srgbClr val="1D139D"/>
    <a:srgbClr val="33CCCC"/>
    <a:srgbClr val="0099CC"/>
    <a:srgbClr val="8992BD"/>
    <a:srgbClr val="006666"/>
    <a:srgbClr val="00CC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820" autoAdjust="0"/>
  </p:normalViewPr>
  <p:slideViewPr>
    <p:cSldViewPr showGuides="1">
      <p:cViewPr varScale="1">
        <p:scale>
          <a:sx n="134" d="100"/>
          <a:sy n="134" d="100"/>
        </p:scale>
        <p:origin x="882" y="108"/>
      </p:cViewPr>
      <p:guideLst>
        <p:guide orient="horz" pos="758"/>
        <p:guide orient="horz" pos="4110"/>
        <p:guide orient="horz" pos="1620"/>
        <p:guide pos="930"/>
        <p:guide pos="5602"/>
        <p:guide pos="340"/>
        <p:guide orient="horz" pos="169"/>
        <p:guide orient="horz" pos="713"/>
        <p:guide orient="horz" pos="2028"/>
        <p:guide pos="15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8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1800D-C415-453F-AAEC-8F32D757C2FB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407"/>
            <a:ext cx="2946400" cy="494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407"/>
            <a:ext cx="2946400" cy="494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0A9A4-DAC6-4028-ADB1-777C04A1AE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795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9A30F-0A07-4725-ACF4-34B1E98BD608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5B655-76C6-4CA3-9406-2D1BC1AA7C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358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5B655-76C6-4CA3-9406-2D1BC1AA7CF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184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8940" y="138331"/>
            <a:ext cx="186018" cy="24252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2571750"/>
            <a:ext cx="5753100" cy="137146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err="1"/>
              <a:t>Click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edit</a:t>
            </a:r>
            <a:r>
              <a:rPr lang="ru-RU" dirty="0"/>
              <a:t> </a:t>
            </a:r>
            <a:r>
              <a:rPr lang="ru-RU" dirty="0" err="1"/>
              <a:t>Master</a:t>
            </a:r>
            <a:r>
              <a:rPr lang="ru-RU" dirty="0"/>
              <a:t> </a:t>
            </a:r>
            <a:r>
              <a:rPr lang="ru-RU" dirty="0" err="1"/>
              <a:t>title</a:t>
            </a:r>
            <a:r>
              <a:rPr lang="ru-RU" dirty="0"/>
              <a:t> </a:t>
            </a:r>
            <a:r>
              <a:rPr lang="ru-RU" dirty="0" err="1"/>
              <a:t>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3943350"/>
            <a:ext cx="5753099" cy="46634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292894"/>
            <a:ext cx="55046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>
                <a:solidFill>
                  <a:prstClr val="white"/>
                </a:solidFill>
              </a:rPr>
              <a:pPr/>
              <a:t>5/14/2018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216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9" y="201216"/>
            <a:ext cx="718073" cy="1234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142113"/>
            <a:ext cx="7391401" cy="806816"/>
          </a:xfrm>
        </p:spPr>
        <p:txBody>
          <a:bodyPr/>
          <a:lstStyle/>
          <a:p>
            <a:r>
              <a:rPr lang="ru-R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1102083"/>
            <a:ext cx="3566160" cy="17393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333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2869570"/>
            <a:ext cx="3566160" cy="17393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1095376"/>
            <a:ext cx="3566160" cy="34992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17378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9" y="138112"/>
            <a:ext cx="802341" cy="12975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38113"/>
            <a:ext cx="7391401" cy="810816"/>
          </a:xfrm>
        </p:spPr>
        <p:txBody>
          <a:bodyPr/>
          <a:lstStyle/>
          <a:p>
            <a:r>
              <a:rPr lang="ru-R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1095375"/>
            <a:ext cx="3566160" cy="17661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333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2842737"/>
            <a:ext cx="3566160" cy="17661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1095375"/>
            <a:ext cx="3566160" cy="17661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2842737"/>
            <a:ext cx="3566160" cy="17661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93086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333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623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138113"/>
            <a:ext cx="804582" cy="8108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333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621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138113"/>
            <a:ext cx="804582" cy="8108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138113"/>
            <a:ext cx="3566160" cy="810816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1095376"/>
            <a:ext cx="3566160" cy="34992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095376"/>
            <a:ext cx="3566160" cy="349924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333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909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138113"/>
            <a:ext cx="4204448" cy="8108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138113"/>
            <a:ext cx="3566160" cy="810816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095376"/>
            <a:ext cx="3566160" cy="3486314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9263" y="4767263"/>
            <a:ext cx="3863788" cy="273844"/>
          </a:xfrm>
        </p:spPr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1095376"/>
            <a:ext cx="4096512" cy="348631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1705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6" y="138112"/>
            <a:ext cx="1736725" cy="27925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155" y="3200400"/>
            <a:ext cx="6477000" cy="42505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138112"/>
            <a:ext cx="6858000" cy="27925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155" y="3630706"/>
            <a:ext cx="6475412" cy="978203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156" y="4766073"/>
            <a:ext cx="5724713" cy="273844"/>
          </a:xfrm>
        </p:spPr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217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2" y="138112"/>
            <a:ext cx="818029" cy="27925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053" y="3199210"/>
            <a:ext cx="6477000" cy="42505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138083"/>
            <a:ext cx="3006726" cy="27294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3053" y="3629516"/>
            <a:ext cx="6475412" cy="978203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1463" y="4766073"/>
            <a:ext cx="5724713" cy="273844"/>
          </a:xfrm>
        </p:spPr>
        <p:txBody>
          <a:bodyPr/>
          <a:lstStyle/>
          <a:p>
            <a:endParaRPr lang="en-US">
              <a:solidFill>
                <a:srgbClr val="33333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151500"/>
            <a:ext cx="4701988" cy="13317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1598952"/>
            <a:ext cx="2304288" cy="13317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1598952"/>
            <a:ext cx="2304288" cy="13317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836125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131292"/>
            <a:ext cx="1739153" cy="1304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333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962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138113"/>
            <a:ext cx="804582" cy="8108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00" y="1094186"/>
            <a:ext cx="1409701" cy="3500436"/>
          </a:xfrm>
        </p:spPr>
        <p:txBody>
          <a:bodyPr vert="eaVert" anchor="t" anchorCtr="0"/>
          <a:lstStyle/>
          <a:p>
            <a:r>
              <a:rPr lang="ru-RU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95375"/>
            <a:ext cx="6019800" cy="351353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333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64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135"/>
            <a:ext cx="7931225" cy="645430"/>
          </a:xfrm>
        </p:spPr>
        <p:txBody>
          <a:bodyPr/>
          <a:lstStyle/>
          <a:p>
            <a:r>
              <a:rPr lang="ru-R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5376"/>
            <a:ext cx="7931225" cy="349924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333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440" y="407684"/>
            <a:ext cx="418819" cy="273844"/>
          </a:xfrm>
        </p:spPr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9404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ormal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52841" y="343555"/>
            <a:ext cx="8517834" cy="421895"/>
          </a:xfrm>
        </p:spPr>
        <p:txBody>
          <a:bodyPr>
            <a:noAutofit/>
          </a:bodyPr>
          <a:lstStyle>
            <a:lvl1pPr algn="ctr"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52841" y="726524"/>
            <a:ext cx="8517834" cy="32768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3083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138112"/>
            <a:ext cx="5766547" cy="1983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3128962"/>
            <a:ext cx="5753100" cy="814388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ru-RU" dirty="0" err="1"/>
              <a:t>Click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edit</a:t>
            </a:r>
            <a:r>
              <a:rPr lang="ru-RU" dirty="0"/>
              <a:t> </a:t>
            </a:r>
            <a:r>
              <a:rPr lang="ru-RU" dirty="0" err="1"/>
              <a:t>Master</a:t>
            </a:r>
            <a:r>
              <a:rPr lang="ru-RU" dirty="0"/>
              <a:t> </a:t>
            </a:r>
            <a:r>
              <a:rPr lang="ru-RU" dirty="0" err="1"/>
              <a:t>title</a:t>
            </a:r>
            <a:r>
              <a:rPr lang="ru-RU" dirty="0"/>
              <a:t> </a:t>
            </a:r>
            <a:r>
              <a:rPr lang="ru-RU" dirty="0" err="1"/>
              <a:t>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3943349"/>
            <a:ext cx="5753098" cy="463924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1" y="292474"/>
            <a:ext cx="5499847" cy="273844"/>
          </a:xfrm>
          <a:prstGeom prst="rect">
            <a:avLst/>
          </a:prstGeo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>
                <a:solidFill>
                  <a:prstClr val="white"/>
                </a:solidFill>
              </a:rPr>
              <a:pPr/>
              <a:t>5/14/2018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158253"/>
            <a:ext cx="5753099" cy="96012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138113"/>
            <a:ext cx="182880" cy="2915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84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4" y="138113"/>
            <a:ext cx="6775077" cy="810816"/>
          </a:xfrm>
        </p:spPr>
        <p:txBody>
          <a:bodyPr/>
          <a:lstStyle/>
          <a:p>
            <a:r>
              <a:rPr lang="ru-R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4" y="1100143"/>
            <a:ext cx="6775077" cy="349448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dirty="0" err="1"/>
              <a:t>Click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edit</a:t>
            </a:r>
            <a:r>
              <a:rPr lang="ru-RU" dirty="0"/>
              <a:t> </a:t>
            </a:r>
            <a:r>
              <a:rPr lang="ru-RU" dirty="0" err="1"/>
              <a:t>Master</a:t>
            </a:r>
            <a:r>
              <a:rPr lang="ru-RU" dirty="0"/>
              <a:t> </a:t>
            </a:r>
            <a:r>
              <a:rPr lang="ru-RU" dirty="0" err="1"/>
              <a:t>text</a:t>
            </a:r>
            <a:r>
              <a:rPr lang="ru-RU" dirty="0"/>
              <a:t> </a:t>
            </a:r>
            <a:r>
              <a:rPr lang="ru-RU" dirty="0" err="1"/>
              <a:t>styles</a:t>
            </a:r>
            <a:endParaRPr lang="ru-RU" dirty="0"/>
          </a:p>
          <a:p>
            <a:pPr lvl="1"/>
            <a:r>
              <a:rPr lang="ru-RU" dirty="0" err="1"/>
              <a:t>Second</a:t>
            </a:r>
            <a:r>
              <a:rPr lang="ru-RU" dirty="0"/>
              <a:t> </a:t>
            </a:r>
            <a:r>
              <a:rPr lang="ru-RU" dirty="0" err="1"/>
              <a:t>level</a:t>
            </a:r>
            <a:endParaRPr lang="ru-RU" dirty="0"/>
          </a:p>
          <a:p>
            <a:pPr lvl="2"/>
            <a:r>
              <a:rPr lang="ru-RU" dirty="0" err="1"/>
              <a:t>Third</a:t>
            </a:r>
            <a:r>
              <a:rPr lang="ru-RU" dirty="0"/>
              <a:t> </a:t>
            </a:r>
            <a:r>
              <a:rPr lang="ru-RU" dirty="0" err="1"/>
              <a:t>level</a:t>
            </a:r>
            <a:endParaRPr lang="ru-RU" dirty="0"/>
          </a:p>
          <a:p>
            <a:pPr lvl="3"/>
            <a:r>
              <a:rPr lang="ru-RU" dirty="0" err="1"/>
              <a:t>Fourth</a:t>
            </a:r>
            <a:r>
              <a:rPr lang="ru-RU" dirty="0"/>
              <a:t> </a:t>
            </a:r>
            <a:r>
              <a:rPr lang="ru-RU" dirty="0" err="1"/>
              <a:t>level</a:t>
            </a:r>
            <a:endParaRPr lang="ru-RU" dirty="0"/>
          </a:p>
          <a:p>
            <a:pPr lvl="4"/>
            <a:r>
              <a:rPr lang="ru-RU" dirty="0" err="1"/>
              <a:t>Fifth</a:t>
            </a:r>
            <a:r>
              <a:rPr lang="ru-RU" dirty="0"/>
              <a:t> </a:t>
            </a:r>
            <a:r>
              <a:rPr lang="ru-RU" dirty="0" err="1"/>
              <a:t>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4767263"/>
            <a:ext cx="4055462" cy="273844"/>
          </a:xfrm>
        </p:spPr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270762"/>
            <a:ext cx="506506" cy="273844"/>
          </a:xfrm>
        </p:spPr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482539"/>
            <a:ext cx="1645920" cy="355856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7228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3" y="138113"/>
            <a:ext cx="1192307" cy="44707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2571750"/>
            <a:ext cx="4966446" cy="1048871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ru-RU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3618310"/>
            <a:ext cx="4966446" cy="9906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8" y="4767263"/>
            <a:ext cx="5311588" cy="273844"/>
          </a:xfrm>
        </p:spPr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987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3580279"/>
            <a:ext cx="2971800" cy="13834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2571751"/>
            <a:ext cx="5233146" cy="1048871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ru-RU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3618310"/>
            <a:ext cx="5233146" cy="9906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4578724"/>
            <a:ext cx="506506" cy="273844"/>
          </a:xfrm>
        </p:spPr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138113"/>
            <a:ext cx="2971800" cy="33920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0867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9" y="138112"/>
            <a:ext cx="802341" cy="12975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142113"/>
            <a:ext cx="7391401" cy="806816"/>
          </a:xfrm>
        </p:spPr>
        <p:txBody>
          <a:bodyPr/>
          <a:lstStyle/>
          <a:p>
            <a:r>
              <a:rPr lang="ru-R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376"/>
            <a:ext cx="3566160" cy="34992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1095376"/>
            <a:ext cx="3566160" cy="34992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333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96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138112"/>
            <a:ext cx="804582" cy="12975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113"/>
            <a:ext cx="7388352" cy="806816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95375"/>
            <a:ext cx="3566160" cy="47982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75197"/>
            <a:ext cx="3566160" cy="30194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1095375"/>
            <a:ext cx="3566160" cy="47982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1575197"/>
            <a:ext cx="3566160" cy="30194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333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08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138112"/>
            <a:ext cx="804582" cy="12975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139678"/>
            <a:ext cx="7391401" cy="809251"/>
          </a:xfrm>
        </p:spPr>
        <p:txBody>
          <a:bodyPr/>
          <a:lstStyle/>
          <a:p>
            <a:r>
              <a:rPr lang="ru-R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501" y="1108896"/>
            <a:ext cx="7396163" cy="16654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333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2943464"/>
            <a:ext cx="7396163" cy="16654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304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33468"/>
            <a:ext cx="7799295" cy="8080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dirty="0" err="1"/>
              <a:t>Click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edit</a:t>
            </a:r>
            <a:r>
              <a:rPr lang="ru-RU" dirty="0"/>
              <a:t> </a:t>
            </a:r>
            <a:r>
              <a:rPr lang="ru-RU" dirty="0" err="1"/>
              <a:t>Master</a:t>
            </a:r>
            <a:r>
              <a:rPr lang="ru-RU" dirty="0"/>
              <a:t> </a:t>
            </a:r>
            <a:r>
              <a:rPr lang="ru-RU" dirty="0" err="1"/>
              <a:t>title</a:t>
            </a:r>
            <a:r>
              <a:rPr lang="ru-RU" dirty="0"/>
              <a:t> </a:t>
            </a:r>
            <a:r>
              <a:rPr lang="ru-RU" dirty="0" err="1"/>
              <a:t>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095376"/>
            <a:ext cx="7799295" cy="3499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8" y="4767263"/>
            <a:ext cx="572471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>
              <a:solidFill>
                <a:srgbClr val="33333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4753" y="407684"/>
            <a:ext cx="50650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30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477657" y="4767262"/>
            <a:ext cx="1473602" cy="342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318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92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5E749D-0D2A-479A-B8FF-5E6AFD2F12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616" y="2499742"/>
            <a:ext cx="7488832" cy="1371460"/>
          </a:xfrm>
        </p:spPr>
        <p:txBody>
          <a:bodyPr/>
          <a:lstStyle/>
          <a:p>
            <a:pPr algn="r"/>
            <a:r>
              <a:rPr lang="ru-RU" b="1" dirty="0"/>
              <a:t>Онлайн- и оффлайн-данные: интеграция в рекламных кампаниях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2300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/>
                </a:solidFill>
              </a:rPr>
              <a:t>Два мира</a:t>
            </a:r>
            <a:endParaRPr lang="id-ID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68112" y="1536719"/>
            <a:ext cx="986164" cy="3579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68111" y="1536719"/>
            <a:ext cx="1224857" cy="35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2997504" y="1366758"/>
            <a:ext cx="302891" cy="696934"/>
          </a:xfrm>
          <a:custGeom>
            <a:avLst/>
            <a:gdLst>
              <a:gd name="T0" fmla="*/ 0 w 319"/>
              <a:gd name="T1" fmla="*/ 367 h 734"/>
              <a:gd name="T2" fmla="*/ 319 w 319"/>
              <a:gd name="T3" fmla="*/ 734 h 734"/>
              <a:gd name="T4" fmla="*/ 319 w 319"/>
              <a:gd name="T5" fmla="*/ 367 h 734"/>
              <a:gd name="T6" fmla="*/ 319 w 319"/>
              <a:gd name="T7" fmla="*/ 0 h 734"/>
              <a:gd name="T8" fmla="*/ 0 w 319"/>
              <a:gd name="T9" fmla="*/ 367 h 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9" h="734">
                <a:moveTo>
                  <a:pt x="0" y="367"/>
                </a:moveTo>
                <a:lnTo>
                  <a:pt x="319" y="734"/>
                </a:lnTo>
                <a:lnTo>
                  <a:pt x="319" y="367"/>
                </a:lnTo>
                <a:lnTo>
                  <a:pt x="319" y="0"/>
                </a:lnTo>
                <a:lnTo>
                  <a:pt x="0" y="367"/>
                </a:lnTo>
                <a:close/>
              </a:path>
            </a:pathLst>
          </a:custGeom>
          <a:solidFill>
            <a:srgbClr val="A6A5C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2997504" y="1366758"/>
            <a:ext cx="302891" cy="696934"/>
          </a:xfrm>
          <a:custGeom>
            <a:avLst/>
            <a:gdLst>
              <a:gd name="T0" fmla="*/ 0 w 319"/>
              <a:gd name="T1" fmla="*/ 367 h 734"/>
              <a:gd name="T2" fmla="*/ 319 w 319"/>
              <a:gd name="T3" fmla="*/ 734 h 734"/>
              <a:gd name="T4" fmla="*/ 319 w 319"/>
              <a:gd name="T5" fmla="*/ 367 h 734"/>
              <a:gd name="T6" fmla="*/ 319 w 319"/>
              <a:gd name="T7" fmla="*/ 0 h 734"/>
              <a:gd name="T8" fmla="*/ 0 w 319"/>
              <a:gd name="T9" fmla="*/ 367 h 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9" h="734">
                <a:moveTo>
                  <a:pt x="0" y="367"/>
                </a:moveTo>
                <a:lnTo>
                  <a:pt x="319" y="734"/>
                </a:lnTo>
                <a:lnTo>
                  <a:pt x="319" y="367"/>
                </a:lnTo>
                <a:lnTo>
                  <a:pt x="319" y="0"/>
                </a:lnTo>
                <a:lnTo>
                  <a:pt x="0" y="36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055651" y="1275606"/>
            <a:ext cx="876389" cy="880188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228539" y="2540085"/>
            <a:ext cx="903926" cy="3579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228539" y="2540085"/>
            <a:ext cx="903926" cy="35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100182" y="2371073"/>
            <a:ext cx="302891" cy="700732"/>
          </a:xfrm>
          <a:custGeom>
            <a:avLst/>
            <a:gdLst>
              <a:gd name="T0" fmla="*/ 319 w 319"/>
              <a:gd name="T1" fmla="*/ 367 h 738"/>
              <a:gd name="T2" fmla="*/ 0 w 319"/>
              <a:gd name="T3" fmla="*/ 738 h 738"/>
              <a:gd name="T4" fmla="*/ 0 w 319"/>
              <a:gd name="T5" fmla="*/ 367 h 738"/>
              <a:gd name="T6" fmla="*/ 0 w 319"/>
              <a:gd name="T7" fmla="*/ 0 h 738"/>
              <a:gd name="T8" fmla="*/ 319 w 319"/>
              <a:gd name="T9" fmla="*/ 367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9" h="738">
                <a:moveTo>
                  <a:pt x="319" y="367"/>
                </a:moveTo>
                <a:lnTo>
                  <a:pt x="0" y="738"/>
                </a:lnTo>
                <a:lnTo>
                  <a:pt x="0" y="367"/>
                </a:lnTo>
                <a:lnTo>
                  <a:pt x="0" y="0"/>
                </a:lnTo>
                <a:lnTo>
                  <a:pt x="319" y="367"/>
                </a:lnTo>
                <a:close/>
              </a:path>
            </a:pathLst>
          </a:custGeom>
          <a:solidFill>
            <a:srgbClr val="A6A5C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100182" y="2371073"/>
            <a:ext cx="302891" cy="700732"/>
          </a:xfrm>
          <a:custGeom>
            <a:avLst/>
            <a:gdLst>
              <a:gd name="T0" fmla="*/ 319 w 319"/>
              <a:gd name="T1" fmla="*/ 367 h 738"/>
              <a:gd name="T2" fmla="*/ 0 w 319"/>
              <a:gd name="T3" fmla="*/ 738 h 738"/>
              <a:gd name="T4" fmla="*/ 0 w 319"/>
              <a:gd name="T5" fmla="*/ 367 h 738"/>
              <a:gd name="T6" fmla="*/ 0 w 319"/>
              <a:gd name="T7" fmla="*/ 0 h 738"/>
              <a:gd name="T8" fmla="*/ 319 w 319"/>
              <a:gd name="T9" fmla="*/ 367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9" h="738">
                <a:moveTo>
                  <a:pt x="319" y="367"/>
                </a:moveTo>
                <a:lnTo>
                  <a:pt x="0" y="738"/>
                </a:lnTo>
                <a:lnTo>
                  <a:pt x="0" y="367"/>
                </a:lnTo>
                <a:lnTo>
                  <a:pt x="0" y="0"/>
                </a:lnTo>
                <a:lnTo>
                  <a:pt x="319" y="36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563888" y="2283718"/>
            <a:ext cx="875440" cy="875441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2997504" y="1366758"/>
            <a:ext cx="302891" cy="696934"/>
          </a:xfrm>
          <a:custGeom>
            <a:avLst/>
            <a:gdLst>
              <a:gd name="T0" fmla="*/ 319 w 319"/>
              <a:gd name="T1" fmla="*/ 0 h 734"/>
              <a:gd name="T2" fmla="*/ 0 w 319"/>
              <a:gd name="T3" fmla="*/ 367 h 734"/>
              <a:gd name="T4" fmla="*/ 319 w 319"/>
              <a:gd name="T5" fmla="*/ 734 h 734"/>
              <a:gd name="T6" fmla="*/ 319 w 319"/>
              <a:gd name="T7" fmla="*/ 556 h 734"/>
              <a:gd name="T8" fmla="*/ 319 w 319"/>
              <a:gd name="T9" fmla="*/ 367 h 734"/>
              <a:gd name="T10" fmla="*/ 319 w 319"/>
              <a:gd name="T11" fmla="*/ 179 h 734"/>
              <a:gd name="T12" fmla="*/ 319 w 319"/>
              <a:gd name="T13" fmla="*/ 0 h 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9" h="734">
                <a:moveTo>
                  <a:pt x="319" y="0"/>
                </a:moveTo>
                <a:lnTo>
                  <a:pt x="0" y="367"/>
                </a:lnTo>
                <a:lnTo>
                  <a:pt x="319" y="734"/>
                </a:lnTo>
                <a:lnTo>
                  <a:pt x="319" y="556"/>
                </a:lnTo>
                <a:lnTo>
                  <a:pt x="319" y="367"/>
                </a:lnTo>
                <a:lnTo>
                  <a:pt x="319" y="179"/>
                </a:lnTo>
                <a:lnTo>
                  <a:pt x="31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2997504" y="1366758"/>
            <a:ext cx="302891" cy="696934"/>
          </a:xfrm>
          <a:custGeom>
            <a:avLst/>
            <a:gdLst>
              <a:gd name="T0" fmla="*/ 319 w 319"/>
              <a:gd name="T1" fmla="*/ 0 h 734"/>
              <a:gd name="T2" fmla="*/ 0 w 319"/>
              <a:gd name="T3" fmla="*/ 367 h 734"/>
              <a:gd name="T4" fmla="*/ 319 w 319"/>
              <a:gd name="T5" fmla="*/ 734 h 734"/>
              <a:gd name="T6" fmla="*/ 319 w 319"/>
              <a:gd name="T7" fmla="*/ 556 h 734"/>
              <a:gd name="T8" fmla="*/ 319 w 319"/>
              <a:gd name="T9" fmla="*/ 367 h 734"/>
              <a:gd name="T10" fmla="*/ 319 w 319"/>
              <a:gd name="T11" fmla="*/ 179 h 734"/>
              <a:gd name="T12" fmla="*/ 319 w 319"/>
              <a:gd name="T13" fmla="*/ 0 h 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9" h="734">
                <a:moveTo>
                  <a:pt x="319" y="0"/>
                </a:moveTo>
                <a:lnTo>
                  <a:pt x="0" y="367"/>
                </a:lnTo>
                <a:lnTo>
                  <a:pt x="319" y="734"/>
                </a:lnTo>
                <a:lnTo>
                  <a:pt x="319" y="556"/>
                </a:lnTo>
                <a:lnTo>
                  <a:pt x="319" y="367"/>
                </a:lnTo>
                <a:lnTo>
                  <a:pt x="319" y="179"/>
                </a:lnTo>
                <a:lnTo>
                  <a:pt x="31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5100182" y="2371073"/>
            <a:ext cx="302891" cy="700732"/>
          </a:xfrm>
          <a:custGeom>
            <a:avLst/>
            <a:gdLst>
              <a:gd name="T0" fmla="*/ 0 w 319"/>
              <a:gd name="T1" fmla="*/ 0 h 738"/>
              <a:gd name="T2" fmla="*/ 0 w 319"/>
              <a:gd name="T3" fmla="*/ 367 h 738"/>
              <a:gd name="T4" fmla="*/ 0 w 319"/>
              <a:gd name="T5" fmla="*/ 738 h 738"/>
              <a:gd name="T6" fmla="*/ 319 w 319"/>
              <a:gd name="T7" fmla="*/ 367 h 738"/>
              <a:gd name="T8" fmla="*/ 0 w 319"/>
              <a:gd name="T9" fmla="*/ 0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9" h="738">
                <a:moveTo>
                  <a:pt x="0" y="0"/>
                </a:moveTo>
                <a:lnTo>
                  <a:pt x="0" y="367"/>
                </a:lnTo>
                <a:lnTo>
                  <a:pt x="0" y="738"/>
                </a:lnTo>
                <a:lnTo>
                  <a:pt x="319" y="3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5100182" y="2371073"/>
            <a:ext cx="302891" cy="700732"/>
          </a:xfrm>
          <a:custGeom>
            <a:avLst/>
            <a:gdLst>
              <a:gd name="T0" fmla="*/ 0 w 319"/>
              <a:gd name="T1" fmla="*/ 0 h 738"/>
              <a:gd name="T2" fmla="*/ 0 w 319"/>
              <a:gd name="T3" fmla="*/ 367 h 738"/>
              <a:gd name="T4" fmla="*/ 0 w 319"/>
              <a:gd name="T5" fmla="*/ 738 h 738"/>
              <a:gd name="T6" fmla="*/ 319 w 319"/>
              <a:gd name="T7" fmla="*/ 367 h 738"/>
              <a:gd name="T8" fmla="*/ 0 w 319"/>
              <a:gd name="T9" fmla="*/ 0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9" h="738">
                <a:moveTo>
                  <a:pt x="0" y="0"/>
                </a:moveTo>
                <a:lnTo>
                  <a:pt x="0" y="367"/>
                </a:lnTo>
                <a:lnTo>
                  <a:pt x="0" y="738"/>
                </a:lnTo>
                <a:lnTo>
                  <a:pt x="319" y="367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37" name="Group 36"/>
          <p:cNvGrpSpPr/>
          <p:nvPr/>
        </p:nvGrpSpPr>
        <p:grpSpPr>
          <a:xfrm>
            <a:off x="507682" y="1391187"/>
            <a:ext cx="2260649" cy="2188675"/>
            <a:chOff x="1250714" y="3185240"/>
            <a:chExt cx="2079818" cy="926830"/>
          </a:xfrm>
        </p:grpSpPr>
        <p:sp>
          <p:nvSpPr>
            <p:cNvPr id="38" name="TextBox 37"/>
            <p:cNvSpPr txBox="1"/>
            <p:nvPr/>
          </p:nvSpPr>
          <p:spPr>
            <a:xfrm>
              <a:off x="1620235" y="3185240"/>
              <a:ext cx="1710297" cy="4178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>
                  <a:latin typeface="+mj-lt"/>
                </a:rPr>
                <a:t>Online</a:t>
              </a:r>
              <a:endParaRPr lang="id-ID" sz="1600" dirty="0">
                <a:latin typeface="+mj-lt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250714" y="3514478"/>
              <a:ext cx="2079818" cy="5975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dirty="0"/>
                <a:t>Инструментарий </a:t>
              </a:r>
            </a:p>
            <a:p>
              <a:pPr algn="r"/>
              <a:r>
                <a:rPr lang="ru-RU" dirty="0"/>
                <a:t>Нишевые аудитории</a:t>
              </a:r>
            </a:p>
            <a:p>
              <a:pPr algn="r"/>
              <a:r>
                <a:rPr lang="ru-RU" dirty="0"/>
                <a:t>Оперативность</a:t>
              </a:r>
            </a:p>
            <a:p>
              <a:pPr algn="r"/>
              <a:r>
                <a:rPr lang="ru-RU" dirty="0"/>
                <a:t>Отклик</a:t>
              </a:r>
              <a:endParaRPr lang="id-ID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591526" y="2436197"/>
            <a:ext cx="2448272" cy="2500232"/>
            <a:chOff x="1200553" y="3192631"/>
            <a:chExt cx="2129979" cy="1078813"/>
          </a:xfrm>
        </p:grpSpPr>
        <p:sp>
          <p:nvSpPr>
            <p:cNvPr id="41" name="TextBox 40"/>
            <p:cNvSpPr txBox="1"/>
            <p:nvPr/>
          </p:nvSpPr>
          <p:spPr>
            <a:xfrm>
              <a:off x="1200553" y="3192631"/>
              <a:ext cx="1749796" cy="397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Offline</a:t>
              </a:r>
              <a:endParaRPr lang="id-ID" sz="1500" dirty="0">
                <a:latin typeface="+mj-lt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250714" y="3514478"/>
              <a:ext cx="2079818" cy="7569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/>
                <a:t>Массовость</a:t>
              </a:r>
            </a:p>
            <a:p>
              <a:r>
                <a:rPr lang="ru-RU" dirty="0"/>
                <a:t>Охват</a:t>
              </a:r>
            </a:p>
            <a:p>
              <a:r>
                <a:rPr lang="ru-RU" dirty="0"/>
                <a:t>Воздействие</a:t>
              </a:r>
            </a:p>
            <a:p>
              <a:r>
                <a:rPr lang="ru-RU" dirty="0"/>
                <a:t>Доверие</a:t>
              </a:r>
            </a:p>
            <a:p>
              <a:r>
                <a:rPr lang="ru-RU" dirty="0"/>
                <a:t>Основные продажи</a:t>
              </a:r>
              <a:endParaRPr lang="id-ID" dirty="0"/>
            </a:p>
          </p:txBody>
        </p:sp>
      </p:grpSp>
      <p:sp>
        <p:nvSpPr>
          <p:cNvPr id="49" name="Freeform 149">
            <a:extLst>
              <a:ext uri="{FF2B5EF4-FFF2-40B4-BE49-F238E27FC236}">
                <a16:creationId xmlns:a16="http://schemas.microsoft.com/office/drawing/2014/main" id="{613A6631-0E84-4B1B-AEC7-F73673E650F4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294344" y="1561300"/>
            <a:ext cx="399002" cy="317668"/>
          </a:xfrm>
          <a:custGeom>
            <a:avLst/>
            <a:gdLst>
              <a:gd name="T0" fmla="*/ 161 w 934"/>
              <a:gd name="T1" fmla="*/ 529 h 743"/>
              <a:gd name="T2" fmla="*/ 773 w 934"/>
              <a:gd name="T3" fmla="*/ 529 h 743"/>
              <a:gd name="T4" fmla="*/ 839 w 934"/>
              <a:gd name="T5" fmla="*/ 464 h 743"/>
              <a:gd name="T6" fmla="*/ 839 w 934"/>
              <a:gd name="T7" fmla="*/ 464 h 743"/>
              <a:gd name="T8" fmla="*/ 839 w 934"/>
              <a:gd name="T9" fmla="*/ 65 h 743"/>
              <a:gd name="T10" fmla="*/ 773 w 934"/>
              <a:gd name="T11" fmla="*/ 0 h 743"/>
              <a:gd name="T12" fmla="*/ 161 w 934"/>
              <a:gd name="T13" fmla="*/ 0 h 743"/>
              <a:gd name="T14" fmla="*/ 96 w 934"/>
              <a:gd name="T15" fmla="*/ 65 h 743"/>
              <a:gd name="T16" fmla="*/ 96 w 934"/>
              <a:gd name="T17" fmla="*/ 464 h 743"/>
              <a:gd name="T18" fmla="*/ 161 w 934"/>
              <a:gd name="T19" fmla="*/ 529 h 743"/>
              <a:gd name="T20" fmla="*/ 167 w 934"/>
              <a:gd name="T21" fmla="*/ 71 h 743"/>
              <a:gd name="T22" fmla="*/ 767 w 934"/>
              <a:gd name="T23" fmla="*/ 71 h 743"/>
              <a:gd name="T24" fmla="*/ 767 w 934"/>
              <a:gd name="T25" fmla="*/ 457 h 743"/>
              <a:gd name="T26" fmla="*/ 167 w 934"/>
              <a:gd name="T27" fmla="*/ 457 h 743"/>
              <a:gd name="T28" fmla="*/ 167 w 934"/>
              <a:gd name="T29" fmla="*/ 71 h 743"/>
              <a:gd name="T30" fmla="*/ 915 w 934"/>
              <a:gd name="T31" fmla="*/ 663 h 743"/>
              <a:gd name="T32" fmla="*/ 837 w 934"/>
              <a:gd name="T33" fmla="*/ 585 h 743"/>
              <a:gd name="T34" fmla="*/ 763 w 934"/>
              <a:gd name="T35" fmla="*/ 553 h 743"/>
              <a:gd name="T36" fmla="*/ 171 w 934"/>
              <a:gd name="T37" fmla="*/ 553 h 743"/>
              <a:gd name="T38" fmla="*/ 98 w 934"/>
              <a:gd name="T39" fmla="*/ 585 h 743"/>
              <a:gd name="T40" fmla="*/ 19 w 934"/>
              <a:gd name="T41" fmla="*/ 663 h 743"/>
              <a:gd name="T42" fmla="*/ 0 w 934"/>
              <a:gd name="T43" fmla="*/ 712 h 743"/>
              <a:gd name="T44" fmla="*/ 25 w 934"/>
              <a:gd name="T45" fmla="*/ 743 h 743"/>
              <a:gd name="T46" fmla="*/ 909 w 934"/>
              <a:gd name="T47" fmla="*/ 743 h 743"/>
              <a:gd name="T48" fmla="*/ 934 w 934"/>
              <a:gd name="T49" fmla="*/ 712 h 743"/>
              <a:gd name="T50" fmla="*/ 915 w 934"/>
              <a:gd name="T51" fmla="*/ 663 h 743"/>
              <a:gd name="T52" fmla="*/ 555 w 934"/>
              <a:gd name="T53" fmla="*/ 677 h 743"/>
              <a:gd name="T54" fmla="*/ 379 w 934"/>
              <a:gd name="T55" fmla="*/ 677 h 743"/>
              <a:gd name="T56" fmla="*/ 374 w 934"/>
              <a:gd name="T57" fmla="*/ 668 h 743"/>
              <a:gd name="T58" fmla="*/ 378 w 934"/>
              <a:gd name="T59" fmla="*/ 652 h 743"/>
              <a:gd name="T60" fmla="*/ 394 w 934"/>
              <a:gd name="T61" fmla="*/ 627 h 743"/>
              <a:gd name="T62" fmla="*/ 408 w 934"/>
              <a:gd name="T63" fmla="*/ 617 h 743"/>
              <a:gd name="T64" fmla="*/ 526 w 934"/>
              <a:gd name="T65" fmla="*/ 617 h 743"/>
              <a:gd name="T66" fmla="*/ 541 w 934"/>
              <a:gd name="T67" fmla="*/ 627 h 743"/>
              <a:gd name="T68" fmla="*/ 556 w 934"/>
              <a:gd name="T69" fmla="*/ 652 h 743"/>
              <a:gd name="T70" fmla="*/ 560 w 934"/>
              <a:gd name="T71" fmla="*/ 668 h 743"/>
              <a:gd name="T72" fmla="*/ 555 w 934"/>
              <a:gd name="T73" fmla="*/ 677 h 743"/>
              <a:gd name="T74" fmla="*/ 507 w 934"/>
              <a:gd name="T75" fmla="*/ 267 h 743"/>
              <a:gd name="T76" fmla="*/ 507 w 934"/>
              <a:gd name="T77" fmla="*/ 255 h 743"/>
              <a:gd name="T78" fmla="*/ 520 w 934"/>
              <a:gd name="T79" fmla="*/ 242 h 743"/>
              <a:gd name="T80" fmla="*/ 510 w 934"/>
              <a:gd name="T81" fmla="*/ 218 h 743"/>
              <a:gd name="T82" fmla="*/ 386 w 934"/>
              <a:gd name="T83" fmla="*/ 170 h 743"/>
              <a:gd name="T84" fmla="*/ 376 w 934"/>
              <a:gd name="T85" fmla="*/ 181 h 743"/>
              <a:gd name="T86" fmla="*/ 423 w 934"/>
              <a:gd name="T87" fmla="*/ 304 h 743"/>
              <a:gd name="T88" fmla="*/ 448 w 934"/>
              <a:gd name="T89" fmla="*/ 314 h 743"/>
              <a:gd name="T90" fmla="*/ 461 w 934"/>
              <a:gd name="T91" fmla="*/ 301 h 743"/>
              <a:gd name="T92" fmla="*/ 473 w 934"/>
              <a:gd name="T93" fmla="*/ 301 h 743"/>
              <a:gd name="T94" fmla="*/ 524 w 934"/>
              <a:gd name="T95" fmla="*/ 352 h 743"/>
              <a:gd name="T96" fmla="*/ 549 w 934"/>
              <a:gd name="T97" fmla="*/ 343 h 743"/>
              <a:gd name="T98" fmla="*/ 558 w 934"/>
              <a:gd name="T99" fmla="*/ 318 h 743"/>
              <a:gd name="T100" fmla="*/ 507 w 934"/>
              <a:gd name="T101" fmla="*/ 267 h 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934" h="743">
                <a:moveTo>
                  <a:pt x="161" y="529"/>
                </a:moveTo>
                <a:cubicBezTo>
                  <a:pt x="773" y="529"/>
                  <a:pt x="773" y="529"/>
                  <a:pt x="773" y="529"/>
                </a:cubicBezTo>
                <a:cubicBezTo>
                  <a:pt x="809" y="529"/>
                  <a:pt x="839" y="500"/>
                  <a:pt x="839" y="464"/>
                </a:cubicBezTo>
                <a:cubicBezTo>
                  <a:pt x="839" y="464"/>
                  <a:pt x="839" y="464"/>
                  <a:pt x="839" y="464"/>
                </a:cubicBezTo>
                <a:cubicBezTo>
                  <a:pt x="839" y="65"/>
                  <a:pt x="839" y="65"/>
                  <a:pt x="839" y="65"/>
                </a:cubicBezTo>
                <a:cubicBezTo>
                  <a:pt x="839" y="29"/>
                  <a:pt x="809" y="0"/>
                  <a:pt x="773" y="0"/>
                </a:cubicBezTo>
                <a:cubicBezTo>
                  <a:pt x="161" y="0"/>
                  <a:pt x="161" y="0"/>
                  <a:pt x="161" y="0"/>
                </a:cubicBezTo>
                <a:cubicBezTo>
                  <a:pt x="125" y="0"/>
                  <a:pt x="96" y="29"/>
                  <a:pt x="96" y="65"/>
                </a:cubicBezTo>
                <a:cubicBezTo>
                  <a:pt x="96" y="464"/>
                  <a:pt x="96" y="464"/>
                  <a:pt x="96" y="464"/>
                </a:cubicBezTo>
                <a:cubicBezTo>
                  <a:pt x="96" y="500"/>
                  <a:pt x="125" y="529"/>
                  <a:pt x="161" y="529"/>
                </a:cubicBezTo>
                <a:close/>
                <a:moveTo>
                  <a:pt x="167" y="71"/>
                </a:moveTo>
                <a:cubicBezTo>
                  <a:pt x="767" y="71"/>
                  <a:pt x="767" y="71"/>
                  <a:pt x="767" y="71"/>
                </a:cubicBezTo>
                <a:cubicBezTo>
                  <a:pt x="767" y="457"/>
                  <a:pt x="767" y="457"/>
                  <a:pt x="767" y="457"/>
                </a:cubicBezTo>
                <a:cubicBezTo>
                  <a:pt x="167" y="457"/>
                  <a:pt x="167" y="457"/>
                  <a:pt x="167" y="457"/>
                </a:cubicBezTo>
                <a:lnTo>
                  <a:pt x="167" y="71"/>
                </a:lnTo>
                <a:close/>
                <a:moveTo>
                  <a:pt x="915" y="663"/>
                </a:moveTo>
                <a:cubicBezTo>
                  <a:pt x="837" y="585"/>
                  <a:pt x="837" y="585"/>
                  <a:pt x="837" y="585"/>
                </a:cubicBezTo>
                <a:cubicBezTo>
                  <a:pt x="819" y="567"/>
                  <a:pt x="786" y="553"/>
                  <a:pt x="763" y="553"/>
                </a:cubicBezTo>
                <a:cubicBezTo>
                  <a:pt x="171" y="553"/>
                  <a:pt x="171" y="553"/>
                  <a:pt x="171" y="553"/>
                </a:cubicBezTo>
                <a:cubicBezTo>
                  <a:pt x="148" y="553"/>
                  <a:pt x="115" y="567"/>
                  <a:pt x="98" y="585"/>
                </a:cubicBezTo>
                <a:cubicBezTo>
                  <a:pt x="19" y="663"/>
                  <a:pt x="19" y="663"/>
                  <a:pt x="19" y="663"/>
                </a:cubicBezTo>
                <a:cubicBezTo>
                  <a:pt x="9" y="673"/>
                  <a:pt x="0" y="696"/>
                  <a:pt x="0" y="712"/>
                </a:cubicBezTo>
                <a:cubicBezTo>
                  <a:pt x="0" y="729"/>
                  <a:pt x="11" y="743"/>
                  <a:pt x="25" y="743"/>
                </a:cubicBezTo>
                <a:cubicBezTo>
                  <a:pt x="909" y="743"/>
                  <a:pt x="909" y="743"/>
                  <a:pt x="909" y="743"/>
                </a:cubicBezTo>
                <a:cubicBezTo>
                  <a:pt x="923" y="743"/>
                  <a:pt x="934" y="729"/>
                  <a:pt x="934" y="712"/>
                </a:cubicBezTo>
                <a:cubicBezTo>
                  <a:pt x="934" y="696"/>
                  <a:pt x="925" y="673"/>
                  <a:pt x="915" y="663"/>
                </a:cubicBezTo>
                <a:close/>
                <a:moveTo>
                  <a:pt x="555" y="677"/>
                </a:moveTo>
                <a:cubicBezTo>
                  <a:pt x="379" y="677"/>
                  <a:pt x="379" y="677"/>
                  <a:pt x="379" y="677"/>
                </a:cubicBezTo>
                <a:cubicBezTo>
                  <a:pt x="376" y="677"/>
                  <a:pt x="374" y="673"/>
                  <a:pt x="374" y="668"/>
                </a:cubicBezTo>
                <a:cubicBezTo>
                  <a:pt x="374" y="662"/>
                  <a:pt x="376" y="655"/>
                  <a:pt x="378" y="652"/>
                </a:cubicBezTo>
                <a:cubicBezTo>
                  <a:pt x="394" y="627"/>
                  <a:pt x="394" y="627"/>
                  <a:pt x="394" y="627"/>
                </a:cubicBezTo>
                <a:cubicBezTo>
                  <a:pt x="397" y="622"/>
                  <a:pt x="404" y="617"/>
                  <a:pt x="408" y="617"/>
                </a:cubicBezTo>
                <a:cubicBezTo>
                  <a:pt x="526" y="617"/>
                  <a:pt x="526" y="617"/>
                  <a:pt x="526" y="617"/>
                </a:cubicBezTo>
                <a:cubicBezTo>
                  <a:pt x="531" y="617"/>
                  <a:pt x="537" y="622"/>
                  <a:pt x="541" y="627"/>
                </a:cubicBezTo>
                <a:cubicBezTo>
                  <a:pt x="556" y="652"/>
                  <a:pt x="556" y="652"/>
                  <a:pt x="556" y="652"/>
                </a:cubicBezTo>
                <a:cubicBezTo>
                  <a:pt x="558" y="655"/>
                  <a:pt x="560" y="662"/>
                  <a:pt x="560" y="668"/>
                </a:cubicBezTo>
                <a:cubicBezTo>
                  <a:pt x="560" y="673"/>
                  <a:pt x="558" y="677"/>
                  <a:pt x="555" y="677"/>
                </a:cubicBezTo>
                <a:close/>
                <a:moveTo>
                  <a:pt x="507" y="267"/>
                </a:moveTo>
                <a:cubicBezTo>
                  <a:pt x="504" y="264"/>
                  <a:pt x="504" y="258"/>
                  <a:pt x="507" y="255"/>
                </a:cubicBezTo>
                <a:cubicBezTo>
                  <a:pt x="510" y="252"/>
                  <a:pt x="517" y="246"/>
                  <a:pt x="520" y="242"/>
                </a:cubicBezTo>
                <a:cubicBezTo>
                  <a:pt x="528" y="234"/>
                  <a:pt x="524" y="223"/>
                  <a:pt x="510" y="218"/>
                </a:cubicBezTo>
                <a:cubicBezTo>
                  <a:pt x="386" y="170"/>
                  <a:pt x="386" y="170"/>
                  <a:pt x="386" y="170"/>
                </a:cubicBezTo>
                <a:cubicBezTo>
                  <a:pt x="377" y="167"/>
                  <a:pt x="372" y="172"/>
                  <a:pt x="376" y="181"/>
                </a:cubicBezTo>
                <a:cubicBezTo>
                  <a:pt x="423" y="304"/>
                  <a:pt x="423" y="304"/>
                  <a:pt x="423" y="304"/>
                </a:cubicBezTo>
                <a:cubicBezTo>
                  <a:pt x="429" y="318"/>
                  <a:pt x="440" y="322"/>
                  <a:pt x="448" y="314"/>
                </a:cubicBezTo>
                <a:cubicBezTo>
                  <a:pt x="461" y="301"/>
                  <a:pt x="461" y="301"/>
                  <a:pt x="461" y="301"/>
                </a:cubicBezTo>
                <a:cubicBezTo>
                  <a:pt x="464" y="298"/>
                  <a:pt x="470" y="298"/>
                  <a:pt x="473" y="301"/>
                </a:cubicBezTo>
                <a:cubicBezTo>
                  <a:pt x="524" y="352"/>
                  <a:pt x="524" y="352"/>
                  <a:pt x="524" y="352"/>
                </a:cubicBezTo>
                <a:cubicBezTo>
                  <a:pt x="529" y="357"/>
                  <a:pt x="540" y="351"/>
                  <a:pt x="549" y="343"/>
                </a:cubicBezTo>
                <a:cubicBezTo>
                  <a:pt x="557" y="334"/>
                  <a:pt x="563" y="323"/>
                  <a:pt x="558" y="318"/>
                </a:cubicBezTo>
                <a:lnTo>
                  <a:pt x="507" y="2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grpSp>
        <p:nvGrpSpPr>
          <p:cNvPr id="50" name="Group 12">
            <a:extLst>
              <a:ext uri="{FF2B5EF4-FFF2-40B4-BE49-F238E27FC236}">
                <a16:creationId xmlns:a16="http://schemas.microsoft.com/office/drawing/2014/main" id="{B88F257D-B2E9-4DE1-9E19-A6907D72553E}"/>
              </a:ext>
            </a:extLst>
          </p:cNvPr>
          <p:cNvGrpSpPr/>
          <p:nvPr/>
        </p:nvGrpSpPr>
        <p:grpSpPr>
          <a:xfrm>
            <a:off x="3808986" y="2554331"/>
            <a:ext cx="371795" cy="357962"/>
            <a:chOff x="7141104" y="1923522"/>
            <a:chExt cx="488950" cy="481013"/>
          </a:xfrm>
          <a:solidFill>
            <a:schemeClr val="bg1"/>
          </a:solidFill>
        </p:grpSpPr>
        <p:sp>
          <p:nvSpPr>
            <p:cNvPr id="51" name="Freeform 58">
              <a:extLst>
                <a:ext uri="{FF2B5EF4-FFF2-40B4-BE49-F238E27FC236}">
                  <a16:creationId xmlns:a16="http://schemas.microsoft.com/office/drawing/2014/main" id="{0AEC3104-2C2E-4174-8E1C-A76E5742FC7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07804" y="1983847"/>
              <a:ext cx="157162" cy="157163"/>
            </a:xfrm>
            <a:custGeom>
              <a:avLst/>
              <a:gdLst>
                <a:gd name="T0" fmla="*/ 38 w 42"/>
                <a:gd name="T1" fmla="*/ 40 h 42"/>
                <a:gd name="T2" fmla="*/ 38 w 42"/>
                <a:gd name="T3" fmla="*/ 40 h 42"/>
                <a:gd name="T4" fmla="*/ 40 w 42"/>
                <a:gd name="T5" fmla="*/ 42 h 42"/>
                <a:gd name="T6" fmla="*/ 42 w 42"/>
                <a:gd name="T7" fmla="*/ 40 h 42"/>
                <a:gd name="T8" fmla="*/ 42 w 42"/>
                <a:gd name="T9" fmla="*/ 40 h 42"/>
                <a:gd name="T10" fmla="*/ 2 w 42"/>
                <a:gd name="T11" fmla="*/ 0 h 42"/>
                <a:gd name="T12" fmla="*/ 2 w 42"/>
                <a:gd name="T13" fmla="*/ 0 h 42"/>
                <a:gd name="T14" fmla="*/ 0 w 42"/>
                <a:gd name="T15" fmla="*/ 2 h 42"/>
                <a:gd name="T16" fmla="*/ 2 w 42"/>
                <a:gd name="T17" fmla="*/ 4 h 42"/>
                <a:gd name="T18" fmla="*/ 2 w 42"/>
                <a:gd name="T19" fmla="*/ 4 h 42"/>
                <a:gd name="T20" fmla="*/ 38 w 42"/>
                <a:gd name="T21" fmla="*/ 4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42">
                  <a:moveTo>
                    <a:pt x="38" y="40"/>
                  </a:moveTo>
                  <a:cubicBezTo>
                    <a:pt x="38" y="40"/>
                    <a:pt x="38" y="40"/>
                    <a:pt x="38" y="40"/>
                  </a:cubicBezTo>
                  <a:cubicBezTo>
                    <a:pt x="38" y="41"/>
                    <a:pt x="39" y="42"/>
                    <a:pt x="40" y="42"/>
                  </a:cubicBezTo>
                  <a:cubicBezTo>
                    <a:pt x="41" y="42"/>
                    <a:pt x="42" y="41"/>
                    <a:pt x="42" y="40"/>
                  </a:cubicBezTo>
                  <a:cubicBezTo>
                    <a:pt x="42" y="40"/>
                    <a:pt x="42" y="40"/>
                    <a:pt x="42" y="40"/>
                  </a:cubicBezTo>
                  <a:cubicBezTo>
                    <a:pt x="42" y="18"/>
                    <a:pt x="24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2" y="4"/>
                    <a:pt x="38" y="20"/>
                    <a:pt x="38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52" name="Freeform 59">
              <a:extLst>
                <a:ext uri="{FF2B5EF4-FFF2-40B4-BE49-F238E27FC236}">
                  <a16:creationId xmlns:a16="http://schemas.microsoft.com/office/drawing/2014/main" id="{6FDD7E6C-0C19-4CE6-A224-DFC79461E2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41104" y="1923522"/>
              <a:ext cx="488950" cy="481013"/>
            </a:xfrm>
            <a:custGeom>
              <a:avLst/>
              <a:gdLst>
                <a:gd name="T0" fmla="*/ 37 w 130"/>
                <a:gd name="T1" fmla="*/ 4 h 128"/>
                <a:gd name="T2" fmla="*/ 29 w 130"/>
                <a:gd name="T3" fmla="*/ 0 h 128"/>
                <a:gd name="T4" fmla="*/ 24 w 130"/>
                <a:gd name="T5" fmla="*/ 1 h 128"/>
                <a:gd name="T6" fmla="*/ 17 w 130"/>
                <a:gd name="T7" fmla="*/ 12 h 128"/>
                <a:gd name="T8" fmla="*/ 17 w 130"/>
                <a:gd name="T9" fmla="*/ 67 h 128"/>
                <a:gd name="T10" fmla="*/ 5 w 130"/>
                <a:gd name="T11" fmla="*/ 80 h 128"/>
                <a:gd name="T12" fmla="*/ 5 w 130"/>
                <a:gd name="T13" fmla="*/ 96 h 128"/>
                <a:gd name="T14" fmla="*/ 33 w 130"/>
                <a:gd name="T15" fmla="*/ 124 h 128"/>
                <a:gd name="T16" fmla="*/ 41 w 130"/>
                <a:gd name="T17" fmla="*/ 128 h 128"/>
                <a:gd name="T18" fmla="*/ 49 w 130"/>
                <a:gd name="T19" fmla="*/ 124 h 128"/>
                <a:gd name="T20" fmla="*/ 62 w 130"/>
                <a:gd name="T21" fmla="*/ 112 h 128"/>
                <a:gd name="T22" fmla="*/ 117 w 130"/>
                <a:gd name="T23" fmla="*/ 112 h 128"/>
                <a:gd name="T24" fmla="*/ 128 w 130"/>
                <a:gd name="T25" fmla="*/ 105 h 128"/>
                <a:gd name="T26" fmla="*/ 125 w 130"/>
                <a:gd name="T27" fmla="*/ 92 h 128"/>
                <a:gd name="T28" fmla="*/ 37 w 130"/>
                <a:gd name="T29" fmla="*/ 4 h 128"/>
                <a:gd name="T30" fmla="*/ 56 w 130"/>
                <a:gd name="T31" fmla="*/ 106 h 128"/>
                <a:gd name="T32" fmla="*/ 44 w 130"/>
                <a:gd name="T33" fmla="*/ 119 h 128"/>
                <a:gd name="T34" fmla="*/ 41 w 130"/>
                <a:gd name="T35" fmla="*/ 120 h 128"/>
                <a:gd name="T36" fmla="*/ 38 w 130"/>
                <a:gd name="T37" fmla="*/ 119 h 128"/>
                <a:gd name="T38" fmla="*/ 10 w 130"/>
                <a:gd name="T39" fmla="*/ 91 h 128"/>
                <a:gd name="T40" fmla="*/ 9 w 130"/>
                <a:gd name="T41" fmla="*/ 88 h 128"/>
                <a:gd name="T42" fmla="*/ 10 w 130"/>
                <a:gd name="T43" fmla="*/ 85 h 128"/>
                <a:gd name="T44" fmla="*/ 23 w 130"/>
                <a:gd name="T45" fmla="*/ 73 h 128"/>
                <a:gd name="T46" fmla="*/ 23 w 130"/>
                <a:gd name="T47" fmla="*/ 73 h 128"/>
                <a:gd name="T48" fmla="*/ 56 w 130"/>
                <a:gd name="T49" fmla="*/ 106 h 128"/>
                <a:gd name="T50" fmla="*/ 56 w 130"/>
                <a:gd name="T51" fmla="*/ 106 h 128"/>
                <a:gd name="T52" fmla="*/ 62 w 130"/>
                <a:gd name="T53" fmla="*/ 104 h 128"/>
                <a:gd name="T54" fmla="*/ 60 w 130"/>
                <a:gd name="T55" fmla="*/ 104 h 128"/>
                <a:gd name="T56" fmla="*/ 25 w 130"/>
                <a:gd name="T57" fmla="*/ 69 h 128"/>
                <a:gd name="T58" fmla="*/ 25 w 130"/>
                <a:gd name="T59" fmla="*/ 67 h 128"/>
                <a:gd name="T60" fmla="*/ 25 w 130"/>
                <a:gd name="T61" fmla="*/ 19 h 128"/>
                <a:gd name="T62" fmla="*/ 110 w 130"/>
                <a:gd name="T63" fmla="*/ 104 h 128"/>
                <a:gd name="T64" fmla="*/ 62 w 130"/>
                <a:gd name="T65" fmla="*/ 104 h 128"/>
                <a:gd name="T66" fmla="*/ 121 w 130"/>
                <a:gd name="T67" fmla="*/ 102 h 128"/>
                <a:gd name="T68" fmla="*/ 117 w 130"/>
                <a:gd name="T69" fmla="*/ 104 h 128"/>
                <a:gd name="T70" fmla="*/ 116 w 130"/>
                <a:gd name="T71" fmla="*/ 104 h 128"/>
                <a:gd name="T72" fmla="*/ 25 w 130"/>
                <a:gd name="T73" fmla="*/ 13 h 128"/>
                <a:gd name="T74" fmla="*/ 25 w 130"/>
                <a:gd name="T75" fmla="*/ 12 h 128"/>
                <a:gd name="T76" fmla="*/ 27 w 130"/>
                <a:gd name="T77" fmla="*/ 8 h 128"/>
                <a:gd name="T78" fmla="*/ 29 w 130"/>
                <a:gd name="T79" fmla="*/ 8 h 128"/>
                <a:gd name="T80" fmla="*/ 32 w 130"/>
                <a:gd name="T81" fmla="*/ 9 h 128"/>
                <a:gd name="T82" fmla="*/ 120 w 130"/>
                <a:gd name="T83" fmla="*/ 97 h 128"/>
                <a:gd name="T84" fmla="*/ 121 w 130"/>
                <a:gd name="T85" fmla="*/ 10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0" h="128">
                  <a:moveTo>
                    <a:pt x="37" y="4"/>
                  </a:moveTo>
                  <a:cubicBezTo>
                    <a:pt x="35" y="1"/>
                    <a:pt x="32" y="0"/>
                    <a:pt x="29" y="0"/>
                  </a:cubicBezTo>
                  <a:cubicBezTo>
                    <a:pt x="27" y="0"/>
                    <a:pt x="26" y="0"/>
                    <a:pt x="24" y="1"/>
                  </a:cubicBezTo>
                  <a:cubicBezTo>
                    <a:pt x="20" y="3"/>
                    <a:pt x="17" y="7"/>
                    <a:pt x="17" y="12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0" y="84"/>
                    <a:pt x="0" y="92"/>
                    <a:pt x="5" y="96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5" y="127"/>
                    <a:pt x="38" y="128"/>
                    <a:pt x="41" y="128"/>
                  </a:cubicBezTo>
                  <a:cubicBezTo>
                    <a:pt x="44" y="128"/>
                    <a:pt x="47" y="127"/>
                    <a:pt x="49" y="124"/>
                  </a:cubicBezTo>
                  <a:cubicBezTo>
                    <a:pt x="62" y="112"/>
                    <a:pt x="62" y="112"/>
                    <a:pt x="62" y="112"/>
                  </a:cubicBezTo>
                  <a:cubicBezTo>
                    <a:pt x="117" y="112"/>
                    <a:pt x="117" y="112"/>
                    <a:pt x="117" y="112"/>
                  </a:cubicBezTo>
                  <a:cubicBezTo>
                    <a:pt x="122" y="112"/>
                    <a:pt x="126" y="109"/>
                    <a:pt x="128" y="105"/>
                  </a:cubicBezTo>
                  <a:cubicBezTo>
                    <a:pt x="130" y="100"/>
                    <a:pt x="129" y="95"/>
                    <a:pt x="125" y="92"/>
                  </a:cubicBezTo>
                  <a:lnTo>
                    <a:pt x="37" y="4"/>
                  </a:lnTo>
                  <a:close/>
                  <a:moveTo>
                    <a:pt x="56" y="106"/>
                  </a:moveTo>
                  <a:cubicBezTo>
                    <a:pt x="44" y="119"/>
                    <a:pt x="44" y="119"/>
                    <a:pt x="44" y="119"/>
                  </a:cubicBezTo>
                  <a:cubicBezTo>
                    <a:pt x="43" y="120"/>
                    <a:pt x="42" y="120"/>
                    <a:pt x="41" y="120"/>
                  </a:cubicBezTo>
                  <a:cubicBezTo>
                    <a:pt x="40" y="120"/>
                    <a:pt x="39" y="120"/>
                    <a:pt x="38" y="119"/>
                  </a:cubicBezTo>
                  <a:cubicBezTo>
                    <a:pt x="10" y="91"/>
                    <a:pt x="10" y="91"/>
                    <a:pt x="10" y="91"/>
                  </a:cubicBezTo>
                  <a:cubicBezTo>
                    <a:pt x="9" y="90"/>
                    <a:pt x="9" y="89"/>
                    <a:pt x="9" y="88"/>
                  </a:cubicBezTo>
                  <a:cubicBezTo>
                    <a:pt x="9" y="87"/>
                    <a:pt x="9" y="86"/>
                    <a:pt x="10" y="85"/>
                  </a:cubicBezTo>
                  <a:cubicBezTo>
                    <a:pt x="23" y="73"/>
                    <a:pt x="23" y="73"/>
                    <a:pt x="23" y="73"/>
                  </a:cubicBezTo>
                  <a:cubicBezTo>
                    <a:pt x="23" y="73"/>
                    <a:pt x="23" y="73"/>
                    <a:pt x="23" y="73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6" y="106"/>
                    <a:pt x="56" y="106"/>
                    <a:pt x="56" y="106"/>
                  </a:cubicBezTo>
                  <a:close/>
                  <a:moveTo>
                    <a:pt x="62" y="104"/>
                  </a:moveTo>
                  <a:cubicBezTo>
                    <a:pt x="61" y="104"/>
                    <a:pt x="61" y="104"/>
                    <a:pt x="60" y="104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5" y="68"/>
                    <a:pt x="25" y="68"/>
                    <a:pt x="25" y="67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110" y="104"/>
                    <a:pt x="110" y="104"/>
                    <a:pt x="110" y="104"/>
                  </a:cubicBezTo>
                  <a:lnTo>
                    <a:pt x="62" y="104"/>
                  </a:lnTo>
                  <a:close/>
                  <a:moveTo>
                    <a:pt x="121" y="102"/>
                  </a:moveTo>
                  <a:cubicBezTo>
                    <a:pt x="120" y="103"/>
                    <a:pt x="119" y="104"/>
                    <a:pt x="117" y="104"/>
                  </a:cubicBezTo>
                  <a:cubicBezTo>
                    <a:pt x="116" y="104"/>
                    <a:pt x="116" y="104"/>
                    <a:pt x="116" y="104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10"/>
                    <a:pt x="26" y="9"/>
                    <a:pt x="27" y="8"/>
                  </a:cubicBezTo>
                  <a:cubicBezTo>
                    <a:pt x="28" y="8"/>
                    <a:pt x="28" y="8"/>
                    <a:pt x="29" y="8"/>
                  </a:cubicBezTo>
                  <a:cubicBezTo>
                    <a:pt x="30" y="8"/>
                    <a:pt x="31" y="8"/>
                    <a:pt x="32" y="9"/>
                  </a:cubicBezTo>
                  <a:cubicBezTo>
                    <a:pt x="120" y="97"/>
                    <a:pt x="120" y="97"/>
                    <a:pt x="120" y="97"/>
                  </a:cubicBezTo>
                  <a:cubicBezTo>
                    <a:pt x="121" y="98"/>
                    <a:pt x="121" y="100"/>
                    <a:pt x="121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53" name="Freeform 60">
              <a:extLst>
                <a:ext uri="{FF2B5EF4-FFF2-40B4-BE49-F238E27FC236}">
                  <a16:creationId xmlns:a16="http://schemas.microsoft.com/office/drawing/2014/main" id="{5847D697-01EB-47C7-BDEA-DF745B2DC67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9866" y="1923522"/>
              <a:ext cx="225425" cy="225425"/>
            </a:xfrm>
            <a:custGeom>
              <a:avLst/>
              <a:gdLst>
                <a:gd name="T0" fmla="*/ 4 w 60"/>
                <a:gd name="T1" fmla="*/ 8 h 60"/>
                <a:gd name="T2" fmla="*/ 4 w 60"/>
                <a:gd name="T3" fmla="*/ 8 h 60"/>
                <a:gd name="T4" fmla="*/ 52 w 60"/>
                <a:gd name="T5" fmla="*/ 56 h 60"/>
                <a:gd name="T6" fmla="*/ 52 w 60"/>
                <a:gd name="T7" fmla="*/ 56 h 60"/>
                <a:gd name="T8" fmla="*/ 56 w 60"/>
                <a:gd name="T9" fmla="*/ 60 h 60"/>
                <a:gd name="T10" fmla="*/ 60 w 60"/>
                <a:gd name="T11" fmla="*/ 56 h 60"/>
                <a:gd name="T12" fmla="*/ 60 w 60"/>
                <a:gd name="T13" fmla="*/ 56 h 60"/>
                <a:gd name="T14" fmla="*/ 4 w 60"/>
                <a:gd name="T15" fmla="*/ 0 h 60"/>
                <a:gd name="T16" fmla="*/ 4 w 60"/>
                <a:gd name="T17" fmla="*/ 0 h 60"/>
                <a:gd name="T18" fmla="*/ 0 w 60"/>
                <a:gd name="T19" fmla="*/ 4 h 60"/>
                <a:gd name="T20" fmla="*/ 4 w 60"/>
                <a:gd name="T21" fmla="*/ 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60">
                  <a:moveTo>
                    <a:pt x="4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30" y="8"/>
                    <a:pt x="52" y="30"/>
                    <a:pt x="52" y="56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58"/>
                    <a:pt x="54" y="60"/>
                    <a:pt x="56" y="60"/>
                  </a:cubicBezTo>
                  <a:cubicBezTo>
                    <a:pt x="58" y="60"/>
                    <a:pt x="60" y="58"/>
                    <a:pt x="60" y="56"/>
                  </a:cubicBezTo>
                  <a:cubicBezTo>
                    <a:pt x="60" y="56"/>
                    <a:pt x="60" y="56"/>
                    <a:pt x="60" y="56"/>
                  </a:cubicBezTo>
                  <a:cubicBezTo>
                    <a:pt x="60" y="25"/>
                    <a:pt x="35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id-ID" sz="1350"/>
            </a:p>
          </p:txBody>
        </p:sp>
      </p:grpSp>
    </p:spTree>
    <p:extLst>
      <p:ext uri="{BB962C8B-B14F-4D97-AF65-F5344CB8AC3E}">
        <p14:creationId xmlns:p14="http://schemas.microsoft.com/office/powerpoint/2010/main" val="422050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13">
            <a:extLst>
              <a:ext uri="{FF2B5EF4-FFF2-40B4-BE49-F238E27FC236}">
                <a16:creationId xmlns:a16="http://schemas.microsoft.com/office/drawing/2014/main" id="{3CBF0B8A-5575-4025-A6CE-7C6B1BBFB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3885521"/>
            <a:ext cx="627456" cy="63702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/>
                </a:solidFill>
              </a:rPr>
              <a:t>Проблематика</a:t>
            </a:r>
            <a:endParaRPr lang="id-ID" dirty="0">
              <a:solidFill>
                <a:schemeClr val="accent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88704" y="1131590"/>
            <a:ext cx="511256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+mj-lt"/>
              </a:rPr>
              <a:t>Разные аудитории</a:t>
            </a:r>
          </a:p>
          <a:p>
            <a:endParaRPr lang="ru-RU" dirty="0">
              <a:latin typeface="+mj-lt"/>
            </a:endParaRPr>
          </a:p>
          <a:p>
            <a:r>
              <a:rPr lang="ru-RU" sz="3200" dirty="0">
                <a:latin typeface="+mj-lt"/>
              </a:rPr>
              <a:t>Разные форматы</a:t>
            </a:r>
          </a:p>
          <a:p>
            <a:endParaRPr lang="ru-RU" dirty="0">
              <a:latin typeface="+mj-lt"/>
            </a:endParaRPr>
          </a:p>
          <a:p>
            <a:r>
              <a:rPr lang="ru-RU" sz="3200" dirty="0">
                <a:latin typeface="+mj-lt"/>
              </a:rPr>
              <a:t>Разные показатели</a:t>
            </a:r>
          </a:p>
          <a:p>
            <a:endParaRPr lang="ru-RU" dirty="0">
              <a:latin typeface="+mj-lt"/>
            </a:endParaRPr>
          </a:p>
          <a:p>
            <a:endParaRPr lang="ru-RU" sz="3200" dirty="0">
              <a:latin typeface="+mj-lt"/>
            </a:endParaRPr>
          </a:p>
          <a:p>
            <a:r>
              <a:rPr lang="ru-RU" sz="3200" dirty="0">
                <a:latin typeface="+mj-lt"/>
              </a:rPr>
              <a:t>Разные задачи</a:t>
            </a:r>
            <a:endParaRPr lang="id-ID" sz="1600" dirty="0">
              <a:latin typeface="+mj-lt"/>
            </a:endParaRPr>
          </a:p>
        </p:txBody>
      </p:sp>
      <p:sp>
        <p:nvSpPr>
          <p:cNvPr id="28" name="Oval 13">
            <a:extLst>
              <a:ext uri="{FF2B5EF4-FFF2-40B4-BE49-F238E27FC236}">
                <a16:creationId xmlns:a16="http://schemas.microsoft.com/office/drawing/2014/main" id="{E2F50CB8-B1B5-4ECC-A612-B21560891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1127324"/>
            <a:ext cx="627456" cy="63702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139">
            <a:extLst>
              <a:ext uri="{FF2B5EF4-FFF2-40B4-BE49-F238E27FC236}">
                <a16:creationId xmlns:a16="http://schemas.microsoft.com/office/drawing/2014/main" id="{4D81425E-EFF2-48B5-A32D-574AF0C3DF3E}"/>
              </a:ext>
            </a:extLst>
          </p:cNvPr>
          <p:cNvSpPr>
            <a:spLocks/>
          </p:cNvSpPr>
          <p:nvPr/>
        </p:nvSpPr>
        <p:spPr bwMode="auto">
          <a:xfrm>
            <a:off x="1830652" y="1284147"/>
            <a:ext cx="349512" cy="323380"/>
          </a:xfrm>
          <a:custGeom>
            <a:avLst/>
            <a:gdLst>
              <a:gd name="T0" fmla="*/ 35 w 45"/>
              <a:gd name="T1" fmla="*/ 32 h 42"/>
              <a:gd name="T2" fmla="*/ 27 w 45"/>
              <a:gd name="T3" fmla="*/ 24 h 42"/>
              <a:gd name="T4" fmla="*/ 30 w 45"/>
              <a:gd name="T5" fmla="*/ 18 h 42"/>
              <a:gd name="T6" fmla="*/ 32 w 45"/>
              <a:gd name="T7" fmla="*/ 14 h 42"/>
              <a:gd name="T8" fmla="*/ 31 w 45"/>
              <a:gd name="T9" fmla="*/ 12 h 42"/>
              <a:gd name="T10" fmla="*/ 32 w 45"/>
              <a:gd name="T11" fmla="*/ 8 h 42"/>
              <a:gd name="T12" fmla="*/ 22 w 45"/>
              <a:gd name="T13" fmla="*/ 0 h 42"/>
              <a:gd name="T14" fmla="*/ 13 w 45"/>
              <a:gd name="T15" fmla="*/ 8 h 42"/>
              <a:gd name="T16" fmla="*/ 14 w 45"/>
              <a:gd name="T17" fmla="*/ 12 h 42"/>
              <a:gd name="T18" fmla="*/ 13 w 45"/>
              <a:gd name="T19" fmla="*/ 14 h 42"/>
              <a:gd name="T20" fmla="*/ 15 w 45"/>
              <a:gd name="T21" fmla="*/ 18 h 42"/>
              <a:gd name="T22" fmla="*/ 18 w 45"/>
              <a:gd name="T23" fmla="*/ 24 h 42"/>
              <a:gd name="T24" fmla="*/ 10 w 45"/>
              <a:gd name="T25" fmla="*/ 32 h 42"/>
              <a:gd name="T26" fmla="*/ 0 w 45"/>
              <a:gd name="T27" fmla="*/ 37 h 42"/>
              <a:gd name="T28" fmla="*/ 0 w 45"/>
              <a:gd name="T29" fmla="*/ 42 h 42"/>
              <a:gd name="T30" fmla="*/ 22 w 45"/>
              <a:gd name="T31" fmla="*/ 42 h 42"/>
              <a:gd name="T32" fmla="*/ 45 w 45"/>
              <a:gd name="T33" fmla="*/ 42 h 42"/>
              <a:gd name="T34" fmla="*/ 45 w 45"/>
              <a:gd name="T35" fmla="*/ 37 h 42"/>
              <a:gd name="T36" fmla="*/ 35 w 45"/>
              <a:gd name="T37" fmla="*/ 3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5" h="42">
                <a:moveTo>
                  <a:pt x="35" y="32"/>
                </a:moveTo>
                <a:cubicBezTo>
                  <a:pt x="29" y="30"/>
                  <a:pt x="27" y="28"/>
                  <a:pt x="27" y="24"/>
                </a:cubicBezTo>
                <a:cubicBezTo>
                  <a:pt x="27" y="22"/>
                  <a:pt x="29" y="22"/>
                  <a:pt x="30" y="18"/>
                </a:cubicBezTo>
                <a:cubicBezTo>
                  <a:pt x="30" y="16"/>
                  <a:pt x="32" y="18"/>
                  <a:pt x="32" y="14"/>
                </a:cubicBezTo>
                <a:cubicBezTo>
                  <a:pt x="32" y="13"/>
                  <a:pt x="31" y="12"/>
                  <a:pt x="31" y="12"/>
                </a:cubicBezTo>
                <a:cubicBezTo>
                  <a:pt x="31" y="12"/>
                  <a:pt x="32" y="10"/>
                  <a:pt x="32" y="8"/>
                </a:cubicBezTo>
                <a:cubicBezTo>
                  <a:pt x="32" y="6"/>
                  <a:pt x="31" y="0"/>
                  <a:pt x="22" y="0"/>
                </a:cubicBezTo>
                <a:cubicBezTo>
                  <a:pt x="14" y="0"/>
                  <a:pt x="13" y="6"/>
                  <a:pt x="13" y="8"/>
                </a:cubicBezTo>
                <a:cubicBezTo>
                  <a:pt x="13" y="10"/>
                  <a:pt x="14" y="12"/>
                  <a:pt x="14" y="12"/>
                </a:cubicBezTo>
                <a:cubicBezTo>
                  <a:pt x="14" y="12"/>
                  <a:pt x="13" y="13"/>
                  <a:pt x="13" y="14"/>
                </a:cubicBezTo>
                <a:cubicBezTo>
                  <a:pt x="13" y="18"/>
                  <a:pt x="15" y="16"/>
                  <a:pt x="15" y="18"/>
                </a:cubicBezTo>
                <a:cubicBezTo>
                  <a:pt x="16" y="22"/>
                  <a:pt x="18" y="22"/>
                  <a:pt x="18" y="24"/>
                </a:cubicBezTo>
                <a:cubicBezTo>
                  <a:pt x="18" y="28"/>
                  <a:pt x="16" y="30"/>
                  <a:pt x="10" y="32"/>
                </a:cubicBezTo>
                <a:cubicBezTo>
                  <a:pt x="4" y="34"/>
                  <a:pt x="0" y="36"/>
                  <a:pt x="0" y="37"/>
                </a:cubicBezTo>
                <a:cubicBezTo>
                  <a:pt x="0" y="39"/>
                  <a:pt x="0" y="42"/>
                  <a:pt x="0" y="42"/>
                </a:cubicBezTo>
                <a:cubicBezTo>
                  <a:pt x="22" y="42"/>
                  <a:pt x="22" y="42"/>
                  <a:pt x="22" y="42"/>
                </a:cubicBezTo>
                <a:cubicBezTo>
                  <a:pt x="45" y="42"/>
                  <a:pt x="45" y="42"/>
                  <a:pt x="45" y="42"/>
                </a:cubicBezTo>
                <a:cubicBezTo>
                  <a:pt x="45" y="42"/>
                  <a:pt x="45" y="39"/>
                  <a:pt x="45" y="37"/>
                </a:cubicBezTo>
                <a:cubicBezTo>
                  <a:pt x="45" y="36"/>
                  <a:pt x="41" y="34"/>
                  <a:pt x="35" y="3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0" name="Freeform 244">
            <a:extLst>
              <a:ext uri="{FF2B5EF4-FFF2-40B4-BE49-F238E27FC236}">
                <a16:creationId xmlns:a16="http://schemas.microsoft.com/office/drawing/2014/main" id="{AAAC25A9-2999-44DE-B18F-CED10C98FFAE}"/>
              </a:ext>
            </a:extLst>
          </p:cNvPr>
          <p:cNvSpPr>
            <a:spLocks noEditPoints="1"/>
          </p:cNvSpPr>
          <p:nvPr/>
        </p:nvSpPr>
        <p:spPr bwMode="auto">
          <a:xfrm>
            <a:off x="1829893" y="4083918"/>
            <a:ext cx="365843" cy="248251"/>
          </a:xfrm>
          <a:custGeom>
            <a:avLst/>
            <a:gdLst>
              <a:gd name="T0" fmla="*/ 78 w 112"/>
              <a:gd name="T1" fmla="*/ 10 h 76"/>
              <a:gd name="T2" fmla="*/ 22 w 112"/>
              <a:gd name="T3" fmla="*/ 10 h 76"/>
              <a:gd name="T4" fmla="*/ 22 w 112"/>
              <a:gd name="T5" fmla="*/ 0 h 76"/>
              <a:gd name="T6" fmla="*/ 0 w 112"/>
              <a:gd name="T7" fmla="*/ 19 h 76"/>
              <a:gd name="T8" fmla="*/ 22 w 112"/>
              <a:gd name="T9" fmla="*/ 36 h 76"/>
              <a:gd name="T10" fmla="*/ 22 w 112"/>
              <a:gd name="T11" fmla="*/ 26 h 76"/>
              <a:gd name="T12" fmla="*/ 78 w 112"/>
              <a:gd name="T13" fmla="*/ 26 h 76"/>
              <a:gd name="T14" fmla="*/ 78 w 112"/>
              <a:gd name="T15" fmla="*/ 10 h 76"/>
              <a:gd name="T16" fmla="*/ 112 w 112"/>
              <a:gd name="T17" fmla="*/ 57 h 76"/>
              <a:gd name="T18" fmla="*/ 88 w 112"/>
              <a:gd name="T19" fmla="*/ 38 h 76"/>
              <a:gd name="T20" fmla="*/ 88 w 112"/>
              <a:gd name="T21" fmla="*/ 50 h 76"/>
              <a:gd name="T22" fmla="*/ 34 w 112"/>
              <a:gd name="T23" fmla="*/ 50 h 76"/>
              <a:gd name="T24" fmla="*/ 34 w 112"/>
              <a:gd name="T25" fmla="*/ 64 h 76"/>
              <a:gd name="T26" fmla="*/ 88 w 112"/>
              <a:gd name="T27" fmla="*/ 64 h 76"/>
              <a:gd name="T28" fmla="*/ 88 w 112"/>
              <a:gd name="T29" fmla="*/ 76 h 76"/>
              <a:gd name="T30" fmla="*/ 112 w 112"/>
              <a:gd name="T31" fmla="*/ 57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2" h="76">
                <a:moveTo>
                  <a:pt x="78" y="10"/>
                </a:moveTo>
                <a:lnTo>
                  <a:pt x="22" y="10"/>
                </a:lnTo>
                <a:lnTo>
                  <a:pt x="22" y="0"/>
                </a:lnTo>
                <a:lnTo>
                  <a:pt x="0" y="19"/>
                </a:lnTo>
                <a:lnTo>
                  <a:pt x="22" y="36"/>
                </a:lnTo>
                <a:lnTo>
                  <a:pt x="22" y="26"/>
                </a:lnTo>
                <a:lnTo>
                  <a:pt x="78" y="26"/>
                </a:lnTo>
                <a:lnTo>
                  <a:pt x="78" y="10"/>
                </a:lnTo>
                <a:close/>
                <a:moveTo>
                  <a:pt x="112" y="57"/>
                </a:moveTo>
                <a:lnTo>
                  <a:pt x="88" y="38"/>
                </a:lnTo>
                <a:lnTo>
                  <a:pt x="88" y="50"/>
                </a:lnTo>
                <a:lnTo>
                  <a:pt x="34" y="50"/>
                </a:lnTo>
                <a:lnTo>
                  <a:pt x="34" y="64"/>
                </a:lnTo>
                <a:lnTo>
                  <a:pt x="88" y="64"/>
                </a:lnTo>
                <a:lnTo>
                  <a:pt x="88" y="76"/>
                </a:lnTo>
                <a:lnTo>
                  <a:pt x="112" y="5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2" name="Oval 13">
            <a:extLst>
              <a:ext uri="{FF2B5EF4-FFF2-40B4-BE49-F238E27FC236}">
                <a16:creationId xmlns:a16="http://schemas.microsoft.com/office/drawing/2014/main" id="{623E10B5-5A57-47A7-917A-2006671A9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2695626"/>
            <a:ext cx="627456" cy="63702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13">
            <a:extLst>
              <a:ext uri="{FF2B5EF4-FFF2-40B4-BE49-F238E27FC236}">
                <a16:creationId xmlns:a16="http://schemas.microsoft.com/office/drawing/2014/main" id="{7AC73167-97DC-4E14-A2C5-2E47A7B26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479" y="1922942"/>
            <a:ext cx="627456" cy="63702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309">
            <a:extLst>
              <a:ext uri="{FF2B5EF4-FFF2-40B4-BE49-F238E27FC236}">
                <a16:creationId xmlns:a16="http://schemas.microsoft.com/office/drawing/2014/main" id="{6B93821E-6ED2-4A33-B83A-4E73BA4EFB85}"/>
              </a:ext>
            </a:extLst>
          </p:cNvPr>
          <p:cNvSpPr>
            <a:spLocks noEditPoints="1"/>
          </p:cNvSpPr>
          <p:nvPr/>
        </p:nvSpPr>
        <p:spPr bwMode="auto">
          <a:xfrm>
            <a:off x="1814918" y="2048699"/>
            <a:ext cx="362578" cy="362578"/>
          </a:xfrm>
          <a:custGeom>
            <a:avLst/>
            <a:gdLst>
              <a:gd name="T0" fmla="*/ 45 w 47"/>
              <a:gd name="T1" fmla="*/ 17 h 47"/>
              <a:gd name="T2" fmla="*/ 28 w 47"/>
              <a:gd name="T3" fmla="*/ 13 h 47"/>
              <a:gd name="T4" fmla="*/ 25 w 47"/>
              <a:gd name="T5" fmla="*/ 1 h 47"/>
              <a:gd name="T6" fmla="*/ 23 w 47"/>
              <a:gd name="T7" fmla="*/ 0 h 47"/>
              <a:gd name="T8" fmla="*/ 1 w 47"/>
              <a:gd name="T9" fmla="*/ 6 h 47"/>
              <a:gd name="T10" fmla="*/ 0 w 47"/>
              <a:gd name="T11" fmla="*/ 8 h 47"/>
              <a:gd name="T12" fmla="*/ 8 w 47"/>
              <a:gd name="T13" fmla="*/ 36 h 47"/>
              <a:gd name="T14" fmla="*/ 10 w 47"/>
              <a:gd name="T15" fmla="*/ 38 h 47"/>
              <a:gd name="T16" fmla="*/ 18 w 47"/>
              <a:gd name="T17" fmla="*/ 35 h 47"/>
              <a:gd name="T18" fmla="*/ 17 w 47"/>
              <a:gd name="T19" fmla="*/ 40 h 47"/>
              <a:gd name="T20" fmla="*/ 18 w 47"/>
              <a:gd name="T21" fmla="*/ 42 h 47"/>
              <a:gd name="T22" fmla="*/ 38 w 47"/>
              <a:gd name="T23" fmla="*/ 47 h 47"/>
              <a:gd name="T24" fmla="*/ 40 w 47"/>
              <a:gd name="T25" fmla="*/ 46 h 47"/>
              <a:gd name="T26" fmla="*/ 47 w 47"/>
              <a:gd name="T27" fmla="*/ 20 h 47"/>
              <a:gd name="T28" fmla="*/ 45 w 47"/>
              <a:gd name="T29" fmla="*/ 17 h 47"/>
              <a:gd name="T30" fmla="*/ 4 w 47"/>
              <a:gd name="T31" fmla="*/ 9 h 47"/>
              <a:gd name="T32" fmla="*/ 22 w 47"/>
              <a:gd name="T33" fmla="*/ 4 h 47"/>
              <a:gd name="T34" fmla="*/ 29 w 47"/>
              <a:gd name="T35" fmla="*/ 29 h 47"/>
              <a:gd name="T36" fmla="*/ 11 w 47"/>
              <a:gd name="T37" fmla="*/ 34 h 47"/>
              <a:gd name="T38" fmla="*/ 4 w 47"/>
              <a:gd name="T39" fmla="*/ 9 h 47"/>
              <a:gd name="T40" fmla="*/ 37 w 47"/>
              <a:gd name="T41" fmla="*/ 43 h 47"/>
              <a:gd name="T42" fmla="*/ 21 w 47"/>
              <a:gd name="T43" fmla="*/ 39 h 47"/>
              <a:gd name="T44" fmla="*/ 22 w 47"/>
              <a:gd name="T45" fmla="*/ 34 h 47"/>
              <a:gd name="T46" fmla="*/ 31 w 47"/>
              <a:gd name="T47" fmla="*/ 32 h 47"/>
              <a:gd name="T48" fmla="*/ 32 w 47"/>
              <a:gd name="T49" fmla="*/ 30 h 47"/>
              <a:gd name="T50" fmla="*/ 29 w 47"/>
              <a:gd name="T51" fmla="*/ 16 h 47"/>
              <a:gd name="T52" fmla="*/ 43 w 47"/>
              <a:gd name="T53" fmla="*/ 20 h 47"/>
              <a:gd name="T54" fmla="*/ 37 w 47"/>
              <a:gd name="T55" fmla="*/ 4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7" h="47">
                <a:moveTo>
                  <a:pt x="45" y="17"/>
                </a:moveTo>
                <a:cubicBezTo>
                  <a:pt x="28" y="13"/>
                  <a:pt x="28" y="13"/>
                  <a:pt x="28" y="13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0"/>
                  <a:pt x="24" y="0"/>
                  <a:pt x="23" y="0"/>
                </a:cubicBezTo>
                <a:cubicBezTo>
                  <a:pt x="1" y="6"/>
                  <a:pt x="1" y="6"/>
                  <a:pt x="1" y="6"/>
                </a:cubicBezTo>
                <a:cubicBezTo>
                  <a:pt x="0" y="6"/>
                  <a:pt x="0" y="7"/>
                  <a:pt x="0" y="8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7"/>
                  <a:pt x="9" y="38"/>
                  <a:pt x="10" y="38"/>
                </a:cubicBezTo>
                <a:cubicBezTo>
                  <a:pt x="18" y="35"/>
                  <a:pt x="18" y="35"/>
                  <a:pt x="18" y="35"/>
                </a:cubicBezTo>
                <a:cubicBezTo>
                  <a:pt x="17" y="40"/>
                  <a:pt x="17" y="40"/>
                  <a:pt x="17" y="40"/>
                </a:cubicBezTo>
                <a:cubicBezTo>
                  <a:pt x="17" y="41"/>
                  <a:pt x="17" y="42"/>
                  <a:pt x="18" y="42"/>
                </a:cubicBezTo>
                <a:cubicBezTo>
                  <a:pt x="38" y="47"/>
                  <a:pt x="38" y="47"/>
                  <a:pt x="38" y="47"/>
                </a:cubicBezTo>
                <a:cubicBezTo>
                  <a:pt x="39" y="47"/>
                  <a:pt x="40" y="47"/>
                  <a:pt x="40" y="46"/>
                </a:cubicBezTo>
                <a:cubicBezTo>
                  <a:pt x="47" y="20"/>
                  <a:pt x="47" y="20"/>
                  <a:pt x="47" y="20"/>
                </a:cubicBezTo>
                <a:cubicBezTo>
                  <a:pt x="47" y="19"/>
                  <a:pt x="46" y="18"/>
                  <a:pt x="45" y="17"/>
                </a:cubicBezTo>
                <a:close/>
                <a:moveTo>
                  <a:pt x="4" y="9"/>
                </a:moveTo>
                <a:cubicBezTo>
                  <a:pt x="22" y="4"/>
                  <a:pt x="22" y="4"/>
                  <a:pt x="22" y="4"/>
                </a:cubicBezTo>
                <a:cubicBezTo>
                  <a:pt x="29" y="29"/>
                  <a:pt x="29" y="29"/>
                  <a:pt x="29" y="29"/>
                </a:cubicBezTo>
                <a:cubicBezTo>
                  <a:pt x="11" y="34"/>
                  <a:pt x="11" y="34"/>
                  <a:pt x="11" y="34"/>
                </a:cubicBezTo>
                <a:lnTo>
                  <a:pt x="4" y="9"/>
                </a:lnTo>
                <a:close/>
                <a:moveTo>
                  <a:pt x="37" y="43"/>
                </a:moveTo>
                <a:cubicBezTo>
                  <a:pt x="21" y="39"/>
                  <a:pt x="21" y="39"/>
                  <a:pt x="21" y="39"/>
                </a:cubicBezTo>
                <a:cubicBezTo>
                  <a:pt x="22" y="34"/>
                  <a:pt x="22" y="34"/>
                  <a:pt x="22" y="34"/>
                </a:cubicBezTo>
                <a:cubicBezTo>
                  <a:pt x="31" y="32"/>
                  <a:pt x="31" y="32"/>
                  <a:pt x="31" y="32"/>
                </a:cubicBezTo>
                <a:cubicBezTo>
                  <a:pt x="32" y="32"/>
                  <a:pt x="33" y="31"/>
                  <a:pt x="32" y="30"/>
                </a:cubicBezTo>
                <a:cubicBezTo>
                  <a:pt x="29" y="16"/>
                  <a:pt x="29" y="16"/>
                  <a:pt x="29" y="16"/>
                </a:cubicBezTo>
                <a:cubicBezTo>
                  <a:pt x="43" y="20"/>
                  <a:pt x="43" y="20"/>
                  <a:pt x="43" y="20"/>
                </a:cubicBezTo>
                <a:lnTo>
                  <a:pt x="37" y="4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5" name="Freeform 245">
            <a:extLst>
              <a:ext uri="{FF2B5EF4-FFF2-40B4-BE49-F238E27FC236}">
                <a16:creationId xmlns:a16="http://schemas.microsoft.com/office/drawing/2014/main" id="{41669DA4-6822-48E7-A9E1-D276CA180563}"/>
              </a:ext>
            </a:extLst>
          </p:cNvPr>
          <p:cNvSpPr>
            <a:spLocks noEditPoints="1"/>
          </p:cNvSpPr>
          <p:nvPr/>
        </p:nvSpPr>
        <p:spPr bwMode="auto">
          <a:xfrm>
            <a:off x="1870722" y="2824361"/>
            <a:ext cx="284183" cy="323381"/>
          </a:xfrm>
          <a:custGeom>
            <a:avLst/>
            <a:gdLst>
              <a:gd name="T0" fmla="*/ 35 w 37"/>
              <a:gd name="T1" fmla="*/ 0 h 42"/>
              <a:gd name="T2" fmla="*/ 30 w 37"/>
              <a:gd name="T3" fmla="*/ 0 h 42"/>
              <a:gd name="T4" fmla="*/ 28 w 37"/>
              <a:gd name="T5" fmla="*/ 2 h 42"/>
              <a:gd name="T6" fmla="*/ 28 w 37"/>
              <a:gd name="T7" fmla="*/ 42 h 42"/>
              <a:gd name="T8" fmla="*/ 37 w 37"/>
              <a:gd name="T9" fmla="*/ 42 h 42"/>
              <a:gd name="T10" fmla="*/ 37 w 37"/>
              <a:gd name="T11" fmla="*/ 2 h 42"/>
              <a:gd name="T12" fmla="*/ 35 w 37"/>
              <a:gd name="T13" fmla="*/ 0 h 42"/>
              <a:gd name="T14" fmla="*/ 21 w 37"/>
              <a:gd name="T15" fmla="*/ 14 h 42"/>
              <a:gd name="T16" fmla="*/ 16 w 37"/>
              <a:gd name="T17" fmla="*/ 14 h 42"/>
              <a:gd name="T18" fmla="*/ 14 w 37"/>
              <a:gd name="T19" fmla="*/ 16 h 42"/>
              <a:gd name="T20" fmla="*/ 14 w 37"/>
              <a:gd name="T21" fmla="*/ 42 h 42"/>
              <a:gd name="T22" fmla="*/ 23 w 37"/>
              <a:gd name="T23" fmla="*/ 42 h 42"/>
              <a:gd name="T24" fmla="*/ 23 w 37"/>
              <a:gd name="T25" fmla="*/ 16 h 42"/>
              <a:gd name="T26" fmla="*/ 21 w 37"/>
              <a:gd name="T27" fmla="*/ 14 h 42"/>
              <a:gd name="T28" fmla="*/ 7 w 37"/>
              <a:gd name="T29" fmla="*/ 28 h 42"/>
              <a:gd name="T30" fmla="*/ 1 w 37"/>
              <a:gd name="T31" fmla="*/ 28 h 42"/>
              <a:gd name="T32" fmla="*/ 0 w 37"/>
              <a:gd name="T33" fmla="*/ 31 h 42"/>
              <a:gd name="T34" fmla="*/ 0 w 37"/>
              <a:gd name="T35" fmla="*/ 42 h 42"/>
              <a:gd name="T36" fmla="*/ 9 w 37"/>
              <a:gd name="T37" fmla="*/ 42 h 42"/>
              <a:gd name="T38" fmla="*/ 9 w 37"/>
              <a:gd name="T39" fmla="*/ 31 h 42"/>
              <a:gd name="T40" fmla="*/ 7 w 37"/>
              <a:gd name="T41" fmla="*/ 2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7" h="42">
                <a:moveTo>
                  <a:pt x="35" y="0"/>
                </a:moveTo>
                <a:cubicBezTo>
                  <a:pt x="30" y="0"/>
                  <a:pt x="30" y="0"/>
                  <a:pt x="30" y="0"/>
                </a:cubicBezTo>
                <a:cubicBezTo>
                  <a:pt x="28" y="0"/>
                  <a:pt x="28" y="1"/>
                  <a:pt x="28" y="2"/>
                </a:cubicBezTo>
                <a:cubicBezTo>
                  <a:pt x="28" y="42"/>
                  <a:pt x="28" y="42"/>
                  <a:pt x="28" y="42"/>
                </a:cubicBezTo>
                <a:cubicBezTo>
                  <a:pt x="37" y="42"/>
                  <a:pt x="37" y="42"/>
                  <a:pt x="37" y="4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1"/>
                  <a:pt x="36" y="0"/>
                  <a:pt x="35" y="0"/>
                </a:cubicBezTo>
                <a:close/>
                <a:moveTo>
                  <a:pt x="21" y="14"/>
                </a:moveTo>
                <a:cubicBezTo>
                  <a:pt x="16" y="14"/>
                  <a:pt x="16" y="14"/>
                  <a:pt x="16" y="14"/>
                </a:cubicBezTo>
                <a:cubicBezTo>
                  <a:pt x="14" y="14"/>
                  <a:pt x="14" y="15"/>
                  <a:pt x="14" y="16"/>
                </a:cubicBezTo>
                <a:cubicBezTo>
                  <a:pt x="14" y="42"/>
                  <a:pt x="14" y="42"/>
                  <a:pt x="14" y="42"/>
                </a:cubicBezTo>
                <a:cubicBezTo>
                  <a:pt x="23" y="42"/>
                  <a:pt x="23" y="42"/>
                  <a:pt x="23" y="42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15"/>
                  <a:pt x="22" y="14"/>
                  <a:pt x="21" y="14"/>
                </a:cubicBezTo>
                <a:close/>
                <a:moveTo>
                  <a:pt x="7" y="28"/>
                </a:moveTo>
                <a:cubicBezTo>
                  <a:pt x="1" y="28"/>
                  <a:pt x="1" y="28"/>
                  <a:pt x="1" y="28"/>
                </a:cubicBezTo>
                <a:cubicBezTo>
                  <a:pt x="0" y="28"/>
                  <a:pt x="0" y="29"/>
                  <a:pt x="0" y="31"/>
                </a:cubicBezTo>
                <a:cubicBezTo>
                  <a:pt x="0" y="42"/>
                  <a:pt x="0" y="42"/>
                  <a:pt x="0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31"/>
                  <a:pt x="9" y="31"/>
                  <a:pt x="9" y="31"/>
                </a:cubicBezTo>
                <a:cubicBezTo>
                  <a:pt x="9" y="29"/>
                  <a:pt x="8" y="28"/>
                  <a:pt x="7" y="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8418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">
            <a:extLst>
              <a:ext uri="{FF2B5EF4-FFF2-40B4-BE49-F238E27FC236}">
                <a16:creationId xmlns:a16="http://schemas.microsoft.com/office/drawing/2014/main" id="{AB22ABEE-5615-42C4-A71D-013AC9F838C7}"/>
              </a:ext>
            </a:extLst>
          </p:cNvPr>
          <p:cNvSpPr/>
          <p:nvPr/>
        </p:nvSpPr>
        <p:spPr>
          <a:xfrm>
            <a:off x="539749" y="2146242"/>
            <a:ext cx="2988071" cy="20816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3" name="Rectangle 4">
            <a:extLst>
              <a:ext uri="{FF2B5EF4-FFF2-40B4-BE49-F238E27FC236}">
                <a16:creationId xmlns:a16="http://schemas.microsoft.com/office/drawing/2014/main" id="{1E7C6333-6B59-4876-8694-0A4A60F3031B}"/>
              </a:ext>
            </a:extLst>
          </p:cNvPr>
          <p:cNvSpPr/>
          <p:nvPr/>
        </p:nvSpPr>
        <p:spPr>
          <a:xfrm>
            <a:off x="5234578" y="2146242"/>
            <a:ext cx="2988071" cy="20816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41" y="310926"/>
            <a:ext cx="8517834" cy="421895"/>
          </a:xfrm>
        </p:spPr>
        <p:txBody>
          <a:bodyPr/>
          <a:lstStyle/>
          <a:p>
            <a:r>
              <a:rPr lang="ru-RU" dirty="0">
                <a:solidFill>
                  <a:schemeClr val="accent2"/>
                </a:solidFill>
              </a:rPr>
              <a:t>Интеграция: обогащение</a:t>
            </a:r>
            <a:endParaRPr lang="id-ID" dirty="0">
              <a:solidFill>
                <a:schemeClr val="accent2"/>
              </a:solidFill>
            </a:endParaRPr>
          </a:p>
        </p:txBody>
      </p:sp>
      <p:sp>
        <p:nvSpPr>
          <p:cNvPr id="12" name="Oval 8">
            <a:extLst>
              <a:ext uri="{FF2B5EF4-FFF2-40B4-BE49-F238E27FC236}">
                <a16:creationId xmlns:a16="http://schemas.microsoft.com/office/drawing/2014/main" id="{0D7B419E-738E-426E-9586-9AFB1151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1238442"/>
            <a:ext cx="637695" cy="640466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3" name="Oval 13">
            <a:extLst>
              <a:ext uri="{FF2B5EF4-FFF2-40B4-BE49-F238E27FC236}">
                <a16:creationId xmlns:a16="http://schemas.microsoft.com/office/drawing/2014/main" id="{6ADF2544-A80F-4427-A638-A89819511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0817" y="1228320"/>
            <a:ext cx="637004" cy="63701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4" name="Freeform 149">
            <a:extLst>
              <a:ext uri="{FF2B5EF4-FFF2-40B4-BE49-F238E27FC236}">
                <a16:creationId xmlns:a16="http://schemas.microsoft.com/office/drawing/2014/main" id="{48834636-B0C9-4E36-92CE-251817E2DDC4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52816" y="1417284"/>
            <a:ext cx="355185" cy="282783"/>
          </a:xfrm>
          <a:custGeom>
            <a:avLst/>
            <a:gdLst>
              <a:gd name="T0" fmla="*/ 161 w 934"/>
              <a:gd name="T1" fmla="*/ 529 h 743"/>
              <a:gd name="T2" fmla="*/ 773 w 934"/>
              <a:gd name="T3" fmla="*/ 529 h 743"/>
              <a:gd name="T4" fmla="*/ 839 w 934"/>
              <a:gd name="T5" fmla="*/ 464 h 743"/>
              <a:gd name="T6" fmla="*/ 839 w 934"/>
              <a:gd name="T7" fmla="*/ 464 h 743"/>
              <a:gd name="T8" fmla="*/ 839 w 934"/>
              <a:gd name="T9" fmla="*/ 65 h 743"/>
              <a:gd name="T10" fmla="*/ 773 w 934"/>
              <a:gd name="T11" fmla="*/ 0 h 743"/>
              <a:gd name="T12" fmla="*/ 161 w 934"/>
              <a:gd name="T13" fmla="*/ 0 h 743"/>
              <a:gd name="T14" fmla="*/ 96 w 934"/>
              <a:gd name="T15" fmla="*/ 65 h 743"/>
              <a:gd name="T16" fmla="*/ 96 w 934"/>
              <a:gd name="T17" fmla="*/ 464 h 743"/>
              <a:gd name="T18" fmla="*/ 161 w 934"/>
              <a:gd name="T19" fmla="*/ 529 h 743"/>
              <a:gd name="T20" fmla="*/ 167 w 934"/>
              <a:gd name="T21" fmla="*/ 71 h 743"/>
              <a:gd name="T22" fmla="*/ 767 w 934"/>
              <a:gd name="T23" fmla="*/ 71 h 743"/>
              <a:gd name="T24" fmla="*/ 767 w 934"/>
              <a:gd name="T25" fmla="*/ 457 h 743"/>
              <a:gd name="T26" fmla="*/ 167 w 934"/>
              <a:gd name="T27" fmla="*/ 457 h 743"/>
              <a:gd name="T28" fmla="*/ 167 w 934"/>
              <a:gd name="T29" fmla="*/ 71 h 743"/>
              <a:gd name="T30" fmla="*/ 915 w 934"/>
              <a:gd name="T31" fmla="*/ 663 h 743"/>
              <a:gd name="T32" fmla="*/ 837 w 934"/>
              <a:gd name="T33" fmla="*/ 585 h 743"/>
              <a:gd name="T34" fmla="*/ 763 w 934"/>
              <a:gd name="T35" fmla="*/ 553 h 743"/>
              <a:gd name="T36" fmla="*/ 171 w 934"/>
              <a:gd name="T37" fmla="*/ 553 h 743"/>
              <a:gd name="T38" fmla="*/ 98 w 934"/>
              <a:gd name="T39" fmla="*/ 585 h 743"/>
              <a:gd name="T40" fmla="*/ 19 w 934"/>
              <a:gd name="T41" fmla="*/ 663 h 743"/>
              <a:gd name="T42" fmla="*/ 0 w 934"/>
              <a:gd name="T43" fmla="*/ 712 h 743"/>
              <a:gd name="T44" fmla="*/ 25 w 934"/>
              <a:gd name="T45" fmla="*/ 743 h 743"/>
              <a:gd name="T46" fmla="*/ 909 w 934"/>
              <a:gd name="T47" fmla="*/ 743 h 743"/>
              <a:gd name="T48" fmla="*/ 934 w 934"/>
              <a:gd name="T49" fmla="*/ 712 h 743"/>
              <a:gd name="T50" fmla="*/ 915 w 934"/>
              <a:gd name="T51" fmla="*/ 663 h 743"/>
              <a:gd name="T52" fmla="*/ 555 w 934"/>
              <a:gd name="T53" fmla="*/ 677 h 743"/>
              <a:gd name="T54" fmla="*/ 379 w 934"/>
              <a:gd name="T55" fmla="*/ 677 h 743"/>
              <a:gd name="T56" fmla="*/ 374 w 934"/>
              <a:gd name="T57" fmla="*/ 668 h 743"/>
              <a:gd name="T58" fmla="*/ 378 w 934"/>
              <a:gd name="T59" fmla="*/ 652 h 743"/>
              <a:gd name="T60" fmla="*/ 394 w 934"/>
              <a:gd name="T61" fmla="*/ 627 h 743"/>
              <a:gd name="T62" fmla="*/ 408 w 934"/>
              <a:gd name="T63" fmla="*/ 617 h 743"/>
              <a:gd name="T64" fmla="*/ 526 w 934"/>
              <a:gd name="T65" fmla="*/ 617 h 743"/>
              <a:gd name="T66" fmla="*/ 541 w 934"/>
              <a:gd name="T67" fmla="*/ 627 h 743"/>
              <a:gd name="T68" fmla="*/ 556 w 934"/>
              <a:gd name="T69" fmla="*/ 652 h 743"/>
              <a:gd name="T70" fmla="*/ 560 w 934"/>
              <a:gd name="T71" fmla="*/ 668 h 743"/>
              <a:gd name="T72" fmla="*/ 555 w 934"/>
              <a:gd name="T73" fmla="*/ 677 h 743"/>
              <a:gd name="T74" fmla="*/ 507 w 934"/>
              <a:gd name="T75" fmla="*/ 267 h 743"/>
              <a:gd name="T76" fmla="*/ 507 w 934"/>
              <a:gd name="T77" fmla="*/ 255 h 743"/>
              <a:gd name="T78" fmla="*/ 520 w 934"/>
              <a:gd name="T79" fmla="*/ 242 h 743"/>
              <a:gd name="T80" fmla="*/ 510 w 934"/>
              <a:gd name="T81" fmla="*/ 218 h 743"/>
              <a:gd name="T82" fmla="*/ 386 w 934"/>
              <a:gd name="T83" fmla="*/ 170 h 743"/>
              <a:gd name="T84" fmla="*/ 376 w 934"/>
              <a:gd name="T85" fmla="*/ 181 h 743"/>
              <a:gd name="T86" fmla="*/ 423 w 934"/>
              <a:gd name="T87" fmla="*/ 304 h 743"/>
              <a:gd name="T88" fmla="*/ 448 w 934"/>
              <a:gd name="T89" fmla="*/ 314 h 743"/>
              <a:gd name="T90" fmla="*/ 461 w 934"/>
              <a:gd name="T91" fmla="*/ 301 h 743"/>
              <a:gd name="T92" fmla="*/ 473 w 934"/>
              <a:gd name="T93" fmla="*/ 301 h 743"/>
              <a:gd name="T94" fmla="*/ 524 w 934"/>
              <a:gd name="T95" fmla="*/ 352 h 743"/>
              <a:gd name="T96" fmla="*/ 549 w 934"/>
              <a:gd name="T97" fmla="*/ 343 h 743"/>
              <a:gd name="T98" fmla="*/ 558 w 934"/>
              <a:gd name="T99" fmla="*/ 318 h 743"/>
              <a:gd name="T100" fmla="*/ 507 w 934"/>
              <a:gd name="T101" fmla="*/ 267 h 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934" h="743">
                <a:moveTo>
                  <a:pt x="161" y="529"/>
                </a:moveTo>
                <a:cubicBezTo>
                  <a:pt x="773" y="529"/>
                  <a:pt x="773" y="529"/>
                  <a:pt x="773" y="529"/>
                </a:cubicBezTo>
                <a:cubicBezTo>
                  <a:pt x="809" y="529"/>
                  <a:pt x="839" y="500"/>
                  <a:pt x="839" y="464"/>
                </a:cubicBezTo>
                <a:cubicBezTo>
                  <a:pt x="839" y="464"/>
                  <a:pt x="839" y="464"/>
                  <a:pt x="839" y="464"/>
                </a:cubicBezTo>
                <a:cubicBezTo>
                  <a:pt x="839" y="65"/>
                  <a:pt x="839" y="65"/>
                  <a:pt x="839" y="65"/>
                </a:cubicBezTo>
                <a:cubicBezTo>
                  <a:pt x="839" y="29"/>
                  <a:pt x="809" y="0"/>
                  <a:pt x="773" y="0"/>
                </a:cubicBezTo>
                <a:cubicBezTo>
                  <a:pt x="161" y="0"/>
                  <a:pt x="161" y="0"/>
                  <a:pt x="161" y="0"/>
                </a:cubicBezTo>
                <a:cubicBezTo>
                  <a:pt x="125" y="0"/>
                  <a:pt x="96" y="29"/>
                  <a:pt x="96" y="65"/>
                </a:cubicBezTo>
                <a:cubicBezTo>
                  <a:pt x="96" y="464"/>
                  <a:pt x="96" y="464"/>
                  <a:pt x="96" y="464"/>
                </a:cubicBezTo>
                <a:cubicBezTo>
                  <a:pt x="96" y="500"/>
                  <a:pt x="125" y="529"/>
                  <a:pt x="161" y="529"/>
                </a:cubicBezTo>
                <a:close/>
                <a:moveTo>
                  <a:pt x="167" y="71"/>
                </a:moveTo>
                <a:cubicBezTo>
                  <a:pt x="767" y="71"/>
                  <a:pt x="767" y="71"/>
                  <a:pt x="767" y="71"/>
                </a:cubicBezTo>
                <a:cubicBezTo>
                  <a:pt x="767" y="457"/>
                  <a:pt x="767" y="457"/>
                  <a:pt x="767" y="457"/>
                </a:cubicBezTo>
                <a:cubicBezTo>
                  <a:pt x="167" y="457"/>
                  <a:pt x="167" y="457"/>
                  <a:pt x="167" y="457"/>
                </a:cubicBezTo>
                <a:lnTo>
                  <a:pt x="167" y="71"/>
                </a:lnTo>
                <a:close/>
                <a:moveTo>
                  <a:pt x="915" y="663"/>
                </a:moveTo>
                <a:cubicBezTo>
                  <a:pt x="837" y="585"/>
                  <a:pt x="837" y="585"/>
                  <a:pt x="837" y="585"/>
                </a:cubicBezTo>
                <a:cubicBezTo>
                  <a:pt x="819" y="567"/>
                  <a:pt x="786" y="553"/>
                  <a:pt x="763" y="553"/>
                </a:cubicBezTo>
                <a:cubicBezTo>
                  <a:pt x="171" y="553"/>
                  <a:pt x="171" y="553"/>
                  <a:pt x="171" y="553"/>
                </a:cubicBezTo>
                <a:cubicBezTo>
                  <a:pt x="148" y="553"/>
                  <a:pt x="115" y="567"/>
                  <a:pt x="98" y="585"/>
                </a:cubicBezTo>
                <a:cubicBezTo>
                  <a:pt x="19" y="663"/>
                  <a:pt x="19" y="663"/>
                  <a:pt x="19" y="663"/>
                </a:cubicBezTo>
                <a:cubicBezTo>
                  <a:pt x="9" y="673"/>
                  <a:pt x="0" y="696"/>
                  <a:pt x="0" y="712"/>
                </a:cubicBezTo>
                <a:cubicBezTo>
                  <a:pt x="0" y="729"/>
                  <a:pt x="11" y="743"/>
                  <a:pt x="25" y="743"/>
                </a:cubicBezTo>
                <a:cubicBezTo>
                  <a:pt x="909" y="743"/>
                  <a:pt x="909" y="743"/>
                  <a:pt x="909" y="743"/>
                </a:cubicBezTo>
                <a:cubicBezTo>
                  <a:pt x="923" y="743"/>
                  <a:pt x="934" y="729"/>
                  <a:pt x="934" y="712"/>
                </a:cubicBezTo>
                <a:cubicBezTo>
                  <a:pt x="934" y="696"/>
                  <a:pt x="925" y="673"/>
                  <a:pt x="915" y="663"/>
                </a:cubicBezTo>
                <a:close/>
                <a:moveTo>
                  <a:pt x="555" y="677"/>
                </a:moveTo>
                <a:cubicBezTo>
                  <a:pt x="379" y="677"/>
                  <a:pt x="379" y="677"/>
                  <a:pt x="379" y="677"/>
                </a:cubicBezTo>
                <a:cubicBezTo>
                  <a:pt x="376" y="677"/>
                  <a:pt x="374" y="673"/>
                  <a:pt x="374" y="668"/>
                </a:cubicBezTo>
                <a:cubicBezTo>
                  <a:pt x="374" y="662"/>
                  <a:pt x="376" y="655"/>
                  <a:pt x="378" y="652"/>
                </a:cubicBezTo>
                <a:cubicBezTo>
                  <a:pt x="394" y="627"/>
                  <a:pt x="394" y="627"/>
                  <a:pt x="394" y="627"/>
                </a:cubicBezTo>
                <a:cubicBezTo>
                  <a:pt x="397" y="622"/>
                  <a:pt x="404" y="617"/>
                  <a:pt x="408" y="617"/>
                </a:cubicBezTo>
                <a:cubicBezTo>
                  <a:pt x="526" y="617"/>
                  <a:pt x="526" y="617"/>
                  <a:pt x="526" y="617"/>
                </a:cubicBezTo>
                <a:cubicBezTo>
                  <a:pt x="531" y="617"/>
                  <a:pt x="537" y="622"/>
                  <a:pt x="541" y="627"/>
                </a:cubicBezTo>
                <a:cubicBezTo>
                  <a:pt x="556" y="652"/>
                  <a:pt x="556" y="652"/>
                  <a:pt x="556" y="652"/>
                </a:cubicBezTo>
                <a:cubicBezTo>
                  <a:pt x="558" y="655"/>
                  <a:pt x="560" y="662"/>
                  <a:pt x="560" y="668"/>
                </a:cubicBezTo>
                <a:cubicBezTo>
                  <a:pt x="560" y="673"/>
                  <a:pt x="558" y="677"/>
                  <a:pt x="555" y="677"/>
                </a:cubicBezTo>
                <a:close/>
                <a:moveTo>
                  <a:pt x="507" y="267"/>
                </a:moveTo>
                <a:cubicBezTo>
                  <a:pt x="504" y="264"/>
                  <a:pt x="504" y="258"/>
                  <a:pt x="507" y="255"/>
                </a:cubicBezTo>
                <a:cubicBezTo>
                  <a:pt x="510" y="252"/>
                  <a:pt x="517" y="246"/>
                  <a:pt x="520" y="242"/>
                </a:cubicBezTo>
                <a:cubicBezTo>
                  <a:pt x="528" y="234"/>
                  <a:pt x="524" y="223"/>
                  <a:pt x="510" y="218"/>
                </a:cubicBezTo>
                <a:cubicBezTo>
                  <a:pt x="386" y="170"/>
                  <a:pt x="386" y="170"/>
                  <a:pt x="386" y="170"/>
                </a:cubicBezTo>
                <a:cubicBezTo>
                  <a:pt x="377" y="167"/>
                  <a:pt x="372" y="172"/>
                  <a:pt x="376" y="181"/>
                </a:cubicBezTo>
                <a:cubicBezTo>
                  <a:pt x="423" y="304"/>
                  <a:pt x="423" y="304"/>
                  <a:pt x="423" y="304"/>
                </a:cubicBezTo>
                <a:cubicBezTo>
                  <a:pt x="429" y="318"/>
                  <a:pt x="440" y="322"/>
                  <a:pt x="448" y="314"/>
                </a:cubicBezTo>
                <a:cubicBezTo>
                  <a:pt x="461" y="301"/>
                  <a:pt x="461" y="301"/>
                  <a:pt x="461" y="301"/>
                </a:cubicBezTo>
                <a:cubicBezTo>
                  <a:pt x="464" y="298"/>
                  <a:pt x="470" y="298"/>
                  <a:pt x="473" y="301"/>
                </a:cubicBezTo>
                <a:cubicBezTo>
                  <a:pt x="524" y="352"/>
                  <a:pt x="524" y="352"/>
                  <a:pt x="524" y="352"/>
                </a:cubicBezTo>
                <a:cubicBezTo>
                  <a:pt x="529" y="357"/>
                  <a:pt x="540" y="351"/>
                  <a:pt x="549" y="343"/>
                </a:cubicBezTo>
                <a:cubicBezTo>
                  <a:pt x="557" y="334"/>
                  <a:pt x="563" y="323"/>
                  <a:pt x="558" y="318"/>
                </a:cubicBezTo>
                <a:lnTo>
                  <a:pt x="507" y="2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grpSp>
        <p:nvGrpSpPr>
          <p:cNvPr id="15" name="Group 12">
            <a:extLst>
              <a:ext uri="{FF2B5EF4-FFF2-40B4-BE49-F238E27FC236}">
                <a16:creationId xmlns:a16="http://schemas.microsoft.com/office/drawing/2014/main" id="{9B1ACFFE-11F3-4561-A98D-B78DAFE9B34C}"/>
              </a:ext>
            </a:extLst>
          </p:cNvPr>
          <p:cNvGrpSpPr/>
          <p:nvPr/>
        </p:nvGrpSpPr>
        <p:grpSpPr>
          <a:xfrm>
            <a:off x="3034165" y="1414094"/>
            <a:ext cx="330966" cy="293560"/>
            <a:chOff x="7141104" y="1923522"/>
            <a:chExt cx="488950" cy="481013"/>
          </a:xfrm>
          <a:solidFill>
            <a:schemeClr val="bg1"/>
          </a:solidFill>
        </p:grpSpPr>
        <p:sp>
          <p:nvSpPr>
            <p:cNvPr id="16" name="Freeform 58">
              <a:extLst>
                <a:ext uri="{FF2B5EF4-FFF2-40B4-BE49-F238E27FC236}">
                  <a16:creationId xmlns:a16="http://schemas.microsoft.com/office/drawing/2014/main" id="{BEF2BB81-CF15-4826-9101-C6AEFB51D779}"/>
                </a:ext>
              </a:extLst>
            </p:cNvPr>
            <p:cNvSpPr>
              <a:spLocks/>
            </p:cNvSpPr>
            <p:nvPr/>
          </p:nvSpPr>
          <p:spPr bwMode="auto">
            <a:xfrm>
              <a:off x="7407804" y="1983847"/>
              <a:ext cx="157162" cy="157163"/>
            </a:xfrm>
            <a:custGeom>
              <a:avLst/>
              <a:gdLst>
                <a:gd name="T0" fmla="*/ 38 w 42"/>
                <a:gd name="T1" fmla="*/ 40 h 42"/>
                <a:gd name="T2" fmla="*/ 38 w 42"/>
                <a:gd name="T3" fmla="*/ 40 h 42"/>
                <a:gd name="T4" fmla="*/ 40 w 42"/>
                <a:gd name="T5" fmla="*/ 42 h 42"/>
                <a:gd name="T6" fmla="*/ 42 w 42"/>
                <a:gd name="T7" fmla="*/ 40 h 42"/>
                <a:gd name="T8" fmla="*/ 42 w 42"/>
                <a:gd name="T9" fmla="*/ 40 h 42"/>
                <a:gd name="T10" fmla="*/ 2 w 42"/>
                <a:gd name="T11" fmla="*/ 0 h 42"/>
                <a:gd name="T12" fmla="*/ 2 w 42"/>
                <a:gd name="T13" fmla="*/ 0 h 42"/>
                <a:gd name="T14" fmla="*/ 0 w 42"/>
                <a:gd name="T15" fmla="*/ 2 h 42"/>
                <a:gd name="T16" fmla="*/ 2 w 42"/>
                <a:gd name="T17" fmla="*/ 4 h 42"/>
                <a:gd name="T18" fmla="*/ 2 w 42"/>
                <a:gd name="T19" fmla="*/ 4 h 42"/>
                <a:gd name="T20" fmla="*/ 38 w 42"/>
                <a:gd name="T21" fmla="*/ 4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42">
                  <a:moveTo>
                    <a:pt x="38" y="40"/>
                  </a:moveTo>
                  <a:cubicBezTo>
                    <a:pt x="38" y="40"/>
                    <a:pt x="38" y="40"/>
                    <a:pt x="38" y="40"/>
                  </a:cubicBezTo>
                  <a:cubicBezTo>
                    <a:pt x="38" y="41"/>
                    <a:pt x="39" y="42"/>
                    <a:pt x="40" y="42"/>
                  </a:cubicBezTo>
                  <a:cubicBezTo>
                    <a:pt x="41" y="42"/>
                    <a:pt x="42" y="41"/>
                    <a:pt x="42" y="40"/>
                  </a:cubicBezTo>
                  <a:cubicBezTo>
                    <a:pt x="42" y="40"/>
                    <a:pt x="42" y="40"/>
                    <a:pt x="42" y="40"/>
                  </a:cubicBezTo>
                  <a:cubicBezTo>
                    <a:pt x="42" y="18"/>
                    <a:pt x="24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2" y="4"/>
                    <a:pt x="38" y="20"/>
                    <a:pt x="38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7" name="Freeform 59">
              <a:extLst>
                <a:ext uri="{FF2B5EF4-FFF2-40B4-BE49-F238E27FC236}">
                  <a16:creationId xmlns:a16="http://schemas.microsoft.com/office/drawing/2014/main" id="{EFFEF16C-D085-45F9-BAB8-357ED6A698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41104" y="1923522"/>
              <a:ext cx="488950" cy="481013"/>
            </a:xfrm>
            <a:custGeom>
              <a:avLst/>
              <a:gdLst>
                <a:gd name="T0" fmla="*/ 37 w 130"/>
                <a:gd name="T1" fmla="*/ 4 h 128"/>
                <a:gd name="T2" fmla="*/ 29 w 130"/>
                <a:gd name="T3" fmla="*/ 0 h 128"/>
                <a:gd name="T4" fmla="*/ 24 w 130"/>
                <a:gd name="T5" fmla="*/ 1 h 128"/>
                <a:gd name="T6" fmla="*/ 17 w 130"/>
                <a:gd name="T7" fmla="*/ 12 h 128"/>
                <a:gd name="T8" fmla="*/ 17 w 130"/>
                <a:gd name="T9" fmla="*/ 67 h 128"/>
                <a:gd name="T10" fmla="*/ 5 w 130"/>
                <a:gd name="T11" fmla="*/ 80 h 128"/>
                <a:gd name="T12" fmla="*/ 5 w 130"/>
                <a:gd name="T13" fmla="*/ 96 h 128"/>
                <a:gd name="T14" fmla="*/ 33 w 130"/>
                <a:gd name="T15" fmla="*/ 124 h 128"/>
                <a:gd name="T16" fmla="*/ 41 w 130"/>
                <a:gd name="T17" fmla="*/ 128 h 128"/>
                <a:gd name="T18" fmla="*/ 49 w 130"/>
                <a:gd name="T19" fmla="*/ 124 h 128"/>
                <a:gd name="T20" fmla="*/ 62 w 130"/>
                <a:gd name="T21" fmla="*/ 112 h 128"/>
                <a:gd name="T22" fmla="*/ 117 w 130"/>
                <a:gd name="T23" fmla="*/ 112 h 128"/>
                <a:gd name="T24" fmla="*/ 128 w 130"/>
                <a:gd name="T25" fmla="*/ 105 h 128"/>
                <a:gd name="T26" fmla="*/ 125 w 130"/>
                <a:gd name="T27" fmla="*/ 92 h 128"/>
                <a:gd name="T28" fmla="*/ 37 w 130"/>
                <a:gd name="T29" fmla="*/ 4 h 128"/>
                <a:gd name="T30" fmla="*/ 56 w 130"/>
                <a:gd name="T31" fmla="*/ 106 h 128"/>
                <a:gd name="T32" fmla="*/ 44 w 130"/>
                <a:gd name="T33" fmla="*/ 119 h 128"/>
                <a:gd name="T34" fmla="*/ 41 w 130"/>
                <a:gd name="T35" fmla="*/ 120 h 128"/>
                <a:gd name="T36" fmla="*/ 38 w 130"/>
                <a:gd name="T37" fmla="*/ 119 h 128"/>
                <a:gd name="T38" fmla="*/ 10 w 130"/>
                <a:gd name="T39" fmla="*/ 91 h 128"/>
                <a:gd name="T40" fmla="*/ 9 w 130"/>
                <a:gd name="T41" fmla="*/ 88 h 128"/>
                <a:gd name="T42" fmla="*/ 10 w 130"/>
                <a:gd name="T43" fmla="*/ 85 h 128"/>
                <a:gd name="T44" fmla="*/ 23 w 130"/>
                <a:gd name="T45" fmla="*/ 73 h 128"/>
                <a:gd name="T46" fmla="*/ 23 w 130"/>
                <a:gd name="T47" fmla="*/ 73 h 128"/>
                <a:gd name="T48" fmla="*/ 56 w 130"/>
                <a:gd name="T49" fmla="*/ 106 h 128"/>
                <a:gd name="T50" fmla="*/ 56 w 130"/>
                <a:gd name="T51" fmla="*/ 106 h 128"/>
                <a:gd name="T52" fmla="*/ 62 w 130"/>
                <a:gd name="T53" fmla="*/ 104 h 128"/>
                <a:gd name="T54" fmla="*/ 60 w 130"/>
                <a:gd name="T55" fmla="*/ 104 h 128"/>
                <a:gd name="T56" fmla="*/ 25 w 130"/>
                <a:gd name="T57" fmla="*/ 69 h 128"/>
                <a:gd name="T58" fmla="*/ 25 w 130"/>
                <a:gd name="T59" fmla="*/ 67 h 128"/>
                <a:gd name="T60" fmla="*/ 25 w 130"/>
                <a:gd name="T61" fmla="*/ 19 h 128"/>
                <a:gd name="T62" fmla="*/ 110 w 130"/>
                <a:gd name="T63" fmla="*/ 104 h 128"/>
                <a:gd name="T64" fmla="*/ 62 w 130"/>
                <a:gd name="T65" fmla="*/ 104 h 128"/>
                <a:gd name="T66" fmla="*/ 121 w 130"/>
                <a:gd name="T67" fmla="*/ 102 h 128"/>
                <a:gd name="T68" fmla="*/ 117 w 130"/>
                <a:gd name="T69" fmla="*/ 104 h 128"/>
                <a:gd name="T70" fmla="*/ 116 w 130"/>
                <a:gd name="T71" fmla="*/ 104 h 128"/>
                <a:gd name="T72" fmla="*/ 25 w 130"/>
                <a:gd name="T73" fmla="*/ 13 h 128"/>
                <a:gd name="T74" fmla="*/ 25 w 130"/>
                <a:gd name="T75" fmla="*/ 12 h 128"/>
                <a:gd name="T76" fmla="*/ 27 w 130"/>
                <a:gd name="T77" fmla="*/ 8 h 128"/>
                <a:gd name="T78" fmla="*/ 29 w 130"/>
                <a:gd name="T79" fmla="*/ 8 h 128"/>
                <a:gd name="T80" fmla="*/ 32 w 130"/>
                <a:gd name="T81" fmla="*/ 9 h 128"/>
                <a:gd name="T82" fmla="*/ 120 w 130"/>
                <a:gd name="T83" fmla="*/ 97 h 128"/>
                <a:gd name="T84" fmla="*/ 121 w 130"/>
                <a:gd name="T85" fmla="*/ 10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0" h="128">
                  <a:moveTo>
                    <a:pt x="37" y="4"/>
                  </a:moveTo>
                  <a:cubicBezTo>
                    <a:pt x="35" y="1"/>
                    <a:pt x="32" y="0"/>
                    <a:pt x="29" y="0"/>
                  </a:cubicBezTo>
                  <a:cubicBezTo>
                    <a:pt x="27" y="0"/>
                    <a:pt x="26" y="0"/>
                    <a:pt x="24" y="1"/>
                  </a:cubicBezTo>
                  <a:cubicBezTo>
                    <a:pt x="20" y="3"/>
                    <a:pt x="17" y="7"/>
                    <a:pt x="17" y="12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0" y="84"/>
                    <a:pt x="0" y="92"/>
                    <a:pt x="5" y="96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5" y="127"/>
                    <a:pt x="38" y="128"/>
                    <a:pt x="41" y="128"/>
                  </a:cubicBezTo>
                  <a:cubicBezTo>
                    <a:pt x="44" y="128"/>
                    <a:pt x="47" y="127"/>
                    <a:pt x="49" y="124"/>
                  </a:cubicBezTo>
                  <a:cubicBezTo>
                    <a:pt x="62" y="112"/>
                    <a:pt x="62" y="112"/>
                    <a:pt x="62" y="112"/>
                  </a:cubicBezTo>
                  <a:cubicBezTo>
                    <a:pt x="117" y="112"/>
                    <a:pt x="117" y="112"/>
                    <a:pt x="117" y="112"/>
                  </a:cubicBezTo>
                  <a:cubicBezTo>
                    <a:pt x="122" y="112"/>
                    <a:pt x="126" y="109"/>
                    <a:pt x="128" y="105"/>
                  </a:cubicBezTo>
                  <a:cubicBezTo>
                    <a:pt x="130" y="100"/>
                    <a:pt x="129" y="95"/>
                    <a:pt x="125" y="92"/>
                  </a:cubicBezTo>
                  <a:lnTo>
                    <a:pt x="37" y="4"/>
                  </a:lnTo>
                  <a:close/>
                  <a:moveTo>
                    <a:pt x="56" y="106"/>
                  </a:moveTo>
                  <a:cubicBezTo>
                    <a:pt x="44" y="119"/>
                    <a:pt x="44" y="119"/>
                    <a:pt x="44" y="119"/>
                  </a:cubicBezTo>
                  <a:cubicBezTo>
                    <a:pt x="43" y="120"/>
                    <a:pt x="42" y="120"/>
                    <a:pt x="41" y="120"/>
                  </a:cubicBezTo>
                  <a:cubicBezTo>
                    <a:pt x="40" y="120"/>
                    <a:pt x="39" y="120"/>
                    <a:pt x="38" y="119"/>
                  </a:cubicBezTo>
                  <a:cubicBezTo>
                    <a:pt x="10" y="91"/>
                    <a:pt x="10" y="91"/>
                    <a:pt x="10" y="91"/>
                  </a:cubicBezTo>
                  <a:cubicBezTo>
                    <a:pt x="9" y="90"/>
                    <a:pt x="9" y="89"/>
                    <a:pt x="9" y="88"/>
                  </a:cubicBezTo>
                  <a:cubicBezTo>
                    <a:pt x="9" y="87"/>
                    <a:pt x="9" y="86"/>
                    <a:pt x="10" y="85"/>
                  </a:cubicBezTo>
                  <a:cubicBezTo>
                    <a:pt x="23" y="73"/>
                    <a:pt x="23" y="73"/>
                    <a:pt x="23" y="73"/>
                  </a:cubicBezTo>
                  <a:cubicBezTo>
                    <a:pt x="23" y="73"/>
                    <a:pt x="23" y="73"/>
                    <a:pt x="23" y="73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6" y="106"/>
                    <a:pt x="56" y="106"/>
                    <a:pt x="56" y="106"/>
                  </a:cubicBezTo>
                  <a:close/>
                  <a:moveTo>
                    <a:pt x="62" y="104"/>
                  </a:moveTo>
                  <a:cubicBezTo>
                    <a:pt x="61" y="104"/>
                    <a:pt x="61" y="104"/>
                    <a:pt x="60" y="104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5" y="68"/>
                    <a:pt x="25" y="68"/>
                    <a:pt x="25" y="67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110" y="104"/>
                    <a:pt x="110" y="104"/>
                    <a:pt x="110" y="104"/>
                  </a:cubicBezTo>
                  <a:lnTo>
                    <a:pt x="62" y="104"/>
                  </a:lnTo>
                  <a:close/>
                  <a:moveTo>
                    <a:pt x="121" y="102"/>
                  </a:moveTo>
                  <a:cubicBezTo>
                    <a:pt x="120" y="103"/>
                    <a:pt x="119" y="104"/>
                    <a:pt x="117" y="104"/>
                  </a:cubicBezTo>
                  <a:cubicBezTo>
                    <a:pt x="116" y="104"/>
                    <a:pt x="116" y="104"/>
                    <a:pt x="116" y="104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10"/>
                    <a:pt x="26" y="9"/>
                    <a:pt x="27" y="8"/>
                  </a:cubicBezTo>
                  <a:cubicBezTo>
                    <a:pt x="28" y="8"/>
                    <a:pt x="28" y="8"/>
                    <a:pt x="29" y="8"/>
                  </a:cubicBezTo>
                  <a:cubicBezTo>
                    <a:pt x="30" y="8"/>
                    <a:pt x="31" y="8"/>
                    <a:pt x="32" y="9"/>
                  </a:cubicBezTo>
                  <a:cubicBezTo>
                    <a:pt x="120" y="97"/>
                    <a:pt x="120" y="97"/>
                    <a:pt x="120" y="97"/>
                  </a:cubicBezTo>
                  <a:cubicBezTo>
                    <a:pt x="121" y="98"/>
                    <a:pt x="121" y="100"/>
                    <a:pt x="121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8" name="Freeform 60">
              <a:extLst>
                <a:ext uri="{FF2B5EF4-FFF2-40B4-BE49-F238E27FC236}">
                  <a16:creationId xmlns:a16="http://schemas.microsoft.com/office/drawing/2014/main" id="{B2C2197E-CEE1-451D-AD9D-B46622171932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9866" y="1923522"/>
              <a:ext cx="225425" cy="225425"/>
            </a:xfrm>
            <a:custGeom>
              <a:avLst/>
              <a:gdLst>
                <a:gd name="T0" fmla="*/ 4 w 60"/>
                <a:gd name="T1" fmla="*/ 8 h 60"/>
                <a:gd name="T2" fmla="*/ 4 w 60"/>
                <a:gd name="T3" fmla="*/ 8 h 60"/>
                <a:gd name="T4" fmla="*/ 52 w 60"/>
                <a:gd name="T5" fmla="*/ 56 h 60"/>
                <a:gd name="T6" fmla="*/ 52 w 60"/>
                <a:gd name="T7" fmla="*/ 56 h 60"/>
                <a:gd name="T8" fmla="*/ 56 w 60"/>
                <a:gd name="T9" fmla="*/ 60 h 60"/>
                <a:gd name="T10" fmla="*/ 60 w 60"/>
                <a:gd name="T11" fmla="*/ 56 h 60"/>
                <a:gd name="T12" fmla="*/ 60 w 60"/>
                <a:gd name="T13" fmla="*/ 56 h 60"/>
                <a:gd name="T14" fmla="*/ 4 w 60"/>
                <a:gd name="T15" fmla="*/ 0 h 60"/>
                <a:gd name="T16" fmla="*/ 4 w 60"/>
                <a:gd name="T17" fmla="*/ 0 h 60"/>
                <a:gd name="T18" fmla="*/ 0 w 60"/>
                <a:gd name="T19" fmla="*/ 4 h 60"/>
                <a:gd name="T20" fmla="*/ 4 w 60"/>
                <a:gd name="T21" fmla="*/ 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60">
                  <a:moveTo>
                    <a:pt x="4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30" y="8"/>
                    <a:pt x="52" y="30"/>
                    <a:pt x="52" y="56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58"/>
                    <a:pt x="54" y="60"/>
                    <a:pt x="56" y="60"/>
                  </a:cubicBezTo>
                  <a:cubicBezTo>
                    <a:pt x="58" y="60"/>
                    <a:pt x="60" y="58"/>
                    <a:pt x="60" y="56"/>
                  </a:cubicBezTo>
                  <a:cubicBezTo>
                    <a:pt x="60" y="56"/>
                    <a:pt x="60" y="56"/>
                    <a:pt x="60" y="56"/>
                  </a:cubicBezTo>
                  <a:cubicBezTo>
                    <a:pt x="60" y="25"/>
                    <a:pt x="35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id-ID" sz="1350"/>
            </a:p>
          </p:txBody>
        </p:sp>
      </p:grp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5CD501BB-7BF7-4F72-A1B9-709FEC7DF340}"/>
              </a:ext>
            </a:extLst>
          </p:cNvPr>
          <p:cNvCxnSpPr>
            <a:cxnSpLocks/>
          </p:cNvCxnSpPr>
          <p:nvPr/>
        </p:nvCxnSpPr>
        <p:spPr>
          <a:xfrm>
            <a:off x="1348906" y="1558675"/>
            <a:ext cx="1440160" cy="0"/>
          </a:xfrm>
          <a:prstGeom prst="straightConnector1">
            <a:avLst/>
          </a:prstGeom>
          <a:ln w="38100">
            <a:prstDash val="sysDot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8">
            <a:extLst>
              <a:ext uri="{FF2B5EF4-FFF2-40B4-BE49-F238E27FC236}">
                <a16:creationId xmlns:a16="http://schemas.microsoft.com/office/drawing/2014/main" id="{1BD8F003-F86D-4AED-8E93-3FCDEDFF1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9963" y="1260477"/>
            <a:ext cx="637695" cy="640466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4" name="Oval 13">
            <a:extLst>
              <a:ext uri="{FF2B5EF4-FFF2-40B4-BE49-F238E27FC236}">
                <a16:creationId xmlns:a16="http://schemas.microsoft.com/office/drawing/2014/main" id="{628F3F44-E762-40A4-90B2-F2F21EC14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4578" y="1255349"/>
            <a:ext cx="637004" cy="63701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5" name="Freeform 149">
            <a:extLst>
              <a:ext uri="{FF2B5EF4-FFF2-40B4-BE49-F238E27FC236}">
                <a16:creationId xmlns:a16="http://schemas.microsoft.com/office/drawing/2014/main" id="{76236029-5BA4-4682-B1FA-55AAE0CA0EEA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621219" y="1439319"/>
            <a:ext cx="355185" cy="282783"/>
          </a:xfrm>
          <a:custGeom>
            <a:avLst/>
            <a:gdLst>
              <a:gd name="T0" fmla="*/ 161 w 934"/>
              <a:gd name="T1" fmla="*/ 529 h 743"/>
              <a:gd name="T2" fmla="*/ 773 w 934"/>
              <a:gd name="T3" fmla="*/ 529 h 743"/>
              <a:gd name="T4" fmla="*/ 839 w 934"/>
              <a:gd name="T5" fmla="*/ 464 h 743"/>
              <a:gd name="T6" fmla="*/ 839 w 934"/>
              <a:gd name="T7" fmla="*/ 464 h 743"/>
              <a:gd name="T8" fmla="*/ 839 w 934"/>
              <a:gd name="T9" fmla="*/ 65 h 743"/>
              <a:gd name="T10" fmla="*/ 773 w 934"/>
              <a:gd name="T11" fmla="*/ 0 h 743"/>
              <a:gd name="T12" fmla="*/ 161 w 934"/>
              <a:gd name="T13" fmla="*/ 0 h 743"/>
              <a:gd name="T14" fmla="*/ 96 w 934"/>
              <a:gd name="T15" fmla="*/ 65 h 743"/>
              <a:gd name="T16" fmla="*/ 96 w 934"/>
              <a:gd name="T17" fmla="*/ 464 h 743"/>
              <a:gd name="T18" fmla="*/ 161 w 934"/>
              <a:gd name="T19" fmla="*/ 529 h 743"/>
              <a:gd name="T20" fmla="*/ 167 w 934"/>
              <a:gd name="T21" fmla="*/ 71 h 743"/>
              <a:gd name="T22" fmla="*/ 767 w 934"/>
              <a:gd name="T23" fmla="*/ 71 h 743"/>
              <a:gd name="T24" fmla="*/ 767 w 934"/>
              <a:gd name="T25" fmla="*/ 457 h 743"/>
              <a:gd name="T26" fmla="*/ 167 w 934"/>
              <a:gd name="T27" fmla="*/ 457 h 743"/>
              <a:gd name="T28" fmla="*/ 167 w 934"/>
              <a:gd name="T29" fmla="*/ 71 h 743"/>
              <a:gd name="T30" fmla="*/ 915 w 934"/>
              <a:gd name="T31" fmla="*/ 663 h 743"/>
              <a:gd name="T32" fmla="*/ 837 w 934"/>
              <a:gd name="T33" fmla="*/ 585 h 743"/>
              <a:gd name="T34" fmla="*/ 763 w 934"/>
              <a:gd name="T35" fmla="*/ 553 h 743"/>
              <a:gd name="T36" fmla="*/ 171 w 934"/>
              <a:gd name="T37" fmla="*/ 553 h 743"/>
              <a:gd name="T38" fmla="*/ 98 w 934"/>
              <a:gd name="T39" fmla="*/ 585 h 743"/>
              <a:gd name="T40" fmla="*/ 19 w 934"/>
              <a:gd name="T41" fmla="*/ 663 h 743"/>
              <a:gd name="T42" fmla="*/ 0 w 934"/>
              <a:gd name="T43" fmla="*/ 712 h 743"/>
              <a:gd name="T44" fmla="*/ 25 w 934"/>
              <a:gd name="T45" fmla="*/ 743 h 743"/>
              <a:gd name="T46" fmla="*/ 909 w 934"/>
              <a:gd name="T47" fmla="*/ 743 h 743"/>
              <a:gd name="T48" fmla="*/ 934 w 934"/>
              <a:gd name="T49" fmla="*/ 712 h 743"/>
              <a:gd name="T50" fmla="*/ 915 w 934"/>
              <a:gd name="T51" fmla="*/ 663 h 743"/>
              <a:gd name="T52" fmla="*/ 555 w 934"/>
              <a:gd name="T53" fmla="*/ 677 h 743"/>
              <a:gd name="T54" fmla="*/ 379 w 934"/>
              <a:gd name="T55" fmla="*/ 677 h 743"/>
              <a:gd name="T56" fmla="*/ 374 w 934"/>
              <a:gd name="T57" fmla="*/ 668 h 743"/>
              <a:gd name="T58" fmla="*/ 378 w 934"/>
              <a:gd name="T59" fmla="*/ 652 h 743"/>
              <a:gd name="T60" fmla="*/ 394 w 934"/>
              <a:gd name="T61" fmla="*/ 627 h 743"/>
              <a:gd name="T62" fmla="*/ 408 w 934"/>
              <a:gd name="T63" fmla="*/ 617 h 743"/>
              <a:gd name="T64" fmla="*/ 526 w 934"/>
              <a:gd name="T65" fmla="*/ 617 h 743"/>
              <a:gd name="T66" fmla="*/ 541 w 934"/>
              <a:gd name="T67" fmla="*/ 627 h 743"/>
              <a:gd name="T68" fmla="*/ 556 w 934"/>
              <a:gd name="T69" fmla="*/ 652 h 743"/>
              <a:gd name="T70" fmla="*/ 560 w 934"/>
              <a:gd name="T71" fmla="*/ 668 h 743"/>
              <a:gd name="T72" fmla="*/ 555 w 934"/>
              <a:gd name="T73" fmla="*/ 677 h 743"/>
              <a:gd name="T74" fmla="*/ 507 w 934"/>
              <a:gd name="T75" fmla="*/ 267 h 743"/>
              <a:gd name="T76" fmla="*/ 507 w 934"/>
              <a:gd name="T77" fmla="*/ 255 h 743"/>
              <a:gd name="T78" fmla="*/ 520 w 934"/>
              <a:gd name="T79" fmla="*/ 242 h 743"/>
              <a:gd name="T80" fmla="*/ 510 w 934"/>
              <a:gd name="T81" fmla="*/ 218 h 743"/>
              <a:gd name="T82" fmla="*/ 386 w 934"/>
              <a:gd name="T83" fmla="*/ 170 h 743"/>
              <a:gd name="T84" fmla="*/ 376 w 934"/>
              <a:gd name="T85" fmla="*/ 181 h 743"/>
              <a:gd name="T86" fmla="*/ 423 w 934"/>
              <a:gd name="T87" fmla="*/ 304 h 743"/>
              <a:gd name="T88" fmla="*/ 448 w 934"/>
              <a:gd name="T89" fmla="*/ 314 h 743"/>
              <a:gd name="T90" fmla="*/ 461 w 934"/>
              <a:gd name="T91" fmla="*/ 301 h 743"/>
              <a:gd name="T92" fmla="*/ 473 w 934"/>
              <a:gd name="T93" fmla="*/ 301 h 743"/>
              <a:gd name="T94" fmla="*/ 524 w 934"/>
              <a:gd name="T95" fmla="*/ 352 h 743"/>
              <a:gd name="T96" fmla="*/ 549 w 934"/>
              <a:gd name="T97" fmla="*/ 343 h 743"/>
              <a:gd name="T98" fmla="*/ 558 w 934"/>
              <a:gd name="T99" fmla="*/ 318 h 743"/>
              <a:gd name="T100" fmla="*/ 507 w 934"/>
              <a:gd name="T101" fmla="*/ 267 h 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934" h="743">
                <a:moveTo>
                  <a:pt x="161" y="529"/>
                </a:moveTo>
                <a:cubicBezTo>
                  <a:pt x="773" y="529"/>
                  <a:pt x="773" y="529"/>
                  <a:pt x="773" y="529"/>
                </a:cubicBezTo>
                <a:cubicBezTo>
                  <a:pt x="809" y="529"/>
                  <a:pt x="839" y="500"/>
                  <a:pt x="839" y="464"/>
                </a:cubicBezTo>
                <a:cubicBezTo>
                  <a:pt x="839" y="464"/>
                  <a:pt x="839" y="464"/>
                  <a:pt x="839" y="464"/>
                </a:cubicBezTo>
                <a:cubicBezTo>
                  <a:pt x="839" y="65"/>
                  <a:pt x="839" y="65"/>
                  <a:pt x="839" y="65"/>
                </a:cubicBezTo>
                <a:cubicBezTo>
                  <a:pt x="839" y="29"/>
                  <a:pt x="809" y="0"/>
                  <a:pt x="773" y="0"/>
                </a:cubicBezTo>
                <a:cubicBezTo>
                  <a:pt x="161" y="0"/>
                  <a:pt x="161" y="0"/>
                  <a:pt x="161" y="0"/>
                </a:cubicBezTo>
                <a:cubicBezTo>
                  <a:pt x="125" y="0"/>
                  <a:pt x="96" y="29"/>
                  <a:pt x="96" y="65"/>
                </a:cubicBezTo>
                <a:cubicBezTo>
                  <a:pt x="96" y="464"/>
                  <a:pt x="96" y="464"/>
                  <a:pt x="96" y="464"/>
                </a:cubicBezTo>
                <a:cubicBezTo>
                  <a:pt x="96" y="500"/>
                  <a:pt x="125" y="529"/>
                  <a:pt x="161" y="529"/>
                </a:cubicBezTo>
                <a:close/>
                <a:moveTo>
                  <a:pt x="167" y="71"/>
                </a:moveTo>
                <a:cubicBezTo>
                  <a:pt x="767" y="71"/>
                  <a:pt x="767" y="71"/>
                  <a:pt x="767" y="71"/>
                </a:cubicBezTo>
                <a:cubicBezTo>
                  <a:pt x="767" y="457"/>
                  <a:pt x="767" y="457"/>
                  <a:pt x="767" y="457"/>
                </a:cubicBezTo>
                <a:cubicBezTo>
                  <a:pt x="167" y="457"/>
                  <a:pt x="167" y="457"/>
                  <a:pt x="167" y="457"/>
                </a:cubicBezTo>
                <a:lnTo>
                  <a:pt x="167" y="71"/>
                </a:lnTo>
                <a:close/>
                <a:moveTo>
                  <a:pt x="915" y="663"/>
                </a:moveTo>
                <a:cubicBezTo>
                  <a:pt x="837" y="585"/>
                  <a:pt x="837" y="585"/>
                  <a:pt x="837" y="585"/>
                </a:cubicBezTo>
                <a:cubicBezTo>
                  <a:pt x="819" y="567"/>
                  <a:pt x="786" y="553"/>
                  <a:pt x="763" y="553"/>
                </a:cubicBezTo>
                <a:cubicBezTo>
                  <a:pt x="171" y="553"/>
                  <a:pt x="171" y="553"/>
                  <a:pt x="171" y="553"/>
                </a:cubicBezTo>
                <a:cubicBezTo>
                  <a:pt x="148" y="553"/>
                  <a:pt x="115" y="567"/>
                  <a:pt x="98" y="585"/>
                </a:cubicBezTo>
                <a:cubicBezTo>
                  <a:pt x="19" y="663"/>
                  <a:pt x="19" y="663"/>
                  <a:pt x="19" y="663"/>
                </a:cubicBezTo>
                <a:cubicBezTo>
                  <a:pt x="9" y="673"/>
                  <a:pt x="0" y="696"/>
                  <a:pt x="0" y="712"/>
                </a:cubicBezTo>
                <a:cubicBezTo>
                  <a:pt x="0" y="729"/>
                  <a:pt x="11" y="743"/>
                  <a:pt x="25" y="743"/>
                </a:cubicBezTo>
                <a:cubicBezTo>
                  <a:pt x="909" y="743"/>
                  <a:pt x="909" y="743"/>
                  <a:pt x="909" y="743"/>
                </a:cubicBezTo>
                <a:cubicBezTo>
                  <a:pt x="923" y="743"/>
                  <a:pt x="934" y="729"/>
                  <a:pt x="934" y="712"/>
                </a:cubicBezTo>
                <a:cubicBezTo>
                  <a:pt x="934" y="696"/>
                  <a:pt x="925" y="673"/>
                  <a:pt x="915" y="663"/>
                </a:cubicBezTo>
                <a:close/>
                <a:moveTo>
                  <a:pt x="555" y="677"/>
                </a:moveTo>
                <a:cubicBezTo>
                  <a:pt x="379" y="677"/>
                  <a:pt x="379" y="677"/>
                  <a:pt x="379" y="677"/>
                </a:cubicBezTo>
                <a:cubicBezTo>
                  <a:pt x="376" y="677"/>
                  <a:pt x="374" y="673"/>
                  <a:pt x="374" y="668"/>
                </a:cubicBezTo>
                <a:cubicBezTo>
                  <a:pt x="374" y="662"/>
                  <a:pt x="376" y="655"/>
                  <a:pt x="378" y="652"/>
                </a:cubicBezTo>
                <a:cubicBezTo>
                  <a:pt x="394" y="627"/>
                  <a:pt x="394" y="627"/>
                  <a:pt x="394" y="627"/>
                </a:cubicBezTo>
                <a:cubicBezTo>
                  <a:pt x="397" y="622"/>
                  <a:pt x="404" y="617"/>
                  <a:pt x="408" y="617"/>
                </a:cubicBezTo>
                <a:cubicBezTo>
                  <a:pt x="526" y="617"/>
                  <a:pt x="526" y="617"/>
                  <a:pt x="526" y="617"/>
                </a:cubicBezTo>
                <a:cubicBezTo>
                  <a:pt x="531" y="617"/>
                  <a:pt x="537" y="622"/>
                  <a:pt x="541" y="627"/>
                </a:cubicBezTo>
                <a:cubicBezTo>
                  <a:pt x="556" y="652"/>
                  <a:pt x="556" y="652"/>
                  <a:pt x="556" y="652"/>
                </a:cubicBezTo>
                <a:cubicBezTo>
                  <a:pt x="558" y="655"/>
                  <a:pt x="560" y="662"/>
                  <a:pt x="560" y="668"/>
                </a:cubicBezTo>
                <a:cubicBezTo>
                  <a:pt x="560" y="673"/>
                  <a:pt x="558" y="677"/>
                  <a:pt x="555" y="677"/>
                </a:cubicBezTo>
                <a:close/>
                <a:moveTo>
                  <a:pt x="507" y="267"/>
                </a:moveTo>
                <a:cubicBezTo>
                  <a:pt x="504" y="264"/>
                  <a:pt x="504" y="258"/>
                  <a:pt x="507" y="255"/>
                </a:cubicBezTo>
                <a:cubicBezTo>
                  <a:pt x="510" y="252"/>
                  <a:pt x="517" y="246"/>
                  <a:pt x="520" y="242"/>
                </a:cubicBezTo>
                <a:cubicBezTo>
                  <a:pt x="528" y="234"/>
                  <a:pt x="524" y="223"/>
                  <a:pt x="510" y="218"/>
                </a:cubicBezTo>
                <a:cubicBezTo>
                  <a:pt x="386" y="170"/>
                  <a:pt x="386" y="170"/>
                  <a:pt x="386" y="170"/>
                </a:cubicBezTo>
                <a:cubicBezTo>
                  <a:pt x="377" y="167"/>
                  <a:pt x="372" y="172"/>
                  <a:pt x="376" y="181"/>
                </a:cubicBezTo>
                <a:cubicBezTo>
                  <a:pt x="423" y="304"/>
                  <a:pt x="423" y="304"/>
                  <a:pt x="423" y="304"/>
                </a:cubicBezTo>
                <a:cubicBezTo>
                  <a:pt x="429" y="318"/>
                  <a:pt x="440" y="322"/>
                  <a:pt x="448" y="314"/>
                </a:cubicBezTo>
                <a:cubicBezTo>
                  <a:pt x="461" y="301"/>
                  <a:pt x="461" y="301"/>
                  <a:pt x="461" y="301"/>
                </a:cubicBezTo>
                <a:cubicBezTo>
                  <a:pt x="464" y="298"/>
                  <a:pt x="470" y="298"/>
                  <a:pt x="473" y="301"/>
                </a:cubicBezTo>
                <a:cubicBezTo>
                  <a:pt x="524" y="352"/>
                  <a:pt x="524" y="352"/>
                  <a:pt x="524" y="352"/>
                </a:cubicBezTo>
                <a:cubicBezTo>
                  <a:pt x="529" y="357"/>
                  <a:pt x="540" y="351"/>
                  <a:pt x="549" y="343"/>
                </a:cubicBezTo>
                <a:cubicBezTo>
                  <a:pt x="557" y="334"/>
                  <a:pt x="563" y="323"/>
                  <a:pt x="558" y="318"/>
                </a:cubicBezTo>
                <a:lnTo>
                  <a:pt x="507" y="2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grpSp>
        <p:nvGrpSpPr>
          <p:cNvPr id="26" name="Group 12">
            <a:extLst>
              <a:ext uri="{FF2B5EF4-FFF2-40B4-BE49-F238E27FC236}">
                <a16:creationId xmlns:a16="http://schemas.microsoft.com/office/drawing/2014/main" id="{358AFE61-9EF2-4720-B9DA-B73944E57389}"/>
              </a:ext>
            </a:extLst>
          </p:cNvPr>
          <p:cNvGrpSpPr/>
          <p:nvPr/>
        </p:nvGrpSpPr>
        <p:grpSpPr>
          <a:xfrm>
            <a:off x="5377926" y="1441123"/>
            <a:ext cx="330966" cy="293560"/>
            <a:chOff x="7141104" y="1923522"/>
            <a:chExt cx="488950" cy="481013"/>
          </a:xfrm>
          <a:solidFill>
            <a:schemeClr val="bg1"/>
          </a:solidFill>
        </p:grpSpPr>
        <p:sp>
          <p:nvSpPr>
            <p:cNvPr id="27" name="Freeform 58">
              <a:extLst>
                <a:ext uri="{FF2B5EF4-FFF2-40B4-BE49-F238E27FC236}">
                  <a16:creationId xmlns:a16="http://schemas.microsoft.com/office/drawing/2014/main" id="{49296AB8-9096-47E4-942A-16A67B279FA3}"/>
                </a:ext>
              </a:extLst>
            </p:cNvPr>
            <p:cNvSpPr>
              <a:spLocks/>
            </p:cNvSpPr>
            <p:nvPr/>
          </p:nvSpPr>
          <p:spPr bwMode="auto">
            <a:xfrm>
              <a:off x="7407804" y="1983847"/>
              <a:ext cx="157162" cy="157163"/>
            </a:xfrm>
            <a:custGeom>
              <a:avLst/>
              <a:gdLst>
                <a:gd name="T0" fmla="*/ 38 w 42"/>
                <a:gd name="T1" fmla="*/ 40 h 42"/>
                <a:gd name="T2" fmla="*/ 38 w 42"/>
                <a:gd name="T3" fmla="*/ 40 h 42"/>
                <a:gd name="T4" fmla="*/ 40 w 42"/>
                <a:gd name="T5" fmla="*/ 42 h 42"/>
                <a:gd name="T6" fmla="*/ 42 w 42"/>
                <a:gd name="T7" fmla="*/ 40 h 42"/>
                <a:gd name="T8" fmla="*/ 42 w 42"/>
                <a:gd name="T9" fmla="*/ 40 h 42"/>
                <a:gd name="T10" fmla="*/ 2 w 42"/>
                <a:gd name="T11" fmla="*/ 0 h 42"/>
                <a:gd name="T12" fmla="*/ 2 w 42"/>
                <a:gd name="T13" fmla="*/ 0 h 42"/>
                <a:gd name="T14" fmla="*/ 0 w 42"/>
                <a:gd name="T15" fmla="*/ 2 h 42"/>
                <a:gd name="T16" fmla="*/ 2 w 42"/>
                <a:gd name="T17" fmla="*/ 4 h 42"/>
                <a:gd name="T18" fmla="*/ 2 w 42"/>
                <a:gd name="T19" fmla="*/ 4 h 42"/>
                <a:gd name="T20" fmla="*/ 38 w 42"/>
                <a:gd name="T21" fmla="*/ 4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42">
                  <a:moveTo>
                    <a:pt x="38" y="40"/>
                  </a:moveTo>
                  <a:cubicBezTo>
                    <a:pt x="38" y="40"/>
                    <a:pt x="38" y="40"/>
                    <a:pt x="38" y="40"/>
                  </a:cubicBezTo>
                  <a:cubicBezTo>
                    <a:pt x="38" y="41"/>
                    <a:pt x="39" y="42"/>
                    <a:pt x="40" y="42"/>
                  </a:cubicBezTo>
                  <a:cubicBezTo>
                    <a:pt x="41" y="42"/>
                    <a:pt x="42" y="41"/>
                    <a:pt x="42" y="40"/>
                  </a:cubicBezTo>
                  <a:cubicBezTo>
                    <a:pt x="42" y="40"/>
                    <a:pt x="42" y="40"/>
                    <a:pt x="42" y="40"/>
                  </a:cubicBezTo>
                  <a:cubicBezTo>
                    <a:pt x="42" y="18"/>
                    <a:pt x="24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2" y="4"/>
                    <a:pt x="38" y="20"/>
                    <a:pt x="38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36" name="Freeform 59">
              <a:extLst>
                <a:ext uri="{FF2B5EF4-FFF2-40B4-BE49-F238E27FC236}">
                  <a16:creationId xmlns:a16="http://schemas.microsoft.com/office/drawing/2014/main" id="{03AB985F-F062-4E1F-9F57-A66D0ECD95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41104" y="1923522"/>
              <a:ext cx="488950" cy="481013"/>
            </a:xfrm>
            <a:custGeom>
              <a:avLst/>
              <a:gdLst>
                <a:gd name="T0" fmla="*/ 37 w 130"/>
                <a:gd name="T1" fmla="*/ 4 h 128"/>
                <a:gd name="T2" fmla="*/ 29 w 130"/>
                <a:gd name="T3" fmla="*/ 0 h 128"/>
                <a:gd name="T4" fmla="*/ 24 w 130"/>
                <a:gd name="T5" fmla="*/ 1 h 128"/>
                <a:gd name="T6" fmla="*/ 17 w 130"/>
                <a:gd name="T7" fmla="*/ 12 h 128"/>
                <a:gd name="T8" fmla="*/ 17 w 130"/>
                <a:gd name="T9" fmla="*/ 67 h 128"/>
                <a:gd name="T10" fmla="*/ 5 w 130"/>
                <a:gd name="T11" fmla="*/ 80 h 128"/>
                <a:gd name="T12" fmla="*/ 5 w 130"/>
                <a:gd name="T13" fmla="*/ 96 h 128"/>
                <a:gd name="T14" fmla="*/ 33 w 130"/>
                <a:gd name="T15" fmla="*/ 124 h 128"/>
                <a:gd name="T16" fmla="*/ 41 w 130"/>
                <a:gd name="T17" fmla="*/ 128 h 128"/>
                <a:gd name="T18" fmla="*/ 49 w 130"/>
                <a:gd name="T19" fmla="*/ 124 h 128"/>
                <a:gd name="T20" fmla="*/ 62 w 130"/>
                <a:gd name="T21" fmla="*/ 112 h 128"/>
                <a:gd name="T22" fmla="*/ 117 w 130"/>
                <a:gd name="T23" fmla="*/ 112 h 128"/>
                <a:gd name="T24" fmla="*/ 128 w 130"/>
                <a:gd name="T25" fmla="*/ 105 h 128"/>
                <a:gd name="T26" fmla="*/ 125 w 130"/>
                <a:gd name="T27" fmla="*/ 92 h 128"/>
                <a:gd name="T28" fmla="*/ 37 w 130"/>
                <a:gd name="T29" fmla="*/ 4 h 128"/>
                <a:gd name="T30" fmla="*/ 56 w 130"/>
                <a:gd name="T31" fmla="*/ 106 h 128"/>
                <a:gd name="T32" fmla="*/ 44 w 130"/>
                <a:gd name="T33" fmla="*/ 119 h 128"/>
                <a:gd name="T34" fmla="*/ 41 w 130"/>
                <a:gd name="T35" fmla="*/ 120 h 128"/>
                <a:gd name="T36" fmla="*/ 38 w 130"/>
                <a:gd name="T37" fmla="*/ 119 h 128"/>
                <a:gd name="T38" fmla="*/ 10 w 130"/>
                <a:gd name="T39" fmla="*/ 91 h 128"/>
                <a:gd name="T40" fmla="*/ 9 w 130"/>
                <a:gd name="T41" fmla="*/ 88 h 128"/>
                <a:gd name="T42" fmla="*/ 10 w 130"/>
                <a:gd name="T43" fmla="*/ 85 h 128"/>
                <a:gd name="T44" fmla="*/ 23 w 130"/>
                <a:gd name="T45" fmla="*/ 73 h 128"/>
                <a:gd name="T46" fmla="*/ 23 w 130"/>
                <a:gd name="T47" fmla="*/ 73 h 128"/>
                <a:gd name="T48" fmla="*/ 56 w 130"/>
                <a:gd name="T49" fmla="*/ 106 h 128"/>
                <a:gd name="T50" fmla="*/ 56 w 130"/>
                <a:gd name="T51" fmla="*/ 106 h 128"/>
                <a:gd name="T52" fmla="*/ 62 w 130"/>
                <a:gd name="T53" fmla="*/ 104 h 128"/>
                <a:gd name="T54" fmla="*/ 60 w 130"/>
                <a:gd name="T55" fmla="*/ 104 h 128"/>
                <a:gd name="T56" fmla="*/ 25 w 130"/>
                <a:gd name="T57" fmla="*/ 69 h 128"/>
                <a:gd name="T58" fmla="*/ 25 w 130"/>
                <a:gd name="T59" fmla="*/ 67 h 128"/>
                <a:gd name="T60" fmla="*/ 25 w 130"/>
                <a:gd name="T61" fmla="*/ 19 h 128"/>
                <a:gd name="T62" fmla="*/ 110 w 130"/>
                <a:gd name="T63" fmla="*/ 104 h 128"/>
                <a:gd name="T64" fmla="*/ 62 w 130"/>
                <a:gd name="T65" fmla="*/ 104 h 128"/>
                <a:gd name="T66" fmla="*/ 121 w 130"/>
                <a:gd name="T67" fmla="*/ 102 h 128"/>
                <a:gd name="T68" fmla="*/ 117 w 130"/>
                <a:gd name="T69" fmla="*/ 104 h 128"/>
                <a:gd name="T70" fmla="*/ 116 w 130"/>
                <a:gd name="T71" fmla="*/ 104 h 128"/>
                <a:gd name="T72" fmla="*/ 25 w 130"/>
                <a:gd name="T73" fmla="*/ 13 h 128"/>
                <a:gd name="T74" fmla="*/ 25 w 130"/>
                <a:gd name="T75" fmla="*/ 12 h 128"/>
                <a:gd name="T76" fmla="*/ 27 w 130"/>
                <a:gd name="T77" fmla="*/ 8 h 128"/>
                <a:gd name="T78" fmla="*/ 29 w 130"/>
                <a:gd name="T79" fmla="*/ 8 h 128"/>
                <a:gd name="T80" fmla="*/ 32 w 130"/>
                <a:gd name="T81" fmla="*/ 9 h 128"/>
                <a:gd name="T82" fmla="*/ 120 w 130"/>
                <a:gd name="T83" fmla="*/ 97 h 128"/>
                <a:gd name="T84" fmla="*/ 121 w 130"/>
                <a:gd name="T85" fmla="*/ 10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0" h="128">
                  <a:moveTo>
                    <a:pt x="37" y="4"/>
                  </a:moveTo>
                  <a:cubicBezTo>
                    <a:pt x="35" y="1"/>
                    <a:pt x="32" y="0"/>
                    <a:pt x="29" y="0"/>
                  </a:cubicBezTo>
                  <a:cubicBezTo>
                    <a:pt x="27" y="0"/>
                    <a:pt x="26" y="0"/>
                    <a:pt x="24" y="1"/>
                  </a:cubicBezTo>
                  <a:cubicBezTo>
                    <a:pt x="20" y="3"/>
                    <a:pt x="17" y="7"/>
                    <a:pt x="17" y="12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0" y="84"/>
                    <a:pt x="0" y="92"/>
                    <a:pt x="5" y="96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5" y="127"/>
                    <a:pt x="38" y="128"/>
                    <a:pt x="41" y="128"/>
                  </a:cubicBezTo>
                  <a:cubicBezTo>
                    <a:pt x="44" y="128"/>
                    <a:pt x="47" y="127"/>
                    <a:pt x="49" y="124"/>
                  </a:cubicBezTo>
                  <a:cubicBezTo>
                    <a:pt x="62" y="112"/>
                    <a:pt x="62" y="112"/>
                    <a:pt x="62" y="112"/>
                  </a:cubicBezTo>
                  <a:cubicBezTo>
                    <a:pt x="117" y="112"/>
                    <a:pt x="117" y="112"/>
                    <a:pt x="117" y="112"/>
                  </a:cubicBezTo>
                  <a:cubicBezTo>
                    <a:pt x="122" y="112"/>
                    <a:pt x="126" y="109"/>
                    <a:pt x="128" y="105"/>
                  </a:cubicBezTo>
                  <a:cubicBezTo>
                    <a:pt x="130" y="100"/>
                    <a:pt x="129" y="95"/>
                    <a:pt x="125" y="92"/>
                  </a:cubicBezTo>
                  <a:lnTo>
                    <a:pt x="37" y="4"/>
                  </a:lnTo>
                  <a:close/>
                  <a:moveTo>
                    <a:pt x="56" y="106"/>
                  </a:moveTo>
                  <a:cubicBezTo>
                    <a:pt x="44" y="119"/>
                    <a:pt x="44" y="119"/>
                    <a:pt x="44" y="119"/>
                  </a:cubicBezTo>
                  <a:cubicBezTo>
                    <a:pt x="43" y="120"/>
                    <a:pt x="42" y="120"/>
                    <a:pt x="41" y="120"/>
                  </a:cubicBezTo>
                  <a:cubicBezTo>
                    <a:pt x="40" y="120"/>
                    <a:pt x="39" y="120"/>
                    <a:pt x="38" y="119"/>
                  </a:cubicBezTo>
                  <a:cubicBezTo>
                    <a:pt x="10" y="91"/>
                    <a:pt x="10" y="91"/>
                    <a:pt x="10" y="91"/>
                  </a:cubicBezTo>
                  <a:cubicBezTo>
                    <a:pt x="9" y="90"/>
                    <a:pt x="9" y="89"/>
                    <a:pt x="9" y="88"/>
                  </a:cubicBezTo>
                  <a:cubicBezTo>
                    <a:pt x="9" y="87"/>
                    <a:pt x="9" y="86"/>
                    <a:pt x="10" y="85"/>
                  </a:cubicBezTo>
                  <a:cubicBezTo>
                    <a:pt x="23" y="73"/>
                    <a:pt x="23" y="73"/>
                    <a:pt x="23" y="73"/>
                  </a:cubicBezTo>
                  <a:cubicBezTo>
                    <a:pt x="23" y="73"/>
                    <a:pt x="23" y="73"/>
                    <a:pt x="23" y="73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6" y="106"/>
                    <a:pt x="56" y="106"/>
                    <a:pt x="56" y="106"/>
                  </a:cubicBezTo>
                  <a:close/>
                  <a:moveTo>
                    <a:pt x="62" y="104"/>
                  </a:moveTo>
                  <a:cubicBezTo>
                    <a:pt x="61" y="104"/>
                    <a:pt x="61" y="104"/>
                    <a:pt x="60" y="104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5" y="68"/>
                    <a:pt x="25" y="68"/>
                    <a:pt x="25" y="67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110" y="104"/>
                    <a:pt x="110" y="104"/>
                    <a:pt x="110" y="104"/>
                  </a:cubicBezTo>
                  <a:lnTo>
                    <a:pt x="62" y="104"/>
                  </a:lnTo>
                  <a:close/>
                  <a:moveTo>
                    <a:pt x="121" y="102"/>
                  </a:moveTo>
                  <a:cubicBezTo>
                    <a:pt x="120" y="103"/>
                    <a:pt x="119" y="104"/>
                    <a:pt x="117" y="104"/>
                  </a:cubicBezTo>
                  <a:cubicBezTo>
                    <a:pt x="116" y="104"/>
                    <a:pt x="116" y="104"/>
                    <a:pt x="116" y="104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10"/>
                    <a:pt x="26" y="9"/>
                    <a:pt x="27" y="8"/>
                  </a:cubicBezTo>
                  <a:cubicBezTo>
                    <a:pt x="28" y="8"/>
                    <a:pt x="28" y="8"/>
                    <a:pt x="29" y="8"/>
                  </a:cubicBezTo>
                  <a:cubicBezTo>
                    <a:pt x="30" y="8"/>
                    <a:pt x="31" y="8"/>
                    <a:pt x="32" y="9"/>
                  </a:cubicBezTo>
                  <a:cubicBezTo>
                    <a:pt x="120" y="97"/>
                    <a:pt x="120" y="97"/>
                    <a:pt x="120" y="97"/>
                  </a:cubicBezTo>
                  <a:cubicBezTo>
                    <a:pt x="121" y="98"/>
                    <a:pt x="121" y="100"/>
                    <a:pt x="121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37" name="Freeform 60">
              <a:extLst>
                <a:ext uri="{FF2B5EF4-FFF2-40B4-BE49-F238E27FC236}">
                  <a16:creationId xmlns:a16="http://schemas.microsoft.com/office/drawing/2014/main" id="{8E3E9298-C284-4794-BE1A-6FCBED3343A3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9866" y="1923522"/>
              <a:ext cx="225425" cy="225425"/>
            </a:xfrm>
            <a:custGeom>
              <a:avLst/>
              <a:gdLst>
                <a:gd name="T0" fmla="*/ 4 w 60"/>
                <a:gd name="T1" fmla="*/ 8 h 60"/>
                <a:gd name="T2" fmla="*/ 4 w 60"/>
                <a:gd name="T3" fmla="*/ 8 h 60"/>
                <a:gd name="T4" fmla="*/ 52 w 60"/>
                <a:gd name="T5" fmla="*/ 56 h 60"/>
                <a:gd name="T6" fmla="*/ 52 w 60"/>
                <a:gd name="T7" fmla="*/ 56 h 60"/>
                <a:gd name="T8" fmla="*/ 56 w 60"/>
                <a:gd name="T9" fmla="*/ 60 h 60"/>
                <a:gd name="T10" fmla="*/ 60 w 60"/>
                <a:gd name="T11" fmla="*/ 56 h 60"/>
                <a:gd name="T12" fmla="*/ 60 w 60"/>
                <a:gd name="T13" fmla="*/ 56 h 60"/>
                <a:gd name="T14" fmla="*/ 4 w 60"/>
                <a:gd name="T15" fmla="*/ 0 h 60"/>
                <a:gd name="T16" fmla="*/ 4 w 60"/>
                <a:gd name="T17" fmla="*/ 0 h 60"/>
                <a:gd name="T18" fmla="*/ 0 w 60"/>
                <a:gd name="T19" fmla="*/ 4 h 60"/>
                <a:gd name="T20" fmla="*/ 4 w 60"/>
                <a:gd name="T21" fmla="*/ 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60">
                  <a:moveTo>
                    <a:pt x="4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30" y="8"/>
                    <a:pt x="52" y="30"/>
                    <a:pt x="52" y="56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58"/>
                    <a:pt x="54" y="60"/>
                    <a:pt x="56" y="60"/>
                  </a:cubicBezTo>
                  <a:cubicBezTo>
                    <a:pt x="58" y="60"/>
                    <a:pt x="60" y="58"/>
                    <a:pt x="60" y="56"/>
                  </a:cubicBezTo>
                  <a:cubicBezTo>
                    <a:pt x="60" y="56"/>
                    <a:pt x="60" y="56"/>
                    <a:pt x="60" y="56"/>
                  </a:cubicBezTo>
                  <a:cubicBezTo>
                    <a:pt x="60" y="25"/>
                    <a:pt x="35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id-ID" sz="1350"/>
            </a:p>
          </p:txBody>
        </p:sp>
      </p:grp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id="{D92722D7-C9A4-4E25-9A0F-E207543B355D}"/>
              </a:ext>
            </a:extLst>
          </p:cNvPr>
          <p:cNvCxnSpPr>
            <a:cxnSpLocks/>
          </p:cNvCxnSpPr>
          <p:nvPr/>
        </p:nvCxnSpPr>
        <p:spPr>
          <a:xfrm>
            <a:off x="5938745" y="1563638"/>
            <a:ext cx="1440160" cy="0"/>
          </a:xfrm>
          <a:prstGeom prst="straightConnector1">
            <a:avLst/>
          </a:prstGeom>
          <a:ln w="38100">
            <a:prstDash val="sysDot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30D75C56-3BB1-4542-9D4C-2DB847F2D768}"/>
              </a:ext>
            </a:extLst>
          </p:cNvPr>
          <p:cNvSpPr txBox="1"/>
          <p:nvPr/>
        </p:nvSpPr>
        <p:spPr>
          <a:xfrm>
            <a:off x="539750" y="2236437"/>
            <a:ext cx="29880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Online </a:t>
            </a:r>
            <a:r>
              <a:rPr lang="ru-RU" dirty="0">
                <a:latin typeface="+mj-lt"/>
              </a:rPr>
              <a:t>как инструмент оптимизации </a:t>
            </a:r>
            <a:r>
              <a:rPr lang="en-US" dirty="0">
                <a:latin typeface="+mj-lt"/>
              </a:rPr>
              <a:t>offline-</a:t>
            </a:r>
            <a:r>
              <a:rPr lang="ru-RU" dirty="0">
                <a:latin typeface="+mj-lt"/>
              </a:rPr>
              <a:t>кампаний </a:t>
            </a:r>
          </a:p>
          <a:p>
            <a:endParaRPr lang="ru-RU" sz="1200" dirty="0">
              <a:latin typeface="+mj-lt"/>
            </a:endParaRPr>
          </a:p>
          <a:p>
            <a:r>
              <a:rPr lang="ru-RU" sz="1400" dirty="0">
                <a:latin typeface="+mj-lt"/>
              </a:rPr>
              <a:t>Быстрые исследования</a:t>
            </a:r>
          </a:p>
          <a:p>
            <a:r>
              <a:rPr lang="ru-RU" sz="1400" dirty="0"/>
              <a:t>Отслеживание реакции на контакт с рекламой</a:t>
            </a:r>
            <a:endParaRPr lang="id-ID" sz="1400" dirty="0"/>
          </a:p>
          <a:p>
            <a:endParaRPr lang="id-ID" sz="1200" dirty="0">
              <a:latin typeface="+mj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1A10389-1D47-4D8C-966B-37FE653BC6A3}"/>
              </a:ext>
            </a:extLst>
          </p:cNvPr>
          <p:cNvSpPr txBox="1"/>
          <p:nvPr/>
        </p:nvSpPr>
        <p:spPr>
          <a:xfrm>
            <a:off x="5234578" y="2237259"/>
            <a:ext cx="298807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Offline </a:t>
            </a:r>
            <a:r>
              <a:rPr lang="ru-RU" dirty="0">
                <a:latin typeface="+mj-lt"/>
              </a:rPr>
              <a:t>как инструмент оптимизации </a:t>
            </a:r>
            <a:r>
              <a:rPr lang="en-US" dirty="0">
                <a:latin typeface="+mj-lt"/>
              </a:rPr>
              <a:t>online-</a:t>
            </a:r>
            <a:r>
              <a:rPr lang="ru-RU" dirty="0">
                <a:latin typeface="+mj-lt"/>
              </a:rPr>
              <a:t>кампаний </a:t>
            </a:r>
          </a:p>
          <a:p>
            <a:endParaRPr lang="ru-RU" sz="1200" dirty="0">
              <a:latin typeface="+mj-lt"/>
            </a:endParaRPr>
          </a:p>
          <a:p>
            <a:r>
              <a:rPr lang="ru-RU" sz="1400" dirty="0">
                <a:latin typeface="+mj-lt"/>
              </a:rPr>
              <a:t>Синхронизация </a:t>
            </a:r>
            <a:r>
              <a:rPr lang="en-US" sz="1400" dirty="0">
                <a:latin typeface="+mj-lt"/>
              </a:rPr>
              <a:t>digital-</a:t>
            </a:r>
            <a:r>
              <a:rPr lang="ru-RU" sz="1400" dirty="0">
                <a:latin typeface="+mj-lt"/>
              </a:rPr>
              <a:t>кампаний с выходом ТВ-роликов</a:t>
            </a:r>
          </a:p>
        </p:txBody>
      </p:sp>
    </p:spTree>
    <p:extLst>
      <p:ext uri="{BB962C8B-B14F-4D97-AF65-F5344CB8AC3E}">
        <p14:creationId xmlns:p14="http://schemas.microsoft.com/office/powerpoint/2010/main" val="3085979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341" y="310480"/>
            <a:ext cx="8517834" cy="421895"/>
          </a:xfrm>
        </p:spPr>
        <p:txBody>
          <a:bodyPr/>
          <a:lstStyle/>
          <a:p>
            <a:r>
              <a:rPr lang="ru-RU" dirty="0">
                <a:solidFill>
                  <a:schemeClr val="accent2"/>
                </a:solidFill>
              </a:rPr>
              <a:t>Интеграция: слияние</a:t>
            </a:r>
            <a:endParaRPr lang="id-ID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1976703"/>
            <a:ext cx="2658676" cy="19225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181351" y="1128314"/>
            <a:ext cx="2658676" cy="712385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1800" b="1" dirty="0">
              <a:solidFill>
                <a:schemeClr val="bg1">
                  <a:lumMod val="95000"/>
                </a:schemeClr>
              </a:solidFill>
              <a:latin typeface="+mj-lt"/>
              <a:ea typeface="Roboto Light" panose="02000000000000000000" pitchFamily="2" charset="0"/>
              <a:cs typeface="Open Sans" pitchFamily="34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976370" y="1126710"/>
            <a:ext cx="2658676" cy="711345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1800" b="1" dirty="0">
              <a:solidFill>
                <a:schemeClr val="bg1">
                  <a:lumMod val="95000"/>
                </a:schemeClr>
              </a:solidFill>
              <a:latin typeface="+mj-lt"/>
              <a:ea typeface="Roboto Light" panose="02000000000000000000" pitchFamily="2" charset="0"/>
              <a:cs typeface="Open Sans" pitchFamily="34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95536" y="1130137"/>
            <a:ext cx="2658676" cy="711345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1800" b="1" dirty="0">
              <a:solidFill>
                <a:schemeClr val="bg1">
                  <a:lumMod val="95000"/>
                </a:schemeClr>
              </a:solidFill>
              <a:latin typeface="+mj-lt"/>
              <a:ea typeface="Roboto Light" panose="02000000000000000000" pitchFamily="2" charset="0"/>
              <a:cs typeface="Open Sans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81351" y="1975137"/>
            <a:ext cx="2658676" cy="19225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5976370" y="1975920"/>
            <a:ext cx="2658676" cy="19225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 rot="16200000">
            <a:off x="2278790" y="1577472"/>
            <a:ext cx="605957" cy="209701"/>
          </a:xfrm>
          <a:custGeom>
            <a:avLst/>
            <a:gdLst>
              <a:gd name="T0" fmla="*/ 386 w 677"/>
              <a:gd name="T1" fmla="*/ 0 h 291"/>
              <a:gd name="T2" fmla="*/ 0 w 677"/>
              <a:gd name="T3" fmla="*/ 0 h 291"/>
              <a:gd name="T4" fmla="*/ 0 w 677"/>
              <a:gd name="T5" fmla="*/ 144 h 291"/>
              <a:gd name="T6" fmla="*/ 0 w 677"/>
              <a:gd name="T7" fmla="*/ 291 h 291"/>
              <a:gd name="T8" fmla="*/ 677 w 677"/>
              <a:gd name="T9" fmla="*/ 291 h 291"/>
              <a:gd name="T10" fmla="*/ 386 w 677"/>
              <a:gd name="T11" fmla="*/ 0 h 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77" h="291">
                <a:moveTo>
                  <a:pt x="386" y="0"/>
                </a:moveTo>
                <a:lnTo>
                  <a:pt x="0" y="0"/>
                </a:lnTo>
                <a:lnTo>
                  <a:pt x="0" y="144"/>
                </a:lnTo>
                <a:lnTo>
                  <a:pt x="0" y="291"/>
                </a:lnTo>
                <a:lnTo>
                  <a:pt x="677" y="291"/>
                </a:lnTo>
                <a:lnTo>
                  <a:pt x="386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 rot="16200000">
            <a:off x="2448134" y="1911037"/>
            <a:ext cx="264384" cy="412916"/>
          </a:xfrm>
          <a:custGeom>
            <a:avLst/>
            <a:gdLst>
              <a:gd name="T0" fmla="*/ 310 w 310"/>
              <a:gd name="T1" fmla="*/ 0 h 573"/>
              <a:gd name="T2" fmla="*/ 0 w 310"/>
              <a:gd name="T3" fmla="*/ 287 h 573"/>
              <a:gd name="T4" fmla="*/ 310 w 310"/>
              <a:gd name="T5" fmla="*/ 573 h 573"/>
              <a:gd name="T6" fmla="*/ 310 w 310"/>
              <a:gd name="T7" fmla="*/ 434 h 573"/>
              <a:gd name="T8" fmla="*/ 310 w 310"/>
              <a:gd name="T9" fmla="*/ 287 h 573"/>
              <a:gd name="T10" fmla="*/ 310 w 310"/>
              <a:gd name="T11" fmla="*/ 143 h 573"/>
              <a:gd name="T12" fmla="*/ 310 w 310"/>
              <a:gd name="T13" fmla="*/ 0 h 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0" h="573">
                <a:moveTo>
                  <a:pt x="310" y="0"/>
                </a:moveTo>
                <a:lnTo>
                  <a:pt x="0" y="287"/>
                </a:lnTo>
                <a:lnTo>
                  <a:pt x="310" y="573"/>
                </a:lnTo>
                <a:lnTo>
                  <a:pt x="310" y="434"/>
                </a:lnTo>
                <a:lnTo>
                  <a:pt x="310" y="287"/>
                </a:lnTo>
                <a:lnTo>
                  <a:pt x="310" y="143"/>
                </a:lnTo>
                <a:lnTo>
                  <a:pt x="3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 rot="16200000">
            <a:off x="7873151" y="1597933"/>
            <a:ext cx="577382" cy="209701"/>
          </a:xfrm>
          <a:custGeom>
            <a:avLst/>
            <a:gdLst>
              <a:gd name="T0" fmla="*/ 386 w 677"/>
              <a:gd name="T1" fmla="*/ 0 h 291"/>
              <a:gd name="T2" fmla="*/ 0 w 677"/>
              <a:gd name="T3" fmla="*/ 0 h 291"/>
              <a:gd name="T4" fmla="*/ 0 w 677"/>
              <a:gd name="T5" fmla="*/ 144 h 291"/>
              <a:gd name="T6" fmla="*/ 0 w 677"/>
              <a:gd name="T7" fmla="*/ 291 h 291"/>
              <a:gd name="T8" fmla="*/ 677 w 677"/>
              <a:gd name="T9" fmla="*/ 291 h 291"/>
              <a:gd name="T10" fmla="*/ 386 w 677"/>
              <a:gd name="T11" fmla="*/ 0 h 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77" h="291">
                <a:moveTo>
                  <a:pt x="386" y="0"/>
                </a:moveTo>
                <a:lnTo>
                  <a:pt x="0" y="0"/>
                </a:lnTo>
                <a:lnTo>
                  <a:pt x="0" y="144"/>
                </a:lnTo>
                <a:lnTo>
                  <a:pt x="0" y="291"/>
                </a:lnTo>
                <a:lnTo>
                  <a:pt x="677" y="291"/>
                </a:lnTo>
                <a:lnTo>
                  <a:pt x="38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8" name="Freeform 27"/>
          <p:cNvSpPr>
            <a:spLocks/>
          </p:cNvSpPr>
          <p:nvPr/>
        </p:nvSpPr>
        <p:spPr bwMode="auto">
          <a:xfrm rot="16200000">
            <a:off x="8028208" y="1902252"/>
            <a:ext cx="264384" cy="412916"/>
          </a:xfrm>
          <a:custGeom>
            <a:avLst/>
            <a:gdLst>
              <a:gd name="T0" fmla="*/ 310 w 310"/>
              <a:gd name="T1" fmla="*/ 0 h 573"/>
              <a:gd name="T2" fmla="*/ 0 w 310"/>
              <a:gd name="T3" fmla="*/ 287 h 573"/>
              <a:gd name="T4" fmla="*/ 310 w 310"/>
              <a:gd name="T5" fmla="*/ 573 h 573"/>
              <a:gd name="T6" fmla="*/ 310 w 310"/>
              <a:gd name="T7" fmla="*/ 434 h 573"/>
              <a:gd name="T8" fmla="*/ 310 w 310"/>
              <a:gd name="T9" fmla="*/ 287 h 573"/>
              <a:gd name="T10" fmla="*/ 310 w 310"/>
              <a:gd name="T11" fmla="*/ 143 h 573"/>
              <a:gd name="T12" fmla="*/ 310 w 310"/>
              <a:gd name="T13" fmla="*/ 0 h 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0" h="573">
                <a:moveTo>
                  <a:pt x="310" y="0"/>
                </a:moveTo>
                <a:lnTo>
                  <a:pt x="0" y="287"/>
                </a:lnTo>
                <a:lnTo>
                  <a:pt x="310" y="573"/>
                </a:lnTo>
                <a:lnTo>
                  <a:pt x="310" y="434"/>
                </a:lnTo>
                <a:lnTo>
                  <a:pt x="310" y="287"/>
                </a:lnTo>
                <a:lnTo>
                  <a:pt x="310" y="143"/>
                </a:lnTo>
                <a:lnTo>
                  <a:pt x="31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0" name="Freeform 29"/>
          <p:cNvSpPr>
            <a:spLocks/>
          </p:cNvSpPr>
          <p:nvPr/>
        </p:nvSpPr>
        <p:spPr bwMode="auto">
          <a:xfrm rot="16200000">
            <a:off x="5017036" y="1571352"/>
            <a:ext cx="577382" cy="209701"/>
          </a:xfrm>
          <a:custGeom>
            <a:avLst/>
            <a:gdLst>
              <a:gd name="T0" fmla="*/ 386 w 677"/>
              <a:gd name="T1" fmla="*/ 0 h 291"/>
              <a:gd name="T2" fmla="*/ 0 w 677"/>
              <a:gd name="T3" fmla="*/ 0 h 291"/>
              <a:gd name="T4" fmla="*/ 0 w 677"/>
              <a:gd name="T5" fmla="*/ 144 h 291"/>
              <a:gd name="T6" fmla="*/ 0 w 677"/>
              <a:gd name="T7" fmla="*/ 291 h 291"/>
              <a:gd name="T8" fmla="*/ 677 w 677"/>
              <a:gd name="T9" fmla="*/ 291 h 291"/>
              <a:gd name="T10" fmla="*/ 386 w 677"/>
              <a:gd name="T11" fmla="*/ 0 h 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77" h="291">
                <a:moveTo>
                  <a:pt x="386" y="0"/>
                </a:moveTo>
                <a:lnTo>
                  <a:pt x="0" y="0"/>
                </a:lnTo>
                <a:lnTo>
                  <a:pt x="0" y="144"/>
                </a:lnTo>
                <a:lnTo>
                  <a:pt x="0" y="291"/>
                </a:lnTo>
                <a:lnTo>
                  <a:pt x="677" y="291"/>
                </a:lnTo>
                <a:lnTo>
                  <a:pt x="38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 rot="16200000">
            <a:off x="5172093" y="1890628"/>
            <a:ext cx="264384" cy="412916"/>
          </a:xfrm>
          <a:custGeom>
            <a:avLst/>
            <a:gdLst>
              <a:gd name="T0" fmla="*/ 310 w 310"/>
              <a:gd name="T1" fmla="*/ 0 h 573"/>
              <a:gd name="T2" fmla="*/ 0 w 310"/>
              <a:gd name="T3" fmla="*/ 287 h 573"/>
              <a:gd name="T4" fmla="*/ 310 w 310"/>
              <a:gd name="T5" fmla="*/ 573 h 573"/>
              <a:gd name="T6" fmla="*/ 310 w 310"/>
              <a:gd name="T7" fmla="*/ 434 h 573"/>
              <a:gd name="T8" fmla="*/ 310 w 310"/>
              <a:gd name="T9" fmla="*/ 287 h 573"/>
              <a:gd name="T10" fmla="*/ 310 w 310"/>
              <a:gd name="T11" fmla="*/ 143 h 573"/>
              <a:gd name="T12" fmla="*/ 310 w 310"/>
              <a:gd name="T13" fmla="*/ 0 h 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0" h="573">
                <a:moveTo>
                  <a:pt x="310" y="0"/>
                </a:moveTo>
                <a:lnTo>
                  <a:pt x="0" y="287"/>
                </a:lnTo>
                <a:lnTo>
                  <a:pt x="310" y="573"/>
                </a:lnTo>
                <a:lnTo>
                  <a:pt x="310" y="434"/>
                </a:lnTo>
                <a:lnTo>
                  <a:pt x="310" y="287"/>
                </a:lnTo>
                <a:lnTo>
                  <a:pt x="310" y="143"/>
                </a:lnTo>
                <a:lnTo>
                  <a:pt x="31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5" name="Rectangle 34"/>
          <p:cNvSpPr/>
          <p:nvPr/>
        </p:nvSpPr>
        <p:spPr>
          <a:xfrm>
            <a:off x="905898" y="1325422"/>
            <a:ext cx="1969993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</a:pPr>
            <a:r>
              <a:rPr lang="en-US" dirty="0">
                <a:solidFill>
                  <a:schemeClr val="bg1"/>
                </a:solidFill>
              </a:rPr>
              <a:t>Single source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703234" y="1325422"/>
            <a:ext cx="1969993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</a:pPr>
            <a:r>
              <a:rPr lang="en-US" dirty="0">
                <a:solidFill>
                  <a:schemeClr val="bg1"/>
                </a:solidFill>
              </a:rPr>
              <a:t>Fusion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855020" y="1176731"/>
            <a:ext cx="23699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Модель </a:t>
            </a:r>
            <a:r>
              <a:rPr lang="en-US" dirty="0">
                <a:solidFill>
                  <a:schemeClr val="bg1"/>
                </a:solidFill>
              </a:rPr>
              <a:t>/ 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вероятность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58808" y="2278348"/>
            <a:ext cx="2422122" cy="699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4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ru-RU" sz="1400" dirty="0"/>
              <a:t>Одна выборка респондентов – оценка контактов с разными медиа</a:t>
            </a:r>
            <a:endParaRPr lang="en-US" sz="1400" dirty="0"/>
          </a:p>
        </p:txBody>
      </p:sp>
      <p:sp>
        <p:nvSpPr>
          <p:cNvPr id="53" name="Freeform 74"/>
          <p:cNvSpPr>
            <a:spLocks noEditPoints="1"/>
          </p:cNvSpPr>
          <p:nvPr/>
        </p:nvSpPr>
        <p:spPr bwMode="auto">
          <a:xfrm>
            <a:off x="6089463" y="1307014"/>
            <a:ext cx="422832" cy="386902"/>
          </a:xfrm>
          <a:custGeom>
            <a:avLst/>
            <a:gdLst>
              <a:gd name="T0" fmla="*/ 117 w 239"/>
              <a:gd name="T1" fmla="*/ 166 h 239"/>
              <a:gd name="T2" fmla="*/ 85 w 239"/>
              <a:gd name="T3" fmla="*/ 198 h 239"/>
              <a:gd name="T4" fmla="*/ 43 w 239"/>
              <a:gd name="T5" fmla="*/ 198 h 239"/>
              <a:gd name="T6" fmla="*/ 41 w 239"/>
              <a:gd name="T7" fmla="*/ 196 h 239"/>
              <a:gd name="T8" fmla="*/ 41 w 239"/>
              <a:gd name="T9" fmla="*/ 154 h 239"/>
              <a:gd name="T10" fmla="*/ 80 w 239"/>
              <a:gd name="T11" fmla="*/ 115 h 239"/>
              <a:gd name="T12" fmla="*/ 101 w 239"/>
              <a:gd name="T13" fmla="*/ 106 h 239"/>
              <a:gd name="T14" fmla="*/ 101 w 239"/>
              <a:gd name="T15" fmla="*/ 106 h 239"/>
              <a:gd name="T16" fmla="*/ 122 w 239"/>
              <a:gd name="T17" fmla="*/ 115 h 239"/>
              <a:gd name="T18" fmla="*/ 132 w 239"/>
              <a:gd name="T19" fmla="*/ 119 h 239"/>
              <a:gd name="T20" fmla="*/ 141 w 239"/>
              <a:gd name="T21" fmla="*/ 115 h 239"/>
              <a:gd name="T22" fmla="*/ 141 w 239"/>
              <a:gd name="T23" fmla="*/ 96 h 239"/>
              <a:gd name="T24" fmla="*/ 101 w 239"/>
              <a:gd name="T25" fmla="*/ 80 h 239"/>
              <a:gd name="T26" fmla="*/ 101 w 239"/>
              <a:gd name="T27" fmla="*/ 80 h 239"/>
              <a:gd name="T28" fmla="*/ 61 w 239"/>
              <a:gd name="T29" fmla="*/ 96 h 239"/>
              <a:gd name="T30" fmla="*/ 22 w 239"/>
              <a:gd name="T31" fmla="*/ 135 h 239"/>
              <a:gd name="T32" fmla="*/ 22 w 239"/>
              <a:gd name="T33" fmla="*/ 215 h 239"/>
              <a:gd name="T34" fmla="*/ 24 w 239"/>
              <a:gd name="T35" fmla="*/ 217 h 239"/>
              <a:gd name="T36" fmla="*/ 104 w 239"/>
              <a:gd name="T37" fmla="*/ 217 h 239"/>
              <a:gd name="T38" fmla="*/ 143 w 239"/>
              <a:gd name="T39" fmla="*/ 178 h 239"/>
              <a:gd name="T40" fmla="*/ 151 w 239"/>
              <a:gd name="T41" fmla="*/ 168 h 239"/>
              <a:gd name="T42" fmla="*/ 139 w 239"/>
              <a:gd name="T43" fmla="*/ 170 h 239"/>
              <a:gd name="T44" fmla="*/ 117 w 239"/>
              <a:gd name="T45" fmla="*/ 166 h 239"/>
              <a:gd name="T46" fmla="*/ 217 w 239"/>
              <a:gd name="T47" fmla="*/ 23 h 239"/>
              <a:gd name="T48" fmla="*/ 216 w 239"/>
              <a:gd name="T49" fmla="*/ 22 h 239"/>
              <a:gd name="T50" fmla="*/ 136 w 239"/>
              <a:gd name="T51" fmla="*/ 22 h 239"/>
              <a:gd name="T52" fmla="*/ 97 w 239"/>
              <a:gd name="T53" fmla="*/ 61 h 239"/>
              <a:gd name="T54" fmla="*/ 89 w 239"/>
              <a:gd name="T55" fmla="*/ 70 h 239"/>
              <a:gd name="T56" fmla="*/ 101 w 239"/>
              <a:gd name="T57" fmla="*/ 69 h 239"/>
              <a:gd name="T58" fmla="*/ 101 w 239"/>
              <a:gd name="T59" fmla="*/ 69 h 239"/>
              <a:gd name="T60" fmla="*/ 123 w 239"/>
              <a:gd name="T61" fmla="*/ 73 h 239"/>
              <a:gd name="T62" fmla="*/ 155 w 239"/>
              <a:gd name="T63" fmla="*/ 41 h 239"/>
              <a:gd name="T64" fmla="*/ 197 w 239"/>
              <a:gd name="T65" fmla="*/ 41 h 239"/>
              <a:gd name="T66" fmla="*/ 199 w 239"/>
              <a:gd name="T67" fmla="*/ 42 h 239"/>
              <a:gd name="T68" fmla="*/ 199 w 239"/>
              <a:gd name="T69" fmla="*/ 84 h 239"/>
              <a:gd name="T70" fmla="*/ 160 w 239"/>
              <a:gd name="T71" fmla="*/ 123 h 239"/>
              <a:gd name="T72" fmla="*/ 139 w 239"/>
              <a:gd name="T73" fmla="*/ 132 h 239"/>
              <a:gd name="T74" fmla="*/ 139 w 239"/>
              <a:gd name="T75" fmla="*/ 132 h 239"/>
              <a:gd name="T76" fmla="*/ 118 w 239"/>
              <a:gd name="T77" fmla="*/ 123 h 239"/>
              <a:gd name="T78" fmla="*/ 108 w 239"/>
              <a:gd name="T79" fmla="*/ 119 h 239"/>
              <a:gd name="T80" fmla="*/ 99 w 239"/>
              <a:gd name="T81" fmla="*/ 123 h 239"/>
              <a:gd name="T82" fmla="*/ 99 w 239"/>
              <a:gd name="T83" fmla="*/ 142 h 239"/>
              <a:gd name="T84" fmla="*/ 139 w 239"/>
              <a:gd name="T85" fmla="*/ 159 h 239"/>
              <a:gd name="T86" fmla="*/ 139 w 239"/>
              <a:gd name="T87" fmla="*/ 159 h 239"/>
              <a:gd name="T88" fmla="*/ 179 w 239"/>
              <a:gd name="T89" fmla="*/ 142 h 239"/>
              <a:gd name="T90" fmla="*/ 217 w 239"/>
              <a:gd name="T91" fmla="*/ 103 h 239"/>
              <a:gd name="T92" fmla="*/ 217 w 239"/>
              <a:gd name="T93" fmla="*/ 23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39" h="239">
                <a:moveTo>
                  <a:pt x="117" y="166"/>
                </a:moveTo>
                <a:cubicBezTo>
                  <a:pt x="85" y="198"/>
                  <a:pt x="85" y="198"/>
                  <a:pt x="85" y="198"/>
                </a:cubicBezTo>
                <a:cubicBezTo>
                  <a:pt x="74" y="209"/>
                  <a:pt x="55" y="209"/>
                  <a:pt x="43" y="198"/>
                </a:cubicBezTo>
                <a:cubicBezTo>
                  <a:pt x="41" y="196"/>
                  <a:pt x="41" y="196"/>
                  <a:pt x="41" y="196"/>
                </a:cubicBezTo>
                <a:cubicBezTo>
                  <a:pt x="30" y="185"/>
                  <a:pt x="30" y="166"/>
                  <a:pt x="41" y="154"/>
                </a:cubicBezTo>
                <a:cubicBezTo>
                  <a:pt x="80" y="115"/>
                  <a:pt x="80" y="115"/>
                  <a:pt x="80" y="115"/>
                </a:cubicBezTo>
                <a:cubicBezTo>
                  <a:pt x="86" y="109"/>
                  <a:pt x="93" y="106"/>
                  <a:pt x="101" y="106"/>
                </a:cubicBezTo>
                <a:cubicBezTo>
                  <a:pt x="101" y="106"/>
                  <a:pt x="101" y="106"/>
                  <a:pt x="101" y="106"/>
                </a:cubicBezTo>
                <a:cubicBezTo>
                  <a:pt x="109" y="106"/>
                  <a:pt x="117" y="109"/>
                  <a:pt x="122" y="115"/>
                </a:cubicBezTo>
                <a:cubicBezTo>
                  <a:pt x="125" y="118"/>
                  <a:pt x="128" y="119"/>
                  <a:pt x="132" y="119"/>
                </a:cubicBezTo>
                <a:cubicBezTo>
                  <a:pt x="135" y="119"/>
                  <a:pt x="139" y="118"/>
                  <a:pt x="141" y="115"/>
                </a:cubicBezTo>
                <a:cubicBezTo>
                  <a:pt x="147" y="110"/>
                  <a:pt x="147" y="101"/>
                  <a:pt x="141" y="96"/>
                </a:cubicBezTo>
                <a:cubicBezTo>
                  <a:pt x="131" y="85"/>
                  <a:pt x="116" y="80"/>
                  <a:pt x="101" y="80"/>
                </a:cubicBezTo>
                <a:cubicBezTo>
                  <a:pt x="101" y="80"/>
                  <a:pt x="101" y="80"/>
                  <a:pt x="101" y="80"/>
                </a:cubicBezTo>
                <a:cubicBezTo>
                  <a:pt x="86" y="80"/>
                  <a:pt x="72" y="86"/>
                  <a:pt x="61" y="96"/>
                </a:cubicBezTo>
                <a:cubicBezTo>
                  <a:pt x="22" y="135"/>
                  <a:pt x="22" y="135"/>
                  <a:pt x="22" y="135"/>
                </a:cubicBezTo>
                <a:cubicBezTo>
                  <a:pt x="0" y="157"/>
                  <a:pt x="0" y="193"/>
                  <a:pt x="22" y="215"/>
                </a:cubicBezTo>
                <a:cubicBezTo>
                  <a:pt x="24" y="217"/>
                  <a:pt x="24" y="217"/>
                  <a:pt x="24" y="217"/>
                </a:cubicBezTo>
                <a:cubicBezTo>
                  <a:pt x="46" y="239"/>
                  <a:pt x="82" y="239"/>
                  <a:pt x="104" y="217"/>
                </a:cubicBezTo>
                <a:cubicBezTo>
                  <a:pt x="143" y="178"/>
                  <a:pt x="143" y="178"/>
                  <a:pt x="143" y="178"/>
                </a:cubicBezTo>
                <a:cubicBezTo>
                  <a:pt x="146" y="175"/>
                  <a:pt x="148" y="172"/>
                  <a:pt x="151" y="168"/>
                </a:cubicBezTo>
                <a:cubicBezTo>
                  <a:pt x="147" y="169"/>
                  <a:pt x="143" y="170"/>
                  <a:pt x="139" y="170"/>
                </a:cubicBezTo>
                <a:cubicBezTo>
                  <a:pt x="131" y="170"/>
                  <a:pt x="124" y="168"/>
                  <a:pt x="117" y="166"/>
                </a:cubicBezTo>
                <a:close/>
                <a:moveTo>
                  <a:pt x="217" y="23"/>
                </a:moveTo>
                <a:cubicBezTo>
                  <a:pt x="216" y="22"/>
                  <a:pt x="216" y="22"/>
                  <a:pt x="216" y="22"/>
                </a:cubicBezTo>
                <a:cubicBezTo>
                  <a:pt x="194" y="0"/>
                  <a:pt x="158" y="0"/>
                  <a:pt x="136" y="22"/>
                </a:cubicBezTo>
                <a:cubicBezTo>
                  <a:pt x="97" y="61"/>
                  <a:pt x="97" y="61"/>
                  <a:pt x="97" y="61"/>
                </a:cubicBezTo>
                <a:cubicBezTo>
                  <a:pt x="94" y="64"/>
                  <a:pt x="92" y="67"/>
                  <a:pt x="89" y="70"/>
                </a:cubicBezTo>
                <a:cubicBezTo>
                  <a:pt x="93" y="69"/>
                  <a:pt x="97" y="69"/>
                  <a:pt x="101" y="69"/>
                </a:cubicBezTo>
                <a:cubicBezTo>
                  <a:pt x="101" y="69"/>
                  <a:pt x="101" y="69"/>
                  <a:pt x="101" y="69"/>
                </a:cubicBezTo>
                <a:cubicBezTo>
                  <a:pt x="109" y="69"/>
                  <a:pt x="116" y="70"/>
                  <a:pt x="123" y="73"/>
                </a:cubicBezTo>
                <a:cubicBezTo>
                  <a:pt x="155" y="41"/>
                  <a:pt x="155" y="41"/>
                  <a:pt x="155" y="41"/>
                </a:cubicBezTo>
                <a:cubicBezTo>
                  <a:pt x="166" y="29"/>
                  <a:pt x="185" y="29"/>
                  <a:pt x="197" y="41"/>
                </a:cubicBezTo>
                <a:cubicBezTo>
                  <a:pt x="199" y="42"/>
                  <a:pt x="199" y="42"/>
                  <a:pt x="199" y="42"/>
                </a:cubicBezTo>
                <a:cubicBezTo>
                  <a:pt x="210" y="54"/>
                  <a:pt x="210" y="73"/>
                  <a:pt x="199" y="84"/>
                </a:cubicBezTo>
                <a:cubicBezTo>
                  <a:pt x="160" y="123"/>
                  <a:pt x="160" y="123"/>
                  <a:pt x="160" y="123"/>
                </a:cubicBezTo>
                <a:cubicBezTo>
                  <a:pt x="154" y="129"/>
                  <a:pt x="147" y="132"/>
                  <a:pt x="139" y="132"/>
                </a:cubicBezTo>
                <a:cubicBezTo>
                  <a:pt x="139" y="132"/>
                  <a:pt x="139" y="132"/>
                  <a:pt x="139" y="132"/>
                </a:cubicBezTo>
                <a:cubicBezTo>
                  <a:pt x="131" y="132"/>
                  <a:pt x="123" y="129"/>
                  <a:pt x="118" y="123"/>
                </a:cubicBezTo>
                <a:cubicBezTo>
                  <a:pt x="115" y="121"/>
                  <a:pt x="111" y="119"/>
                  <a:pt x="108" y="119"/>
                </a:cubicBezTo>
                <a:cubicBezTo>
                  <a:pt x="105" y="119"/>
                  <a:pt x="101" y="121"/>
                  <a:pt x="99" y="123"/>
                </a:cubicBezTo>
                <a:cubicBezTo>
                  <a:pt x="93" y="129"/>
                  <a:pt x="93" y="137"/>
                  <a:pt x="99" y="142"/>
                </a:cubicBezTo>
                <a:cubicBezTo>
                  <a:pt x="109" y="153"/>
                  <a:pt x="123" y="159"/>
                  <a:pt x="139" y="159"/>
                </a:cubicBezTo>
                <a:cubicBezTo>
                  <a:pt x="139" y="159"/>
                  <a:pt x="139" y="159"/>
                  <a:pt x="139" y="159"/>
                </a:cubicBezTo>
                <a:cubicBezTo>
                  <a:pt x="154" y="159"/>
                  <a:pt x="168" y="153"/>
                  <a:pt x="179" y="142"/>
                </a:cubicBezTo>
                <a:cubicBezTo>
                  <a:pt x="217" y="103"/>
                  <a:pt x="217" y="103"/>
                  <a:pt x="217" y="103"/>
                </a:cubicBezTo>
                <a:cubicBezTo>
                  <a:pt x="239" y="81"/>
                  <a:pt x="239" y="45"/>
                  <a:pt x="217" y="23"/>
                </a:cubicBezTo>
                <a:close/>
              </a:path>
            </a:pathLst>
          </a:custGeom>
          <a:solidFill>
            <a:schemeClr val="bg1"/>
          </a:solidFill>
          <a:ln w="19050"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" name="Shape 2753"/>
          <p:cNvSpPr/>
          <p:nvPr/>
        </p:nvSpPr>
        <p:spPr>
          <a:xfrm>
            <a:off x="513410" y="1280054"/>
            <a:ext cx="305846" cy="387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00" y="18655"/>
                </a:moveTo>
                <a:cubicBezTo>
                  <a:pt x="13468" y="18655"/>
                  <a:pt x="13200" y="18874"/>
                  <a:pt x="13200" y="19145"/>
                </a:cubicBezTo>
                <a:cubicBezTo>
                  <a:pt x="13200" y="19417"/>
                  <a:pt x="13468" y="19636"/>
                  <a:pt x="13800" y="19636"/>
                </a:cubicBezTo>
                <a:cubicBezTo>
                  <a:pt x="14132" y="19636"/>
                  <a:pt x="14400" y="19417"/>
                  <a:pt x="14400" y="19145"/>
                </a:cubicBezTo>
                <a:cubicBezTo>
                  <a:pt x="14400" y="18874"/>
                  <a:pt x="14132" y="18655"/>
                  <a:pt x="13800" y="18655"/>
                </a:cubicBezTo>
                <a:moveTo>
                  <a:pt x="10200" y="15709"/>
                </a:moveTo>
                <a:cubicBezTo>
                  <a:pt x="9868" y="15709"/>
                  <a:pt x="9600" y="15490"/>
                  <a:pt x="9600" y="15218"/>
                </a:cubicBezTo>
                <a:cubicBezTo>
                  <a:pt x="9600" y="14947"/>
                  <a:pt x="9868" y="14727"/>
                  <a:pt x="10200" y="14727"/>
                </a:cubicBezTo>
                <a:cubicBezTo>
                  <a:pt x="10532" y="14727"/>
                  <a:pt x="10800" y="14947"/>
                  <a:pt x="10800" y="15218"/>
                </a:cubicBezTo>
                <a:cubicBezTo>
                  <a:pt x="10800" y="15490"/>
                  <a:pt x="10532" y="15709"/>
                  <a:pt x="10200" y="15709"/>
                </a:cubicBezTo>
                <a:moveTo>
                  <a:pt x="10200" y="13745"/>
                </a:moveTo>
                <a:cubicBezTo>
                  <a:pt x="9206" y="13745"/>
                  <a:pt x="8400" y="14405"/>
                  <a:pt x="8400" y="15218"/>
                </a:cubicBezTo>
                <a:cubicBezTo>
                  <a:pt x="8400" y="16031"/>
                  <a:pt x="9206" y="16691"/>
                  <a:pt x="10200" y="16691"/>
                </a:cubicBezTo>
                <a:cubicBezTo>
                  <a:pt x="11194" y="16691"/>
                  <a:pt x="12000" y="16031"/>
                  <a:pt x="12000" y="15218"/>
                </a:cubicBezTo>
                <a:cubicBezTo>
                  <a:pt x="12000" y="14405"/>
                  <a:pt x="11194" y="13745"/>
                  <a:pt x="10200" y="13745"/>
                </a:cubicBezTo>
                <a:moveTo>
                  <a:pt x="15600" y="13745"/>
                </a:moveTo>
                <a:cubicBezTo>
                  <a:pt x="14938" y="13745"/>
                  <a:pt x="14400" y="14186"/>
                  <a:pt x="14400" y="14727"/>
                </a:cubicBezTo>
                <a:cubicBezTo>
                  <a:pt x="14400" y="15269"/>
                  <a:pt x="14938" y="15709"/>
                  <a:pt x="15600" y="15709"/>
                </a:cubicBezTo>
                <a:cubicBezTo>
                  <a:pt x="16262" y="15709"/>
                  <a:pt x="16800" y="15269"/>
                  <a:pt x="16800" y="14727"/>
                </a:cubicBezTo>
                <a:cubicBezTo>
                  <a:pt x="16800" y="14186"/>
                  <a:pt x="16262" y="13745"/>
                  <a:pt x="15600" y="13745"/>
                </a:cubicBezTo>
                <a:moveTo>
                  <a:pt x="14400" y="20618"/>
                </a:moveTo>
                <a:lnTo>
                  <a:pt x="7200" y="20618"/>
                </a:lnTo>
                <a:cubicBezTo>
                  <a:pt x="3892" y="20618"/>
                  <a:pt x="1200" y="18416"/>
                  <a:pt x="1200" y="15709"/>
                </a:cubicBezTo>
                <a:cubicBezTo>
                  <a:pt x="1200" y="13123"/>
                  <a:pt x="2182" y="11620"/>
                  <a:pt x="3320" y="9880"/>
                </a:cubicBezTo>
                <a:cubicBezTo>
                  <a:pt x="3477" y="9639"/>
                  <a:pt x="3636" y="9392"/>
                  <a:pt x="3797" y="9140"/>
                </a:cubicBezTo>
                <a:cubicBezTo>
                  <a:pt x="3905" y="9093"/>
                  <a:pt x="6420" y="8038"/>
                  <a:pt x="9814" y="9625"/>
                </a:cubicBezTo>
                <a:cubicBezTo>
                  <a:pt x="10959" y="10160"/>
                  <a:pt x="12064" y="10360"/>
                  <a:pt x="13079" y="10360"/>
                </a:cubicBezTo>
                <a:cubicBezTo>
                  <a:pt x="15152" y="10360"/>
                  <a:pt x="16846" y="9523"/>
                  <a:pt x="17711" y="8991"/>
                </a:cubicBezTo>
                <a:cubicBezTo>
                  <a:pt x="17902" y="9295"/>
                  <a:pt x="18093" y="9592"/>
                  <a:pt x="18280" y="9880"/>
                </a:cubicBezTo>
                <a:cubicBezTo>
                  <a:pt x="19418" y="11620"/>
                  <a:pt x="20400" y="13123"/>
                  <a:pt x="20400" y="15709"/>
                </a:cubicBezTo>
                <a:cubicBezTo>
                  <a:pt x="20400" y="18416"/>
                  <a:pt x="17708" y="20618"/>
                  <a:pt x="14400" y="20618"/>
                </a:cubicBezTo>
                <a:moveTo>
                  <a:pt x="5967" y="2945"/>
                </a:moveTo>
                <a:lnTo>
                  <a:pt x="15633" y="2945"/>
                </a:lnTo>
                <a:cubicBezTo>
                  <a:pt x="15782" y="5133"/>
                  <a:pt x="16425" y="6735"/>
                  <a:pt x="17180" y="8090"/>
                </a:cubicBezTo>
                <a:cubicBezTo>
                  <a:pt x="16281" y="8690"/>
                  <a:pt x="13509" y="10220"/>
                  <a:pt x="10410" y="8772"/>
                </a:cubicBezTo>
                <a:cubicBezTo>
                  <a:pt x="7921" y="7609"/>
                  <a:pt x="5800" y="7679"/>
                  <a:pt x="4520" y="7912"/>
                </a:cubicBezTo>
                <a:cubicBezTo>
                  <a:pt x="5231" y="6594"/>
                  <a:pt x="5824" y="5037"/>
                  <a:pt x="5967" y="2945"/>
                </a:cubicBezTo>
                <a:moveTo>
                  <a:pt x="3600" y="982"/>
                </a:moveTo>
                <a:lnTo>
                  <a:pt x="18000" y="982"/>
                </a:lnTo>
                <a:lnTo>
                  <a:pt x="18000" y="1964"/>
                </a:lnTo>
                <a:lnTo>
                  <a:pt x="3600" y="1964"/>
                </a:lnTo>
                <a:cubicBezTo>
                  <a:pt x="3600" y="1964"/>
                  <a:pt x="3600" y="982"/>
                  <a:pt x="3600" y="982"/>
                </a:cubicBezTo>
                <a:close/>
                <a:moveTo>
                  <a:pt x="16843" y="2945"/>
                </a:moveTo>
                <a:lnTo>
                  <a:pt x="18000" y="2945"/>
                </a:lnTo>
                <a:cubicBezTo>
                  <a:pt x="18662" y="2945"/>
                  <a:pt x="19200" y="2505"/>
                  <a:pt x="19200" y="1964"/>
                </a:cubicBezTo>
                <a:lnTo>
                  <a:pt x="19200" y="982"/>
                </a:lnTo>
                <a:cubicBezTo>
                  <a:pt x="19200" y="440"/>
                  <a:pt x="18662" y="0"/>
                  <a:pt x="18000" y="0"/>
                </a:cubicBezTo>
                <a:lnTo>
                  <a:pt x="3600" y="0"/>
                </a:lnTo>
                <a:cubicBezTo>
                  <a:pt x="2938" y="0"/>
                  <a:pt x="2400" y="440"/>
                  <a:pt x="2400" y="982"/>
                </a:cubicBezTo>
                <a:lnTo>
                  <a:pt x="2400" y="1964"/>
                </a:lnTo>
                <a:cubicBezTo>
                  <a:pt x="2400" y="2505"/>
                  <a:pt x="2938" y="2945"/>
                  <a:pt x="3600" y="2945"/>
                </a:cubicBezTo>
                <a:lnTo>
                  <a:pt x="4757" y="2945"/>
                </a:lnTo>
                <a:cubicBezTo>
                  <a:pt x="4322" y="8937"/>
                  <a:pt x="0" y="10114"/>
                  <a:pt x="0" y="15709"/>
                </a:cubicBezTo>
                <a:cubicBezTo>
                  <a:pt x="0" y="18962"/>
                  <a:pt x="3224" y="21600"/>
                  <a:pt x="7200" y="21600"/>
                </a:cubicBezTo>
                <a:lnTo>
                  <a:pt x="14400" y="21600"/>
                </a:lnTo>
                <a:cubicBezTo>
                  <a:pt x="18376" y="21600"/>
                  <a:pt x="21600" y="18962"/>
                  <a:pt x="21600" y="15709"/>
                </a:cubicBezTo>
                <a:cubicBezTo>
                  <a:pt x="21600" y="10114"/>
                  <a:pt x="17278" y="8937"/>
                  <a:pt x="16843" y="2945"/>
                </a:cubicBezTo>
                <a:moveTo>
                  <a:pt x="17400" y="11782"/>
                </a:moveTo>
                <a:cubicBezTo>
                  <a:pt x="17068" y="11782"/>
                  <a:pt x="16800" y="12001"/>
                  <a:pt x="16800" y="12273"/>
                </a:cubicBezTo>
                <a:cubicBezTo>
                  <a:pt x="16800" y="12544"/>
                  <a:pt x="17068" y="12764"/>
                  <a:pt x="17400" y="12764"/>
                </a:cubicBezTo>
                <a:cubicBezTo>
                  <a:pt x="17732" y="12764"/>
                  <a:pt x="18000" y="12544"/>
                  <a:pt x="18000" y="12273"/>
                </a:cubicBezTo>
                <a:cubicBezTo>
                  <a:pt x="18000" y="12001"/>
                  <a:pt x="17732" y="11782"/>
                  <a:pt x="17400" y="11782"/>
                </a:cubicBezTo>
                <a:moveTo>
                  <a:pt x="6000" y="10800"/>
                </a:moveTo>
                <a:cubicBezTo>
                  <a:pt x="5338" y="10800"/>
                  <a:pt x="4800" y="11240"/>
                  <a:pt x="4800" y="11782"/>
                </a:cubicBezTo>
                <a:cubicBezTo>
                  <a:pt x="4800" y="12324"/>
                  <a:pt x="5338" y="12764"/>
                  <a:pt x="6000" y="12764"/>
                </a:cubicBezTo>
                <a:cubicBezTo>
                  <a:pt x="6662" y="12764"/>
                  <a:pt x="7200" y="12324"/>
                  <a:pt x="7200" y="11782"/>
                </a:cubicBezTo>
                <a:cubicBezTo>
                  <a:pt x="7200" y="11240"/>
                  <a:pt x="6662" y="10800"/>
                  <a:pt x="6000" y="10800"/>
                </a:cubicBezTo>
                <a:moveTo>
                  <a:pt x="5400" y="16691"/>
                </a:moveTo>
                <a:cubicBezTo>
                  <a:pt x="5068" y="16691"/>
                  <a:pt x="4800" y="16910"/>
                  <a:pt x="4800" y="17182"/>
                </a:cubicBezTo>
                <a:cubicBezTo>
                  <a:pt x="4800" y="17453"/>
                  <a:pt x="5068" y="17673"/>
                  <a:pt x="5400" y="17673"/>
                </a:cubicBezTo>
                <a:cubicBezTo>
                  <a:pt x="5732" y="17673"/>
                  <a:pt x="6000" y="17453"/>
                  <a:pt x="6000" y="17182"/>
                </a:cubicBezTo>
                <a:cubicBezTo>
                  <a:pt x="6000" y="16910"/>
                  <a:pt x="5732" y="16691"/>
                  <a:pt x="5400" y="16691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bg1"/>
            </a:solidFill>
            <a:miter lim="400000"/>
          </a:ln>
        </p:spPr>
        <p:txBody>
          <a:bodyPr lIns="14284" tIns="14284" rIns="14284" bIns="14284" anchor="ctr"/>
          <a:lstStyle/>
          <a:p>
            <a:pPr defTabSz="171401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125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7" name="Rectangle 37"/>
          <p:cNvSpPr/>
          <p:nvPr/>
        </p:nvSpPr>
        <p:spPr>
          <a:xfrm>
            <a:off x="6008566" y="2217316"/>
            <a:ext cx="2626479" cy="1509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4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ru-RU" sz="1400" dirty="0"/>
              <a:t>Совмещение данных разных исследований путем сопоставления респондентов из них используя факторы, присутствующие в каждой базе (например, демография, география, стиль жизни и пр.)</a:t>
            </a:r>
            <a:endParaRPr lang="en-US" sz="1400" dirty="0"/>
          </a:p>
        </p:txBody>
      </p:sp>
      <p:sp>
        <p:nvSpPr>
          <p:cNvPr id="58" name="Rectangle 37"/>
          <p:cNvSpPr/>
          <p:nvPr/>
        </p:nvSpPr>
        <p:spPr>
          <a:xfrm>
            <a:off x="3349891" y="2217316"/>
            <a:ext cx="2422122" cy="1104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4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ru-RU" sz="1400" dirty="0"/>
              <a:t>Вычисления, базирующиеся на вероятности каждого респондента быть охваченным комбинациями медиа</a:t>
            </a:r>
            <a:endParaRPr lang="en-US" sz="1400" dirty="0"/>
          </a:p>
        </p:txBody>
      </p:sp>
      <p:grpSp>
        <p:nvGrpSpPr>
          <p:cNvPr id="59" name="Group 30"/>
          <p:cNvGrpSpPr>
            <a:grpSpLocks noChangeAspect="1"/>
          </p:cNvGrpSpPr>
          <p:nvPr/>
        </p:nvGrpSpPr>
        <p:grpSpPr bwMode="auto">
          <a:xfrm>
            <a:off x="3284337" y="1253897"/>
            <a:ext cx="371843" cy="413157"/>
            <a:chOff x="3714" y="830"/>
            <a:chExt cx="198" cy="220"/>
          </a:xfrm>
        </p:grpSpPr>
        <p:sp>
          <p:nvSpPr>
            <p:cNvPr id="60" name="Freeform 31"/>
            <p:cNvSpPr>
              <a:spLocks/>
            </p:cNvSpPr>
            <p:nvPr/>
          </p:nvSpPr>
          <p:spPr bwMode="auto">
            <a:xfrm>
              <a:off x="3785" y="959"/>
              <a:ext cx="57" cy="91"/>
            </a:xfrm>
            <a:custGeom>
              <a:avLst/>
              <a:gdLst>
                <a:gd name="T0" fmla="*/ 0 w 536"/>
                <a:gd name="T1" fmla="*/ 864 h 864"/>
                <a:gd name="T2" fmla="*/ 0 w 536"/>
                <a:gd name="T3" fmla="*/ 864 h 864"/>
                <a:gd name="T4" fmla="*/ 536 w 536"/>
                <a:gd name="T5" fmla="*/ 864 h 864"/>
                <a:gd name="T6" fmla="*/ 536 w 536"/>
                <a:gd name="T7" fmla="*/ 0 h 864"/>
                <a:gd name="T8" fmla="*/ 0 w 536"/>
                <a:gd name="T9" fmla="*/ 0 h 864"/>
                <a:gd name="T10" fmla="*/ 0 w 536"/>
                <a:gd name="T11" fmla="*/ 864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6" h="864">
                  <a:moveTo>
                    <a:pt x="0" y="864"/>
                  </a:moveTo>
                  <a:lnTo>
                    <a:pt x="0" y="864"/>
                  </a:lnTo>
                  <a:lnTo>
                    <a:pt x="536" y="864"/>
                  </a:lnTo>
                  <a:lnTo>
                    <a:pt x="536" y="0"/>
                  </a:lnTo>
                  <a:lnTo>
                    <a:pt x="0" y="0"/>
                  </a:lnTo>
                  <a:lnTo>
                    <a:pt x="0" y="864"/>
                  </a:lnTo>
                  <a:close/>
                </a:path>
              </a:pathLst>
            </a:cu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1" name="Freeform 32"/>
            <p:cNvSpPr>
              <a:spLocks/>
            </p:cNvSpPr>
            <p:nvPr/>
          </p:nvSpPr>
          <p:spPr bwMode="auto">
            <a:xfrm>
              <a:off x="3715" y="1005"/>
              <a:ext cx="57" cy="45"/>
            </a:xfrm>
            <a:custGeom>
              <a:avLst/>
              <a:gdLst>
                <a:gd name="T0" fmla="*/ 0 w 536"/>
                <a:gd name="T1" fmla="*/ 432 h 432"/>
                <a:gd name="T2" fmla="*/ 0 w 536"/>
                <a:gd name="T3" fmla="*/ 432 h 432"/>
                <a:gd name="T4" fmla="*/ 536 w 536"/>
                <a:gd name="T5" fmla="*/ 432 h 432"/>
                <a:gd name="T6" fmla="*/ 536 w 536"/>
                <a:gd name="T7" fmla="*/ 0 h 432"/>
                <a:gd name="T8" fmla="*/ 0 w 536"/>
                <a:gd name="T9" fmla="*/ 0 h 432"/>
                <a:gd name="T10" fmla="*/ 0 w 536"/>
                <a:gd name="T11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6" h="432">
                  <a:moveTo>
                    <a:pt x="0" y="432"/>
                  </a:moveTo>
                  <a:lnTo>
                    <a:pt x="0" y="432"/>
                  </a:lnTo>
                  <a:lnTo>
                    <a:pt x="536" y="432"/>
                  </a:lnTo>
                  <a:lnTo>
                    <a:pt x="536" y="0"/>
                  </a:lnTo>
                  <a:lnTo>
                    <a:pt x="0" y="0"/>
                  </a:lnTo>
                  <a:lnTo>
                    <a:pt x="0" y="432"/>
                  </a:lnTo>
                  <a:close/>
                </a:path>
              </a:pathLst>
            </a:cu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2" name="Freeform 33"/>
            <p:cNvSpPr>
              <a:spLocks/>
            </p:cNvSpPr>
            <p:nvPr/>
          </p:nvSpPr>
          <p:spPr bwMode="auto">
            <a:xfrm>
              <a:off x="3714" y="830"/>
              <a:ext cx="145" cy="143"/>
            </a:xfrm>
            <a:custGeom>
              <a:avLst/>
              <a:gdLst>
                <a:gd name="T0" fmla="*/ 1368 w 1368"/>
                <a:gd name="T1" fmla="*/ 0 h 1353"/>
                <a:gd name="T2" fmla="*/ 1368 w 1368"/>
                <a:gd name="T3" fmla="*/ 0 h 1353"/>
                <a:gd name="T4" fmla="*/ 851 w 1368"/>
                <a:gd name="T5" fmla="*/ 0 h 1353"/>
                <a:gd name="T6" fmla="*/ 982 w 1368"/>
                <a:gd name="T7" fmla="*/ 133 h 1353"/>
                <a:gd name="T8" fmla="*/ 12 w 1368"/>
                <a:gd name="T9" fmla="*/ 1286 h 1353"/>
                <a:gd name="T10" fmla="*/ 11 w 1368"/>
                <a:gd name="T11" fmla="*/ 1335 h 1353"/>
                <a:gd name="T12" fmla="*/ 65 w 1368"/>
                <a:gd name="T13" fmla="*/ 1340 h 1353"/>
                <a:gd name="T14" fmla="*/ 1236 w 1368"/>
                <a:gd name="T15" fmla="*/ 389 h 1353"/>
                <a:gd name="T16" fmla="*/ 1368 w 1368"/>
                <a:gd name="T17" fmla="*/ 521 h 1353"/>
                <a:gd name="T18" fmla="*/ 1368 w 1368"/>
                <a:gd name="T19" fmla="*/ 0 h 1353"/>
                <a:gd name="T20" fmla="*/ 1368 w 1368"/>
                <a:gd name="T21" fmla="*/ 0 h 1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68" h="1353">
                  <a:moveTo>
                    <a:pt x="1368" y="0"/>
                  </a:moveTo>
                  <a:lnTo>
                    <a:pt x="1368" y="0"/>
                  </a:lnTo>
                  <a:lnTo>
                    <a:pt x="851" y="0"/>
                  </a:lnTo>
                  <a:lnTo>
                    <a:pt x="982" y="133"/>
                  </a:lnTo>
                  <a:lnTo>
                    <a:pt x="12" y="1286"/>
                  </a:lnTo>
                  <a:cubicBezTo>
                    <a:pt x="0" y="1300"/>
                    <a:pt x="0" y="1320"/>
                    <a:pt x="11" y="1335"/>
                  </a:cubicBezTo>
                  <a:cubicBezTo>
                    <a:pt x="25" y="1351"/>
                    <a:pt x="48" y="1353"/>
                    <a:pt x="65" y="1340"/>
                  </a:cubicBezTo>
                  <a:lnTo>
                    <a:pt x="1236" y="389"/>
                  </a:lnTo>
                  <a:lnTo>
                    <a:pt x="1368" y="521"/>
                  </a:lnTo>
                  <a:lnTo>
                    <a:pt x="1368" y="0"/>
                  </a:lnTo>
                  <a:lnTo>
                    <a:pt x="1368" y="0"/>
                  </a:lnTo>
                  <a:close/>
                </a:path>
              </a:pathLst>
            </a:cu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3" name="Freeform 34"/>
            <p:cNvSpPr>
              <a:spLocks/>
            </p:cNvSpPr>
            <p:nvPr/>
          </p:nvSpPr>
          <p:spPr bwMode="auto">
            <a:xfrm>
              <a:off x="3855" y="914"/>
              <a:ext cx="57" cy="136"/>
            </a:xfrm>
            <a:custGeom>
              <a:avLst/>
              <a:gdLst>
                <a:gd name="T0" fmla="*/ 0 w 536"/>
                <a:gd name="T1" fmla="*/ 1290 h 1290"/>
                <a:gd name="T2" fmla="*/ 0 w 536"/>
                <a:gd name="T3" fmla="*/ 1290 h 1290"/>
                <a:gd name="T4" fmla="*/ 536 w 536"/>
                <a:gd name="T5" fmla="*/ 1290 h 1290"/>
                <a:gd name="T6" fmla="*/ 536 w 536"/>
                <a:gd name="T7" fmla="*/ 0 h 1290"/>
                <a:gd name="T8" fmla="*/ 0 w 536"/>
                <a:gd name="T9" fmla="*/ 0 h 1290"/>
                <a:gd name="T10" fmla="*/ 0 w 536"/>
                <a:gd name="T11" fmla="*/ 129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6" h="1290">
                  <a:moveTo>
                    <a:pt x="0" y="1290"/>
                  </a:moveTo>
                  <a:lnTo>
                    <a:pt x="0" y="1290"/>
                  </a:lnTo>
                  <a:lnTo>
                    <a:pt x="536" y="1290"/>
                  </a:lnTo>
                  <a:lnTo>
                    <a:pt x="536" y="0"/>
                  </a:lnTo>
                  <a:lnTo>
                    <a:pt x="0" y="0"/>
                  </a:lnTo>
                  <a:lnTo>
                    <a:pt x="0" y="1290"/>
                  </a:lnTo>
                  <a:close/>
                </a:path>
              </a:pathLst>
            </a:cu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7AEC3DF9-9B77-4C3C-9CA7-CF6F78D574CD}"/>
              </a:ext>
            </a:extLst>
          </p:cNvPr>
          <p:cNvSpPr/>
          <p:nvPr/>
        </p:nvSpPr>
        <p:spPr>
          <a:xfrm>
            <a:off x="3181349" y="4043318"/>
            <a:ext cx="2658677" cy="49244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cs typeface="Arial" pitchFamily="34" charset="0"/>
              </a:rPr>
              <a:t>Пересечение охватов</a:t>
            </a:r>
            <a:endParaRPr lang="en-US" sz="1200" b="1" dirty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R(1+2) = R1 + R2 – (R1 X R2)</a:t>
            </a:r>
            <a:endParaRPr lang="ru-RU" sz="1400" b="1" dirty="0">
              <a:solidFill>
                <a:schemeClr val="bg1"/>
              </a:solidFill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33" name="Picture 3">
            <a:extLst>
              <a:ext uri="{FF2B5EF4-FFF2-40B4-BE49-F238E27FC236}">
                <a16:creationId xmlns:a16="http://schemas.microsoft.com/office/drawing/2014/main" id="{1DC7FAD4-3973-4B3B-AFE8-20FB534E67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55" t="27172" r="30602" b="11089"/>
          <a:stretch/>
        </p:blipFill>
        <p:spPr bwMode="auto">
          <a:xfrm>
            <a:off x="6576928" y="3989446"/>
            <a:ext cx="774039" cy="742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adcampaigns.mediascope.net/images/mediascope_logo_new.png">
            <a:extLst>
              <a:ext uri="{FF2B5EF4-FFF2-40B4-BE49-F238E27FC236}">
                <a16:creationId xmlns:a16="http://schemas.microsoft.com/office/drawing/2014/main" id="{DFFD0E3F-DB04-49BD-B7EC-0DB7FD213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064" y="4036384"/>
            <a:ext cx="410331" cy="462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ipsos.com/sites/default/files/2017-01/Ipsos_Comcon_logo.jpg">
            <a:extLst>
              <a:ext uri="{FF2B5EF4-FFF2-40B4-BE49-F238E27FC236}">
                <a16:creationId xmlns:a16="http://schemas.microsoft.com/office/drawing/2014/main" id="{66C89D75-2640-429C-8D37-3A81443FD4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704" y="3927963"/>
            <a:ext cx="980657" cy="58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052373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39769</TotalTime>
  <Words>135</Words>
  <Application>Microsoft Office PowerPoint</Application>
  <PresentationFormat>Экран (16:9)</PresentationFormat>
  <Paragraphs>41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Gill Sans</vt:lpstr>
      <vt:lpstr>Open Sans</vt:lpstr>
      <vt:lpstr>Roboto Light</vt:lpstr>
      <vt:lpstr>Times New Roman</vt:lpstr>
      <vt:lpstr>Wingdings 2</vt:lpstr>
      <vt:lpstr>Plaza</vt:lpstr>
      <vt:lpstr>Онлайн- и оффлайн-данные: интеграция в рекламных кампаниях </vt:lpstr>
      <vt:lpstr>Два мира</vt:lpstr>
      <vt:lpstr>Проблематика</vt:lpstr>
      <vt:lpstr>Интеграция: обогащение</vt:lpstr>
      <vt:lpstr>Интеграция: слияние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Cities “make” significant part of sales. This tendency is reinforced. Brand needs in additional media support in promising markets</dc:title>
  <dc:creator>Svetlana Stroykina</dc:creator>
  <cp:lastModifiedBy>Evgeniy Baldin</cp:lastModifiedBy>
  <cp:revision>1005</cp:revision>
  <cp:lastPrinted>2016-03-01T08:37:28Z</cp:lastPrinted>
  <dcterms:created xsi:type="dcterms:W3CDTF">2013-02-19T12:44:50Z</dcterms:created>
  <dcterms:modified xsi:type="dcterms:W3CDTF">2018-05-14T15:20:00Z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