
<file path=[Content_Types].xml><?xml version="1.0" encoding="utf-8"?>
<Types xmlns="http://schemas.openxmlformats.org/package/2006/content-types"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5.jpg" ContentType="image/jpeg"/>
  <Override PartName="/ppt/media/image31.jpg" ContentType="image/jpeg"/>
  <Override PartName="/ppt/media/image33.jpg" ContentType="image/jpeg"/>
  <Override PartName="/ppt/media/image34.jpg" ContentType="image/jpeg"/>
  <Override PartName="/ppt/media/image36.jpg" ContentType="image/jpeg"/>
  <Override PartName="/ppt/media/image37.jpg" ContentType="image/jpe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276" r:id="rId2"/>
    <p:sldId id="278" r:id="rId3"/>
    <p:sldId id="280" r:id="rId4"/>
    <p:sldId id="289" r:id="rId5"/>
    <p:sldId id="308" r:id="rId6"/>
    <p:sldId id="292" r:id="rId7"/>
    <p:sldId id="311" r:id="rId8"/>
    <p:sldId id="293" r:id="rId9"/>
    <p:sldId id="294" r:id="rId10"/>
    <p:sldId id="288" r:id="rId11"/>
    <p:sldId id="310" r:id="rId12"/>
    <p:sldId id="290" r:id="rId13"/>
    <p:sldId id="298" r:id="rId14"/>
    <p:sldId id="297" r:id="rId15"/>
    <p:sldId id="299" r:id="rId16"/>
    <p:sldId id="300" r:id="rId17"/>
    <p:sldId id="301" r:id="rId18"/>
    <p:sldId id="267" r:id="rId19"/>
    <p:sldId id="303" r:id="rId20"/>
    <p:sldId id="304" r:id="rId21"/>
    <p:sldId id="305" r:id="rId22"/>
    <p:sldId id="307" r:id="rId23"/>
    <p:sldId id="309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iP/iLtWv5BoHUS8EoHea7YN2Nl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284"/>
    <a:srgbClr val="F0910D"/>
    <a:srgbClr val="0E0429"/>
    <a:srgbClr val="11062E"/>
    <a:srgbClr val="180940"/>
    <a:srgbClr val="F18F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AE0807-E3C7-45F4-B2E4-CFF9B45C21FD}">
  <a:tblStyle styleId="{20AE0807-E3C7-45F4-B2E4-CFF9B45C21F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76" d="100"/>
          <a:sy n="176" d="100"/>
        </p:scale>
        <p:origin x="116" y="592"/>
      </p:cViewPr>
      <p:guideLst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3478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25" b="1" i="0">
                <a:solidFill>
                  <a:srgbClr val="E82C8E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2429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25" b="1" i="0">
                <a:solidFill>
                  <a:srgbClr val="E82C8E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7221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jpg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24.svg"/><Relationship Id="rId7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png"/><Relationship Id="rId9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24.svg"/><Relationship Id="rId7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png"/><Relationship Id="rId9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24.svg"/><Relationship Id="rId7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png"/><Relationship Id="rId9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24.svg"/><Relationship Id="rId7" Type="http://schemas.openxmlformats.org/officeDocument/2006/relationships/image" Target="../media/image42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emf"/><Relationship Id="rId11" Type="http://schemas.openxmlformats.org/officeDocument/2006/relationships/image" Target="../media/image46.pn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jpg"/><Relationship Id="rId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24.svg"/><Relationship Id="rId7" Type="http://schemas.openxmlformats.org/officeDocument/2006/relationships/image" Target="../media/image42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emf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9522" y="3282328"/>
            <a:ext cx="7021830" cy="1202252"/>
          </a:xfrm>
          <a:prstGeom prst="rect">
            <a:avLst/>
          </a:prstGeom>
        </p:spPr>
        <p:txBody>
          <a:bodyPr spcFirstLastPara="1" vert="horz" wrap="square" lIns="0" tIns="47625" rIns="0" bIns="0" rtlCol="0" anchor="t" anchorCtr="0">
            <a:spAutoFit/>
          </a:bodyPr>
          <a:lstStyle/>
          <a:p>
            <a:pPr marR="3810" algn="ctr">
              <a:lnSpc>
                <a:spcPts val="3000"/>
              </a:lnSpc>
              <a:tabLst>
                <a:tab pos="1246346" algn="l"/>
                <a:tab pos="2234089" algn="l"/>
                <a:tab pos="2831783" algn="l"/>
                <a:tab pos="3907155" algn="l"/>
                <a:tab pos="4217194" algn="l"/>
                <a:tab pos="4516755" algn="l"/>
                <a:tab pos="4949666" algn="l"/>
                <a:tab pos="5249704" algn="l"/>
              </a:tabLst>
            </a:pPr>
            <a:r>
              <a:rPr lang="ru-RU" sz="2700" dirty="0">
                <a:solidFill>
                  <a:srgbClr val="FFFFFF"/>
                </a:solidFill>
              </a:rPr>
              <a:t>Промостраницы: от охвата до продаж в сегменте Fashion</a:t>
            </a:r>
            <a:br>
              <a:rPr lang="ru-RU" sz="2700" dirty="0">
                <a:solidFill>
                  <a:srgbClr val="FFFFFF"/>
                </a:solidFill>
              </a:rPr>
            </a:br>
            <a:r>
              <a:rPr lang="ru-RU" sz="2700" dirty="0">
                <a:solidFill>
                  <a:srgbClr val="FFFFFF"/>
                </a:solidFill>
              </a:rPr>
              <a:t>Кейс </a:t>
            </a:r>
            <a:r>
              <a:rPr lang="ru-RU" sz="2700" dirty="0">
                <a:solidFill>
                  <a:srgbClr val="FFC000"/>
                </a:solidFill>
              </a:rPr>
              <a:t>MediaGuru</a:t>
            </a:r>
            <a:r>
              <a:rPr lang="ru-RU" sz="2700" dirty="0">
                <a:solidFill>
                  <a:srgbClr val="FFFFFF"/>
                </a:solidFill>
              </a:rPr>
              <a:t> </a:t>
            </a:r>
            <a:r>
              <a:rPr lang="ru-RU" sz="2700" dirty="0">
                <a:solidFill>
                  <a:srgbClr val="FFC000"/>
                </a:solidFill>
              </a:rPr>
              <a:t>&amp;</a:t>
            </a:r>
            <a:r>
              <a:rPr lang="ru-RU" sz="2700" dirty="0">
                <a:solidFill>
                  <a:srgbClr val="FFFFFF"/>
                </a:solidFill>
              </a:rPr>
              <a:t> </a:t>
            </a:r>
            <a:r>
              <a:rPr lang="ru-RU" sz="2700" dirty="0">
                <a:solidFill>
                  <a:srgbClr val="FFC000"/>
                </a:solidFill>
              </a:rPr>
              <a:t>PlayToday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E60D777-9F5F-AF4F-95DD-F7294F699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1728" y="691729"/>
            <a:ext cx="2018693" cy="37636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AA6BE8A-4A31-B64C-AA82-5C5594DCB1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6316" y="737903"/>
            <a:ext cx="934487" cy="18459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CEEA1C7-C48E-8C4B-8BE1-DACDC0211F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98349" y="658920"/>
            <a:ext cx="327802" cy="38850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763C90E-6817-4141-94A5-F2000FF645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51116" y="737878"/>
            <a:ext cx="827412" cy="1838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507CD55-E5FA-054C-8A3F-5BDCB3316B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07888" y="1672152"/>
            <a:ext cx="3338086" cy="14139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76775" y="333769"/>
            <a:ext cx="6390450" cy="426399"/>
          </a:xfrm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ru-RU" dirty="0"/>
              <a:t>Примеры публикаций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0628E1-B65B-DC4B-AE48-9781464DA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25" y="4550280"/>
            <a:ext cx="996911" cy="421770"/>
          </a:xfrm>
          <a:prstGeom prst="rect">
            <a:avLst/>
          </a:prstGeom>
        </p:spPr>
      </p:pic>
      <p:pic>
        <p:nvPicPr>
          <p:cNvPr id="8" name="Google Shape;127;p8">
            <a:extLst>
              <a:ext uri="{FF2B5EF4-FFF2-40B4-BE49-F238E27FC236}">
                <a16:creationId xmlns:a16="http://schemas.microsoft.com/office/drawing/2014/main" id="{4156EEE3-4927-40FB-A243-0A6B6011499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93525" y="957441"/>
            <a:ext cx="3000801" cy="3277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0;p8">
            <a:extLst>
              <a:ext uri="{FF2B5EF4-FFF2-40B4-BE49-F238E27FC236}">
                <a16:creationId xmlns:a16="http://schemas.microsoft.com/office/drawing/2014/main" id="{EE498F95-4242-4C5C-8162-82304BE774D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9252" y="982699"/>
            <a:ext cx="2666711" cy="3226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1;p8">
            <a:extLst>
              <a:ext uri="{FF2B5EF4-FFF2-40B4-BE49-F238E27FC236}">
                <a16:creationId xmlns:a16="http://schemas.microsoft.com/office/drawing/2014/main" id="{58CD9C79-2266-4B92-AAD4-C694330BD8A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3994" r="13994" b="11428"/>
          <a:stretch/>
        </p:blipFill>
        <p:spPr>
          <a:xfrm>
            <a:off x="6196640" y="932183"/>
            <a:ext cx="2181869" cy="3358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2;p8">
            <a:extLst>
              <a:ext uri="{FF2B5EF4-FFF2-40B4-BE49-F238E27FC236}">
                <a16:creationId xmlns:a16="http://schemas.microsoft.com/office/drawing/2014/main" id="{5677A901-6960-428C-9DFA-2B7A3EEF91B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18646" y="2248362"/>
            <a:ext cx="1894921" cy="126602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4;p8">
            <a:extLst>
              <a:ext uri="{FF2B5EF4-FFF2-40B4-BE49-F238E27FC236}">
                <a16:creationId xmlns:a16="http://schemas.microsoft.com/office/drawing/2014/main" id="{5CE0DDB0-5E8C-43AE-8B1A-0BF6DDFE29BC}"/>
              </a:ext>
            </a:extLst>
          </p:cNvPr>
          <p:cNvSpPr txBox="1"/>
          <p:nvPr/>
        </p:nvSpPr>
        <p:spPr>
          <a:xfrm>
            <a:off x="1039280" y="4234571"/>
            <a:ext cx="2246653" cy="34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 dirty="0">
                <a:solidFill>
                  <a:schemeClr val="dk1"/>
                </a:solidFill>
                <a:latin typeface="Rubik"/>
                <a:sym typeface="Arial"/>
              </a:rPr>
              <a:t>Брендированная статья</a:t>
            </a:r>
            <a:endParaRPr dirty="0">
              <a:latin typeface="Rubik"/>
            </a:endParaRPr>
          </a:p>
        </p:txBody>
      </p:sp>
      <p:sp>
        <p:nvSpPr>
          <p:cNvPr id="11" name="Google Shape;125;p8">
            <a:extLst>
              <a:ext uri="{FF2B5EF4-FFF2-40B4-BE49-F238E27FC236}">
                <a16:creationId xmlns:a16="http://schemas.microsoft.com/office/drawing/2014/main" id="{AFA75E36-8403-46CB-8796-A1D0514F2F6D}"/>
              </a:ext>
            </a:extLst>
          </p:cNvPr>
          <p:cNvSpPr txBox="1"/>
          <p:nvPr/>
        </p:nvSpPr>
        <p:spPr>
          <a:xfrm>
            <a:off x="4328198" y="4209313"/>
            <a:ext cx="1172890" cy="34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 dirty="0">
                <a:solidFill>
                  <a:schemeClr val="dk1"/>
                </a:solidFill>
                <a:latin typeface="Rubik"/>
                <a:sym typeface="Arial"/>
              </a:rPr>
              <a:t>USE CASE</a:t>
            </a:r>
            <a:endParaRPr sz="1400" b="0" i="0" u="none" strike="noStrike" cap="none" dirty="0">
              <a:solidFill>
                <a:schemeClr val="dk1"/>
              </a:solidFill>
              <a:latin typeface="Rubik"/>
              <a:sym typeface="Arial"/>
            </a:endParaRPr>
          </a:p>
        </p:txBody>
      </p:sp>
      <p:sp>
        <p:nvSpPr>
          <p:cNvPr id="12" name="Google Shape;126;p8">
            <a:extLst>
              <a:ext uri="{FF2B5EF4-FFF2-40B4-BE49-F238E27FC236}">
                <a16:creationId xmlns:a16="http://schemas.microsoft.com/office/drawing/2014/main" id="{E2F3C559-0AA6-4F16-AD0A-B74AC8469CFA}"/>
              </a:ext>
            </a:extLst>
          </p:cNvPr>
          <p:cNvSpPr txBox="1"/>
          <p:nvPr/>
        </p:nvSpPr>
        <p:spPr>
          <a:xfrm>
            <a:off x="6722126" y="4234570"/>
            <a:ext cx="1172890" cy="34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 dirty="0">
                <a:solidFill>
                  <a:schemeClr val="dk1"/>
                </a:solidFill>
                <a:latin typeface="Rubik"/>
                <a:sym typeface="Arial"/>
              </a:rPr>
              <a:t>Подборка</a:t>
            </a:r>
            <a:endParaRPr dirty="0">
              <a:latin typeface="Rubi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5410" y="278309"/>
            <a:ext cx="4563815" cy="426399"/>
          </a:xfrm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ru-RU" dirty="0">
                <a:solidFill>
                  <a:srgbClr val="FFC000"/>
                </a:solidFill>
              </a:rPr>
              <a:t>Как делаем контент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895660-5234-D949-AB11-64B75846F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534" y="4572000"/>
            <a:ext cx="996934" cy="421780"/>
          </a:xfrm>
          <a:prstGeom prst="rect">
            <a:avLst/>
          </a:prstGeom>
        </p:spPr>
      </p:pic>
      <p:sp>
        <p:nvSpPr>
          <p:cNvPr id="8" name="object 82">
            <a:extLst>
              <a:ext uri="{FF2B5EF4-FFF2-40B4-BE49-F238E27FC236}">
                <a16:creationId xmlns:a16="http://schemas.microsoft.com/office/drawing/2014/main" id="{1D3EB972-39A2-457A-86B4-64B7AA1B33C4}"/>
              </a:ext>
            </a:extLst>
          </p:cNvPr>
          <p:cNvSpPr txBox="1"/>
          <p:nvPr/>
        </p:nvSpPr>
        <p:spPr>
          <a:xfrm>
            <a:off x="614626" y="1325719"/>
            <a:ext cx="5653301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buClr>
                <a:schemeClr val="bg1"/>
              </a:buClr>
            </a:pPr>
            <a:r>
              <a:rPr lang="ru-RU" sz="1600" dirty="0">
                <a:solidFill>
                  <a:schemeClr val="bg1"/>
                </a:solidFill>
                <a:latin typeface="Rubik"/>
                <a:cs typeface="Rubik"/>
              </a:rPr>
              <a:t>Важен высокий уровень вовлеченности клиента в процесс. </a:t>
            </a:r>
          </a:p>
          <a:p>
            <a:pPr marL="12700" marR="5080">
              <a:spcBef>
                <a:spcPts val="100"/>
              </a:spcBef>
              <a:buClr>
                <a:schemeClr val="bg1"/>
              </a:buClr>
            </a:pPr>
            <a:r>
              <a:rPr lang="ru-RU" sz="1600" dirty="0">
                <a:solidFill>
                  <a:schemeClr val="bg1"/>
                </a:solidFill>
                <a:latin typeface="Rubik"/>
                <a:cs typeface="Rubik"/>
              </a:rPr>
              <a:t>Команда PlayToday проводит: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B9F0836C-9B52-43D9-868D-BEA11FCCA8B3}"/>
              </a:ext>
            </a:extLst>
          </p:cNvPr>
          <p:cNvSpPr txBox="1"/>
          <p:nvPr/>
        </p:nvSpPr>
        <p:spPr>
          <a:xfrm>
            <a:off x="571441" y="2374664"/>
            <a:ext cx="6057056" cy="11483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42900" marR="3810" indent="-342900"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rgbClr val="FFFFFF"/>
                </a:solidFill>
                <a:latin typeface="Rubik"/>
                <a:cs typeface="Rubik"/>
              </a:rPr>
              <a:t>Презентации новой коллекции с основными УТП</a:t>
            </a:r>
          </a:p>
          <a:p>
            <a:pPr marL="342900" marR="3810" indent="-342900"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rgbClr val="FFFFFF"/>
                </a:solidFill>
                <a:latin typeface="Rubik"/>
                <a:cs typeface="Rubik"/>
              </a:rPr>
              <a:t>Брейншторм с командой агентства (выбор темы для статьи, тезисы, черновые идеи содержания)</a:t>
            </a:r>
          </a:p>
          <a:p>
            <a:pPr marL="342900" marR="3810" indent="-342900"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ru-RU" sz="1600" dirty="0">
                <a:solidFill>
                  <a:srgbClr val="FFFFFF"/>
                </a:solidFill>
                <a:latin typeface="Rubik"/>
                <a:cs typeface="Rubik"/>
              </a:rPr>
              <a:t>Съемки фотоматериалов для статей на стороне клиента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6AA3A6-8A4C-4503-B34E-271BE0FAFF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81" r="8535"/>
          <a:stretch/>
        </p:blipFill>
        <p:spPr>
          <a:xfrm>
            <a:off x="6311112" y="556892"/>
            <a:ext cx="2081245" cy="2081245"/>
          </a:xfrm>
          <a:prstGeom prst="round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BAD23B1-535C-4B91-88D4-521A073EF2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53" r="3053"/>
          <a:stretch/>
        </p:blipFill>
        <p:spPr>
          <a:xfrm>
            <a:off x="6765837" y="2421649"/>
            <a:ext cx="2083829" cy="208382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95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0904" y="264886"/>
            <a:ext cx="4563815" cy="426399"/>
          </a:xfrm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ru-RU" dirty="0">
                <a:solidFill>
                  <a:srgbClr val="FFC000"/>
                </a:solidFill>
              </a:rPr>
              <a:t>Процесс создания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895660-5234-D949-AB11-64B75846F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534" y="4572000"/>
            <a:ext cx="996934" cy="421780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07E27A68-3C60-4372-838B-EAE2D7796561}"/>
              </a:ext>
            </a:extLst>
          </p:cNvPr>
          <p:cNvSpPr txBox="1"/>
          <p:nvPr/>
        </p:nvSpPr>
        <p:spPr>
          <a:xfrm>
            <a:off x="560904" y="910399"/>
            <a:ext cx="4368829" cy="111761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9525" marR="3810">
              <a:spcBef>
                <a:spcPts val="75"/>
              </a:spcBef>
              <a:defRPr sz="2400" b="1">
                <a:solidFill>
                  <a:schemeClr val="bg1"/>
                </a:solidFill>
                <a:latin typeface="Rubik"/>
                <a:cs typeface="Rubik"/>
              </a:defRPr>
            </a:lvl1pPr>
          </a:lstStyle>
          <a:p>
            <a:r>
              <a:rPr lang="ru-RU" dirty="0"/>
              <a:t>Чаще всего работа ведется по принципу: </a:t>
            </a:r>
            <a:br>
              <a:rPr lang="ru-RU" dirty="0"/>
            </a:br>
            <a:endParaRPr lang="ru-RU" dirty="0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7213057F-9571-4296-A3F9-6B14FA3DCBEE}"/>
              </a:ext>
            </a:extLst>
          </p:cNvPr>
          <p:cNvSpPr txBox="1"/>
          <p:nvPr/>
        </p:nvSpPr>
        <p:spPr>
          <a:xfrm>
            <a:off x="665410" y="2735502"/>
            <a:ext cx="5021971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lang="ru-RU" sz="2400" b="1" dirty="0">
                <a:solidFill>
                  <a:schemeClr val="bg1"/>
                </a:solidFill>
                <a:latin typeface="Rubik"/>
                <a:cs typeface="Rubik"/>
              </a:rPr>
              <a:t>Мы перешли к обратному!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97436CF9-EA5E-4048-8FDC-6833762A4D79}"/>
              </a:ext>
            </a:extLst>
          </p:cNvPr>
          <p:cNvSpPr txBox="1"/>
          <p:nvPr/>
        </p:nvSpPr>
        <p:spPr>
          <a:xfrm>
            <a:off x="1651726" y="4002934"/>
            <a:ext cx="5021971" cy="113813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95275" marR="3810" indent="-285750">
              <a:spcBef>
                <a:spcPts val="75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ubik"/>
                <a:cs typeface="Rubik"/>
              </a:rPr>
              <a:t>Делаем драфт статей</a:t>
            </a:r>
          </a:p>
          <a:p>
            <a:pPr marL="295275" marR="3810" indent="-285750">
              <a:spcBef>
                <a:spcPts val="75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ubik"/>
                <a:cs typeface="Rubik"/>
              </a:rPr>
              <a:t>Клиент проводит под них съемку</a:t>
            </a:r>
          </a:p>
          <a:p>
            <a:pPr marL="295275" marR="3810" indent="-285750">
              <a:spcBef>
                <a:spcPts val="75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ubik"/>
                <a:cs typeface="Rubik"/>
              </a:rPr>
              <a:t>Дорабатываем статьи, расставляем фото и ссылки</a:t>
            </a:r>
          </a:p>
          <a:p>
            <a:pPr marL="295275" marR="3810" indent="-285750">
              <a:spcBef>
                <a:spcPts val="75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Rubik"/>
              <a:cs typeface="Rubik"/>
            </a:endParaRPr>
          </a:p>
          <a:p>
            <a:pPr marL="295275" marR="3810" indent="-285750">
              <a:spcBef>
                <a:spcPts val="75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ru-RU" dirty="0">
              <a:solidFill>
                <a:schemeClr val="bg1"/>
              </a:solidFill>
              <a:latin typeface="Rubik"/>
              <a:cs typeface="Rubik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89A2708-24E3-4919-8AA2-53AA6862CF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989" t="1969" r="20970" b="1969"/>
          <a:stretch>
            <a:fillRect/>
          </a:stretch>
        </p:blipFill>
        <p:spPr>
          <a:xfrm>
            <a:off x="5356475" y="-142196"/>
            <a:ext cx="3718516" cy="3718516"/>
          </a:xfrm>
          <a:custGeom>
            <a:avLst/>
            <a:gdLst>
              <a:gd name="connsiteX0" fmla="*/ 2044226 w 4088452"/>
              <a:gd name="connsiteY0" fmla="*/ 0 h 4088452"/>
              <a:gd name="connsiteX1" fmla="*/ 4088452 w 4088452"/>
              <a:gd name="connsiteY1" fmla="*/ 2044226 h 4088452"/>
              <a:gd name="connsiteX2" fmla="*/ 2044226 w 4088452"/>
              <a:gd name="connsiteY2" fmla="*/ 4088452 h 4088452"/>
              <a:gd name="connsiteX3" fmla="*/ 0 w 4088452"/>
              <a:gd name="connsiteY3" fmla="*/ 2044226 h 4088452"/>
              <a:gd name="connsiteX4" fmla="*/ 2044226 w 4088452"/>
              <a:gd name="connsiteY4" fmla="*/ 0 h 4088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452" h="4088452">
                <a:moveTo>
                  <a:pt x="2044226" y="0"/>
                </a:moveTo>
                <a:cubicBezTo>
                  <a:pt x="3173221" y="0"/>
                  <a:pt x="4088452" y="915231"/>
                  <a:pt x="4088452" y="2044226"/>
                </a:cubicBezTo>
                <a:cubicBezTo>
                  <a:pt x="4088452" y="3173221"/>
                  <a:pt x="3173221" y="4088452"/>
                  <a:pt x="2044226" y="4088452"/>
                </a:cubicBezTo>
                <a:cubicBezTo>
                  <a:pt x="915231" y="4088452"/>
                  <a:pt x="0" y="3173221"/>
                  <a:pt x="0" y="2044226"/>
                </a:cubicBezTo>
                <a:cubicBezTo>
                  <a:pt x="0" y="915231"/>
                  <a:pt x="915231" y="0"/>
                  <a:pt x="2044226" y="0"/>
                </a:cubicBezTo>
                <a:close/>
              </a:path>
            </a:pathLst>
          </a:custGeom>
        </p:spPr>
      </p:pic>
      <p:sp>
        <p:nvSpPr>
          <p:cNvPr id="4" name="Стрелка: пятиугольник 3">
            <a:extLst>
              <a:ext uri="{FF2B5EF4-FFF2-40B4-BE49-F238E27FC236}">
                <a16:creationId xmlns:a16="http://schemas.microsoft.com/office/drawing/2014/main" id="{279CD08C-5424-46D4-AB8E-3939A64AEE6D}"/>
              </a:ext>
            </a:extLst>
          </p:cNvPr>
          <p:cNvSpPr/>
          <p:nvPr/>
        </p:nvSpPr>
        <p:spPr>
          <a:xfrm>
            <a:off x="550185" y="1917938"/>
            <a:ext cx="1201129" cy="44413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Бриф</a:t>
            </a:r>
          </a:p>
        </p:txBody>
      </p:sp>
      <p:sp>
        <p:nvSpPr>
          <p:cNvPr id="12" name="Стрелка: пятиугольник 11">
            <a:extLst>
              <a:ext uri="{FF2B5EF4-FFF2-40B4-BE49-F238E27FC236}">
                <a16:creationId xmlns:a16="http://schemas.microsoft.com/office/drawing/2014/main" id="{2401D4A1-79C1-4149-8588-C7BD687F76E8}"/>
              </a:ext>
            </a:extLst>
          </p:cNvPr>
          <p:cNvSpPr/>
          <p:nvPr/>
        </p:nvSpPr>
        <p:spPr>
          <a:xfrm>
            <a:off x="1867192" y="1920554"/>
            <a:ext cx="1347723" cy="44413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Фото/Видео</a:t>
            </a:r>
          </a:p>
        </p:txBody>
      </p:sp>
      <p:sp>
        <p:nvSpPr>
          <p:cNvPr id="13" name="Стрелка: пятиугольник 12">
            <a:extLst>
              <a:ext uri="{FF2B5EF4-FFF2-40B4-BE49-F238E27FC236}">
                <a16:creationId xmlns:a16="http://schemas.microsoft.com/office/drawing/2014/main" id="{6B6DCAEC-B9C4-4189-AEBD-19A29BC04C9E}"/>
              </a:ext>
            </a:extLst>
          </p:cNvPr>
          <p:cNvSpPr/>
          <p:nvPr/>
        </p:nvSpPr>
        <p:spPr>
          <a:xfrm>
            <a:off x="3370871" y="1920553"/>
            <a:ext cx="1201129" cy="444137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Статья</a:t>
            </a:r>
          </a:p>
        </p:txBody>
      </p:sp>
      <p:sp>
        <p:nvSpPr>
          <p:cNvPr id="14" name="Стрелка: пятиугольник 13">
            <a:extLst>
              <a:ext uri="{FF2B5EF4-FFF2-40B4-BE49-F238E27FC236}">
                <a16:creationId xmlns:a16="http://schemas.microsoft.com/office/drawing/2014/main" id="{0A4E3FF1-B2AB-49DA-8B93-48DF4FF5DA83}"/>
              </a:ext>
            </a:extLst>
          </p:cNvPr>
          <p:cNvSpPr/>
          <p:nvPr/>
        </p:nvSpPr>
        <p:spPr>
          <a:xfrm>
            <a:off x="591393" y="3263236"/>
            <a:ext cx="1201129" cy="44413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Драфт Статьи</a:t>
            </a:r>
          </a:p>
        </p:txBody>
      </p:sp>
      <p:sp>
        <p:nvSpPr>
          <p:cNvPr id="15" name="Стрелка: пятиугольник 14">
            <a:extLst>
              <a:ext uri="{FF2B5EF4-FFF2-40B4-BE49-F238E27FC236}">
                <a16:creationId xmlns:a16="http://schemas.microsoft.com/office/drawing/2014/main" id="{6B7E37BD-8B29-4DCB-941D-16C0C4F47B28}"/>
              </a:ext>
            </a:extLst>
          </p:cNvPr>
          <p:cNvSpPr/>
          <p:nvPr/>
        </p:nvSpPr>
        <p:spPr>
          <a:xfrm>
            <a:off x="1901343" y="3276785"/>
            <a:ext cx="1347723" cy="44413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Фото/Видео</a:t>
            </a:r>
          </a:p>
        </p:txBody>
      </p:sp>
      <p:sp>
        <p:nvSpPr>
          <p:cNvPr id="17" name="Стрелка: пятиугольник 16">
            <a:extLst>
              <a:ext uri="{FF2B5EF4-FFF2-40B4-BE49-F238E27FC236}">
                <a16:creationId xmlns:a16="http://schemas.microsoft.com/office/drawing/2014/main" id="{1D195B33-1BAE-4752-92A5-E7E1687E2467}"/>
              </a:ext>
            </a:extLst>
          </p:cNvPr>
          <p:cNvSpPr/>
          <p:nvPr/>
        </p:nvSpPr>
        <p:spPr>
          <a:xfrm>
            <a:off x="3412678" y="3276785"/>
            <a:ext cx="1241726" cy="444137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Доработка</a:t>
            </a:r>
          </a:p>
        </p:txBody>
      </p:sp>
      <p:sp>
        <p:nvSpPr>
          <p:cNvPr id="18" name="Стрелка: пятиугольник 17">
            <a:extLst>
              <a:ext uri="{FF2B5EF4-FFF2-40B4-BE49-F238E27FC236}">
                <a16:creationId xmlns:a16="http://schemas.microsoft.com/office/drawing/2014/main" id="{377C9FC1-93E5-4FC5-9A93-C87DA49702B7}"/>
              </a:ext>
            </a:extLst>
          </p:cNvPr>
          <p:cNvSpPr/>
          <p:nvPr/>
        </p:nvSpPr>
        <p:spPr>
          <a:xfrm>
            <a:off x="4761745" y="3276785"/>
            <a:ext cx="1241726" cy="444137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Публикация</a:t>
            </a:r>
          </a:p>
        </p:txBody>
      </p:sp>
    </p:spTree>
    <p:extLst>
      <p:ext uri="{BB962C8B-B14F-4D97-AF65-F5344CB8AC3E}">
        <p14:creationId xmlns:p14="http://schemas.microsoft.com/office/powerpoint/2010/main" val="3523278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42400" y="333769"/>
            <a:ext cx="7459200" cy="830356"/>
          </a:xfrm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ru-RU" dirty="0"/>
              <a:t>Какие обложки больше привлекают</a:t>
            </a:r>
            <a:br>
              <a:rPr lang="en-US" dirty="0"/>
            </a:b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0628E1-B65B-DC4B-AE48-9781464DA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25" y="4550280"/>
            <a:ext cx="996911" cy="421770"/>
          </a:xfrm>
          <a:prstGeom prst="rect">
            <a:avLst/>
          </a:prstGeom>
        </p:spPr>
      </p:pic>
      <p:pic>
        <p:nvPicPr>
          <p:cNvPr id="13" name="Google Shape;145;p11">
            <a:extLst>
              <a:ext uri="{FF2B5EF4-FFF2-40B4-BE49-F238E27FC236}">
                <a16:creationId xmlns:a16="http://schemas.microsoft.com/office/drawing/2014/main" id="{6FE8DE8D-2CE4-4584-89BD-97CDD67BD6D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993" y="885324"/>
            <a:ext cx="1595230" cy="106348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4" name="Google Shape;149;p11">
            <a:extLst>
              <a:ext uri="{FF2B5EF4-FFF2-40B4-BE49-F238E27FC236}">
                <a16:creationId xmlns:a16="http://schemas.microsoft.com/office/drawing/2014/main" id="{2463D8D9-4378-4B08-A3D8-3E23B6F2BD4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993" y="2040006"/>
            <a:ext cx="1595231" cy="106348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5" name="Google Shape;155;p11">
            <a:extLst>
              <a:ext uri="{FF2B5EF4-FFF2-40B4-BE49-F238E27FC236}">
                <a16:creationId xmlns:a16="http://schemas.microsoft.com/office/drawing/2014/main" id="{8E545CFD-4DD1-43A7-BD9A-8D502C1E11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3749" y="3205371"/>
            <a:ext cx="1595230" cy="106348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6" name="Google Shape;147;p11">
            <a:extLst>
              <a:ext uri="{FF2B5EF4-FFF2-40B4-BE49-F238E27FC236}">
                <a16:creationId xmlns:a16="http://schemas.microsoft.com/office/drawing/2014/main" id="{19B6C2E8-0D10-4412-BD45-B9FEB525FA9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87851" y="885324"/>
            <a:ext cx="1595230" cy="106348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" name="Google Shape;151;p11">
            <a:extLst>
              <a:ext uri="{FF2B5EF4-FFF2-40B4-BE49-F238E27FC236}">
                <a16:creationId xmlns:a16="http://schemas.microsoft.com/office/drawing/2014/main" id="{229601DB-B4AA-44F8-9AFA-15BCFA32D48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87851" y="2040006"/>
            <a:ext cx="1595231" cy="106348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" name="Google Shape;153;p11">
            <a:extLst>
              <a:ext uri="{FF2B5EF4-FFF2-40B4-BE49-F238E27FC236}">
                <a16:creationId xmlns:a16="http://schemas.microsoft.com/office/drawing/2014/main" id="{8ADF4AED-916C-45BF-8666-208EA7C9DCF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87851" y="3194690"/>
            <a:ext cx="1595230" cy="106348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9" name="Google Shape;146;p11">
            <a:extLst>
              <a:ext uri="{FF2B5EF4-FFF2-40B4-BE49-F238E27FC236}">
                <a16:creationId xmlns:a16="http://schemas.microsoft.com/office/drawing/2014/main" id="{95D64CB3-8C67-4A5F-A3E3-6460B928B472}"/>
              </a:ext>
            </a:extLst>
          </p:cNvPr>
          <p:cNvSpPr txBox="1"/>
          <p:nvPr/>
        </p:nvSpPr>
        <p:spPr>
          <a:xfrm>
            <a:off x="2651682" y="1125330"/>
            <a:ext cx="1205948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0" i="1" u="none" strike="noStrike" cap="none" dirty="0">
                <a:solidFill>
                  <a:srgbClr val="000000"/>
                </a:solidFill>
                <a:latin typeface="Rubik"/>
                <a:sym typeface="Arial"/>
              </a:rPr>
              <a:t>Капсульные коллекции с PlayToday</a:t>
            </a:r>
            <a:endParaRPr sz="1100" b="0" i="1" u="none" strike="noStrike" cap="none" dirty="0">
              <a:solidFill>
                <a:srgbClr val="000000"/>
              </a:solidFill>
              <a:latin typeface="Rubik"/>
              <a:sym typeface="Arial"/>
            </a:endParaRPr>
          </a:p>
        </p:txBody>
      </p:sp>
      <p:sp>
        <p:nvSpPr>
          <p:cNvPr id="20" name="Google Shape;152;p11">
            <a:extLst>
              <a:ext uri="{FF2B5EF4-FFF2-40B4-BE49-F238E27FC236}">
                <a16:creationId xmlns:a16="http://schemas.microsoft.com/office/drawing/2014/main" id="{48A5356B-DB09-4986-AB2E-74A32C5EC65C}"/>
              </a:ext>
            </a:extLst>
          </p:cNvPr>
          <p:cNvSpPr txBox="1"/>
          <p:nvPr/>
        </p:nvSpPr>
        <p:spPr>
          <a:xfrm>
            <a:off x="2651682" y="2294770"/>
            <a:ext cx="1742990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0" i="1" u="none" strike="noStrike" cap="none" dirty="0">
                <a:solidFill>
                  <a:srgbClr val="000000"/>
                </a:solidFill>
                <a:latin typeface="Rubik"/>
                <a:sym typeface="Arial"/>
              </a:rPr>
              <a:t>Что модно весной 2023: выбираем верхнюю одежду для детей</a:t>
            </a:r>
            <a:endParaRPr sz="1800" dirty="0">
              <a:latin typeface="Rubik"/>
            </a:endParaRPr>
          </a:p>
        </p:txBody>
      </p:sp>
      <p:sp>
        <p:nvSpPr>
          <p:cNvPr id="21" name="Google Shape;156;p11">
            <a:extLst>
              <a:ext uri="{FF2B5EF4-FFF2-40B4-BE49-F238E27FC236}">
                <a16:creationId xmlns:a16="http://schemas.microsoft.com/office/drawing/2014/main" id="{A0C498F7-CA58-4C42-B64F-3BBBD0E528CD}"/>
              </a:ext>
            </a:extLst>
          </p:cNvPr>
          <p:cNvSpPr txBox="1"/>
          <p:nvPr/>
        </p:nvSpPr>
        <p:spPr>
          <a:xfrm>
            <a:off x="2684812" y="3464213"/>
            <a:ext cx="1816539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0" i="1" u="none" strike="noStrike" cap="none" dirty="0">
                <a:solidFill>
                  <a:srgbClr val="000000"/>
                </a:solidFill>
                <a:latin typeface="Rubik"/>
                <a:sym typeface="Arial"/>
              </a:rPr>
              <a:t>Посмотрите, какие детские платья модные в этом сезоне</a:t>
            </a:r>
            <a:endParaRPr sz="1800" dirty="0">
              <a:latin typeface="Rubik"/>
            </a:endParaRPr>
          </a:p>
        </p:txBody>
      </p:sp>
      <p:sp>
        <p:nvSpPr>
          <p:cNvPr id="22" name="Google Shape;146;p11">
            <a:extLst>
              <a:ext uri="{FF2B5EF4-FFF2-40B4-BE49-F238E27FC236}">
                <a16:creationId xmlns:a16="http://schemas.microsoft.com/office/drawing/2014/main" id="{59D92D8B-31D0-4DAB-BE26-0E6EAABC808C}"/>
              </a:ext>
            </a:extLst>
          </p:cNvPr>
          <p:cNvSpPr txBox="1"/>
          <p:nvPr/>
        </p:nvSpPr>
        <p:spPr>
          <a:xfrm>
            <a:off x="6934698" y="1125330"/>
            <a:ext cx="1698921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1100" i="1" dirty="0">
                <a:latin typeface="Rubik"/>
              </a:rPr>
              <a:t>Какую одежду выбрать, чтобы одеть девочку тепло и стильно</a:t>
            </a:r>
          </a:p>
        </p:txBody>
      </p:sp>
      <p:sp>
        <p:nvSpPr>
          <p:cNvPr id="23" name="Google Shape;152;p11">
            <a:extLst>
              <a:ext uri="{FF2B5EF4-FFF2-40B4-BE49-F238E27FC236}">
                <a16:creationId xmlns:a16="http://schemas.microsoft.com/office/drawing/2014/main" id="{78035773-E308-4B62-BB53-9BDCCCA8042F}"/>
              </a:ext>
            </a:extLst>
          </p:cNvPr>
          <p:cNvSpPr txBox="1"/>
          <p:nvPr/>
        </p:nvSpPr>
        <p:spPr>
          <a:xfrm>
            <a:off x="6934699" y="2294770"/>
            <a:ext cx="1742990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1100" i="1" dirty="0">
                <a:latin typeface="Rubik"/>
              </a:rPr>
              <a:t>Родителям девочек: одежда, которая повышает самооценку</a:t>
            </a:r>
          </a:p>
        </p:txBody>
      </p:sp>
      <p:sp>
        <p:nvSpPr>
          <p:cNvPr id="24" name="Google Shape;156;p11">
            <a:extLst>
              <a:ext uri="{FF2B5EF4-FFF2-40B4-BE49-F238E27FC236}">
                <a16:creationId xmlns:a16="http://schemas.microsoft.com/office/drawing/2014/main" id="{BB098ABE-0476-4397-9044-1B12A4BB5A32}"/>
              </a:ext>
            </a:extLst>
          </p:cNvPr>
          <p:cNvSpPr txBox="1"/>
          <p:nvPr/>
        </p:nvSpPr>
        <p:spPr>
          <a:xfrm>
            <a:off x="6967829" y="3464213"/>
            <a:ext cx="1816539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1100" i="1" dirty="0">
                <a:latin typeface="Rubik"/>
              </a:rPr>
              <a:t>Где купить теплую </a:t>
            </a:r>
            <a:br>
              <a:rPr lang="en-US" sz="1100" i="1" dirty="0">
                <a:latin typeface="Rubik"/>
              </a:rPr>
            </a:br>
            <a:r>
              <a:rPr lang="ru-RU" sz="1100" i="1" dirty="0">
                <a:latin typeface="Rubik"/>
              </a:rPr>
              <a:t>и стильную одежду </a:t>
            </a:r>
            <a:br>
              <a:rPr lang="en-US" sz="1100" i="1" dirty="0">
                <a:latin typeface="Rubik"/>
              </a:rPr>
            </a:br>
            <a:r>
              <a:rPr lang="ru-RU" sz="1100" i="1" dirty="0">
                <a:latin typeface="Rubik"/>
              </a:rPr>
              <a:t>на осень для девочек</a:t>
            </a:r>
          </a:p>
        </p:txBody>
      </p:sp>
    </p:spTree>
    <p:extLst>
      <p:ext uri="{BB962C8B-B14F-4D97-AF65-F5344CB8AC3E}">
        <p14:creationId xmlns:p14="http://schemas.microsoft.com/office/powerpoint/2010/main" val="708158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42400" y="333769"/>
            <a:ext cx="7459200" cy="795731"/>
          </a:xfrm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ru-RU" sz="2400" dirty="0"/>
              <a:t>Какие обложки больше </a:t>
            </a:r>
            <a:r>
              <a:rPr lang="ru-RU" sz="2400" dirty="0">
                <a:solidFill>
                  <a:srgbClr val="180940"/>
                </a:solidFill>
              </a:rPr>
              <a:t>привлекают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180940"/>
                </a:solidFill>
              </a:rPr>
              <a:t>(CTR)</a:t>
            </a:r>
            <a:br>
              <a:rPr lang="en-US" dirty="0">
                <a:solidFill>
                  <a:srgbClr val="180940"/>
                </a:solidFill>
              </a:rPr>
            </a:br>
            <a:endParaRPr lang="ru-RU" dirty="0">
              <a:solidFill>
                <a:srgbClr val="18094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0628E1-B65B-DC4B-AE48-9781464DA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25" y="4550280"/>
            <a:ext cx="996911" cy="421770"/>
          </a:xfrm>
          <a:prstGeom prst="rect">
            <a:avLst/>
          </a:prstGeom>
        </p:spPr>
      </p:pic>
      <p:pic>
        <p:nvPicPr>
          <p:cNvPr id="13" name="Google Shape;145;p11">
            <a:extLst>
              <a:ext uri="{FF2B5EF4-FFF2-40B4-BE49-F238E27FC236}">
                <a16:creationId xmlns:a16="http://schemas.microsoft.com/office/drawing/2014/main" id="{6FE8DE8D-2CE4-4584-89BD-97CDD67BD6D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993" y="885324"/>
            <a:ext cx="1595230" cy="106348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4" name="Google Shape;149;p11">
            <a:extLst>
              <a:ext uri="{FF2B5EF4-FFF2-40B4-BE49-F238E27FC236}">
                <a16:creationId xmlns:a16="http://schemas.microsoft.com/office/drawing/2014/main" id="{2463D8D9-4378-4B08-A3D8-3E23B6F2BD4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993" y="2040006"/>
            <a:ext cx="1595231" cy="106348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5" name="Google Shape;155;p11">
            <a:extLst>
              <a:ext uri="{FF2B5EF4-FFF2-40B4-BE49-F238E27FC236}">
                <a16:creationId xmlns:a16="http://schemas.microsoft.com/office/drawing/2014/main" id="{8E545CFD-4DD1-43A7-BD9A-8D502C1E11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3749" y="3205371"/>
            <a:ext cx="1595230" cy="106348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6" name="Google Shape;147;p11">
            <a:extLst>
              <a:ext uri="{FF2B5EF4-FFF2-40B4-BE49-F238E27FC236}">
                <a16:creationId xmlns:a16="http://schemas.microsoft.com/office/drawing/2014/main" id="{19B6C2E8-0D10-4412-BD45-B9FEB525FA9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87851" y="885324"/>
            <a:ext cx="1595230" cy="106348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" name="Google Shape;151;p11">
            <a:extLst>
              <a:ext uri="{FF2B5EF4-FFF2-40B4-BE49-F238E27FC236}">
                <a16:creationId xmlns:a16="http://schemas.microsoft.com/office/drawing/2014/main" id="{229601DB-B4AA-44F8-9AFA-15BCFA32D48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87851" y="2040006"/>
            <a:ext cx="1595231" cy="106348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" name="Google Shape;153;p11">
            <a:extLst>
              <a:ext uri="{FF2B5EF4-FFF2-40B4-BE49-F238E27FC236}">
                <a16:creationId xmlns:a16="http://schemas.microsoft.com/office/drawing/2014/main" id="{8ADF4AED-916C-45BF-8666-208EA7C9DCF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87851" y="3194690"/>
            <a:ext cx="1595230" cy="106348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9" name="Google Shape;146;p11">
            <a:extLst>
              <a:ext uri="{FF2B5EF4-FFF2-40B4-BE49-F238E27FC236}">
                <a16:creationId xmlns:a16="http://schemas.microsoft.com/office/drawing/2014/main" id="{95D64CB3-8C67-4A5F-A3E3-6460B928B472}"/>
              </a:ext>
            </a:extLst>
          </p:cNvPr>
          <p:cNvSpPr txBox="1"/>
          <p:nvPr/>
        </p:nvSpPr>
        <p:spPr>
          <a:xfrm>
            <a:off x="2651682" y="1125330"/>
            <a:ext cx="1205948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0" i="1" u="none" strike="noStrike" cap="none" dirty="0">
                <a:solidFill>
                  <a:srgbClr val="000000"/>
                </a:solidFill>
                <a:latin typeface="Rubik"/>
                <a:sym typeface="Arial"/>
              </a:rPr>
              <a:t>Капсульные коллекции с PlayToday</a:t>
            </a:r>
            <a:endParaRPr sz="1100" b="0" i="1" u="none" strike="noStrike" cap="none" dirty="0">
              <a:solidFill>
                <a:srgbClr val="000000"/>
              </a:solidFill>
              <a:latin typeface="Rubik"/>
              <a:sym typeface="Arial"/>
            </a:endParaRPr>
          </a:p>
        </p:txBody>
      </p:sp>
      <p:sp>
        <p:nvSpPr>
          <p:cNvPr id="20" name="Google Shape;152;p11">
            <a:extLst>
              <a:ext uri="{FF2B5EF4-FFF2-40B4-BE49-F238E27FC236}">
                <a16:creationId xmlns:a16="http://schemas.microsoft.com/office/drawing/2014/main" id="{48A5356B-DB09-4986-AB2E-74A32C5EC65C}"/>
              </a:ext>
            </a:extLst>
          </p:cNvPr>
          <p:cNvSpPr txBox="1"/>
          <p:nvPr/>
        </p:nvSpPr>
        <p:spPr>
          <a:xfrm>
            <a:off x="2651682" y="2294770"/>
            <a:ext cx="1742990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0" i="1" u="none" strike="noStrike" cap="none" dirty="0">
                <a:solidFill>
                  <a:srgbClr val="000000"/>
                </a:solidFill>
                <a:latin typeface="Rubik"/>
                <a:sym typeface="Arial"/>
              </a:rPr>
              <a:t>Что модно весной 2023: выбираем верхнюю одежду для детей</a:t>
            </a:r>
            <a:endParaRPr sz="1800" dirty="0">
              <a:latin typeface="Rubik"/>
            </a:endParaRPr>
          </a:p>
        </p:txBody>
      </p:sp>
      <p:sp>
        <p:nvSpPr>
          <p:cNvPr id="21" name="Google Shape;156;p11">
            <a:extLst>
              <a:ext uri="{FF2B5EF4-FFF2-40B4-BE49-F238E27FC236}">
                <a16:creationId xmlns:a16="http://schemas.microsoft.com/office/drawing/2014/main" id="{A0C498F7-CA58-4C42-B64F-3BBBD0E528CD}"/>
              </a:ext>
            </a:extLst>
          </p:cNvPr>
          <p:cNvSpPr txBox="1"/>
          <p:nvPr/>
        </p:nvSpPr>
        <p:spPr>
          <a:xfrm>
            <a:off x="2684812" y="3464213"/>
            <a:ext cx="1816539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0" i="1" u="none" strike="noStrike" cap="none" dirty="0">
                <a:solidFill>
                  <a:srgbClr val="000000"/>
                </a:solidFill>
                <a:latin typeface="Rubik"/>
                <a:sym typeface="Arial"/>
              </a:rPr>
              <a:t>Посмотрите, какие детские платья модные в этом сезоне</a:t>
            </a:r>
            <a:endParaRPr sz="1800" dirty="0">
              <a:latin typeface="Rubik"/>
            </a:endParaRPr>
          </a:p>
        </p:txBody>
      </p:sp>
      <p:sp>
        <p:nvSpPr>
          <p:cNvPr id="22" name="Google Shape;146;p11">
            <a:extLst>
              <a:ext uri="{FF2B5EF4-FFF2-40B4-BE49-F238E27FC236}">
                <a16:creationId xmlns:a16="http://schemas.microsoft.com/office/drawing/2014/main" id="{59D92D8B-31D0-4DAB-BE26-0E6EAABC808C}"/>
              </a:ext>
            </a:extLst>
          </p:cNvPr>
          <p:cNvSpPr txBox="1"/>
          <p:nvPr/>
        </p:nvSpPr>
        <p:spPr>
          <a:xfrm>
            <a:off x="6934698" y="1125330"/>
            <a:ext cx="1698921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1100" i="1" dirty="0">
                <a:latin typeface="Rubik"/>
              </a:rPr>
              <a:t>Какую одежду выбрать, чтобы одеть девочку тепло и стильно</a:t>
            </a:r>
          </a:p>
        </p:txBody>
      </p:sp>
      <p:sp>
        <p:nvSpPr>
          <p:cNvPr id="23" name="Google Shape;152;p11">
            <a:extLst>
              <a:ext uri="{FF2B5EF4-FFF2-40B4-BE49-F238E27FC236}">
                <a16:creationId xmlns:a16="http://schemas.microsoft.com/office/drawing/2014/main" id="{78035773-E308-4B62-BB53-9BDCCCA8042F}"/>
              </a:ext>
            </a:extLst>
          </p:cNvPr>
          <p:cNvSpPr txBox="1"/>
          <p:nvPr/>
        </p:nvSpPr>
        <p:spPr>
          <a:xfrm>
            <a:off x="6934699" y="2294770"/>
            <a:ext cx="1742990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1100" i="1" dirty="0">
                <a:latin typeface="Rubik"/>
              </a:rPr>
              <a:t>Родителям девочек: одежда, которая повышает самооценку</a:t>
            </a:r>
          </a:p>
        </p:txBody>
      </p:sp>
      <p:sp>
        <p:nvSpPr>
          <p:cNvPr id="24" name="Google Shape;156;p11">
            <a:extLst>
              <a:ext uri="{FF2B5EF4-FFF2-40B4-BE49-F238E27FC236}">
                <a16:creationId xmlns:a16="http://schemas.microsoft.com/office/drawing/2014/main" id="{BB098ABE-0476-4397-9044-1B12A4BB5A32}"/>
              </a:ext>
            </a:extLst>
          </p:cNvPr>
          <p:cNvSpPr txBox="1"/>
          <p:nvPr/>
        </p:nvSpPr>
        <p:spPr>
          <a:xfrm>
            <a:off x="6967829" y="3464213"/>
            <a:ext cx="1816539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1100" i="1" dirty="0">
                <a:latin typeface="Rubik"/>
              </a:rPr>
              <a:t>Где купить теплую </a:t>
            </a:r>
            <a:br>
              <a:rPr lang="en-US" sz="1100" i="1" dirty="0">
                <a:latin typeface="Rubik"/>
              </a:rPr>
            </a:br>
            <a:r>
              <a:rPr lang="ru-RU" sz="1100" i="1" dirty="0">
                <a:latin typeface="Rubik"/>
              </a:rPr>
              <a:t>и стильную одежду </a:t>
            </a:r>
            <a:br>
              <a:rPr lang="en-US" sz="1100" i="1" dirty="0">
                <a:latin typeface="Rubik"/>
              </a:rPr>
            </a:br>
            <a:r>
              <a:rPr lang="ru-RU" sz="1100" i="1" dirty="0">
                <a:latin typeface="Rubik"/>
              </a:rPr>
              <a:t>на осень для девочек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FE2145BF-04ED-4CF2-A767-C2FDB92992D9}"/>
              </a:ext>
            </a:extLst>
          </p:cNvPr>
          <p:cNvSpPr/>
          <p:nvPr/>
        </p:nvSpPr>
        <p:spPr>
          <a:xfrm>
            <a:off x="2058054" y="1152051"/>
            <a:ext cx="500352" cy="500352"/>
          </a:xfrm>
          <a:prstGeom prst="ellipse">
            <a:avLst/>
          </a:prstGeom>
          <a:solidFill>
            <a:srgbClr val="18094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43FE84D8-2E1F-498C-AC7F-FC4D89998CC3}"/>
              </a:ext>
            </a:extLst>
          </p:cNvPr>
          <p:cNvSpPr/>
          <p:nvPr/>
        </p:nvSpPr>
        <p:spPr>
          <a:xfrm>
            <a:off x="2058054" y="2344656"/>
            <a:ext cx="500352" cy="500352"/>
          </a:xfrm>
          <a:prstGeom prst="ellipse">
            <a:avLst/>
          </a:prstGeom>
          <a:solidFill>
            <a:srgbClr val="18094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F3A972F7-8274-45CA-9EFC-D1BEB522C0C1}"/>
              </a:ext>
            </a:extLst>
          </p:cNvPr>
          <p:cNvSpPr/>
          <p:nvPr/>
        </p:nvSpPr>
        <p:spPr>
          <a:xfrm>
            <a:off x="2058054" y="3499339"/>
            <a:ext cx="500352" cy="500352"/>
          </a:xfrm>
          <a:prstGeom prst="ellipse">
            <a:avLst/>
          </a:prstGeom>
          <a:solidFill>
            <a:srgbClr val="18094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EB2E1C52-D682-42F8-980E-CA0C5B707E46}"/>
              </a:ext>
            </a:extLst>
          </p:cNvPr>
          <p:cNvSpPr/>
          <p:nvPr/>
        </p:nvSpPr>
        <p:spPr>
          <a:xfrm>
            <a:off x="6346716" y="1152051"/>
            <a:ext cx="500352" cy="500352"/>
          </a:xfrm>
          <a:prstGeom prst="ellipse">
            <a:avLst/>
          </a:prstGeom>
          <a:solidFill>
            <a:srgbClr val="18094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6FC525D1-FE52-4D11-8F8B-8821DEECBF97}"/>
              </a:ext>
            </a:extLst>
          </p:cNvPr>
          <p:cNvSpPr/>
          <p:nvPr/>
        </p:nvSpPr>
        <p:spPr>
          <a:xfrm>
            <a:off x="6346716" y="2344656"/>
            <a:ext cx="500352" cy="500352"/>
          </a:xfrm>
          <a:prstGeom prst="ellipse">
            <a:avLst/>
          </a:prstGeom>
          <a:solidFill>
            <a:srgbClr val="18094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F6453B20-C1B2-4E6B-BA9E-F7987615FE68}"/>
              </a:ext>
            </a:extLst>
          </p:cNvPr>
          <p:cNvSpPr/>
          <p:nvPr/>
        </p:nvSpPr>
        <p:spPr>
          <a:xfrm>
            <a:off x="6346716" y="3499339"/>
            <a:ext cx="500352" cy="500352"/>
          </a:xfrm>
          <a:prstGeom prst="ellipse">
            <a:avLst/>
          </a:prstGeom>
          <a:solidFill>
            <a:srgbClr val="18094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Google Shape;175;p12">
            <a:extLst>
              <a:ext uri="{FF2B5EF4-FFF2-40B4-BE49-F238E27FC236}">
                <a16:creationId xmlns:a16="http://schemas.microsoft.com/office/drawing/2014/main" id="{F98FB194-45DC-4C2F-83D8-9CF3FF4834B1}"/>
              </a:ext>
            </a:extLst>
          </p:cNvPr>
          <p:cNvSpPr txBox="1"/>
          <p:nvPr/>
        </p:nvSpPr>
        <p:spPr>
          <a:xfrm>
            <a:off x="2062603" y="2390702"/>
            <a:ext cx="4912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0" i="1" u="none" strike="noStrike" cap="none" dirty="0">
                <a:solidFill>
                  <a:schemeClr val="bg1"/>
                </a:solidFill>
                <a:latin typeface="Rubik"/>
                <a:sym typeface="Arial"/>
              </a:rPr>
              <a:t>1</a:t>
            </a:r>
            <a:r>
              <a:rPr lang="ru" sz="1200" b="0" i="1" u="none" strike="noStrike" cap="none" dirty="0">
                <a:solidFill>
                  <a:schemeClr val="bg1"/>
                </a:solidFill>
                <a:latin typeface="Rubik"/>
                <a:sym typeface="Arial"/>
              </a:rPr>
              <a:t>%</a:t>
            </a:r>
            <a:endParaRPr sz="1200" b="0" i="1" u="none" strike="noStrike" cap="none" dirty="0">
              <a:solidFill>
                <a:schemeClr val="bg1"/>
              </a:solidFill>
              <a:latin typeface="Rubik"/>
              <a:sym typeface="Arial"/>
            </a:endParaRPr>
          </a:p>
        </p:txBody>
      </p:sp>
      <p:sp>
        <p:nvSpPr>
          <p:cNvPr id="33" name="Google Shape;176;p12">
            <a:extLst>
              <a:ext uri="{FF2B5EF4-FFF2-40B4-BE49-F238E27FC236}">
                <a16:creationId xmlns:a16="http://schemas.microsoft.com/office/drawing/2014/main" id="{96A64077-17C5-41C9-8837-63846AA72C9B}"/>
              </a:ext>
            </a:extLst>
          </p:cNvPr>
          <p:cNvSpPr txBox="1"/>
          <p:nvPr/>
        </p:nvSpPr>
        <p:spPr>
          <a:xfrm>
            <a:off x="1953023" y="1212399"/>
            <a:ext cx="7104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0" i="1" u="none" strike="noStrike" cap="none" dirty="0">
                <a:solidFill>
                  <a:schemeClr val="bg1"/>
                </a:solidFill>
                <a:latin typeface="Rubik"/>
                <a:sym typeface="Arial"/>
              </a:rPr>
              <a:t>0,</a:t>
            </a:r>
            <a:r>
              <a:rPr lang="ru" sz="1200" b="0" i="1" u="none" strike="noStrike" cap="none" dirty="0">
                <a:solidFill>
                  <a:schemeClr val="bg1"/>
                </a:solidFill>
                <a:latin typeface="Rubik"/>
                <a:sym typeface="Arial"/>
              </a:rPr>
              <a:t>6%</a:t>
            </a:r>
            <a:endParaRPr sz="1800" b="0" i="1" u="none" strike="noStrike" cap="none" dirty="0">
              <a:solidFill>
                <a:schemeClr val="bg1"/>
              </a:solidFill>
              <a:latin typeface="Rubik"/>
              <a:sym typeface="Arial"/>
            </a:endParaRPr>
          </a:p>
        </p:txBody>
      </p:sp>
      <p:sp>
        <p:nvSpPr>
          <p:cNvPr id="34" name="Google Shape;177;p12">
            <a:extLst>
              <a:ext uri="{FF2B5EF4-FFF2-40B4-BE49-F238E27FC236}">
                <a16:creationId xmlns:a16="http://schemas.microsoft.com/office/drawing/2014/main" id="{F5730AAA-45F0-4739-9AC3-096632311B37}"/>
              </a:ext>
            </a:extLst>
          </p:cNvPr>
          <p:cNvSpPr txBox="1"/>
          <p:nvPr/>
        </p:nvSpPr>
        <p:spPr>
          <a:xfrm>
            <a:off x="1953023" y="3561769"/>
            <a:ext cx="7104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0" i="1" u="none" strike="noStrike" cap="none" dirty="0">
                <a:solidFill>
                  <a:schemeClr val="bg1"/>
                </a:solidFill>
                <a:latin typeface="Rubik"/>
                <a:sym typeface="Arial"/>
              </a:rPr>
              <a:t>1</a:t>
            </a:r>
            <a:r>
              <a:rPr lang="ru" sz="1200" b="0" i="1" u="none" strike="noStrike" cap="none" dirty="0">
                <a:solidFill>
                  <a:schemeClr val="bg1"/>
                </a:solidFill>
                <a:latin typeface="Rubik"/>
                <a:sym typeface="Arial"/>
              </a:rPr>
              <a:t>,1%</a:t>
            </a:r>
            <a:endParaRPr sz="1200" b="0" i="1" u="none" strike="noStrike" cap="none" dirty="0">
              <a:solidFill>
                <a:schemeClr val="bg1"/>
              </a:solidFill>
              <a:latin typeface="Rubik"/>
              <a:sym typeface="Arial"/>
            </a:endParaRPr>
          </a:p>
        </p:txBody>
      </p:sp>
      <p:sp>
        <p:nvSpPr>
          <p:cNvPr id="35" name="Google Shape;178;p12">
            <a:extLst>
              <a:ext uri="{FF2B5EF4-FFF2-40B4-BE49-F238E27FC236}">
                <a16:creationId xmlns:a16="http://schemas.microsoft.com/office/drawing/2014/main" id="{9A184257-6DA7-423B-B9FE-7BD8F41AD1F2}"/>
              </a:ext>
            </a:extLst>
          </p:cNvPr>
          <p:cNvSpPr txBox="1"/>
          <p:nvPr/>
        </p:nvSpPr>
        <p:spPr>
          <a:xfrm>
            <a:off x="6241685" y="1212399"/>
            <a:ext cx="7104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0" i="1" u="none" strike="noStrike" cap="none" dirty="0">
                <a:solidFill>
                  <a:schemeClr val="bg1"/>
                </a:solidFill>
                <a:latin typeface="Rubik"/>
                <a:sym typeface="Arial"/>
              </a:rPr>
              <a:t>0</a:t>
            </a:r>
            <a:r>
              <a:rPr lang="ru" sz="1200" b="0" i="1" u="none" strike="noStrike" cap="none" dirty="0">
                <a:solidFill>
                  <a:schemeClr val="bg1"/>
                </a:solidFill>
                <a:latin typeface="Rubik"/>
                <a:sym typeface="Arial"/>
              </a:rPr>
              <a:t>,5%</a:t>
            </a:r>
            <a:endParaRPr sz="1200" b="0" i="1" u="none" strike="noStrike" cap="none" dirty="0">
              <a:solidFill>
                <a:schemeClr val="bg1"/>
              </a:solidFill>
              <a:latin typeface="Rubik"/>
              <a:sym typeface="Arial"/>
            </a:endParaRPr>
          </a:p>
        </p:txBody>
      </p:sp>
      <p:sp>
        <p:nvSpPr>
          <p:cNvPr id="36" name="Google Shape;179;p12">
            <a:extLst>
              <a:ext uri="{FF2B5EF4-FFF2-40B4-BE49-F238E27FC236}">
                <a16:creationId xmlns:a16="http://schemas.microsoft.com/office/drawing/2014/main" id="{B4EEB8DF-4270-48B5-9544-048FF21F8370}"/>
              </a:ext>
            </a:extLst>
          </p:cNvPr>
          <p:cNvSpPr txBox="1"/>
          <p:nvPr/>
        </p:nvSpPr>
        <p:spPr>
          <a:xfrm>
            <a:off x="6241685" y="2398461"/>
            <a:ext cx="7104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0" i="1" u="none" strike="noStrike" cap="none" dirty="0">
                <a:solidFill>
                  <a:schemeClr val="bg1"/>
                </a:solidFill>
                <a:latin typeface="Rubik"/>
                <a:sym typeface="Arial"/>
              </a:rPr>
              <a:t>0</a:t>
            </a:r>
            <a:r>
              <a:rPr lang="ru" sz="1200" b="0" i="1" u="none" strike="noStrike" cap="none" dirty="0">
                <a:solidFill>
                  <a:schemeClr val="bg1"/>
                </a:solidFill>
                <a:latin typeface="Rubik"/>
                <a:sym typeface="Arial"/>
              </a:rPr>
              <a:t>,6%</a:t>
            </a:r>
            <a:endParaRPr sz="1200" b="0" i="1" u="none" strike="noStrike" cap="none" dirty="0">
              <a:solidFill>
                <a:schemeClr val="bg1"/>
              </a:solidFill>
              <a:latin typeface="Rubik"/>
              <a:sym typeface="Arial"/>
            </a:endParaRPr>
          </a:p>
        </p:txBody>
      </p:sp>
      <p:sp>
        <p:nvSpPr>
          <p:cNvPr id="37" name="Google Shape;180;p12">
            <a:extLst>
              <a:ext uri="{FF2B5EF4-FFF2-40B4-BE49-F238E27FC236}">
                <a16:creationId xmlns:a16="http://schemas.microsoft.com/office/drawing/2014/main" id="{546A86F2-0329-47CC-B7D6-1280D896B50C}"/>
              </a:ext>
            </a:extLst>
          </p:cNvPr>
          <p:cNvSpPr txBox="1"/>
          <p:nvPr/>
        </p:nvSpPr>
        <p:spPr>
          <a:xfrm>
            <a:off x="6241685" y="3555553"/>
            <a:ext cx="7104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0" i="1" u="none" strike="noStrike" cap="none" dirty="0">
                <a:solidFill>
                  <a:schemeClr val="bg1"/>
                </a:solidFill>
                <a:latin typeface="Rubik"/>
                <a:sym typeface="Arial"/>
              </a:rPr>
              <a:t>0</a:t>
            </a:r>
            <a:r>
              <a:rPr lang="ru" sz="1200" b="0" i="1" u="none" strike="noStrike" cap="none" dirty="0">
                <a:solidFill>
                  <a:schemeClr val="bg1"/>
                </a:solidFill>
                <a:latin typeface="Rubik"/>
                <a:sym typeface="Arial"/>
              </a:rPr>
              <a:t>,7%</a:t>
            </a:r>
            <a:endParaRPr sz="1200" b="0" i="1" u="none" strike="noStrike" cap="none" dirty="0">
              <a:solidFill>
                <a:schemeClr val="bg1"/>
              </a:solidFill>
              <a:latin typeface="Rubik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9627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2400" y="333769"/>
            <a:ext cx="8539200" cy="830356"/>
          </a:xfrm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ru-RU" dirty="0"/>
              <a:t>Какие обложки больше </a:t>
            </a:r>
            <a:r>
              <a:rPr lang="ru-RU" dirty="0">
                <a:solidFill>
                  <a:srgbClr val="180940"/>
                </a:solidFill>
              </a:rPr>
              <a:t>продают </a:t>
            </a:r>
            <a:r>
              <a:rPr lang="en-US" dirty="0">
                <a:solidFill>
                  <a:srgbClr val="180940"/>
                </a:solidFill>
              </a:rPr>
              <a:t>(</a:t>
            </a:r>
            <a:r>
              <a:rPr lang="ru-RU" dirty="0">
                <a:solidFill>
                  <a:srgbClr val="180940"/>
                </a:solidFill>
              </a:rPr>
              <a:t>Конверсии</a:t>
            </a:r>
            <a:r>
              <a:rPr lang="en-US" dirty="0">
                <a:solidFill>
                  <a:srgbClr val="180940"/>
                </a:solidFill>
              </a:rPr>
              <a:t>)</a:t>
            </a:r>
            <a:br>
              <a:rPr lang="en-US" dirty="0">
                <a:solidFill>
                  <a:srgbClr val="180940"/>
                </a:solidFill>
              </a:rPr>
            </a:br>
            <a:endParaRPr lang="ru-RU" dirty="0">
              <a:solidFill>
                <a:srgbClr val="18094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0628E1-B65B-DC4B-AE48-9781464DA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25" y="4550280"/>
            <a:ext cx="996911" cy="421770"/>
          </a:xfrm>
          <a:prstGeom prst="rect">
            <a:avLst/>
          </a:prstGeom>
        </p:spPr>
      </p:pic>
      <p:pic>
        <p:nvPicPr>
          <p:cNvPr id="13" name="Google Shape;145;p11">
            <a:extLst>
              <a:ext uri="{FF2B5EF4-FFF2-40B4-BE49-F238E27FC236}">
                <a16:creationId xmlns:a16="http://schemas.microsoft.com/office/drawing/2014/main" id="{6FE8DE8D-2CE4-4584-89BD-97CDD67BD6D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993" y="885324"/>
            <a:ext cx="1595230" cy="106348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4" name="Google Shape;149;p11">
            <a:extLst>
              <a:ext uri="{FF2B5EF4-FFF2-40B4-BE49-F238E27FC236}">
                <a16:creationId xmlns:a16="http://schemas.microsoft.com/office/drawing/2014/main" id="{2463D8D9-4378-4B08-A3D8-3E23B6F2BD4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993" y="2040006"/>
            <a:ext cx="1595231" cy="106348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5" name="Google Shape;155;p11">
            <a:extLst>
              <a:ext uri="{FF2B5EF4-FFF2-40B4-BE49-F238E27FC236}">
                <a16:creationId xmlns:a16="http://schemas.microsoft.com/office/drawing/2014/main" id="{8E545CFD-4DD1-43A7-BD9A-8D502C1E11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3749" y="3205371"/>
            <a:ext cx="1595230" cy="106348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6" name="Google Shape;147;p11">
            <a:extLst>
              <a:ext uri="{FF2B5EF4-FFF2-40B4-BE49-F238E27FC236}">
                <a16:creationId xmlns:a16="http://schemas.microsoft.com/office/drawing/2014/main" id="{19B6C2E8-0D10-4412-BD45-B9FEB525FA9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87851" y="885324"/>
            <a:ext cx="1595230" cy="106348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" name="Google Shape;151;p11">
            <a:extLst>
              <a:ext uri="{FF2B5EF4-FFF2-40B4-BE49-F238E27FC236}">
                <a16:creationId xmlns:a16="http://schemas.microsoft.com/office/drawing/2014/main" id="{229601DB-B4AA-44F8-9AFA-15BCFA32D48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87851" y="2040006"/>
            <a:ext cx="1595231" cy="106348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" name="Google Shape;153;p11">
            <a:extLst>
              <a:ext uri="{FF2B5EF4-FFF2-40B4-BE49-F238E27FC236}">
                <a16:creationId xmlns:a16="http://schemas.microsoft.com/office/drawing/2014/main" id="{8ADF4AED-916C-45BF-8666-208EA7C9DCF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87851" y="3194690"/>
            <a:ext cx="1595230" cy="106348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9" name="Google Shape;146;p11">
            <a:extLst>
              <a:ext uri="{FF2B5EF4-FFF2-40B4-BE49-F238E27FC236}">
                <a16:creationId xmlns:a16="http://schemas.microsoft.com/office/drawing/2014/main" id="{95D64CB3-8C67-4A5F-A3E3-6460B928B472}"/>
              </a:ext>
            </a:extLst>
          </p:cNvPr>
          <p:cNvSpPr txBox="1"/>
          <p:nvPr/>
        </p:nvSpPr>
        <p:spPr>
          <a:xfrm>
            <a:off x="2651682" y="1125330"/>
            <a:ext cx="1205948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0" i="1" u="none" strike="noStrike" cap="none" dirty="0">
                <a:solidFill>
                  <a:srgbClr val="000000"/>
                </a:solidFill>
                <a:latin typeface="Rubik"/>
                <a:sym typeface="Arial"/>
              </a:rPr>
              <a:t>Капсульные коллекции с PlayToday</a:t>
            </a:r>
            <a:endParaRPr sz="1100" b="0" i="1" u="none" strike="noStrike" cap="none" dirty="0">
              <a:solidFill>
                <a:srgbClr val="000000"/>
              </a:solidFill>
              <a:latin typeface="Rubik"/>
              <a:sym typeface="Arial"/>
            </a:endParaRPr>
          </a:p>
        </p:txBody>
      </p:sp>
      <p:sp>
        <p:nvSpPr>
          <p:cNvPr id="20" name="Google Shape;152;p11">
            <a:extLst>
              <a:ext uri="{FF2B5EF4-FFF2-40B4-BE49-F238E27FC236}">
                <a16:creationId xmlns:a16="http://schemas.microsoft.com/office/drawing/2014/main" id="{48A5356B-DB09-4986-AB2E-74A32C5EC65C}"/>
              </a:ext>
            </a:extLst>
          </p:cNvPr>
          <p:cNvSpPr txBox="1"/>
          <p:nvPr/>
        </p:nvSpPr>
        <p:spPr>
          <a:xfrm>
            <a:off x="2651682" y="2294770"/>
            <a:ext cx="1742990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0" i="1" u="none" strike="noStrike" cap="none" dirty="0">
                <a:solidFill>
                  <a:srgbClr val="000000"/>
                </a:solidFill>
                <a:latin typeface="Rubik"/>
                <a:sym typeface="Arial"/>
              </a:rPr>
              <a:t>Что модно весной 2023: выбираем верхнюю одежду для детей</a:t>
            </a:r>
            <a:endParaRPr sz="1800" dirty="0">
              <a:latin typeface="Rubik"/>
            </a:endParaRPr>
          </a:p>
        </p:txBody>
      </p:sp>
      <p:sp>
        <p:nvSpPr>
          <p:cNvPr id="21" name="Google Shape;156;p11">
            <a:extLst>
              <a:ext uri="{FF2B5EF4-FFF2-40B4-BE49-F238E27FC236}">
                <a16:creationId xmlns:a16="http://schemas.microsoft.com/office/drawing/2014/main" id="{A0C498F7-CA58-4C42-B64F-3BBBD0E528CD}"/>
              </a:ext>
            </a:extLst>
          </p:cNvPr>
          <p:cNvSpPr txBox="1"/>
          <p:nvPr/>
        </p:nvSpPr>
        <p:spPr>
          <a:xfrm>
            <a:off x="2684812" y="3464213"/>
            <a:ext cx="1816539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0" i="1" u="none" strike="noStrike" cap="none" dirty="0">
                <a:solidFill>
                  <a:srgbClr val="000000"/>
                </a:solidFill>
                <a:latin typeface="Rubik"/>
                <a:sym typeface="Arial"/>
              </a:rPr>
              <a:t>Посмотрите, какие детские платья модные в этом сезоне</a:t>
            </a:r>
            <a:endParaRPr sz="1800" dirty="0">
              <a:latin typeface="Rubik"/>
            </a:endParaRPr>
          </a:p>
        </p:txBody>
      </p:sp>
      <p:sp>
        <p:nvSpPr>
          <p:cNvPr id="22" name="Google Shape;146;p11">
            <a:extLst>
              <a:ext uri="{FF2B5EF4-FFF2-40B4-BE49-F238E27FC236}">
                <a16:creationId xmlns:a16="http://schemas.microsoft.com/office/drawing/2014/main" id="{59D92D8B-31D0-4DAB-BE26-0E6EAABC808C}"/>
              </a:ext>
            </a:extLst>
          </p:cNvPr>
          <p:cNvSpPr txBox="1"/>
          <p:nvPr/>
        </p:nvSpPr>
        <p:spPr>
          <a:xfrm>
            <a:off x="6934698" y="1125330"/>
            <a:ext cx="1698921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1100" i="1" dirty="0">
                <a:latin typeface="Rubik"/>
              </a:rPr>
              <a:t>Какую одежду выбрать, чтобы одеть девочку тепло и стильно</a:t>
            </a:r>
          </a:p>
        </p:txBody>
      </p:sp>
      <p:sp>
        <p:nvSpPr>
          <p:cNvPr id="23" name="Google Shape;152;p11">
            <a:extLst>
              <a:ext uri="{FF2B5EF4-FFF2-40B4-BE49-F238E27FC236}">
                <a16:creationId xmlns:a16="http://schemas.microsoft.com/office/drawing/2014/main" id="{78035773-E308-4B62-BB53-9BDCCCA8042F}"/>
              </a:ext>
            </a:extLst>
          </p:cNvPr>
          <p:cNvSpPr txBox="1"/>
          <p:nvPr/>
        </p:nvSpPr>
        <p:spPr>
          <a:xfrm>
            <a:off x="6934699" y="2294770"/>
            <a:ext cx="1742990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1100" i="1" dirty="0">
                <a:latin typeface="Rubik"/>
              </a:rPr>
              <a:t>Родителям девочек: одежда, которая повышает самооценку</a:t>
            </a:r>
          </a:p>
        </p:txBody>
      </p:sp>
      <p:sp>
        <p:nvSpPr>
          <p:cNvPr id="24" name="Google Shape;156;p11">
            <a:extLst>
              <a:ext uri="{FF2B5EF4-FFF2-40B4-BE49-F238E27FC236}">
                <a16:creationId xmlns:a16="http://schemas.microsoft.com/office/drawing/2014/main" id="{BB098ABE-0476-4397-9044-1B12A4BB5A32}"/>
              </a:ext>
            </a:extLst>
          </p:cNvPr>
          <p:cNvSpPr txBox="1"/>
          <p:nvPr/>
        </p:nvSpPr>
        <p:spPr>
          <a:xfrm>
            <a:off x="6967829" y="3464213"/>
            <a:ext cx="1816539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1100" i="1" dirty="0">
                <a:latin typeface="Rubik"/>
              </a:rPr>
              <a:t>Где купить теплую </a:t>
            </a:r>
            <a:br>
              <a:rPr lang="en-US" sz="1100" i="1" dirty="0">
                <a:latin typeface="Rubik"/>
              </a:rPr>
            </a:br>
            <a:r>
              <a:rPr lang="ru-RU" sz="1100" i="1" dirty="0">
                <a:latin typeface="Rubik"/>
              </a:rPr>
              <a:t>и стильную одежду </a:t>
            </a:r>
            <a:br>
              <a:rPr lang="en-US" sz="1100" i="1" dirty="0">
                <a:latin typeface="Rubik"/>
              </a:rPr>
            </a:br>
            <a:r>
              <a:rPr lang="ru-RU" sz="1100" i="1" dirty="0">
                <a:latin typeface="Rubik"/>
              </a:rPr>
              <a:t>на осень для девочек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FE2145BF-04ED-4CF2-A767-C2FDB92992D9}"/>
              </a:ext>
            </a:extLst>
          </p:cNvPr>
          <p:cNvSpPr/>
          <p:nvPr/>
        </p:nvSpPr>
        <p:spPr>
          <a:xfrm>
            <a:off x="2058054" y="1152051"/>
            <a:ext cx="500352" cy="500352"/>
          </a:xfrm>
          <a:prstGeom prst="ellipse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43FE84D8-2E1F-498C-AC7F-FC4D89998CC3}"/>
              </a:ext>
            </a:extLst>
          </p:cNvPr>
          <p:cNvSpPr/>
          <p:nvPr/>
        </p:nvSpPr>
        <p:spPr>
          <a:xfrm>
            <a:off x="2058054" y="2344656"/>
            <a:ext cx="500352" cy="500352"/>
          </a:xfrm>
          <a:prstGeom prst="ellipse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F3A972F7-8274-45CA-9EFC-D1BEB522C0C1}"/>
              </a:ext>
            </a:extLst>
          </p:cNvPr>
          <p:cNvSpPr/>
          <p:nvPr/>
        </p:nvSpPr>
        <p:spPr>
          <a:xfrm>
            <a:off x="2058054" y="3499339"/>
            <a:ext cx="500352" cy="500352"/>
          </a:xfrm>
          <a:prstGeom prst="ellipse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EB2E1C52-D682-42F8-980E-CA0C5B707E46}"/>
              </a:ext>
            </a:extLst>
          </p:cNvPr>
          <p:cNvSpPr/>
          <p:nvPr/>
        </p:nvSpPr>
        <p:spPr>
          <a:xfrm>
            <a:off x="6346716" y="1152051"/>
            <a:ext cx="500352" cy="500352"/>
          </a:xfrm>
          <a:prstGeom prst="ellipse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6FC525D1-FE52-4D11-8F8B-8821DEECBF97}"/>
              </a:ext>
            </a:extLst>
          </p:cNvPr>
          <p:cNvSpPr/>
          <p:nvPr/>
        </p:nvSpPr>
        <p:spPr>
          <a:xfrm>
            <a:off x="6346716" y="2344656"/>
            <a:ext cx="500352" cy="500352"/>
          </a:xfrm>
          <a:prstGeom prst="ellipse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F6453B20-C1B2-4E6B-BA9E-F7987615FE68}"/>
              </a:ext>
            </a:extLst>
          </p:cNvPr>
          <p:cNvSpPr/>
          <p:nvPr/>
        </p:nvSpPr>
        <p:spPr>
          <a:xfrm>
            <a:off x="6346716" y="3499339"/>
            <a:ext cx="500352" cy="500352"/>
          </a:xfrm>
          <a:prstGeom prst="ellipse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Google Shape;175;p12">
            <a:extLst>
              <a:ext uri="{FF2B5EF4-FFF2-40B4-BE49-F238E27FC236}">
                <a16:creationId xmlns:a16="http://schemas.microsoft.com/office/drawing/2014/main" id="{F98FB194-45DC-4C2F-83D8-9CF3FF4834B1}"/>
              </a:ext>
            </a:extLst>
          </p:cNvPr>
          <p:cNvSpPr txBox="1"/>
          <p:nvPr/>
        </p:nvSpPr>
        <p:spPr>
          <a:xfrm>
            <a:off x="2062603" y="2390702"/>
            <a:ext cx="49125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" sz="1800" i="1" dirty="0">
                <a:solidFill>
                  <a:schemeClr val="bg1"/>
                </a:solidFill>
                <a:latin typeface="Rubik"/>
              </a:rPr>
              <a:t>90</a:t>
            </a:r>
          </a:p>
        </p:txBody>
      </p:sp>
      <p:sp>
        <p:nvSpPr>
          <p:cNvPr id="33" name="Google Shape;176;p12">
            <a:extLst>
              <a:ext uri="{FF2B5EF4-FFF2-40B4-BE49-F238E27FC236}">
                <a16:creationId xmlns:a16="http://schemas.microsoft.com/office/drawing/2014/main" id="{96A64077-17C5-41C9-8837-63846AA72C9B}"/>
              </a:ext>
            </a:extLst>
          </p:cNvPr>
          <p:cNvSpPr txBox="1"/>
          <p:nvPr/>
        </p:nvSpPr>
        <p:spPr>
          <a:xfrm>
            <a:off x="1953023" y="1212399"/>
            <a:ext cx="7104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0" i="1" u="none" strike="noStrike" cap="none" dirty="0">
                <a:solidFill>
                  <a:schemeClr val="bg1"/>
                </a:solidFill>
                <a:latin typeface="Rubik"/>
                <a:sym typeface="Arial"/>
              </a:rPr>
              <a:t>95</a:t>
            </a:r>
            <a:endParaRPr sz="1800" b="0" i="1" u="none" strike="noStrike" cap="none" dirty="0">
              <a:solidFill>
                <a:schemeClr val="bg1"/>
              </a:solidFill>
              <a:latin typeface="Rubik"/>
              <a:sym typeface="Arial"/>
            </a:endParaRPr>
          </a:p>
        </p:txBody>
      </p:sp>
      <p:sp>
        <p:nvSpPr>
          <p:cNvPr id="34" name="Google Shape;177;p12">
            <a:extLst>
              <a:ext uri="{FF2B5EF4-FFF2-40B4-BE49-F238E27FC236}">
                <a16:creationId xmlns:a16="http://schemas.microsoft.com/office/drawing/2014/main" id="{F5730AAA-45F0-4739-9AC3-096632311B37}"/>
              </a:ext>
            </a:extLst>
          </p:cNvPr>
          <p:cNvSpPr txBox="1"/>
          <p:nvPr/>
        </p:nvSpPr>
        <p:spPr>
          <a:xfrm>
            <a:off x="1953023" y="3555594"/>
            <a:ext cx="71041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0" i="1" u="none" strike="noStrike" cap="none" dirty="0">
                <a:solidFill>
                  <a:schemeClr val="bg1"/>
                </a:solidFill>
                <a:latin typeface="Rubik"/>
                <a:sym typeface="Arial"/>
              </a:rPr>
              <a:t>45</a:t>
            </a:r>
            <a:endParaRPr sz="1200" b="0" i="1" u="none" strike="noStrike" cap="none" dirty="0">
              <a:solidFill>
                <a:schemeClr val="bg1"/>
              </a:solidFill>
              <a:latin typeface="Rubik"/>
              <a:sym typeface="Arial"/>
            </a:endParaRPr>
          </a:p>
        </p:txBody>
      </p:sp>
      <p:sp>
        <p:nvSpPr>
          <p:cNvPr id="35" name="Google Shape;178;p12">
            <a:extLst>
              <a:ext uri="{FF2B5EF4-FFF2-40B4-BE49-F238E27FC236}">
                <a16:creationId xmlns:a16="http://schemas.microsoft.com/office/drawing/2014/main" id="{9A184257-6DA7-423B-B9FE-7BD8F41AD1F2}"/>
              </a:ext>
            </a:extLst>
          </p:cNvPr>
          <p:cNvSpPr txBox="1"/>
          <p:nvPr/>
        </p:nvSpPr>
        <p:spPr>
          <a:xfrm>
            <a:off x="6241685" y="1212399"/>
            <a:ext cx="71041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0" i="1" u="none" strike="noStrike" cap="none" dirty="0">
                <a:solidFill>
                  <a:schemeClr val="bg1"/>
                </a:solidFill>
                <a:latin typeface="Rubik"/>
                <a:sym typeface="Arial"/>
              </a:rPr>
              <a:t>25</a:t>
            </a:r>
          </a:p>
        </p:txBody>
      </p:sp>
      <p:sp>
        <p:nvSpPr>
          <p:cNvPr id="36" name="Google Shape;179;p12">
            <a:extLst>
              <a:ext uri="{FF2B5EF4-FFF2-40B4-BE49-F238E27FC236}">
                <a16:creationId xmlns:a16="http://schemas.microsoft.com/office/drawing/2014/main" id="{B4EEB8DF-4270-48B5-9544-048FF21F8370}"/>
              </a:ext>
            </a:extLst>
          </p:cNvPr>
          <p:cNvSpPr txBox="1"/>
          <p:nvPr/>
        </p:nvSpPr>
        <p:spPr>
          <a:xfrm>
            <a:off x="6241685" y="2398461"/>
            <a:ext cx="7104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0" i="1" u="none" strike="noStrike" cap="none" dirty="0">
                <a:solidFill>
                  <a:schemeClr val="bg1"/>
                </a:solidFill>
                <a:latin typeface="Rubik"/>
                <a:sym typeface="Arial"/>
              </a:rPr>
              <a:t>7</a:t>
            </a:r>
            <a:endParaRPr sz="1200" b="0" i="1" u="none" strike="noStrike" cap="none" dirty="0">
              <a:solidFill>
                <a:schemeClr val="bg1"/>
              </a:solidFill>
              <a:latin typeface="Rubik"/>
              <a:sym typeface="Arial"/>
            </a:endParaRPr>
          </a:p>
        </p:txBody>
      </p:sp>
      <p:sp>
        <p:nvSpPr>
          <p:cNvPr id="37" name="Google Shape;180;p12">
            <a:extLst>
              <a:ext uri="{FF2B5EF4-FFF2-40B4-BE49-F238E27FC236}">
                <a16:creationId xmlns:a16="http://schemas.microsoft.com/office/drawing/2014/main" id="{546A86F2-0329-47CC-B7D6-1280D896B50C}"/>
              </a:ext>
            </a:extLst>
          </p:cNvPr>
          <p:cNvSpPr txBox="1"/>
          <p:nvPr/>
        </p:nvSpPr>
        <p:spPr>
          <a:xfrm>
            <a:off x="6241685" y="3555553"/>
            <a:ext cx="7104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0" i="1" u="none" strike="noStrike" cap="none" dirty="0">
                <a:solidFill>
                  <a:schemeClr val="bg1"/>
                </a:solidFill>
                <a:latin typeface="Rubik"/>
                <a:sym typeface="Arial"/>
              </a:rPr>
              <a:t>3</a:t>
            </a:r>
            <a:endParaRPr sz="1200" b="0" i="1" u="none" strike="noStrike" cap="none" dirty="0">
              <a:solidFill>
                <a:schemeClr val="bg1"/>
              </a:solidFill>
              <a:latin typeface="Rubik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366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5411" y="278309"/>
            <a:ext cx="3830390" cy="830356"/>
          </a:xfrm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ru-RU" dirty="0">
                <a:solidFill>
                  <a:srgbClr val="FFC000"/>
                </a:solidFill>
              </a:rPr>
              <a:t>Тестирование стратегий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3114" y="1390264"/>
            <a:ext cx="5431631" cy="4841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lang="ru-RU" sz="1500" dirty="0">
                <a:solidFill>
                  <a:srgbClr val="FFFFFF"/>
                </a:solidFill>
                <a:latin typeface="Rubik"/>
                <a:cs typeface="Rubik"/>
              </a:rPr>
              <a:t>В 2023 появилась автостратегия с оптимизацией </a:t>
            </a:r>
            <a:r>
              <a:rPr lang="ru-RU" sz="1500" b="1" dirty="0">
                <a:solidFill>
                  <a:srgbClr val="FFC000"/>
                </a:solidFill>
                <a:latin typeface="Rubik"/>
                <a:cs typeface="Rubik"/>
              </a:rPr>
              <a:t>конверсий.</a:t>
            </a:r>
            <a:r>
              <a:rPr lang="ru-RU" sz="1500" dirty="0">
                <a:solidFill>
                  <a:srgbClr val="FFC000"/>
                </a:solidFill>
                <a:latin typeface="Rubik"/>
                <a:cs typeface="Rubik"/>
              </a:rPr>
              <a:t> </a:t>
            </a:r>
          </a:p>
          <a:p>
            <a:pPr marL="9525" marR="3810">
              <a:spcBef>
                <a:spcPts val="75"/>
              </a:spcBef>
            </a:pPr>
            <a:r>
              <a:rPr lang="ru-RU" sz="1500" dirty="0">
                <a:solidFill>
                  <a:srgbClr val="FFFFFF"/>
                </a:solidFill>
                <a:latin typeface="Rubik"/>
                <a:cs typeface="Rubik"/>
              </a:rPr>
              <a:t>Так площадка стала двигаться в сторону </a:t>
            </a:r>
            <a:r>
              <a:rPr lang="en-US" sz="1500" dirty="0">
                <a:solidFill>
                  <a:srgbClr val="FFFFFF"/>
                </a:solidFill>
                <a:latin typeface="Rubik"/>
                <a:cs typeface="Rubik"/>
              </a:rPr>
              <a:t>P</a:t>
            </a:r>
            <a:r>
              <a:rPr lang="ru-RU" sz="1500" dirty="0" err="1">
                <a:solidFill>
                  <a:srgbClr val="FFFFFF"/>
                </a:solidFill>
                <a:latin typeface="Rubik"/>
                <a:cs typeface="Rubik"/>
              </a:rPr>
              <a:t>erformance</a:t>
            </a:r>
            <a:r>
              <a:rPr lang="ru-RU" sz="1500" dirty="0">
                <a:solidFill>
                  <a:srgbClr val="FFFFFF"/>
                </a:solidFill>
                <a:latin typeface="Rubik"/>
                <a:cs typeface="Rubik"/>
              </a:rPr>
              <a:t>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6657AB-BF28-B047-A0D1-6203ADDEC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534" y="4572000"/>
            <a:ext cx="996934" cy="421780"/>
          </a:xfrm>
          <a:prstGeom prst="rect">
            <a:avLst/>
          </a:prstGeom>
        </p:spPr>
      </p:pic>
      <p:graphicFrame>
        <p:nvGraphicFramePr>
          <p:cNvPr id="6" name="Google Shape;211;p14">
            <a:extLst>
              <a:ext uri="{FF2B5EF4-FFF2-40B4-BE49-F238E27FC236}">
                <a16:creationId xmlns:a16="http://schemas.microsoft.com/office/drawing/2014/main" id="{82CA42A8-011F-484D-8496-8D4457BD7D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2267211"/>
              </p:ext>
            </p:extLst>
          </p:nvPr>
        </p:nvGraphicFramePr>
        <p:xfrm>
          <a:off x="653350" y="2047751"/>
          <a:ext cx="7519099" cy="1149217"/>
        </p:xfrm>
        <a:graphic>
          <a:graphicData uri="http://schemas.openxmlformats.org/drawingml/2006/table">
            <a:tbl>
              <a:tblPr>
                <a:noFill/>
                <a:tableStyleId>{20AE0807-E3C7-45F4-B2E4-CFF9B45C21FD}</a:tableStyleId>
              </a:tblPr>
              <a:tblGrid>
                <a:gridCol w="1338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2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8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01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01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01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01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9297">
                <a:tc>
                  <a:txBody>
                    <a:bodyPr/>
                    <a:lstStyle/>
                    <a:p>
                      <a:pPr marL="72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b="1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CTR</a:t>
                      </a:r>
                      <a:endParaRPr sz="1100" b="1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b="1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Дочитывания </a:t>
                      </a:r>
                      <a:endParaRPr sz="1100" b="1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b="1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Переходы</a:t>
                      </a:r>
                      <a:endParaRPr sz="1100" b="1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b="1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% конверсий</a:t>
                      </a:r>
                      <a:endParaRPr sz="1100" b="1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b="1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(корзины)</a:t>
                      </a:r>
                      <a:endParaRPr sz="1100" b="1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b="1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Покупки</a:t>
                      </a:r>
                      <a:endParaRPr sz="1100" b="1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b="1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ДРР</a:t>
                      </a:r>
                      <a:endParaRPr sz="1100" b="1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623">
                <a:tc>
                  <a:txBody>
                    <a:bodyPr/>
                    <a:lstStyle/>
                    <a:p>
                      <a:pPr marL="72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СРС-стратегия (фиксированная цена клика)</a:t>
                      </a:r>
                      <a:endParaRPr sz="1100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400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1,1%</a:t>
                      </a:r>
                      <a:endParaRPr sz="1400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400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56%</a:t>
                      </a:r>
                      <a:endParaRPr sz="1400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400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65%</a:t>
                      </a:r>
                      <a:endParaRPr sz="1400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400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1,64%</a:t>
                      </a:r>
                      <a:endParaRPr sz="1400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400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1</a:t>
                      </a:r>
                      <a:endParaRPr sz="1400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400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295%</a:t>
                      </a:r>
                      <a:endParaRPr sz="1400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9048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5411" y="278309"/>
            <a:ext cx="3830390" cy="830356"/>
          </a:xfrm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ru-RU" dirty="0">
                <a:solidFill>
                  <a:srgbClr val="FFC000"/>
                </a:solidFill>
              </a:rPr>
              <a:t>Тестирование стратегий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3114" y="1390264"/>
            <a:ext cx="5431631" cy="4841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lang="ru-RU" sz="1500" dirty="0">
                <a:solidFill>
                  <a:srgbClr val="FFFFFF"/>
                </a:solidFill>
                <a:latin typeface="Rubik"/>
                <a:cs typeface="Rubik"/>
              </a:rPr>
              <a:t>В 2023 появилась автостратегия с оптимизацией </a:t>
            </a:r>
            <a:r>
              <a:rPr lang="ru-RU" sz="1500" b="1" dirty="0">
                <a:solidFill>
                  <a:srgbClr val="FFC000"/>
                </a:solidFill>
                <a:latin typeface="Rubik"/>
                <a:cs typeface="Rubik"/>
              </a:rPr>
              <a:t>конверсий.</a:t>
            </a:r>
            <a:r>
              <a:rPr lang="ru-RU" sz="1500" dirty="0">
                <a:solidFill>
                  <a:srgbClr val="180940"/>
                </a:solidFill>
                <a:highlight>
                  <a:srgbClr val="F18F13"/>
                </a:highlight>
                <a:latin typeface="Rubik"/>
                <a:cs typeface="Rubik"/>
              </a:rPr>
              <a:t> </a:t>
            </a:r>
          </a:p>
          <a:p>
            <a:pPr marL="9525" marR="3810">
              <a:spcBef>
                <a:spcPts val="75"/>
              </a:spcBef>
            </a:pPr>
            <a:r>
              <a:rPr lang="ru-RU" sz="1500" dirty="0">
                <a:solidFill>
                  <a:srgbClr val="FFFFFF"/>
                </a:solidFill>
                <a:latin typeface="Rubik"/>
                <a:cs typeface="Rubik"/>
              </a:rPr>
              <a:t>Так площадка стала двигаться в сторону </a:t>
            </a:r>
            <a:r>
              <a:rPr lang="en-US" sz="1500" dirty="0">
                <a:solidFill>
                  <a:srgbClr val="FFFFFF"/>
                </a:solidFill>
                <a:latin typeface="Rubik"/>
                <a:cs typeface="Rubik"/>
              </a:rPr>
              <a:t>P</a:t>
            </a:r>
            <a:r>
              <a:rPr lang="ru-RU" sz="1500" dirty="0" err="1">
                <a:solidFill>
                  <a:srgbClr val="FFFFFF"/>
                </a:solidFill>
                <a:latin typeface="Rubik"/>
                <a:cs typeface="Rubik"/>
              </a:rPr>
              <a:t>erformance</a:t>
            </a:r>
            <a:r>
              <a:rPr lang="ru-RU" sz="1500" dirty="0">
                <a:solidFill>
                  <a:srgbClr val="FFFFFF"/>
                </a:solidFill>
                <a:latin typeface="Rubik"/>
                <a:cs typeface="Rubik"/>
              </a:rPr>
              <a:t>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6657AB-BF28-B047-A0D1-6203ADDEC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534" y="4572000"/>
            <a:ext cx="996934" cy="421780"/>
          </a:xfrm>
          <a:prstGeom prst="rect">
            <a:avLst/>
          </a:prstGeom>
        </p:spPr>
      </p:pic>
      <p:graphicFrame>
        <p:nvGraphicFramePr>
          <p:cNvPr id="6" name="Google Shape;211;p14">
            <a:extLst>
              <a:ext uri="{FF2B5EF4-FFF2-40B4-BE49-F238E27FC236}">
                <a16:creationId xmlns:a16="http://schemas.microsoft.com/office/drawing/2014/main" id="{82CA42A8-011F-484D-8496-8D4457BD7D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5113687"/>
              </p:ext>
            </p:extLst>
          </p:nvPr>
        </p:nvGraphicFramePr>
        <p:xfrm>
          <a:off x="653350" y="2047751"/>
          <a:ext cx="7519099" cy="1779137"/>
        </p:xfrm>
        <a:graphic>
          <a:graphicData uri="http://schemas.openxmlformats.org/drawingml/2006/table">
            <a:tbl>
              <a:tblPr>
                <a:noFill/>
                <a:tableStyleId>{20AE0807-E3C7-45F4-B2E4-CFF9B45C21FD}</a:tableStyleId>
              </a:tblPr>
              <a:tblGrid>
                <a:gridCol w="1338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2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8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01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01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01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01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19297">
                <a:tc>
                  <a:txBody>
                    <a:bodyPr/>
                    <a:lstStyle/>
                    <a:p>
                      <a:pPr marL="72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b="1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CTR</a:t>
                      </a:r>
                      <a:endParaRPr sz="1100" b="1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b="1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Дочитывания </a:t>
                      </a:r>
                      <a:endParaRPr sz="1100" b="1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b="1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Переходы</a:t>
                      </a:r>
                      <a:endParaRPr sz="1100" b="1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b="1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% конверсий</a:t>
                      </a:r>
                      <a:endParaRPr sz="1100" b="1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b="1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(корзины)</a:t>
                      </a:r>
                      <a:endParaRPr sz="1100" b="1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b="1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Покупки</a:t>
                      </a:r>
                      <a:endParaRPr sz="1100" b="1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b="1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ДРР</a:t>
                      </a:r>
                      <a:endParaRPr sz="1100" b="1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9623">
                <a:tc>
                  <a:txBody>
                    <a:bodyPr/>
                    <a:lstStyle/>
                    <a:p>
                      <a:pPr marL="72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СРС-стратегия (фиксированная цена клика)</a:t>
                      </a:r>
                      <a:endParaRPr sz="1100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400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1,1%</a:t>
                      </a:r>
                      <a:endParaRPr sz="1400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400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56%</a:t>
                      </a:r>
                      <a:endParaRPr sz="1400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400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65%</a:t>
                      </a:r>
                      <a:endParaRPr sz="1400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400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1,64%</a:t>
                      </a:r>
                      <a:endParaRPr sz="1400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400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1</a:t>
                      </a:r>
                      <a:endParaRPr sz="1400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400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295%</a:t>
                      </a:r>
                      <a:endParaRPr sz="1400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062E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9623">
                <a:tc>
                  <a:txBody>
                    <a:bodyPr/>
                    <a:lstStyle/>
                    <a:p>
                      <a:pPr marL="720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b="1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Автостратегия (оптимизация конверсий)</a:t>
                      </a:r>
                      <a:endParaRPr sz="1100" b="1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400" b="1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1,5%</a:t>
                      </a:r>
                      <a:endParaRPr sz="1400" b="1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400" b="1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57%</a:t>
                      </a:r>
                      <a:endParaRPr sz="1400" b="1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400" b="1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57%</a:t>
                      </a:r>
                      <a:endParaRPr sz="1400" b="1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400" b="1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2,8%</a:t>
                      </a:r>
                      <a:endParaRPr sz="1400" b="1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400" b="1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9</a:t>
                      </a:r>
                      <a:endParaRPr sz="1400" b="1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400" b="1" u="none" strike="noStrike" cap="none" dirty="0">
                          <a:solidFill>
                            <a:schemeClr val="bg1"/>
                          </a:solidFill>
                          <a:latin typeface="Rubik"/>
                        </a:rPr>
                        <a:t>58%</a:t>
                      </a:r>
                      <a:endParaRPr sz="1400" b="1" u="none" strike="noStrike" cap="none" dirty="0">
                        <a:solidFill>
                          <a:schemeClr val="bg1"/>
                        </a:solidFill>
                        <a:latin typeface="Rubik"/>
                      </a:endParaRPr>
                    </a:p>
                  </a:txBody>
                  <a:tcPr marL="63500" marR="63500" marT="63500" marB="63500" anchor="ctr">
                    <a:lnL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F18F1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  <a:alpha val="6980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object 4">
            <a:extLst>
              <a:ext uri="{FF2B5EF4-FFF2-40B4-BE49-F238E27FC236}">
                <a16:creationId xmlns:a16="http://schemas.microsoft.com/office/drawing/2014/main" id="{F9F66255-19C4-48DA-AA76-DFC2A0385DED}"/>
              </a:ext>
            </a:extLst>
          </p:cNvPr>
          <p:cNvSpPr txBox="1"/>
          <p:nvPr/>
        </p:nvSpPr>
        <p:spPr>
          <a:xfrm>
            <a:off x="653114" y="3952242"/>
            <a:ext cx="4747561" cy="34817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lang="ru-RU" sz="1100" dirty="0" err="1">
                <a:solidFill>
                  <a:srgbClr val="FFFFFF"/>
                </a:solidFill>
                <a:latin typeface="Rubik"/>
                <a:cs typeface="Rubik"/>
              </a:rPr>
              <a:t>Автостратегии</a:t>
            </a:r>
            <a:r>
              <a:rPr lang="ru-RU" sz="1100" dirty="0">
                <a:solidFill>
                  <a:srgbClr val="FFFFFF"/>
                </a:solidFill>
                <a:latin typeface="Rubik"/>
                <a:cs typeface="Rubik"/>
              </a:rPr>
              <a:t> приносили не только покупки, но и больший охват, в отличие от ручной стратегии. Поэтому в дальнейшее масштабирование мы ушли с ними. </a:t>
            </a:r>
          </a:p>
        </p:txBody>
      </p:sp>
    </p:spTree>
    <p:extLst>
      <p:ext uri="{BB962C8B-B14F-4D97-AF65-F5344CB8AC3E}">
        <p14:creationId xmlns:p14="http://schemas.microsoft.com/office/powerpoint/2010/main" val="3537209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bject 81"/>
          <p:cNvSpPr txBox="1">
            <a:spLocks noGrp="1"/>
          </p:cNvSpPr>
          <p:nvPr>
            <p:ph type="title"/>
          </p:nvPr>
        </p:nvSpPr>
        <p:spPr>
          <a:xfrm>
            <a:off x="665410" y="278309"/>
            <a:ext cx="2315915" cy="426399"/>
          </a:xfrm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ru-RU" dirty="0"/>
              <a:t>Результаты </a:t>
            </a:r>
          </a:p>
        </p:txBody>
      </p:sp>
      <p:sp>
        <p:nvSpPr>
          <p:cNvPr id="82" name="object 82"/>
          <p:cNvSpPr txBox="1"/>
          <p:nvPr/>
        </p:nvSpPr>
        <p:spPr>
          <a:xfrm>
            <a:off x="653114" y="823615"/>
            <a:ext cx="5466996" cy="118942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lang="ru-RU" sz="1500" dirty="0">
                <a:solidFill>
                  <a:srgbClr val="0D0D0D"/>
                </a:solidFill>
                <a:latin typeface="Rubik"/>
                <a:cs typeface="Rubik"/>
              </a:rPr>
              <a:t>Благодаря качественному контенту удалось добиться высоких показателей уровня конверсий. </a:t>
            </a:r>
          </a:p>
          <a:p>
            <a:pPr marL="9525" marR="3810">
              <a:spcBef>
                <a:spcPts val="75"/>
              </a:spcBef>
            </a:pPr>
            <a:r>
              <a:rPr lang="ru-RU" sz="1500" dirty="0">
                <a:solidFill>
                  <a:srgbClr val="0D0D0D"/>
                </a:solidFill>
                <a:latin typeface="Rubik"/>
                <a:cs typeface="Rubik"/>
              </a:rPr>
              <a:t>Например, весной-летом в наших РК подборки достигли рекордных показателей % конверсий (корзины):</a:t>
            </a:r>
          </a:p>
          <a:p>
            <a:pPr marL="9525" marR="3810">
              <a:spcBef>
                <a:spcPts val="75"/>
              </a:spcBef>
            </a:pPr>
            <a:endParaRPr lang="ru-RU" sz="1500" dirty="0">
              <a:solidFill>
                <a:srgbClr val="0D0D0D"/>
              </a:solidFill>
              <a:latin typeface="Rubik"/>
              <a:cs typeface="Rubik"/>
            </a:endParaRPr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1D985B8C-86B5-2643-BA54-02774A609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25" y="4550280"/>
            <a:ext cx="996911" cy="421770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0DF9D456-820F-B64C-BA55-2E483047A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301" y="80757"/>
            <a:ext cx="230873" cy="2090686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D8E1D419-96BD-C74F-BC85-01A1EDB11B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300" y="3324225"/>
            <a:ext cx="590550" cy="1762125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775159AD-2621-A34B-9B7A-69C7002C92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1684" y="962025"/>
            <a:ext cx="409575" cy="409575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A30FBF95-A7E7-3F46-8B28-6EC72653D2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2350" y="1080932"/>
            <a:ext cx="3533775" cy="3533775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B8FE821-899D-4040-A24F-819EF4AEAADB}"/>
              </a:ext>
            </a:extLst>
          </p:cNvPr>
          <p:cNvGrpSpPr/>
          <p:nvPr/>
        </p:nvGrpSpPr>
        <p:grpSpPr>
          <a:xfrm>
            <a:off x="578209" y="1863468"/>
            <a:ext cx="1977040" cy="2528412"/>
            <a:chOff x="578209" y="1863468"/>
            <a:chExt cx="1977040" cy="2528412"/>
          </a:xfrm>
        </p:grpSpPr>
        <p:pic>
          <p:nvPicPr>
            <p:cNvPr id="15" name="Google Shape;229;p16">
              <a:extLst>
                <a:ext uri="{FF2B5EF4-FFF2-40B4-BE49-F238E27FC236}">
                  <a16:creationId xmlns:a16="http://schemas.microsoft.com/office/drawing/2014/main" id="{777D8646-3D81-4A9B-8AF2-39734775DA37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8209" y="1863468"/>
              <a:ext cx="1914484" cy="25284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230;p16">
              <a:extLst>
                <a:ext uri="{FF2B5EF4-FFF2-40B4-BE49-F238E27FC236}">
                  <a16:creationId xmlns:a16="http://schemas.microsoft.com/office/drawing/2014/main" id="{BA67248F-F92A-4918-BCF2-37BF3C46F8A7}"/>
                </a:ext>
              </a:extLst>
            </p:cNvPr>
            <p:cNvSpPr/>
            <p:nvPr/>
          </p:nvSpPr>
          <p:spPr>
            <a:xfrm>
              <a:off x="1972154" y="3368847"/>
              <a:ext cx="470452" cy="12920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31;p16">
              <a:extLst>
                <a:ext uri="{FF2B5EF4-FFF2-40B4-BE49-F238E27FC236}">
                  <a16:creationId xmlns:a16="http://schemas.microsoft.com/office/drawing/2014/main" id="{66668585-7785-4BB1-A960-8C5EC697E232}"/>
                </a:ext>
              </a:extLst>
            </p:cNvPr>
            <p:cNvSpPr/>
            <p:nvPr/>
          </p:nvSpPr>
          <p:spPr>
            <a:xfrm>
              <a:off x="1972154" y="3585851"/>
              <a:ext cx="470452" cy="12920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32;p16">
              <a:extLst>
                <a:ext uri="{FF2B5EF4-FFF2-40B4-BE49-F238E27FC236}">
                  <a16:creationId xmlns:a16="http://schemas.microsoft.com/office/drawing/2014/main" id="{197171F8-8EFF-42F0-AB43-381CE30AECD5}"/>
                </a:ext>
              </a:extLst>
            </p:cNvPr>
            <p:cNvSpPr/>
            <p:nvPr/>
          </p:nvSpPr>
          <p:spPr>
            <a:xfrm>
              <a:off x="1972154" y="2995377"/>
              <a:ext cx="470452" cy="12920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33;p16">
              <a:extLst>
                <a:ext uri="{FF2B5EF4-FFF2-40B4-BE49-F238E27FC236}">
                  <a16:creationId xmlns:a16="http://schemas.microsoft.com/office/drawing/2014/main" id="{A375B91B-0065-4852-B327-BE9CF6631453}"/>
                </a:ext>
              </a:extLst>
            </p:cNvPr>
            <p:cNvSpPr/>
            <p:nvPr/>
          </p:nvSpPr>
          <p:spPr>
            <a:xfrm>
              <a:off x="1932398" y="4142882"/>
              <a:ext cx="470452" cy="12920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42;p16">
              <a:extLst>
                <a:ext uri="{FF2B5EF4-FFF2-40B4-BE49-F238E27FC236}">
                  <a16:creationId xmlns:a16="http://schemas.microsoft.com/office/drawing/2014/main" id="{5540E02B-EAA3-475F-9D98-DF2C63D38AB7}"/>
                </a:ext>
              </a:extLst>
            </p:cNvPr>
            <p:cNvSpPr/>
            <p:nvPr/>
          </p:nvSpPr>
          <p:spPr>
            <a:xfrm>
              <a:off x="603868" y="2383217"/>
              <a:ext cx="901146" cy="11098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45;p16">
              <a:extLst>
                <a:ext uri="{FF2B5EF4-FFF2-40B4-BE49-F238E27FC236}">
                  <a16:creationId xmlns:a16="http://schemas.microsoft.com/office/drawing/2014/main" id="{5AEF1C92-4100-4CA4-8C41-FDD8FE7EA64A}"/>
                </a:ext>
              </a:extLst>
            </p:cNvPr>
            <p:cNvSpPr/>
            <p:nvPr/>
          </p:nvSpPr>
          <p:spPr>
            <a:xfrm>
              <a:off x="634304" y="2805215"/>
              <a:ext cx="1115875" cy="11098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248;p16">
              <a:extLst>
                <a:ext uri="{FF2B5EF4-FFF2-40B4-BE49-F238E27FC236}">
                  <a16:creationId xmlns:a16="http://schemas.microsoft.com/office/drawing/2014/main" id="{456EBF56-6061-4C97-9D2E-8CA24908F104}"/>
                </a:ext>
              </a:extLst>
            </p:cNvPr>
            <p:cNvSpPr/>
            <p:nvPr/>
          </p:nvSpPr>
          <p:spPr>
            <a:xfrm>
              <a:off x="634304" y="2401822"/>
              <a:ext cx="1855532" cy="46347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249;p16">
              <a:extLst>
                <a:ext uri="{FF2B5EF4-FFF2-40B4-BE49-F238E27FC236}">
                  <a16:creationId xmlns:a16="http://schemas.microsoft.com/office/drawing/2014/main" id="{68782313-A10D-4A5B-B63A-AEA2A7B72D29}"/>
                </a:ext>
              </a:extLst>
            </p:cNvPr>
            <p:cNvSpPr/>
            <p:nvPr/>
          </p:nvSpPr>
          <p:spPr>
            <a:xfrm>
              <a:off x="1839632" y="3938691"/>
              <a:ext cx="715617" cy="148412"/>
            </a:xfrm>
            <a:prstGeom prst="rect">
              <a:avLst/>
            </a:prstGeom>
            <a:solidFill>
              <a:srgbClr val="E83284">
                <a:alpha val="3294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5C8A5B5-DC28-4404-B376-C909A336142D}"/>
              </a:ext>
            </a:extLst>
          </p:cNvPr>
          <p:cNvGrpSpPr/>
          <p:nvPr/>
        </p:nvGrpSpPr>
        <p:grpSpPr>
          <a:xfrm>
            <a:off x="2740212" y="1863468"/>
            <a:ext cx="2213340" cy="2528412"/>
            <a:chOff x="3121554" y="1900357"/>
            <a:chExt cx="2213340" cy="2528412"/>
          </a:xfrm>
        </p:grpSpPr>
        <p:pic>
          <p:nvPicPr>
            <p:cNvPr id="13" name="Google Shape;227;p16">
              <a:extLst>
                <a:ext uri="{FF2B5EF4-FFF2-40B4-BE49-F238E27FC236}">
                  <a16:creationId xmlns:a16="http://schemas.microsoft.com/office/drawing/2014/main" id="{36D909F0-7A32-4D2E-865D-90FC6925ACC8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324020" y="1900357"/>
              <a:ext cx="1943665" cy="25284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234;p16">
              <a:extLst>
                <a:ext uri="{FF2B5EF4-FFF2-40B4-BE49-F238E27FC236}">
                  <a16:creationId xmlns:a16="http://schemas.microsoft.com/office/drawing/2014/main" id="{7232A535-E793-4FC4-B688-6536D87B2884}"/>
                </a:ext>
              </a:extLst>
            </p:cNvPr>
            <p:cNvSpPr/>
            <p:nvPr/>
          </p:nvSpPr>
          <p:spPr>
            <a:xfrm>
              <a:off x="4745172" y="4184374"/>
              <a:ext cx="470452" cy="12920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35;p16">
              <a:extLst>
                <a:ext uri="{FF2B5EF4-FFF2-40B4-BE49-F238E27FC236}">
                  <a16:creationId xmlns:a16="http://schemas.microsoft.com/office/drawing/2014/main" id="{10C26C2F-181D-44B7-A996-9907DCE08751}"/>
                </a:ext>
              </a:extLst>
            </p:cNvPr>
            <p:cNvSpPr/>
            <p:nvPr/>
          </p:nvSpPr>
          <p:spPr>
            <a:xfrm>
              <a:off x="4741860" y="3614530"/>
              <a:ext cx="470452" cy="12920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36;p16">
              <a:extLst>
                <a:ext uri="{FF2B5EF4-FFF2-40B4-BE49-F238E27FC236}">
                  <a16:creationId xmlns:a16="http://schemas.microsoft.com/office/drawing/2014/main" id="{6BE90894-68C5-498C-838F-BA5BB9C29EF1}"/>
                </a:ext>
              </a:extLst>
            </p:cNvPr>
            <p:cNvSpPr/>
            <p:nvPr/>
          </p:nvSpPr>
          <p:spPr>
            <a:xfrm>
              <a:off x="4741860" y="3414663"/>
              <a:ext cx="470452" cy="12920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7;p16">
              <a:extLst>
                <a:ext uri="{FF2B5EF4-FFF2-40B4-BE49-F238E27FC236}">
                  <a16:creationId xmlns:a16="http://schemas.microsoft.com/office/drawing/2014/main" id="{67D7525F-CDD1-416B-9C54-5712BBD9B99B}"/>
                </a:ext>
              </a:extLst>
            </p:cNvPr>
            <p:cNvSpPr/>
            <p:nvPr/>
          </p:nvSpPr>
          <p:spPr>
            <a:xfrm>
              <a:off x="4813284" y="2993073"/>
              <a:ext cx="470452" cy="12920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43;p16">
              <a:extLst>
                <a:ext uri="{FF2B5EF4-FFF2-40B4-BE49-F238E27FC236}">
                  <a16:creationId xmlns:a16="http://schemas.microsoft.com/office/drawing/2014/main" id="{EEA07D5A-7784-484F-BEC7-C8AFB2C69B8B}"/>
                </a:ext>
              </a:extLst>
            </p:cNvPr>
            <p:cNvSpPr/>
            <p:nvPr/>
          </p:nvSpPr>
          <p:spPr>
            <a:xfrm>
              <a:off x="3174790" y="2256905"/>
              <a:ext cx="1129746" cy="12631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46;p16">
              <a:extLst>
                <a:ext uri="{FF2B5EF4-FFF2-40B4-BE49-F238E27FC236}">
                  <a16:creationId xmlns:a16="http://schemas.microsoft.com/office/drawing/2014/main" id="{5AB4F57A-1927-4D8C-86FA-1B9233A7D504}"/>
                </a:ext>
              </a:extLst>
            </p:cNvPr>
            <p:cNvSpPr/>
            <p:nvPr/>
          </p:nvSpPr>
          <p:spPr>
            <a:xfrm>
              <a:off x="3121554" y="2453874"/>
              <a:ext cx="1855532" cy="46347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250;p16">
              <a:extLst>
                <a:ext uri="{FF2B5EF4-FFF2-40B4-BE49-F238E27FC236}">
                  <a16:creationId xmlns:a16="http://schemas.microsoft.com/office/drawing/2014/main" id="{A8AE7024-0162-49DF-A228-5F6DA5F3DB8A}"/>
                </a:ext>
              </a:extLst>
            </p:cNvPr>
            <p:cNvSpPr/>
            <p:nvPr/>
          </p:nvSpPr>
          <p:spPr>
            <a:xfrm>
              <a:off x="4619277" y="3981123"/>
              <a:ext cx="715617" cy="148412"/>
            </a:xfrm>
            <a:prstGeom prst="rect">
              <a:avLst/>
            </a:prstGeom>
            <a:solidFill>
              <a:srgbClr val="E83284">
                <a:alpha val="3294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F7F0D19-0E1C-4877-9B78-48ABF8FB2EAD}"/>
              </a:ext>
            </a:extLst>
          </p:cNvPr>
          <p:cNvGrpSpPr/>
          <p:nvPr/>
        </p:nvGrpSpPr>
        <p:grpSpPr>
          <a:xfrm>
            <a:off x="5128102" y="1863468"/>
            <a:ext cx="2269824" cy="2534146"/>
            <a:chOff x="5616503" y="1900357"/>
            <a:chExt cx="2269824" cy="2534146"/>
          </a:xfrm>
        </p:grpSpPr>
        <p:pic>
          <p:nvPicPr>
            <p:cNvPr id="14" name="Google Shape;228;p16">
              <a:extLst>
                <a:ext uri="{FF2B5EF4-FFF2-40B4-BE49-F238E27FC236}">
                  <a16:creationId xmlns:a16="http://schemas.microsoft.com/office/drawing/2014/main" id="{7547BD1B-11D8-4925-A4C1-CAEB080EF76F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919462" y="1900357"/>
              <a:ext cx="1943665" cy="2534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238;p16">
              <a:extLst>
                <a:ext uri="{FF2B5EF4-FFF2-40B4-BE49-F238E27FC236}">
                  <a16:creationId xmlns:a16="http://schemas.microsoft.com/office/drawing/2014/main" id="{ACBD576D-630B-4F72-8864-6A5B3651A812}"/>
                </a:ext>
              </a:extLst>
            </p:cNvPr>
            <p:cNvSpPr/>
            <p:nvPr/>
          </p:nvSpPr>
          <p:spPr>
            <a:xfrm>
              <a:off x="7294754" y="3032714"/>
              <a:ext cx="470452" cy="12920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39;p16">
              <a:extLst>
                <a:ext uri="{FF2B5EF4-FFF2-40B4-BE49-F238E27FC236}">
                  <a16:creationId xmlns:a16="http://schemas.microsoft.com/office/drawing/2014/main" id="{50B70A24-DED6-416C-BE1F-02ADD762BAA0}"/>
                </a:ext>
              </a:extLst>
            </p:cNvPr>
            <p:cNvSpPr/>
            <p:nvPr/>
          </p:nvSpPr>
          <p:spPr>
            <a:xfrm>
              <a:off x="7294754" y="3414663"/>
              <a:ext cx="470452" cy="12920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40;p16">
              <a:extLst>
                <a:ext uri="{FF2B5EF4-FFF2-40B4-BE49-F238E27FC236}">
                  <a16:creationId xmlns:a16="http://schemas.microsoft.com/office/drawing/2014/main" id="{90585382-B9D3-4C99-8DE1-529BCD3550E8}"/>
                </a:ext>
              </a:extLst>
            </p:cNvPr>
            <p:cNvSpPr/>
            <p:nvPr/>
          </p:nvSpPr>
          <p:spPr>
            <a:xfrm>
              <a:off x="7293293" y="3638859"/>
              <a:ext cx="470452" cy="12920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41;p16">
              <a:extLst>
                <a:ext uri="{FF2B5EF4-FFF2-40B4-BE49-F238E27FC236}">
                  <a16:creationId xmlns:a16="http://schemas.microsoft.com/office/drawing/2014/main" id="{C6455CA8-23CD-4D06-9B0B-C390DB7B6B8C}"/>
                </a:ext>
              </a:extLst>
            </p:cNvPr>
            <p:cNvSpPr/>
            <p:nvPr/>
          </p:nvSpPr>
          <p:spPr>
            <a:xfrm>
              <a:off x="7283745" y="4229675"/>
              <a:ext cx="470452" cy="12920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44;p16">
              <a:extLst>
                <a:ext uri="{FF2B5EF4-FFF2-40B4-BE49-F238E27FC236}">
                  <a16:creationId xmlns:a16="http://schemas.microsoft.com/office/drawing/2014/main" id="{8E3D0AB4-F890-42CB-A6B2-BEDF000535CD}"/>
                </a:ext>
              </a:extLst>
            </p:cNvPr>
            <p:cNvSpPr/>
            <p:nvPr/>
          </p:nvSpPr>
          <p:spPr>
            <a:xfrm>
              <a:off x="5616503" y="2438711"/>
              <a:ext cx="1255642" cy="12175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47;p16">
              <a:extLst>
                <a:ext uri="{FF2B5EF4-FFF2-40B4-BE49-F238E27FC236}">
                  <a16:creationId xmlns:a16="http://schemas.microsoft.com/office/drawing/2014/main" id="{FAC2063D-BA82-4A4E-8E5D-572F719A859D}"/>
                </a:ext>
              </a:extLst>
            </p:cNvPr>
            <p:cNvSpPr/>
            <p:nvPr/>
          </p:nvSpPr>
          <p:spPr>
            <a:xfrm>
              <a:off x="5628863" y="2499782"/>
              <a:ext cx="1855532" cy="46347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251;p16">
              <a:extLst>
                <a:ext uri="{FF2B5EF4-FFF2-40B4-BE49-F238E27FC236}">
                  <a16:creationId xmlns:a16="http://schemas.microsoft.com/office/drawing/2014/main" id="{B6FA544B-9BE4-45DA-845E-E51B94E3F7A8}"/>
                </a:ext>
              </a:extLst>
            </p:cNvPr>
            <p:cNvSpPr/>
            <p:nvPr/>
          </p:nvSpPr>
          <p:spPr>
            <a:xfrm>
              <a:off x="7170710" y="4005644"/>
              <a:ext cx="715617" cy="148412"/>
            </a:xfrm>
            <a:prstGeom prst="rect">
              <a:avLst/>
            </a:prstGeom>
            <a:solidFill>
              <a:srgbClr val="E83284">
                <a:alpha val="3294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" name="Google Shape;252;p16">
            <a:extLst>
              <a:ext uri="{FF2B5EF4-FFF2-40B4-BE49-F238E27FC236}">
                <a16:creationId xmlns:a16="http://schemas.microsoft.com/office/drawing/2014/main" id="{07F582A5-30E2-4072-B686-C211DEA41F22}"/>
              </a:ext>
            </a:extLst>
          </p:cNvPr>
          <p:cNvSpPr txBox="1"/>
          <p:nvPr/>
        </p:nvSpPr>
        <p:spPr>
          <a:xfrm>
            <a:off x="5459636" y="4785965"/>
            <a:ext cx="2821606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0" i="1" u="none" strike="noStrike" cap="none" dirty="0">
                <a:solidFill>
                  <a:srgbClr val="7F7F7F"/>
                </a:solidFill>
                <a:latin typeface="Rubik"/>
                <a:sym typeface="Arial"/>
              </a:rPr>
              <a:t>*средний % конверсий в данной тематике 4-5%</a:t>
            </a:r>
            <a:endParaRPr dirty="0">
              <a:latin typeface="Rubik"/>
            </a:endParaRPr>
          </a:p>
        </p:txBody>
      </p:sp>
      <p:sp>
        <p:nvSpPr>
          <p:cNvPr id="38" name="Google Shape;248;p16">
            <a:extLst>
              <a:ext uri="{FF2B5EF4-FFF2-40B4-BE49-F238E27FC236}">
                <a16:creationId xmlns:a16="http://schemas.microsoft.com/office/drawing/2014/main" id="{D103C061-AEEB-47F0-BA73-976825804482}"/>
              </a:ext>
            </a:extLst>
          </p:cNvPr>
          <p:cNvSpPr/>
          <p:nvPr/>
        </p:nvSpPr>
        <p:spPr>
          <a:xfrm>
            <a:off x="1720066" y="2632827"/>
            <a:ext cx="689591" cy="44594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339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ABC37D-3671-9042-B323-C2CD9F03C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534" y="4572000"/>
            <a:ext cx="996934" cy="42178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921694DD-E49C-45AE-B63A-C164914E15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5411" y="278309"/>
            <a:ext cx="3830390" cy="830356"/>
          </a:xfrm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ru-RU" dirty="0">
                <a:solidFill>
                  <a:srgbClr val="FFC000"/>
                </a:solidFill>
              </a:rPr>
              <a:t>Нейросети</a:t>
            </a: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dirty="0">
                <a:solidFill>
                  <a:srgbClr val="FFC000"/>
                </a:solidFill>
              </a:rPr>
              <a:t>и ПромоСтраницы 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C3521085-BCAA-40B9-90AC-1C0D2980ED17}"/>
              </a:ext>
            </a:extLst>
          </p:cNvPr>
          <p:cNvSpPr txBox="1"/>
          <p:nvPr/>
        </p:nvSpPr>
        <p:spPr>
          <a:xfrm>
            <a:off x="653114" y="1271144"/>
            <a:ext cx="4652312" cy="62517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lang="ru-RU" sz="2000" dirty="0">
                <a:solidFill>
                  <a:srgbClr val="FFFFFF"/>
                </a:solidFill>
                <a:latin typeface="Rubik"/>
                <a:cs typeface="Rubik"/>
              </a:rPr>
              <a:t>Угадайте, какие 2 заголовка </a:t>
            </a:r>
            <a:br>
              <a:rPr lang="ru-RU" sz="2000" dirty="0">
                <a:solidFill>
                  <a:srgbClr val="FFFFFF"/>
                </a:solidFill>
                <a:latin typeface="Rubik"/>
                <a:cs typeface="Rubik"/>
              </a:rPr>
            </a:br>
            <a:r>
              <a:rPr lang="ru-RU" sz="2000" dirty="0">
                <a:solidFill>
                  <a:srgbClr val="FFFFFF"/>
                </a:solidFill>
                <a:latin typeface="Rubik"/>
                <a:cs typeface="Rubik"/>
              </a:rPr>
              <a:t>из этого придумала нейросеть:</a:t>
            </a: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45175396-C558-4E8B-9A19-683134B94B32}"/>
              </a:ext>
            </a:extLst>
          </p:cNvPr>
          <p:cNvSpPr txBox="1"/>
          <p:nvPr/>
        </p:nvSpPr>
        <p:spPr>
          <a:xfrm>
            <a:off x="653113" y="2169146"/>
            <a:ext cx="7738411" cy="147155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42900" marR="3810" indent="-342900"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FFFFFF"/>
                </a:solidFill>
                <a:latin typeface="Rubik"/>
                <a:cs typeface="Rubik"/>
              </a:rPr>
              <a:t>Как я победила подругу в споре о школьном гардеробе</a:t>
            </a:r>
          </a:p>
          <a:p>
            <a:pPr marL="342900" marR="3810" indent="-342900"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FFFFFF"/>
                </a:solidFill>
                <a:latin typeface="Rubik"/>
                <a:cs typeface="Rubik"/>
              </a:rPr>
              <a:t>Тренд, который всегда в моде: одежда с </a:t>
            </a:r>
            <a:r>
              <a:rPr lang="ru-RU" sz="2000" dirty="0" err="1">
                <a:solidFill>
                  <a:srgbClr val="FFFFFF"/>
                </a:solidFill>
                <a:latin typeface="Rubik"/>
                <a:cs typeface="Rubik"/>
              </a:rPr>
              <a:t>Looney</a:t>
            </a:r>
            <a:r>
              <a:rPr lang="ru-RU" sz="2000" dirty="0">
                <a:solidFill>
                  <a:srgbClr val="FFFFFF"/>
                </a:solidFill>
                <a:latin typeface="Rubik"/>
                <a:cs typeface="Rubik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Rubik"/>
                <a:cs typeface="Rubik"/>
              </a:rPr>
              <a:t>Tunes</a:t>
            </a:r>
            <a:endParaRPr lang="ru-RU" sz="2000" dirty="0">
              <a:solidFill>
                <a:srgbClr val="FFFFFF"/>
              </a:solidFill>
              <a:latin typeface="Rubik"/>
              <a:cs typeface="Rubik"/>
            </a:endParaRPr>
          </a:p>
          <a:p>
            <a:pPr marL="342900" marR="3810" indent="-342900"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FFFFFF"/>
                </a:solidFill>
                <a:latin typeface="Rubik"/>
                <a:cs typeface="Rubik"/>
              </a:rPr>
              <a:t>В моде яркость! Где купить вещи на весну для девочек?</a:t>
            </a:r>
          </a:p>
          <a:p>
            <a:pPr marL="342900" marR="3810" indent="-342900"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FFFFFF"/>
                </a:solidFill>
                <a:latin typeface="Rubik"/>
                <a:cs typeface="Rubik"/>
              </a:rPr>
              <a:t>Как выбрать стильную одежду для девочек на весну и лето</a:t>
            </a:r>
          </a:p>
        </p:txBody>
      </p:sp>
    </p:spTree>
    <p:extLst>
      <p:ext uri="{BB962C8B-B14F-4D97-AF65-F5344CB8AC3E}">
        <p14:creationId xmlns:p14="http://schemas.microsoft.com/office/powerpoint/2010/main" val="4112014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5410" y="278309"/>
            <a:ext cx="4563815" cy="830356"/>
          </a:xfrm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ru-RU" dirty="0">
                <a:solidFill>
                  <a:srgbClr val="FFC000"/>
                </a:solidFill>
              </a:rPr>
              <a:t>PlayToday</a:t>
            </a:r>
            <a:r>
              <a:rPr lang="ru-RU" dirty="0">
                <a:solidFill>
                  <a:srgbClr val="FFFFFF"/>
                </a:solidFill>
              </a:rPr>
              <a:t> – одежда </a:t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>для детей и подростков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3114" y="1390264"/>
            <a:ext cx="3166411" cy="124072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lang="ru-RU" sz="1600" dirty="0">
                <a:solidFill>
                  <a:srgbClr val="FFFFFF"/>
                </a:solidFill>
                <a:latin typeface="Rubik"/>
                <a:cs typeface="Rubik"/>
              </a:rPr>
              <a:t>Продуманный гардероб ребенка – </a:t>
            </a:r>
            <a:r>
              <a:rPr lang="ru-RU" sz="1600" dirty="0">
                <a:solidFill>
                  <a:srgbClr val="FFC000"/>
                </a:solidFill>
                <a:latin typeface="Rubik"/>
                <a:cs typeface="Rubik"/>
              </a:rPr>
              <a:t>TOTAL LOOK </a:t>
            </a:r>
            <a:r>
              <a:rPr lang="ru-RU" sz="1600" dirty="0">
                <a:solidFill>
                  <a:srgbClr val="FFFFFF"/>
                </a:solidFill>
                <a:latin typeface="Rubik"/>
                <a:cs typeface="Rubik"/>
              </a:rPr>
              <a:t>в едином стиле и цветовой гамме: от верхней одежды до аксессуаров на каждый сезон.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895660-5234-D949-AB11-64B75846F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534" y="4572000"/>
            <a:ext cx="996934" cy="4217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549DDF-0D1F-421F-8DB4-BD7892F283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67" r="16667"/>
          <a:stretch/>
        </p:blipFill>
        <p:spPr>
          <a:xfrm>
            <a:off x="4040380" y="1475344"/>
            <a:ext cx="4450506" cy="4450506"/>
          </a:xfrm>
          <a:prstGeom prst="ellipse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ABC37D-3671-9042-B323-C2CD9F03C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534" y="4572000"/>
            <a:ext cx="996934" cy="42178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921694DD-E49C-45AE-B63A-C164914E15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5411" y="278309"/>
            <a:ext cx="3830390" cy="830356"/>
          </a:xfrm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ru-RU" dirty="0">
                <a:solidFill>
                  <a:srgbClr val="FFC000"/>
                </a:solidFill>
              </a:rPr>
              <a:t>Нейросети и ПромоСтраницы 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C3521085-BCAA-40B9-90AC-1C0D2980ED17}"/>
              </a:ext>
            </a:extLst>
          </p:cNvPr>
          <p:cNvSpPr txBox="1"/>
          <p:nvPr/>
        </p:nvSpPr>
        <p:spPr>
          <a:xfrm>
            <a:off x="653114" y="1271144"/>
            <a:ext cx="4652312" cy="62517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lang="ru-RU" sz="2000" dirty="0">
                <a:solidFill>
                  <a:srgbClr val="FFFFFF"/>
                </a:solidFill>
                <a:latin typeface="Rubik"/>
                <a:cs typeface="Rubik"/>
              </a:rPr>
              <a:t>Угадайте, какие 2 заголовка </a:t>
            </a:r>
            <a:br>
              <a:rPr lang="ru-RU" sz="2000" dirty="0">
                <a:solidFill>
                  <a:srgbClr val="FFFFFF"/>
                </a:solidFill>
                <a:latin typeface="Rubik"/>
                <a:cs typeface="Rubik"/>
              </a:rPr>
            </a:br>
            <a:r>
              <a:rPr lang="ru-RU" sz="2000" dirty="0">
                <a:solidFill>
                  <a:srgbClr val="FFFFFF"/>
                </a:solidFill>
                <a:latin typeface="Rubik"/>
                <a:cs typeface="Rubik"/>
              </a:rPr>
              <a:t>из этого придумала нейросеть:</a:t>
            </a: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45175396-C558-4E8B-9A19-683134B94B32}"/>
              </a:ext>
            </a:extLst>
          </p:cNvPr>
          <p:cNvSpPr txBox="1"/>
          <p:nvPr/>
        </p:nvSpPr>
        <p:spPr>
          <a:xfrm>
            <a:off x="653113" y="2169146"/>
            <a:ext cx="7738411" cy="147155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42900" marR="3810" indent="-342900"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FFFFFF"/>
                </a:solidFill>
                <a:latin typeface="Rubik"/>
                <a:cs typeface="Rubik"/>
              </a:rPr>
              <a:t>Как я победила подругу в споре о школьном гардеробе</a:t>
            </a:r>
          </a:p>
          <a:p>
            <a:pPr marL="342900" marR="3810" indent="-342900"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FFFFFF"/>
                </a:solidFill>
                <a:latin typeface="Rubik"/>
                <a:cs typeface="Rubik"/>
              </a:rPr>
              <a:t>Тренд, который всегда в моде: одежда с </a:t>
            </a:r>
            <a:r>
              <a:rPr lang="ru-RU" sz="2000" dirty="0" err="1">
                <a:solidFill>
                  <a:srgbClr val="FFFFFF"/>
                </a:solidFill>
                <a:latin typeface="Rubik"/>
                <a:cs typeface="Rubik"/>
              </a:rPr>
              <a:t>Looney</a:t>
            </a:r>
            <a:r>
              <a:rPr lang="ru-RU" sz="2000" dirty="0">
                <a:solidFill>
                  <a:srgbClr val="FFFFFF"/>
                </a:solidFill>
                <a:latin typeface="Rubik"/>
                <a:cs typeface="Rubik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Rubik"/>
                <a:cs typeface="Rubik"/>
              </a:rPr>
              <a:t>Tunes</a:t>
            </a:r>
            <a:endParaRPr lang="ru-RU" sz="2000" dirty="0">
              <a:solidFill>
                <a:srgbClr val="FFFFFF"/>
              </a:solidFill>
              <a:latin typeface="Rubik"/>
              <a:cs typeface="Rubik"/>
            </a:endParaRPr>
          </a:p>
          <a:p>
            <a:pPr marL="342900" marR="3810" indent="-342900"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FFFFFF"/>
                </a:solidFill>
                <a:latin typeface="Rubik"/>
                <a:cs typeface="Rubik"/>
              </a:rPr>
              <a:t>В моде яркость! Где купить вещи на весну для девочек?</a:t>
            </a:r>
          </a:p>
          <a:p>
            <a:pPr marL="342900" marR="3810" indent="-342900"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FFFFFF"/>
                </a:solidFill>
                <a:latin typeface="Rubik"/>
                <a:cs typeface="Rubik"/>
              </a:rPr>
              <a:t>Как выбрать стильную одежду для девочек на весну и лето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57D827D-05B5-4854-B784-D0EBC9D578FC}"/>
              </a:ext>
            </a:extLst>
          </p:cNvPr>
          <p:cNvSpPr/>
          <p:nvPr/>
        </p:nvSpPr>
        <p:spPr>
          <a:xfrm>
            <a:off x="581024" y="2188196"/>
            <a:ext cx="6696075" cy="323287"/>
          </a:xfrm>
          <a:prstGeom prst="roundRect">
            <a:avLst>
              <a:gd name="adj" fmla="val 50000"/>
            </a:avLst>
          </a:prstGeom>
          <a:noFill/>
          <a:ln>
            <a:solidFill>
              <a:srgbClr val="E832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849674F-FD4A-4959-9AFB-803F6772F688}"/>
              </a:ext>
            </a:extLst>
          </p:cNvPr>
          <p:cNvSpPr/>
          <p:nvPr/>
        </p:nvSpPr>
        <p:spPr>
          <a:xfrm>
            <a:off x="581024" y="3316392"/>
            <a:ext cx="7077076" cy="323287"/>
          </a:xfrm>
          <a:prstGeom prst="roundRect">
            <a:avLst>
              <a:gd name="adj" fmla="val 50000"/>
            </a:avLst>
          </a:prstGeom>
          <a:noFill/>
          <a:ln>
            <a:solidFill>
              <a:srgbClr val="E832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064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ABC37D-3671-9042-B323-C2CD9F03C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534" y="4572000"/>
            <a:ext cx="996934" cy="42178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921694DD-E49C-45AE-B63A-C164914E15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5411" y="278309"/>
            <a:ext cx="3830390" cy="830356"/>
          </a:xfrm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ru-RU" dirty="0">
                <a:solidFill>
                  <a:srgbClr val="FFC000"/>
                </a:solidFill>
              </a:rPr>
              <a:t>Нейросети и ПромоСтраницы 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C3521085-BCAA-40B9-90AC-1C0D2980ED17}"/>
              </a:ext>
            </a:extLst>
          </p:cNvPr>
          <p:cNvSpPr txBox="1"/>
          <p:nvPr/>
        </p:nvSpPr>
        <p:spPr>
          <a:xfrm>
            <a:off x="653114" y="1271144"/>
            <a:ext cx="4652312" cy="62517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lang="ru-RU" sz="2000" dirty="0">
                <a:solidFill>
                  <a:srgbClr val="FFFFFF"/>
                </a:solidFill>
                <a:latin typeface="Rubik"/>
                <a:cs typeface="Rubik"/>
              </a:rPr>
              <a:t>Угадайте, какие 2 заголовка </a:t>
            </a:r>
            <a:br>
              <a:rPr lang="ru-RU" sz="2000" dirty="0">
                <a:solidFill>
                  <a:srgbClr val="FFFFFF"/>
                </a:solidFill>
                <a:latin typeface="Rubik"/>
                <a:cs typeface="Rubik"/>
              </a:rPr>
            </a:br>
            <a:r>
              <a:rPr lang="ru-RU" sz="2000" dirty="0">
                <a:solidFill>
                  <a:srgbClr val="FFFFFF"/>
                </a:solidFill>
                <a:latin typeface="Rubik"/>
                <a:cs typeface="Rubik"/>
              </a:rPr>
              <a:t>из этого придумала нейросеть:</a:t>
            </a: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45175396-C558-4E8B-9A19-683134B94B32}"/>
              </a:ext>
            </a:extLst>
          </p:cNvPr>
          <p:cNvSpPr txBox="1"/>
          <p:nvPr/>
        </p:nvSpPr>
        <p:spPr>
          <a:xfrm>
            <a:off x="653113" y="2169146"/>
            <a:ext cx="7738411" cy="147155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42900" marR="3810" indent="-342900"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FFFFFF"/>
                </a:solidFill>
                <a:latin typeface="Rubik"/>
                <a:cs typeface="Rubik"/>
              </a:rPr>
              <a:t>Как я победила подругу в споре о школьном гардеробе</a:t>
            </a:r>
          </a:p>
          <a:p>
            <a:pPr marL="342900" marR="3810" indent="-342900"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FFFFFF"/>
                </a:solidFill>
                <a:latin typeface="Rubik"/>
                <a:cs typeface="Rubik"/>
              </a:rPr>
              <a:t>Тренд, который всегда в моде: одежда с </a:t>
            </a:r>
            <a:r>
              <a:rPr lang="ru-RU" sz="2000" dirty="0" err="1">
                <a:solidFill>
                  <a:srgbClr val="FFFFFF"/>
                </a:solidFill>
                <a:latin typeface="Rubik"/>
                <a:cs typeface="Rubik"/>
              </a:rPr>
              <a:t>Looney</a:t>
            </a:r>
            <a:r>
              <a:rPr lang="ru-RU" sz="2000" dirty="0">
                <a:solidFill>
                  <a:srgbClr val="FFFFFF"/>
                </a:solidFill>
                <a:latin typeface="Rubik"/>
                <a:cs typeface="Rubik"/>
              </a:rPr>
              <a:t> </a:t>
            </a:r>
            <a:r>
              <a:rPr lang="ru-RU" sz="2000" dirty="0" err="1">
                <a:solidFill>
                  <a:srgbClr val="FFFFFF"/>
                </a:solidFill>
                <a:latin typeface="Rubik"/>
                <a:cs typeface="Rubik"/>
              </a:rPr>
              <a:t>Tunes</a:t>
            </a:r>
            <a:endParaRPr lang="ru-RU" sz="2000" dirty="0">
              <a:solidFill>
                <a:srgbClr val="FFFFFF"/>
              </a:solidFill>
              <a:latin typeface="Rubik"/>
              <a:cs typeface="Rubik"/>
            </a:endParaRPr>
          </a:p>
          <a:p>
            <a:pPr marL="342900" marR="3810" indent="-342900"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FFFFFF"/>
                </a:solidFill>
                <a:latin typeface="Rubik"/>
                <a:cs typeface="Rubik"/>
              </a:rPr>
              <a:t>В моде яркость! Где купить вещи на весну для девочек?</a:t>
            </a:r>
          </a:p>
          <a:p>
            <a:pPr marL="342900" marR="3810" indent="-342900"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FFFFFF"/>
                </a:solidFill>
                <a:latin typeface="Rubik"/>
                <a:cs typeface="Rubik"/>
              </a:rPr>
              <a:t>Как выбрать стильную одежду для девочек на весну и лето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57D827D-05B5-4854-B784-D0EBC9D578FC}"/>
              </a:ext>
            </a:extLst>
          </p:cNvPr>
          <p:cNvSpPr/>
          <p:nvPr/>
        </p:nvSpPr>
        <p:spPr>
          <a:xfrm>
            <a:off x="581024" y="2188196"/>
            <a:ext cx="6696075" cy="323287"/>
          </a:xfrm>
          <a:prstGeom prst="roundRect">
            <a:avLst>
              <a:gd name="adj" fmla="val 50000"/>
            </a:avLst>
          </a:prstGeom>
          <a:noFill/>
          <a:ln>
            <a:solidFill>
              <a:srgbClr val="E832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849674F-FD4A-4959-9AFB-803F6772F688}"/>
              </a:ext>
            </a:extLst>
          </p:cNvPr>
          <p:cNvSpPr/>
          <p:nvPr/>
        </p:nvSpPr>
        <p:spPr>
          <a:xfrm>
            <a:off x="581024" y="3316392"/>
            <a:ext cx="7077076" cy="323287"/>
          </a:xfrm>
          <a:prstGeom prst="roundRect">
            <a:avLst>
              <a:gd name="adj" fmla="val 50000"/>
            </a:avLst>
          </a:prstGeom>
          <a:noFill/>
          <a:ln>
            <a:solidFill>
              <a:srgbClr val="E832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271;p19">
            <a:extLst>
              <a:ext uri="{FF2B5EF4-FFF2-40B4-BE49-F238E27FC236}">
                <a16:creationId xmlns:a16="http://schemas.microsoft.com/office/drawing/2014/main" id="{E7C6C55F-CBC9-4A3F-8AE9-1FA705F473EC}"/>
              </a:ext>
            </a:extLst>
          </p:cNvPr>
          <p:cNvSpPr txBox="1"/>
          <p:nvPr/>
        </p:nvSpPr>
        <p:spPr>
          <a:xfrm>
            <a:off x="7725681" y="1630940"/>
            <a:ext cx="735003" cy="464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 b="1" i="0" u="none" strike="noStrike" cap="none" dirty="0">
                <a:solidFill>
                  <a:schemeClr val="bg1"/>
                </a:solidFill>
                <a:latin typeface="Rubik"/>
                <a:sym typeface="Arial"/>
              </a:rPr>
              <a:t>CTR</a:t>
            </a:r>
            <a:endParaRPr sz="1600" b="1" i="0" u="none" strike="noStrike" cap="none" dirty="0">
              <a:solidFill>
                <a:schemeClr val="bg1"/>
              </a:solidFill>
              <a:latin typeface="Rubik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800" b="0" i="0" u="none" strike="noStrike" cap="none" dirty="0">
              <a:solidFill>
                <a:schemeClr val="bg1"/>
              </a:solidFill>
              <a:latin typeface="Rubik"/>
              <a:sym typeface="Arial"/>
            </a:endParaRPr>
          </a:p>
        </p:txBody>
      </p:sp>
      <p:sp>
        <p:nvSpPr>
          <p:cNvPr id="14" name="Google Shape;272;p19">
            <a:extLst>
              <a:ext uri="{FF2B5EF4-FFF2-40B4-BE49-F238E27FC236}">
                <a16:creationId xmlns:a16="http://schemas.microsoft.com/office/drawing/2014/main" id="{7C5C8233-7656-472D-88FF-F5660969432B}"/>
              </a:ext>
            </a:extLst>
          </p:cNvPr>
          <p:cNvSpPr txBox="1"/>
          <p:nvPr/>
        </p:nvSpPr>
        <p:spPr>
          <a:xfrm>
            <a:off x="7725682" y="2091785"/>
            <a:ext cx="735003" cy="464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b="1" i="0" u="none" strike="noStrike" cap="none" dirty="0">
                <a:solidFill>
                  <a:srgbClr val="E83284"/>
                </a:solidFill>
                <a:latin typeface="Rubik"/>
                <a:sym typeface="Arial"/>
              </a:rPr>
              <a:t>1,8%</a:t>
            </a:r>
            <a:endParaRPr sz="1800" b="1" i="0" u="none" strike="noStrike" cap="none" dirty="0">
              <a:solidFill>
                <a:srgbClr val="E83284"/>
              </a:solidFill>
              <a:latin typeface="Rubik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E83284"/>
              </a:solidFill>
              <a:latin typeface="Rubik"/>
              <a:sym typeface="Arial"/>
            </a:endParaRPr>
          </a:p>
        </p:txBody>
      </p:sp>
      <p:sp>
        <p:nvSpPr>
          <p:cNvPr id="15" name="Google Shape;273;p19">
            <a:extLst>
              <a:ext uri="{FF2B5EF4-FFF2-40B4-BE49-F238E27FC236}">
                <a16:creationId xmlns:a16="http://schemas.microsoft.com/office/drawing/2014/main" id="{878AB54F-F2E9-47A0-B0C3-734D9AAF642D}"/>
              </a:ext>
            </a:extLst>
          </p:cNvPr>
          <p:cNvSpPr txBox="1"/>
          <p:nvPr/>
        </p:nvSpPr>
        <p:spPr>
          <a:xfrm>
            <a:off x="7725682" y="2499518"/>
            <a:ext cx="735003" cy="464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 b="1" i="0" u="none" strike="noStrike" cap="none" dirty="0">
                <a:solidFill>
                  <a:schemeClr val="bg1"/>
                </a:solidFill>
                <a:latin typeface="Rubik"/>
                <a:sym typeface="Arial"/>
              </a:rPr>
              <a:t>1,3%</a:t>
            </a:r>
            <a:endParaRPr sz="1600" b="1" i="0" u="none" strike="noStrike" cap="none" dirty="0">
              <a:solidFill>
                <a:schemeClr val="bg1"/>
              </a:solidFill>
              <a:latin typeface="Rubik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 dirty="0">
              <a:solidFill>
                <a:schemeClr val="bg1"/>
              </a:solidFill>
              <a:latin typeface="Rubik"/>
              <a:sym typeface="Arial"/>
            </a:endParaRPr>
          </a:p>
        </p:txBody>
      </p:sp>
      <p:sp>
        <p:nvSpPr>
          <p:cNvPr id="16" name="Google Shape;274;p19">
            <a:extLst>
              <a:ext uri="{FF2B5EF4-FFF2-40B4-BE49-F238E27FC236}">
                <a16:creationId xmlns:a16="http://schemas.microsoft.com/office/drawing/2014/main" id="{FEEBFFC5-49B8-4CB3-BC94-93A7811915BE}"/>
              </a:ext>
            </a:extLst>
          </p:cNvPr>
          <p:cNvSpPr txBox="1"/>
          <p:nvPr/>
        </p:nvSpPr>
        <p:spPr>
          <a:xfrm>
            <a:off x="7725682" y="2875183"/>
            <a:ext cx="735003" cy="464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 b="1" i="0" u="none" strike="noStrike" cap="none" dirty="0">
                <a:solidFill>
                  <a:schemeClr val="bg1"/>
                </a:solidFill>
                <a:latin typeface="Rubik"/>
                <a:sym typeface="Arial"/>
              </a:rPr>
              <a:t>1,5%</a:t>
            </a:r>
            <a:endParaRPr sz="1600" b="1" i="0" u="none" strike="noStrike" cap="none" dirty="0">
              <a:solidFill>
                <a:schemeClr val="bg1"/>
              </a:solidFill>
              <a:latin typeface="Rubik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 dirty="0">
              <a:solidFill>
                <a:schemeClr val="bg1"/>
              </a:solidFill>
              <a:latin typeface="Rubik"/>
              <a:sym typeface="Arial"/>
            </a:endParaRPr>
          </a:p>
        </p:txBody>
      </p:sp>
      <p:sp>
        <p:nvSpPr>
          <p:cNvPr id="17" name="Google Shape;275;p19">
            <a:extLst>
              <a:ext uri="{FF2B5EF4-FFF2-40B4-BE49-F238E27FC236}">
                <a16:creationId xmlns:a16="http://schemas.microsoft.com/office/drawing/2014/main" id="{DB5856D6-D73A-4816-B470-D321C740B29C}"/>
              </a:ext>
            </a:extLst>
          </p:cNvPr>
          <p:cNvSpPr txBox="1"/>
          <p:nvPr/>
        </p:nvSpPr>
        <p:spPr>
          <a:xfrm>
            <a:off x="7725682" y="3196287"/>
            <a:ext cx="735003" cy="464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 b="1" i="0" u="none" strike="noStrike" cap="none" dirty="0">
                <a:solidFill>
                  <a:srgbClr val="E83284"/>
                </a:solidFill>
                <a:latin typeface="Rubik"/>
                <a:sym typeface="Arial"/>
              </a:rPr>
              <a:t>2,6%</a:t>
            </a:r>
            <a:endParaRPr sz="2000" b="1" i="0" u="none" strike="noStrike" cap="none" dirty="0">
              <a:solidFill>
                <a:srgbClr val="E83284"/>
              </a:solidFill>
              <a:latin typeface="Rubik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0" i="0" u="none" strike="noStrike" cap="none" dirty="0">
              <a:solidFill>
                <a:srgbClr val="E83284"/>
              </a:solidFill>
              <a:latin typeface="Rubik"/>
              <a:sym typeface="Arial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BE926A4-3723-4C84-A626-4056C10A82A4}"/>
              </a:ext>
            </a:extLst>
          </p:cNvPr>
          <p:cNvCxnSpPr/>
          <p:nvPr/>
        </p:nvCxnSpPr>
        <p:spPr>
          <a:xfrm>
            <a:off x="7349188" y="2349839"/>
            <a:ext cx="308912" cy="0"/>
          </a:xfrm>
          <a:prstGeom prst="line">
            <a:avLst/>
          </a:prstGeom>
          <a:ln>
            <a:solidFill>
              <a:srgbClr val="E832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02C53E0-63BD-41FB-A559-F488DCE6FDAD}"/>
              </a:ext>
            </a:extLst>
          </p:cNvPr>
          <p:cNvCxnSpPr>
            <a:cxnSpLocks/>
          </p:cNvCxnSpPr>
          <p:nvPr/>
        </p:nvCxnSpPr>
        <p:spPr>
          <a:xfrm>
            <a:off x="7002780" y="2733009"/>
            <a:ext cx="6553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DFCCF33C-3127-487B-8BDA-5B726E80713B}"/>
              </a:ext>
            </a:extLst>
          </p:cNvPr>
          <p:cNvCxnSpPr>
            <a:cxnSpLocks/>
          </p:cNvCxnSpPr>
          <p:nvPr/>
        </p:nvCxnSpPr>
        <p:spPr>
          <a:xfrm>
            <a:off x="7165975" y="3107659"/>
            <a:ext cx="4921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781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bject 81"/>
          <p:cNvSpPr txBox="1">
            <a:spLocks noGrp="1"/>
          </p:cNvSpPr>
          <p:nvPr>
            <p:ph type="title"/>
          </p:nvPr>
        </p:nvSpPr>
        <p:spPr>
          <a:xfrm>
            <a:off x="665410" y="278309"/>
            <a:ext cx="3525590" cy="426399"/>
          </a:xfrm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ru-RU" dirty="0"/>
              <a:t>ПромоСтраницы</a:t>
            </a:r>
          </a:p>
        </p:txBody>
      </p:sp>
      <p:sp>
        <p:nvSpPr>
          <p:cNvPr id="82" name="object 82"/>
          <p:cNvSpPr txBox="1"/>
          <p:nvPr/>
        </p:nvSpPr>
        <p:spPr>
          <a:xfrm>
            <a:off x="653114" y="823615"/>
            <a:ext cx="4985686" cy="354904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16000" marR="3810" indent="-2160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ru-RU" sz="1500" dirty="0">
                <a:solidFill>
                  <a:srgbClr val="0D0D0D"/>
                </a:solidFill>
                <a:latin typeface="Rubik"/>
                <a:cs typeface="Rubik"/>
              </a:rPr>
              <a:t>Отлично подойдут тем, у кого уже хорошо работает перформанс и нужны дополнительные источники качественного трафика</a:t>
            </a:r>
          </a:p>
          <a:p>
            <a:pPr marL="216000" marR="3810" indent="-2160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ru-RU" sz="1500" dirty="0">
                <a:solidFill>
                  <a:srgbClr val="0D0D0D"/>
                </a:solidFill>
                <a:latin typeface="Rubik"/>
                <a:cs typeface="Rubik"/>
              </a:rPr>
              <a:t>На старте пробуйте несколько форматов текстов и тестируйте разные стратегии, чтобы выбрать наиболее подходящий для ваших целей вариант</a:t>
            </a:r>
          </a:p>
          <a:p>
            <a:pPr marL="216000" marR="3810" indent="-2160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ru-RU" sz="1500" dirty="0">
                <a:solidFill>
                  <a:srgbClr val="0D0D0D"/>
                </a:solidFill>
                <a:latin typeface="Rubik"/>
                <a:cs typeface="Rubik"/>
              </a:rPr>
              <a:t>Отслеживайте основные метрики текста и не бойтесь вносить изменения по ходу рекламных кампаний (текст можно править неограниченное количество раз, переписывать, переупаковывать)</a:t>
            </a:r>
          </a:p>
          <a:p>
            <a:pPr marL="216000" marR="3810" indent="-2160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ru-RU" sz="1500" dirty="0">
                <a:solidFill>
                  <a:srgbClr val="0D0D0D"/>
                </a:solidFill>
                <a:latin typeface="Rubik"/>
                <a:cs typeface="Rubik"/>
              </a:rPr>
              <a:t>Не делайте поспешных выводов: анализировать результат «за неделю» не имеет смысла (сможете оценить только базовые метрики)</a:t>
            </a:r>
          </a:p>
          <a:p>
            <a:pPr marL="216000" marR="3810" indent="-216000">
              <a:spcBef>
                <a:spcPts val="600"/>
              </a:spcBef>
            </a:pPr>
            <a:endParaRPr lang="ru-RU" sz="1500" dirty="0">
              <a:solidFill>
                <a:srgbClr val="0D0D0D"/>
              </a:solidFill>
              <a:latin typeface="Rubik"/>
              <a:cs typeface="Rubik"/>
            </a:endParaRPr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1D985B8C-86B5-2643-BA54-02774A609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25" y="4550280"/>
            <a:ext cx="996911" cy="421770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0DF9D456-820F-B64C-BA55-2E483047A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301" y="80757"/>
            <a:ext cx="230873" cy="2090686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D8E1D419-96BD-C74F-BC85-01A1EDB11B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300" y="3324225"/>
            <a:ext cx="590550" cy="1762125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775159AD-2621-A34B-9B7A-69C7002C92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1684" y="962025"/>
            <a:ext cx="409575" cy="409575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A30FBF95-A7E7-3F46-8B28-6EC72653D2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2350" y="1080932"/>
            <a:ext cx="3533775" cy="3533775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66BFDB03-DF34-4628-B19B-373CC2025927}"/>
              </a:ext>
            </a:extLst>
          </p:cNvPr>
          <p:cNvGrpSpPr/>
          <p:nvPr/>
        </p:nvGrpSpPr>
        <p:grpSpPr>
          <a:xfrm>
            <a:off x="5882337" y="365895"/>
            <a:ext cx="2724913" cy="4411710"/>
            <a:chOff x="5622076" y="256589"/>
            <a:chExt cx="2640037" cy="4274294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F4857B53-59B8-487B-B7BC-4A72B6EE7A12}"/>
                </a:ext>
              </a:extLst>
            </p:cNvPr>
            <p:cNvSpPr/>
            <p:nvPr/>
          </p:nvSpPr>
          <p:spPr>
            <a:xfrm>
              <a:off x="5622076" y="256589"/>
              <a:ext cx="2640037" cy="4274294"/>
            </a:xfrm>
            <a:prstGeom prst="roundRect">
              <a:avLst>
                <a:gd name="adj" fmla="val 7763"/>
              </a:avLst>
            </a:prstGeom>
            <a:solidFill>
              <a:srgbClr val="000000"/>
            </a:solidFill>
            <a:ln>
              <a:noFill/>
            </a:ln>
            <a:effectLst>
              <a:outerShdw blurRad="1524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A15C3FC-9100-40FE-8E8E-ED0603716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57343" y="464329"/>
              <a:ext cx="2369501" cy="3841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8633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ABC37D-3671-9042-B323-C2CD9F03C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34" y="4572000"/>
            <a:ext cx="996934" cy="42178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921694DD-E49C-45AE-B63A-C164914E15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0355" y="1971603"/>
            <a:ext cx="6801586" cy="426399"/>
          </a:xfrm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ru-RU" dirty="0">
                <a:solidFill>
                  <a:srgbClr val="FFC000"/>
                </a:solidFill>
              </a:rPr>
              <a:t>СПАСИБО ЗА ВНИМАНИЕ!</a:t>
            </a: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F6A1916B-DF4D-445B-AC98-1153C79B6736}"/>
              </a:ext>
            </a:extLst>
          </p:cNvPr>
          <p:cNvSpPr txBox="1"/>
          <p:nvPr/>
        </p:nvSpPr>
        <p:spPr>
          <a:xfrm>
            <a:off x="669027" y="3851092"/>
            <a:ext cx="1915146" cy="178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lang="en-US" sz="1100" dirty="0">
                <a:solidFill>
                  <a:schemeClr val="bg1"/>
                </a:solidFill>
                <a:latin typeface="Rubik"/>
                <a:cs typeface="Rubik"/>
              </a:rPr>
              <a:t>mironov@mediaguru.ru</a:t>
            </a:r>
            <a:endParaRPr lang="ru-RU" sz="1100" dirty="0">
              <a:solidFill>
                <a:schemeClr val="bg1"/>
              </a:solidFill>
              <a:latin typeface="Rubik"/>
              <a:cs typeface="Rubik"/>
            </a:endParaRPr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8E83E9A3-51E3-45F0-85D3-BA95B33A228B}"/>
              </a:ext>
            </a:extLst>
          </p:cNvPr>
          <p:cNvSpPr txBox="1"/>
          <p:nvPr/>
        </p:nvSpPr>
        <p:spPr>
          <a:xfrm>
            <a:off x="669027" y="3993863"/>
            <a:ext cx="1915146" cy="178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lang="en-US" sz="1100" dirty="0">
                <a:solidFill>
                  <a:schemeClr val="bg1"/>
                </a:solidFill>
                <a:latin typeface="Rubik"/>
                <a:cs typeface="Rubik"/>
              </a:rPr>
              <a:t>zaytseva@mediaguru.ru</a:t>
            </a:r>
            <a:endParaRPr lang="ru-RU" sz="1100" dirty="0">
              <a:solidFill>
                <a:schemeClr val="bg1"/>
              </a:solidFill>
              <a:latin typeface="Rubik"/>
              <a:cs typeface="Rubik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FBE34E-3F1F-4A63-BFF1-10B7F4E4C0F0}"/>
              </a:ext>
            </a:extLst>
          </p:cNvPr>
          <p:cNvSpPr txBox="1"/>
          <p:nvPr/>
        </p:nvSpPr>
        <p:spPr>
          <a:xfrm>
            <a:off x="600355" y="3290595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FFC000"/>
                </a:solidFill>
                <a:latin typeface="Rubik"/>
              </a:rPr>
              <a:t>В нашей команде: </a:t>
            </a:r>
            <a:r>
              <a:rPr lang="ru-RU" sz="1100" dirty="0">
                <a:solidFill>
                  <a:schemeClr val="bg1"/>
                </a:solidFill>
                <a:latin typeface="Rubik"/>
              </a:rPr>
              <a:t>эксперт Яндекс Рекламы по ПромоСтраницам, сертифицированные авторы контента и технические специалисты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E42052-9C17-4F3B-86BD-F25ACBADE57B}"/>
              </a:ext>
            </a:extLst>
          </p:cNvPr>
          <p:cNvSpPr txBox="1"/>
          <p:nvPr/>
        </p:nvSpPr>
        <p:spPr>
          <a:xfrm>
            <a:off x="538912" y="245631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C000"/>
                </a:solidFill>
                <a:latin typeface="Rubik"/>
              </a:rPr>
              <a:t>Приходите в </a:t>
            </a:r>
            <a:r>
              <a:rPr lang="en-US" sz="1800" b="1" dirty="0">
                <a:solidFill>
                  <a:srgbClr val="FFC000"/>
                </a:solidFill>
                <a:latin typeface="Rubik"/>
              </a:rPr>
              <a:t>MediaGuru!</a:t>
            </a:r>
            <a:endParaRPr lang="ru-RU" sz="1800" dirty="0">
              <a:solidFill>
                <a:schemeClr val="bg1"/>
              </a:solidFill>
              <a:latin typeface="Rubik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C12ED2-D060-4CF5-8D6A-BD829724C3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54752" y="3786948"/>
            <a:ext cx="2844674" cy="120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30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5410" y="278309"/>
            <a:ext cx="4563813" cy="1234312"/>
          </a:xfrm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ru-RU" dirty="0">
                <a:solidFill>
                  <a:srgbClr val="FFFFFF"/>
                </a:solidFill>
              </a:rPr>
              <a:t>Почему решили работать с </a:t>
            </a:r>
            <a:r>
              <a:rPr lang="ru-RU" dirty="0">
                <a:solidFill>
                  <a:srgbClr val="FFC000"/>
                </a:solidFill>
              </a:rPr>
              <a:t>ПромоСтраницами</a:t>
            </a:r>
            <a:endParaRPr dirty="0">
              <a:solidFill>
                <a:srgbClr val="FFC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895660-5234-D949-AB11-64B75846F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534" y="4572000"/>
            <a:ext cx="996934" cy="42178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0A0AEEB-C97A-46F6-9091-CFFCBEFB4671}"/>
              </a:ext>
            </a:extLst>
          </p:cNvPr>
          <p:cNvGrpSpPr/>
          <p:nvPr/>
        </p:nvGrpSpPr>
        <p:grpSpPr>
          <a:xfrm>
            <a:off x="5882337" y="365895"/>
            <a:ext cx="2724913" cy="4411710"/>
            <a:chOff x="5622076" y="256589"/>
            <a:chExt cx="2640037" cy="4274294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771BF29D-7E1F-453A-95FF-42411D65F9C0}"/>
                </a:ext>
              </a:extLst>
            </p:cNvPr>
            <p:cNvSpPr/>
            <p:nvPr/>
          </p:nvSpPr>
          <p:spPr>
            <a:xfrm>
              <a:off x="5622076" y="256589"/>
              <a:ext cx="2640037" cy="4274294"/>
            </a:xfrm>
            <a:prstGeom prst="roundRect">
              <a:avLst>
                <a:gd name="adj" fmla="val 7763"/>
              </a:avLst>
            </a:prstGeom>
            <a:solidFill>
              <a:srgbClr val="000000"/>
            </a:solidFill>
            <a:ln>
              <a:noFill/>
            </a:ln>
            <a:effectLst>
              <a:outerShdw blurRad="1524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5A164F45-EA85-4874-8BEE-C7326C1DE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57343" y="464329"/>
              <a:ext cx="2369501" cy="3841279"/>
            </a:xfrm>
            <a:prstGeom prst="rect">
              <a:avLst/>
            </a:prstGeom>
          </p:spPr>
        </p:pic>
      </p:grpSp>
      <p:sp>
        <p:nvSpPr>
          <p:cNvPr id="11" name="object 3">
            <a:extLst>
              <a:ext uri="{FF2B5EF4-FFF2-40B4-BE49-F238E27FC236}">
                <a16:creationId xmlns:a16="http://schemas.microsoft.com/office/drawing/2014/main" id="{DA4C0F14-2954-4C81-9B9D-F94B34FCC5C1}"/>
              </a:ext>
            </a:extLst>
          </p:cNvPr>
          <p:cNvSpPr txBox="1"/>
          <p:nvPr/>
        </p:nvSpPr>
        <p:spPr>
          <a:xfrm>
            <a:off x="653114" y="1619065"/>
            <a:ext cx="5021971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lang="ru-RU" dirty="0">
                <a:solidFill>
                  <a:schemeClr val="bg1"/>
                </a:solidFill>
                <a:latin typeface="Rubik"/>
                <a:cs typeface="Rubik"/>
              </a:rPr>
              <a:t>В 2021 году ПромоСтраниц еще не было, но был Дзен как единая платформа с контентом и рекламными технологиями.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B0E21375-F147-4266-98F1-5900BB0B0CFF}"/>
              </a:ext>
            </a:extLst>
          </p:cNvPr>
          <p:cNvSpPr txBox="1"/>
          <p:nvPr/>
        </p:nvSpPr>
        <p:spPr>
          <a:xfrm>
            <a:off x="653114" y="2118244"/>
            <a:ext cx="4576109" cy="113813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lang="ru-RU" b="1" dirty="0">
                <a:solidFill>
                  <a:schemeClr val="bg1"/>
                </a:solidFill>
                <a:latin typeface="Rubik"/>
                <a:cs typeface="Rubik"/>
              </a:rPr>
              <a:t>Что искали</a:t>
            </a:r>
          </a:p>
          <a:p>
            <a:pPr marL="352425" marR="3810" indent="-342900">
              <a:spcBef>
                <a:spcPts val="75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ubik"/>
                <a:cs typeface="Rubik"/>
              </a:rPr>
              <a:t>Дополнительные источники качественного трафика</a:t>
            </a:r>
          </a:p>
          <a:p>
            <a:pPr marL="352425" marR="3810" indent="-342900">
              <a:spcBef>
                <a:spcPts val="75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ubik"/>
                <a:cs typeface="Rubik"/>
              </a:rPr>
              <a:t>Охват целевой аудитории</a:t>
            </a:r>
          </a:p>
          <a:p>
            <a:pPr marL="352425" marR="3810" indent="-342900">
              <a:spcBef>
                <a:spcPts val="75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ubik"/>
                <a:cs typeface="Rubik"/>
              </a:rPr>
              <a:t>Увеличение узнаваемости бренда</a:t>
            </a:r>
          </a:p>
          <a:p>
            <a:pPr marL="352425" marR="3810" indent="-342900">
              <a:spcBef>
                <a:spcPts val="75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ubik"/>
                <a:cs typeface="Rubik"/>
              </a:rPr>
              <a:t>В идеале - продажи</a:t>
            </a: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1483805C-BF11-42E0-A327-0CB911D2818A}"/>
              </a:ext>
            </a:extLst>
          </p:cNvPr>
          <p:cNvSpPr txBox="1"/>
          <p:nvPr/>
        </p:nvSpPr>
        <p:spPr>
          <a:xfrm>
            <a:off x="653114" y="3315050"/>
            <a:ext cx="4576109" cy="90986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lang="ru-RU" b="1" dirty="0">
                <a:solidFill>
                  <a:schemeClr val="bg1"/>
                </a:solidFill>
                <a:latin typeface="Rubik"/>
                <a:cs typeface="Rubik"/>
              </a:rPr>
              <a:t>Что получили</a:t>
            </a:r>
          </a:p>
          <a:p>
            <a:pPr marL="295275" marR="3810" indent="-285750">
              <a:spcBef>
                <a:spcPts val="75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ubik"/>
                <a:cs typeface="Rubik"/>
              </a:rPr>
              <a:t>Много целевого трафика на сайт</a:t>
            </a:r>
          </a:p>
          <a:p>
            <a:pPr marL="295275" marR="3810" indent="-285750">
              <a:spcBef>
                <a:spcPts val="75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ubik"/>
                <a:cs typeface="Rubik"/>
              </a:rPr>
              <a:t>Прямые и отложенные конверсии (корзины, покупки)</a:t>
            </a:r>
          </a:p>
          <a:p>
            <a:pPr marL="295275" marR="3810" indent="-285750">
              <a:spcBef>
                <a:spcPts val="75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Rubik"/>
                <a:cs typeface="Rubik"/>
              </a:rPr>
              <a:t>Подписчиков на канал в Дзене</a:t>
            </a:r>
          </a:p>
        </p:txBody>
      </p:sp>
    </p:spTree>
    <p:extLst>
      <p:ext uri="{BB962C8B-B14F-4D97-AF65-F5344CB8AC3E}">
        <p14:creationId xmlns:p14="http://schemas.microsoft.com/office/powerpoint/2010/main" val="1493591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5410" y="278309"/>
            <a:ext cx="4563815" cy="426399"/>
          </a:xfrm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ru-RU" dirty="0">
                <a:solidFill>
                  <a:srgbClr val="FFC000"/>
                </a:solidFill>
              </a:rPr>
              <a:t>Статистика</a:t>
            </a:r>
            <a:endParaRPr dirty="0">
              <a:solidFill>
                <a:srgbClr val="FFC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895660-5234-D949-AB11-64B75846F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534" y="4572000"/>
            <a:ext cx="996934" cy="421780"/>
          </a:xfrm>
          <a:prstGeom prst="rect">
            <a:avLst/>
          </a:prstGeom>
        </p:spPr>
      </p:pic>
      <p:pic>
        <p:nvPicPr>
          <p:cNvPr id="14" name="Google Shape;69;p3">
            <a:extLst>
              <a:ext uri="{FF2B5EF4-FFF2-40B4-BE49-F238E27FC236}">
                <a16:creationId xmlns:a16="http://schemas.microsoft.com/office/drawing/2014/main" id="{908636B5-C084-4585-AF66-0890640F868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9002" y="1104900"/>
            <a:ext cx="5447946" cy="24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bject 83">
            <a:extLst>
              <a:ext uri="{FF2B5EF4-FFF2-40B4-BE49-F238E27FC236}">
                <a16:creationId xmlns:a16="http://schemas.microsoft.com/office/drawing/2014/main" id="{6B4A927F-F7C4-4631-9777-0DA97A36DC0D}"/>
              </a:ext>
            </a:extLst>
          </p:cNvPr>
          <p:cNvSpPr txBox="1"/>
          <p:nvPr/>
        </p:nvSpPr>
        <p:spPr>
          <a:xfrm>
            <a:off x="665410" y="3658581"/>
            <a:ext cx="3474870" cy="671979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R="5080">
              <a:spcBef>
                <a:spcPts val="100"/>
              </a:spcBef>
            </a:pPr>
            <a:r>
              <a:rPr lang="ru-RU" sz="2400" b="1" dirty="0">
                <a:solidFill>
                  <a:schemeClr val="bg1"/>
                </a:solidFill>
                <a:latin typeface="Rubik"/>
                <a:cs typeface="Rubik"/>
              </a:rPr>
              <a:t>Рост продаж на 187%</a:t>
            </a:r>
          </a:p>
          <a:p>
            <a:pPr marR="5080">
              <a:spcBef>
                <a:spcPts val="100"/>
              </a:spcBef>
            </a:pPr>
            <a:r>
              <a:rPr lang="ru-RU" sz="1800" dirty="0">
                <a:solidFill>
                  <a:schemeClr val="bg1"/>
                </a:solidFill>
                <a:latin typeface="Rubik"/>
                <a:cs typeface="Rubik"/>
              </a:rPr>
              <a:t>2021 – 2023</a:t>
            </a:r>
          </a:p>
        </p:txBody>
      </p:sp>
    </p:spTree>
    <p:extLst>
      <p:ext uri="{BB962C8B-B14F-4D97-AF65-F5344CB8AC3E}">
        <p14:creationId xmlns:p14="http://schemas.microsoft.com/office/powerpoint/2010/main" val="1961593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5410" y="278309"/>
            <a:ext cx="4563815" cy="426399"/>
          </a:xfrm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ru-RU" dirty="0">
                <a:solidFill>
                  <a:srgbClr val="FFC000"/>
                </a:solidFill>
              </a:rPr>
              <a:t>Статистика</a:t>
            </a:r>
            <a:endParaRPr dirty="0">
              <a:solidFill>
                <a:srgbClr val="FFC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895660-5234-D949-AB11-64B75846F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534" y="4572000"/>
            <a:ext cx="996934" cy="421780"/>
          </a:xfrm>
          <a:prstGeom prst="rect">
            <a:avLst/>
          </a:prstGeom>
        </p:spPr>
      </p:pic>
      <p:pic>
        <p:nvPicPr>
          <p:cNvPr id="7" name="Google Shape;89;p4">
            <a:extLst>
              <a:ext uri="{FF2B5EF4-FFF2-40B4-BE49-F238E27FC236}">
                <a16:creationId xmlns:a16="http://schemas.microsoft.com/office/drawing/2014/main" id="{F5FF1B9E-9FA2-454E-88FB-EA6230BE6A9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4435" y="993113"/>
            <a:ext cx="5074580" cy="25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bject 83">
            <a:extLst>
              <a:ext uri="{FF2B5EF4-FFF2-40B4-BE49-F238E27FC236}">
                <a16:creationId xmlns:a16="http://schemas.microsoft.com/office/drawing/2014/main" id="{CF5032E6-FE57-4BBE-B3A0-76C0E39DC044}"/>
              </a:ext>
            </a:extLst>
          </p:cNvPr>
          <p:cNvSpPr txBox="1"/>
          <p:nvPr/>
        </p:nvSpPr>
        <p:spPr>
          <a:xfrm>
            <a:off x="619827" y="3702038"/>
            <a:ext cx="3474870" cy="659155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R="5080">
              <a:spcBef>
                <a:spcPts val="100"/>
              </a:spcBef>
            </a:pPr>
            <a:r>
              <a:rPr lang="ru-RU" sz="2400" b="1" dirty="0">
                <a:solidFill>
                  <a:schemeClr val="bg1"/>
                </a:solidFill>
                <a:latin typeface="Rubik"/>
                <a:cs typeface="Rubik"/>
              </a:rPr>
              <a:t>Падение охвата на 38%</a:t>
            </a:r>
            <a:br>
              <a:rPr lang="ru-RU" sz="2400" b="1" dirty="0">
                <a:solidFill>
                  <a:schemeClr val="bg1"/>
                </a:solidFill>
                <a:latin typeface="Rubik"/>
                <a:cs typeface="Rubik"/>
              </a:rPr>
            </a:br>
            <a:r>
              <a:rPr lang="ru-RU" sz="1800" dirty="0">
                <a:solidFill>
                  <a:schemeClr val="bg1"/>
                </a:solidFill>
                <a:latin typeface="Rubik"/>
                <a:cs typeface="Rubik"/>
              </a:rPr>
              <a:t>2022-2023</a:t>
            </a:r>
            <a:endParaRPr lang="ru-RU" sz="2400" dirty="0">
              <a:solidFill>
                <a:schemeClr val="bg1"/>
              </a:solidFill>
              <a:latin typeface="Rubik"/>
              <a:cs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3385420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5410" y="278309"/>
            <a:ext cx="4563815" cy="1234312"/>
          </a:xfrm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ru-RU" dirty="0">
                <a:solidFill>
                  <a:srgbClr val="FFC000"/>
                </a:solidFill>
              </a:rPr>
              <a:t>Что в 2023? </a:t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>Если коротко,</a:t>
            </a:r>
            <a:br>
              <a:rPr lang="ru-RU" dirty="0">
                <a:solidFill>
                  <a:srgbClr val="FFFFFF"/>
                </a:solidFill>
              </a:rPr>
            </a:br>
            <a:r>
              <a:rPr lang="ru-RU" dirty="0">
                <a:solidFill>
                  <a:srgbClr val="FFFFFF"/>
                </a:solidFill>
              </a:rPr>
              <a:t>то всё хорошо!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895660-5234-D949-AB11-64B75846F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534" y="4572000"/>
            <a:ext cx="996934" cy="42178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A11F45B-2F59-474A-BAA9-D64C4C2EE2E5}"/>
              </a:ext>
            </a:extLst>
          </p:cNvPr>
          <p:cNvGrpSpPr/>
          <p:nvPr/>
        </p:nvGrpSpPr>
        <p:grpSpPr>
          <a:xfrm>
            <a:off x="5647946" y="415846"/>
            <a:ext cx="3062544" cy="2203723"/>
            <a:chOff x="5647946" y="449418"/>
            <a:chExt cx="2566666" cy="1846903"/>
          </a:xfrm>
        </p:grpSpPr>
        <p:pic>
          <p:nvPicPr>
            <p:cNvPr id="13" name="Google Shape;98;p5">
              <a:extLst>
                <a:ext uri="{FF2B5EF4-FFF2-40B4-BE49-F238E27FC236}">
                  <a16:creationId xmlns:a16="http://schemas.microsoft.com/office/drawing/2014/main" id="{37FEA013-932E-4E8C-9FDC-EDEA4E7B107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647946" y="449418"/>
              <a:ext cx="2566666" cy="15760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99;p5">
              <a:extLst>
                <a:ext uri="{FF2B5EF4-FFF2-40B4-BE49-F238E27FC236}">
                  <a16:creationId xmlns:a16="http://schemas.microsoft.com/office/drawing/2014/main" id="{2EE2D33C-893D-42D9-A68C-EEBBFA80F1F7}"/>
                </a:ext>
              </a:extLst>
            </p:cNvPr>
            <p:cNvSpPr txBox="1"/>
            <p:nvPr/>
          </p:nvSpPr>
          <p:spPr>
            <a:xfrm>
              <a:off x="5925537" y="2077104"/>
              <a:ext cx="492443" cy="219217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chemeClr val="lt1"/>
                  </a:solidFill>
                  <a:latin typeface="Rubik"/>
                  <a:sym typeface="Arial"/>
                </a:rPr>
                <a:t>ДЗЕН</a:t>
              </a:r>
              <a:endParaRPr sz="2000">
                <a:latin typeface="Rubik"/>
              </a:endParaRPr>
            </a:p>
          </p:txBody>
        </p:sp>
        <p:sp>
          <p:nvSpPr>
            <p:cNvPr id="15" name="Google Shape;100;p5">
              <a:extLst>
                <a:ext uri="{FF2B5EF4-FFF2-40B4-BE49-F238E27FC236}">
                  <a16:creationId xmlns:a16="http://schemas.microsoft.com/office/drawing/2014/main" id="{24511BE2-1B86-4DB0-93C4-C6A677128E06}"/>
                </a:ext>
              </a:extLst>
            </p:cNvPr>
            <p:cNvSpPr txBox="1"/>
            <p:nvPr/>
          </p:nvSpPr>
          <p:spPr>
            <a:xfrm>
              <a:off x="6931889" y="2077104"/>
              <a:ext cx="1282723" cy="219217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 b="0" i="0" u="none" strike="noStrike" cap="none">
                  <a:solidFill>
                    <a:schemeClr val="lt1"/>
                  </a:solidFill>
                  <a:latin typeface="Rubik"/>
                  <a:sym typeface="Arial"/>
                </a:rPr>
                <a:t>ПРОМОСТРАНИЦЫ</a:t>
              </a:r>
              <a:endParaRPr sz="2000">
                <a:latin typeface="Rubik"/>
              </a:endParaRPr>
            </a:p>
          </p:txBody>
        </p:sp>
      </p:grpSp>
      <p:sp>
        <p:nvSpPr>
          <p:cNvPr id="16" name="object 82">
            <a:extLst>
              <a:ext uri="{FF2B5EF4-FFF2-40B4-BE49-F238E27FC236}">
                <a16:creationId xmlns:a16="http://schemas.microsoft.com/office/drawing/2014/main" id="{FAAEE45D-4627-498C-86EE-CE0CCC32E4F4}"/>
              </a:ext>
            </a:extLst>
          </p:cNvPr>
          <p:cNvSpPr txBox="1"/>
          <p:nvPr/>
        </p:nvSpPr>
        <p:spPr>
          <a:xfrm>
            <a:off x="683999" y="1687765"/>
            <a:ext cx="4727629" cy="15286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spcBef>
                <a:spcPts val="1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Rubik"/>
                <a:cs typeface="Rubik"/>
              </a:rPr>
              <a:t>Кабинеты разъехались</a:t>
            </a:r>
          </a:p>
          <a:p>
            <a:pPr marL="298450" marR="5080" indent="-285750">
              <a:spcBef>
                <a:spcPts val="1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Rubik"/>
                <a:cs typeface="Rubik"/>
              </a:rPr>
              <a:t>Появились новые </a:t>
            </a:r>
            <a:r>
              <a:rPr lang="ru-RU" sz="1600" dirty="0" err="1">
                <a:solidFill>
                  <a:schemeClr val="bg1"/>
                </a:solidFill>
                <a:latin typeface="Rubik"/>
                <a:cs typeface="Rubik"/>
              </a:rPr>
              <a:t>автостратегии</a:t>
            </a:r>
            <a:r>
              <a:rPr lang="ru-RU" sz="1600" dirty="0">
                <a:solidFill>
                  <a:schemeClr val="bg1"/>
                </a:solidFill>
                <a:latin typeface="Rubik"/>
                <a:cs typeface="Rubik"/>
              </a:rPr>
              <a:t> с оптимизацией под переходы на сайт и </a:t>
            </a:r>
            <a:r>
              <a:rPr lang="ru-RU" sz="1600" b="1" dirty="0">
                <a:solidFill>
                  <a:srgbClr val="FFC000"/>
                </a:solidFill>
                <a:latin typeface="Rubik"/>
                <a:cs typeface="Rubik"/>
              </a:rPr>
              <a:t>конверсии</a:t>
            </a:r>
          </a:p>
          <a:p>
            <a:pPr marL="298450" marR="5080" indent="-285750">
              <a:spcBef>
                <a:spcPts val="1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Rubik"/>
                <a:cs typeface="Rubik"/>
              </a:rPr>
              <a:t>Увеличился охват аудитории за счет РСЯ с 25 млн до 96 млн пользователей*</a:t>
            </a:r>
          </a:p>
          <a:p>
            <a:pPr marL="298450" marR="5080" indent="-285750">
              <a:spcBef>
                <a:spcPts val="1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Rubik"/>
                <a:cs typeface="Rubik"/>
              </a:rPr>
              <a:t>Добавились сегменты и интересы</a:t>
            </a:r>
          </a:p>
        </p:txBody>
      </p:sp>
      <p:sp>
        <p:nvSpPr>
          <p:cNvPr id="17" name="object 82">
            <a:extLst>
              <a:ext uri="{FF2B5EF4-FFF2-40B4-BE49-F238E27FC236}">
                <a16:creationId xmlns:a16="http://schemas.microsoft.com/office/drawing/2014/main" id="{B39A23B9-EAD7-445D-B303-7A312D6C59DE}"/>
              </a:ext>
            </a:extLst>
          </p:cNvPr>
          <p:cNvSpPr txBox="1"/>
          <p:nvPr/>
        </p:nvSpPr>
        <p:spPr>
          <a:xfrm>
            <a:off x="683999" y="3414474"/>
            <a:ext cx="6859801" cy="1313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ru-RU" sz="1600" dirty="0">
                <a:solidFill>
                  <a:schemeClr val="bg1"/>
                </a:solidFill>
                <a:latin typeface="Rubik"/>
                <a:cs typeface="Rubik"/>
              </a:rPr>
              <a:t>Минусы: больше не получаем одновременно трафик и подписчиков </a:t>
            </a:r>
            <a:br>
              <a:rPr lang="ru-RU" sz="1600" dirty="0">
                <a:solidFill>
                  <a:schemeClr val="bg1"/>
                </a:solidFill>
                <a:latin typeface="Rubik"/>
                <a:cs typeface="Rubik"/>
              </a:rPr>
            </a:br>
            <a:r>
              <a:rPr lang="ru-RU" sz="1600" dirty="0">
                <a:solidFill>
                  <a:schemeClr val="bg1"/>
                </a:solidFill>
                <a:latin typeface="Rubik"/>
                <a:cs typeface="Rubik"/>
              </a:rPr>
              <a:t>(для этого тестируем Дзен-продвижение через кабинет VK)</a:t>
            </a:r>
          </a:p>
          <a:p>
            <a:pPr marL="12700" marR="5080">
              <a:spcBef>
                <a:spcPts val="100"/>
              </a:spcBef>
            </a:pPr>
            <a:endParaRPr lang="ru-RU" sz="1800" dirty="0">
              <a:solidFill>
                <a:schemeClr val="bg1"/>
              </a:solidFill>
              <a:latin typeface="Rubik"/>
              <a:cs typeface="Rubik"/>
            </a:endParaRPr>
          </a:p>
          <a:p>
            <a:pPr marL="12700" marR="5080">
              <a:spcBef>
                <a:spcPts val="100"/>
              </a:spcBef>
            </a:pPr>
            <a:r>
              <a:rPr lang="ru-RU" i="1" dirty="0">
                <a:solidFill>
                  <a:schemeClr val="bg1"/>
                </a:solidFill>
                <a:latin typeface="Rubik"/>
                <a:cs typeface="Rubik"/>
              </a:rPr>
              <a:t>*данные из </a:t>
            </a:r>
            <a:r>
              <a:rPr lang="ru-RU" i="1" dirty="0" err="1">
                <a:solidFill>
                  <a:schemeClr val="bg1"/>
                </a:solidFill>
                <a:latin typeface="Rubik"/>
                <a:cs typeface="Rubik"/>
              </a:rPr>
              <a:t>медиакита</a:t>
            </a:r>
            <a:r>
              <a:rPr lang="ru-RU" i="1" dirty="0">
                <a:solidFill>
                  <a:schemeClr val="bg1"/>
                </a:solidFill>
                <a:latin typeface="Rubik"/>
                <a:cs typeface="Rubik"/>
              </a:rPr>
              <a:t> Яндекс ПромоСтраниц</a:t>
            </a:r>
          </a:p>
          <a:p>
            <a:pPr marL="12700" marR="5080">
              <a:spcBef>
                <a:spcPts val="100"/>
              </a:spcBef>
            </a:pPr>
            <a:endParaRPr lang="ru-RU" sz="1800" dirty="0">
              <a:solidFill>
                <a:schemeClr val="bg1"/>
              </a:solidFill>
              <a:latin typeface="Rubik"/>
              <a:cs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2062277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5410" y="278309"/>
            <a:ext cx="4563815" cy="426399"/>
          </a:xfrm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ru-RU" dirty="0">
                <a:solidFill>
                  <a:srgbClr val="FFC000"/>
                </a:solidFill>
              </a:rPr>
              <a:t>Страница бренда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895660-5234-D949-AB11-64B75846F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534" y="4572000"/>
            <a:ext cx="996934" cy="4217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311A74-7EE6-40D3-BCF5-9C5F4E4B9C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33"/>
          <a:stretch/>
        </p:blipFill>
        <p:spPr>
          <a:xfrm>
            <a:off x="523450" y="1232453"/>
            <a:ext cx="3653721" cy="2996196"/>
          </a:xfrm>
          <a:prstGeom prst="round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6C05E8-0FA4-423F-B360-86AB5A4C9F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" t="-562" r="12488" b="562"/>
          <a:stretch/>
        </p:blipFill>
        <p:spPr>
          <a:xfrm>
            <a:off x="4374798" y="1179820"/>
            <a:ext cx="3048829" cy="3048829"/>
          </a:xfrm>
          <a:prstGeom prst="roundRect">
            <a:avLst/>
          </a:prstGeom>
        </p:spPr>
      </p:pic>
      <p:sp>
        <p:nvSpPr>
          <p:cNvPr id="18" name="Google Shape;124;p8">
            <a:extLst>
              <a:ext uri="{FF2B5EF4-FFF2-40B4-BE49-F238E27FC236}">
                <a16:creationId xmlns:a16="http://schemas.microsoft.com/office/drawing/2014/main" id="{056780F1-AF11-48E2-96C4-8D6D4CB3DA1D}"/>
              </a:ext>
            </a:extLst>
          </p:cNvPr>
          <p:cNvSpPr txBox="1"/>
          <p:nvPr/>
        </p:nvSpPr>
        <p:spPr>
          <a:xfrm>
            <a:off x="1032051" y="4285170"/>
            <a:ext cx="2246653" cy="34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 dirty="0">
                <a:solidFill>
                  <a:schemeClr val="bg1"/>
                </a:solidFill>
                <a:latin typeface="Rubik"/>
                <a:sym typeface="Arial"/>
              </a:rPr>
              <a:t>ПромоСтраницы</a:t>
            </a:r>
            <a:endParaRPr dirty="0">
              <a:solidFill>
                <a:schemeClr val="bg1"/>
              </a:solidFill>
              <a:latin typeface="Rubik"/>
            </a:endParaRPr>
          </a:p>
        </p:txBody>
      </p:sp>
      <p:sp>
        <p:nvSpPr>
          <p:cNvPr id="19" name="Google Shape;124;p8">
            <a:extLst>
              <a:ext uri="{FF2B5EF4-FFF2-40B4-BE49-F238E27FC236}">
                <a16:creationId xmlns:a16="http://schemas.microsoft.com/office/drawing/2014/main" id="{2F13A946-5914-4A57-B1CB-3BBBD1220CDF}"/>
              </a:ext>
            </a:extLst>
          </p:cNvPr>
          <p:cNvSpPr txBox="1"/>
          <p:nvPr/>
        </p:nvSpPr>
        <p:spPr>
          <a:xfrm>
            <a:off x="4775885" y="4293663"/>
            <a:ext cx="2246653" cy="34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 dirty="0">
                <a:solidFill>
                  <a:schemeClr val="bg1"/>
                </a:solidFill>
                <a:latin typeface="Rubik"/>
                <a:sym typeface="Arial"/>
              </a:rPr>
              <a:t>Дзен</a:t>
            </a:r>
            <a:endParaRPr dirty="0">
              <a:solidFill>
                <a:schemeClr val="bg1"/>
              </a:solidFill>
              <a:latin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3240044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5410" y="278309"/>
            <a:ext cx="4563815" cy="830356"/>
          </a:xfrm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ru-RU" dirty="0">
                <a:solidFill>
                  <a:srgbClr val="FFFFFF"/>
                </a:solidFill>
              </a:rPr>
              <a:t>Принцип размещения – </a:t>
            </a:r>
            <a:r>
              <a:rPr lang="en-US" dirty="0">
                <a:solidFill>
                  <a:srgbClr val="FFC000"/>
                </a:solidFill>
              </a:rPr>
              <a:t>always on</a:t>
            </a:r>
            <a:endParaRPr dirty="0">
              <a:solidFill>
                <a:srgbClr val="FFC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895660-5234-D949-AB11-64B75846F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534" y="4572000"/>
            <a:ext cx="996934" cy="421780"/>
          </a:xfrm>
          <a:prstGeom prst="rect">
            <a:avLst/>
          </a:prstGeom>
        </p:spPr>
      </p:pic>
      <p:sp>
        <p:nvSpPr>
          <p:cNvPr id="11" name="object 82">
            <a:extLst>
              <a:ext uri="{FF2B5EF4-FFF2-40B4-BE49-F238E27FC236}">
                <a16:creationId xmlns:a16="http://schemas.microsoft.com/office/drawing/2014/main" id="{8798CE79-8CEB-4C07-B368-67534945570E}"/>
              </a:ext>
            </a:extLst>
          </p:cNvPr>
          <p:cNvSpPr txBox="1"/>
          <p:nvPr/>
        </p:nvSpPr>
        <p:spPr>
          <a:xfrm>
            <a:off x="683999" y="1384521"/>
            <a:ext cx="5653301" cy="7771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spcBef>
                <a:spcPts val="1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Rubik"/>
                <a:cs typeface="Rubik"/>
              </a:rPr>
              <a:t>Помогает быть в регулярном контакте с аудиторией </a:t>
            </a:r>
          </a:p>
          <a:p>
            <a:pPr marL="298450" marR="5080" indent="-285750">
              <a:spcBef>
                <a:spcPts val="1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Rubik"/>
                <a:cs typeface="Rubik"/>
              </a:rPr>
              <a:t>Способствует генерации отложенного спроса</a:t>
            </a:r>
          </a:p>
          <a:p>
            <a:pPr marL="298450" marR="5080" indent="-285750">
              <a:spcBef>
                <a:spcPts val="1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Rubik"/>
                <a:cs typeface="Rubik"/>
              </a:rPr>
              <a:t>Подсвечиваем все коллекции бренда в момент их выхода</a:t>
            </a:r>
          </a:p>
        </p:txBody>
      </p:sp>
      <p:sp>
        <p:nvSpPr>
          <p:cNvPr id="18" name="object 82">
            <a:extLst>
              <a:ext uri="{FF2B5EF4-FFF2-40B4-BE49-F238E27FC236}">
                <a16:creationId xmlns:a16="http://schemas.microsoft.com/office/drawing/2014/main" id="{915239FC-E594-4401-923A-B5F9C66CECF5}"/>
              </a:ext>
            </a:extLst>
          </p:cNvPr>
          <p:cNvSpPr txBox="1"/>
          <p:nvPr/>
        </p:nvSpPr>
        <p:spPr>
          <a:xfrm>
            <a:off x="683999" y="2273093"/>
            <a:ext cx="4383301" cy="7950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ru-RU" sz="1600" dirty="0">
                <a:solidFill>
                  <a:schemeClr val="bg1"/>
                </a:solidFill>
                <a:latin typeface="Rubik"/>
                <a:cs typeface="Rubik"/>
              </a:rPr>
              <a:t>В </a:t>
            </a:r>
            <a:r>
              <a:rPr lang="ru-RU" sz="1600" dirty="0" err="1">
                <a:solidFill>
                  <a:schemeClr val="bg1"/>
                </a:solidFill>
                <a:latin typeface="Rubik"/>
                <a:cs typeface="Rubik"/>
              </a:rPr>
              <a:t>fashion</a:t>
            </a:r>
            <a:r>
              <a:rPr lang="ru-RU" sz="1600" dirty="0">
                <a:solidFill>
                  <a:schemeClr val="bg1"/>
                </a:solidFill>
                <a:latin typeface="Rubik"/>
                <a:cs typeface="Rubik"/>
              </a:rPr>
              <a:t>-сегменте это особенно актуально, потому что новые коллекции выходят часто </a:t>
            </a:r>
          </a:p>
          <a:p>
            <a:pPr marL="12700" marR="5080">
              <a:spcBef>
                <a:spcPts val="100"/>
              </a:spcBef>
            </a:pPr>
            <a:endParaRPr lang="ru-RU" sz="1800" dirty="0">
              <a:solidFill>
                <a:schemeClr val="bg1"/>
              </a:solidFill>
              <a:latin typeface="Rubik"/>
              <a:cs typeface="Rubik"/>
            </a:endParaRPr>
          </a:p>
        </p:txBody>
      </p:sp>
      <p:pic>
        <p:nvPicPr>
          <p:cNvPr id="19" name="Google Shape;109;p6">
            <a:extLst>
              <a:ext uri="{FF2B5EF4-FFF2-40B4-BE49-F238E27FC236}">
                <a16:creationId xmlns:a16="http://schemas.microsoft.com/office/drawing/2014/main" id="{983BCA55-4E17-48BF-8FF7-B3876409CFE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3999" y="2874193"/>
            <a:ext cx="7647201" cy="15391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606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5410" y="278309"/>
            <a:ext cx="4563815" cy="830356"/>
          </a:xfrm>
          <a:prstGeom prst="rect">
            <a:avLst/>
          </a:prstGeom>
        </p:spPr>
        <p:txBody>
          <a:bodyPr spcFirstLastPara="1" vert="horz" wrap="square" lIns="0" tIns="9525" rIns="0" bIns="0" rtlCol="0" anchor="t" anchorCtr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ru-RU" dirty="0">
                <a:solidFill>
                  <a:srgbClr val="FFC000"/>
                </a:solidFill>
              </a:rPr>
              <a:t>Секрет успешных РК </a:t>
            </a:r>
            <a:r>
              <a:rPr lang="ru-RU" dirty="0">
                <a:solidFill>
                  <a:srgbClr val="FFFFFF"/>
                </a:solidFill>
              </a:rPr>
              <a:t> качественный контент!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5895660-5234-D949-AB11-64B75846F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534" y="4572000"/>
            <a:ext cx="996934" cy="421780"/>
          </a:xfrm>
          <a:prstGeom prst="rect">
            <a:avLst/>
          </a:prstGeom>
        </p:spPr>
      </p:pic>
      <p:sp>
        <p:nvSpPr>
          <p:cNvPr id="11" name="object 82">
            <a:extLst>
              <a:ext uri="{FF2B5EF4-FFF2-40B4-BE49-F238E27FC236}">
                <a16:creationId xmlns:a16="http://schemas.microsoft.com/office/drawing/2014/main" id="{8798CE79-8CEB-4C07-B368-67534945570E}"/>
              </a:ext>
            </a:extLst>
          </p:cNvPr>
          <p:cNvSpPr txBox="1"/>
          <p:nvPr/>
        </p:nvSpPr>
        <p:spPr>
          <a:xfrm>
            <a:off x="683999" y="1384521"/>
            <a:ext cx="565330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buClr>
                <a:schemeClr val="bg1"/>
              </a:buClr>
            </a:pPr>
            <a:r>
              <a:rPr lang="ru-RU" sz="1600" dirty="0">
                <a:solidFill>
                  <a:schemeClr val="bg1"/>
                </a:solidFill>
                <a:latin typeface="Rubik"/>
                <a:cs typeface="Rubik"/>
              </a:rPr>
              <a:t>Придерживаемся принципа: охватить все форматы статей в каждой коллекции:</a:t>
            </a:r>
          </a:p>
        </p:txBody>
      </p:sp>
      <p:sp>
        <p:nvSpPr>
          <p:cNvPr id="18" name="object 82">
            <a:extLst>
              <a:ext uri="{FF2B5EF4-FFF2-40B4-BE49-F238E27FC236}">
                <a16:creationId xmlns:a16="http://schemas.microsoft.com/office/drawing/2014/main" id="{915239FC-E594-4401-923A-B5F9C66CECF5}"/>
              </a:ext>
            </a:extLst>
          </p:cNvPr>
          <p:cNvSpPr txBox="1"/>
          <p:nvPr/>
        </p:nvSpPr>
        <p:spPr>
          <a:xfrm>
            <a:off x="683999" y="2090213"/>
            <a:ext cx="5815861" cy="18056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>
              <a:spcBef>
                <a:spcPts val="1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FC000"/>
                </a:solidFill>
                <a:latin typeface="Rubik"/>
                <a:cs typeface="Rubik"/>
              </a:rPr>
              <a:t>Нативные статьи: </a:t>
            </a:r>
            <a:r>
              <a:rPr lang="ru-RU" sz="1600" dirty="0">
                <a:solidFill>
                  <a:schemeClr val="bg1"/>
                </a:solidFill>
                <a:latin typeface="Rubik"/>
                <a:cs typeface="Rubik"/>
              </a:rPr>
              <a:t>рост охватов и дочитывания (снизили в 2023, так как нет возможности конвертировать читателя в подписчика канала в Дзене)</a:t>
            </a:r>
          </a:p>
          <a:p>
            <a:pPr marL="298450" marR="5080" indent="-285750">
              <a:spcBef>
                <a:spcPts val="1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FC000"/>
                </a:solidFill>
                <a:latin typeface="Rubik"/>
                <a:cs typeface="Rubik"/>
              </a:rPr>
              <a:t>Продуктовые: </a:t>
            </a:r>
            <a:r>
              <a:rPr lang="ru-RU" sz="1600" dirty="0">
                <a:solidFill>
                  <a:schemeClr val="bg1"/>
                </a:solidFill>
                <a:latin typeface="Rubik"/>
                <a:cs typeface="Rubik"/>
              </a:rPr>
              <a:t>презентация коллекций, увеличения продаж</a:t>
            </a:r>
          </a:p>
          <a:p>
            <a:pPr marL="298450" marR="5080" indent="-285750">
              <a:spcBef>
                <a:spcPts val="1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FFC000"/>
                </a:solidFill>
                <a:latin typeface="Rubik"/>
                <a:cs typeface="Rubik"/>
              </a:rPr>
              <a:t>USE CASE: </a:t>
            </a:r>
            <a:r>
              <a:rPr lang="ru-RU" sz="1600" dirty="0">
                <a:solidFill>
                  <a:schemeClr val="bg1"/>
                </a:solidFill>
                <a:latin typeface="Rubik"/>
                <a:cs typeface="Rubik"/>
              </a:rPr>
              <a:t>(истории от лица пользователей) - охваты, дочитывания, отложенные покупки. </a:t>
            </a:r>
          </a:p>
          <a:p>
            <a:pPr marL="298450" marR="5080" indent="-285750">
              <a:spcBef>
                <a:spcPts val="1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ru-RU" sz="1800" dirty="0">
              <a:solidFill>
                <a:schemeClr val="bg1"/>
              </a:solidFill>
              <a:latin typeface="Rubik"/>
              <a:cs typeface="Rubik"/>
            </a:endParaRPr>
          </a:p>
        </p:txBody>
      </p:sp>
      <p:sp>
        <p:nvSpPr>
          <p:cNvPr id="7" name="object 82">
            <a:extLst>
              <a:ext uri="{FF2B5EF4-FFF2-40B4-BE49-F238E27FC236}">
                <a16:creationId xmlns:a16="http://schemas.microsoft.com/office/drawing/2014/main" id="{D1607ABA-BF95-491D-B35B-100C50918779}"/>
              </a:ext>
            </a:extLst>
          </p:cNvPr>
          <p:cNvSpPr txBox="1"/>
          <p:nvPr/>
        </p:nvSpPr>
        <p:spPr>
          <a:xfrm>
            <a:off x="765278" y="4069319"/>
            <a:ext cx="565330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  <a:buClr>
                <a:schemeClr val="bg1"/>
              </a:buClr>
            </a:pPr>
            <a:r>
              <a:rPr lang="ru-RU" sz="1600" dirty="0">
                <a:solidFill>
                  <a:schemeClr val="bg1"/>
                </a:solidFill>
                <a:latin typeface="Rubik"/>
                <a:cs typeface="Rubik"/>
              </a:rPr>
              <a:t>Нативные: </a:t>
            </a:r>
            <a:r>
              <a:rPr lang="ru-RU" sz="1600" b="1" dirty="0">
                <a:solidFill>
                  <a:srgbClr val="FFC000"/>
                </a:solidFill>
                <a:latin typeface="Rubik"/>
                <a:cs typeface="Rubik"/>
              </a:rPr>
              <a:t>20%</a:t>
            </a:r>
            <a:r>
              <a:rPr lang="ru-RU" sz="1600" dirty="0">
                <a:solidFill>
                  <a:schemeClr val="bg1"/>
                </a:solidFill>
                <a:latin typeface="Rubik"/>
                <a:cs typeface="Rubik"/>
              </a:rPr>
              <a:t>     Продуктовые </a:t>
            </a:r>
            <a:r>
              <a:rPr lang="ru-RU" sz="1600" b="1" dirty="0">
                <a:solidFill>
                  <a:srgbClr val="FFC000"/>
                </a:solidFill>
                <a:latin typeface="Rubik"/>
                <a:cs typeface="Rubik"/>
              </a:rPr>
              <a:t>60%</a:t>
            </a:r>
            <a:r>
              <a:rPr lang="ru-RU" sz="1600" dirty="0">
                <a:solidFill>
                  <a:schemeClr val="bg1"/>
                </a:solidFill>
                <a:latin typeface="Rubik"/>
                <a:cs typeface="Rubik"/>
              </a:rPr>
              <a:t>     </a:t>
            </a:r>
            <a:r>
              <a:rPr lang="en-US" sz="1600" dirty="0">
                <a:solidFill>
                  <a:schemeClr val="bg1"/>
                </a:solidFill>
                <a:latin typeface="Rubik"/>
                <a:cs typeface="Rubik"/>
              </a:rPr>
              <a:t>USE CASE</a:t>
            </a:r>
            <a:r>
              <a:rPr lang="ru-RU" sz="1600" dirty="0">
                <a:solidFill>
                  <a:schemeClr val="bg1"/>
                </a:solidFill>
                <a:latin typeface="Rubik"/>
                <a:cs typeface="Rubik"/>
              </a:rPr>
              <a:t>: </a:t>
            </a:r>
            <a:r>
              <a:rPr lang="ru-RU" sz="1600" b="1" dirty="0">
                <a:solidFill>
                  <a:srgbClr val="FFC000"/>
                </a:solidFill>
                <a:latin typeface="Rubik"/>
                <a:cs typeface="Rubik"/>
              </a:rPr>
              <a:t>20%</a:t>
            </a:r>
          </a:p>
        </p:txBody>
      </p:sp>
    </p:spTree>
    <p:extLst>
      <p:ext uri="{BB962C8B-B14F-4D97-AF65-F5344CB8AC3E}">
        <p14:creationId xmlns:p14="http://schemas.microsoft.com/office/powerpoint/2010/main" val="91219013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1064</Words>
  <Application>Microsoft Office PowerPoint</Application>
  <PresentationFormat>Экран (16:9)</PresentationFormat>
  <Paragraphs>178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Courier New</vt:lpstr>
      <vt:lpstr>Montserrat</vt:lpstr>
      <vt:lpstr>Rubik</vt:lpstr>
      <vt:lpstr>Simple Light</vt:lpstr>
      <vt:lpstr>Промостраницы: от охвата до продаж в сегменте Fashion Кейс MediaGuru &amp; PlayToday</vt:lpstr>
      <vt:lpstr>PlayToday – одежда  для детей и подростков</vt:lpstr>
      <vt:lpstr>Почему решили работать с ПромоСтраницами</vt:lpstr>
      <vt:lpstr>Статистика</vt:lpstr>
      <vt:lpstr>Статистика</vt:lpstr>
      <vt:lpstr>Что в 2023?  Если коротко, то всё хорошо!</vt:lpstr>
      <vt:lpstr>Страница бренда</vt:lpstr>
      <vt:lpstr>Принцип размещения – always on</vt:lpstr>
      <vt:lpstr>Секрет успешных РК  качественный контент!</vt:lpstr>
      <vt:lpstr>Примеры публикаций</vt:lpstr>
      <vt:lpstr>Как делаем контент</vt:lpstr>
      <vt:lpstr>Процесс создания</vt:lpstr>
      <vt:lpstr>Какие обложки больше привлекают </vt:lpstr>
      <vt:lpstr>Какие обложки больше привлекают (CTR) </vt:lpstr>
      <vt:lpstr>Какие обложки больше продают (Конверсии) </vt:lpstr>
      <vt:lpstr>Тестирование стратегий</vt:lpstr>
      <vt:lpstr>Тестирование стратегий</vt:lpstr>
      <vt:lpstr>Результаты </vt:lpstr>
      <vt:lpstr>Нейросети и ПромоСтраницы </vt:lpstr>
      <vt:lpstr>Нейросети и ПромоСтраницы </vt:lpstr>
      <vt:lpstr>Нейросети и ПромоСтраницы </vt:lpstr>
      <vt:lpstr>ПромоСтраницы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Ксения Зайцева</dc:creator>
  <cp:lastModifiedBy>mickhail ivanov</cp:lastModifiedBy>
  <cp:revision>37</cp:revision>
  <dcterms:modified xsi:type="dcterms:W3CDTF">2023-12-11T15:00:24Z</dcterms:modified>
</cp:coreProperties>
</file>